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23"/>
  </p:notesMasterIdLst>
  <p:sldIdLst>
    <p:sldId id="352" r:id="rId3"/>
    <p:sldId id="353" r:id="rId4"/>
    <p:sldId id="355" r:id="rId5"/>
    <p:sldId id="375" r:id="rId6"/>
    <p:sldId id="390" r:id="rId7"/>
    <p:sldId id="359" r:id="rId8"/>
    <p:sldId id="391" r:id="rId9"/>
    <p:sldId id="360" r:id="rId10"/>
    <p:sldId id="386" r:id="rId11"/>
    <p:sldId id="392" r:id="rId12"/>
    <p:sldId id="363" r:id="rId13"/>
    <p:sldId id="380" r:id="rId14"/>
    <p:sldId id="317" r:id="rId15"/>
    <p:sldId id="366" r:id="rId16"/>
    <p:sldId id="369" r:id="rId17"/>
    <p:sldId id="370" r:id="rId18"/>
    <p:sldId id="381" r:id="rId19"/>
    <p:sldId id="372" r:id="rId20"/>
    <p:sldId id="389" r:id="rId21"/>
    <p:sldId id="393" r:id="rId22"/>
  </p:sldIdLst>
  <p:sldSz cx="6858000" cy="51435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HP001" panose="020B0604020202020204" charset="0"/>
      <p:regular r:id="rId30"/>
      <p:bold r:id="rId31"/>
    </p:embeddedFont>
    <p:embeddedFont>
      <p:font typeface="HP001 4 hàng" panose="020B0604020202020204" charset="0"/>
      <p:regular r:id="rId32"/>
      <p:bold r:id="rId33"/>
    </p:embeddedFont>
    <p:embeddedFont>
      <p:font typeface="Kalam" panose="020B0604020202020204" charset="0"/>
      <p:regular r:id="rId34"/>
      <p:bold r:id="rId35"/>
    </p:embeddedFont>
    <p:embeddedFont>
      <p:font typeface="Montserrat" panose="020B0604020202020204" charset="0"/>
      <p:regular r:id="rId36"/>
      <p:bold r:id="rId37"/>
      <p:italic r:id="rId38"/>
      <p:boldItalic r:id="rId39"/>
    </p:embeddedFont>
    <p:embeddedFont>
      <p:font typeface="Patrick Hand SC" panose="020B0604020202020204" charset="0"/>
      <p:regular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90"/>
    <a:srgbClr val="AEE2FA"/>
    <a:srgbClr val="07A7AF"/>
    <a:srgbClr val="F6D5A8"/>
    <a:srgbClr val="F45A21"/>
    <a:srgbClr val="DBE9AE"/>
    <a:srgbClr val="72B451"/>
    <a:srgbClr val="F9BDC9"/>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2818" autoAdjust="0"/>
  </p:normalViewPr>
  <p:slideViewPr>
    <p:cSldViewPr snapToGrid="0">
      <p:cViewPr varScale="1">
        <p:scale>
          <a:sx n="90" d="100"/>
          <a:sy n="90"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417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5/3/2024</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144063" y="-164253"/>
            <a:ext cx="7166429" cy="5361657"/>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 name="Google Shape;11;p2"/>
          <p:cNvSpPr txBox="1">
            <a:spLocks noGrp="1"/>
          </p:cNvSpPr>
          <p:nvPr>
            <p:ph type="ctrTitle"/>
          </p:nvPr>
        </p:nvSpPr>
        <p:spPr>
          <a:xfrm>
            <a:off x="928687" y="1008538"/>
            <a:ext cx="5000625" cy="2052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5625"/>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2" name="Google Shape;12;p2"/>
          <p:cNvSpPr txBox="1">
            <a:spLocks noGrp="1"/>
          </p:cNvSpPr>
          <p:nvPr>
            <p:ph type="subTitle" idx="1"/>
          </p:nvPr>
        </p:nvSpPr>
        <p:spPr>
          <a:xfrm>
            <a:off x="2400300" y="3239750"/>
            <a:ext cx="2057400" cy="89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5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Tree>
    <p:extLst>
      <p:ext uri="{BB962C8B-B14F-4D97-AF65-F5344CB8AC3E}">
        <p14:creationId xmlns:p14="http://schemas.microsoft.com/office/powerpoint/2010/main" val="3108338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5/3/2024</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microsoft.com/office/2007/relationships/hdphoto" Target="../media/hdphoto10.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2.png"/><Relationship Id="rId5" Type="http://schemas.microsoft.com/office/2007/relationships/hdphoto" Target="../media/hdphoto9.wdp"/><Relationship Id="rId4" Type="http://schemas.openxmlformats.org/officeDocument/2006/relationships/image" Target="../media/image21.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png"/><Relationship Id="rId7" Type="http://schemas.openxmlformats.org/officeDocument/2006/relationships/image" Target="../media/image27.jp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6.jpg"/><Relationship Id="rId5" Type="http://schemas.microsoft.com/office/2007/relationships/hdphoto" Target="../media/hdphoto11.wdp"/><Relationship Id="rId10"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3.xml"/><Relationship Id="rId5" Type="http://schemas.microsoft.com/office/2007/relationships/hdphoto" Target="../media/hdphoto4.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4.xml"/><Relationship Id="rId5" Type="http://schemas.microsoft.com/office/2007/relationships/hdphoto" Target="../media/hdphoto4.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6.xml"/><Relationship Id="rId6" Type="http://schemas.microsoft.com/office/2007/relationships/hdphoto" Target="../media/hdphoto12.wdp"/><Relationship Id="rId5" Type="http://schemas.openxmlformats.org/officeDocument/2006/relationships/image" Target="../media/image32.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5.xml"/><Relationship Id="rId1" Type="http://schemas.openxmlformats.org/officeDocument/2006/relationships/tags" Target="../tags/tag17.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4.wdp"/><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microsoft.com/office/2007/relationships/hdphoto" Target="../media/hdphoto7.wdp"/><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con dúi. Dúi xin tha, họ thương tình tha cho nó.</a:t>
              </a:r>
            </a:p>
            <a:p>
              <a:pPr indent="171450" algn="just"/>
              <a:r>
                <a:rPr lang="vi-VN" sz="1200" dirty="0">
                  <a:latin typeface="UTM Avo" panose="02040603050506020204" pitchFamily="18" charset="0"/>
                </a:rPr>
                <a:t>Để trả ơn, dúi báo sắp có lũ lụt 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dirty="0">
                  <a:latin typeface="UTM Avo" panose="02040603050506020204" pitchFamily="18" charset="0"/>
                </a:rPr>
                <a:t>khoét rỗng khúc gỗ to, chuẩn bị thức ăn</a:t>
              </a:r>
            </a:p>
            <a:p>
              <a:pPr algn="just"/>
              <a:r>
                <a:rPr lang="vi-VN" sz="1200" dirty="0">
                  <a:latin typeface="UTM Avo" panose="02040603050506020204" pitchFamily="18" charset="0"/>
                </a:rPr>
                <a:t>bỏ vào đó. Vừa chuẩn bị xong mọi thứ thì mưa to, gió lớn, nước ngập mênh mông.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Mông, người Ê-đê, người Ba-na, người Kinh,... lần lượt ra theo.</a:t>
              </a:r>
            </a:p>
            <a:p>
              <a:pPr indent="171450" algn="just"/>
              <a:r>
                <a:rPr lang="vi-VN" sz="1200" dirty="0">
                  <a:latin typeface="UTM Avo" panose="02040603050506020204" pitchFamily="18" charset="0"/>
                </a:rPr>
                <a:t>Đó là tổ tiên 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50644"/>
            <a:ext cx="2470473" cy="550057"/>
            <a:chOff x="635794" y="-10600"/>
            <a:chExt cx="2470473" cy="550057"/>
          </a:xfrm>
        </p:grpSpPr>
        <p:sp>
          <p:nvSpPr>
            <p:cNvPr id="4" name="TextBox 3">
              <a:extLst>
                <a:ext uri="{FF2B5EF4-FFF2-40B4-BE49-F238E27FC236}">
                  <a16:creationId xmlns:a16="http://schemas.microsoft.com/office/drawing/2014/main" id="{4FCF2103-78A6-4FBE-95ED-601E4DFDD877}"/>
                </a:ext>
              </a:extLst>
            </p:cNvPr>
            <p:cNvSpPr txBox="1"/>
            <p:nvPr/>
          </p:nvSpPr>
          <p:spPr>
            <a:xfrm>
              <a:off x="1109021" y="-10600"/>
              <a:ext cx="1997246"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35104" y="693848"/>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1165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4AB6A-A0ED-4B16-9D15-D827F83F37B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040136" y="1746958"/>
            <a:ext cx="4277060" cy="3068326"/>
          </a:xfrm>
          <a:prstGeom prst="roundRect">
            <a:avLst/>
          </a:prstGeom>
          <a:ln w="28575">
            <a:solidFill>
              <a:srgbClr val="0070C0"/>
            </a:solidFill>
          </a:ln>
        </p:spPr>
      </p:pic>
      <p:sp>
        <p:nvSpPr>
          <p:cNvPr id="4" name="TextBox 3">
            <a:extLst>
              <a:ext uri="{FF2B5EF4-FFF2-40B4-BE49-F238E27FC236}">
                <a16:creationId xmlns:a16="http://schemas.microsoft.com/office/drawing/2014/main" id="{C33E36AB-714E-4BC3-850C-E6AC6384CFB5}"/>
              </a:ext>
            </a:extLst>
          </p:cNvPr>
          <p:cNvSpPr txBox="1"/>
          <p:nvPr/>
        </p:nvSpPr>
        <p:spPr>
          <a:xfrm>
            <a:off x="1630309" y="1302075"/>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Viết tên 3 dân tộc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cxnSp>
        <p:nvCxnSpPr>
          <p:cNvPr id="12" name="Straight Connector 11">
            <a:extLst>
              <a:ext uri="{FF2B5EF4-FFF2-40B4-BE49-F238E27FC236}">
                <a16:creationId xmlns:a16="http://schemas.microsoft.com/office/drawing/2014/main" id="{CC3D0756-1358-4894-BE05-A0E887B19FF1}"/>
              </a:ext>
            </a:extLst>
          </p:cNvPr>
          <p:cNvCxnSpPr/>
          <p:nvPr/>
        </p:nvCxnSpPr>
        <p:spPr>
          <a:xfrm>
            <a:off x="2631875" y="4371570"/>
            <a:ext cx="37733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745536" y="2057566"/>
            <a:ext cx="936475" cy="338554"/>
          </a:xfrm>
          <a:prstGeom prst="rect">
            <a:avLst/>
          </a:prstGeom>
        </p:spPr>
        <p:txBody>
          <a:bodyPr wrap="none">
            <a:spAutoFit/>
          </a:bodyPr>
          <a:lstStyle/>
          <a:p>
            <a:pPr algn="ctr"/>
            <a:r>
              <a:rPr lang="vi-VN" sz="1600" dirty="0">
                <a:solidFill>
                  <a:srgbClr val="C00000"/>
                </a:solidFill>
                <a:latin typeface="+mn-lt"/>
              </a:rPr>
              <a:t>Khơ Mú</a:t>
            </a:r>
          </a:p>
        </p:txBody>
      </p:sp>
      <p:sp>
        <p:nvSpPr>
          <p:cNvPr id="78" name="Rectangle 77">
            <a:extLst>
              <a:ext uri="{FF2B5EF4-FFF2-40B4-BE49-F238E27FC236}">
                <a16:creationId xmlns:a16="http://schemas.microsoft.com/office/drawing/2014/main" id="{57F26CCF-C7DC-4182-A76F-7171CE2ECC66}"/>
              </a:ext>
            </a:extLst>
          </p:cNvPr>
          <p:cNvSpPr/>
          <p:nvPr/>
        </p:nvSpPr>
        <p:spPr>
          <a:xfrm>
            <a:off x="919735" y="2347003"/>
            <a:ext cx="57900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Thái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765578" y="2606318"/>
            <a:ext cx="896400"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Mường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903706" y="2895755"/>
            <a:ext cx="6110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Dao</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845385" y="3155070"/>
            <a:ext cx="7713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Mông</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908175" y="3444507"/>
            <a:ext cx="63671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Ê-đê</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840048" y="3751061"/>
            <a:ext cx="77296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Ba-na</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927412" y="4040498"/>
            <a:ext cx="5982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Kinh</a:t>
            </a:r>
            <a:endParaRPr lang="vi-VN" sz="1600" dirty="0">
              <a:solidFill>
                <a:srgbClr val="C00000"/>
              </a:solidFill>
            </a:endParaRPr>
          </a:p>
        </p:txBody>
      </p:sp>
      <p:cxnSp>
        <p:nvCxnSpPr>
          <p:cNvPr id="33" name="Straight Connector 32">
            <a:extLst>
              <a:ext uri="{FF2B5EF4-FFF2-40B4-BE49-F238E27FC236}">
                <a16:creationId xmlns:a16="http://schemas.microsoft.com/office/drawing/2014/main" id="{89C769F5-8A11-41CD-879F-5A5BBFAF4222}"/>
              </a:ext>
            </a:extLst>
          </p:cNvPr>
          <p:cNvCxnSpPr>
            <a:cxnSpLocks/>
          </p:cNvCxnSpPr>
          <p:nvPr/>
        </p:nvCxnSpPr>
        <p:spPr>
          <a:xfrm>
            <a:off x="4284543" y="4371570"/>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2EC4CB-0167-493D-8876-23E0576F5BFA}"/>
              </a:ext>
            </a:extLst>
          </p:cNvPr>
          <p:cNvCxnSpPr>
            <a:cxnSpLocks/>
          </p:cNvCxnSpPr>
          <p:nvPr/>
        </p:nvCxnSpPr>
        <p:spPr>
          <a:xfrm>
            <a:off x="4893165" y="4371570"/>
            <a:ext cx="3667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876493-EE7D-4703-AF59-6F260C671C00}"/>
              </a:ext>
            </a:extLst>
          </p:cNvPr>
          <p:cNvCxnSpPr>
            <a:cxnSpLocks/>
          </p:cNvCxnSpPr>
          <p:nvPr/>
        </p:nvCxnSpPr>
        <p:spPr>
          <a:xfrm>
            <a:off x="5641855" y="4371570"/>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64B3EA-D274-48C0-A36C-7ECDC6671E64}"/>
              </a:ext>
            </a:extLst>
          </p:cNvPr>
          <p:cNvCxnSpPr>
            <a:cxnSpLocks/>
          </p:cNvCxnSpPr>
          <p:nvPr/>
        </p:nvCxnSpPr>
        <p:spPr>
          <a:xfrm>
            <a:off x="2806251" y="4500157"/>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39D180-95B3-41E3-89A1-7250FB2977F8}"/>
              </a:ext>
            </a:extLst>
          </p:cNvPr>
          <p:cNvCxnSpPr>
            <a:cxnSpLocks/>
          </p:cNvCxnSpPr>
          <p:nvPr/>
        </p:nvCxnSpPr>
        <p:spPr>
          <a:xfrm>
            <a:off x="3402697" y="4500157"/>
            <a:ext cx="30310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3B1D043-67AE-4F34-8F00-1BBE07A136DA}"/>
              </a:ext>
            </a:extLst>
          </p:cNvPr>
          <p:cNvCxnSpPr>
            <a:cxnSpLocks/>
          </p:cNvCxnSpPr>
          <p:nvPr/>
        </p:nvCxnSpPr>
        <p:spPr>
          <a:xfrm>
            <a:off x="4053418" y="4500157"/>
            <a:ext cx="2504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970D374-50A8-414D-8283-CD86448CA0D5}"/>
              </a:ext>
            </a:extLst>
          </p:cNvPr>
          <p:cNvSpPr txBox="1"/>
          <p:nvPr/>
        </p:nvSpPr>
        <p:spPr>
          <a:xfrm>
            <a:off x="347314" y="1663983"/>
            <a:ext cx="6292062"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Khơ Mú, Thái, Mường, Dao, Mông, Ê-đê, Ba-na, Kinh.</a:t>
            </a:r>
          </a:p>
        </p:txBody>
      </p:sp>
      <p:pic>
        <p:nvPicPr>
          <p:cNvPr id="42" name="Picture 41">
            <a:extLst>
              <a:ext uri="{FF2B5EF4-FFF2-40B4-BE49-F238E27FC236}">
                <a16:creationId xmlns:a16="http://schemas.microsoft.com/office/drawing/2014/main" id="{971A56C5-941F-4881-9EF5-0C3B475D370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84746" y="2701631"/>
            <a:ext cx="5858216" cy="1836337"/>
          </a:xfrm>
          <a:prstGeom prst="rect">
            <a:avLst/>
          </a:prstGeom>
        </p:spPr>
      </p:pic>
      <p:sp>
        <p:nvSpPr>
          <p:cNvPr id="43" name="TextBox 42">
            <a:extLst>
              <a:ext uri="{FF2B5EF4-FFF2-40B4-BE49-F238E27FC236}">
                <a16:creationId xmlns:a16="http://schemas.microsoft.com/office/drawing/2014/main" id="{ABCA4D1B-FBCC-4675-BBD2-91FDD38510F3}"/>
              </a:ext>
            </a:extLst>
          </p:cNvPr>
          <p:cNvSpPr txBox="1"/>
          <p:nvPr/>
        </p:nvSpPr>
        <p:spPr>
          <a:xfrm>
            <a:off x="347314" y="1979082"/>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Kết hợp từ ngữ ở cột A với từ ngữ ở cột B để tạo câu nêu đặc điểm.</a:t>
            </a:r>
          </a:p>
        </p:txBody>
      </p:sp>
      <p:cxnSp>
        <p:nvCxnSpPr>
          <p:cNvPr id="44" name="Straight Connector 43">
            <a:extLst>
              <a:ext uri="{FF2B5EF4-FFF2-40B4-BE49-F238E27FC236}">
                <a16:creationId xmlns:a16="http://schemas.microsoft.com/office/drawing/2014/main" id="{902368B2-3CBE-424C-804F-06A27F3E42FC}"/>
              </a:ext>
            </a:extLst>
          </p:cNvPr>
          <p:cNvCxnSpPr>
            <a:cxnSpLocks/>
          </p:cNvCxnSpPr>
          <p:nvPr/>
        </p:nvCxnSpPr>
        <p:spPr>
          <a:xfrm>
            <a:off x="2988460" y="3434111"/>
            <a:ext cx="311094" cy="944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BB1641-EFFE-4FCA-AFD2-E5539836D413}"/>
              </a:ext>
            </a:extLst>
          </p:cNvPr>
          <p:cNvCxnSpPr>
            <a:cxnSpLocks/>
          </p:cNvCxnSpPr>
          <p:nvPr/>
        </p:nvCxnSpPr>
        <p:spPr>
          <a:xfrm flipV="1">
            <a:off x="2972641" y="3434111"/>
            <a:ext cx="326913" cy="472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48F2EE-8CFD-4FC1-A9ED-9691C3E34D84}"/>
              </a:ext>
            </a:extLst>
          </p:cNvPr>
          <p:cNvCxnSpPr>
            <a:cxnSpLocks/>
          </p:cNvCxnSpPr>
          <p:nvPr/>
        </p:nvCxnSpPr>
        <p:spPr>
          <a:xfrm flipV="1">
            <a:off x="2969494" y="3897537"/>
            <a:ext cx="326913" cy="472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161099B2-4BB3-41DD-832D-465BB2F25B57}"/>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par>
                                    <p:cTn id="28" presetID="16" presetClass="entr" presetSubtype="2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14:presetBounceEnd="30000">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14:bounceEnd="30000">
                                          <p:cBhvr additive="base">
                                            <p:cTn id="35"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14:presetBounceEnd="30000">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14:bounceEnd="30000">
                                          <p:cBhvr additive="base">
                                            <p:cTn id="40"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41" dur="500" fill="hold"/>
                                            <p:tgtEl>
                                              <p:spTgt spid="78"/>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14:presetBounceEnd="30000">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14:bounceEnd="30000">
                                          <p:cBhvr additive="base">
                                            <p:cTn id="45"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46" dur="500" fill="hold"/>
                                            <p:tgtEl>
                                              <p:spTgt spid="79"/>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grpId="0" nodeType="afterEffect" p14:presetBounceEnd="30000">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14:bounceEnd="30000">
                                          <p:cBhvr additive="base">
                                            <p:cTn id="50"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51" dur="500" fill="hold"/>
                                            <p:tgtEl>
                                              <p:spTgt spid="80"/>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14:presetBounceEnd="30000">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14:bounceEnd="30000">
                                          <p:cBhvr additive="base">
                                            <p:cTn id="55"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56" dur="500" fill="hold"/>
                                            <p:tgtEl>
                                              <p:spTgt spid="81"/>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 presetClass="entr" presetSubtype="8" fill="hold" grpId="0" nodeType="afterEffect" p14:presetBounceEnd="30000">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14:bounceEnd="30000">
                                          <p:cBhvr additive="base">
                                            <p:cTn id="60"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61" dur="500" fill="hold"/>
                                            <p:tgtEl>
                                              <p:spTgt spid="82"/>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 presetClass="entr" presetSubtype="8" fill="hold" grpId="0" nodeType="afterEffect" p14:presetBounceEnd="30000">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14:bounceEnd="30000">
                                          <p:cBhvr additive="base">
                                            <p:cTn id="65"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66" dur="500" fill="hold"/>
                                            <p:tgtEl>
                                              <p:spTgt spid="83"/>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8" fill="hold" grpId="0" nodeType="afterEffect" p14:presetBounceEnd="30000">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14:bounceEnd="30000">
                                          <p:cBhvr additive="base">
                                            <p:cTn id="70"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71"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0"/>
                                            </p:tgtEl>
                                          </p:cBhvr>
                                        </p:animEffect>
                                        <p:set>
                                          <p:cBhvr>
                                            <p:cTn id="97" dur="1" fill="hold">
                                              <p:stCondLst>
                                                <p:cond delay="499"/>
                                              </p:stCondLst>
                                            </p:cTn>
                                            <p:tgtEl>
                                              <p:spTgt spid="4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8"/>
                                            </p:tgtEl>
                                          </p:cBhvr>
                                        </p:animEffect>
                                        <p:set>
                                          <p:cBhvr>
                                            <p:cTn id="103" dur="1" fill="hold">
                                              <p:stCondLst>
                                                <p:cond delay="499"/>
                                              </p:stCondLst>
                                            </p:cTn>
                                            <p:tgtEl>
                                              <p:spTgt spid="7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9"/>
                                            </p:tgtEl>
                                          </p:cBhvr>
                                        </p:animEffect>
                                        <p:set>
                                          <p:cBhvr>
                                            <p:cTn id="106" dur="1" fill="hold">
                                              <p:stCondLst>
                                                <p:cond delay="499"/>
                                              </p:stCondLst>
                                            </p:cTn>
                                            <p:tgtEl>
                                              <p:spTgt spid="7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0"/>
                                            </p:tgtEl>
                                          </p:cBhvr>
                                        </p:animEffect>
                                        <p:set>
                                          <p:cBhvr>
                                            <p:cTn id="109" dur="1" fill="hold">
                                              <p:stCondLst>
                                                <p:cond delay="499"/>
                                              </p:stCondLst>
                                            </p:cTn>
                                            <p:tgtEl>
                                              <p:spTgt spid="8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3"/>
                                            </p:tgtEl>
                                          </p:cBhvr>
                                        </p:animEffect>
                                        <p:set>
                                          <p:cBhvr>
                                            <p:cTn id="118" dur="1" fill="hold">
                                              <p:stCondLst>
                                                <p:cond delay="499"/>
                                              </p:stCondLst>
                                            </p:cTn>
                                            <p:tgtEl>
                                              <p:spTgt spid="8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barn(inVertical)">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barn(inVertical)">
                                          <p:cBhvr>
                                            <p:cTn id="146" dur="500"/>
                                            <p:tgtEl>
                                              <p:spTgt spid="4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barn(inVertical)">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41"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par>
                                    <p:cTn id="22" presetID="16" presetClass="entr" presetSubtype="21"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par>
                                    <p:cTn id="28" presetID="16" presetClass="entr" presetSubtype="21"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arn(inVertic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additive="base">
                                            <p:cTn id="40" dur="500" fill="hold"/>
                                            <p:tgtEl>
                                              <p:spTgt spid="78"/>
                                            </p:tgtEl>
                                            <p:attrNameLst>
                                              <p:attrName>ppt_x</p:attrName>
                                            </p:attrNameLst>
                                          </p:cBhvr>
                                          <p:tavLst>
                                            <p:tav tm="0">
                                              <p:val>
                                                <p:strVal val="0-#ppt_w/2"/>
                                              </p:val>
                                            </p:tav>
                                            <p:tav tm="100000">
                                              <p:val>
                                                <p:strVal val="#ppt_x"/>
                                              </p:val>
                                            </p:tav>
                                          </p:tavLst>
                                        </p:anim>
                                        <p:anim calcmode="lin" valueType="num">
                                          <p:cBhvr additive="base">
                                            <p:cTn id="41" dur="500" fill="hold"/>
                                            <p:tgtEl>
                                              <p:spTgt spid="78"/>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8" fill="hold" grpId="0" nodeType="after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0-#ppt_w/2"/>
                                              </p:val>
                                            </p:tav>
                                            <p:tav tm="100000">
                                              <p:val>
                                                <p:strVal val="#ppt_x"/>
                                              </p:val>
                                            </p:tav>
                                          </p:tavLst>
                                        </p:anim>
                                        <p:anim calcmode="lin" valueType="num">
                                          <p:cBhvr additive="base">
                                            <p:cTn id="46" dur="500" fill="hold"/>
                                            <p:tgtEl>
                                              <p:spTgt spid="79"/>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8"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cBhvr additive="base">
                                            <p:cTn id="50" dur="500" fill="hold"/>
                                            <p:tgtEl>
                                              <p:spTgt spid="80"/>
                                            </p:tgtEl>
                                            <p:attrNameLst>
                                              <p:attrName>ppt_x</p:attrName>
                                            </p:attrNameLst>
                                          </p:cBhvr>
                                          <p:tavLst>
                                            <p:tav tm="0">
                                              <p:val>
                                                <p:strVal val="0-#ppt_w/2"/>
                                              </p:val>
                                            </p:tav>
                                            <p:tav tm="100000">
                                              <p:val>
                                                <p:strVal val="#ppt_x"/>
                                              </p:val>
                                            </p:tav>
                                          </p:tavLst>
                                        </p:anim>
                                        <p:anim calcmode="lin" valueType="num">
                                          <p:cBhvr additive="base">
                                            <p:cTn id="51" dur="500" fill="hold"/>
                                            <p:tgtEl>
                                              <p:spTgt spid="80"/>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0-#ppt_w/2"/>
                                              </p:val>
                                            </p:tav>
                                            <p:tav tm="100000">
                                              <p:val>
                                                <p:strVal val="#ppt_x"/>
                                              </p:val>
                                            </p:tav>
                                          </p:tavLst>
                                        </p:anim>
                                        <p:anim calcmode="lin" valueType="num">
                                          <p:cBhvr additive="base">
                                            <p:cTn id="56" dur="500" fill="hold"/>
                                            <p:tgtEl>
                                              <p:spTgt spid="81"/>
                                            </p:tgtEl>
                                            <p:attrNameLst>
                                              <p:attrName>ppt_y</p:attrName>
                                            </p:attrNameLst>
                                          </p:cBhvr>
                                          <p:tavLst>
                                            <p:tav tm="0">
                                              <p:val>
                                                <p:strVal val="#ppt_y"/>
                                              </p:val>
                                            </p:tav>
                                            <p:tav tm="100000">
                                              <p:val>
                                                <p:strVal val="#ppt_y"/>
                                              </p:val>
                                            </p:tav>
                                          </p:tavLst>
                                        </p:anim>
                                      </p:childTnLst>
                                    </p:cTn>
                                  </p:par>
                                </p:childTnLst>
                              </p:cTn>
                            </p:par>
                            <p:par>
                              <p:cTn id="57" fill="hold">
                                <p:stCondLst>
                                  <p:cond delay="2500"/>
                                </p:stCondLst>
                                <p:childTnLst>
                                  <p:par>
                                    <p:cTn id="58" presetID="2" presetClass="entr" presetSubtype="8" fill="hold" grpId="0" nodeType="afterEffect">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cBhvr additive="base">
                                            <p:cTn id="60" dur="500" fill="hold"/>
                                            <p:tgtEl>
                                              <p:spTgt spid="82"/>
                                            </p:tgtEl>
                                            <p:attrNameLst>
                                              <p:attrName>ppt_x</p:attrName>
                                            </p:attrNameLst>
                                          </p:cBhvr>
                                          <p:tavLst>
                                            <p:tav tm="0">
                                              <p:val>
                                                <p:strVal val="0-#ppt_w/2"/>
                                              </p:val>
                                            </p:tav>
                                            <p:tav tm="100000">
                                              <p:val>
                                                <p:strVal val="#ppt_x"/>
                                              </p:val>
                                            </p:tav>
                                          </p:tavLst>
                                        </p:anim>
                                        <p:anim calcmode="lin" valueType="num">
                                          <p:cBhvr additive="base">
                                            <p:cTn id="61" dur="500" fill="hold"/>
                                            <p:tgtEl>
                                              <p:spTgt spid="82"/>
                                            </p:tgtEl>
                                            <p:attrNameLst>
                                              <p:attrName>ppt_y</p:attrName>
                                            </p:attrNameLst>
                                          </p:cBhvr>
                                          <p:tavLst>
                                            <p:tav tm="0">
                                              <p:val>
                                                <p:strVal val="#ppt_y"/>
                                              </p:val>
                                            </p:tav>
                                            <p:tav tm="100000">
                                              <p:val>
                                                <p:strVal val="#ppt_y"/>
                                              </p:val>
                                            </p:tav>
                                          </p:tavLst>
                                        </p:anim>
                                      </p:childTnLst>
                                    </p:cTn>
                                  </p:par>
                                </p:childTnLst>
                              </p:cTn>
                            </p:par>
                            <p:par>
                              <p:cTn id="62" fill="hold">
                                <p:stCondLst>
                                  <p:cond delay="3000"/>
                                </p:stCondLst>
                                <p:childTnLst>
                                  <p:par>
                                    <p:cTn id="63" presetID="2" presetClass="entr" presetSubtype="8" fill="hold" grpId="0" nodeType="afterEffect">
                                      <p:stCondLst>
                                        <p:cond delay="0"/>
                                      </p:stCondLst>
                                      <p:childTnLst>
                                        <p:set>
                                          <p:cBhvr>
                                            <p:cTn id="64" dur="1" fill="hold">
                                              <p:stCondLst>
                                                <p:cond delay="0"/>
                                              </p:stCondLst>
                                            </p:cTn>
                                            <p:tgtEl>
                                              <p:spTgt spid="83"/>
                                            </p:tgtEl>
                                            <p:attrNameLst>
                                              <p:attrName>style.visibility</p:attrName>
                                            </p:attrNameLst>
                                          </p:cBhvr>
                                          <p:to>
                                            <p:strVal val="visible"/>
                                          </p:to>
                                        </p:set>
                                        <p:anim calcmode="lin" valueType="num">
                                          <p:cBhvr additive="base">
                                            <p:cTn id="65" dur="500" fill="hold"/>
                                            <p:tgtEl>
                                              <p:spTgt spid="83"/>
                                            </p:tgtEl>
                                            <p:attrNameLst>
                                              <p:attrName>ppt_x</p:attrName>
                                            </p:attrNameLst>
                                          </p:cBhvr>
                                          <p:tavLst>
                                            <p:tav tm="0">
                                              <p:val>
                                                <p:strVal val="0-#ppt_w/2"/>
                                              </p:val>
                                            </p:tav>
                                            <p:tav tm="100000">
                                              <p:val>
                                                <p:strVal val="#ppt_x"/>
                                              </p:val>
                                            </p:tav>
                                          </p:tavLst>
                                        </p:anim>
                                        <p:anim calcmode="lin" valueType="num">
                                          <p:cBhvr additive="base">
                                            <p:cTn id="66" dur="500" fill="hold"/>
                                            <p:tgtEl>
                                              <p:spTgt spid="83"/>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8" fill="hold" grpId="0" nodeType="afterEffect">
                                      <p:stCondLst>
                                        <p:cond delay="0"/>
                                      </p:stCondLst>
                                      <p:childTnLst>
                                        <p:set>
                                          <p:cBhvr>
                                            <p:cTn id="69" dur="1" fill="hold">
                                              <p:stCondLst>
                                                <p:cond delay="0"/>
                                              </p:stCondLst>
                                            </p:cTn>
                                            <p:tgtEl>
                                              <p:spTgt spid="84"/>
                                            </p:tgtEl>
                                            <p:attrNameLst>
                                              <p:attrName>style.visibility</p:attrName>
                                            </p:attrNameLst>
                                          </p:cBhvr>
                                          <p:to>
                                            <p:strVal val="visible"/>
                                          </p:to>
                                        </p:set>
                                        <p:anim calcmode="lin" valueType="num">
                                          <p:cBhvr additive="base">
                                            <p:cTn id="70" dur="500" fill="hold"/>
                                            <p:tgtEl>
                                              <p:spTgt spid="84"/>
                                            </p:tgtEl>
                                            <p:attrNameLst>
                                              <p:attrName>ppt_x</p:attrName>
                                            </p:attrNameLst>
                                          </p:cBhvr>
                                          <p:tavLst>
                                            <p:tav tm="0">
                                              <p:val>
                                                <p:strVal val="0-#ppt_w/2"/>
                                              </p:val>
                                            </p:tav>
                                            <p:tav tm="100000">
                                              <p:val>
                                                <p:strVal val="#ppt_x"/>
                                              </p:val>
                                            </p:tav>
                                          </p:tavLst>
                                        </p:anim>
                                        <p:anim calcmode="lin" valueType="num">
                                          <p:cBhvr additive="base">
                                            <p:cTn id="71"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39"/>
                                            </p:tgtEl>
                                          </p:cBhvr>
                                        </p:animEffect>
                                        <p:set>
                                          <p:cBhvr>
                                            <p:cTn id="94" dur="1" fill="hold">
                                              <p:stCondLst>
                                                <p:cond delay="499"/>
                                              </p:stCondLst>
                                            </p:cTn>
                                            <p:tgtEl>
                                              <p:spTgt spid="39"/>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0"/>
                                            </p:tgtEl>
                                          </p:cBhvr>
                                        </p:animEffect>
                                        <p:set>
                                          <p:cBhvr>
                                            <p:cTn id="97" dur="1" fill="hold">
                                              <p:stCondLst>
                                                <p:cond delay="499"/>
                                              </p:stCondLst>
                                            </p:cTn>
                                            <p:tgtEl>
                                              <p:spTgt spid="4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8"/>
                                            </p:tgtEl>
                                          </p:cBhvr>
                                        </p:animEffect>
                                        <p:set>
                                          <p:cBhvr>
                                            <p:cTn id="103" dur="1" fill="hold">
                                              <p:stCondLst>
                                                <p:cond delay="499"/>
                                              </p:stCondLst>
                                            </p:cTn>
                                            <p:tgtEl>
                                              <p:spTgt spid="7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9"/>
                                            </p:tgtEl>
                                          </p:cBhvr>
                                        </p:animEffect>
                                        <p:set>
                                          <p:cBhvr>
                                            <p:cTn id="106" dur="1" fill="hold">
                                              <p:stCondLst>
                                                <p:cond delay="499"/>
                                              </p:stCondLst>
                                            </p:cTn>
                                            <p:tgtEl>
                                              <p:spTgt spid="7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80"/>
                                            </p:tgtEl>
                                          </p:cBhvr>
                                        </p:animEffect>
                                        <p:set>
                                          <p:cBhvr>
                                            <p:cTn id="109" dur="1" fill="hold">
                                              <p:stCondLst>
                                                <p:cond delay="499"/>
                                              </p:stCondLst>
                                            </p:cTn>
                                            <p:tgtEl>
                                              <p:spTgt spid="8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1"/>
                                            </p:tgtEl>
                                          </p:cBhvr>
                                        </p:animEffect>
                                        <p:set>
                                          <p:cBhvr>
                                            <p:cTn id="112" dur="1" fill="hold">
                                              <p:stCondLst>
                                                <p:cond delay="499"/>
                                              </p:stCondLst>
                                            </p:cTn>
                                            <p:tgtEl>
                                              <p:spTgt spid="8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3"/>
                                            </p:tgtEl>
                                          </p:cBhvr>
                                        </p:animEffect>
                                        <p:set>
                                          <p:cBhvr>
                                            <p:cTn id="118" dur="1" fill="hold">
                                              <p:stCondLst>
                                                <p:cond delay="499"/>
                                              </p:stCondLst>
                                            </p:cTn>
                                            <p:tgtEl>
                                              <p:spTgt spid="8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left)">
                                          <p:cBhvr>
                                            <p:cTn id="126" dur="500"/>
                                            <p:tgtEl>
                                              <p:spTgt spid="4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wipe(left)">
                                          <p:cBhvr>
                                            <p:cTn id="131" dur="500"/>
                                            <p:tgtEl>
                                              <p:spTgt spid="43"/>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barn(inVertical)">
                                          <p:cBhvr>
                                            <p:cTn id="141" dur="500"/>
                                            <p:tgtEl>
                                              <p:spTgt spid="44"/>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45"/>
                                            </p:tgtEl>
                                            <p:attrNameLst>
                                              <p:attrName>style.visibility</p:attrName>
                                            </p:attrNameLst>
                                          </p:cBhvr>
                                          <p:to>
                                            <p:strVal val="visible"/>
                                          </p:to>
                                        </p:set>
                                        <p:animEffect transition="in" filter="barn(inVertical)">
                                          <p:cBhvr>
                                            <p:cTn id="146" dur="500"/>
                                            <p:tgtEl>
                                              <p:spTgt spid="4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46"/>
                                            </p:tgtEl>
                                            <p:attrNameLst>
                                              <p:attrName>style.visibility</p:attrName>
                                            </p:attrNameLst>
                                          </p:cBhvr>
                                          <p:to>
                                            <p:strVal val="visible"/>
                                          </p:to>
                                        </p:set>
                                        <p:animEffect transition="in" filter="barn(inVertical)">
                                          <p:cBhvr>
                                            <p:cTn id="15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78" grpId="0"/>
          <p:bldP spid="78" grpId="1"/>
          <p:bldP spid="79" grpId="0"/>
          <p:bldP spid="79" grpId="1"/>
          <p:bldP spid="80" grpId="0"/>
          <p:bldP spid="80" grpId="1"/>
          <p:bldP spid="81" grpId="0"/>
          <p:bldP spid="81" grpId="1"/>
          <p:bldP spid="82" grpId="0"/>
          <p:bldP spid="82" grpId="1"/>
          <p:bldP spid="83" grpId="0"/>
          <p:bldP spid="83" grpId="1"/>
          <p:bldP spid="84" grpId="0"/>
          <p:bldP spid="84" grpId="1"/>
          <p:bldP spid="41" grpId="0"/>
          <p:bldP spid="4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57A5118A-A718-4CF4-8438-93351A4FF8FC}"/>
              </a:ext>
            </a:extLst>
          </p:cNvPr>
          <p:cNvGrpSpPr/>
          <p:nvPr/>
        </p:nvGrpSpPr>
        <p:grpSpPr>
          <a:xfrm>
            <a:off x="232017" y="617893"/>
            <a:ext cx="1633743" cy="666635"/>
            <a:chOff x="349247" y="617893"/>
            <a:chExt cx="1633743" cy="666635"/>
          </a:xfrm>
        </p:grpSpPr>
        <p:sp>
          <p:nvSpPr>
            <p:cNvPr id="18" name="TextBox 17">
              <a:extLst>
                <a:ext uri="{FF2B5EF4-FFF2-40B4-BE49-F238E27FC236}">
                  <a16:creationId xmlns:a16="http://schemas.microsoft.com/office/drawing/2014/main" id="{E932EC3B-777E-45B5-B409-E2D07D01C65E}"/>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19" name="TextBox 18">
              <a:extLst>
                <a:ext uri="{FF2B5EF4-FFF2-40B4-BE49-F238E27FC236}">
                  <a16:creationId xmlns:a16="http://schemas.microsoft.com/office/drawing/2014/main" id="{EDDF7ADD-090D-4911-A23F-B8099648E3D0}"/>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0" name="TextBox 19">
            <a:extLst>
              <a:ext uri="{FF2B5EF4-FFF2-40B4-BE49-F238E27FC236}">
                <a16:creationId xmlns:a16="http://schemas.microsoft.com/office/drawing/2014/main" id="{FD993088-D27E-4701-A8DE-3CF1BB4E45B8}"/>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5751731" y="1442119"/>
            <a:ext cx="773256" cy="61722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68569" tIns="68569" rIns="68569" bIns="68569" anchor="ctr" anchorCtr="0">
            <a:noAutofit/>
          </a:bodyPr>
          <a:lstStyle/>
          <a:p>
            <a:endParaRPr sz="1050"/>
          </a:p>
        </p:txBody>
      </p:sp>
      <p:sp>
        <p:nvSpPr>
          <p:cNvPr id="445" name="Google Shape;445;p40"/>
          <p:cNvSpPr/>
          <p:nvPr/>
        </p:nvSpPr>
        <p:spPr>
          <a:xfrm>
            <a:off x="367669" y="980290"/>
            <a:ext cx="878096" cy="509978"/>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68569" tIns="68569" rIns="68569" bIns="68569" anchor="ctr" anchorCtr="0">
            <a:noAutofit/>
          </a:bodyPr>
          <a:lstStyle/>
          <a:p>
            <a:endParaRPr sz="1050"/>
          </a:p>
        </p:txBody>
      </p:sp>
      <p:grpSp>
        <p:nvGrpSpPr>
          <p:cNvPr id="446" name="Google Shape;446;p40"/>
          <p:cNvGrpSpPr/>
          <p:nvPr/>
        </p:nvGrpSpPr>
        <p:grpSpPr>
          <a:xfrm>
            <a:off x="-906" y="3272653"/>
            <a:ext cx="6858221" cy="1227917"/>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68569" tIns="68569" rIns="68569" bIns="68569" anchor="ctr" anchorCtr="0">
              <a:noAutofit/>
            </a:bodyPr>
            <a:lstStyle/>
            <a:p>
              <a:endParaRPr sz="1050"/>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68569" tIns="68569" rIns="68569" bIns="68569" anchor="ctr" anchorCtr="0">
              <a:noAutofit/>
            </a:bodyPr>
            <a:lstStyle/>
            <a:p>
              <a:endParaRPr sz="1050"/>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68569" tIns="68569" rIns="68569" bIns="68569" anchor="ctr" anchorCtr="0">
              <a:noAutofit/>
            </a:bodyPr>
            <a:lstStyle/>
            <a:p>
              <a:endParaRPr sz="1050"/>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68569" tIns="68569" rIns="68569" bIns="68569" anchor="ctr" anchorCtr="0">
              <a:noAutofit/>
            </a:bodyPr>
            <a:lstStyle/>
            <a:p>
              <a:endParaRPr sz="1050"/>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68569" tIns="68569" rIns="68569" bIns="68569" anchor="ctr" anchorCtr="0">
              <a:noAutofit/>
            </a:bodyPr>
            <a:lstStyle/>
            <a:p>
              <a:endParaRPr sz="1050"/>
            </a:p>
          </p:txBody>
        </p:sp>
      </p:grpSp>
      <p:sp>
        <p:nvSpPr>
          <p:cNvPr id="613" name="Google Shape;613;p40"/>
          <p:cNvSpPr txBox="1">
            <a:spLocks noGrp="1"/>
          </p:cNvSpPr>
          <p:nvPr>
            <p:ph type="title"/>
          </p:nvPr>
        </p:nvSpPr>
        <p:spPr>
          <a:xfrm>
            <a:off x="511234" y="923493"/>
            <a:ext cx="5791892" cy="1135850"/>
          </a:xfrm>
          <a:prstGeom prst="rect">
            <a:avLst/>
          </a:prstGeom>
        </p:spPr>
        <p:txBody>
          <a:bodyPr spcFirstLastPara="1" wrap="square" lIns="68569" tIns="68569" rIns="68569" bIns="68569" anchor="ctr" anchorCtr="0">
            <a:noAutofit/>
          </a:bodyPr>
          <a:lstStyle/>
          <a:p>
            <a:r>
              <a:rPr lang="en-US" sz="2700" err="1">
                <a:latin typeface="Times New Roman" pitchFamily="18" charset="0"/>
                <a:cs typeface="Times New Roman" pitchFamily="18" charset="0"/>
              </a:rPr>
              <a:t>Thứ</a:t>
            </a:r>
            <a:r>
              <a:rPr lang="en-US" sz="2700">
                <a:latin typeface="Times New Roman" pitchFamily="18" charset="0"/>
                <a:cs typeface="Times New Roman" pitchFamily="18" charset="0"/>
              </a:rPr>
              <a:t> Sáu </a:t>
            </a:r>
            <a:r>
              <a:rPr lang="en-US" sz="2700" err="1">
                <a:latin typeface="Times New Roman" pitchFamily="18" charset="0"/>
                <a:cs typeface="Times New Roman" pitchFamily="18" charset="0"/>
              </a:rPr>
              <a:t>ngày</a:t>
            </a:r>
            <a:r>
              <a:rPr lang="en-US" sz="2700">
                <a:latin typeface="Times New Roman" pitchFamily="18" charset="0"/>
                <a:cs typeface="Times New Roman" pitchFamily="18" charset="0"/>
              </a:rPr>
              <a:t> 03 </a:t>
            </a:r>
            <a:r>
              <a:rPr lang="en-US" sz="2700" err="1">
                <a:latin typeface="Times New Roman" pitchFamily="18" charset="0"/>
                <a:cs typeface="Times New Roman" pitchFamily="18" charset="0"/>
              </a:rPr>
              <a:t>tháng</a:t>
            </a:r>
            <a:r>
              <a:rPr lang="en-US" sz="2700">
                <a:latin typeface="Times New Roman" pitchFamily="18" charset="0"/>
                <a:cs typeface="Times New Roman" pitchFamily="18" charset="0"/>
              </a:rPr>
              <a:t> 5 </a:t>
            </a:r>
            <a:r>
              <a:rPr lang="en-US" sz="2700" err="1">
                <a:latin typeface="Times New Roman" pitchFamily="18" charset="0"/>
                <a:cs typeface="Times New Roman" pitchFamily="18" charset="0"/>
              </a:rPr>
              <a:t>năm</a:t>
            </a:r>
            <a:r>
              <a:rPr lang="en-US" sz="2700">
                <a:latin typeface="Times New Roman" pitchFamily="18" charset="0"/>
                <a:cs typeface="Times New Roman" pitchFamily="18" charset="0"/>
              </a:rPr>
              <a:t> 2024</a:t>
            </a:r>
            <a:endParaRPr sz="2700" dirty="0">
              <a:latin typeface="Times New Roman" pitchFamily="18" charset="0"/>
              <a:cs typeface="Times New Roman" pitchFamily="18" charset="0"/>
            </a:endParaRPr>
          </a:p>
        </p:txBody>
      </p:sp>
      <p:sp>
        <p:nvSpPr>
          <p:cNvPr id="489" name="Google Shape;445;p40"/>
          <p:cNvSpPr/>
          <p:nvPr/>
        </p:nvSpPr>
        <p:spPr>
          <a:xfrm>
            <a:off x="424922" y="816800"/>
            <a:ext cx="878096" cy="509978"/>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68569" tIns="68569" rIns="68569" bIns="68569" anchor="ctr" anchorCtr="0">
            <a:noAutofit/>
          </a:bodyPr>
          <a:lstStyle/>
          <a:p>
            <a:endParaRPr sz="1050"/>
          </a:p>
        </p:txBody>
      </p:sp>
      <p:sp>
        <p:nvSpPr>
          <p:cNvPr id="612" name="Google Shape;613;p40"/>
          <p:cNvSpPr txBox="1">
            <a:spLocks/>
          </p:cNvSpPr>
          <p:nvPr/>
        </p:nvSpPr>
        <p:spPr>
          <a:xfrm>
            <a:off x="53164" y="1795652"/>
            <a:ext cx="6249962" cy="1219785"/>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5200"/>
              <a:buFont typeface="Patrick Hand SC"/>
              <a:buNone/>
              <a:defRPr sz="7500" b="1" i="0" u="none" strike="noStrike" cap="none">
                <a:solidFill>
                  <a:schemeClr val="dk1"/>
                </a:solidFill>
                <a:latin typeface="Patrick Hand SC"/>
                <a:ea typeface="Patrick Hand SC"/>
                <a:cs typeface="Patrick Hand SC"/>
                <a:sym typeface="Patrick Hand SC"/>
              </a:defRPr>
            </a:lvl1pPr>
            <a:lvl2pPr marR="0" lvl="1"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2pPr>
            <a:lvl3pPr marR="0" lvl="2"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3pPr>
            <a:lvl4pPr marR="0" lvl="3"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4pPr>
            <a:lvl5pPr marR="0" lvl="4"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5pPr>
            <a:lvl6pPr marR="0" lvl="5"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6pPr>
            <a:lvl7pPr marR="0" lvl="6"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7pPr>
            <a:lvl8pPr marR="0" lvl="7"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8pPr>
            <a:lvl9pPr marR="0" lvl="8" algn="ctr" rtl="0">
              <a:lnSpc>
                <a:spcPct val="100000"/>
              </a:lnSpc>
              <a:spcBef>
                <a:spcPts val="0"/>
              </a:spcBef>
              <a:spcAft>
                <a:spcPts val="0"/>
              </a:spcAft>
              <a:buClr>
                <a:schemeClr val="dk1"/>
              </a:buClr>
              <a:buSzPts val="5200"/>
              <a:buFont typeface="Patrick Hand SC"/>
              <a:buNone/>
              <a:defRPr sz="5200" b="1" i="0" u="none" strike="noStrike" cap="none">
                <a:solidFill>
                  <a:schemeClr val="dk1"/>
                </a:solidFill>
                <a:latin typeface="Patrick Hand SC"/>
                <a:ea typeface="Patrick Hand SC"/>
                <a:cs typeface="Patrick Hand SC"/>
                <a:sym typeface="Patrick Hand SC"/>
              </a:defRPr>
            </a:lvl9pPr>
          </a:lstStyle>
          <a:p>
            <a:r>
              <a:rPr lang="en-US" sz="2700" dirty="0" err="1">
                <a:latin typeface="Times New Roman" pitchFamily="18" charset="0"/>
                <a:cs typeface="Times New Roman" pitchFamily="18" charset="0"/>
              </a:rPr>
              <a:t>Tiếng</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Việt</a:t>
            </a:r>
            <a:r>
              <a:rPr lang="en-US" sz="2700" dirty="0">
                <a:latin typeface="Times New Roman" pitchFamily="18" charset="0"/>
                <a:cs typeface="Times New Roman" pitchFamily="18" charset="0"/>
              </a:rPr>
              <a:t>:</a:t>
            </a:r>
          </a:p>
          <a:p>
            <a:r>
              <a:rPr lang="en-US" sz="2700" err="1">
                <a:latin typeface="Times New Roman" pitchFamily="18" charset="0"/>
                <a:cs typeface="Times New Roman" pitchFamily="18" charset="0"/>
              </a:rPr>
              <a:t>Bài</a:t>
            </a:r>
            <a:r>
              <a:rPr lang="en-US" sz="2700">
                <a:latin typeface="Times New Roman" pitchFamily="18" charset="0"/>
                <a:cs typeface="Times New Roman" pitchFamily="18" charset="0"/>
              </a:rPr>
              <a:t> 27: CHUYỆN QUẢ BẦU (Tiết 3+4)</a:t>
            </a:r>
            <a:endParaRPr lang="en-US" sz="2700" dirty="0">
              <a:latin typeface="Times New Roman" pitchFamily="18" charset="0"/>
              <a:cs typeface="Times New Roman" pitchFamily="18" charset="0"/>
            </a:endParaRPr>
          </a:p>
        </p:txBody>
      </p:sp>
    </p:spTree>
    <p:extLst>
      <p:ext uri="{BB962C8B-B14F-4D97-AF65-F5344CB8AC3E}">
        <p14:creationId xmlns:p14="http://schemas.microsoft.com/office/powerpoint/2010/main" val="2554792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F, J, W (kiểu 2)</a:t>
            </a:r>
            <a:endParaRPr lang="en-US" sz="2000" b="1" dirty="0">
              <a:solidFill>
                <a:srgbClr val="F7446B"/>
              </a:solidFill>
              <a:latin typeface="UTM Avo" panose="02040603050506020204" pitchFamily="18" charset="0"/>
            </a:endParaRPr>
          </a:p>
        </p:txBody>
      </p:sp>
      <p:grpSp>
        <p:nvGrpSpPr>
          <p:cNvPr id="7" name="Group 6">
            <a:extLst>
              <a:ext uri="{FF2B5EF4-FFF2-40B4-BE49-F238E27FC236}">
                <a16:creationId xmlns:a16="http://schemas.microsoft.com/office/drawing/2014/main" id="{DB0775E9-E4F4-453F-B38D-C59727998244}"/>
              </a:ext>
            </a:extLst>
          </p:cNvPr>
          <p:cNvGrpSpPr/>
          <p:nvPr/>
        </p:nvGrpSpPr>
        <p:grpSpPr>
          <a:xfrm>
            <a:off x="746086" y="1979423"/>
            <a:ext cx="5365827" cy="1606452"/>
            <a:chOff x="644439" y="1984473"/>
            <a:chExt cx="5569122" cy="1662716"/>
          </a:xfrm>
        </p:grpSpPr>
        <p:pic>
          <p:nvPicPr>
            <p:cNvPr id="4" name="Picture 3" descr="Diagram&#10;&#10;Description automatically generated">
              <a:extLst>
                <a:ext uri="{FF2B5EF4-FFF2-40B4-BE49-F238E27FC236}">
                  <a16:creationId xmlns:a16="http://schemas.microsoft.com/office/drawing/2014/main" id="{80957D02-9AD8-42D2-A9D8-693C5FED91BA}"/>
                </a:ext>
              </a:extLst>
            </p:cNvPr>
            <p:cNvPicPr>
              <a:picLocks noChangeAspect="1"/>
            </p:cNvPicPr>
            <p:nvPr/>
          </p:nvPicPr>
          <p:blipFill>
            <a:blip r:embed="rId3"/>
            <a:stretch>
              <a:fillRect/>
            </a:stretch>
          </p:blipFill>
          <p:spPr>
            <a:xfrm>
              <a:off x="2590519" y="2005407"/>
              <a:ext cx="3623042" cy="1536240"/>
            </a:xfrm>
            <a:prstGeom prst="rect">
              <a:avLst/>
            </a:prstGeom>
          </p:spPr>
        </p:pic>
        <p:pic>
          <p:nvPicPr>
            <p:cNvPr id="2052" name="Picture 4" descr="R18. TẬP VIẾT: ÔN CÁCH VIẾT CÁC CHỮ HOA A, M, N, Q, V (KIỂU 2) - Thư Viện  123">
              <a:extLst>
                <a:ext uri="{FF2B5EF4-FFF2-40B4-BE49-F238E27FC236}">
                  <a16:creationId xmlns:a16="http://schemas.microsoft.com/office/drawing/2014/main" id="{AB9BD8ED-F768-43FB-9E51-5F0D96050C2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80766" b="52233"/>
            <a:stretch/>
          </p:blipFill>
          <p:spPr bwMode="auto">
            <a:xfrm>
              <a:off x="644439" y="1984473"/>
              <a:ext cx="1555835" cy="166271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Diagram&#10;&#10;Description automatically generated">
            <a:extLst>
              <a:ext uri="{FF2B5EF4-FFF2-40B4-BE49-F238E27FC236}">
                <a16:creationId xmlns:a16="http://schemas.microsoft.com/office/drawing/2014/main" id="{0F03B12C-EE00-48B6-AED4-98D5983074C5}"/>
              </a:ext>
            </a:extLst>
          </p:cNvPr>
          <p:cNvPicPr>
            <a:picLocks noChangeAspect="1"/>
          </p:cNvPicPr>
          <p:nvPr/>
        </p:nvPicPr>
        <p:blipFill rotWithShape="1">
          <a:blip r:embed="rId6">
            <a:clrChange>
              <a:clrFrom>
                <a:srgbClr val="FFFFFF"/>
              </a:clrFrom>
              <a:clrTo>
                <a:srgbClr val="FFFFFF">
                  <a:alpha val="0"/>
                </a:srgbClr>
              </a:clrTo>
            </a:clrChange>
          </a:blip>
          <a:srcRect t="23719" b="23230"/>
          <a:stretch/>
        </p:blipFill>
        <p:spPr>
          <a:xfrm>
            <a:off x="648759" y="3507459"/>
            <a:ext cx="1693693" cy="1270828"/>
          </a:xfrm>
          <a:prstGeom prst="rect">
            <a:avLst/>
          </a:prstGeom>
        </p:spPr>
      </p:pic>
      <p:pic>
        <p:nvPicPr>
          <p:cNvPr id="13" name="Picture 12" descr="A picture containing text, scissors&#10;&#10;Description automatically generated">
            <a:extLst>
              <a:ext uri="{FF2B5EF4-FFF2-40B4-BE49-F238E27FC236}">
                <a16:creationId xmlns:a16="http://schemas.microsoft.com/office/drawing/2014/main" id="{6C92BEA4-920A-4A20-8490-C99A0854F821}"/>
              </a:ext>
            </a:extLst>
          </p:cNvPr>
          <p:cNvPicPr>
            <a:picLocks noChangeAspect="1"/>
          </p:cNvPicPr>
          <p:nvPr/>
        </p:nvPicPr>
        <p:blipFill rotWithShape="1">
          <a:blip r:embed="rId7"/>
          <a:srcRect t="23644" b="21714"/>
          <a:stretch/>
        </p:blipFill>
        <p:spPr>
          <a:xfrm>
            <a:off x="2583026" y="3550580"/>
            <a:ext cx="1693693" cy="1308927"/>
          </a:xfrm>
          <a:prstGeom prst="rect">
            <a:avLst/>
          </a:prstGeom>
        </p:spPr>
      </p:pic>
      <p:pic>
        <p:nvPicPr>
          <p:cNvPr id="15" name="Picture 14" descr="Diagram&#10;&#10;Description automatically generated">
            <a:extLst>
              <a:ext uri="{FF2B5EF4-FFF2-40B4-BE49-F238E27FC236}">
                <a16:creationId xmlns:a16="http://schemas.microsoft.com/office/drawing/2014/main" id="{A61505CE-CEFC-45DB-9F67-1CCD769061D4}"/>
              </a:ext>
            </a:extLst>
          </p:cNvPr>
          <p:cNvPicPr>
            <a:picLocks noChangeAspect="1"/>
          </p:cNvPicPr>
          <p:nvPr/>
        </p:nvPicPr>
        <p:blipFill rotWithShape="1">
          <a:blip r:embed="rId8">
            <a:clrChange>
              <a:clrFrom>
                <a:srgbClr val="FEFEFE"/>
              </a:clrFrom>
              <a:clrTo>
                <a:srgbClr val="FEFEFE">
                  <a:alpha val="0"/>
                </a:srgbClr>
              </a:clrTo>
            </a:clrChange>
          </a:blip>
          <a:srcRect t="21371" b="23988"/>
          <a:stretch/>
        </p:blipFill>
        <p:spPr>
          <a:xfrm>
            <a:off x="4535040" y="3550579"/>
            <a:ext cx="1693693" cy="1308927"/>
          </a:xfrm>
          <a:prstGeom prst="rect">
            <a:avLst/>
          </a:prstGeom>
        </p:spPr>
      </p:pic>
      <p:pic>
        <p:nvPicPr>
          <p:cNvPr id="20" name="Picture 19">
            <a:extLst>
              <a:ext uri="{FF2B5EF4-FFF2-40B4-BE49-F238E27FC236}">
                <a16:creationId xmlns:a16="http://schemas.microsoft.com/office/drawing/2014/main" id="{11B7F30A-5178-4B46-A8C5-C62209C7D967}"/>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33550"/>
            <a:ext cx="6805090" cy="899829"/>
            <a:chOff x="347260" y="1976442"/>
            <a:chExt cx="6805090" cy="899829"/>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5515" b="84500"/>
            <a:stretch/>
          </p:blipFill>
          <p:spPr>
            <a:xfrm>
              <a:off x="347260" y="1976442"/>
              <a:ext cx="6200303" cy="899829"/>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70435" y="2248917"/>
              <a:ext cx="6181915" cy="584775"/>
            </a:xfrm>
            <a:prstGeom prst="rect">
              <a:avLst/>
            </a:prstGeom>
            <a:noFill/>
          </p:spPr>
          <p:txBody>
            <a:bodyPr wrap="square">
              <a:spAutoFit/>
            </a:bodyPr>
            <a:lstStyle/>
            <a:p>
              <a:r>
                <a:rPr lang="vi-VN" sz="3200" dirty="0">
                  <a:solidFill>
                    <a:srgbClr val="FF0000"/>
                  </a:solidFill>
                  <a:latin typeface="HP001 4 hàng" panose="020B0603050302020204" pitchFamily="34" charset="0"/>
                </a:rPr>
                <a:t>JuŪ ngưƟ như mŎ.</a:t>
              </a:r>
              <a:endParaRPr lang="en-US" sz="32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J</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J</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EAE7045-B7C1-42C3-976C-BAF9430C8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8" name="Picture 7">
            <a:extLst>
              <a:ext uri="{FF2B5EF4-FFF2-40B4-BE49-F238E27FC236}">
                <a16:creationId xmlns:a16="http://schemas.microsoft.com/office/drawing/2014/main" id="{4164884D-B877-4C6C-9DA3-941EA12AEE4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678102D6-D842-4945-8175-5457F39F95EB}"/>
              </a:ext>
            </a:extLst>
          </p:cNvPr>
          <p:cNvGrpSpPr/>
          <p:nvPr/>
        </p:nvGrpSpPr>
        <p:grpSpPr>
          <a:xfrm>
            <a:off x="232017" y="617893"/>
            <a:ext cx="1633743" cy="666635"/>
            <a:chOff x="349247" y="617893"/>
            <a:chExt cx="1633743" cy="666635"/>
          </a:xfrm>
        </p:grpSpPr>
        <p:sp>
          <p:nvSpPr>
            <p:cNvPr id="22" name="TextBox 21">
              <a:extLst>
                <a:ext uri="{FF2B5EF4-FFF2-40B4-BE49-F238E27FC236}">
                  <a16:creationId xmlns:a16="http://schemas.microsoft.com/office/drawing/2014/main" id="{CE139970-3B52-46EB-963E-410060A9FAB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23" name="TextBox 22">
              <a:extLst>
                <a:ext uri="{FF2B5EF4-FFF2-40B4-BE49-F238E27FC236}">
                  <a16:creationId xmlns:a16="http://schemas.microsoft.com/office/drawing/2014/main" id="{A92F532A-FD6D-4626-A0C9-FA554FB42541}"/>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4" name="TextBox 23">
            <a:extLst>
              <a:ext uri="{FF2B5EF4-FFF2-40B4-BE49-F238E27FC236}">
                <a16:creationId xmlns:a16="http://schemas.microsoft.com/office/drawing/2014/main" id="{1EF0EC52-9697-41CC-BA29-D358B985DA79}"/>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CHUYỆN QUẢ BẦU</a:t>
            </a:r>
            <a:endParaRPr lang="en-US" sz="3600" dirty="0">
              <a:solidFill>
                <a:schemeClr val="accent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536285" y="471183"/>
            <a:ext cx="4952729" cy="646331"/>
          </a:xfrm>
          <a:prstGeom prst="rect">
            <a:avLst/>
          </a:prstGeom>
          <a:noFill/>
        </p:spPr>
        <p:txBody>
          <a:bodyPr wrap="square" rtlCol="0">
            <a:spAutoFit/>
          </a:bodyPr>
          <a:lstStyle/>
          <a:p>
            <a:pPr algn="ctr"/>
            <a:r>
              <a:rPr lang="vi-VN" sz="3600" dirty="0">
                <a:solidFill>
                  <a:schemeClr val="accent2"/>
                </a:solidFill>
                <a:latin typeface="Times New Roman" panose="02020603050405020304" pitchFamily="18" charset="0"/>
                <a:cs typeface="Times New Roman" panose="02020603050405020304" pitchFamily="18" charset="0"/>
              </a:rPr>
              <a:t>CHUYỆN QUẢ BẦU</a:t>
            </a:r>
            <a:endParaRPr lang="en-US" sz="3600" dirty="0">
              <a:solidFill>
                <a:schemeClr val="accent2"/>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382849" y="1792394"/>
            <a:ext cx="1426901" cy="147732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Dựa vào tranh và câu hỏi gợi ý, nói về nội dung của từng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8" name="Picture 7">
            <a:extLst>
              <a:ext uri="{FF2B5EF4-FFF2-40B4-BE49-F238E27FC236}">
                <a16:creationId xmlns:a16="http://schemas.microsoft.com/office/drawing/2014/main" id="{830BF670-10B1-408E-A42F-3E18EA6647B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pic>
        <p:nvPicPr>
          <p:cNvPr id="4" name="Picture 3">
            <a:extLst>
              <a:ext uri="{FF2B5EF4-FFF2-40B4-BE49-F238E27FC236}">
                <a16:creationId xmlns:a16="http://schemas.microsoft.com/office/drawing/2014/main" id="{3B6CF0C9-EE33-478E-A91E-2E1AE7E0773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038350" y="1418989"/>
            <a:ext cx="4171950" cy="3435999"/>
          </a:xfrm>
          <a:prstGeom prst="rect">
            <a:avLst/>
          </a:prstGeom>
        </p:spPr>
      </p:pic>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C6C4CF42-9E10-4D44-BF7C-F40549523B75}"/>
              </a:ext>
            </a:extLst>
          </p:cNvPr>
          <p:cNvSpPr txBox="1"/>
          <p:nvPr/>
        </p:nvSpPr>
        <p:spPr>
          <a:xfrm>
            <a:off x="1895475" y="2429944"/>
            <a:ext cx="2305050" cy="830997"/>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Người chồng đỡ người vợ chui ra từ một khúc gỗ to khoét rỗng, xung quanh nước ngập mênh mông.</a:t>
            </a:r>
          </a:p>
        </p:txBody>
      </p:sp>
      <p:sp>
        <p:nvSpPr>
          <p:cNvPr id="16" name="TextBox 15">
            <a:extLst>
              <a:ext uri="{FF2B5EF4-FFF2-40B4-BE49-F238E27FC236}">
                <a16:creationId xmlns:a16="http://schemas.microsoft.com/office/drawing/2014/main" id="{8D861F9D-ECB5-4DCE-806C-3EF0F196C05E}"/>
              </a:ext>
            </a:extLst>
          </p:cNvPr>
          <p:cNvSpPr txBox="1"/>
          <p:nvPr/>
        </p:nvSpPr>
        <p:spPr>
          <a:xfrm>
            <a:off x="4286250" y="2643485"/>
            <a:ext cx="1943100"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Hai vợ chồng đi rừng bắt được một con dúi.</a:t>
            </a:r>
          </a:p>
        </p:txBody>
      </p:sp>
      <p:sp>
        <p:nvSpPr>
          <p:cNvPr id="17" name="TextBox 16">
            <a:extLst>
              <a:ext uri="{FF2B5EF4-FFF2-40B4-BE49-F238E27FC236}">
                <a16:creationId xmlns:a16="http://schemas.microsoft.com/office/drawing/2014/main" id="{6221D807-BF18-4A5A-A3A7-4F0F7259A689}"/>
              </a:ext>
            </a:extLst>
          </p:cNvPr>
          <p:cNvSpPr txBox="1"/>
          <p:nvPr/>
        </p:nvSpPr>
        <p:spPr>
          <a:xfrm>
            <a:off x="1990725" y="4326146"/>
            <a:ext cx="2209800"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Những con người nhỏ bé bước ra từ trong quả bầu.</a:t>
            </a:r>
          </a:p>
        </p:txBody>
      </p:sp>
      <p:sp>
        <p:nvSpPr>
          <p:cNvPr id="18" name="TextBox 17">
            <a:extLst>
              <a:ext uri="{FF2B5EF4-FFF2-40B4-BE49-F238E27FC236}">
                <a16:creationId xmlns:a16="http://schemas.microsoft.com/office/drawing/2014/main" id="{5603F419-BC43-4FA4-9090-E1D364F06AFC}"/>
              </a:ext>
            </a:extLst>
          </p:cNvPr>
          <p:cNvSpPr txBox="1"/>
          <p:nvPr/>
        </p:nvSpPr>
        <p:spPr>
          <a:xfrm>
            <a:off x="4171950" y="4345447"/>
            <a:ext cx="2085975" cy="461665"/>
          </a:xfrm>
          <a:prstGeom prst="rect">
            <a:avLst/>
          </a:prstGeom>
          <a:solidFill>
            <a:schemeClr val="accent2"/>
          </a:solidFill>
          <a:effectLst>
            <a:softEdge rad="63500"/>
          </a:effectLst>
        </p:spPr>
        <p:txBody>
          <a:bodyPr wrap="square" rtlCol="0">
            <a:spAutoFit/>
          </a:bodyPr>
          <a:lstStyle/>
          <a:p>
            <a:pPr algn="ctr"/>
            <a:r>
              <a:rPr lang="vi-VN" sz="1200">
                <a:solidFill>
                  <a:srgbClr val="FF0000"/>
                </a:solidFill>
                <a:latin typeface="UTM Avo" panose="02040603050506020204" pitchFamily="18" charset="0"/>
              </a:rPr>
              <a:t>Hai vợ chồng lấy quả bầu xuống, áp tai nghe</a:t>
            </a:r>
            <a:endParaRPr lang="vi-VN" sz="1200"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ppt_y</p:attrName>
                                        </p:attrNameLst>
                                      </p:cBhvr>
                                      <p:tavLst>
                                        <p:tav tm="0">
                                          <p:val>
                                            <p:strVal val="#ppt_y-#ppt_h*1.125000"/>
                                          </p:val>
                                        </p:tav>
                                        <p:tav tm="100000">
                                          <p:val>
                                            <p:strVal val="#ppt_y"/>
                                          </p:val>
                                        </p:tav>
                                      </p:tavLst>
                                    </p:anim>
                                    <p:animEffect transition="in" filter="wipe(down)">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21249" y="372632"/>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Sắp xếp các tranh theo trình tự câu chuyện</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6" name="Picture 5">
            <a:extLst>
              <a:ext uri="{FF2B5EF4-FFF2-40B4-BE49-F238E27FC236}">
                <a16:creationId xmlns:a16="http://schemas.microsoft.com/office/drawing/2014/main" id="{EBE90E7B-8C94-4C49-BB86-5C5D2DF79A6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r="50276" b="63668"/>
          <a:stretch/>
        </p:blipFill>
        <p:spPr>
          <a:xfrm>
            <a:off x="655590" y="799628"/>
            <a:ext cx="2420985" cy="1745477"/>
          </a:xfrm>
          <a:prstGeom prst="roundRect">
            <a:avLst/>
          </a:prstGeom>
        </p:spPr>
      </p:pic>
      <p:pic>
        <p:nvPicPr>
          <p:cNvPr id="7" name="Picture 6">
            <a:extLst>
              <a:ext uri="{FF2B5EF4-FFF2-40B4-BE49-F238E27FC236}">
                <a16:creationId xmlns:a16="http://schemas.microsoft.com/office/drawing/2014/main" id="{559E01B9-3A50-4ED5-A8FC-F5C8BF4D7C1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4577" t="228" r="3" b="63440"/>
          <a:stretch/>
        </p:blipFill>
        <p:spPr>
          <a:xfrm>
            <a:off x="3638550" y="799628"/>
            <a:ext cx="2211435" cy="1745477"/>
          </a:xfrm>
          <a:prstGeom prst="roundRect">
            <a:avLst/>
          </a:prstGeom>
        </p:spPr>
      </p:pic>
      <p:pic>
        <p:nvPicPr>
          <p:cNvPr id="8" name="Picture 7">
            <a:extLst>
              <a:ext uri="{FF2B5EF4-FFF2-40B4-BE49-F238E27FC236}">
                <a16:creationId xmlns:a16="http://schemas.microsoft.com/office/drawing/2014/main" id="{14F90E4C-B63F-4C82-B18B-1EFC3EE1882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275" t="50989" r="50001" b="7150"/>
          <a:stretch/>
        </p:blipFill>
        <p:spPr>
          <a:xfrm>
            <a:off x="655590" y="2828926"/>
            <a:ext cx="2420984" cy="1745478"/>
          </a:xfrm>
          <a:prstGeom prst="roundRect">
            <a:avLst/>
          </a:prstGeom>
        </p:spPr>
      </p:pic>
      <p:pic>
        <p:nvPicPr>
          <p:cNvPr id="9" name="Picture 8">
            <a:extLst>
              <a:ext uri="{FF2B5EF4-FFF2-40B4-BE49-F238E27FC236}">
                <a16:creationId xmlns:a16="http://schemas.microsoft.com/office/drawing/2014/main" id="{A8EE33B8-3984-4169-8A9C-80FAEBF809F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l="52428" t="50000" r="-2152" b="8139"/>
          <a:stretch/>
        </p:blipFill>
        <p:spPr>
          <a:xfrm>
            <a:off x="3533775" y="2828926"/>
            <a:ext cx="2420984" cy="1745478"/>
          </a:xfrm>
          <a:prstGeom prst="round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7.40741E-7 5.55112E-17 L 0.41968 5.55112E-17 " pathEditMode="relative" rAng="0" ptsTypes="AA">
                                      <p:cBhvr>
                                        <p:cTn id="33" dur="2000" fill="hold"/>
                                        <p:tgtEl>
                                          <p:spTgt spid="6"/>
                                        </p:tgtEl>
                                        <p:attrNameLst>
                                          <p:attrName>ppt_x</p:attrName>
                                          <p:attrName>ppt_y</p:attrName>
                                        </p:attrNameLst>
                                      </p:cBhvr>
                                      <p:rCtr x="20972" y="0"/>
                                    </p:animMotion>
                                  </p:childTnLst>
                                </p:cTn>
                              </p:par>
                              <p:par>
                                <p:cTn id="34" presetID="42" presetClass="path" presetSubtype="0" accel="50000" decel="50000" fill="hold" nodeType="withEffect">
                                  <p:stCondLst>
                                    <p:cond delay="0"/>
                                  </p:stCondLst>
                                  <p:childTnLst>
                                    <p:animMotion origin="layout" path="M 3.33333E-6 5.55112E-17 L -0.41968 5.55112E-17 " pathEditMode="relative" rAng="0" ptsTypes="AA">
                                      <p:cBhvr>
                                        <p:cTn id="35" dur="2000" fill="hold"/>
                                        <p:tgtEl>
                                          <p:spTgt spid="7"/>
                                        </p:tgtEl>
                                        <p:attrNameLst>
                                          <p:attrName>ppt_x</p:attrName>
                                          <p:attrName>ppt_y</p:attrName>
                                        </p:attrNameLst>
                                      </p:cBhvr>
                                      <p:rCtr x="-20995" y="0"/>
                                    </p:animMotion>
                                  </p:childTnLst>
                                </p:cTn>
                              </p:par>
                              <p:par>
                                <p:cTn id="36" presetID="42" presetClass="path" presetSubtype="0" accel="50000" decel="50000" fill="hold" nodeType="withEffect">
                                  <p:stCondLst>
                                    <p:cond delay="0"/>
                                  </p:stCondLst>
                                  <p:childTnLst>
                                    <p:animMotion origin="layout" path="M -7.40741E-7 -3.08642E-6 L 0.41968 -3.08642E-6 " pathEditMode="relative" rAng="0" ptsTypes="AA">
                                      <p:cBhvr>
                                        <p:cTn id="37" dur="2000" fill="hold"/>
                                        <p:tgtEl>
                                          <p:spTgt spid="8"/>
                                        </p:tgtEl>
                                        <p:attrNameLst>
                                          <p:attrName>ppt_x</p:attrName>
                                          <p:attrName>ppt_y</p:attrName>
                                        </p:attrNameLst>
                                      </p:cBhvr>
                                      <p:rCtr x="20972" y="0"/>
                                    </p:animMotion>
                                  </p:childTnLst>
                                </p:cTn>
                              </p:par>
                              <p:par>
                                <p:cTn id="38" presetID="42" presetClass="path" presetSubtype="0" accel="50000" decel="50000" fill="hold" nodeType="withEffect">
                                  <p:stCondLst>
                                    <p:cond delay="0"/>
                                  </p:stCondLst>
                                  <p:childTnLst>
                                    <p:animMotion origin="layout" path="M 3.33333E-6 -3.08642E-6 L -0.41967 -3.7037E-7 " pathEditMode="relative" rAng="0" ptsTypes="AA">
                                      <p:cBhvr>
                                        <p:cTn id="39" dur="2000" fill="hold"/>
                                        <p:tgtEl>
                                          <p:spTgt spid="9"/>
                                        </p:tgtEl>
                                        <p:attrNameLst>
                                          <p:attrName>ppt_x</p:attrName>
                                          <p:attrName>ppt_y</p:attrName>
                                        </p:attrNameLst>
                                      </p:cBhvr>
                                      <p:rCtr x="-21250"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32017" y="617893"/>
            <a:ext cx="1633743" cy="666635"/>
            <a:chOff x="349247" y="617893"/>
            <a:chExt cx="1633743" cy="666635"/>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4" name="TextBox 3">
              <a:extLst>
                <a:ext uri="{FF2B5EF4-FFF2-40B4-BE49-F238E27FC236}">
                  <a16:creationId xmlns:a16="http://schemas.microsoft.com/office/drawing/2014/main" id="{A0FE075E-00B8-430F-A266-1358EF8D2A4B}"/>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82759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CHUYỆN QUẢ BẦU</a:t>
            </a:r>
            <a:endParaRPr lang="en-US" sz="36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553998"/>
          </a:xfrm>
          <a:prstGeom prst="rect">
            <a:avLst/>
          </a:prstGeom>
          <a:noFill/>
        </p:spPr>
        <p:txBody>
          <a:bodyPr wrap="square" rtlCol="0">
            <a:spAutoFit/>
          </a:bodyPr>
          <a:lstStyle/>
          <a:p>
            <a:r>
              <a:rPr lang="vi-VN" sz="1500" dirty="0">
                <a:latin typeface="UTM Avo" panose="02040603050506020204" pitchFamily="18" charset="0"/>
              </a:rPr>
              <a:t>Dựa vào tranh minh họa, hãy đoán xem câu chuyện nói về điều gì.</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8" name="Picture 7">
            <a:extLst>
              <a:ext uri="{FF2B5EF4-FFF2-40B4-BE49-F238E27FC236}">
                <a16:creationId xmlns:a16="http://schemas.microsoft.com/office/drawing/2014/main" id="{F2FB827F-D4B4-493B-8D68-1A1F9D8D5B9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60733" y="1889195"/>
            <a:ext cx="5536533" cy="2915597"/>
          </a:xfrm>
          <a:prstGeom prst="round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5286BF-34ED-4EAE-9388-A2ED23464CEA}"/>
              </a:ext>
            </a:extLst>
          </p:cNvPr>
          <p:cNvSpPr txBox="1"/>
          <p:nvPr/>
        </p:nvSpPr>
        <p:spPr>
          <a:xfrm>
            <a:off x="521249" y="372632"/>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3" name="Picture 2">
            <a:extLst>
              <a:ext uri="{FF2B5EF4-FFF2-40B4-BE49-F238E27FC236}">
                <a16:creationId xmlns:a16="http://schemas.microsoft.com/office/drawing/2014/main" id="{C81B4F3A-EFD8-4E3E-A89F-E36AC07151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66762" y="4248258"/>
            <a:ext cx="5324475" cy="522610"/>
          </a:xfrm>
          <a:prstGeom prst="rect">
            <a:avLst/>
          </a:prstGeom>
        </p:spPr>
      </p:pic>
      <p:pic>
        <p:nvPicPr>
          <p:cNvPr id="4" name="Picture 3">
            <a:extLst>
              <a:ext uri="{FF2B5EF4-FFF2-40B4-BE49-F238E27FC236}">
                <a16:creationId xmlns:a16="http://schemas.microsoft.com/office/drawing/2014/main" id="{2CED210E-8F53-40AD-AE37-86EAF8BB305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r="50276" b="63668"/>
          <a:stretch/>
        </p:blipFill>
        <p:spPr>
          <a:xfrm>
            <a:off x="3429000" y="838364"/>
            <a:ext cx="2295526" cy="1655024"/>
          </a:xfrm>
          <a:prstGeom prst="roundRect">
            <a:avLst/>
          </a:prstGeom>
        </p:spPr>
      </p:pic>
      <p:pic>
        <p:nvPicPr>
          <p:cNvPr id="5" name="Picture 4">
            <a:extLst>
              <a:ext uri="{FF2B5EF4-FFF2-40B4-BE49-F238E27FC236}">
                <a16:creationId xmlns:a16="http://schemas.microsoft.com/office/drawing/2014/main" id="{40A989F3-BCED-43DC-BA37-E4C3CEAF1AC1}"/>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54577" t="228" r="3" b="63440"/>
          <a:stretch/>
        </p:blipFill>
        <p:spPr>
          <a:xfrm>
            <a:off x="865139" y="797834"/>
            <a:ext cx="2211435" cy="1745477"/>
          </a:xfrm>
          <a:prstGeom prst="roundRect">
            <a:avLst/>
          </a:prstGeom>
        </p:spPr>
      </p:pic>
      <p:pic>
        <p:nvPicPr>
          <p:cNvPr id="6" name="Picture 5">
            <a:extLst>
              <a:ext uri="{FF2B5EF4-FFF2-40B4-BE49-F238E27FC236}">
                <a16:creationId xmlns:a16="http://schemas.microsoft.com/office/drawing/2014/main" id="{EBA66F34-C5C0-4422-904E-6FD38FA8F83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275" t="50989" r="50001" b="7150"/>
          <a:stretch/>
        </p:blipFill>
        <p:spPr>
          <a:xfrm>
            <a:off x="3303542" y="2543309"/>
            <a:ext cx="2420984" cy="1745478"/>
          </a:xfrm>
          <a:prstGeom prst="roundRect">
            <a:avLst/>
          </a:prstGeom>
        </p:spPr>
      </p:pic>
      <p:pic>
        <p:nvPicPr>
          <p:cNvPr id="7" name="Picture 6">
            <a:extLst>
              <a:ext uri="{FF2B5EF4-FFF2-40B4-BE49-F238E27FC236}">
                <a16:creationId xmlns:a16="http://schemas.microsoft.com/office/drawing/2014/main" id="{988B5801-5C74-4B2C-B8BE-23C99D7D1AE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rcRect l="52428" t="50000" r="-2152" b="8139"/>
          <a:stretch/>
        </p:blipFill>
        <p:spPr>
          <a:xfrm>
            <a:off x="766762" y="2523046"/>
            <a:ext cx="2420984" cy="1745478"/>
          </a:xfrm>
          <a:prstGeom prst="roundRect">
            <a:avLst/>
          </a:prstGeom>
        </p:spPr>
      </p:pic>
    </p:spTree>
    <p:extLst>
      <p:ext uri="{BB962C8B-B14F-4D97-AF65-F5344CB8AC3E}">
        <p14:creationId xmlns:p14="http://schemas.microsoft.com/office/powerpoint/2010/main" val="420550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ED2234EF-4199-449F-8EC1-3945650956DA}"/>
              </a:ext>
            </a:extLst>
          </p:cNvPr>
          <p:cNvGrpSpPr/>
          <p:nvPr/>
        </p:nvGrpSpPr>
        <p:grpSpPr>
          <a:xfrm>
            <a:off x="232017" y="617893"/>
            <a:ext cx="1633743" cy="666635"/>
            <a:chOff x="349247" y="617893"/>
            <a:chExt cx="1633743" cy="666635"/>
          </a:xfrm>
        </p:grpSpPr>
        <p:sp>
          <p:nvSpPr>
            <p:cNvPr id="22" name="TextBox 21">
              <a:extLst>
                <a:ext uri="{FF2B5EF4-FFF2-40B4-BE49-F238E27FC236}">
                  <a16:creationId xmlns:a16="http://schemas.microsoft.com/office/drawing/2014/main" id="{E99BCB59-19DA-48F3-B0EC-6095889EF2D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27</a:t>
              </a:r>
            </a:p>
          </p:txBody>
        </p:sp>
        <p:sp>
          <p:nvSpPr>
            <p:cNvPr id="23" name="TextBox 22">
              <a:extLst>
                <a:ext uri="{FF2B5EF4-FFF2-40B4-BE49-F238E27FC236}">
                  <a16:creationId xmlns:a16="http://schemas.microsoft.com/office/drawing/2014/main" id="{D6792EBB-42B5-4526-9C5C-47555C3969D9}"/>
                </a:ext>
              </a:extLst>
            </p:cNvPr>
            <p:cNvSpPr txBox="1"/>
            <p:nvPr/>
          </p:nvSpPr>
          <p:spPr>
            <a:xfrm>
              <a:off x="349247" y="638197"/>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27</a:t>
              </a:r>
            </a:p>
          </p:txBody>
        </p:sp>
      </p:grpSp>
      <p:sp>
        <p:nvSpPr>
          <p:cNvPr id="24" name="TextBox 23">
            <a:extLst>
              <a:ext uri="{FF2B5EF4-FFF2-40B4-BE49-F238E27FC236}">
                <a16:creationId xmlns:a16="http://schemas.microsoft.com/office/drawing/2014/main" id="{4BEFA6ED-06CB-4743-940C-787AF9E2267E}"/>
              </a:ext>
            </a:extLst>
          </p:cNvPr>
          <p:cNvSpPr txBox="1"/>
          <p:nvPr/>
        </p:nvSpPr>
        <p:spPr>
          <a:xfrm>
            <a:off x="1827595" y="466215"/>
            <a:ext cx="4952729" cy="646331"/>
          </a:xfrm>
          <a:prstGeom prst="rect">
            <a:avLst/>
          </a:prstGeom>
          <a:noFill/>
        </p:spPr>
        <p:txBody>
          <a:bodyPr wrap="square" rtlCol="0">
            <a:spAutoFit/>
          </a:bodyPr>
          <a:lstStyle/>
          <a:p>
            <a:r>
              <a:rPr lang="vi-VN" sz="3600">
                <a:solidFill>
                  <a:schemeClr val="accent2"/>
                </a:solidFill>
                <a:latin typeface="Times New Roman" panose="02020603050405020304" pitchFamily="18" charset="0"/>
                <a:cs typeface="Times New Roman" panose="02020603050405020304" pitchFamily="18" charset="0"/>
              </a:rPr>
              <a:t>CH</a:t>
            </a:r>
            <a:r>
              <a:rPr lang="en-US" sz="3600">
                <a:solidFill>
                  <a:schemeClr val="accent2"/>
                </a:solidFill>
                <a:latin typeface="Times New Roman" panose="02020603050405020304" pitchFamily="18" charset="0"/>
                <a:cs typeface="Times New Roman" panose="02020603050405020304" pitchFamily="18" charset="0"/>
              </a:rPr>
              <a:t>UYỆN</a:t>
            </a:r>
            <a:r>
              <a:rPr lang="vi-VN" sz="3600">
                <a:solidFill>
                  <a:schemeClr val="accent2"/>
                </a:solidFill>
                <a:latin typeface="Times New Roman" panose="02020603050405020304" pitchFamily="18" charset="0"/>
                <a:cs typeface="Times New Roman" panose="02020603050405020304" pitchFamily="18" charset="0"/>
              </a:rPr>
              <a:t> </a:t>
            </a:r>
            <a:r>
              <a:rPr lang="vi-VN" sz="3600" dirty="0">
                <a:solidFill>
                  <a:schemeClr val="accent2"/>
                </a:solidFill>
                <a:latin typeface="Times New Roman" panose="02020603050405020304" pitchFamily="18" charset="0"/>
                <a:cs typeface="Times New Roman" panose="02020603050405020304" pitchFamily="18" charset="0"/>
              </a:rPr>
              <a:t>QUẢ BẦU</a:t>
            </a:r>
            <a:endParaRPr lang="en-US" sz="3600" dirty="0">
              <a:solidFill>
                <a:schemeClr val="accent2"/>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con dúi. Dúi xin tha, họ thương tình tha cho nó.</a:t>
              </a:r>
            </a:p>
            <a:p>
              <a:pPr indent="171450" algn="just"/>
              <a:r>
                <a:rPr lang="vi-VN" sz="1200" dirty="0">
                  <a:latin typeface="UTM Avo" panose="02040603050506020204" pitchFamily="18" charset="0"/>
                </a:rPr>
                <a:t>Để trả ơn, dúi báo sắp có lũ lụt 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dirty="0">
                  <a:latin typeface="UTM Avo" panose="02040603050506020204" pitchFamily="18" charset="0"/>
                </a:rPr>
                <a:t>khoét rỗng khúc gỗ to, chuẩn bị thức ăn</a:t>
              </a:r>
            </a:p>
            <a:p>
              <a:pPr algn="just"/>
              <a:r>
                <a:rPr lang="vi-VN" sz="1200" dirty="0">
                  <a:latin typeface="UTM Avo" panose="02040603050506020204" pitchFamily="18" charset="0"/>
                </a:rPr>
                <a:t>bỏ vào đó. Vừa chuẩn bị xong mọi thứ thì mưa to, gió lớn, nước ngập mênh mông.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nương về, họ nghe tiếng cười đùa từ gác bếp để quả bầu. Thấy lạ, họ lấy quả bầu xuống, áp tai nghe thì có tiếng lao xao. Người vợ bèn lấy que dùi quả bầu. Lạ thay, từ trong quả bầu, những con người bé nhỏ bước ra. Người Khơ Mú ra trước. Tiếp đến, người Thái, người Mường, người Dao, người Mông, người Ê-đê, người Ba-na, người Kinh,... lần lượt ra theo.</a:t>
              </a:r>
            </a:p>
            <a:p>
              <a:pPr indent="171450" algn="just"/>
              <a:r>
                <a:rPr lang="vi-VN" sz="1200" dirty="0">
                  <a:latin typeface="UTM Avo" panose="02040603050506020204" pitchFamily="18" charset="0"/>
                </a:rPr>
                <a:t>Đó là tổ tiên 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9226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C2B47B3-8119-46C8-BA79-C4B1526EC33B}"/>
              </a:ext>
            </a:extLst>
          </p:cNvPr>
          <p:cNvGrpSpPr/>
          <p:nvPr/>
        </p:nvGrpSpPr>
        <p:grpSpPr>
          <a:xfrm>
            <a:off x="331246" y="939845"/>
            <a:ext cx="6155316" cy="3727663"/>
            <a:chOff x="376112" y="865068"/>
            <a:chExt cx="6155316" cy="3727663"/>
          </a:xfrm>
        </p:grpSpPr>
        <p:pic>
          <p:nvPicPr>
            <p:cNvPr id="20" name="Picture 19">
              <a:extLst>
                <a:ext uri="{FF2B5EF4-FFF2-40B4-BE49-F238E27FC236}">
                  <a16:creationId xmlns:a16="http://schemas.microsoft.com/office/drawing/2014/main" id="{E676A5A3-CEE6-4E88-BECC-17B301189EE4}"/>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36635" y="865068"/>
              <a:ext cx="2994793" cy="2331191"/>
            </a:xfrm>
            <a:prstGeom prst="cloud">
              <a:avLst/>
            </a:prstGeom>
          </p:spPr>
        </p:pic>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3552790" cy="1938992"/>
            </a:xfrm>
            <a:prstGeom prst="rect">
              <a:avLst/>
            </a:prstGeom>
            <a:noFill/>
          </p:spPr>
          <p:txBody>
            <a:bodyPr wrap="square" rtlCol="0">
              <a:spAutoFit/>
            </a:bodyPr>
            <a:lstStyle/>
            <a:p>
              <a:pPr indent="171450" algn="just"/>
              <a:r>
                <a:rPr lang="vi-VN" sz="1200" dirty="0">
                  <a:latin typeface="UTM Avo" panose="02040603050506020204" pitchFamily="18" charset="0"/>
                </a:rPr>
                <a:t>Ngày xưa có vợ chồng nọ đi rừng, bắt được một </a:t>
              </a:r>
              <a:r>
                <a:rPr lang="vi-VN" sz="1200" b="1" dirty="0">
                  <a:solidFill>
                    <a:srgbClr val="FF0000"/>
                  </a:solidFill>
                  <a:latin typeface="UTM Avo" panose="02040603050506020204" pitchFamily="18" charset="0"/>
                </a:rPr>
                <a:t>con dúi</a:t>
              </a:r>
              <a:r>
                <a:rPr lang="vi-VN" sz="1200" dirty="0">
                  <a:latin typeface="UTM Avo" panose="02040603050506020204" pitchFamily="18" charset="0"/>
                </a:rPr>
                <a:t>. Dúi xin tha, họ thương tình tha cho nó.</a:t>
              </a:r>
            </a:p>
            <a:p>
              <a:pPr indent="171450" algn="just"/>
              <a:r>
                <a:rPr lang="vi-VN" sz="1200" dirty="0">
                  <a:latin typeface="UTM Avo" panose="02040603050506020204" pitchFamily="18" charset="0"/>
                </a:rPr>
                <a:t>Để trả ơn, dúi báo sắp có </a:t>
              </a:r>
              <a:r>
                <a:rPr lang="vi-VN" sz="1200" b="1" dirty="0">
                  <a:solidFill>
                    <a:srgbClr val="FF0000"/>
                  </a:solidFill>
                  <a:latin typeface="UTM Avo" panose="02040603050506020204" pitchFamily="18" charset="0"/>
                </a:rPr>
                <a:t>lũ lụt </a:t>
              </a:r>
              <a:r>
                <a:rPr lang="vi-VN" sz="1200" dirty="0">
                  <a:latin typeface="UTM Avo" panose="02040603050506020204" pitchFamily="18" charset="0"/>
                </a:rPr>
                <a:t>rất lớn</a:t>
              </a:r>
            </a:p>
            <a:p>
              <a:pPr algn="just"/>
              <a:r>
                <a:rPr lang="vi-VN" sz="1200" dirty="0">
                  <a:latin typeface="UTM Avo" panose="02040603050506020204" pitchFamily="18" charset="0"/>
                </a:rPr>
                <a:t>và chỉ cho họ cách tránh. Họ nói với bà</a:t>
              </a:r>
            </a:p>
            <a:p>
              <a:pPr algn="just"/>
              <a:r>
                <a:rPr lang="vi-VN" sz="1200" dirty="0">
                  <a:latin typeface="UTM Avo" panose="02040603050506020204" pitchFamily="18" charset="0"/>
                </a:rPr>
                <a:t>con nhưng chẳng ai tin. Nghe lời dúi, họ</a:t>
              </a:r>
            </a:p>
            <a:p>
              <a:pPr algn="just"/>
              <a:r>
                <a:rPr lang="vi-VN" sz="1200" b="1" dirty="0">
                  <a:solidFill>
                    <a:srgbClr val="FF0000"/>
                  </a:solidFill>
                  <a:latin typeface="UTM Avo" panose="02040603050506020204" pitchFamily="18" charset="0"/>
                </a:rPr>
                <a:t>khoét</a:t>
              </a:r>
              <a:r>
                <a:rPr lang="vi-VN" sz="1200" dirty="0">
                  <a:latin typeface="UTM Avo" panose="02040603050506020204" pitchFamily="18" charset="0"/>
                </a:rPr>
                <a:t> rỗng khúc gỗ to, chuẩn bị thức ăn</a:t>
              </a:r>
            </a:p>
            <a:p>
              <a:pPr algn="just"/>
              <a:r>
                <a:rPr lang="vi-VN" sz="1200" dirty="0">
                  <a:latin typeface="UTM Avo" panose="02040603050506020204" pitchFamily="18" charset="0"/>
                </a:rPr>
                <a:t>bỏ vào đó. Vừa chuẩn bị xong mọi thứ thì mưa to, gió lớn, nước ngập </a:t>
              </a:r>
              <a:r>
                <a:rPr lang="vi-VN" sz="1200" b="1" dirty="0">
                  <a:solidFill>
                    <a:srgbClr val="FF0000"/>
                  </a:solidFill>
                  <a:latin typeface="UTM Avo" panose="02040603050506020204" pitchFamily="18" charset="0"/>
                </a:rPr>
                <a:t>mênh mông</a:t>
              </a:r>
              <a:r>
                <a:rPr lang="vi-VN" sz="1200" dirty="0">
                  <a:latin typeface="UTM Avo" panose="02040603050506020204" pitchFamily="18" charset="0"/>
                </a:rPr>
                <a:t>.  Muôn loài chim trong biển nước. Nhờ sống</a:t>
              </a:r>
            </a:p>
          </p:txBody>
        </p:sp>
        <p:sp>
          <p:nvSpPr>
            <p:cNvPr id="8" name="Rectangle 7">
              <a:extLst>
                <a:ext uri="{FF2B5EF4-FFF2-40B4-BE49-F238E27FC236}">
                  <a16:creationId xmlns:a16="http://schemas.microsoft.com/office/drawing/2014/main" id="{1CCC9258-648E-47A0-B48A-1A8C05500FBC}"/>
                </a:ext>
              </a:extLst>
            </p:cNvPr>
            <p:cNvSpPr/>
            <p:nvPr/>
          </p:nvSpPr>
          <p:spPr>
            <a:xfrm>
              <a:off x="376114" y="2852828"/>
              <a:ext cx="5803621" cy="276999"/>
            </a:xfrm>
            <a:prstGeom prst="rect">
              <a:avLst/>
            </a:prstGeom>
          </p:spPr>
          <p:txBody>
            <a:bodyPr wrap="square">
              <a:spAutoFit/>
            </a:bodyPr>
            <a:lstStyle/>
            <a:p>
              <a:r>
                <a:rPr lang="vi-VN" sz="1200" dirty="0">
                  <a:latin typeface="UTM Avo" panose="02040603050506020204" pitchFamily="18" charset="0"/>
                </a:rPr>
                <a:t>trong khúc gỗ nổi, vợ chồng nhà nọ thoát nạn.</a:t>
              </a:r>
              <a:endParaRPr lang="vi-VN" sz="1200" dirty="0"/>
            </a:p>
          </p:txBody>
        </p:sp>
        <p:sp>
          <p:nvSpPr>
            <p:cNvPr id="10" name="Rectangle 9">
              <a:extLst>
                <a:ext uri="{FF2B5EF4-FFF2-40B4-BE49-F238E27FC236}">
                  <a16:creationId xmlns:a16="http://schemas.microsoft.com/office/drawing/2014/main" id="{31FD4371-B14F-4954-99AF-C1EEB227D0FB}"/>
                </a:ext>
              </a:extLst>
            </p:cNvPr>
            <p:cNvSpPr/>
            <p:nvPr/>
          </p:nvSpPr>
          <p:spPr>
            <a:xfrm>
              <a:off x="376112" y="3023071"/>
              <a:ext cx="6105773" cy="1569660"/>
            </a:xfrm>
            <a:prstGeom prst="rect">
              <a:avLst/>
            </a:prstGeom>
          </p:spPr>
          <p:txBody>
            <a:bodyPr wrap="square">
              <a:spAutoFit/>
            </a:bodyPr>
            <a:lstStyle/>
            <a:p>
              <a:pPr indent="171450" algn="just"/>
              <a:r>
                <a:rPr lang="vi-VN" sz="1200" dirty="0">
                  <a:latin typeface="UTM Avo" panose="02040603050506020204" pitchFamily="18" charset="0"/>
                </a:rPr>
                <a:t>Ít lâu sau, người vợ sinh ra một quả bầu.</a:t>
              </a:r>
            </a:p>
            <a:p>
              <a:pPr indent="171450" algn="just"/>
              <a:r>
                <a:rPr lang="vi-VN" sz="1200" dirty="0">
                  <a:latin typeface="UTM Avo" panose="02040603050506020204" pitchFamily="18" charset="0"/>
                </a:rPr>
                <a:t>Một hôm, đi làm </a:t>
              </a:r>
              <a:r>
                <a:rPr lang="vi-VN" sz="1200" b="1" dirty="0">
                  <a:solidFill>
                    <a:srgbClr val="FF0000"/>
                  </a:solidFill>
                  <a:latin typeface="UTM Avo" panose="02040603050506020204" pitchFamily="18" charset="0"/>
                </a:rPr>
                <a:t>nương</a:t>
              </a:r>
              <a:r>
                <a:rPr lang="vi-VN" sz="1200" dirty="0">
                  <a:latin typeface="UTM Avo" panose="02040603050506020204" pitchFamily="18" charset="0"/>
                </a:rPr>
                <a:t> về, họ nghe tiếng cười đùa từ gác bếp để quả bầu. Thấy lạ, họ lấy quả bầu xuống, áp tai nghe thì có tiếng </a:t>
              </a:r>
              <a:r>
                <a:rPr lang="vi-VN" sz="1200" b="1" dirty="0">
                  <a:solidFill>
                    <a:srgbClr val="FF0000"/>
                  </a:solidFill>
                  <a:latin typeface="UTM Avo" panose="02040603050506020204" pitchFamily="18" charset="0"/>
                </a:rPr>
                <a:t>lao xao</a:t>
              </a:r>
              <a:r>
                <a:rPr lang="vi-VN" sz="1200" dirty="0">
                  <a:latin typeface="UTM Avo" panose="02040603050506020204" pitchFamily="18" charset="0"/>
                </a:rPr>
                <a:t>. Người vợ bèn lấy que </a:t>
              </a:r>
              <a:r>
                <a:rPr lang="vi-VN" sz="1200" b="1" dirty="0">
                  <a:solidFill>
                    <a:srgbClr val="FF0000"/>
                  </a:solidFill>
                  <a:latin typeface="UTM Avo" panose="02040603050506020204" pitchFamily="18" charset="0"/>
                </a:rPr>
                <a:t>dùi </a:t>
              </a:r>
              <a:r>
                <a:rPr lang="vi-VN" sz="1200" dirty="0">
                  <a:latin typeface="UTM Avo" panose="02040603050506020204" pitchFamily="18" charset="0"/>
                </a:rPr>
                <a:t>quả bầu. Lạ thay, từ trong quả bầu, những con người bé nhỏ bước ra. Người </a:t>
              </a:r>
              <a:r>
                <a:rPr lang="vi-VN" sz="1200" b="1" dirty="0">
                  <a:solidFill>
                    <a:srgbClr val="FF0000"/>
                  </a:solidFill>
                  <a:latin typeface="UTM Avo" panose="02040603050506020204" pitchFamily="18" charset="0"/>
                </a:rPr>
                <a:t>Khơ Mú </a:t>
              </a:r>
              <a:r>
                <a:rPr lang="vi-VN" sz="1200" dirty="0">
                  <a:latin typeface="UTM Avo" panose="02040603050506020204" pitchFamily="18" charset="0"/>
                </a:rPr>
                <a:t>ra trước. Tiếp đến, người Thái, người Mường, người Dao, người Mông, người </a:t>
              </a:r>
              <a:r>
                <a:rPr lang="vi-VN" sz="1200" b="1" dirty="0">
                  <a:solidFill>
                    <a:srgbClr val="FF0000"/>
                  </a:solidFill>
                  <a:latin typeface="UTM Avo" panose="02040603050506020204" pitchFamily="18" charset="0"/>
                </a:rPr>
                <a:t>Ê-đê</a:t>
              </a:r>
              <a:r>
                <a:rPr lang="vi-VN" sz="1200" dirty="0">
                  <a:latin typeface="UTM Avo" panose="02040603050506020204" pitchFamily="18" charset="0"/>
                </a:rPr>
                <a:t>, người </a:t>
              </a:r>
              <a:r>
                <a:rPr lang="vi-VN" sz="1200" b="1" dirty="0">
                  <a:solidFill>
                    <a:srgbClr val="FF0000"/>
                  </a:solidFill>
                  <a:latin typeface="UTM Avo" panose="02040603050506020204" pitchFamily="18" charset="0"/>
                </a:rPr>
                <a:t>Ba-na</a:t>
              </a:r>
              <a:r>
                <a:rPr lang="vi-VN" sz="1200" dirty="0">
                  <a:latin typeface="UTM Avo" panose="02040603050506020204" pitchFamily="18" charset="0"/>
                </a:rPr>
                <a:t>, người Kinh,... lần lượt ra theo.</a:t>
              </a:r>
            </a:p>
            <a:p>
              <a:pPr indent="171450" algn="just"/>
              <a:r>
                <a:rPr lang="vi-VN" sz="1200" dirty="0">
                  <a:latin typeface="UTM Avo" panose="02040603050506020204" pitchFamily="18" charset="0"/>
                </a:rPr>
                <a:t>Đó là </a:t>
              </a:r>
              <a:r>
                <a:rPr lang="vi-VN" sz="1200" b="1" dirty="0">
                  <a:solidFill>
                    <a:srgbClr val="FF0000"/>
                  </a:solidFill>
                  <a:latin typeface="UTM Avo" panose="02040603050506020204" pitchFamily="18" charset="0"/>
                </a:rPr>
                <a:t>tổ tiên </a:t>
              </a:r>
              <a:r>
                <a:rPr lang="vi-VN" sz="1200" dirty="0">
                  <a:latin typeface="UTM Avo" panose="02040603050506020204" pitchFamily="18" charset="0"/>
                </a:rPr>
                <a:t>của các dân tộc anh em trên đất nước ta ngày nay.</a:t>
              </a:r>
            </a:p>
            <a:p>
              <a:pPr indent="171450" algn="r"/>
              <a:r>
                <a:rPr lang="vi-VN" sz="1200" dirty="0">
                  <a:latin typeface="UTM Avo" panose="02040603050506020204" pitchFamily="18" charset="0"/>
                </a:rPr>
                <a:t>(Theo </a:t>
              </a:r>
              <a:r>
                <a:rPr lang="vi-VN" sz="1200" i="1" dirty="0">
                  <a:latin typeface="UTM Avo" panose="02040603050506020204" pitchFamily="18" charset="0"/>
                </a:rPr>
                <a:t>Truyện cổ Khơ Mú</a:t>
              </a:r>
              <a:r>
                <a:rPr lang="vi-VN" sz="1200" dirty="0">
                  <a:latin typeface="UTM Avo" panose="02040603050506020204" pitchFamily="18" charset="0"/>
                </a:rPr>
                <a:t>) </a:t>
              </a:r>
              <a:r>
                <a:rPr lang="vi-VN" sz="1200" dirty="0">
                  <a:solidFill>
                    <a:schemeClr val="accent2"/>
                  </a:solidFill>
                  <a:latin typeface="UTM Avo" panose="02040603050506020204" pitchFamily="18" charset="0"/>
                </a:rPr>
                <a:t>đ</a:t>
              </a:r>
            </a:p>
          </p:txBody>
        </p:sp>
      </p:gr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69226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CHUYỆN QUẢ BẦU</a:t>
            </a:r>
            <a:endParaRPr lang="en-US" sz="1600" b="1" dirty="0">
              <a:solidFill>
                <a:schemeClr val="accent1">
                  <a:lumMod val="75000"/>
                </a:schemeClr>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34270"/>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981" y="3109437"/>
            <a:ext cx="288000" cy="288000"/>
          </a:xfrm>
          <a:prstGeom prst="rect">
            <a:avLst/>
          </a:prstGeom>
        </p:spPr>
      </p:pic>
    </p:spTree>
    <p:custDataLst>
      <p:tags r:id="rId1"/>
    </p:custDataLst>
    <p:extLst>
      <p:ext uri="{BB962C8B-B14F-4D97-AF65-F5344CB8AC3E}">
        <p14:creationId xmlns:p14="http://schemas.microsoft.com/office/powerpoint/2010/main" val="10204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Con dúi</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722968" y="1346484"/>
            <a:ext cx="2324568" cy="923330"/>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loài thú nhỏ, ăn củ và rễ cây, sống trong hang đất.</a:t>
            </a:r>
            <a:endParaRPr lang="en-US" sz="1800" dirty="0">
              <a:solidFill>
                <a:schemeClr val="accent6">
                  <a:lumMod val="50000"/>
                </a:schemeClr>
              </a:solidFill>
              <a:latin typeface="UTM Avo" panose="02040603050506020204" pitchFamily="18" charset="0"/>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460224" y="2344187"/>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Nương</a:t>
            </a:r>
            <a:endParaRPr lang="vi-VN" sz="1800" dirty="0"/>
          </a:p>
        </p:txBody>
      </p:sp>
      <p:sp>
        <p:nvSpPr>
          <p:cNvPr id="15" name="Oval 14">
            <a:extLst>
              <a:ext uri="{FF2B5EF4-FFF2-40B4-BE49-F238E27FC236}">
                <a16:creationId xmlns:a16="http://schemas.microsoft.com/office/drawing/2014/main" id="{275D6F96-67B9-4FB5-8B92-2BC2A3F22885}"/>
              </a:ext>
            </a:extLst>
          </p:cNvPr>
          <p:cNvSpPr/>
          <p:nvPr/>
        </p:nvSpPr>
        <p:spPr>
          <a:xfrm>
            <a:off x="550605" y="2481616"/>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38FEF6A-B8CE-4B56-A9EF-C5625E5FD1E9}"/>
              </a:ext>
            </a:extLst>
          </p:cNvPr>
          <p:cNvSpPr/>
          <p:nvPr/>
        </p:nvSpPr>
        <p:spPr>
          <a:xfrm>
            <a:off x="460224" y="375217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Tổ tiên</a:t>
            </a:r>
            <a:endParaRPr lang="vi-VN" sz="1800" dirty="0"/>
          </a:p>
        </p:txBody>
      </p:sp>
      <p:sp>
        <p:nvSpPr>
          <p:cNvPr id="17" name="Oval 16">
            <a:extLst>
              <a:ext uri="{FF2B5EF4-FFF2-40B4-BE49-F238E27FC236}">
                <a16:creationId xmlns:a16="http://schemas.microsoft.com/office/drawing/2014/main" id="{2D882355-F987-44B0-AACF-83FCDF1E4590}"/>
              </a:ext>
            </a:extLst>
          </p:cNvPr>
          <p:cNvSpPr/>
          <p:nvPr/>
        </p:nvSpPr>
        <p:spPr>
          <a:xfrm>
            <a:off x="550605" y="3889605"/>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2" descr="Dúi giống | Dúi thịt | Con dúi rừng |Con dúi giống | Rừng, Đùi">
            <a:extLst>
              <a:ext uri="{FF2B5EF4-FFF2-40B4-BE49-F238E27FC236}">
                <a16:creationId xmlns:a16="http://schemas.microsoft.com/office/drawing/2014/main" id="{B26F3B0C-8491-42DE-AF66-996CBEDD77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39" t="677" r="4762" b="14699"/>
          <a:stretch/>
        </p:blipFill>
        <p:spPr bwMode="auto">
          <a:xfrm>
            <a:off x="4132418" y="566710"/>
            <a:ext cx="2324568" cy="1559549"/>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B42D5D3-88EA-4F35-886E-E862639836F5}"/>
              </a:ext>
            </a:extLst>
          </p:cNvPr>
          <p:cNvSpPr txBox="1"/>
          <p:nvPr/>
        </p:nvSpPr>
        <p:spPr>
          <a:xfrm>
            <a:off x="1594750" y="2442075"/>
            <a:ext cx="2532837" cy="923330"/>
          </a:xfrm>
          <a:prstGeom prst="rect">
            <a:avLst/>
          </a:prstGeom>
          <a:noFill/>
        </p:spPr>
        <p:txBody>
          <a:bodyPr wrap="square" rtlCol="0">
            <a:spAutoFit/>
          </a:bodyPr>
          <a:lstStyle/>
          <a:p>
            <a:pPr algn="just"/>
            <a:r>
              <a:rPr lang="vi-VN" sz="1800" dirty="0">
                <a:solidFill>
                  <a:schemeClr val="accent6">
                    <a:lumMod val="50000"/>
                  </a:schemeClr>
                </a:solidFill>
                <a:latin typeface="UTM Avo" panose="02040603050506020204" pitchFamily="18" charset="0"/>
              </a:rPr>
              <a:t>: đất trồng trên đồi, núi hoặc bãi cao ven sông.</a:t>
            </a:r>
            <a:endParaRPr lang="en-US" sz="1800" dirty="0">
              <a:solidFill>
                <a:schemeClr val="accent6">
                  <a:lumMod val="50000"/>
                </a:schemeClr>
              </a:solidFill>
              <a:latin typeface="UTM Avo" panose="02040603050506020204" pitchFamily="18" charset="0"/>
            </a:endParaRPr>
          </a:p>
        </p:txBody>
      </p:sp>
      <p:pic>
        <p:nvPicPr>
          <p:cNvPr id="1028" name="Picture 4" descr="Tả cảnh buổi chiều trên nương rẫy">
            <a:extLst>
              <a:ext uri="{FF2B5EF4-FFF2-40B4-BE49-F238E27FC236}">
                <a16:creationId xmlns:a16="http://schemas.microsoft.com/office/drawing/2014/main" id="{2BA3750A-5922-41AB-B6D8-91F45A999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87" y="2287621"/>
            <a:ext cx="2324568" cy="1474190"/>
          </a:xfrm>
          <a:prstGeom prst="round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E9E162D-797E-4880-B941-DF6A76CA1E84}"/>
              </a:ext>
            </a:extLst>
          </p:cNvPr>
          <p:cNvSpPr txBox="1"/>
          <p:nvPr/>
        </p:nvSpPr>
        <p:spPr>
          <a:xfrm>
            <a:off x="1554891" y="3757731"/>
            <a:ext cx="4897264" cy="864532"/>
          </a:xfrm>
          <a:prstGeom prst="rect">
            <a:avLst/>
          </a:prstGeom>
          <a:noFill/>
        </p:spPr>
        <p:txBody>
          <a:bodyPr wrap="square" rtlCol="0">
            <a:spAutoFit/>
          </a:bodyPr>
          <a:lstStyle/>
          <a:p>
            <a:pPr algn="just">
              <a:lnSpc>
                <a:spcPct val="150000"/>
              </a:lnSpc>
            </a:pPr>
            <a:r>
              <a:rPr lang="vi-VN" sz="1800" dirty="0">
                <a:solidFill>
                  <a:schemeClr val="accent6">
                    <a:lumMod val="50000"/>
                  </a:schemeClr>
                </a:solidFill>
                <a:latin typeface="UTM Avo" panose="02040603050506020204" pitchFamily="18" charset="0"/>
              </a:rPr>
              <a:t>: những người đầu tiên sinh ra một dòng họ hay một dân tộc.</a:t>
            </a:r>
            <a:endParaRPr lang="en-US" sz="1800" dirty="0">
              <a:solidFill>
                <a:schemeClr val="accent6">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1000"/>
                                        <p:tgtEl>
                                          <p:spTgt spid="1028"/>
                                        </p:tgtEl>
                                      </p:cBhvr>
                                    </p:animEffect>
                                    <p:anim calcmode="lin" valueType="num">
                                      <p:cBhvr>
                                        <p:cTn id="50" dur="1000" fill="hold"/>
                                        <p:tgtEl>
                                          <p:spTgt spid="1028"/>
                                        </p:tgtEl>
                                        <p:attrNameLst>
                                          <p:attrName>ppt_x</p:attrName>
                                        </p:attrNameLst>
                                      </p:cBhvr>
                                      <p:tavLst>
                                        <p:tav tm="0">
                                          <p:val>
                                            <p:strVal val="#ppt_x"/>
                                          </p:val>
                                        </p:tav>
                                        <p:tav tm="100000">
                                          <p:val>
                                            <p:strVal val="#ppt_x"/>
                                          </p:val>
                                        </p:tav>
                                      </p:tavLst>
                                    </p:anim>
                                    <p:anim calcmode="lin" valueType="num">
                                      <p:cBhvr>
                                        <p:cTn id="5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6" grpId="0"/>
      <p:bldP spid="17" grpId="0" animBg="1"/>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470B4-A462-4B64-A9F3-A5AB834B6E2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7E9E3BFC-E561-4A0F-B76C-12FB873D9F9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774D4960-7B39-462E-BF15-BC318B85B435}"/>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Một số câu văn dài</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103210DE-B068-4896-B76F-9FBFCA64B4B8}"/>
              </a:ext>
            </a:extLst>
          </p:cNvPr>
          <p:cNvSpPr/>
          <p:nvPr/>
        </p:nvSpPr>
        <p:spPr>
          <a:xfrm>
            <a:off x="429526" y="2804353"/>
            <a:ext cx="5996762" cy="1286121"/>
          </a:xfrm>
          <a:prstGeom prst="rect">
            <a:avLst/>
          </a:prstGeom>
        </p:spPr>
        <p:txBody>
          <a:bodyPr wrap="square">
            <a:spAutoFit/>
          </a:bodyPr>
          <a:lstStyle/>
          <a:p>
            <a:pPr algn="just">
              <a:lnSpc>
                <a:spcPct val="150000"/>
              </a:lnSpc>
            </a:pPr>
            <a:r>
              <a:rPr lang="vi-VN" sz="1800" dirty="0">
                <a:latin typeface="UTM Avo" panose="02040603050506020204" pitchFamily="18" charset="0"/>
              </a:rPr>
              <a:t>      Nghe lời dúi, họ khoét rỗng khúc gỗ to, chuẩn bị thức ăn bỏ vào đó. Vừa chuẩn bị xong mọi thứ thì mưa to, gió lớn, nước ngập mênh mông.</a:t>
            </a:r>
            <a:endParaRPr lang="vi-VN" sz="1800" dirty="0"/>
          </a:p>
        </p:txBody>
      </p:sp>
      <p:sp>
        <p:nvSpPr>
          <p:cNvPr id="6" name="Oval 5">
            <a:extLst>
              <a:ext uri="{FF2B5EF4-FFF2-40B4-BE49-F238E27FC236}">
                <a16:creationId xmlns:a16="http://schemas.microsoft.com/office/drawing/2014/main" id="{42329CF9-C4E2-4176-A008-1AC63900E5B9}"/>
              </a:ext>
            </a:extLst>
          </p:cNvPr>
          <p:cNvSpPr/>
          <p:nvPr/>
        </p:nvSpPr>
        <p:spPr>
          <a:xfrm>
            <a:off x="519907" y="29417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4A441E9B-5F17-4E41-B21A-5FB033D41CB5}"/>
              </a:ext>
            </a:extLst>
          </p:cNvPr>
          <p:cNvSpPr/>
          <p:nvPr/>
        </p:nvSpPr>
        <p:spPr>
          <a:xfrm>
            <a:off x="429527" y="1745332"/>
            <a:ext cx="5996761" cy="864532"/>
          </a:xfrm>
          <a:prstGeom prst="rect">
            <a:avLst/>
          </a:prstGeom>
        </p:spPr>
        <p:txBody>
          <a:bodyPr wrap="square">
            <a:spAutoFit/>
          </a:bodyPr>
          <a:lstStyle/>
          <a:p>
            <a:pPr indent="171450" algn="just">
              <a:lnSpc>
                <a:spcPct val="150000"/>
              </a:lnSpc>
            </a:pPr>
            <a:r>
              <a:rPr lang="vi-VN" sz="1800" dirty="0">
                <a:latin typeface="UTM Avo" panose="02040603050506020204" pitchFamily="18" charset="0"/>
              </a:rPr>
              <a:t>   Để trả ơn, dúi báo sắp có lũ lụt rất lớn và chỉ cho họ cách tránh.</a:t>
            </a:r>
          </a:p>
        </p:txBody>
      </p:sp>
      <p:sp>
        <p:nvSpPr>
          <p:cNvPr id="8" name="Oval 7">
            <a:extLst>
              <a:ext uri="{FF2B5EF4-FFF2-40B4-BE49-F238E27FC236}">
                <a16:creationId xmlns:a16="http://schemas.microsoft.com/office/drawing/2014/main" id="{C318B723-ECD9-4708-BAFF-FEB53B1716B6}"/>
              </a:ext>
            </a:extLst>
          </p:cNvPr>
          <p:cNvSpPr/>
          <p:nvPr/>
        </p:nvSpPr>
        <p:spPr>
          <a:xfrm>
            <a:off x="519909" y="189321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9" name="Straight Connector 8">
            <a:extLst>
              <a:ext uri="{FF2B5EF4-FFF2-40B4-BE49-F238E27FC236}">
                <a16:creationId xmlns:a16="http://schemas.microsoft.com/office/drawing/2014/main" id="{583F1CD7-9F73-4B55-9CC9-C8BC9AD2B6EC}"/>
              </a:ext>
            </a:extLst>
          </p:cNvPr>
          <p:cNvCxnSpPr/>
          <p:nvPr/>
        </p:nvCxnSpPr>
        <p:spPr>
          <a:xfrm flipH="1">
            <a:off x="5241912" y="2848185"/>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8AF32C-D9B0-4699-860C-0206D7CECBF5}"/>
              </a:ext>
            </a:extLst>
          </p:cNvPr>
          <p:cNvCxnSpPr/>
          <p:nvPr/>
        </p:nvCxnSpPr>
        <p:spPr>
          <a:xfrm flipH="1">
            <a:off x="2284142" y="2823333"/>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D7893F-C417-4252-BB8C-3F394A1D11C1}"/>
              </a:ext>
            </a:extLst>
          </p:cNvPr>
          <p:cNvCxnSpPr/>
          <p:nvPr/>
        </p:nvCxnSpPr>
        <p:spPr>
          <a:xfrm flipH="1">
            <a:off x="5053085" y="3677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D93FDE-6393-4A9B-8C6E-6333732CEB14}"/>
              </a:ext>
            </a:extLst>
          </p:cNvPr>
          <p:cNvCxnSpPr/>
          <p:nvPr/>
        </p:nvCxnSpPr>
        <p:spPr>
          <a:xfrm flipH="1">
            <a:off x="5015872" y="3677229"/>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814A5A3-3A83-483E-A192-ACABD8E84DF8}"/>
              </a:ext>
            </a:extLst>
          </p:cNvPr>
          <p:cNvCxnSpPr/>
          <p:nvPr/>
        </p:nvCxnSpPr>
        <p:spPr>
          <a:xfrm flipH="1">
            <a:off x="5041262" y="174533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94DB7D-F7DB-4451-A732-F3E441DB1798}"/>
              </a:ext>
            </a:extLst>
          </p:cNvPr>
          <p:cNvCxnSpPr/>
          <p:nvPr/>
        </p:nvCxnSpPr>
        <p:spPr>
          <a:xfrm flipH="1">
            <a:off x="2898946" y="174533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C35981-8757-49D1-96C1-778FE85F65F5}"/>
              </a:ext>
            </a:extLst>
          </p:cNvPr>
          <p:cNvCxnSpPr/>
          <p:nvPr/>
        </p:nvCxnSpPr>
        <p:spPr>
          <a:xfrm flipH="1">
            <a:off x="2284142"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A64B72-F044-4A71-8214-52D15378A397}"/>
              </a:ext>
            </a:extLst>
          </p:cNvPr>
          <p:cNvCxnSpPr/>
          <p:nvPr/>
        </p:nvCxnSpPr>
        <p:spPr>
          <a:xfrm flipH="1">
            <a:off x="2246929" y="2139051"/>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DDC352-780D-4D0B-B00E-773489458E5E}"/>
              </a:ext>
            </a:extLst>
          </p:cNvPr>
          <p:cNvCxnSpPr/>
          <p:nvPr/>
        </p:nvCxnSpPr>
        <p:spPr>
          <a:xfrm flipH="1">
            <a:off x="5973688"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AB797B-1C26-4B3F-97A7-E99632E03F86}"/>
              </a:ext>
            </a:extLst>
          </p:cNvPr>
          <p:cNvCxnSpPr/>
          <p:nvPr/>
        </p:nvCxnSpPr>
        <p:spPr>
          <a:xfrm flipH="1">
            <a:off x="1348252" y="367995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C7E2A5-9C5F-48D9-88E2-F8ACCC157900}"/>
              </a:ext>
            </a:extLst>
          </p:cNvPr>
          <p:cNvCxnSpPr/>
          <p:nvPr/>
        </p:nvCxnSpPr>
        <p:spPr>
          <a:xfrm flipH="1">
            <a:off x="1982997" y="1745332"/>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7690F6-FD15-40F4-A8EF-79F862B0180C}"/>
              </a:ext>
            </a:extLst>
          </p:cNvPr>
          <p:cNvCxnSpPr/>
          <p:nvPr/>
        </p:nvCxnSpPr>
        <p:spPr>
          <a:xfrm flipH="1">
            <a:off x="2759912"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A21C9B-D871-4111-850F-1130BB2F5DAE}"/>
              </a:ext>
            </a:extLst>
          </p:cNvPr>
          <p:cNvCxnSpPr/>
          <p:nvPr/>
        </p:nvCxnSpPr>
        <p:spPr>
          <a:xfrm flipH="1">
            <a:off x="2722699" y="3254404"/>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ABEE24-14CD-48BE-8AA0-66538468668F}"/>
              </a:ext>
            </a:extLst>
          </p:cNvPr>
          <p:cNvCxnSpPr/>
          <p:nvPr/>
        </p:nvCxnSpPr>
        <p:spPr>
          <a:xfrm flipH="1">
            <a:off x="2223529" y="3679950"/>
            <a:ext cx="138223"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5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Con dúi nói với hai vợ chồng điều gì?</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89608" y="1707011"/>
            <a:ext cx="6292062"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Con dúi báo sắp có lũ lụt rất lớn và chỉ cho họ cách tránh.</a:t>
            </a:r>
          </a:p>
        </p:txBody>
      </p:sp>
      <p:pic>
        <p:nvPicPr>
          <p:cNvPr id="40" name="Picture 39">
            <a:extLst>
              <a:ext uri="{FF2B5EF4-FFF2-40B4-BE49-F238E27FC236}">
                <a16:creationId xmlns:a16="http://schemas.microsoft.com/office/drawing/2014/main" id="{809ABCB1-70A3-4E1B-8AB1-2B4628408226}"/>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884" r="17882"/>
          <a:stretch/>
        </p:blipFill>
        <p:spPr>
          <a:xfrm>
            <a:off x="356218" y="313251"/>
            <a:ext cx="1293935" cy="1321211"/>
          </a:xfrm>
          <a:prstGeom prst="ellipse">
            <a:avLst/>
          </a:prstGeom>
        </p:spPr>
      </p:pic>
      <p:pic>
        <p:nvPicPr>
          <p:cNvPr id="5" name="Picture 4">
            <a:extLst>
              <a:ext uri="{FF2B5EF4-FFF2-40B4-BE49-F238E27FC236}">
                <a16:creationId xmlns:a16="http://schemas.microsoft.com/office/drawing/2014/main" id="{4048ACFD-8712-449D-96A2-5052077477D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185327" y="2459537"/>
            <a:ext cx="3331351" cy="1974134"/>
          </a:xfrm>
          <a:prstGeom prst="roundRect">
            <a:avLst/>
          </a:prstGeom>
        </p:spPr>
      </p:pic>
      <p:sp>
        <p:nvSpPr>
          <p:cNvPr id="41" name="TextBox 40">
            <a:extLst>
              <a:ext uri="{FF2B5EF4-FFF2-40B4-BE49-F238E27FC236}">
                <a16:creationId xmlns:a16="http://schemas.microsoft.com/office/drawing/2014/main" id="{65DB8623-FACE-4087-9DF3-725BA15FE9F7}"/>
              </a:ext>
            </a:extLst>
          </p:cNvPr>
          <p:cNvSpPr txBox="1"/>
          <p:nvPr/>
        </p:nvSpPr>
        <p:spPr>
          <a:xfrm>
            <a:off x="311380" y="2032402"/>
            <a:ext cx="4812513"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Nhờ đâu hai vợ chồng thoát khỏi nạn lũ lụt?</a:t>
            </a:r>
          </a:p>
        </p:txBody>
      </p:sp>
      <p:sp>
        <p:nvSpPr>
          <p:cNvPr id="42" name="TextBox 41">
            <a:extLst>
              <a:ext uri="{FF2B5EF4-FFF2-40B4-BE49-F238E27FC236}">
                <a16:creationId xmlns:a16="http://schemas.microsoft.com/office/drawing/2014/main" id="{415218F8-96B8-4DE9-93EE-7BCE81EB426F}"/>
              </a:ext>
            </a:extLst>
          </p:cNvPr>
          <p:cNvSpPr txBox="1"/>
          <p:nvPr/>
        </p:nvSpPr>
        <p:spPr>
          <a:xfrm>
            <a:off x="311380" y="2392000"/>
            <a:ext cx="2873947" cy="1886670"/>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Nhờ nghe lời con dúi, hai vợ chồng khoét rỗng một khúc gỗ to, chuẩn bị thức ăn bỏ vào đó nên đã thoát khỏi nạn lũ lụt.</a:t>
            </a: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Những sự việc kì lạ nào xảy ra sau khi hai vợ chồng thoát khỏi nạn lũ lụt?</a:t>
            </a:r>
          </a:p>
        </p:txBody>
      </p:sp>
      <p:pic>
        <p:nvPicPr>
          <p:cNvPr id="2" name="Picture 1">
            <a:extLst>
              <a:ext uri="{FF2B5EF4-FFF2-40B4-BE49-F238E27FC236}">
                <a16:creationId xmlns:a16="http://schemas.microsoft.com/office/drawing/2014/main" id="{8104A940-A7DE-417F-9C95-CB174E7E7AE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99757" y="1045607"/>
            <a:ext cx="2743200" cy="1781175"/>
          </a:xfrm>
          <a:prstGeom prst="roundRect">
            <a:avLst/>
          </a:prstGeom>
        </p:spPr>
      </p:pic>
      <p:sp>
        <p:nvSpPr>
          <p:cNvPr id="16" name="TextBox 15">
            <a:extLst>
              <a:ext uri="{FF2B5EF4-FFF2-40B4-BE49-F238E27FC236}">
                <a16:creationId xmlns:a16="http://schemas.microsoft.com/office/drawing/2014/main" id="{FB66A531-BCE3-4BA1-9A6B-19F752DA62FA}"/>
              </a:ext>
            </a:extLst>
          </p:cNvPr>
          <p:cNvSpPr txBox="1"/>
          <p:nvPr/>
        </p:nvSpPr>
        <p:spPr>
          <a:xfrm>
            <a:off x="455498" y="1177526"/>
            <a:ext cx="2973502" cy="1517338"/>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Người vợ sinh ra một quả bầu. Từ trong quả bầu, những con người bé nhỏ  bước ra.</a:t>
            </a:r>
          </a:p>
        </p:txBody>
      </p:sp>
      <p:sp>
        <p:nvSpPr>
          <p:cNvPr id="17" name="TextBox 16">
            <a:extLst>
              <a:ext uri="{FF2B5EF4-FFF2-40B4-BE49-F238E27FC236}">
                <a16:creationId xmlns:a16="http://schemas.microsoft.com/office/drawing/2014/main" id="{0FB9DA81-C274-4A9A-A41E-B1127BB7CF30}"/>
              </a:ext>
            </a:extLst>
          </p:cNvPr>
          <p:cNvSpPr txBox="1"/>
          <p:nvPr/>
        </p:nvSpPr>
        <p:spPr>
          <a:xfrm>
            <a:off x="455498" y="2829833"/>
            <a:ext cx="5858216" cy="1428340"/>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Theo em, câu chuyện nói về điều gì?</a:t>
            </a:r>
          </a:p>
          <a:p>
            <a:pPr marL="342900" indent="-342900" algn="just">
              <a:lnSpc>
                <a:spcPct val="150000"/>
              </a:lnSpc>
              <a:buAutoNum type="alphaLcPeriod"/>
            </a:pPr>
            <a:r>
              <a:rPr lang="vi-VN" sz="1500" dirty="0">
                <a:latin typeface="UTM Avo" panose="02040603050506020204" pitchFamily="18" charset="0"/>
              </a:rPr>
              <a:t>Giải thích về nạn lũ lụt hàng năm</a:t>
            </a:r>
          </a:p>
          <a:p>
            <a:pPr marL="342900" indent="-342900" algn="just">
              <a:lnSpc>
                <a:spcPct val="150000"/>
              </a:lnSpc>
              <a:buAutoNum type="alphaLcPeriod"/>
            </a:pPr>
            <a:r>
              <a:rPr lang="vi-VN" sz="1500" dirty="0">
                <a:latin typeface="UTM Avo" panose="02040603050506020204" pitchFamily="18" charset="0"/>
              </a:rPr>
              <a:t>Giải thích về nguồn gốc các dân tộc trên đất nước ta</a:t>
            </a:r>
          </a:p>
          <a:p>
            <a:pPr marL="342900" indent="-342900" algn="just">
              <a:lnSpc>
                <a:spcPct val="150000"/>
              </a:lnSpc>
              <a:buAutoNum type="alphaLcPeriod"/>
            </a:pPr>
            <a:r>
              <a:rPr lang="vi-VN" sz="1500" dirty="0">
                <a:latin typeface="UTM Avo" panose="02040603050506020204" pitchFamily="18" charset="0"/>
              </a:rPr>
              <a:t>Nêu cách phòng chống thiên tai, lũ lụt.</a:t>
            </a:r>
          </a:p>
        </p:txBody>
      </p:sp>
      <p:sp>
        <p:nvSpPr>
          <p:cNvPr id="4" name="Oval 3">
            <a:extLst>
              <a:ext uri="{FF2B5EF4-FFF2-40B4-BE49-F238E27FC236}">
                <a16:creationId xmlns:a16="http://schemas.microsoft.com/office/drawing/2014/main" id="{93F2B3EE-DDFB-4974-8C82-11E2E9584EDE}"/>
              </a:ext>
            </a:extLst>
          </p:cNvPr>
          <p:cNvSpPr/>
          <p:nvPr/>
        </p:nvSpPr>
        <p:spPr>
          <a:xfrm>
            <a:off x="455498" y="3237161"/>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a:extLst>
              <a:ext uri="{FF2B5EF4-FFF2-40B4-BE49-F238E27FC236}">
                <a16:creationId xmlns:a16="http://schemas.microsoft.com/office/drawing/2014/main" id="{5CD17994-136E-4655-B77E-57F4D906F711}"/>
              </a:ext>
            </a:extLst>
          </p:cNvPr>
          <p:cNvSpPr/>
          <p:nvPr/>
        </p:nvSpPr>
        <p:spPr>
          <a:xfrm>
            <a:off x="455498" y="3588485"/>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CA1BC4BA-C1F0-4E0A-8D2E-7F7105343F74}"/>
              </a:ext>
            </a:extLst>
          </p:cNvPr>
          <p:cNvSpPr/>
          <p:nvPr/>
        </p:nvSpPr>
        <p:spPr>
          <a:xfrm>
            <a:off x="455498" y="3927801"/>
            <a:ext cx="318225" cy="318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MAM studio - Đừng sợ thiên tai - Ứng phó với lũ lụt">
            <a:hlinkClick r:id="" action="ppaction://media"/>
            <a:extLst>
              <a:ext uri="{FF2B5EF4-FFF2-40B4-BE49-F238E27FC236}">
                <a16:creationId xmlns:a16="http://schemas.microsoft.com/office/drawing/2014/main" id="{573CDB88-6066-423A-88B7-B5FCAE1AE2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4286" y="967386"/>
            <a:ext cx="5828939" cy="3278778"/>
          </a:xfrm>
          <a:prstGeom prst="rect">
            <a:avLst/>
          </a:prstGeom>
        </p:spPr>
      </p:pic>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000"/>
                                        <p:tgtEl>
                                          <p:spTgt spid="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1000"/>
                                        <p:tgtEl>
                                          <p:spTgt spid="1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6"/>
                </p:tgtEl>
              </p:cMediaNode>
            </p:video>
          </p:childTnLst>
        </p:cTn>
      </p:par>
    </p:tnLst>
    <p:bldLst>
      <p:bldP spid="3" grpId="0"/>
      <p:bldP spid="16" grpId="0"/>
      <p:bldP spid="17" grpId="0"/>
      <p:bldP spid="4"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3304</TotalTime>
  <Words>1379</Words>
  <Application>Microsoft Office PowerPoint</Application>
  <PresentationFormat>Custom</PresentationFormat>
  <Paragraphs>118</Paragraphs>
  <Slides>20</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HP001</vt:lpstr>
      <vt:lpstr>Patrick Hand SC</vt:lpstr>
      <vt:lpstr>Montserrat</vt:lpstr>
      <vt:lpstr>UTM Cookies</vt:lpstr>
      <vt:lpstr>HP001 4 hàng</vt:lpstr>
      <vt:lpstr>UTM Avo</vt:lpstr>
      <vt:lpstr>Arial</vt:lpstr>
      <vt:lpstr>Wingdings</vt:lpstr>
      <vt:lpstr>Calibri Light</vt:lpstr>
      <vt:lpstr>Times New Roman</vt:lpstr>
      <vt:lpstr>Kalam</vt:lpstr>
      <vt:lpstr>Calibri</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Sáu ngày 03 tháng 5 năm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227</cp:revision>
  <dcterms:modified xsi:type="dcterms:W3CDTF">2024-05-03T01:17:39Z</dcterms:modified>
</cp:coreProperties>
</file>