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17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6858000" cy="5143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qGoKjannCct8p93aHrToq0G27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3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417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6"/>
          <p:cNvSpPr/>
          <p:nvPr/>
        </p:nvSpPr>
        <p:spPr>
          <a:xfrm>
            <a:off x="233932" y="174940"/>
            <a:ext cx="6404486" cy="1147688"/>
          </a:xfrm>
          <a:custGeom>
            <a:avLst/>
            <a:gdLst/>
            <a:ahLst/>
            <a:cxnLst/>
            <a:rect l="l" t="t" r="r" b="b"/>
            <a:pathLst>
              <a:path w="6378151" h="1147688" extrusionOk="0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" name="Google Shape;10;p26"/>
          <p:cNvGrpSpPr/>
          <p:nvPr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1" name="Google Shape;11;p2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/>
              <a:ahLst/>
              <a:cxnLst/>
              <a:rect l="l" t="t" r="r" b="b"/>
              <a:pathLst>
                <a:path w="4968240" h="7620" extrusionOk="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 w="25400" cap="flat" cmpd="sng">
              <a:solidFill>
                <a:srgbClr val="3896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6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/>
              <a:ahLst/>
              <a:cxnLst/>
              <a:rect l="l" t="t" r="r" b="b"/>
              <a:pathLst>
                <a:path w="6436810" h="3600115" extrusionOk="0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 w="25400" cap="flat" cmpd="sng">
              <a:solidFill>
                <a:srgbClr val="3896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/>
              <a:ahLst/>
              <a:cxnLst/>
              <a:rect l="l" t="t" r="r" b="b"/>
              <a:pathLst>
                <a:path w="150019" h="4762" extrusionOk="0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 w="25400" cap="flat" cmpd="sng">
              <a:solidFill>
                <a:srgbClr val="3896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4;p26"/>
          <p:cNvGrpSpPr/>
          <p:nvPr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5" name="Google Shape;15;p2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6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6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 cap="flat" cmpd="sng">
              <a:solidFill>
                <a:srgbClr val="1C4B4A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18;p26"/>
          <p:cNvSpPr txBox="1"/>
          <p:nvPr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9">
    <p:bg>
      <p:bgPr>
        <a:solidFill>
          <a:schemeClr val="accent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5"/>
          <p:cNvSpPr txBox="1"/>
          <p:nvPr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6"/>
          <p:cNvSpPr/>
          <p:nvPr/>
        </p:nvSpPr>
        <p:spPr>
          <a:xfrm>
            <a:off x="233932" y="194193"/>
            <a:ext cx="6404486" cy="1147688"/>
          </a:xfrm>
          <a:custGeom>
            <a:avLst/>
            <a:gdLst/>
            <a:ahLst/>
            <a:cxnLst/>
            <a:rect l="l" t="t" r="r" b="b"/>
            <a:pathLst>
              <a:path w="6378151" h="1147688" extrusionOk="0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EF8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" name="Google Shape;63;p36"/>
          <p:cNvGrpSpPr/>
          <p:nvPr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64" name="Google Shape;64;p3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/>
              <a:ahLst/>
              <a:cxnLst/>
              <a:rect l="l" t="t" r="r" b="b"/>
              <a:pathLst>
                <a:path w="4968240" h="7620" extrusionOk="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 w="25400" cap="flat" cmpd="sng">
              <a:solidFill>
                <a:srgbClr val="BA7C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36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/>
              <a:ahLst/>
              <a:cxnLst/>
              <a:rect l="l" t="t" r="r" b="b"/>
              <a:pathLst>
                <a:path w="6436810" h="3600115" extrusionOk="0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 w="25400" cap="flat" cmpd="sng">
              <a:solidFill>
                <a:srgbClr val="BA7C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3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/>
              <a:ahLst/>
              <a:cxnLst/>
              <a:rect l="l" t="t" r="r" b="b"/>
              <a:pathLst>
                <a:path w="150019" h="4762" extrusionOk="0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 w="25400" cap="flat" cmpd="sng">
              <a:solidFill>
                <a:srgbClr val="BA7C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" name="Google Shape;67;p36"/>
          <p:cNvGrpSpPr/>
          <p:nvPr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68" name="Google Shape;68;p3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6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36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>
              <a:solidFill>
                <a:srgbClr val="1C4B4A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44063" y="-164253"/>
            <a:ext cx="716642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28687" y="1008538"/>
            <a:ext cx="5000625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625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400300" y="3239750"/>
            <a:ext cx="20574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5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0596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7"/>
          <p:cNvSpPr/>
          <p:nvPr/>
        </p:nvSpPr>
        <p:spPr>
          <a:xfrm rot="10800000">
            <a:off x="276225" y="239920"/>
            <a:ext cx="6315075" cy="4636880"/>
          </a:xfrm>
          <a:custGeom>
            <a:avLst/>
            <a:gdLst/>
            <a:ahLst/>
            <a:cxnLst/>
            <a:rect l="l" t="t" r="r" b="b"/>
            <a:pathLst>
              <a:path w="10541" h="10623" extrusionOk="0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7"/>
          <p:cNvSpPr txBox="1"/>
          <p:nvPr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8"/>
          <p:cNvSpPr/>
          <p:nvPr/>
        </p:nvSpPr>
        <p:spPr>
          <a:xfrm>
            <a:off x="233932" y="174940"/>
            <a:ext cx="6404486" cy="1147688"/>
          </a:xfrm>
          <a:custGeom>
            <a:avLst/>
            <a:gdLst/>
            <a:ahLst/>
            <a:cxnLst/>
            <a:rect l="l" t="t" r="r" b="b"/>
            <a:pathLst>
              <a:path w="6378151" h="1147688" extrusionOk="0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" name="Google Shape;24;p28"/>
          <p:cNvGrpSpPr/>
          <p:nvPr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25" name="Google Shape;25;p28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/>
              <a:ahLst/>
              <a:cxnLst/>
              <a:rect l="l" t="t" r="r" b="b"/>
              <a:pathLst>
                <a:path w="4968240" h="7620" extrusionOk="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 w="25400" cap="flat" cmpd="sng">
              <a:solidFill>
                <a:srgbClr val="7C4D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/>
              <a:ahLst/>
              <a:cxnLst/>
              <a:rect l="l" t="t" r="r" b="b"/>
              <a:pathLst>
                <a:path w="6436810" h="3600115" extrusionOk="0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 w="25400" cap="flat" cmpd="sng">
              <a:solidFill>
                <a:srgbClr val="7C4D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/>
              <a:ahLst/>
              <a:cxnLst/>
              <a:rect l="l" t="t" r="r" b="b"/>
              <a:pathLst>
                <a:path w="150019" h="4762" extrusionOk="0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 w="25400" cap="flat" cmpd="sng">
              <a:solidFill>
                <a:srgbClr val="7C4D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" name="Google Shape;28;p28"/>
          <p:cNvGrpSpPr/>
          <p:nvPr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29" name="Google Shape;29;p2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DCCF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8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8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>
              <a:solidFill>
                <a:srgbClr val="1C4B4A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9"/>
          <p:cNvSpPr/>
          <p:nvPr/>
        </p:nvSpPr>
        <p:spPr>
          <a:xfrm rot="10800000">
            <a:off x="276225" y="239920"/>
            <a:ext cx="6315075" cy="4636880"/>
          </a:xfrm>
          <a:custGeom>
            <a:avLst/>
            <a:gdLst/>
            <a:ahLst/>
            <a:cxnLst/>
            <a:rect l="l" t="t" r="r" b="b"/>
            <a:pathLst>
              <a:path w="10541" h="10623" extrusionOk="0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/>
          <p:nvPr/>
        </p:nvSpPr>
        <p:spPr>
          <a:xfrm>
            <a:off x="233932" y="174940"/>
            <a:ext cx="6404486" cy="1147688"/>
          </a:xfrm>
          <a:custGeom>
            <a:avLst/>
            <a:gdLst/>
            <a:ahLst/>
            <a:cxnLst/>
            <a:rect l="l" t="t" r="r" b="b"/>
            <a:pathLst>
              <a:path w="6378151" h="1147688" extrusionOk="0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" name="Google Shape;36;p30"/>
          <p:cNvGrpSpPr/>
          <p:nvPr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37" name="Google Shape;37;p30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/>
              <a:ahLst/>
              <a:cxnLst/>
              <a:rect l="l" t="t" r="r" b="b"/>
              <a:pathLst>
                <a:path w="4968240" h="7620" extrusionOk="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 w="25400" cap="flat" cmpd="sng">
              <a:solidFill>
                <a:srgbClr val="F95D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30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/>
              <a:ahLst/>
              <a:cxnLst/>
              <a:rect l="l" t="t" r="r" b="b"/>
              <a:pathLst>
                <a:path w="6436810" h="3600115" extrusionOk="0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 w="25400" cap="flat" cmpd="sng">
              <a:solidFill>
                <a:srgbClr val="F95D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30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/>
              <a:ahLst/>
              <a:cxnLst/>
              <a:rect l="l" t="t" r="r" b="b"/>
              <a:pathLst>
                <a:path w="150019" h="4762" extrusionOk="0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 w="25400" cap="flat" cmpd="sng">
              <a:solidFill>
                <a:srgbClr val="F95D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30"/>
          <p:cNvGrpSpPr/>
          <p:nvPr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41" name="Google Shape;41;p30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DCA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30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3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>
              <a:solidFill>
                <a:srgbClr val="1C4B4A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/>
          <p:nvPr/>
        </p:nvSpPr>
        <p:spPr>
          <a:xfrm rot="10800000">
            <a:off x="276225" y="239920"/>
            <a:ext cx="6315075" cy="4636880"/>
          </a:xfrm>
          <a:custGeom>
            <a:avLst/>
            <a:gdLst/>
            <a:ahLst/>
            <a:cxnLst/>
            <a:rect l="l" t="t" r="r" b="b"/>
            <a:pathLst>
              <a:path w="10541" h="10623" extrusionOk="0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2"/>
          <p:cNvSpPr/>
          <p:nvPr/>
        </p:nvSpPr>
        <p:spPr>
          <a:xfrm>
            <a:off x="233932" y="174940"/>
            <a:ext cx="6404486" cy="1147688"/>
          </a:xfrm>
          <a:custGeom>
            <a:avLst/>
            <a:gdLst/>
            <a:ahLst/>
            <a:cxnLst/>
            <a:rect l="l" t="t" r="r" b="b"/>
            <a:pathLst>
              <a:path w="6378151" h="1147688" extrusionOk="0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" name="Google Shape;48;p32"/>
          <p:cNvGrpSpPr/>
          <p:nvPr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49" name="Google Shape;49;p32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/>
              <a:ahLst/>
              <a:cxnLst/>
              <a:rect l="l" t="t" r="r" b="b"/>
              <a:pathLst>
                <a:path w="4968240" h="7620" extrusionOk="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 w="25400" cap="flat" cmpd="sng">
              <a:solidFill>
                <a:srgbClr val="7EA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32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/>
              <a:ahLst/>
              <a:cxnLst/>
              <a:rect l="l" t="t" r="r" b="b"/>
              <a:pathLst>
                <a:path w="6436810" h="3600115" extrusionOk="0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 w="25400" cap="flat" cmpd="sng">
              <a:solidFill>
                <a:srgbClr val="7EA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32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/>
              <a:ahLst/>
              <a:cxnLst/>
              <a:rect l="l" t="t" r="r" b="b"/>
              <a:pathLst>
                <a:path w="150019" h="4762" extrusionOk="0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 w="25400" cap="flat" cmpd="sng">
              <a:solidFill>
                <a:srgbClr val="7EA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" name="Google Shape;52;p32"/>
          <p:cNvGrpSpPr/>
          <p:nvPr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53" name="Google Shape;53;p32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32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32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>
              <a:solidFill>
                <a:srgbClr val="1C4B4A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3"/>
          <p:cNvSpPr/>
          <p:nvPr/>
        </p:nvSpPr>
        <p:spPr>
          <a:xfrm rot="10800000">
            <a:off x="276225" y="239920"/>
            <a:ext cx="6315075" cy="4636880"/>
          </a:xfrm>
          <a:custGeom>
            <a:avLst/>
            <a:gdLst/>
            <a:ahLst/>
            <a:cxnLst/>
            <a:rect l="l" t="t" r="r" b="b"/>
            <a:pathLst>
              <a:path w="10541" h="10623" extrusionOk="0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8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■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" descr="Bộ SGK Lớp 6 - Kết nối tri thức với cuộc sống - Công ty Cổ phần Đầu tư và  Phát triển Giáo dục Phương Na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481" y="372137"/>
            <a:ext cx="1286541" cy="1286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"/>
          <p:cNvPicPr preferRelativeResize="0"/>
          <p:nvPr/>
        </p:nvPicPr>
        <p:blipFill rotWithShape="1">
          <a:blip r:embed="rId4">
            <a:alphaModFix/>
          </a:blip>
          <a:srcRect l="2170"/>
          <a:stretch/>
        </p:blipFill>
        <p:spPr>
          <a:xfrm>
            <a:off x="1831080" y="380343"/>
            <a:ext cx="4657439" cy="4382814"/>
          </a:xfrm>
          <a:prstGeom prst="flowChartConnector">
            <a:avLst/>
          </a:prstGeom>
          <a:noFill/>
          <a:ln>
            <a:noFill/>
          </a:ln>
        </p:spPr>
      </p:pic>
      <p:sp>
        <p:nvSpPr>
          <p:cNvPr id="77" name="Google Shape;77;p1"/>
          <p:cNvSpPr txBox="1"/>
          <p:nvPr/>
        </p:nvSpPr>
        <p:spPr>
          <a:xfrm>
            <a:off x="-838525" y="733725"/>
            <a:ext cx="431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10"/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22" name="Google Shape;222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3" name="Google Shape;223;p10"/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i="0" u="none" strike="noStrike" cap="none">
                  <a:solidFill>
                    <a:srgbClr val="17479D"/>
                  </a:solidFill>
                  <a:latin typeface="Arial"/>
                  <a:ea typeface="Arial"/>
                  <a:cs typeface="Arial"/>
                  <a:sym typeface="Arial"/>
                </a:rPr>
                <a:t>VIẾT</a:t>
              </a:r>
              <a:endParaRPr/>
            </a:p>
          </p:txBody>
        </p:sp>
        <p:sp>
          <p:nvSpPr>
            <p:cNvPr id="224" name="Google Shape;224;p10"/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rgbClr val="9F5900"/>
                  </a:solidFill>
                  <a:latin typeface="Arial"/>
                  <a:ea typeface="Arial"/>
                  <a:cs typeface="Arial"/>
                  <a:sym typeface="Arial"/>
                </a:rPr>
                <a:t>TIẾT 3</a:t>
              </a:r>
              <a:endParaRPr/>
            </a:p>
          </p:txBody>
        </p:sp>
      </p:grpSp>
      <p:pic>
        <p:nvPicPr>
          <p:cNvPr id="225" name="Google Shape;22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9177" y="3197640"/>
            <a:ext cx="1557223" cy="155722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0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0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0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9" name="Google Shape;229;p10"/>
          <p:cNvGrpSpPr/>
          <p:nvPr/>
        </p:nvGrpSpPr>
        <p:grpSpPr>
          <a:xfrm rot="-1723955">
            <a:off x="1087919" y="406428"/>
            <a:ext cx="222756" cy="246344"/>
            <a:chOff x="5414907" y="2017485"/>
            <a:chExt cx="220337" cy="243702"/>
          </a:xfrm>
        </p:grpSpPr>
        <p:sp>
          <p:nvSpPr>
            <p:cNvPr id="230" name="Google Shape;230;p10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0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0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3" name="Google Shape;233;p10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4" name="Google Shape;234;p10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35" name="Google Shape;235;p10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0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0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8" name="Google Shape;238;p10"/>
          <p:cNvGrpSpPr/>
          <p:nvPr/>
        </p:nvGrpSpPr>
        <p:grpSpPr>
          <a:xfrm>
            <a:off x="289469" y="625723"/>
            <a:ext cx="1971949" cy="586777"/>
            <a:chOff x="328799" y="615891"/>
            <a:chExt cx="1971949" cy="586777"/>
          </a:xfrm>
        </p:grpSpPr>
        <p:sp>
          <p:nvSpPr>
            <p:cNvPr id="239" name="Google Shape;239;p10"/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1C4B4A"/>
                  </a:solidFill>
                  <a:latin typeface="Arial"/>
                  <a:ea typeface="Arial"/>
                  <a:cs typeface="Arial"/>
                  <a:sym typeface="Arial"/>
                </a:rPr>
                <a:t>BÀI 22 </a:t>
              </a:r>
              <a:endParaRPr/>
            </a:p>
          </p:txBody>
        </p:sp>
        <p:sp>
          <p:nvSpPr>
            <p:cNvPr id="240" name="Google Shape;240;p10"/>
            <p:cNvSpPr txBox="1"/>
            <p:nvPr/>
          </p:nvSpPr>
          <p:spPr>
            <a:xfrm>
              <a:off x="328799" y="615891"/>
              <a:ext cx="1677443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6EC8C6"/>
                  </a:solidFill>
                  <a:latin typeface="Arial"/>
                  <a:ea typeface="Arial"/>
                  <a:cs typeface="Arial"/>
                  <a:sym typeface="Arial"/>
                </a:rPr>
                <a:t>BÀI 22</a:t>
              </a:r>
              <a:endParaRPr/>
            </a:p>
          </p:txBody>
        </p:sp>
      </p:grpSp>
      <p:sp>
        <p:nvSpPr>
          <p:cNvPr id="241" name="Google Shape;241;p10"/>
          <p:cNvSpPr txBox="1"/>
          <p:nvPr/>
        </p:nvSpPr>
        <p:spPr>
          <a:xfrm>
            <a:off x="1674447" y="508897"/>
            <a:ext cx="489408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THƯ GỬI BỐ NGOÀI ĐẢO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5751731" y="1442119"/>
            <a:ext cx="773256" cy="617224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445" name="Google Shape;445;p40"/>
          <p:cNvSpPr/>
          <p:nvPr/>
        </p:nvSpPr>
        <p:spPr>
          <a:xfrm>
            <a:off x="367669" y="980290"/>
            <a:ext cx="878096" cy="509978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511234" y="923493"/>
            <a:ext cx="5791892" cy="113585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-US" sz="270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700">
                <a:latin typeface="Times New Roman" pitchFamily="18" charset="0"/>
                <a:cs typeface="Times New Roman" pitchFamily="18" charset="0"/>
              </a:rPr>
              <a:t> Năm </a:t>
            </a:r>
            <a:r>
              <a:rPr lang="en-US" sz="270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70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70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70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70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700">
                <a:latin typeface="Times New Roman" pitchFamily="18" charset="0"/>
                <a:cs typeface="Times New Roman" pitchFamily="18" charset="0"/>
              </a:rPr>
              <a:t> 2024</a:t>
            </a:r>
            <a:endParaRPr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9" name="Google Shape;445;p40"/>
          <p:cNvSpPr/>
          <p:nvPr/>
        </p:nvSpPr>
        <p:spPr>
          <a:xfrm>
            <a:off x="424922" y="816800"/>
            <a:ext cx="878096" cy="509978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612" name="Google Shape;613;p40"/>
          <p:cNvSpPr txBox="1">
            <a:spLocks/>
          </p:cNvSpPr>
          <p:nvPr/>
        </p:nvSpPr>
        <p:spPr>
          <a:xfrm>
            <a:off x="53164" y="1795652"/>
            <a:ext cx="6085196" cy="1219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7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52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52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52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52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52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52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52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52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 sz="2700">
                <a:latin typeface="Times New Roman" pitchFamily="18" charset="0"/>
                <a:cs typeface="Times New Roman" pitchFamily="18" charset="0"/>
              </a:rPr>
              <a:t>Chính tả: Nghe viết</a:t>
            </a:r>
          </a:p>
          <a:p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70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70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700">
                <a:latin typeface="Times New Roman" pitchFamily="18" charset="0"/>
                <a:cs typeface="Times New Roman" pitchFamily="18" charset="0"/>
              </a:rPr>
              <a:t> gửi bố ngoài đảo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792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 txBox="1"/>
          <p:nvPr/>
        </p:nvSpPr>
        <p:spPr>
          <a:xfrm>
            <a:off x="1243461" y="794582"/>
            <a:ext cx="4635536" cy="494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Thư gửi bố ngoài đảo xa</a:t>
            </a:r>
            <a:endParaRPr sz="20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1"/>
          <p:cNvSpPr txBox="1"/>
          <p:nvPr/>
        </p:nvSpPr>
        <p:spPr>
          <a:xfrm>
            <a:off x="979003" y="426995"/>
            <a:ext cx="6076623" cy="456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Nghe – viết: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1"/>
          <p:cNvSpPr/>
          <p:nvPr/>
        </p:nvSpPr>
        <p:spPr>
          <a:xfrm>
            <a:off x="6656117" y="4607463"/>
            <a:ext cx="154143" cy="162640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1"/>
          <p:cNvSpPr/>
          <p:nvPr/>
        </p:nvSpPr>
        <p:spPr>
          <a:xfrm>
            <a:off x="6452705" y="4842138"/>
            <a:ext cx="93400" cy="86166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0" name="Google Shape;250;p11"/>
          <p:cNvGrpSpPr/>
          <p:nvPr/>
        </p:nvGrpSpPr>
        <p:grpSpPr>
          <a:xfrm>
            <a:off x="5656166" y="4636652"/>
            <a:ext cx="218023" cy="241143"/>
            <a:chOff x="5414907" y="2017485"/>
            <a:chExt cx="220337" cy="243702"/>
          </a:xfrm>
        </p:grpSpPr>
        <p:sp>
          <p:nvSpPr>
            <p:cNvPr id="251" name="Google Shape;251;p11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1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11"/>
          <p:cNvGrpSpPr/>
          <p:nvPr/>
        </p:nvGrpSpPr>
        <p:grpSpPr>
          <a:xfrm>
            <a:off x="6436753" y="3831808"/>
            <a:ext cx="263993" cy="272349"/>
            <a:chOff x="6109266" y="2958701"/>
            <a:chExt cx="158099" cy="163113"/>
          </a:xfrm>
        </p:grpSpPr>
        <p:sp>
          <p:nvSpPr>
            <p:cNvPr id="255" name="Google Shape;255;p11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1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1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8" name="Google Shape;258;p11"/>
          <p:cNvSpPr txBox="1"/>
          <p:nvPr/>
        </p:nvSpPr>
        <p:spPr>
          <a:xfrm>
            <a:off x="3650508" y="1284662"/>
            <a:ext cx="2960959" cy="336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Gửi hoa lại sợ héo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Đường ra đảo xa xôi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 viết thư gửi vậy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Hẳn bố bằng lòng thôi.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Ngoài ấy chắc nhiều gió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Đảo không có gì che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Ngoài ấy chắc nhiều sóng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Bố lúc nào cũng nghe.</a:t>
            </a:r>
            <a:endParaRPr/>
          </a:p>
        </p:txBody>
      </p:sp>
      <p:sp>
        <p:nvSpPr>
          <p:cNvPr id="259" name="Google Shape;259;p11"/>
          <p:cNvSpPr txBox="1"/>
          <p:nvPr/>
        </p:nvSpPr>
        <p:spPr>
          <a:xfrm>
            <a:off x="789260" y="1690016"/>
            <a:ext cx="2639740" cy="2625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Bây giờ sắp Tết rồi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 viết thư gửi bố (…)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Tết con muốn gửi bố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Cái bánh chưng cho vui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Nhưng bánh thì to quá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Mà hòm thư nhỏ thôi.</a:t>
            </a:r>
            <a:endParaRPr/>
          </a:p>
        </p:txBody>
      </p:sp>
      <p:pic>
        <p:nvPicPr>
          <p:cNvPr id="260" name="Google Shape;26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233" y="540150"/>
            <a:ext cx="304770" cy="2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2"/>
          <p:cNvSpPr txBox="1"/>
          <p:nvPr/>
        </p:nvSpPr>
        <p:spPr>
          <a:xfrm>
            <a:off x="2028828" y="618785"/>
            <a:ext cx="5365827" cy="574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9F5900"/>
                </a:solidFill>
                <a:latin typeface="Arial"/>
                <a:ea typeface="Arial"/>
                <a:cs typeface="Arial"/>
                <a:sym typeface="Arial"/>
              </a:rPr>
              <a:t>Các từ dễ viết sai</a:t>
            </a:r>
            <a:endParaRPr sz="2400" b="1" i="0" u="none" strike="noStrike" cap="none">
              <a:solidFill>
                <a:srgbClr val="9F5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2"/>
          <p:cNvSpPr/>
          <p:nvPr/>
        </p:nvSpPr>
        <p:spPr>
          <a:xfrm>
            <a:off x="733428" y="1314054"/>
            <a:ext cx="5996762" cy="57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bánh chưng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2"/>
          <p:cNvSpPr/>
          <p:nvPr/>
        </p:nvSpPr>
        <p:spPr>
          <a:xfrm>
            <a:off x="903104" y="1557746"/>
            <a:ext cx="233916" cy="233916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2"/>
          <p:cNvSpPr/>
          <p:nvPr/>
        </p:nvSpPr>
        <p:spPr>
          <a:xfrm>
            <a:off x="733428" y="1902498"/>
            <a:ext cx="5996762" cy="57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xa xôi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2"/>
          <p:cNvSpPr/>
          <p:nvPr/>
        </p:nvSpPr>
        <p:spPr>
          <a:xfrm>
            <a:off x="903104" y="2146190"/>
            <a:ext cx="233916" cy="233916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2"/>
          <p:cNvSpPr/>
          <p:nvPr/>
        </p:nvSpPr>
        <p:spPr>
          <a:xfrm>
            <a:off x="733428" y="2490942"/>
            <a:ext cx="5996762" cy="57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sóng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2"/>
          <p:cNvSpPr/>
          <p:nvPr/>
        </p:nvSpPr>
        <p:spPr>
          <a:xfrm>
            <a:off x="903104" y="2734634"/>
            <a:ext cx="233916" cy="233916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9266" y="2571750"/>
            <a:ext cx="4104383" cy="2144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13" descr="Student Writing (#4) | Free SV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5265" y="1900846"/>
            <a:ext cx="2887461" cy="2887461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3"/>
          <p:cNvSpPr txBox="1"/>
          <p:nvPr/>
        </p:nvSpPr>
        <p:spPr>
          <a:xfrm>
            <a:off x="746083" y="1309021"/>
            <a:ext cx="5365827" cy="494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Học sinh viết bài vào vở ô li</a:t>
            </a:r>
            <a:endParaRPr sz="20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3"/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9F5900"/>
                </a:solidFill>
                <a:latin typeface="Arial"/>
                <a:ea typeface="Arial"/>
                <a:cs typeface="Arial"/>
                <a:sym typeface="Arial"/>
              </a:rPr>
              <a:t>VIẾT BÀI</a:t>
            </a:r>
            <a:endParaRPr sz="3200" b="1" i="0" u="none" strike="noStrike" cap="none">
              <a:solidFill>
                <a:srgbClr val="9F5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161" y="623453"/>
            <a:ext cx="352093" cy="352093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4"/>
          <p:cNvSpPr txBox="1"/>
          <p:nvPr/>
        </p:nvSpPr>
        <p:spPr>
          <a:xfrm>
            <a:off x="981554" y="516805"/>
            <a:ext cx="5828468" cy="473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0" u="none" strike="noStrike" cap="none">
                <a:solidFill>
                  <a:srgbClr val="17479D"/>
                </a:solidFill>
                <a:latin typeface="Arial"/>
                <a:ea typeface="Arial"/>
                <a:cs typeface="Arial"/>
                <a:sym typeface="Arial"/>
              </a:rPr>
              <a:t>Chọn tiếng phù hợp thay cho ô vuông.</a:t>
            </a:r>
            <a:endParaRPr sz="1900" b="0" i="0" u="none" strike="noStrike" cap="none">
              <a:solidFill>
                <a:srgbClr val="17479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6" name="Google Shape;286;p14"/>
          <p:cNvGrpSpPr/>
          <p:nvPr/>
        </p:nvGrpSpPr>
        <p:grpSpPr>
          <a:xfrm>
            <a:off x="644161" y="1082194"/>
            <a:ext cx="5720209" cy="1488934"/>
            <a:chOff x="644161" y="1082194"/>
            <a:chExt cx="5720209" cy="1488934"/>
          </a:xfrm>
        </p:grpSpPr>
        <p:sp>
          <p:nvSpPr>
            <p:cNvPr id="287" name="Google Shape;287;p14"/>
            <p:cNvSpPr txBox="1"/>
            <p:nvPr/>
          </p:nvSpPr>
          <p:spPr>
            <a:xfrm>
              <a:off x="644161" y="1082194"/>
              <a:ext cx="5720209" cy="14889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457200" marR="0" lvl="0" indent="-457200" algn="just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AutoNum type="alphaLcPeriod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lang="en-US" sz="2000" b="0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dang/giang</a:t>
              </a:r>
              <a:r>
                <a:rPr lang="en-US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):     tay, giỏi     , dở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457200" algn="just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AutoNum type="alphaLcPeriod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lang="en-US" sz="2000" b="0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dành/giành</a:t>
              </a:r>
              <a:r>
                <a:rPr lang="en-US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): dỗ     , tranh     , để 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8" name="Google Shape;288;p14"/>
            <p:cNvGrpSpPr/>
            <p:nvPr/>
          </p:nvGrpSpPr>
          <p:grpSpPr>
            <a:xfrm>
              <a:off x="2994088" y="1458788"/>
              <a:ext cx="253937" cy="253937"/>
              <a:chOff x="7507111" y="2996098"/>
              <a:chExt cx="417689" cy="417689"/>
            </a:xfrm>
          </p:grpSpPr>
          <p:sp>
            <p:nvSpPr>
              <p:cNvPr id="289" name="Google Shape;289;p14"/>
              <p:cNvSpPr/>
              <p:nvPr/>
            </p:nvSpPr>
            <p:spPr>
              <a:xfrm>
                <a:off x="7507111" y="2996098"/>
                <a:ext cx="417689" cy="417689"/>
              </a:xfrm>
              <a:prstGeom prst="rect">
                <a:avLst/>
              </a:prstGeom>
              <a:solidFill>
                <a:srgbClr val="FC7D77"/>
              </a:solidFill>
              <a:ln w="25400" cap="flat" cmpd="sng">
                <a:solidFill>
                  <a:srgbClr val="BA7C2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90" name="Google Shape;290;p14"/>
              <p:cNvCxnSpPr>
                <a:stCxn id="289" idx="0"/>
                <a:endCxn id="289" idx="1"/>
              </p:cNvCxnSpPr>
              <p:nvPr/>
            </p:nvCxnSpPr>
            <p:spPr>
              <a:xfrm flipH="1">
                <a:off x="7507155" y="2996098"/>
                <a:ext cx="208800" cy="208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E2D5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1" name="Google Shape;291;p14"/>
              <p:cNvCxnSpPr>
                <a:stCxn id="289" idx="3"/>
                <a:endCxn id="289" idx="2"/>
              </p:cNvCxnSpPr>
              <p:nvPr/>
            </p:nvCxnSpPr>
            <p:spPr>
              <a:xfrm flipH="1">
                <a:off x="7716000" y="3204943"/>
                <a:ext cx="208800" cy="208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E2D5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2" name="Google Shape;292;p14"/>
              <p:cNvCxnSpPr/>
              <p:nvPr/>
            </p:nvCxnSpPr>
            <p:spPr>
              <a:xfrm flipH="1">
                <a:off x="7507111" y="2996098"/>
                <a:ext cx="417689" cy="417689"/>
              </a:xfrm>
              <a:prstGeom prst="straightConnector1">
                <a:avLst/>
              </a:prstGeom>
              <a:noFill/>
              <a:ln w="9525" cap="flat" cmpd="sng">
                <a:solidFill>
                  <a:srgbClr val="1E2D5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93" name="Google Shape;293;p14"/>
            <p:cNvGrpSpPr/>
            <p:nvPr/>
          </p:nvGrpSpPr>
          <p:grpSpPr>
            <a:xfrm>
              <a:off x="4337113" y="1450663"/>
              <a:ext cx="253937" cy="253937"/>
              <a:chOff x="7507111" y="2996098"/>
              <a:chExt cx="417689" cy="417689"/>
            </a:xfrm>
          </p:grpSpPr>
          <p:sp>
            <p:nvSpPr>
              <p:cNvPr id="294" name="Google Shape;294;p14"/>
              <p:cNvSpPr/>
              <p:nvPr/>
            </p:nvSpPr>
            <p:spPr>
              <a:xfrm>
                <a:off x="7507111" y="2996098"/>
                <a:ext cx="417689" cy="417689"/>
              </a:xfrm>
              <a:prstGeom prst="rect">
                <a:avLst/>
              </a:prstGeom>
              <a:solidFill>
                <a:srgbClr val="FC7D77"/>
              </a:solidFill>
              <a:ln w="25400" cap="flat" cmpd="sng">
                <a:solidFill>
                  <a:srgbClr val="BA7C2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95" name="Google Shape;295;p14"/>
              <p:cNvCxnSpPr>
                <a:stCxn id="294" idx="0"/>
                <a:endCxn id="294" idx="1"/>
              </p:cNvCxnSpPr>
              <p:nvPr/>
            </p:nvCxnSpPr>
            <p:spPr>
              <a:xfrm flipH="1">
                <a:off x="7507155" y="2996098"/>
                <a:ext cx="208800" cy="208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E2D5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6" name="Google Shape;296;p14"/>
              <p:cNvCxnSpPr>
                <a:stCxn id="294" idx="3"/>
                <a:endCxn id="294" idx="2"/>
              </p:cNvCxnSpPr>
              <p:nvPr/>
            </p:nvCxnSpPr>
            <p:spPr>
              <a:xfrm flipH="1">
                <a:off x="7716000" y="3204943"/>
                <a:ext cx="208800" cy="208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E2D5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7" name="Google Shape;297;p14"/>
              <p:cNvCxnSpPr/>
              <p:nvPr/>
            </p:nvCxnSpPr>
            <p:spPr>
              <a:xfrm flipH="1">
                <a:off x="7507111" y="2996098"/>
                <a:ext cx="417689" cy="417689"/>
              </a:xfrm>
              <a:prstGeom prst="straightConnector1">
                <a:avLst/>
              </a:prstGeom>
              <a:noFill/>
              <a:ln w="9525" cap="flat" cmpd="sng">
                <a:solidFill>
                  <a:srgbClr val="1E2D5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98" name="Google Shape;298;p14"/>
            <p:cNvGrpSpPr/>
            <p:nvPr/>
          </p:nvGrpSpPr>
          <p:grpSpPr>
            <a:xfrm>
              <a:off x="5209976" y="1458787"/>
              <a:ext cx="253937" cy="253937"/>
              <a:chOff x="7507111" y="2996098"/>
              <a:chExt cx="417689" cy="417689"/>
            </a:xfrm>
          </p:grpSpPr>
          <p:sp>
            <p:nvSpPr>
              <p:cNvPr id="299" name="Google Shape;299;p14"/>
              <p:cNvSpPr/>
              <p:nvPr/>
            </p:nvSpPr>
            <p:spPr>
              <a:xfrm>
                <a:off x="7507111" y="2996098"/>
                <a:ext cx="417689" cy="417689"/>
              </a:xfrm>
              <a:prstGeom prst="rect">
                <a:avLst/>
              </a:prstGeom>
              <a:solidFill>
                <a:srgbClr val="FC7D77"/>
              </a:solidFill>
              <a:ln w="25400" cap="flat" cmpd="sng">
                <a:solidFill>
                  <a:srgbClr val="BA7C2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00" name="Google Shape;300;p14"/>
              <p:cNvCxnSpPr>
                <a:stCxn id="299" idx="0"/>
                <a:endCxn id="299" idx="1"/>
              </p:cNvCxnSpPr>
              <p:nvPr/>
            </p:nvCxnSpPr>
            <p:spPr>
              <a:xfrm flipH="1">
                <a:off x="7507155" y="2996098"/>
                <a:ext cx="208800" cy="208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E2D5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1" name="Google Shape;301;p14"/>
              <p:cNvCxnSpPr>
                <a:stCxn id="299" idx="3"/>
                <a:endCxn id="299" idx="2"/>
              </p:cNvCxnSpPr>
              <p:nvPr/>
            </p:nvCxnSpPr>
            <p:spPr>
              <a:xfrm flipH="1">
                <a:off x="7716000" y="3204943"/>
                <a:ext cx="208800" cy="208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E2D5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2" name="Google Shape;302;p14"/>
              <p:cNvCxnSpPr/>
              <p:nvPr/>
            </p:nvCxnSpPr>
            <p:spPr>
              <a:xfrm flipH="1">
                <a:off x="7507111" y="2996098"/>
                <a:ext cx="417689" cy="417689"/>
              </a:xfrm>
              <a:prstGeom prst="straightConnector1">
                <a:avLst/>
              </a:prstGeom>
              <a:noFill/>
              <a:ln w="9525" cap="flat" cmpd="sng">
                <a:solidFill>
                  <a:srgbClr val="1E2D5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03" name="Google Shape;303;p14"/>
            <p:cNvGrpSpPr/>
            <p:nvPr/>
          </p:nvGrpSpPr>
          <p:grpSpPr>
            <a:xfrm>
              <a:off x="3377296" y="2212663"/>
              <a:ext cx="253937" cy="253937"/>
              <a:chOff x="7507111" y="2996098"/>
              <a:chExt cx="417689" cy="417689"/>
            </a:xfrm>
          </p:grpSpPr>
          <p:sp>
            <p:nvSpPr>
              <p:cNvPr id="304" name="Google Shape;304;p14"/>
              <p:cNvSpPr/>
              <p:nvPr/>
            </p:nvSpPr>
            <p:spPr>
              <a:xfrm>
                <a:off x="7507111" y="2996098"/>
                <a:ext cx="417689" cy="417689"/>
              </a:xfrm>
              <a:prstGeom prst="rect">
                <a:avLst/>
              </a:prstGeom>
              <a:solidFill>
                <a:srgbClr val="FC7D77"/>
              </a:solidFill>
              <a:ln w="25400" cap="flat" cmpd="sng">
                <a:solidFill>
                  <a:srgbClr val="BA7C2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05" name="Google Shape;305;p14"/>
              <p:cNvCxnSpPr>
                <a:stCxn id="304" idx="0"/>
                <a:endCxn id="304" idx="1"/>
              </p:cNvCxnSpPr>
              <p:nvPr/>
            </p:nvCxnSpPr>
            <p:spPr>
              <a:xfrm flipH="1">
                <a:off x="7507155" y="2996098"/>
                <a:ext cx="208800" cy="208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E2D5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6" name="Google Shape;306;p14"/>
              <p:cNvCxnSpPr>
                <a:stCxn id="304" idx="3"/>
                <a:endCxn id="304" idx="2"/>
              </p:cNvCxnSpPr>
              <p:nvPr/>
            </p:nvCxnSpPr>
            <p:spPr>
              <a:xfrm flipH="1">
                <a:off x="7716000" y="3204943"/>
                <a:ext cx="208800" cy="208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E2D5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7" name="Google Shape;307;p14"/>
              <p:cNvCxnSpPr/>
              <p:nvPr/>
            </p:nvCxnSpPr>
            <p:spPr>
              <a:xfrm flipH="1">
                <a:off x="7507111" y="2996098"/>
                <a:ext cx="417689" cy="417689"/>
              </a:xfrm>
              <a:prstGeom prst="straightConnector1">
                <a:avLst/>
              </a:prstGeom>
              <a:noFill/>
              <a:ln w="9525" cap="flat" cmpd="sng">
                <a:solidFill>
                  <a:srgbClr val="1E2D5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08" name="Google Shape;308;p14"/>
            <p:cNvGrpSpPr/>
            <p:nvPr/>
          </p:nvGrpSpPr>
          <p:grpSpPr>
            <a:xfrm>
              <a:off x="4527566" y="2212662"/>
              <a:ext cx="253937" cy="253937"/>
              <a:chOff x="7507111" y="2996098"/>
              <a:chExt cx="417689" cy="417689"/>
            </a:xfrm>
          </p:grpSpPr>
          <p:sp>
            <p:nvSpPr>
              <p:cNvPr id="309" name="Google Shape;309;p14"/>
              <p:cNvSpPr/>
              <p:nvPr/>
            </p:nvSpPr>
            <p:spPr>
              <a:xfrm>
                <a:off x="7507111" y="2996098"/>
                <a:ext cx="417689" cy="417689"/>
              </a:xfrm>
              <a:prstGeom prst="rect">
                <a:avLst/>
              </a:prstGeom>
              <a:solidFill>
                <a:srgbClr val="FC7D77"/>
              </a:solidFill>
              <a:ln w="25400" cap="flat" cmpd="sng">
                <a:solidFill>
                  <a:srgbClr val="BA7C2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10" name="Google Shape;310;p14"/>
              <p:cNvCxnSpPr>
                <a:stCxn id="309" idx="0"/>
                <a:endCxn id="309" idx="1"/>
              </p:cNvCxnSpPr>
              <p:nvPr/>
            </p:nvCxnSpPr>
            <p:spPr>
              <a:xfrm flipH="1">
                <a:off x="7507155" y="2996098"/>
                <a:ext cx="208800" cy="208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E2D5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1" name="Google Shape;311;p14"/>
              <p:cNvCxnSpPr>
                <a:stCxn id="309" idx="3"/>
                <a:endCxn id="309" idx="2"/>
              </p:cNvCxnSpPr>
              <p:nvPr/>
            </p:nvCxnSpPr>
            <p:spPr>
              <a:xfrm flipH="1">
                <a:off x="7716000" y="3204943"/>
                <a:ext cx="208800" cy="208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E2D5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2" name="Google Shape;312;p14"/>
              <p:cNvCxnSpPr/>
              <p:nvPr/>
            </p:nvCxnSpPr>
            <p:spPr>
              <a:xfrm flipH="1">
                <a:off x="7507111" y="2996098"/>
                <a:ext cx="417689" cy="417689"/>
              </a:xfrm>
              <a:prstGeom prst="straightConnector1">
                <a:avLst/>
              </a:prstGeom>
              <a:noFill/>
              <a:ln w="9525" cap="flat" cmpd="sng">
                <a:solidFill>
                  <a:srgbClr val="1E2D5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13" name="Google Shape;313;p14"/>
            <p:cNvGrpSpPr/>
            <p:nvPr/>
          </p:nvGrpSpPr>
          <p:grpSpPr>
            <a:xfrm>
              <a:off x="5336944" y="2212662"/>
              <a:ext cx="253937" cy="253937"/>
              <a:chOff x="7507111" y="2996098"/>
              <a:chExt cx="417689" cy="417689"/>
            </a:xfrm>
          </p:grpSpPr>
          <p:sp>
            <p:nvSpPr>
              <p:cNvPr id="314" name="Google Shape;314;p14"/>
              <p:cNvSpPr/>
              <p:nvPr/>
            </p:nvSpPr>
            <p:spPr>
              <a:xfrm>
                <a:off x="7507111" y="2996098"/>
                <a:ext cx="417689" cy="417689"/>
              </a:xfrm>
              <a:prstGeom prst="rect">
                <a:avLst/>
              </a:prstGeom>
              <a:solidFill>
                <a:srgbClr val="FC7D77"/>
              </a:solidFill>
              <a:ln w="25400" cap="flat" cmpd="sng">
                <a:solidFill>
                  <a:srgbClr val="BA7C2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15" name="Google Shape;315;p14"/>
              <p:cNvCxnSpPr>
                <a:stCxn id="314" idx="0"/>
                <a:endCxn id="314" idx="1"/>
              </p:cNvCxnSpPr>
              <p:nvPr/>
            </p:nvCxnSpPr>
            <p:spPr>
              <a:xfrm flipH="1">
                <a:off x="7507155" y="2996098"/>
                <a:ext cx="208800" cy="208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E2D5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6" name="Google Shape;316;p14"/>
              <p:cNvCxnSpPr>
                <a:stCxn id="314" idx="3"/>
                <a:endCxn id="314" idx="2"/>
              </p:cNvCxnSpPr>
              <p:nvPr/>
            </p:nvCxnSpPr>
            <p:spPr>
              <a:xfrm flipH="1">
                <a:off x="7716000" y="3204943"/>
                <a:ext cx="208800" cy="208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E2D5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7" name="Google Shape;317;p14"/>
              <p:cNvCxnSpPr/>
              <p:nvPr/>
            </p:nvCxnSpPr>
            <p:spPr>
              <a:xfrm flipH="1">
                <a:off x="7507111" y="2996098"/>
                <a:ext cx="417689" cy="417689"/>
              </a:xfrm>
              <a:prstGeom prst="straightConnector1">
                <a:avLst/>
              </a:prstGeom>
              <a:noFill/>
              <a:ln w="9525" cap="flat" cmpd="sng">
                <a:solidFill>
                  <a:srgbClr val="1E2D5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318" name="Google Shape;318;p14"/>
          <p:cNvSpPr txBox="1"/>
          <p:nvPr/>
        </p:nvSpPr>
        <p:spPr>
          <a:xfrm>
            <a:off x="996254" y="2835068"/>
            <a:ext cx="6119826" cy="1219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9261C"/>
                </a:solidFill>
                <a:latin typeface="Arial"/>
                <a:ea typeface="Arial"/>
                <a:cs typeface="Arial"/>
                <a:sym typeface="Arial"/>
              </a:rPr>
              <a:t>🡪 a. dang tay, giỏi giang, dở dang</a:t>
            </a:r>
            <a:endParaRPr/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9261C"/>
                </a:solidFill>
                <a:latin typeface="Arial"/>
                <a:ea typeface="Arial"/>
                <a:cs typeface="Arial"/>
                <a:sym typeface="Arial"/>
              </a:rPr>
              <a:t>     b. dỗ dành, tranh giành, để dành</a:t>
            </a:r>
            <a:endParaRPr sz="2000" b="0" i="0" u="none" strike="noStrike" cap="none">
              <a:solidFill>
                <a:srgbClr val="F9261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5"/>
          <p:cNvSpPr txBox="1"/>
          <p:nvPr/>
        </p:nvSpPr>
        <p:spPr>
          <a:xfrm>
            <a:off x="1005307" y="495858"/>
            <a:ext cx="5311568" cy="45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17479D"/>
                </a:solidFill>
                <a:latin typeface="Arial"/>
                <a:ea typeface="Arial"/>
                <a:cs typeface="Arial"/>
                <a:sym typeface="Arial"/>
              </a:rPr>
              <a:t>Chọn a hoặc b</a:t>
            </a:r>
            <a:endParaRPr sz="1800" b="0" i="0" u="none" strike="noStrike" cap="none">
              <a:solidFill>
                <a:srgbClr val="17479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4" name="Google Shape;3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261" y="551958"/>
            <a:ext cx="352093" cy="352093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5"/>
          <p:cNvSpPr/>
          <p:nvPr/>
        </p:nvSpPr>
        <p:spPr>
          <a:xfrm>
            <a:off x="348984" y="882161"/>
            <a:ext cx="6160032" cy="870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 Tìm từ ngữ gọi tên từng loại quả có tiếng bắt đầu bằng </a:t>
            </a:r>
            <a:r>
              <a:rPr lang="en-US" sz="18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hoặc </a:t>
            </a:r>
            <a:r>
              <a:rPr lang="en-US" sz="18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6" name="Google Shape;32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6585" y="1852845"/>
            <a:ext cx="1238919" cy="11237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7" name="Google Shape;327;p15"/>
          <p:cNvGrpSpPr/>
          <p:nvPr/>
        </p:nvGrpSpPr>
        <p:grpSpPr>
          <a:xfrm>
            <a:off x="1251122" y="3212042"/>
            <a:ext cx="1475160" cy="1123798"/>
            <a:chOff x="2333296" y="2914468"/>
            <a:chExt cx="2662525" cy="2028350"/>
          </a:xfrm>
        </p:grpSpPr>
        <p:pic>
          <p:nvPicPr>
            <p:cNvPr id="328" name="Google Shape;328;p15"/>
            <p:cNvPicPr preferRelativeResize="0"/>
            <p:nvPr/>
          </p:nvPicPr>
          <p:blipFill rotWithShape="1">
            <a:blip r:embed="rId5">
              <a:alphaModFix/>
            </a:blip>
            <a:srcRect l="4921" t="6911"/>
            <a:stretch/>
          </p:blipFill>
          <p:spPr>
            <a:xfrm>
              <a:off x="2333296" y="2974428"/>
              <a:ext cx="2662525" cy="19683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9" name="Google Shape;329;p15"/>
            <p:cNvSpPr/>
            <p:nvPr/>
          </p:nvSpPr>
          <p:spPr>
            <a:xfrm>
              <a:off x="2333296" y="2914468"/>
              <a:ext cx="231227" cy="2837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30" name="Google Shape;330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03618" y="1852845"/>
            <a:ext cx="1744681" cy="1123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5"/>
          <p:cNvPicPr preferRelativeResize="0"/>
          <p:nvPr/>
        </p:nvPicPr>
        <p:blipFill rotWithShape="1">
          <a:blip r:embed="rId7">
            <a:alphaModFix/>
          </a:blip>
          <a:srcRect t="3572"/>
          <a:stretch/>
        </p:blipFill>
        <p:spPr>
          <a:xfrm>
            <a:off x="3902745" y="3290655"/>
            <a:ext cx="2491109" cy="1124122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5"/>
          <p:cNvSpPr/>
          <p:nvPr/>
        </p:nvSpPr>
        <p:spPr>
          <a:xfrm>
            <a:off x="1614434" y="2252606"/>
            <a:ext cx="1238919" cy="377607"/>
          </a:xfrm>
          <a:prstGeom prst="roundRect">
            <a:avLst>
              <a:gd name="adj" fmla="val 16667"/>
            </a:avLst>
          </a:prstGeom>
          <a:solidFill>
            <a:srgbClr val="FEE3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Quả xoài</a:t>
            </a:r>
            <a:endParaRPr sz="1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5"/>
          <p:cNvSpPr/>
          <p:nvPr/>
        </p:nvSpPr>
        <p:spPr>
          <a:xfrm>
            <a:off x="920833" y="4335840"/>
            <a:ext cx="1932520" cy="377607"/>
          </a:xfrm>
          <a:prstGeom prst="roundRect">
            <a:avLst>
              <a:gd name="adj" fmla="val 16667"/>
            </a:avLst>
          </a:prstGeom>
          <a:solidFill>
            <a:srgbClr val="FEE3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Quả sầu riêng</a:t>
            </a:r>
            <a:endParaRPr sz="1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5"/>
          <p:cNvSpPr/>
          <p:nvPr/>
        </p:nvSpPr>
        <p:spPr>
          <a:xfrm>
            <a:off x="5148299" y="2225940"/>
            <a:ext cx="1438001" cy="377607"/>
          </a:xfrm>
          <a:prstGeom prst="roundRect">
            <a:avLst>
              <a:gd name="adj" fmla="val 16667"/>
            </a:avLst>
          </a:prstGeom>
          <a:solidFill>
            <a:srgbClr val="FEE3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Quả sung</a:t>
            </a:r>
            <a:endParaRPr/>
          </a:p>
        </p:txBody>
      </p:sp>
      <p:sp>
        <p:nvSpPr>
          <p:cNvPr id="335" name="Google Shape;335;p15"/>
          <p:cNvSpPr/>
          <p:nvPr/>
        </p:nvSpPr>
        <p:spPr>
          <a:xfrm>
            <a:off x="4628380" y="4414777"/>
            <a:ext cx="1238919" cy="377607"/>
          </a:xfrm>
          <a:prstGeom prst="roundRect">
            <a:avLst>
              <a:gd name="adj" fmla="val 16667"/>
            </a:avLst>
          </a:prstGeom>
          <a:solidFill>
            <a:srgbClr val="FEE3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Quả sim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6"/>
          <p:cNvSpPr txBox="1"/>
          <p:nvPr/>
        </p:nvSpPr>
        <p:spPr>
          <a:xfrm>
            <a:off x="315210" y="1498554"/>
            <a:ext cx="6190694" cy="220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Nhân d    Tết, em viết một tấm th     gửi lời chúc đến các chú bộ đội Trường Sa.</a:t>
            </a:r>
            <a:endParaRPr/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Những con sóng liên t       xô vào bờ.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6"/>
          <p:cNvSpPr/>
          <p:nvPr/>
        </p:nvSpPr>
        <p:spPr>
          <a:xfrm>
            <a:off x="892310" y="1045481"/>
            <a:ext cx="5158533" cy="45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Chọn </a:t>
            </a:r>
            <a:r>
              <a:rPr lang="en-US" sz="18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ip</a:t>
            </a:r>
            <a:r>
              <a:rPr lang="en-US" sz="1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hoặc </a:t>
            </a:r>
            <a:r>
              <a:rPr lang="en-US" sz="18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iêp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thay cho ô vuông.</a:t>
            </a:r>
            <a:endParaRPr sz="18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6"/>
          <p:cNvSpPr txBox="1"/>
          <p:nvPr/>
        </p:nvSpPr>
        <p:spPr>
          <a:xfrm>
            <a:off x="1048785" y="592408"/>
            <a:ext cx="5311568" cy="45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17479D"/>
                </a:solidFill>
                <a:latin typeface="Arial"/>
                <a:ea typeface="Arial"/>
                <a:cs typeface="Arial"/>
                <a:sym typeface="Arial"/>
              </a:rPr>
              <a:t>Chọn a hoặc b</a:t>
            </a:r>
            <a:endParaRPr sz="1800" b="0" i="0" u="none" strike="noStrike" cap="none">
              <a:solidFill>
                <a:srgbClr val="17479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Google Shape;34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739" y="648508"/>
            <a:ext cx="352093" cy="3520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4" name="Google Shape;344;p16"/>
          <p:cNvGrpSpPr/>
          <p:nvPr/>
        </p:nvGrpSpPr>
        <p:grpSpPr>
          <a:xfrm>
            <a:off x="1710432" y="1704512"/>
            <a:ext cx="333633" cy="333633"/>
            <a:chOff x="7507111" y="2996098"/>
            <a:chExt cx="417689" cy="417689"/>
          </a:xfrm>
        </p:grpSpPr>
        <p:sp>
          <p:nvSpPr>
            <p:cNvPr id="345" name="Google Shape;345;p16"/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  <a:ln w="25400" cap="flat" cmpd="sng">
              <a:solidFill>
                <a:srgbClr val="BA7C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46" name="Google Shape;346;p16"/>
            <p:cNvCxnSpPr>
              <a:stCxn id="345" idx="0"/>
              <a:endCxn id="345" idx="1"/>
            </p:cNvCxnSpPr>
            <p:nvPr/>
          </p:nvCxnSpPr>
          <p:spPr>
            <a:xfrm flipH="1">
              <a:off x="7507155" y="2996098"/>
              <a:ext cx="208800" cy="208800"/>
            </a:xfrm>
            <a:prstGeom prst="straightConnector1">
              <a:avLst/>
            </a:prstGeom>
            <a:noFill/>
            <a:ln w="9525" cap="flat" cmpd="sng">
              <a:solidFill>
                <a:srgbClr val="1E2D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7" name="Google Shape;347;p16"/>
            <p:cNvCxnSpPr>
              <a:stCxn id="345" idx="3"/>
              <a:endCxn id="345" idx="2"/>
            </p:cNvCxnSpPr>
            <p:nvPr/>
          </p:nvCxnSpPr>
          <p:spPr>
            <a:xfrm flipH="1">
              <a:off x="7716000" y="3204943"/>
              <a:ext cx="208800" cy="208800"/>
            </a:xfrm>
            <a:prstGeom prst="straightConnector1">
              <a:avLst/>
            </a:prstGeom>
            <a:noFill/>
            <a:ln w="9525" cap="flat" cmpd="sng">
              <a:solidFill>
                <a:srgbClr val="1E2D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8" name="Google Shape;348;p16"/>
            <p:cNvCxnSpPr/>
            <p:nvPr/>
          </p:nvCxnSpPr>
          <p:spPr>
            <a:xfrm flipH="1">
              <a:off x="7507111" y="2996098"/>
              <a:ext cx="417689" cy="417689"/>
            </a:xfrm>
            <a:prstGeom prst="straightConnector1">
              <a:avLst/>
            </a:prstGeom>
            <a:noFill/>
            <a:ln w="9525" cap="flat" cmpd="sng">
              <a:solidFill>
                <a:srgbClr val="1E2D5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49" name="Google Shape;349;p16"/>
          <p:cNvGrpSpPr/>
          <p:nvPr/>
        </p:nvGrpSpPr>
        <p:grpSpPr>
          <a:xfrm>
            <a:off x="5208012" y="1707107"/>
            <a:ext cx="333633" cy="333633"/>
            <a:chOff x="7507111" y="2996098"/>
            <a:chExt cx="417689" cy="417689"/>
          </a:xfrm>
        </p:grpSpPr>
        <p:sp>
          <p:nvSpPr>
            <p:cNvPr id="350" name="Google Shape;350;p16"/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  <a:ln w="25400" cap="flat" cmpd="sng">
              <a:solidFill>
                <a:srgbClr val="BA7C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51" name="Google Shape;351;p16"/>
            <p:cNvCxnSpPr>
              <a:stCxn id="350" idx="0"/>
              <a:endCxn id="350" idx="1"/>
            </p:cNvCxnSpPr>
            <p:nvPr/>
          </p:nvCxnSpPr>
          <p:spPr>
            <a:xfrm flipH="1">
              <a:off x="7507155" y="2996098"/>
              <a:ext cx="208800" cy="208800"/>
            </a:xfrm>
            <a:prstGeom prst="straightConnector1">
              <a:avLst/>
            </a:prstGeom>
            <a:noFill/>
            <a:ln w="9525" cap="flat" cmpd="sng">
              <a:solidFill>
                <a:srgbClr val="1E2D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2" name="Google Shape;352;p16"/>
            <p:cNvCxnSpPr>
              <a:stCxn id="350" idx="3"/>
              <a:endCxn id="350" idx="2"/>
            </p:cNvCxnSpPr>
            <p:nvPr/>
          </p:nvCxnSpPr>
          <p:spPr>
            <a:xfrm flipH="1">
              <a:off x="7716000" y="3204943"/>
              <a:ext cx="208800" cy="208800"/>
            </a:xfrm>
            <a:prstGeom prst="straightConnector1">
              <a:avLst/>
            </a:prstGeom>
            <a:noFill/>
            <a:ln w="9525" cap="flat" cmpd="sng">
              <a:solidFill>
                <a:srgbClr val="1E2D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3" name="Google Shape;353;p16"/>
            <p:cNvCxnSpPr/>
            <p:nvPr/>
          </p:nvCxnSpPr>
          <p:spPr>
            <a:xfrm flipH="1">
              <a:off x="7507111" y="2996098"/>
              <a:ext cx="417689" cy="417689"/>
            </a:xfrm>
            <a:prstGeom prst="straightConnector1">
              <a:avLst/>
            </a:prstGeom>
            <a:noFill/>
            <a:ln w="9525" cap="flat" cmpd="sng">
              <a:solidFill>
                <a:srgbClr val="1E2D5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54" name="Google Shape;354;p16"/>
          <p:cNvGrpSpPr/>
          <p:nvPr/>
        </p:nvGrpSpPr>
        <p:grpSpPr>
          <a:xfrm>
            <a:off x="3471576" y="3249776"/>
            <a:ext cx="333633" cy="333633"/>
            <a:chOff x="7507111" y="2996098"/>
            <a:chExt cx="417689" cy="417689"/>
          </a:xfrm>
        </p:grpSpPr>
        <p:sp>
          <p:nvSpPr>
            <p:cNvPr id="355" name="Google Shape;355;p16"/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  <a:ln w="25400" cap="flat" cmpd="sng">
              <a:solidFill>
                <a:srgbClr val="BA7C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56" name="Google Shape;356;p16"/>
            <p:cNvCxnSpPr>
              <a:stCxn id="355" idx="0"/>
              <a:endCxn id="355" idx="1"/>
            </p:cNvCxnSpPr>
            <p:nvPr/>
          </p:nvCxnSpPr>
          <p:spPr>
            <a:xfrm flipH="1">
              <a:off x="7507155" y="2996098"/>
              <a:ext cx="208800" cy="208800"/>
            </a:xfrm>
            <a:prstGeom prst="straightConnector1">
              <a:avLst/>
            </a:prstGeom>
            <a:noFill/>
            <a:ln w="9525" cap="flat" cmpd="sng">
              <a:solidFill>
                <a:srgbClr val="1E2D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7" name="Google Shape;357;p16"/>
            <p:cNvCxnSpPr>
              <a:stCxn id="355" idx="3"/>
              <a:endCxn id="355" idx="2"/>
            </p:cNvCxnSpPr>
            <p:nvPr/>
          </p:nvCxnSpPr>
          <p:spPr>
            <a:xfrm flipH="1">
              <a:off x="7716000" y="3204943"/>
              <a:ext cx="208800" cy="208800"/>
            </a:xfrm>
            <a:prstGeom prst="straightConnector1">
              <a:avLst/>
            </a:prstGeom>
            <a:noFill/>
            <a:ln w="9525" cap="flat" cmpd="sng">
              <a:solidFill>
                <a:srgbClr val="1E2D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8" name="Google Shape;358;p16"/>
            <p:cNvCxnSpPr/>
            <p:nvPr/>
          </p:nvCxnSpPr>
          <p:spPr>
            <a:xfrm flipH="1">
              <a:off x="7507111" y="2996098"/>
              <a:ext cx="417689" cy="417689"/>
            </a:xfrm>
            <a:prstGeom prst="straightConnector1">
              <a:avLst/>
            </a:prstGeom>
            <a:noFill/>
            <a:ln w="9525" cap="flat" cmpd="sng">
              <a:solidFill>
                <a:srgbClr val="1E2D5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59" name="Google Shape;359;p16"/>
          <p:cNvSpPr txBox="1"/>
          <p:nvPr/>
        </p:nvSpPr>
        <p:spPr>
          <a:xfrm>
            <a:off x="1630732" y="1704512"/>
            <a:ext cx="49303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ịp</a:t>
            </a:r>
            <a:endParaRPr sz="19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6"/>
          <p:cNvSpPr txBox="1"/>
          <p:nvPr/>
        </p:nvSpPr>
        <p:spPr>
          <a:xfrm>
            <a:off x="5051467" y="1704512"/>
            <a:ext cx="7349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ịêp</a:t>
            </a:r>
            <a:endParaRPr sz="19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6"/>
          <p:cNvSpPr txBox="1"/>
          <p:nvPr/>
        </p:nvSpPr>
        <p:spPr>
          <a:xfrm>
            <a:off x="3372608" y="3266707"/>
            <a:ext cx="66392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iếp</a:t>
            </a:r>
            <a:endParaRPr sz="19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7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7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7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9" name="Google Shape;369;p17"/>
          <p:cNvGrpSpPr/>
          <p:nvPr/>
        </p:nvGrpSpPr>
        <p:grpSpPr>
          <a:xfrm rot="-1723955">
            <a:off x="1087919" y="406428"/>
            <a:ext cx="222756" cy="246344"/>
            <a:chOff x="5414907" y="2017485"/>
            <a:chExt cx="220337" cy="243702"/>
          </a:xfrm>
        </p:grpSpPr>
        <p:sp>
          <p:nvSpPr>
            <p:cNvPr id="370" name="Google Shape;370;p17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7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7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3" name="Google Shape;373;p17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4" name="Google Shape;374;p17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375" name="Google Shape;375;p17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7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7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8" name="Google Shape;378;p17"/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379" name="Google Shape;379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0" name="Google Shape;380;p17"/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rgbClr val="17479D"/>
                  </a:solidFill>
                  <a:latin typeface="Arial"/>
                  <a:ea typeface="Arial"/>
                  <a:cs typeface="Arial"/>
                  <a:sym typeface="Arial"/>
                </a:rPr>
                <a:t>LUYỆN TỪ VÀ CÂU</a:t>
              </a:r>
              <a:endParaRPr sz="2800" b="1" i="0" u="none" strike="noStrike" cap="none">
                <a:solidFill>
                  <a:srgbClr val="17479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7"/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rgbClr val="9F5900"/>
                  </a:solidFill>
                  <a:latin typeface="Arial"/>
                  <a:ea typeface="Arial"/>
                  <a:cs typeface="Arial"/>
                  <a:sym typeface="Arial"/>
                </a:rPr>
                <a:t>TIẾT 4</a:t>
              </a:r>
              <a:endParaRPr sz="2800" b="1" i="0" u="none" strike="noStrike" cap="none">
                <a:solidFill>
                  <a:srgbClr val="9F59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82" name="Google Shape;38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25695" y="3157026"/>
            <a:ext cx="1760560" cy="17605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3" name="Google Shape;383;p17"/>
          <p:cNvGrpSpPr/>
          <p:nvPr/>
        </p:nvGrpSpPr>
        <p:grpSpPr>
          <a:xfrm>
            <a:off x="289469" y="625723"/>
            <a:ext cx="1971949" cy="586777"/>
            <a:chOff x="328799" y="615891"/>
            <a:chExt cx="1971949" cy="586777"/>
          </a:xfrm>
        </p:grpSpPr>
        <p:sp>
          <p:nvSpPr>
            <p:cNvPr id="384" name="Google Shape;384;p17"/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1C4B4A"/>
                  </a:solidFill>
                  <a:latin typeface="Arial"/>
                  <a:ea typeface="Arial"/>
                  <a:cs typeface="Arial"/>
                  <a:sym typeface="Arial"/>
                </a:rPr>
                <a:t>BÀI 22 </a:t>
              </a:r>
              <a:endParaRPr/>
            </a:p>
          </p:txBody>
        </p:sp>
        <p:sp>
          <p:nvSpPr>
            <p:cNvPr id="385" name="Google Shape;385;p17"/>
            <p:cNvSpPr txBox="1"/>
            <p:nvPr/>
          </p:nvSpPr>
          <p:spPr>
            <a:xfrm>
              <a:off x="328799" y="615891"/>
              <a:ext cx="1677443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6EC8C6"/>
                  </a:solidFill>
                  <a:latin typeface="Arial"/>
                  <a:ea typeface="Arial"/>
                  <a:cs typeface="Arial"/>
                  <a:sym typeface="Arial"/>
                </a:rPr>
                <a:t>BÀI 22</a:t>
              </a:r>
              <a:endParaRPr/>
            </a:p>
          </p:txBody>
        </p:sp>
      </p:grpSp>
      <p:sp>
        <p:nvSpPr>
          <p:cNvPr id="386" name="Google Shape;386;p17"/>
          <p:cNvSpPr txBox="1"/>
          <p:nvPr/>
        </p:nvSpPr>
        <p:spPr>
          <a:xfrm>
            <a:off x="1674447" y="508897"/>
            <a:ext cx="489408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THƯ GỬI BỐ NGOÀI ĐẢO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8"/>
          <p:cNvSpPr txBox="1"/>
          <p:nvPr/>
        </p:nvSpPr>
        <p:spPr>
          <a:xfrm>
            <a:off x="430619" y="534948"/>
            <a:ext cx="5996762" cy="826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0" u="none" strike="noStrike" cap="none">
                <a:solidFill>
                  <a:srgbClr val="389694"/>
                </a:solidFill>
                <a:latin typeface="Arial"/>
                <a:ea typeface="Arial"/>
                <a:cs typeface="Arial"/>
                <a:sym typeface="Arial"/>
              </a:rPr>
              <a:t>1. Những từ ngữ nào dưới đây chỉ người làm việc trên biển.</a:t>
            </a:r>
            <a:endParaRPr/>
          </a:p>
        </p:txBody>
      </p:sp>
      <p:sp>
        <p:nvSpPr>
          <p:cNvPr id="392" name="Google Shape;392;p18"/>
          <p:cNvSpPr/>
          <p:nvPr/>
        </p:nvSpPr>
        <p:spPr>
          <a:xfrm>
            <a:off x="2639202" y="1521012"/>
            <a:ext cx="2409048" cy="377607"/>
          </a:xfrm>
          <a:prstGeom prst="roundRect">
            <a:avLst>
              <a:gd name="adj" fmla="val 16667"/>
            </a:avLst>
          </a:prstGeom>
          <a:solidFill>
            <a:srgbClr val="FEEDD8"/>
          </a:solidFill>
          <a:ln w="25400" cap="flat" cmpd="sng">
            <a:solidFill>
              <a:srgbClr val="FDAF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523377"/>
                </a:solidFill>
                <a:latin typeface="Arial"/>
                <a:ea typeface="Arial"/>
                <a:cs typeface="Arial"/>
                <a:sym typeface="Arial"/>
              </a:rPr>
              <a:t>bộ đội hải quân</a:t>
            </a:r>
            <a:endParaRPr sz="1800" b="0" i="0" u="none" strike="noStrike" cap="none">
              <a:solidFill>
                <a:srgbClr val="5233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8"/>
          <p:cNvSpPr/>
          <p:nvPr/>
        </p:nvSpPr>
        <p:spPr>
          <a:xfrm>
            <a:off x="5381625" y="1527297"/>
            <a:ext cx="838111" cy="377607"/>
          </a:xfrm>
          <a:prstGeom prst="roundRect">
            <a:avLst>
              <a:gd name="adj" fmla="val 16667"/>
            </a:avLst>
          </a:prstGeom>
          <a:solidFill>
            <a:srgbClr val="FEEDD8"/>
          </a:solidFill>
          <a:ln w="25400" cap="flat" cmpd="sng">
            <a:solidFill>
              <a:srgbClr val="FDAF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523377"/>
                </a:solidFill>
                <a:latin typeface="Arial"/>
                <a:ea typeface="Arial"/>
                <a:cs typeface="Arial"/>
                <a:sym typeface="Arial"/>
              </a:rPr>
              <a:t>lái xe</a:t>
            </a:r>
            <a:endParaRPr sz="1800" b="0" i="0" u="none" strike="noStrike" cap="none">
              <a:solidFill>
                <a:srgbClr val="5233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8"/>
          <p:cNvSpPr/>
          <p:nvPr/>
        </p:nvSpPr>
        <p:spPr>
          <a:xfrm>
            <a:off x="978131" y="1521012"/>
            <a:ext cx="1222921" cy="377607"/>
          </a:xfrm>
          <a:prstGeom prst="roundRect">
            <a:avLst>
              <a:gd name="adj" fmla="val 16667"/>
            </a:avLst>
          </a:prstGeom>
          <a:solidFill>
            <a:srgbClr val="FEEDD8"/>
          </a:solidFill>
          <a:ln w="25400" cap="flat" cmpd="sng">
            <a:solidFill>
              <a:srgbClr val="FDAF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523377"/>
                </a:solidFill>
                <a:latin typeface="Arial"/>
                <a:ea typeface="Arial"/>
                <a:cs typeface="Arial"/>
                <a:sym typeface="Arial"/>
              </a:rPr>
              <a:t>ngư dân</a:t>
            </a:r>
            <a:endParaRPr sz="1800" b="0" i="0" u="none" strike="noStrike" cap="none">
              <a:solidFill>
                <a:srgbClr val="5233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18"/>
          <p:cNvSpPr/>
          <p:nvPr/>
        </p:nvSpPr>
        <p:spPr>
          <a:xfrm>
            <a:off x="1216256" y="2148383"/>
            <a:ext cx="1222921" cy="377607"/>
          </a:xfrm>
          <a:prstGeom prst="roundRect">
            <a:avLst>
              <a:gd name="adj" fmla="val 16667"/>
            </a:avLst>
          </a:prstGeom>
          <a:solidFill>
            <a:srgbClr val="FEEDD8"/>
          </a:solidFill>
          <a:ln w="25400" cap="flat" cmpd="sng">
            <a:solidFill>
              <a:srgbClr val="FDAF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523377"/>
                </a:solidFill>
                <a:latin typeface="Arial"/>
                <a:ea typeface="Arial"/>
                <a:cs typeface="Arial"/>
                <a:sym typeface="Arial"/>
              </a:rPr>
              <a:t>thợ lặn</a:t>
            </a:r>
            <a:endParaRPr sz="1800" b="0" i="0" u="none" strike="noStrike" cap="none">
              <a:solidFill>
                <a:srgbClr val="5233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8"/>
          <p:cNvSpPr/>
          <p:nvPr/>
        </p:nvSpPr>
        <p:spPr>
          <a:xfrm>
            <a:off x="2902181" y="2148382"/>
            <a:ext cx="1222921" cy="377607"/>
          </a:xfrm>
          <a:prstGeom prst="roundRect">
            <a:avLst>
              <a:gd name="adj" fmla="val 16667"/>
            </a:avLst>
          </a:prstGeom>
          <a:solidFill>
            <a:srgbClr val="FEEDD8"/>
          </a:solidFill>
          <a:ln w="25400" cap="flat" cmpd="sng">
            <a:solidFill>
              <a:srgbClr val="FDAF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523377"/>
                </a:solidFill>
                <a:latin typeface="Arial"/>
                <a:ea typeface="Arial"/>
                <a:cs typeface="Arial"/>
                <a:sym typeface="Arial"/>
              </a:rPr>
              <a:t>thủy thủ</a:t>
            </a:r>
            <a:endParaRPr sz="1800" b="0" i="0" u="none" strike="noStrike" cap="none">
              <a:solidFill>
                <a:srgbClr val="5233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8"/>
          <p:cNvSpPr/>
          <p:nvPr/>
        </p:nvSpPr>
        <p:spPr>
          <a:xfrm>
            <a:off x="4588106" y="2131937"/>
            <a:ext cx="1431694" cy="377607"/>
          </a:xfrm>
          <a:prstGeom prst="roundRect">
            <a:avLst>
              <a:gd name="adj" fmla="val 16667"/>
            </a:avLst>
          </a:prstGeom>
          <a:solidFill>
            <a:srgbClr val="FEEDD8"/>
          </a:solidFill>
          <a:ln w="25400" cap="flat" cmpd="sng">
            <a:solidFill>
              <a:srgbClr val="FDAF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523377"/>
                </a:solidFill>
                <a:latin typeface="Arial"/>
                <a:ea typeface="Arial"/>
                <a:cs typeface="Arial"/>
                <a:sym typeface="Arial"/>
              </a:rPr>
              <a:t>nông dân</a:t>
            </a:r>
            <a:endParaRPr sz="1800" b="0" i="0" u="none" strike="noStrike" cap="none">
              <a:solidFill>
                <a:srgbClr val="5233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8"/>
          <p:cNvSpPr txBox="1"/>
          <p:nvPr/>
        </p:nvSpPr>
        <p:spPr>
          <a:xfrm>
            <a:off x="283473" y="2617511"/>
            <a:ext cx="6884581" cy="433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0" u="none" strike="noStrike" cap="none">
                <a:solidFill>
                  <a:srgbClr val="389694"/>
                </a:solidFill>
                <a:latin typeface="Arial"/>
                <a:ea typeface="Arial"/>
                <a:cs typeface="Arial"/>
                <a:sym typeface="Arial"/>
              </a:rPr>
              <a:t>2. Kết hợp từ ngữ ở cột A với từ ngữ ở cột B để tạo câu.</a:t>
            </a:r>
            <a:endParaRPr/>
          </a:p>
        </p:txBody>
      </p:sp>
      <p:sp>
        <p:nvSpPr>
          <p:cNvPr id="399" name="Google Shape;399;p18"/>
          <p:cNvSpPr/>
          <p:nvPr/>
        </p:nvSpPr>
        <p:spPr>
          <a:xfrm>
            <a:off x="4322381" y="3432317"/>
            <a:ext cx="2002219" cy="304793"/>
          </a:xfrm>
          <a:prstGeom prst="roundRect">
            <a:avLst>
              <a:gd name="adj" fmla="val 16667"/>
            </a:avLst>
          </a:prstGeom>
          <a:solidFill>
            <a:srgbClr val="FFCC8B"/>
          </a:solidFill>
          <a:ln w="25400" cap="flat" cmpd="sng">
            <a:solidFill>
              <a:srgbClr val="FEE3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để nuôi tôm cá.</a:t>
            </a:r>
            <a:endParaRPr/>
          </a:p>
        </p:txBody>
      </p:sp>
      <p:sp>
        <p:nvSpPr>
          <p:cNvPr id="400" name="Google Shape;400;p18"/>
          <p:cNvSpPr/>
          <p:nvPr/>
        </p:nvSpPr>
        <p:spPr>
          <a:xfrm>
            <a:off x="4322381" y="3951515"/>
            <a:ext cx="2002219" cy="304793"/>
          </a:xfrm>
          <a:prstGeom prst="roundRect">
            <a:avLst>
              <a:gd name="adj" fmla="val 16667"/>
            </a:avLst>
          </a:prstGeom>
          <a:solidFill>
            <a:srgbClr val="FFCC8B"/>
          </a:solidFill>
          <a:ln w="25400" cap="flat" cmpd="sng">
            <a:solidFill>
              <a:srgbClr val="FEE3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để đánh cá.</a:t>
            </a:r>
            <a:endParaRPr/>
          </a:p>
        </p:txBody>
      </p:sp>
      <p:sp>
        <p:nvSpPr>
          <p:cNvPr id="401" name="Google Shape;401;p18"/>
          <p:cNvSpPr/>
          <p:nvPr/>
        </p:nvSpPr>
        <p:spPr>
          <a:xfrm>
            <a:off x="4319198" y="4456155"/>
            <a:ext cx="2193557" cy="304793"/>
          </a:xfrm>
          <a:prstGeom prst="roundRect">
            <a:avLst>
              <a:gd name="adj" fmla="val 16667"/>
            </a:avLst>
          </a:prstGeom>
          <a:solidFill>
            <a:srgbClr val="FFCC8B"/>
          </a:solidFill>
          <a:ln w="25400" cap="flat" cmpd="sng">
            <a:solidFill>
              <a:srgbClr val="FEE3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để canh giữ biển đảo.</a:t>
            </a:r>
            <a:endParaRPr/>
          </a:p>
        </p:txBody>
      </p:sp>
      <p:sp>
        <p:nvSpPr>
          <p:cNvPr id="402" name="Google Shape;402;p18"/>
          <p:cNvSpPr/>
          <p:nvPr/>
        </p:nvSpPr>
        <p:spPr>
          <a:xfrm>
            <a:off x="373176" y="3424486"/>
            <a:ext cx="3587668" cy="306087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 cap="flat" cmpd="sng">
            <a:solidFill>
              <a:srgbClr val="FEE3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Những người dân chài ra khơi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8"/>
          <p:cNvSpPr/>
          <p:nvPr/>
        </p:nvSpPr>
        <p:spPr>
          <a:xfrm>
            <a:off x="373176" y="3966472"/>
            <a:ext cx="3587668" cy="304793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 cap="flat" cmpd="sng">
            <a:solidFill>
              <a:srgbClr val="FEE3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Các chú bộ đội hải quân tuần tra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8"/>
          <p:cNvSpPr/>
          <p:nvPr/>
        </p:nvSpPr>
        <p:spPr>
          <a:xfrm>
            <a:off x="373177" y="4456509"/>
            <a:ext cx="3587668" cy="304793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 cap="flat" cmpd="sng">
            <a:solidFill>
              <a:srgbClr val="FEE3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Người dân biển làm lồng bè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8"/>
          <p:cNvSpPr txBox="1"/>
          <p:nvPr/>
        </p:nvSpPr>
        <p:spPr>
          <a:xfrm>
            <a:off x="1305659" y="3028210"/>
            <a:ext cx="5876569" cy="447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A                                    B</a:t>
            </a:r>
            <a:endParaRPr/>
          </a:p>
        </p:txBody>
      </p:sp>
      <p:cxnSp>
        <p:nvCxnSpPr>
          <p:cNvPr id="406" name="Google Shape;406;p18"/>
          <p:cNvCxnSpPr>
            <a:endCxn id="400" idx="1"/>
          </p:cNvCxnSpPr>
          <p:nvPr/>
        </p:nvCxnSpPr>
        <p:spPr>
          <a:xfrm>
            <a:off x="3960881" y="3553411"/>
            <a:ext cx="361500" cy="550500"/>
          </a:xfrm>
          <a:prstGeom prst="straightConnector1">
            <a:avLst/>
          </a:prstGeom>
          <a:noFill/>
          <a:ln w="19050" cap="flat" cmpd="sng">
            <a:solidFill>
              <a:srgbClr val="38969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7" name="Google Shape;407;p18"/>
          <p:cNvCxnSpPr>
            <a:endCxn id="401" idx="1"/>
          </p:cNvCxnSpPr>
          <p:nvPr/>
        </p:nvCxnSpPr>
        <p:spPr>
          <a:xfrm>
            <a:off x="3960698" y="4126752"/>
            <a:ext cx="358500" cy="481800"/>
          </a:xfrm>
          <a:prstGeom prst="straightConnector1">
            <a:avLst/>
          </a:prstGeom>
          <a:noFill/>
          <a:ln w="19050" cap="flat" cmpd="sng">
            <a:solidFill>
              <a:srgbClr val="38969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8" name="Google Shape;408;p18"/>
          <p:cNvCxnSpPr>
            <a:endCxn id="399" idx="1"/>
          </p:cNvCxnSpPr>
          <p:nvPr/>
        </p:nvCxnSpPr>
        <p:spPr>
          <a:xfrm rot="10800000" flipH="1">
            <a:off x="3960881" y="3584714"/>
            <a:ext cx="361500" cy="1038900"/>
          </a:xfrm>
          <a:prstGeom prst="straightConnector1">
            <a:avLst/>
          </a:prstGeom>
          <a:noFill/>
          <a:ln w="19050" cap="flat" cmpd="sng">
            <a:solidFill>
              <a:srgbClr val="389694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2"/>
          <p:cNvGrpSpPr/>
          <p:nvPr/>
        </p:nvGrpSpPr>
        <p:grpSpPr>
          <a:xfrm>
            <a:off x="289469" y="625723"/>
            <a:ext cx="1971949" cy="586777"/>
            <a:chOff x="328799" y="615891"/>
            <a:chExt cx="1971949" cy="586777"/>
          </a:xfrm>
        </p:grpSpPr>
        <p:sp>
          <p:nvSpPr>
            <p:cNvPr id="83" name="Google Shape;83;p2"/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1C4B4A"/>
                  </a:solidFill>
                  <a:latin typeface="Arial"/>
                  <a:ea typeface="Arial"/>
                  <a:cs typeface="Arial"/>
                  <a:sym typeface="Arial"/>
                </a:rPr>
                <a:t>BÀI 22 </a:t>
              </a:r>
              <a:endParaRPr/>
            </a:p>
          </p:txBody>
        </p:sp>
        <p:sp>
          <p:nvSpPr>
            <p:cNvPr id="84" name="Google Shape;84;p2"/>
            <p:cNvSpPr txBox="1"/>
            <p:nvPr/>
          </p:nvSpPr>
          <p:spPr>
            <a:xfrm>
              <a:off x="328799" y="615891"/>
              <a:ext cx="1677443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6EC8C6"/>
                  </a:solidFill>
                  <a:latin typeface="Arial"/>
                  <a:ea typeface="Arial"/>
                  <a:cs typeface="Arial"/>
                  <a:sym typeface="Arial"/>
                </a:rPr>
                <a:t>BÀI 22</a:t>
              </a:r>
              <a:endParaRPr/>
            </a:p>
          </p:txBody>
        </p:sp>
      </p:grpSp>
      <p:sp>
        <p:nvSpPr>
          <p:cNvPr id="85" name="Google Shape;85;p2"/>
          <p:cNvSpPr txBox="1"/>
          <p:nvPr/>
        </p:nvSpPr>
        <p:spPr>
          <a:xfrm>
            <a:off x="1674447" y="508897"/>
            <a:ext cx="489408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THƯ GỬI BỐ NGOÀI ĐẢO</a:t>
            </a:r>
            <a:endParaRPr/>
          </a:p>
        </p:txBody>
      </p:sp>
      <p:sp>
        <p:nvSpPr>
          <p:cNvPr id="86" name="Google Shape;86;p2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" name="Google Shape;89;p2"/>
          <p:cNvGrpSpPr/>
          <p:nvPr/>
        </p:nvGrpSpPr>
        <p:grpSpPr>
          <a:xfrm rot="-1723955">
            <a:off x="1087919" y="406428"/>
            <a:ext cx="222756" cy="246344"/>
            <a:chOff x="5414907" y="2017485"/>
            <a:chExt cx="220337" cy="243702"/>
          </a:xfrm>
        </p:grpSpPr>
        <p:sp>
          <p:nvSpPr>
            <p:cNvPr id="90" name="Google Shape;90;p2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2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" name="Google Shape;94;p2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95" name="Google Shape;95;p2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" name="Google Shape;98;p2"/>
          <p:cNvSpPr txBox="1"/>
          <p:nvPr/>
        </p:nvSpPr>
        <p:spPr>
          <a:xfrm>
            <a:off x="831445" y="1669518"/>
            <a:ext cx="5905949" cy="346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94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 thấy những ai trong 2 bức tranh? Họ đang làm gì?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562" y="1612303"/>
            <a:ext cx="695814" cy="366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445" y="1970961"/>
            <a:ext cx="5315035" cy="274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9"/>
          <p:cNvSpPr txBox="1"/>
          <p:nvPr/>
        </p:nvSpPr>
        <p:spPr>
          <a:xfrm>
            <a:off x="508449" y="569636"/>
            <a:ext cx="5841102" cy="826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0" u="none" strike="noStrike" cap="none">
                <a:solidFill>
                  <a:srgbClr val="389694"/>
                </a:solidFill>
                <a:latin typeface="Arial"/>
                <a:ea typeface="Arial"/>
                <a:cs typeface="Arial"/>
                <a:sym typeface="Arial"/>
              </a:rPr>
              <a:t>3. Dựa vào kết quả ở bài tập 2, đặt 2 câu hỏi và 2 câu trả lời theo mẫu.</a:t>
            </a:r>
            <a:endParaRPr/>
          </a:p>
        </p:txBody>
      </p:sp>
      <p:sp>
        <p:nvSpPr>
          <p:cNvPr id="414" name="Google Shape;414;p19"/>
          <p:cNvSpPr/>
          <p:nvPr/>
        </p:nvSpPr>
        <p:spPr>
          <a:xfrm>
            <a:off x="569980" y="1395824"/>
            <a:ext cx="3608320" cy="277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M: </a:t>
            </a:r>
            <a:endParaRPr/>
          </a:p>
          <a:p>
            <a:pPr marL="285750" marR="0" lvl="0" indent="-2857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Những người dân chài ra khơi để làm gì?</a:t>
            </a:r>
            <a:endParaRPr/>
          </a:p>
          <a:p>
            <a:pPr marL="285750" marR="0" lvl="0" indent="-2857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Những người dân chài ra khơi để đánh cá.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5" name="Google Shape;415;p19" descr="Fisher cartoon character Royalty Free Vector Image"/>
          <p:cNvPicPr preferRelativeResize="0"/>
          <p:nvPr/>
        </p:nvPicPr>
        <p:blipFill rotWithShape="1">
          <a:blip r:embed="rId3">
            <a:alphaModFix/>
          </a:blip>
          <a:srcRect r="7019" b="13086"/>
          <a:stretch/>
        </p:blipFill>
        <p:spPr>
          <a:xfrm>
            <a:off x="4095690" y="1573624"/>
            <a:ext cx="2336471" cy="2774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0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20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20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3" name="Google Shape;423;p20"/>
          <p:cNvGrpSpPr/>
          <p:nvPr/>
        </p:nvGrpSpPr>
        <p:grpSpPr>
          <a:xfrm rot="-1723955">
            <a:off x="1087919" y="406428"/>
            <a:ext cx="222756" cy="246344"/>
            <a:chOff x="5414907" y="2017485"/>
            <a:chExt cx="220337" cy="243702"/>
          </a:xfrm>
        </p:grpSpPr>
        <p:sp>
          <p:nvSpPr>
            <p:cNvPr id="424" name="Google Shape;424;p20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7" name="Google Shape;427;p20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8" name="Google Shape;428;p20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429" name="Google Shape;429;p20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0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0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2" name="Google Shape;432;p20"/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433" name="Google Shape;433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4" name="Google Shape;434;p20"/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rgbClr val="17479D"/>
                  </a:solidFill>
                  <a:latin typeface="Arial"/>
                  <a:ea typeface="Arial"/>
                  <a:cs typeface="Arial"/>
                  <a:sym typeface="Arial"/>
                </a:rPr>
                <a:t>LUYỆN VIẾT ĐOẠN</a:t>
              </a:r>
              <a:endParaRPr sz="2800" b="1" i="0" u="none" strike="noStrike" cap="none">
                <a:solidFill>
                  <a:srgbClr val="17479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0"/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rgbClr val="9F5900"/>
                  </a:solidFill>
                  <a:latin typeface="Arial"/>
                  <a:ea typeface="Arial"/>
                  <a:cs typeface="Arial"/>
                  <a:sym typeface="Arial"/>
                </a:rPr>
                <a:t>TIẾT 5 – 6</a:t>
              </a:r>
              <a:endParaRPr sz="2800" b="1" i="0" u="none" strike="noStrike" cap="none">
                <a:solidFill>
                  <a:srgbClr val="9F59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36" name="Google Shape;43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53835" y="2904210"/>
            <a:ext cx="1985630" cy="19856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7" name="Google Shape;437;p20"/>
          <p:cNvGrpSpPr/>
          <p:nvPr/>
        </p:nvGrpSpPr>
        <p:grpSpPr>
          <a:xfrm>
            <a:off x="289469" y="625723"/>
            <a:ext cx="1971949" cy="586777"/>
            <a:chOff x="328799" y="615891"/>
            <a:chExt cx="1971949" cy="586777"/>
          </a:xfrm>
        </p:grpSpPr>
        <p:sp>
          <p:nvSpPr>
            <p:cNvPr id="438" name="Google Shape;438;p20"/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1C4B4A"/>
                  </a:solidFill>
                  <a:latin typeface="Arial"/>
                  <a:ea typeface="Arial"/>
                  <a:cs typeface="Arial"/>
                  <a:sym typeface="Arial"/>
                </a:rPr>
                <a:t>BÀI 22 </a:t>
              </a:r>
              <a:endParaRPr/>
            </a:p>
          </p:txBody>
        </p:sp>
        <p:sp>
          <p:nvSpPr>
            <p:cNvPr id="439" name="Google Shape;439;p20"/>
            <p:cNvSpPr txBox="1"/>
            <p:nvPr/>
          </p:nvSpPr>
          <p:spPr>
            <a:xfrm>
              <a:off x="328799" y="615891"/>
              <a:ext cx="1677443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6EC8C6"/>
                  </a:solidFill>
                  <a:latin typeface="Arial"/>
                  <a:ea typeface="Arial"/>
                  <a:cs typeface="Arial"/>
                  <a:sym typeface="Arial"/>
                </a:rPr>
                <a:t>BÀI 22</a:t>
              </a:r>
              <a:endParaRPr/>
            </a:p>
          </p:txBody>
        </p:sp>
      </p:grpSp>
      <p:sp>
        <p:nvSpPr>
          <p:cNvPr id="440" name="Google Shape;440;p20"/>
          <p:cNvSpPr txBox="1"/>
          <p:nvPr/>
        </p:nvSpPr>
        <p:spPr>
          <a:xfrm>
            <a:off x="1674447" y="508897"/>
            <a:ext cx="489408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THƯ GỬI BỐ NGOÀI ĐẢO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1"/>
          <p:cNvSpPr txBox="1"/>
          <p:nvPr/>
        </p:nvSpPr>
        <p:spPr>
          <a:xfrm>
            <a:off x="437902" y="577658"/>
            <a:ext cx="598219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7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Nói những điều em biết về các chú bộ đội hải quân.</a:t>
            </a:r>
            <a:endParaRPr/>
          </a:p>
        </p:txBody>
      </p:sp>
      <p:pic>
        <p:nvPicPr>
          <p:cNvPr id="446" name="Google Shape;44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886" y="1281112"/>
            <a:ext cx="5610225" cy="288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2"/>
          <p:cNvSpPr txBox="1"/>
          <p:nvPr/>
        </p:nvSpPr>
        <p:spPr>
          <a:xfrm>
            <a:off x="498987" y="588242"/>
            <a:ext cx="5860026" cy="82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7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Viết 4 – 5 câu để cảm ơn các chú bộ đội hải quân đang làm nhiệm vụ bảo vệ biển đảo của Tổ quốc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2" name="Google Shape;452;p22"/>
          <p:cNvGrpSpPr/>
          <p:nvPr/>
        </p:nvGrpSpPr>
        <p:grpSpPr>
          <a:xfrm>
            <a:off x="249960" y="1498461"/>
            <a:ext cx="6358079" cy="3187793"/>
            <a:chOff x="228317" y="1235702"/>
            <a:chExt cx="6358079" cy="3187793"/>
          </a:xfrm>
        </p:grpSpPr>
        <p:grpSp>
          <p:nvGrpSpPr>
            <p:cNvPr id="453" name="Google Shape;453;p22"/>
            <p:cNvGrpSpPr/>
            <p:nvPr/>
          </p:nvGrpSpPr>
          <p:grpSpPr>
            <a:xfrm>
              <a:off x="1646571" y="1235702"/>
              <a:ext cx="3474242" cy="766472"/>
              <a:chOff x="-918948" y="2910642"/>
              <a:chExt cx="3474242" cy="766472"/>
            </a:xfrm>
          </p:grpSpPr>
          <p:sp>
            <p:nvSpPr>
              <p:cNvPr id="454" name="Google Shape;454;p22"/>
              <p:cNvSpPr/>
              <p:nvPr/>
            </p:nvSpPr>
            <p:spPr>
              <a:xfrm>
                <a:off x="-782936" y="2910642"/>
                <a:ext cx="3338230" cy="766472"/>
              </a:xfrm>
              <a:prstGeom prst="roundRect">
                <a:avLst>
                  <a:gd name="adj" fmla="val 16667"/>
                </a:avLst>
              </a:prstGeom>
              <a:solidFill>
                <a:srgbClr val="FFCC8B"/>
              </a:solidFill>
              <a:ln w="25400" cap="flat" cmpd="sng">
                <a:solidFill>
                  <a:srgbClr val="FDAF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22"/>
              <p:cNvSpPr txBox="1"/>
              <p:nvPr/>
            </p:nvSpPr>
            <p:spPr>
              <a:xfrm>
                <a:off x="-918948" y="3001858"/>
                <a:ext cx="3474242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Mở đầu, em gửi lời chào đến các chú bộ đội hải quân.</a:t>
                </a:r>
                <a:endParaRPr/>
              </a:p>
            </p:txBody>
          </p:sp>
        </p:grpSp>
        <p:grpSp>
          <p:nvGrpSpPr>
            <p:cNvPr id="456" name="Google Shape;456;p22"/>
            <p:cNvGrpSpPr/>
            <p:nvPr/>
          </p:nvGrpSpPr>
          <p:grpSpPr>
            <a:xfrm>
              <a:off x="4730238" y="2123872"/>
              <a:ext cx="1856158" cy="1084026"/>
              <a:chOff x="462846" y="3217333"/>
              <a:chExt cx="1856158" cy="1084026"/>
            </a:xfrm>
          </p:grpSpPr>
          <p:sp>
            <p:nvSpPr>
              <p:cNvPr id="457" name="Google Shape;457;p22"/>
              <p:cNvSpPr/>
              <p:nvPr/>
            </p:nvSpPr>
            <p:spPr>
              <a:xfrm>
                <a:off x="462846" y="3217333"/>
                <a:ext cx="1788477" cy="1084026"/>
              </a:xfrm>
              <a:prstGeom prst="roundRect">
                <a:avLst>
                  <a:gd name="adj" fmla="val 16667"/>
                </a:avLst>
              </a:prstGeom>
              <a:solidFill>
                <a:srgbClr val="FFCC8B"/>
              </a:solidFill>
              <a:ln w="25400" cap="flat" cmpd="sng">
                <a:solidFill>
                  <a:srgbClr val="FDAF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22"/>
              <p:cNvSpPr txBox="1"/>
              <p:nvPr/>
            </p:nvSpPr>
            <p:spPr>
              <a:xfrm>
                <a:off x="462846" y="3392870"/>
                <a:ext cx="1856158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Tiếp theo, em giới thiệu ngắn gọn về mình.</a:t>
                </a:r>
                <a:endParaRPr/>
              </a:p>
            </p:txBody>
          </p:sp>
        </p:grpSp>
        <p:grpSp>
          <p:nvGrpSpPr>
            <p:cNvPr id="459" name="Google Shape;459;p22"/>
            <p:cNvGrpSpPr/>
            <p:nvPr/>
          </p:nvGrpSpPr>
          <p:grpSpPr>
            <a:xfrm>
              <a:off x="228317" y="2123871"/>
              <a:ext cx="1799307" cy="1172922"/>
              <a:chOff x="-1525549" y="1469259"/>
              <a:chExt cx="1799307" cy="1172922"/>
            </a:xfrm>
          </p:grpSpPr>
          <p:sp>
            <p:nvSpPr>
              <p:cNvPr id="460" name="Google Shape;460;p22"/>
              <p:cNvSpPr/>
              <p:nvPr/>
            </p:nvSpPr>
            <p:spPr>
              <a:xfrm>
                <a:off x="-1457869" y="1469259"/>
                <a:ext cx="1731627" cy="1172918"/>
              </a:xfrm>
              <a:prstGeom prst="roundRect">
                <a:avLst>
                  <a:gd name="adj" fmla="val 16667"/>
                </a:avLst>
              </a:prstGeom>
              <a:solidFill>
                <a:srgbClr val="FFCC8B"/>
              </a:solidFill>
              <a:ln w="25400" cap="flat" cmpd="sng">
                <a:solidFill>
                  <a:srgbClr val="FDAF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22"/>
              <p:cNvSpPr txBox="1"/>
              <p:nvPr/>
            </p:nvSpPr>
            <p:spPr>
              <a:xfrm>
                <a:off x="-1525549" y="1564963"/>
                <a:ext cx="1774890" cy="1077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Cuối cùng, em gửi lời chúc đến các chú bộ đội hải quân.</a:t>
                </a:r>
                <a:endParaRPr/>
              </a:p>
            </p:txBody>
          </p:sp>
        </p:grpSp>
        <p:grpSp>
          <p:nvGrpSpPr>
            <p:cNvPr id="462" name="Google Shape;462;p22"/>
            <p:cNvGrpSpPr/>
            <p:nvPr/>
          </p:nvGrpSpPr>
          <p:grpSpPr>
            <a:xfrm>
              <a:off x="2062365" y="2019899"/>
              <a:ext cx="2608714" cy="1532267"/>
              <a:chOff x="2107670" y="1990177"/>
              <a:chExt cx="2608714" cy="1532267"/>
            </a:xfrm>
          </p:grpSpPr>
          <p:grpSp>
            <p:nvGrpSpPr>
              <p:cNvPr id="463" name="Google Shape;463;p22"/>
              <p:cNvGrpSpPr/>
              <p:nvPr/>
            </p:nvGrpSpPr>
            <p:grpSpPr>
              <a:xfrm>
                <a:off x="2468034" y="2357053"/>
                <a:ext cx="1896533" cy="821122"/>
                <a:chOff x="2269067" y="2204300"/>
                <a:chExt cx="1896533" cy="821122"/>
              </a:xfrm>
            </p:grpSpPr>
            <p:sp>
              <p:nvSpPr>
                <p:cNvPr id="464" name="Google Shape;464;p22"/>
                <p:cNvSpPr/>
                <p:nvPr/>
              </p:nvSpPr>
              <p:spPr>
                <a:xfrm>
                  <a:off x="2269067" y="2204300"/>
                  <a:ext cx="1896533" cy="821122"/>
                </a:xfrm>
                <a:prstGeom prst="ellipse">
                  <a:avLst/>
                </a:prstGeom>
                <a:solidFill>
                  <a:srgbClr val="F9261C"/>
                </a:solidFill>
                <a:ln>
                  <a:noFill/>
                </a:ln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5" name="Google Shape;465;p22"/>
                <p:cNvSpPr txBox="1"/>
                <p:nvPr/>
              </p:nvSpPr>
              <p:spPr>
                <a:xfrm>
                  <a:off x="2647212" y="2291695"/>
                  <a:ext cx="1127232" cy="646331"/>
                </a:xfrm>
                <a:prstGeom prst="rect">
                  <a:avLst/>
                </a:prstGeom>
                <a:solidFill>
                  <a:srgbClr val="F9261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Viết lời</a:t>
                  </a: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cảm ơn</a:t>
                  </a: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466" name="Google Shape;466;p22"/>
              <p:cNvCxnSpPr/>
              <p:nvPr/>
            </p:nvCxnSpPr>
            <p:spPr>
              <a:xfrm rot="10800000">
                <a:off x="3428997" y="1990177"/>
                <a:ext cx="1" cy="364829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9261C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467" name="Google Shape;467;p22"/>
              <p:cNvCxnSpPr/>
              <p:nvPr/>
            </p:nvCxnSpPr>
            <p:spPr>
              <a:xfrm rot="5400000">
                <a:off x="2290084" y="2577347"/>
                <a:ext cx="1" cy="364829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9261C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468" name="Google Shape;468;p22"/>
              <p:cNvCxnSpPr/>
              <p:nvPr/>
            </p:nvCxnSpPr>
            <p:spPr>
              <a:xfrm rot="-5400000" flipH="1">
                <a:off x="4533969" y="2585200"/>
                <a:ext cx="1" cy="364829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9261C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469" name="Google Shape;469;p22"/>
              <p:cNvCxnSpPr/>
              <p:nvPr/>
            </p:nvCxnSpPr>
            <p:spPr>
              <a:xfrm flipH="1">
                <a:off x="3428997" y="3157615"/>
                <a:ext cx="1" cy="364829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9261C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grpSp>
          <p:nvGrpSpPr>
            <p:cNvPr id="470" name="Google Shape;470;p22"/>
            <p:cNvGrpSpPr/>
            <p:nvPr/>
          </p:nvGrpSpPr>
          <p:grpSpPr>
            <a:xfrm>
              <a:off x="1726478" y="3592498"/>
              <a:ext cx="3394334" cy="830997"/>
              <a:chOff x="-572661" y="3178995"/>
              <a:chExt cx="3394334" cy="830997"/>
            </a:xfrm>
          </p:grpSpPr>
          <p:sp>
            <p:nvSpPr>
              <p:cNvPr id="471" name="Google Shape;471;p22"/>
              <p:cNvSpPr/>
              <p:nvPr/>
            </p:nvSpPr>
            <p:spPr>
              <a:xfrm>
                <a:off x="-516556" y="3217333"/>
                <a:ext cx="3338229" cy="766470"/>
              </a:xfrm>
              <a:prstGeom prst="roundRect">
                <a:avLst>
                  <a:gd name="adj" fmla="val 16667"/>
                </a:avLst>
              </a:prstGeom>
              <a:solidFill>
                <a:srgbClr val="FFCC8B"/>
              </a:solidFill>
              <a:ln w="25400" cap="flat" cmpd="sng">
                <a:solidFill>
                  <a:srgbClr val="FDAF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22"/>
              <p:cNvSpPr txBox="1"/>
              <p:nvPr/>
            </p:nvSpPr>
            <p:spPr>
              <a:xfrm>
                <a:off x="-572661" y="3178995"/>
                <a:ext cx="3394333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Em viết lời cảm ơn và nêu rõ lí do khiến em biết ơn các chú bộ đội hải quân.</a:t>
                </a: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3"/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ĐỌC MỞ RỘNG</a:t>
            </a:r>
            <a:endParaRPr/>
          </a:p>
        </p:txBody>
      </p:sp>
      <p:sp>
        <p:nvSpPr>
          <p:cNvPr id="478" name="Google Shape;478;p23"/>
          <p:cNvSpPr txBox="1"/>
          <p:nvPr/>
        </p:nvSpPr>
        <p:spPr>
          <a:xfrm>
            <a:off x="169330" y="1755228"/>
            <a:ext cx="6632028" cy="412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17479D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Tìm đọc bài thơ, câu chuyện viết về các chú bộ đội hải quân.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23"/>
          <p:cNvSpPr txBox="1"/>
          <p:nvPr/>
        </p:nvSpPr>
        <p:spPr>
          <a:xfrm>
            <a:off x="169330" y="2211679"/>
            <a:ext cx="6982959" cy="412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17479D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Đọc cho các bạn nghe những câu văn, câu thơ em thích.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0" name="Google Shape;480;p23"/>
          <p:cNvPicPr preferRelativeResize="0"/>
          <p:nvPr/>
        </p:nvPicPr>
        <p:blipFill rotWithShape="1">
          <a:blip r:embed="rId3">
            <a:alphaModFix/>
          </a:blip>
          <a:srcRect r="51614"/>
          <a:stretch/>
        </p:blipFill>
        <p:spPr>
          <a:xfrm>
            <a:off x="310326" y="192940"/>
            <a:ext cx="1377842" cy="1562288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481" name="Google Shape;48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5778" y="2699917"/>
            <a:ext cx="2995031" cy="2119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24"/>
          <p:cNvGrpSpPr/>
          <p:nvPr/>
        </p:nvGrpSpPr>
        <p:grpSpPr>
          <a:xfrm>
            <a:off x="1209368" y="1774372"/>
            <a:ext cx="3667432" cy="2937999"/>
            <a:chOff x="1119306" y="1061884"/>
            <a:chExt cx="4246423" cy="3133892"/>
          </a:xfrm>
        </p:grpSpPr>
        <p:pic>
          <p:nvPicPr>
            <p:cNvPr id="487" name="Google Shape;487;p24" descr="20210409090849_wm_shs-tieng-viet-2-tap-1"/>
            <p:cNvPicPr preferRelativeResize="0"/>
            <p:nvPr/>
          </p:nvPicPr>
          <p:blipFill rotWithShape="1">
            <a:blip r:embed="rId3">
              <a:alphaModFix/>
            </a:blip>
            <a:srcRect l="44599" t="77645" r="17002" b="3774"/>
            <a:stretch/>
          </p:blipFill>
          <p:spPr>
            <a:xfrm>
              <a:off x="1196395" y="1364086"/>
              <a:ext cx="4169334" cy="28316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8" name="Google Shape;488;p24"/>
            <p:cNvSpPr/>
            <p:nvPr/>
          </p:nvSpPr>
          <p:spPr>
            <a:xfrm>
              <a:off x="3195484" y="1061884"/>
              <a:ext cx="2170245" cy="501445"/>
            </a:xfrm>
            <a:prstGeom prst="rect">
              <a:avLst/>
            </a:prstGeom>
            <a:solidFill>
              <a:schemeClr val="accent2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1119306" y="1364086"/>
              <a:ext cx="717756" cy="501445"/>
            </a:xfrm>
            <a:prstGeom prst="rect">
              <a:avLst/>
            </a:prstGeom>
            <a:solidFill>
              <a:schemeClr val="accent2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24"/>
          <p:cNvSpPr txBox="1"/>
          <p:nvPr/>
        </p:nvSpPr>
        <p:spPr>
          <a:xfrm>
            <a:off x="530943" y="574043"/>
            <a:ext cx="586002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ĐỌC MỞ RỘNG</a:t>
            </a:r>
            <a:endParaRPr/>
          </a:p>
          <a:p>
            <a:pPr marL="3429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Đọc bảng tin của nhà trường.</a:t>
            </a:r>
            <a:endParaRPr/>
          </a:p>
          <a:p>
            <a:pPr marL="3429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Chia sẻ với bạn những thông tin mà em quan tâm.</a:t>
            </a:r>
            <a:endParaRPr/>
          </a:p>
        </p:txBody>
      </p:sp>
      <p:grpSp>
        <p:nvGrpSpPr>
          <p:cNvPr id="491" name="Google Shape;491;p24"/>
          <p:cNvGrpSpPr/>
          <p:nvPr/>
        </p:nvGrpSpPr>
        <p:grpSpPr>
          <a:xfrm>
            <a:off x="3939631" y="1774373"/>
            <a:ext cx="2451338" cy="861774"/>
            <a:chOff x="748309" y="1542219"/>
            <a:chExt cx="1671483" cy="1152209"/>
          </a:xfrm>
        </p:grpSpPr>
        <p:sp>
          <p:nvSpPr>
            <p:cNvPr id="492" name="Google Shape;492;p24"/>
            <p:cNvSpPr/>
            <p:nvPr/>
          </p:nvSpPr>
          <p:spPr>
            <a:xfrm>
              <a:off x="748309" y="1557849"/>
              <a:ext cx="1671483" cy="816078"/>
            </a:xfrm>
            <a:prstGeom prst="wedgeRoundRectCallout">
              <a:avLst>
                <a:gd name="adj1" fmla="val -36260"/>
                <a:gd name="adj2" fmla="val 75693"/>
                <a:gd name="adj3" fmla="val 16667"/>
              </a:avLst>
            </a:prstGeom>
            <a:solidFill>
              <a:srgbClr val="FFDDB2"/>
            </a:solidFill>
            <a:ln w="12700" cap="flat" cmpd="sng">
              <a:solidFill>
                <a:srgbClr val="EF8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4"/>
            <p:cNvSpPr txBox="1"/>
            <p:nvPr/>
          </p:nvSpPr>
          <p:spPr>
            <a:xfrm>
              <a:off x="773757" y="1542219"/>
              <a:ext cx="1638415" cy="11522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428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Thứ Năm tuần này, khối 2 được đi tham quan đấy.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3"/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106" name="Google Shape;106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" name="Google Shape;107;p3"/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i="0" u="none" strike="noStrike" cap="none">
                  <a:solidFill>
                    <a:srgbClr val="17479D"/>
                  </a:solidFill>
                  <a:latin typeface="Arial"/>
                  <a:ea typeface="Arial"/>
                  <a:cs typeface="Arial"/>
                  <a:sym typeface="Arial"/>
                </a:rPr>
                <a:t>ĐỌC</a:t>
              </a:r>
              <a:endParaRPr sz="4400" b="1" i="0" u="none" strike="noStrike" cap="none">
                <a:solidFill>
                  <a:srgbClr val="17479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"/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rgbClr val="9F5900"/>
                  </a:solidFill>
                  <a:latin typeface="Arial"/>
                  <a:ea typeface="Arial"/>
                  <a:cs typeface="Arial"/>
                  <a:sym typeface="Arial"/>
                </a:rPr>
                <a:t>TIẾT 1 – 2</a:t>
              </a:r>
              <a:endParaRPr sz="2800" b="1" i="0" u="none" strike="noStrike" cap="none">
                <a:solidFill>
                  <a:srgbClr val="9F59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9" name="Google Shape;10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75294" y="3268600"/>
            <a:ext cx="1563093" cy="156309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" name="Google Shape;113;p3"/>
          <p:cNvGrpSpPr/>
          <p:nvPr/>
        </p:nvGrpSpPr>
        <p:grpSpPr>
          <a:xfrm rot="-1723955">
            <a:off x="1087919" y="406428"/>
            <a:ext cx="222756" cy="246344"/>
            <a:chOff x="5414907" y="2017485"/>
            <a:chExt cx="220337" cy="243702"/>
          </a:xfrm>
        </p:grpSpPr>
        <p:sp>
          <p:nvSpPr>
            <p:cNvPr id="114" name="Google Shape;114;p3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" name="Google Shape;117;p3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" name="Google Shape;118;p3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19" name="Google Shape;119;p3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22;p3"/>
          <p:cNvGrpSpPr/>
          <p:nvPr/>
        </p:nvGrpSpPr>
        <p:grpSpPr>
          <a:xfrm>
            <a:off x="289469" y="625723"/>
            <a:ext cx="1971949" cy="586777"/>
            <a:chOff x="328799" y="615891"/>
            <a:chExt cx="1971949" cy="586777"/>
          </a:xfrm>
        </p:grpSpPr>
        <p:sp>
          <p:nvSpPr>
            <p:cNvPr id="123" name="Google Shape;123;p3"/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1C4B4A"/>
                  </a:solidFill>
                  <a:latin typeface="Arial"/>
                  <a:ea typeface="Arial"/>
                  <a:cs typeface="Arial"/>
                  <a:sym typeface="Arial"/>
                </a:rPr>
                <a:t>BÀI 22 </a:t>
              </a:r>
              <a:endParaRPr/>
            </a:p>
          </p:txBody>
        </p:sp>
        <p:sp>
          <p:nvSpPr>
            <p:cNvPr id="124" name="Google Shape;124;p3"/>
            <p:cNvSpPr txBox="1"/>
            <p:nvPr/>
          </p:nvSpPr>
          <p:spPr>
            <a:xfrm>
              <a:off x="328799" y="615891"/>
              <a:ext cx="1677443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6EC8C6"/>
                  </a:solidFill>
                  <a:latin typeface="Arial"/>
                  <a:ea typeface="Arial"/>
                  <a:cs typeface="Arial"/>
                  <a:sym typeface="Arial"/>
                </a:rPr>
                <a:t>BÀI 22</a:t>
              </a:r>
              <a:endParaRPr/>
            </a:p>
          </p:txBody>
        </p:sp>
      </p:grpSp>
      <p:sp>
        <p:nvSpPr>
          <p:cNvPr id="125" name="Google Shape;125;p3"/>
          <p:cNvSpPr txBox="1"/>
          <p:nvPr/>
        </p:nvSpPr>
        <p:spPr>
          <a:xfrm>
            <a:off x="1674447" y="508897"/>
            <a:ext cx="489408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THƯ GỬI BỐ NGOÀI ĐẢO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/>
          <p:nvPr/>
        </p:nvSpPr>
        <p:spPr>
          <a:xfrm>
            <a:off x="3717943" y="1256486"/>
            <a:ext cx="2639740" cy="3505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Ngoài ấy chắc nhiều gió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Đảo không có gì che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Ngoài ấy chắc nhiều sóng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Bố lúc nào cũng nghe.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Bà bảo: hàng rào biển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Là bố đấy, bố ơi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Cùng các chú bạn bố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Giữ đảo và giữ trời.</a:t>
            </a:r>
            <a:endParaRPr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(Xuân Quỳnh)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17479D"/>
                </a:solidFill>
                <a:latin typeface="Arial"/>
                <a:ea typeface="Arial"/>
                <a:cs typeface="Arial"/>
                <a:sym typeface="Arial"/>
              </a:rPr>
              <a:t>ĐỌC</a:t>
            </a:r>
            <a:endParaRPr sz="1800" b="1" i="0" u="none" strike="noStrike" cap="none">
              <a:solidFill>
                <a:srgbClr val="17479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4"/>
          <p:cNvPicPr preferRelativeResize="0"/>
          <p:nvPr/>
        </p:nvPicPr>
        <p:blipFill rotWithShape="1">
          <a:blip r:embed="rId3">
            <a:alphaModFix/>
          </a:blip>
          <a:srcRect l="1771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 txBox="1"/>
          <p:nvPr/>
        </p:nvSpPr>
        <p:spPr>
          <a:xfrm>
            <a:off x="1400175" y="284729"/>
            <a:ext cx="4635536" cy="494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THƯ GỬI BỐ NGOÀI ĐẢO</a:t>
            </a:r>
            <a:endParaRPr/>
          </a:p>
        </p:txBody>
      </p:sp>
      <p:sp>
        <p:nvSpPr>
          <p:cNvPr id="134" name="Google Shape;134;p4"/>
          <p:cNvSpPr txBox="1"/>
          <p:nvPr/>
        </p:nvSpPr>
        <p:spPr>
          <a:xfrm>
            <a:off x="900831" y="745987"/>
            <a:ext cx="2639740" cy="4198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Bây giờ sắp Tết rồi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 viết thư gửi bố (…)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Tết con muốn gửi bố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Cái bánh chưng cho vui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Nhưng bánh thì to quá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Mà hòm thư nhỏ thôi.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Gửi hoa lại sợ héo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Đường ra đảo xa xôi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 viết thư gửi vậy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Hẳn bố bằng lòng thôi.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982" y="879902"/>
            <a:ext cx="304770" cy="2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3317" y="1857615"/>
            <a:ext cx="288000" cy="2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313" y="3603171"/>
            <a:ext cx="288000" cy="28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" name="Google Shape;138;p4"/>
          <p:cNvGrpSpPr/>
          <p:nvPr/>
        </p:nvGrpSpPr>
        <p:grpSpPr>
          <a:xfrm>
            <a:off x="3343313" y="1168245"/>
            <a:ext cx="422675" cy="624601"/>
            <a:chOff x="3341099" y="2889886"/>
            <a:chExt cx="422675" cy="624601"/>
          </a:xfrm>
        </p:grpSpPr>
        <p:sp>
          <p:nvSpPr>
            <p:cNvPr id="139" name="Google Shape;139;p4"/>
            <p:cNvSpPr/>
            <p:nvPr/>
          </p:nvSpPr>
          <p:spPr>
            <a:xfrm>
              <a:off x="3445637" y="3100794"/>
              <a:ext cx="278936" cy="2789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1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 rot="-436976">
              <a:off x="3376747" y="2909799"/>
              <a:ext cx="351378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1" u="none" strike="noStrike" cap="non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grpSp>
        <p:nvGrpSpPr>
          <p:cNvPr id="141" name="Google Shape;141;p4"/>
          <p:cNvGrpSpPr/>
          <p:nvPr/>
        </p:nvGrpSpPr>
        <p:grpSpPr>
          <a:xfrm>
            <a:off x="3349304" y="2860996"/>
            <a:ext cx="422675" cy="624601"/>
            <a:chOff x="3341099" y="2889886"/>
            <a:chExt cx="422675" cy="624601"/>
          </a:xfrm>
        </p:grpSpPr>
        <p:sp>
          <p:nvSpPr>
            <p:cNvPr id="142" name="Google Shape;142;p4"/>
            <p:cNvSpPr/>
            <p:nvPr/>
          </p:nvSpPr>
          <p:spPr>
            <a:xfrm>
              <a:off x="3445637" y="3100794"/>
              <a:ext cx="278936" cy="278936"/>
            </a:xfrm>
            <a:prstGeom prst="ellipse">
              <a:avLst/>
            </a:prstGeom>
            <a:solidFill>
              <a:srgbClr val="7C4DB2"/>
            </a:solidFill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1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 rot="-436976">
              <a:off x="3376747" y="2909799"/>
              <a:ext cx="351378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1" u="none" strike="noStrike" cap="non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3200" b="1" i="1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17479D"/>
                </a:solidFill>
                <a:latin typeface="Arial"/>
                <a:ea typeface="Arial"/>
                <a:cs typeface="Arial"/>
                <a:sym typeface="Arial"/>
              </a:rPr>
              <a:t>ĐỌC</a:t>
            </a:r>
            <a:endParaRPr sz="1800" b="1" i="0" u="none" strike="noStrike" cap="none">
              <a:solidFill>
                <a:srgbClr val="17479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5"/>
          <p:cNvPicPr preferRelativeResize="0"/>
          <p:nvPr/>
        </p:nvPicPr>
        <p:blipFill rotWithShape="1">
          <a:blip r:embed="rId3">
            <a:alphaModFix/>
          </a:blip>
          <a:srcRect l="1771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5"/>
          <p:cNvSpPr txBox="1"/>
          <p:nvPr/>
        </p:nvSpPr>
        <p:spPr>
          <a:xfrm>
            <a:off x="746086" y="785143"/>
            <a:ext cx="5365827" cy="574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B50C04"/>
                </a:solidFill>
                <a:latin typeface="Arial"/>
                <a:ea typeface="Arial"/>
                <a:cs typeface="Arial"/>
                <a:sym typeface="Arial"/>
              </a:rPr>
              <a:t>Từ ngữ</a:t>
            </a:r>
            <a:endParaRPr sz="2400" b="1" i="0" u="none" strike="noStrike" cap="none">
              <a:solidFill>
                <a:srgbClr val="B50C0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5"/>
          <p:cNvSpPr/>
          <p:nvPr/>
        </p:nvSpPr>
        <p:spPr>
          <a:xfrm>
            <a:off x="502443" y="1591452"/>
            <a:ext cx="2469025" cy="57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hòm thư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5"/>
          <p:cNvSpPr/>
          <p:nvPr/>
        </p:nvSpPr>
        <p:spPr>
          <a:xfrm>
            <a:off x="626805" y="1820275"/>
            <a:ext cx="233916" cy="233916"/>
          </a:xfrm>
          <a:prstGeom prst="ellipse">
            <a:avLst/>
          </a:prstGeom>
          <a:solidFill>
            <a:srgbClr val="FFAB40"/>
          </a:solidFill>
          <a:ln w="25400" cap="flat" cmpd="sng">
            <a:solidFill>
              <a:srgbClr val="FFAB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2231618" y="1599596"/>
            <a:ext cx="3590448" cy="567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B50C04"/>
                </a:solidFill>
                <a:latin typeface="Arial"/>
                <a:ea typeface="Arial"/>
                <a:cs typeface="Arial"/>
                <a:sym typeface="Arial"/>
              </a:rPr>
              <a:t>: thùng để bỏ thư.</a:t>
            </a:r>
            <a:endParaRPr/>
          </a:p>
        </p:txBody>
      </p:sp>
      <p:pic>
        <p:nvPicPr>
          <p:cNvPr id="154" name="Google Shape;154;p5" descr="Khu đô thị, dân cư phải lắp thùng thư công cộng | Đô thị | PL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443" y="2460403"/>
            <a:ext cx="2846932" cy="1897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" descr="Gửi thư tại Nhật Bản – GAKUMON NO SUSUM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45663" y="2407509"/>
            <a:ext cx="2737640" cy="2049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6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161" name="Google Shape;161;p6" descr="20210409090849_wm_shs-tieng-viet-2-tap-1"/>
            <p:cNvPicPr preferRelativeResize="0"/>
            <p:nvPr/>
          </p:nvPicPr>
          <p:blipFill rotWithShape="1">
            <a:blip r:embed="rId3">
              <a:alphaModFix/>
            </a:blip>
            <a:srcRect l="8665" t="20433" r="84827" b="75049"/>
            <a:stretch/>
          </p:blipFill>
          <p:spPr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ln>
              <a:noFill/>
            </a:ln>
          </p:spPr>
        </p:pic>
        <p:sp>
          <p:nvSpPr>
            <p:cNvPr id="162" name="Google Shape;162;p6"/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17479D"/>
                  </a:solidFill>
                  <a:latin typeface="Arial"/>
                  <a:ea typeface="Arial"/>
                  <a:cs typeface="Arial"/>
                  <a:sym typeface="Arial"/>
                </a:rPr>
                <a:t>TRẢ LỜI CÂU HỎI</a:t>
              </a:r>
              <a:endParaRPr/>
            </a:p>
          </p:txBody>
        </p:sp>
      </p:grpSp>
      <p:sp>
        <p:nvSpPr>
          <p:cNvPr id="163" name="Google Shape;163;p6"/>
          <p:cNvSpPr txBox="1"/>
          <p:nvPr/>
        </p:nvSpPr>
        <p:spPr>
          <a:xfrm>
            <a:off x="608357" y="1115047"/>
            <a:ext cx="6119826" cy="45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9261C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Bạn nhỏ viết thư cho bố vào dịp nào?</a:t>
            </a:r>
            <a:endParaRPr/>
          </a:p>
        </p:txBody>
      </p:sp>
      <p:sp>
        <p:nvSpPr>
          <p:cNvPr id="164" name="Google Shape;164;p6"/>
          <p:cNvSpPr txBox="1"/>
          <p:nvPr/>
        </p:nvSpPr>
        <p:spPr>
          <a:xfrm>
            <a:off x="477717" y="1551662"/>
            <a:ext cx="6119826" cy="455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9261C"/>
                </a:solidFill>
                <a:latin typeface="Arial"/>
                <a:ea typeface="Arial"/>
                <a:cs typeface="Arial"/>
                <a:sym typeface="Arial"/>
              </a:rPr>
              <a:t>🡪 Bạn nhỏ viết thư cho bố vào dịp gần Tết.</a:t>
            </a:r>
            <a:endParaRPr sz="1800" b="0" i="0" u="none" strike="noStrike" cap="none">
              <a:solidFill>
                <a:srgbClr val="F926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6"/>
          <p:cNvSpPr txBox="1"/>
          <p:nvPr/>
        </p:nvSpPr>
        <p:spPr>
          <a:xfrm>
            <a:off x="613120" y="2234921"/>
            <a:ext cx="6119826" cy="45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9261C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Bố bạn nhỏ đang làm công việc gì ở đảo?</a:t>
            </a:r>
            <a:endParaRPr/>
          </a:p>
        </p:txBody>
      </p:sp>
      <p:sp>
        <p:nvSpPr>
          <p:cNvPr id="166" name="Google Shape;166;p6"/>
          <p:cNvSpPr txBox="1"/>
          <p:nvPr/>
        </p:nvSpPr>
        <p:spPr>
          <a:xfrm>
            <a:off x="434446" y="2669420"/>
            <a:ext cx="6541375" cy="455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9261C"/>
                </a:solidFill>
                <a:latin typeface="Arial"/>
                <a:ea typeface="Arial"/>
                <a:cs typeface="Arial"/>
                <a:sym typeface="Arial"/>
              </a:rPr>
              <a:t>🡪 Bố bạn nhỏ đang làm công việc giữ đảo và giữ trời.</a:t>
            </a:r>
            <a:endParaRPr sz="1800" b="0" i="0" u="none" strike="noStrike" cap="none">
              <a:solidFill>
                <a:srgbClr val="F926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6"/>
          <p:cNvSpPr txBox="1"/>
          <p:nvPr/>
        </p:nvSpPr>
        <p:spPr>
          <a:xfrm>
            <a:off x="608357" y="3295618"/>
            <a:ext cx="6119826" cy="864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9261C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Bạn nhỏ đã gửi gì cho bố?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 bánh chưng		b. hoa		c. thư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6"/>
          <p:cNvSpPr/>
          <p:nvPr/>
        </p:nvSpPr>
        <p:spPr>
          <a:xfrm>
            <a:off x="5170019" y="3830541"/>
            <a:ext cx="329609" cy="329609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0160" y="3297738"/>
            <a:ext cx="3837680" cy="155881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7"/>
          <p:cNvSpPr txBox="1"/>
          <p:nvPr/>
        </p:nvSpPr>
        <p:spPr>
          <a:xfrm>
            <a:off x="369087" y="414059"/>
            <a:ext cx="6119826" cy="2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9261C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Theo em, khổ thơ cuối muốn nói điều gì?</a:t>
            </a:r>
            <a:endParaRPr/>
          </a:p>
          <a:p>
            <a:pPr marL="342900" marR="0" lvl="0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lphaL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Bố và các chú bảo vệ vùng biển, vùng trời quê hương.</a:t>
            </a:r>
            <a:endParaRPr/>
          </a:p>
          <a:p>
            <a:pPr marL="342900" marR="0" lvl="0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lphaL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Bố và các chú xây hàng rào ở đảo.</a:t>
            </a:r>
            <a:endParaRPr/>
          </a:p>
          <a:p>
            <a:pPr marL="342900" marR="0" lvl="0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lphaL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Bố và các chú là hàng rào chắn sóng, chắn gió.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369087" y="1192445"/>
            <a:ext cx="329609" cy="329609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"/>
          <p:cNvSpPr txBox="1"/>
          <p:nvPr/>
        </p:nvSpPr>
        <p:spPr>
          <a:xfrm>
            <a:off x="3717943" y="1256486"/>
            <a:ext cx="2639740" cy="3505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Ngoài ấy chắc nhiều gió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Đảo không có gì che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Ngoài ấy chắc nhiều sóng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Bố lúc nào cũng nghe.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Bà bảo: hàng rào biển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Là bố đấy, bố ơi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Cùng các chú bạn bố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Giữ đảo và giữ trời.</a:t>
            </a:r>
            <a:endParaRPr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(Xuân Quỳnh)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8"/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17479D"/>
                </a:solidFill>
                <a:latin typeface="Arial"/>
                <a:ea typeface="Arial"/>
                <a:cs typeface="Arial"/>
                <a:sym typeface="Arial"/>
              </a:rPr>
              <a:t>ĐỌC</a:t>
            </a:r>
            <a:endParaRPr sz="1800" b="1" i="0" u="none" strike="noStrike" cap="none">
              <a:solidFill>
                <a:srgbClr val="17479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8"/>
          <p:cNvPicPr preferRelativeResize="0"/>
          <p:nvPr/>
        </p:nvPicPr>
        <p:blipFill rotWithShape="1">
          <a:blip r:embed="rId3">
            <a:alphaModFix/>
          </a:blip>
          <a:srcRect l="1771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8"/>
          <p:cNvSpPr txBox="1"/>
          <p:nvPr/>
        </p:nvSpPr>
        <p:spPr>
          <a:xfrm>
            <a:off x="1400175" y="284729"/>
            <a:ext cx="4635536" cy="494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THƯ GỬI BỐ NGOÀI ĐẢO</a:t>
            </a:r>
            <a:endParaRPr/>
          </a:p>
        </p:txBody>
      </p:sp>
      <p:sp>
        <p:nvSpPr>
          <p:cNvPr id="184" name="Google Shape;184;p8"/>
          <p:cNvSpPr txBox="1"/>
          <p:nvPr/>
        </p:nvSpPr>
        <p:spPr>
          <a:xfrm>
            <a:off x="900831" y="745987"/>
            <a:ext cx="2639740" cy="4198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Bây giờ sắp Tết rồi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 viết thư gửi bố (…)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Tết con muốn gửi bố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Cái bánh chưng cho vui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Nhưng bánh thì to quá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Mà hòm thư nhỏ thôi.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Gửi hoa lại sợ héo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Đường ra đảo xa xôi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 viết thư gửi vậy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Hẳn bố bằng lòng thôi.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9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190" name="Google Shape;190;p9" descr="20210409090849_wm_shs-tieng-viet-2-tap-1"/>
            <p:cNvPicPr preferRelativeResize="0"/>
            <p:nvPr/>
          </p:nvPicPr>
          <p:blipFill rotWithShape="1">
            <a:blip r:embed="rId3">
              <a:alphaModFix/>
            </a:blip>
            <a:srcRect l="8168" t="35990" r="85076" b="58297"/>
            <a:stretch/>
          </p:blipFill>
          <p:spPr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</p:pic>
        <p:sp>
          <p:nvSpPr>
            <p:cNvPr id="191" name="Google Shape;191;p9"/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17479D"/>
                  </a:solidFill>
                  <a:latin typeface="Arial"/>
                  <a:ea typeface="Arial"/>
                  <a:cs typeface="Arial"/>
                  <a:sym typeface="Arial"/>
                </a:rPr>
                <a:t>Luyện tập </a:t>
              </a:r>
              <a:endParaRPr/>
            </a:p>
          </p:txBody>
        </p:sp>
      </p:grpSp>
      <p:sp>
        <p:nvSpPr>
          <p:cNvPr id="192" name="Google Shape;192;p9"/>
          <p:cNvSpPr txBox="1"/>
          <p:nvPr/>
        </p:nvSpPr>
        <p:spPr>
          <a:xfrm>
            <a:off x="390688" y="1087179"/>
            <a:ext cx="6076623" cy="864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Từ ngữ nào chỉ hành động của bố? Từ ngữ nào chỉ hành động của con?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9"/>
          <p:cNvSpPr txBox="1"/>
          <p:nvPr/>
        </p:nvSpPr>
        <p:spPr>
          <a:xfrm>
            <a:off x="473615" y="3708352"/>
            <a:ext cx="6076623" cy="864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Thay lời bạn nhỏ, nói một câu thể hiện tình cảm đối với bố.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" name="Google Shape;194;p9"/>
          <p:cNvGrpSpPr/>
          <p:nvPr/>
        </p:nvGrpSpPr>
        <p:grpSpPr>
          <a:xfrm>
            <a:off x="1449073" y="2202203"/>
            <a:ext cx="4125706" cy="1255657"/>
            <a:chOff x="1282843" y="2048222"/>
            <a:chExt cx="4125706" cy="1255657"/>
          </a:xfrm>
        </p:grpSpPr>
        <p:grpSp>
          <p:nvGrpSpPr>
            <p:cNvPr id="195" name="Google Shape;195;p9"/>
            <p:cNvGrpSpPr/>
            <p:nvPr/>
          </p:nvGrpSpPr>
          <p:grpSpPr>
            <a:xfrm>
              <a:off x="2962973" y="2048222"/>
              <a:ext cx="770796" cy="422206"/>
              <a:chOff x="2422730" y="2381605"/>
              <a:chExt cx="770796" cy="422206"/>
            </a:xfrm>
          </p:grpSpPr>
          <p:sp>
            <p:nvSpPr>
              <p:cNvPr id="196" name="Google Shape;196;p9"/>
              <p:cNvSpPr/>
              <p:nvPr/>
            </p:nvSpPr>
            <p:spPr>
              <a:xfrm>
                <a:off x="2422730" y="2381605"/>
                <a:ext cx="770796" cy="422206"/>
              </a:xfrm>
              <a:prstGeom prst="ellipse">
                <a:avLst/>
              </a:prstGeom>
              <a:solidFill>
                <a:srgbClr val="FDCAC8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9"/>
              <p:cNvSpPr txBox="1"/>
              <p:nvPr/>
            </p:nvSpPr>
            <p:spPr>
              <a:xfrm>
                <a:off x="2561906" y="2405768"/>
                <a:ext cx="49244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bố</a:t>
                </a: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" name="Google Shape;198;p9"/>
            <p:cNvGrpSpPr/>
            <p:nvPr/>
          </p:nvGrpSpPr>
          <p:grpSpPr>
            <a:xfrm>
              <a:off x="2962973" y="2865310"/>
              <a:ext cx="770796" cy="422206"/>
              <a:chOff x="2422730" y="2381605"/>
              <a:chExt cx="770796" cy="422206"/>
            </a:xfrm>
          </p:grpSpPr>
          <p:sp>
            <p:nvSpPr>
              <p:cNvPr id="199" name="Google Shape;199;p9"/>
              <p:cNvSpPr/>
              <p:nvPr/>
            </p:nvSpPr>
            <p:spPr>
              <a:xfrm>
                <a:off x="2422730" y="2381605"/>
                <a:ext cx="770796" cy="422206"/>
              </a:xfrm>
              <a:prstGeom prst="ellipse">
                <a:avLst/>
              </a:prstGeom>
              <a:solidFill>
                <a:srgbClr val="FDCAC8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9"/>
              <p:cNvSpPr txBox="1"/>
              <p:nvPr/>
            </p:nvSpPr>
            <p:spPr>
              <a:xfrm>
                <a:off x="2495382" y="2405768"/>
                <a:ext cx="62549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con</a:t>
                </a:r>
                <a:endParaRPr/>
              </a:p>
            </p:txBody>
          </p:sp>
        </p:grpSp>
        <p:grpSp>
          <p:nvGrpSpPr>
            <p:cNvPr id="201" name="Google Shape;201;p9"/>
            <p:cNvGrpSpPr/>
            <p:nvPr/>
          </p:nvGrpSpPr>
          <p:grpSpPr>
            <a:xfrm>
              <a:off x="1282843" y="2080114"/>
              <a:ext cx="1118831" cy="428978"/>
              <a:chOff x="619482" y="2057958"/>
              <a:chExt cx="1118831" cy="428978"/>
            </a:xfrm>
          </p:grpSpPr>
          <p:sp>
            <p:nvSpPr>
              <p:cNvPr id="202" name="Google Shape;202;p9"/>
              <p:cNvSpPr/>
              <p:nvPr/>
            </p:nvSpPr>
            <p:spPr>
              <a:xfrm>
                <a:off x="619482" y="2057958"/>
                <a:ext cx="1118831" cy="428978"/>
              </a:xfrm>
              <a:prstGeom prst="roundRect">
                <a:avLst>
                  <a:gd name="adj" fmla="val 16667"/>
                </a:avLst>
              </a:prstGeom>
              <a:solidFill>
                <a:srgbClr val="FFCC8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9"/>
              <p:cNvSpPr txBox="1"/>
              <p:nvPr/>
            </p:nvSpPr>
            <p:spPr>
              <a:xfrm>
                <a:off x="649745" y="2087781"/>
                <a:ext cx="1058303" cy="369332"/>
              </a:xfrm>
              <a:prstGeom prst="rect">
                <a:avLst/>
              </a:prstGeom>
              <a:solidFill>
                <a:srgbClr val="FFCC8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giữ đảo</a:t>
                </a: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4" name="Google Shape;204;p9"/>
            <p:cNvGrpSpPr/>
            <p:nvPr/>
          </p:nvGrpSpPr>
          <p:grpSpPr>
            <a:xfrm>
              <a:off x="1282843" y="2874901"/>
              <a:ext cx="1118831" cy="428978"/>
              <a:chOff x="619482" y="2057958"/>
              <a:chExt cx="1118831" cy="428978"/>
            </a:xfrm>
          </p:grpSpPr>
          <p:sp>
            <p:nvSpPr>
              <p:cNvPr id="205" name="Google Shape;205;p9"/>
              <p:cNvSpPr/>
              <p:nvPr/>
            </p:nvSpPr>
            <p:spPr>
              <a:xfrm>
                <a:off x="619482" y="2057958"/>
                <a:ext cx="1118831" cy="428978"/>
              </a:xfrm>
              <a:prstGeom prst="roundRect">
                <a:avLst>
                  <a:gd name="adj" fmla="val 16667"/>
                </a:avLst>
              </a:prstGeom>
              <a:solidFill>
                <a:srgbClr val="FFCC8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9"/>
              <p:cNvSpPr txBox="1"/>
              <p:nvPr/>
            </p:nvSpPr>
            <p:spPr>
              <a:xfrm>
                <a:off x="672187" y="2087781"/>
                <a:ext cx="1013419" cy="369332"/>
              </a:xfrm>
              <a:prstGeom prst="rect">
                <a:avLst/>
              </a:prstGeom>
              <a:solidFill>
                <a:srgbClr val="FFCC8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viết thư</a:t>
                </a: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oogle Shape;207;p9"/>
            <p:cNvGrpSpPr/>
            <p:nvPr/>
          </p:nvGrpSpPr>
          <p:grpSpPr>
            <a:xfrm>
              <a:off x="4289718" y="2072385"/>
              <a:ext cx="1118831" cy="428978"/>
              <a:chOff x="619482" y="2057958"/>
              <a:chExt cx="1118831" cy="428978"/>
            </a:xfrm>
          </p:grpSpPr>
          <p:sp>
            <p:nvSpPr>
              <p:cNvPr id="208" name="Google Shape;208;p9"/>
              <p:cNvSpPr/>
              <p:nvPr/>
            </p:nvSpPr>
            <p:spPr>
              <a:xfrm>
                <a:off x="619482" y="2057958"/>
                <a:ext cx="1118831" cy="428978"/>
              </a:xfrm>
              <a:prstGeom prst="roundRect">
                <a:avLst>
                  <a:gd name="adj" fmla="val 16667"/>
                </a:avLst>
              </a:prstGeom>
              <a:solidFill>
                <a:srgbClr val="FFCC8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9"/>
              <p:cNvSpPr txBox="1"/>
              <p:nvPr/>
            </p:nvSpPr>
            <p:spPr>
              <a:xfrm>
                <a:off x="702644" y="2087781"/>
                <a:ext cx="952505" cy="369332"/>
              </a:xfrm>
              <a:prstGeom prst="rect">
                <a:avLst/>
              </a:prstGeom>
              <a:solidFill>
                <a:srgbClr val="FFCC8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gửi thư</a:t>
                </a: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0" name="Google Shape;210;p9"/>
            <p:cNvGrpSpPr/>
            <p:nvPr/>
          </p:nvGrpSpPr>
          <p:grpSpPr>
            <a:xfrm>
              <a:off x="4289716" y="2873117"/>
              <a:ext cx="1118831" cy="428978"/>
              <a:chOff x="619482" y="2057958"/>
              <a:chExt cx="1118831" cy="428978"/>
            </a:xfrm>
          </p:grpSpPr>
          <p:sp>
            <p:nvSpPr>
              <p:cNvPr id="211" name="Google Shape;211;p9"/>
              <p:cNvSpPr/>
              <p:nvPr/>
            </p:nvSpPr>
            <p:spPr>
              <a:xfrm>
                <a:off x="619482" y="2057958"/>
                <a:ext cx="1118831" cy="428978"/>
              </a:xfrm>
              <a:prstGeom prst="roundRect">
                <a:avLst>
                  <a:gd name="adj" fmla="val 16667"/>
                </a:avLst>
              </a:prstGeom>
              <a:solidFill>
                <a:srgbClr val="FFCC8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9"/>
              <p:cNvSpPr txBox="1"/>
              <p:nvPr/>
            </p:nvSpPr>
            <p:spPr>
              <a:xfrm>
                <a:off x="710660" y="2087781"/>
                <a:ext cx="936475" cy="369332"/>
              </a:xfrm>
              <a:prstGeom prst="rect">
                <a:avLst/>
              </a:prstGeom>
              <a:solidFill>
                <a:srgbClr val="FFCC8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giữ trời</a:t>
                </a: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213" name="Google Shape;213;p9"/>
          <p:cNvCxnSpPr>
            <a:stCxn id="196" idx="2"/>
            <a:endCxn id="202" idx="3"/>
          </p:cNvCxnSpPr>
          <p:nvPr/>
        </p:nvCxnSpPr>
        <p:spPr>
          <a:xfrm flipH="1">
            <a:off x="2567903" y="2413306"/>
            <a:ext cx="561300" cy="35400"/>
          </a:xfrm>
          <a:prstGeom prst="straightConnector1">
            <a:avLst/>
          </a:prstGeom>
          <a:noFill/>
          <a:ln w="28575" cap="flat" cmpd="sng">
            <a:solidFill>
              <a:srgbClr val="FDA73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4" name="Google Shape;214;p9"/>
          <p:cNvCxnSpPr>
            <a:stCxn id="196" idx="6"/>
            <a:endCxn id="211" idx="1"/>
          </p:cNvCxnSpPr>
          <p:nvPr/>
        </p:nvCxnSpPr>
        <p:spPr>
          <a:xfrm>
            <a:off x="3899999" y="2413306"/>
            <a:ext cx="555900" cy="828300"/>
          </a:xfrm>
          <a:prstGeom prst="straightConnector1">
            <a:avLst/>
          </a:prstGeom>
          <a:noFill/>
          <a:ln w="28575" cap="flat" cmpd="sng">
            <a:solidFill>
              <a:srgbClr val="FDA73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5" name="Google Shape;215;p9"/>
          <p:cNvCxnSpPr/>
          <p:nvPr/>
        </p:nvCxnSpPr>
        <p:spPr>
          <a:xfrm flipH="1">
            <a:off x="2562552" y="3257679"/>
            <a:ext cx="561299" cy="35278"/>
          </a:xfrm>
          <a:prstGeom prst="straightConnector1">
            <a:avLst/>
          </a:prstGeom>
          <a:noFill/>
          <a:ln w="28575" cap="flat" cmpd="sng">
            <a:solidFill>
              <a:srgbClr val="7C4DB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6" name="Google Shape;216;p9"/>
          <p:cNvCxnSpPr>
            <a:stCxn id="199" idx="6"/>
            <a:endCxn id="208" idx="1"/>
          </p:cNvCxnSpPr>
          <p:nvPr/>
        </p:nvCxnSpPr>
        <p:spPr>
          <a:xfrm rot="10800000" flipH="1">
            <a:off x="3899999" y="2440794"/>
            <a:ext cx="555900" cy="789600"/>
          </a:xfrm>
          <a:prstGeom prst="straightConnector1">
            <a:avLst/>
          </a:prstGeom>
          <a:noFill/>
          <a:ln w="28575" cap="flat" cmpd="sng">
            <a:solidFill>
              <a:srgbClr val="7C4DB2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1045</Words>
  <Application>Microsoft Office PowerPoint</Application>
  <PresentationFormat>Custom</PresentationFormat>
  <Paragraphs>179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Patrick Hand SC</vt:lpstr>
      <vt:lpstr>Times New Roman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Năm ngày 11 tháng 4 năm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Administrator</cp:lastModifiedBy>
  <cp:revision>2</cp:revision>
  <dcterms:modified xsi:type="dcterms:W3CDTF">2024-04-11T01:00:54Z</dcterms:modified>
</cp:coreProperties>
</file>