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15" r:id="rId3"/>
    <p:sldId id="281" r:id="rId4"/>
    <p:sldId id="307" r:id="rId5"/>
    <p:sldId id="268" r:id="rId6"/>
    <p:sldId id="310" r:id="rId7"/>
    <p:sldId id="317" r:id="rId8"/>
    <p:sldId id="319" r:id="rId9"/>
    <p:sldId id="298" r:id="rId10"/>
    <p:sldId id="303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390"/>
    <a:srgbClr val="A9DA74"/>
    <a:srgbClr val="C9E8A6"/>
    <a:srgbClr val="F5A5BA"/>
    <a:srgbClr val="F9C6D3"/>
    <a:srgbClr val="FF6DB6"/>
    <a:srgbClr val="009F4F"/>
    <a:srgbClr val="FFC000"/>
    <a:srgbClr val="0076C1"/>
    <a:srgbClr val="128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0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54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3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Highlight nhân</a:t>
            </a:r>
            <a:r>
              <a:rPr lang="en-US" baseline="0" dirty="0"/>
              <a:t> vật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D77A-57AB-47A5-9BF7-6DED0AA61C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00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Highlight nhân</a:t>
            </a:r>
            <a:r>
              <a:rPr lang="en-US" baseline="0" dirty="0"/>
              <a:t> vật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D77A-57AB-47A5-9BF7-6DED0AA61C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7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chiếu</a:t>
            </a:r>
            <a:r>
              <a:rPr lang="en-US" baseline="0" dirty="0"/>
              <a:t>, </a:t>
            </a:r>
            <a:r>
              <a:rPr lang="en-US" baseline="0" dirty="0" err="1"/>
              <a:t>thầy</a:t>
            </a:r>
            <a:r>
              <a:rPr lang="en-US" baseline="0" dirty="0"/>
              <a:t>/</a:t>
            </a:r>
            <a:r>
              <a:rPr lang="en-US" baseline="0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 </a:t>
            </a:r>
            <a:r>
              <a:rPr lang="en-US" baseline="0" dirty="0" err="1"/>
              <a:t>bức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phóng</a:t>
            </a:r>
            <a:r>
              <a:rPr lang="en-US" baseline="0" dirty="0"/>
              <a:t> to, click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ban </a:t>
            </a:r>
            <a:r>
              <a:rPr lang="en-US" baseline="0" dirty="0" err="1"/>
              <a:t>đầu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4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CHÂN</a:t>
            </a:r>
            <a:r>
              <a:rPr lang="en-US" baseline="0" dirty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0"/>
            <a:ext cx="9144000" cy="6891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1.jpeg"/><Relationship Id="rId4" Type="http://schemas.openxmlformats.org/officeDocument/2006/relationships/image" Target="../media/image17.jp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139278" y="910274"/>
            <a:ext cx="5105636" cy="5370972"/>
            <a:chOff x="1994971" y="836310"/>
            <a:chExt cx="5105636" cy="53709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5136" y="836310"/>
              <a:ext cx="4886910" cy="446478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360731" y="5376285"/>
              <a:ext cx="4739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400">
                  <a:latin typeface="Arial-SGK-TV" pitchFamily="2" charset="0"/>
                  <a:cs typeface="Arial-SGK-TV" pitchFamily="2" charset="0"/>
                </a:rPr>
                <a:t>Học xong, chích chòe làm được một chiếc tổ như thế nào?</a:t>
              </a:r>
              <a:endParaRPr lang="en-US" altLang="zh-CN" sz="24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994971" y="5426023"/>
              <a:ext cx="365760" cy="365760"/>
            </a:xfrm>
            <a:prstGeom prst="ellipse">
              <a:avLst/>
            </a:prstGeom>
            <a:solidFill>
              <a:srgbClr val="B8CF3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34957" y="1235354"/>
            <a:ext cx="5277588" cy="4819862"/>
            <a:chOff x="2052077" y="1079913"/>
            <a:chExt cx="5277588" cy="481986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81966" y="1079913"/>
              <a:ext cx="4878374" cy="427816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417837" y="5438110"/>
              <a:ext cx="4911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400">
                  <a:latin typeface="Arial-SGK-TV" pitchFamily="2" charset="0"/>
                  <a:cs typeface="Arial-SGK-TV" pitchFamily="2" charset="0"/>
                </a:rPr>
                <a:t>Sẻ và tu hú làm gì sau buổi học?</a:t>
              </a:r>
              <a:endParaRPr lang="en-US" altLang="zh-CN" sz="24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052077" y="5501724"/>
              <a:ext cx="365760" cy="365760"/>
            </a:xfrm>
            <a:prstGeom prst="ellipse">
              <a:avLst/>
            </a:prstGeom>
            <a:solidFill>
              <a:srgbClr val="B8CF3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347140" y="990548"/>
            <a:ext cx="4701616" cy="5242864"/>
            <a:chOff x="2204359" y="953195"/>
            <a:chExt cx="4701616" cy="524286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32547" y="953195"/>
              <a:ext cx="4640440" cy="430643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570119" y="5365062"/>
              <a:ext cx="43358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400">
                  <a:latin typeface="Arial-SGK-TV" pitchFamily="2" charset="0"/>
                  <a:cs typeface="Arial-SGK-TV" pitchFamily="2" charset="0"/>
                </a:rPr>
                <a:t>Cô giáo nhận xét thế nào về ba bạn?</a:t>
              </a:r>
              <a:endParaRPr lang="en-US" altLang="zh-CN" sz="24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04359" y="5437080"/>
              <a:ext cx="365760" cy="365760"/>
            </a:xfrm>
            <a:prstGeom prst="ellipse">
              <a:avLst/>
            </a:prstGeom>
            <a:solidFill>
              <a:srgbClr val="B8CF3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4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4421" y="1035642"/>
            <a:ext cx="2301960" cy="210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9796" y="1184391"/>
            <a:ext cx="2664356" cy="19705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6232" y="3765925"/>
            <a:ext cx="2268799" cy="1989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116" y="3709484"/>
            <a:ext cx="2106573" cy="1954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423" y="3124420"/>
            <a:ext cx="2906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>
                <a:latin typeface="Arial-SGK-TV" pitchFamily="2" charset="0"/>
                <a:cs typeface="Arial-SGK-TV" pitchFamily="2" charset="0"/>
              </a:rPr>
              <a:t>Chích chòe, chim sẻ và tu hú làm gì trong giờ học làm tổ?</a:t>
            </a:r>
            <a:endParaRPr lang="en-US" altLang="zh-CN" sz="1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1510" y="3128619"/>
            <a:ext cx="3158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>
                <a:latin typeface="Arial-SGK-TV" pitchFamily="2" charset="0"/>
                <a:cs typeface="Arial-SGK-TV" pitchFamily="2" charset="0"/>
              </a:rPr>
              <a:t>Học xong, chích chòe làm được một chiếc tổ như thế nào?</a:t>
            </a:r>
            <a:endParaRPr lang="en-US" altLang="zh-CN" sz="1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423" y="5781591"/>
            <a:ext cx="3132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>
                <a:latin typeface="Arial-SGK-TV" pitchFamily="2" charset="0"/>
                <a:cs typeface="Arial-SGK-TV" pitchFamily="2" charset="0"/>
              </a:rPr>
              <a:t>Sẻ và tu hú làm gì sau buổi học?</a:t>
            </a:r>
            <a:endParaRPr lang="en-US" altLang="zh-CN" sz="1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1510" y="5726762"/>
            <a:ext cx="2906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>
                <a:latin typeface="Arial-SGK-TV" pitchFamily="2" charset="0"/>
                <a:cs typeface="Arial-SGK-TV" pitchFamily="2" charset="0"/>
              </a:rPr>
              <a:t>Cô giáo nhận xét thế nào về ba bạn?</a:t>
            </a:r>
            <a:endParaRPr lang="en-US" altLang="zh-CN" sz="1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2052" y="3191794"/>
            <a:ext cx="237744" cy="237744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4886359" y="3179594"/>
            <a:ext cx="237744" cy="237744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1212052" y="5848645"/>
            <a:ext cx="237744" cy="237744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4880828" y="5738518"/>
            <a:ext cx="237744" cy="237744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CEC7E3-10D0-4EFF-8B77-C57C2D0673ED}"/>
              </a:ext>
            </a:extLst>
          </p:cNvPr>
          <p:cNvSpPr txBox="1"/>
          <p:nvPr/>
        </p:nvSpPr>
        <p:spPr>
          <a:xfrm>
            <a:off x="2164129" y="705226"/>
            <a:ext cx="4815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Học trò của cô giáo chim khách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738303" y="1136152"/>
            <a:ext cx="5817495" cy="5095355"/>
            <a:chOff x="1586119" y="1062188"/>
            <a:chExt cx="5817495" cy="509535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86119" y="1062188"/>
              <a:ext cx="5817495" cy="430252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137842" y="5326546"/>
              <a:ext cx="49297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400">
                  <a:latin typeface="Arial-SGK-TV" pitchFamily="2" charset="0"/>
                  <a:cs typeface="Arial-SGK-TV" pitchFamily="2" charset="0"/>
                </a:rPr>
                <a:t>Chích chòe, chim sẻ và tu hú làm gì trong giờ học làm tổ?</a:t>
              </a:r>
              <a:endParaRPr lang="en-US" altLang="zh-CN" sz="24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772082" y="5376284"/>
              <a:ext cx="365760" cy="365760"/>
            </a:xfrm>
            <a:prstGeom prst="ellipse">
              <a:avLst/>
            </a:prstGeom>
            <a:solidFill>
              <a:srgbClr val="B8CF3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007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2" grpId="3"/>
      <p:bldP spid="12" grpId="4"/>
      <p:bldP spid="12" grpId="5"/>
      <p:bldP spid="12" grpId="6"/>
      <p:bldP spid="12" grpId="7"/>
      <p:bldP spid="13" grpId="0"/>
      <p:bldP spid="13" grpId="1"/>
      <p:bldP spid="13" grpId="2"/>
      <p:bldP spid="13" grpId="3"/>
      <p:bldP spid="13" grpId="4"/>
      <p:bldP spid="13" grpId="5"/>
      <p:bldP spid="13" grpId="6"/>
      <p:bldP spid="13" grpId="7"/>
      <p:bldP spid="14" grpId="0"/>
      <p:bldP spid="14" grpId="1"/>
      <p:bldP spid="14" grpId="2"/>
      <p:bldP spid="14" grpId="3"/>
      <p:bldP spid="14" grpId="4"/>
      <p:bldP spid="14" grpId="5"/>
      <p:bldP spid="14" grpId="6"/>
      <p:bldP spid="14" grpId="7"/>
      <p:bldP spid="15" grpId="0"/>
      <p:bldP spid="15" grpId="1"/>
      <p:bldP spid="15" grpId="2"/>
      <p:bldP spid="15" grpId="3"/>
      <p:bldP spid="15" grpId="4"/>
      <p:bldP spid="15" grpId="5"/>
      <p:bldP spid="15" grpId="6"/>
      <p:bldP spid="15" grpId="7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6563" y="984068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23B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680" y="2663614"/>
            <a:ext cx="74286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lắm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2927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AC630D-DF69-4285-AC7E-DB5D693C5F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1" b="2993"/>
          <a:stretch/>
        </p:blipFill>
        <p:spPr>
          <a:xfrm>
            <a:off x="2169089" y="1222647"/>
            <a:ext cx="5035276" cy="5101953"/>
          </a:xfrm>
          <a:prstGeom prst="round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AD18B7-0278-47C5-8DB1-1FC0B116E87C}"/>
              </a:ext>
            </a:extLst>
          </p:cNvPr>
          <p:cNvSpPr txBox="1"/>
          <p:nvPr/>
        </p:nvSpPr>
        <p:spPr>
          <a:xfrm>
            <a:off x="488256" y="1334124"/>
            <a:ext cx="82188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>
              <a:spcAft>
                <a:spcPts val="600"/>
              </a:spcAft>
            </a:pPr>
            <a:r>
              <a:rPr lang="en-US" sz="2400" i="1" spc="-1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400" i="1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spc="-100" dirty="0" err="1">
                <a:latin typeface="Arial-SGK-TV" pitchFamily="2" charset="0"/>
                <a:cs typeface="Arial-SGK-TV" pitchFamily="2" charset="0"/>
              </a:rPr>
              <a:t>Ngôi</a:t>
            </a:r>
            <a:r>
              <a:rPr lang="en-US" sz="2400" i="1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spc="-100" dirty="0" err="1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400" i="1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spc="-100" dirty="0" err="1"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toàn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giữ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sạch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altLang="zh-CN" sz="2400" spc="-100" dirty="0" err="1">
                <a:latin typeface="Arial-SGK-TV" pitchFamily="2" charset="0"/>
                <a:cs typeface="Arial-SGK-TV" pitchFamily="2" charset="0"/>
              </a:rPr>
              <a:t>Quét</a:t>
            </a:r>
            <a:r>
              <a:rPr lang="en-US" altLang="zh-CN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100" dirty="0" err="1">
                <a:latin typeface="Arial-SGK-TV" pitchFamily="2" charset="0"/>
                <a:cs typeface="Arial-SGK-TV" pitchFamily="2" charset="0"/>
              </a:rPr>
              <a:t>dọn</a:t>
            </a:r>
            <a:r>
              <a:rPr lang="en-US" altLang="zh-CN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100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altLang="zh-CN" sz="2400" spc="-1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400" spc="-100" dirty="0" err="1">
                <a:latin typeface="Arial-SGK-TV" pitchFamily="2" charset="0"/>
                <a:cs typeface="Arial-SGK-TV" pitchFamily="2" charset="0"/>
              </a:rPr>
              <a:t>quét</a:t>
            </a:r>
            <a:r>
              <a:rPr lang="en-US" altLang="zh-CN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100" dirty="0" err="1">
                <a:latin typeface="Arial-SGK-TV" pitchFamily="2" charset="0"/>
                <a:cs typeface="Arial-SGK-TV" pitchFamily="2" charset="0"/>
              </a:rPr>
              <a:t>dọn</a:t>
            </a:r>
            <a:r>
              <a:rPr lang="en-US" altLang="zh-CN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100" dirty="0" err="1">
                <a:latin typeface="Arial-SGK-TV" pitchFamily="2" charset="0"/>
                <a:cs typeface="Arial-SGK-TV" pitchFamily="2" charset="0"/>
              </a:rPr>
              <a:t>lối</a:t>
            </a:r>
            <a:r>
              <a:rPr lang="en-US" altLang="zh-CN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1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altLang="zh-CN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100" dirty="0" err="1">
                <a:latin typeface="Arial-SGK-TV" pitchFamily="2" charset="0"/>
                <a:cs typeface="Arial-SGK-TV" pitchFamily="2" charset="0"/>
              </a:rPr>
              <a:t>chung</a:t>
            </a:r>
            <a:r>
              <a:rPr lang="en-US" altLang="zh-CN" sz="2400" spc="-1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400" spc="-100" dirty="0" err="1"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altLang="zh-CN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1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altLang="zh-CN" sz="2400" spc="-1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en-US" sz="2400" spc="-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54F254-E83B-456C-8C17-F9D62CD6F12E}"/>
              </a:ext>
            </a:extLst>
          </p:cNvPr>
          <p:cNvSpPr txBox="1"/>
          <p:nvPr/>
        </p:nvSpPr>
        <p:spPr>
          <a:xfrm>
            <a:off x="1556601" y="808851"/>
            <a:ext cx="608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pc="-50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b="1" i="1" spc="-50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spc="-50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b="1" i="1" spc="-50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spc="-50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b="1" i="1" spc="-50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spc="-50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b="1" i="1" spc="-50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400" b="1" spc="-50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400" b="1" spc="-50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spc="-50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ngôi</a:t>
            </a:r>
            <a:r>
              <a:rPr lang="en-US" sz="2400" b="1" spc="-50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spc="-50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400" b="1" spc="-50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spc="-50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2400" b="1" spc="-50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i="1" spc="-50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B0D889-1515-4226-90E0-5A9612EB6A9D}"/>
              </a:ext>
            </a:extLst>
          </p:cNvPr>
          <p:cNvSpPr txBox="1"/>
          <p:nvPr/>
        </p:nvSpPr>
        <p:spPr>
          <a:xfrm>
            <a:off x="488257" y="2983172"/>
            <a:ext cx="493204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+mj-lt"/>
              <a:buAutoNum type="arabicPeriod" startAt="2"/>
            </a:pP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vườn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  <a:buAutoNum type="arabicPeriod" startAt="2"/>
            </a:pP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cảnh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).</a:t>
            </a:r>
          </a:p>
          <a:p>
            <a:pPr marL="457200" indent="-457200" algn="just">
              <a:spcAft>
                <a:spcPts val="600"/>
              </a:spcAft>
              <a:buAutoNum type="arabicPeriod" startAt="2"/>
            </a:pP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Kiểm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tra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điện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kiệm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điện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  <a:buAutoNum type="arabicPeriod" startAt="2"/>
            </a:pP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Dự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hạn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chế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túi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ni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lon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bọc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pc="-100" dirty="0" err="1"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400" spc="-1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17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48148E-6 L 0.21632 0.1071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534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2" grpId="0"/>
      <p:bldP spid="12" grpId="1" build="allAtOnce"/>
      <p:bldP spid="16" grpId="0"/>
      <p:bldP spid="7" grpId="0"/>
      <p:bldP spid="7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AC630D-DF69-4285-AC7E-DB5D693C5F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1" b="2993"/>
          <a:stretch/>
        </p:blipFill>
        <p:spPr>
          <a:xfrm>
            <a:off x="5170634" y="2860964"/>
            <a:ext cx="3356840" cy="3401291"/>
          </a:xfrm>
          <a:prstGeom prst="round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AD18B7-0278-47C5-8DB1-1FC0B116E87C}"/>
              </a:ext>
            </a:extLst>
          </p:cNvPr>
          <p:cNvSpPr txBox="1"/>
          <p:nvPr/>
        </p:nvSpPr>
        <p:spPr>
          <a:xfrm>
            <a:off x="488256" y="1334124"/>
            <a:ext cx="82188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400" i="1" spc="-100">
                <a:latin typeface="Arial-SGK-TV" pitchFamily="2" charset="0"/>
                <a:cs typeface="Arial-SGK-TV" pitchFamily="2" charset="0"/>
              </a:rPr>
              <a:t>Ngày Ngôi trường xanh</a:t>
            </a:r>
            <a:r>
              <a:rPr lang="en-US" sz="2400" spc="-100">
                <a:latin typeface="Arial-SGK-TV" pitchFamily="2" charset="0"/>
                <a:cs typeface="Arial-SGK-TV" pitchFamily="2" charset="0"/>
              </a:rPr>
              <a:t> là ngày toàn thể học sinh trong trường cùng làm những việc để giữ cho trường sạch đẹp. Học sinh có thể làm một số việc  sau: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zh-CN" sz="2400" spc="-100">
                <a:latin typeface="Arial-SGK-TV" pitchFamily="2" charset="0"/>
                <a:cs typeface="Arial-SGK-TV" pitchFamily="2" charset="0"/>
              </a:rPr>
              <a:t>Quét dọn lớp, quét dọn lối đi chung, sân chơi.</a:t>
            </a:r>
          </a:p>
          <a:p>
            <a:pPr algn="just"/>
            <a:endParaRPr lang="en-US" sz="2400" spc="-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54F254-E83B-456C-8C17-F9D62CD6F12E}"/>
              </a:ext>
            </a:extLst>
          </p:cNvPr>
          <p:cNvSpPr txBox="1"/>
          <p:nvPr/>
        </p:nvSpPr>
        <p:spPr>
          <a:xfrm>
            <a:off x="1669144" y="710081"/>
            <a:ext cx="608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pc="-5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Bạn làm gì trong </a:t>
            </a:r>
            <a:r>
              <a:rPr lang="en-US" sz="2400" b="1" spc="-5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Ngày Ngôi trường xanh?</a:t>
            </a:r>
            <a:endParaRPr lang="en-US" sz="2400" b="1" i="1" spc="-50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B0D889-1515-4226-90E0-5A9612EB6A9D}"/>
              </a:ext>
            </a:extLst>
          </p:cNvPr>
          <p:cNvSpPr txBox="1"/>
          <p:nvPr/>
        </p:nvSpPr>
        <p:spPr>
          <a:xfrm>
            <a:off x="488257" y="2983172"/>
            <a:ext cx="48111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en-US" sz="2400" spc="-100">
                <a:latin typeface="Arial-SGK-TV" pitchFamily="2" charset="0"/>
                <a:cs typeface="Arial-SGK-TV" pitchFamily="2" charset="0"/>
              </a:rPr>
              <a:t>Chăm sóc cây ở sân trường, vườn trường.</a:t>
            </a:r>
          </a:p>
          <a:p>
            <a:pPr marL="457200" indent="-457200" algn="just">
              <a:buAutoNum type="arabicPeriod" startAt="2"/>
            </a:pPr>
            <a:r>
              <a:rPr lang="en-US" sz="2400" spc="-100">
                <a:latin typeface="Arial-SGK-TV" pitchFamily="2" charset="0"/>
                <a:cs typeface="Arial-SGK-TV" pitchFamily="2" charset="0"/>
              </a:rPr>
              <a:t>Trồng thêm một cây xanh ở trường (kể cả một cây cảnh nhỏ).</a:t>
            </a:r>
          </a:p>
          <a:p>
            <a:pPr marL="457200" indent="-457200" algn="just">
              <a:buAutoNum type="arabicPeriod" startAt="2"/>
            </a:pPr>
            <a:r>
              <a:rPr lang="en-US" sz="2400" spc="-100">
                <a:latin typeface="Arial-SGK-TV" pitchFamily="2" charset="0"/>
                <a:cs typeface="Arial-SGK-TV" pitchFamily="2" charset="0"/>
              </a:rPr>
              <a:t>Kiểm tra việc dùng nước, dùng  điện để  tiết kiệm nước và điện.</a:t>
            </a:r>
          </a:p>
          <a:p>
            <a:pPr marL="457200" indent="-457200" algn="just">
              <a:buAutoNum type="arabicPeriod" startAt="2"/>
            </a:pPr>
            <a:r>
              <a:rPr lang="en-US" sz="2400" spc="-100">
                <a:latin typeface="Arial-SGK-TV" pitchFamily="2" charset="0"/>
                <a:cs typeface="Arial-SGK-TV" pitchFamily="2" charset="0"/>
              </a:rPr>
              <a:t>Dự buổi nói chuyện về việc hạn chế  dùng túi ni-lon để bọc đồ vật.</a:t>
            </a:r>
            <a:endParaRPr lang="en-US" sz="2400" spc="-1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1CE6BC-BA9C-4540-ADBB-BC1A0D123DB1}"/>
              </a:ext>
            </a:extLst>
          </p:cNvPr>
          <p:cNvCxnSpPr>
            <a:cxnSpLocks/>
          </p:cNvCxnSpPr>
          <p:nvPr/>
        </p:nvCxnSpPr>
        <p:spPr>
          <a:xfrm>
            <a:off x="3193616" y="1710631"/>
            <a:ext cx="558112" cy="0"/>
          </a:xfrm>
          <a:prstGeom prst="line">
            <a:avLst/>
          </a:prstGeom>
          <a:ln w="28575">
            <a:solidFill>
              <a:srgbClr val="009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574D3B-B2CD-4D2B-A352-8F82AC9BFE3D}"/>
              </a:ext>
            </a:extLst>
          </p:cNvPr>
          <p:cNvCxnSpPr>
            <a:cxnSpLocks/>
          </p:cNvCxnSpPr>
          <p:nvPr/>
        </p:nvCxnSpPr>
        <p:spPr>
          <a:xfrm>
            <a:off x="5753038" y="2111802"/>
            <a:ext cx="614143" cy="0"/>
          </a:xfrm>
          <a:prstGeom prst="line">
            <a:avLst/>
          </a:prstGeom>
          <a:ln w="28575">
            <a:solidFill>
              <a:srgbClr val="009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38B085-7873-49FD-ABFF-1214A40A0A40}"/>
              </a:ext>
            </a:extLst>
          </p:cNvPr>
          <p:cNvCxnSpPr>
            <a:cxnSpLocks/>
          </p:cNvCxnSpPr>
          <p:nvPr/>
        </p:nvCxnSpPr>
        <p:spPr>
          <a:xfrm>
            <a:off x="1053889" y="3369102"/>
            <a:ext cx="1280160" cy="0"/>
          </a:xfrm>
          <a:prstGeom prst="line">
            <a:avLst/>
          </a:prstGeom>
          <a:ln w="28575">
            <a:solidFill>
              <a:srgbClr val="009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D958C9-17BB-4AA9-95BA-935B25DDD3B6}"/>
              </a:ext>
            </a:extLst>
          </p:cNvPr>
          <p:cNvCxnSpPr>
            <a:cxnSpLocks/>
          </p:cNvCxnSpPr>
          <p:nvPr/>
        </p:nvCxnSpPr>
        <p:spPr>
          <a:xfrm>
            <a:off x="4612522" y="3370363"/>
            <a:ext cx="640080" cy="0"/>
          </a:xfrm>
          <a:prstGeom prst="line">
            <a:avLst/>
          </a:prstGeom>
          <a:ln w="28575">
            <a:solidFill>
              <a:srgbClr val="009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D958C9-17BB-4AA9-95BA-935B25DDD3B6}"/>
              </a:ext>
            </a:extLst>
          </p:cNvPr>
          <p:cNvCxnSpPr>
            <a:cxnSpLocks/>
          </p:cNvCxnSpPr>
          <p:nvPr/>
        </p:nvCxnSpPr>
        <p:spPr>
          <a:xfrm>
            <a:off x="1042872" y="3777987"/>
            <a:ext cx="822960" cy="0"/>
          </a:xfrm>
          <a:prstGeom prst="line">
            <a:avLst/>
          </a:prstGeom>
          <a:ln w="28575">
            <a:solidFill>
              <a:srgbClr val="009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38B085-7873-49FD-ABFF-1214A40A0A40}"/>
              </a:ext>
            </a:extLst>
          </p:cNvPr>
          <p:cNvCxnSpPr>
            <a:cxnSpLocks/>
          </p:cNvCxnSpPr>
          <p:nvPr/>
        </p:nvCxnSpPr>
        <p:spPr>
          <a:xfrm>
            <a:off x="2056424" y="5230953"/>
            <a:ext cx="1097280" cy="0"/>
          </a:xfrm>
          <a:prstGeom prst="line">
            <a:avLst/>
          </a:prstGeom>
          <a:ln w="28575">
            <a:solidFill>
              <a:srgbClr val="009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9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680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>
                <a:latin typeface="Arial-SGK-TV" pitchFamily="2" charset="0"/>
                <a:cs typeface="Arial-SGK-TV" pitchFamily="2" charset="0"/>
              </a:rPr>
              <a:t>Nghe – viết.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81B4D1-0950-436D-A3C4-FC97583D5C3A}"/>
              </a:ext>
            </a:extLst>
          </p:cNvPr>
          <p:cNvGrpSpPr/>
          <p:nvPr/>
        </p:nvGrpSpPr>
        <p:grpSpPr>
          <a:xfrm>
            <a:off x="363071" y="2001717"/>
            <a:ext cx="8417858" cy="3151784"/>
            <a:chOff x="279425" y="1759346"/>
            <a:chExt cx="8417858" cy="3151784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49BEF8DA-9653-4606-825A-E8A70D9194E9}"/>
                </a:ext>
              </a:extLst>
            </p:cNvPr>
            <p:cNvSpPr/>
            <p:nvPr/>
          </p:nvSpPr>
          <p:spPr>
            <a:xfrm rot="176964">
              <a:off x="279425" y="1759346"/>
              <a:ext cx="8417858" cy="3151784"/>
            </a:xfrm>
            <a:prstGeom prst="cloud">
              <a:avLst/>
            </a:prstGeom>
            <a:solidFill>
              <a:srgbClr val="C9E8A6"/>
            </a:solidFill>
            <a:ln>
              <a:solidFill>
                <a:srgbClr val="C9E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7DFE73-B056-43C8-8A46-172459F51984}"/>
                </a:ext>
              </a:extLst>
            </p:cNvPr>
            <p:cNvSpPr txBox="1"/>
            <p:nvPr/>
          </p:nvSpPr>
          <p:spPr>
            <a:xfrm>
              <a:off x="1242557" y="2427297"/>
              <a:ext cx="665888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/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ngôi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  <a:r>
                <a:rPr lang="vi-VN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ờng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giữ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  <a:r>
                <a:rPr lang="vi-VN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ờng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sạch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Vậy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568" y="3529188"/>
            <a:ext cx="3112345" cy="2888327"/>
          </a:xfrm>
          <a:prstGeom prst="round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8820" y="3494808"/>
            <a:ext cx="3289481" cy="28847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831" y="1318883"/>
            <a:ext cx="3289482" cy="2432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4468" y="1181376"/>
            <a:ext cx="2885023" cy="26358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4129" y="859464"/>
            <a:ext cx="4815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b="1" i="1" dirty="0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trò</a:t>
            </a:r>
            <a:r>
              <a:rPr lang="en-US" sz="2400" b="1" i="1" dirty="0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b="1" i="1" dirty="0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400" b="1" i="1" dirty="0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400" b="1" i="1" dirty="0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b="1" i="1" dirty="0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khách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5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8356" y="850870"/>
            <a:ext cx="6067287" cy="55432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4129" y="859464"/>
            <a:ext cx="4815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b="1" i="1" dirty="0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trò</a:t>
            </a:r>
            <a:r>
              <a:rPr lang="en-US" sz="2400" b="1" i="1" dirty="0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b="1" i="1" dirty="0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400" b="1" i="1" dirty="0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400" b="1" i="1" dirty="0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b="1" i="1" dirty="0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khách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1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742" y="598394"/>
            <a:ext cx="6115369" cy="5675204"/>
          </a:xfrm>
          <a:prstGeom prst="round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4129" y="859464"/>
            <a:ext cx="4815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b="1" i="1" dirty="0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trò</a:t>
            </a:r>
            <a:r>
              <a:rPr lang="en-US" sz="2400" b="1" i="1" dirty="0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b="1" i="1" dirty="0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400" b="1" i="1" dirty="0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400" b="1" i="1" dirty="0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b="1" i="1" dirty="0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khách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2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3274" y="1063562"/>
            <a:ext cx="5771082" cy="4268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2287" y="5447578"/>
            <a:ext cx="4417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>
                <a:latin typeface="Arial-SGK-TV" pitchFamily="2" charset="0"/>
                <a:cs typeface="Arial-SGK-TV" pitchFamily="2" charset="0"/>
              </a:rPr>
              <a:t>Chích chòe, chim sẻ và tu hú làm gì trong giờ học làm tổ?</a:t>
            </a:r>
            <a:endParaRPr lang="en-US" altLang="zh-CN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15842" y="5497316"/>
            <a:ext cx="411480" cy="411480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4129" y="859464"/>
            <a:ext cx="4815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b="1" i="1" dirty="0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trò</a:t>
            </a:r>
            <a:r>
              <a:rPr lang="en-US" sz="2400" b="1" i="1" dirty="0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b="1" i="1" dirty="0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400" b="1" i="1" dirty="0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400" b="1" i="1" dirty="0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b="1" i="1" dirty="0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khách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4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1283</TotalTime>
  <Words>502</Words>
  <Application>Microsoft Office PowerPoint</Application>
  <PresentationFormat>On-screen Show (4:3)</PresentationFormat>
  <Paragraphs>63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90</cp:revision>
  <dcterms:created xsi:type="dcterms:W3CDTF">2019-11-27T07:37:57Z</dcterms:created>
  <dcterms:modified xsi:type="dcterms:W3CDTF">2025-05-09T13:35:07Z</dcterms:modified>
</cp:coreProperties>
</file>