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5" r:id="rId3"/>
    <p:sldId id="281" r:id="rId4"/>
    <p:sldId id="286" r:id="rId5"/>
    <p:sldId id="282" r:id="rId6"/>
    <p:sldId id="268" r:id="rId7"/>
    <p:sldId id="283" r:id="rId8"/>
    <p:sldId id="284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FFFFFF"/>
    <a:srgbClr val="C5E0B4"/>
    <a:srgbClr val="70AD47"/>
    <a:srgbClr val="009F4F"/>
    <a:srgbClr val="FFC000"/>
    <a:srgbClr val="0076C1"/>
    <a:srgbClr val="128ACE"/>
    <a:srgbClr val="1A90D0"/>
    <a:srgbClr val="C9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6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23A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0687" y="2630564"/>
            <a:ext cx="67826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em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7200" b="1" dirty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trường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7422" y="1196842"/>
            <a:ext cx="3971122" cy="5208117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8673" y="375906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400" b="1" i="1" dirty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kẻ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61" y="1041587"/>
            <a:ext cx="6188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 1.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trường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tiên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spc="-1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2200" spc="-1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/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 ‒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ích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nhỉ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?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Tôi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nãy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200" spc="-100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altLang="zh-CN" sz="2200" spc="-1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60" y="2456517"/>
            <a:ext cx="6188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2. Thước kẻ chỉ im lặng. Vừa lúc đó, bạn nhỏ cầm thước để kẻ hết bài. Bút không tự làm được, phải dựa vào thước kẻ.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61" y="3526412"/>
            <a:ext cx="77138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3. Hiểu công việc của thước kẻ, bút nói:</a:t>
            </a:r>
          </a:p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‒ Xin lỗi cậu. Nếu không có cậu, mình không gạch được một đường thẳng như thế.</a:t>
            </a:r>
          </a:p>
          <a:p>
            <a:pPr algn="just"/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   ‒ Không có cậu, mình cũng không thể tự tạo ra đường thẳng đó đâu. ‒ Thước kẻ nhẹ nhàng nói.</a:t>
            </a:r>
          </a:p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 Từ đó, bút và thước kẻ trở thành bạn thân, cùng nhau giúp bạn nhỏ có vở sạch chữ đẹp.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0546" y="595921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Lê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Luynh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39 L 0.30086 -0.185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345" y="1189146"/>
            <a:ext cx="2143093" cy="2810662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9656" y="375906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Bút và thước kẻ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61" y="1041587"/>
            <a:ext cx="6188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1. Bút và thước kẻ cùng bạn nhỏ đến trường. Buổi học đầu tiên, bút nói với thước kẻ:</a:t>
            </a:r>
          </a:p>
          <a:p>
            <a:pPr algn="just"/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  ‒ Cậu chẳng có ích gì nhỉ? Tôi giúp bạn nhỏ viết từ nãy đến giờ.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60" y="2456517"/>
            <a:ext cx="6188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2. Thước kẻ chỉ im lặng. Vừa lúc đó, bạn nhỏ cầm thước để kẻ hết bài. Bút không tự làm được, phải dựa vào thước kẻ.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61" y="3526412"/>
            <a:ext cx="77138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3. Hiểu công việc của thước kẻ, bút nói:</a:t>
            </a:r>
          </a:p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‒ Xin lỗi cậu. Nếu không có cậu, mình không gạch được một đường thẳng như thế.</a:t>
            </a:r>
          </a:p>
          <a:p>
            <a:pPr algn="just"/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   ‒ Không có cậu, mình cũng không thể tự tạo ra đường thẳng đó đâu. ‒ Thước kẻ nhẹ nhàng nói.</a:t>
            </a:r>
          </a:p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 Từ đó, bút và thước kẻ trở thành bạn thân, cùng nhau giúp bạn nhỏ có vở sạch chữ đẹp.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2635" y="594008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>
                <a:latin typeface="Arial-SGK-TV" pitchFamily="2" charset="0"/>
                <a:cs typeface="Arial-SGK-TV" pitchFamily="2" charset="0"/>
              </a:rPr>
              <a:t>Lê Huynh)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2475941" y="2857048"/>
            <a:ext cx="91440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867478" y="4245173"/>
            <a:ext cx="82296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3478475" y="1457906"/>
            <a:ext cx="100584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4558128" y="1457906"/>
            <a:ext cx="1280160" cy="0"/>
          </a:xfrm>
          <a:prstGeom prst="line">
            <a:avLst/>
          </a:prstGeom>
          <a:ln w="28575">
            <a:solidFill>
              <a:srgbClr val="F37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05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345" y="1189146"/>
            <a:ext cx="2143093" cy="2810662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9656" y="375906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Bút và thước kẻ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161" y="1041587"/>
            <a:ext cx="6188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1. Bút và thước kẻ cùng bạn nhỏ đến trường. Buổi học đầu tiên, bút nói với thước kẻ:</a:t>
            </a:r>
          </a:p>
          <a:p>
            <a:pPr algn="just"/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  ‒ Cậu chẳng có ích gì nhỉ? Tôi giúp bạn nhỏ viết từ nãy đến giờ.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160" y="2456517"/>
            <a:ext cx="6188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2. Thước kẻ chỉ im lặng. Vừa lúc đó, bạn nhỏ cầm thước để kẻ hết bài. Bút không tự làm được, phải dựa vào thước kẻ.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161" y="3526412"/>
            <a:ext cx="77138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3. Hiểu công việc của thước kẻ, bút nói:</a:t>
            </a:r>
          </a:p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‒ Xin lỗi cậu. Nếu không có cậu, mình không gạch được một đường thẳng như thế.</a:t>
            </a:r>
          </a:p>
          <a:p>
            <a:pPr algn="just"/>
            <a:r>
              <a:rPr lang="en-US" altLang="zh-CN" sz="2200" spc="-100">
                <a:latin typeface="Arial-SGK-TV" pitchFamily="2" charset="0"/>
                <a:cs typeface="Arial-SGK-TV" pitchFamily="2" charset="0"/>
              </a:rPr>
              <a:t>   ‒ Không có cậu, mình cũng không thể tự tạo ra đường thẳng đó đâu. ‒ Thước kẻ nhẹ nhàng nói.</a:t>
            </a:r>
          </a:p>
          <a:p>
            <a:pPr algn="just"/>
            <a:r>
              <a:rPr lang="en-US" sz="2200" spc="-100">
                <a:latin typeface="Arial-SGK-TV" pitchFamily="2" charset="0"/>
                <a:cs typeface="Arial-SGK-TV" pitchFamily="2" charset="0"/>
              </a:rPr>
              <a:t>   Từ đó, bút và thước kẻ trở thành bạn thân, cùng nhau giúp bạn nhỏ có vở sạch chữ đẹp.</a:t>
            </a:r>
            <a:endParaRPr lang="en-US" sz="2200" spc="-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2635" y="594008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>
                <a:latin typeface="Arial-SGK-TV" pitchFamily="2" charset="0"/>
                <a:cs typeface="Arial-SGK-TV" pitchFamily="2" charset="0"/>
              </a:rPr>
              <a:t>Theo </a:t>
            </a:r>
            <a:r>
              <a:rPr lang="en-US">
                <a:latin typeface="Arial-SGK-TV" pitchFamily="2" charset="0"/>
                <a:cs typeface="Arial-SGK-TV" pitchFamily="2" charset="0"/>
              </a:rPr>
              <a:t>Lê Huynh)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E14A6A-276F-4313-A4F4-111750CF7501}"/>
              </a:ext>
            </a:extLst>
          </p:cNvPr>
          <p:cNvCxnSpPr>
            <a:cxnSpLocks/>
          </p:cNvCxnSpPr>
          <p:nvPr/>
        </p:nvCxnSpPr>
        <p:spPr>
          <a:xfrm>
            <a:off x="845444" y="2085867"/>
            <a:ext cx="2785262" cy="0"/>
          </a:xfrm>
          <a:prstGeom prst="line">
            <a:avLst/>
          </a:prstGeom>
          <a:ln w="28575">
            <a:solidFill>
              <a:srgbClr val="009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C1777C-C29D-43CC-84F4-F2E1340B4FBA}"/>
              </a:ext>
            </a:extLst>
          </p:cNvPr>
          <p:cNvSpPr/>
          <p:nvPr/>
        </p:nvSpPr>
        <p:spPr>
          <a:xfrm>
            <a:off x="319367" y="2339788"/>
            <a:ext cx="8505265" cy="19363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5E0B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rằng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ớc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chẳng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ích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ớc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bút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gạch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ợc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đ</a:t>
            </a:r>
            <a:r>
              <a:rPr lang="vi-VN" altLang="zh-CN" sz="2800" dirty="0"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ờng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800" dirty="0" err="1">
                <a:latin typeface="Arial-SGK-TV" pitchFamily="2" charset="0"/>
                <a:cs typeface="Arial-SGK-TV" pitchFamily="2" charset="0"/>
              </a:rPr>
              <a:t>thẳng</a:t>
            </a:r>
            <a:r>
              <a:rPr lang="en-US" altLang="zh-CN" sz="2800" dirty="0">
                <a:latin typeface="Arial-SGK-TV" pitchFamily="2" charset="0"/>
                <a:cs typeface="Arial-SGK-TV" pitchFamily="2" charset="0"/>
              </a:rPr>
              <a:t>.</a:t>
            </a:r>
            <a:endParaRPr lang="zh-CN" alt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9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>
                <a:latin typeface="Arial-SGK-TV" pitchFamily="2" charset="0"/>
                <a:cs typeface="Arial-SGK-TV" pitchFamily="2" charset="0"/>
              </a:rPr>
              <a:t>Chép đoạn văn sau: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5308" y="255672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DE3F50-3A5A-4DC6-972B-792FD321B6D4}"/>
              </a:ext>
            </a:extLst>
          </p:cNvPr>
          <p:cNvSpPr txBox="1"/>
          <p:nvPr/>
        </p:nvSpPr>
        <p:spPr>
          <a:xfrm>
            <a:off x="3941777" y="256773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AFAE3C-A504-4FCD-A403-DF98D31AB6A7}"/>
              </a:ext>
            </a:extLst>
          </p:cNvPr>
          <p:cNvSpPr txBox="1"/>
          <p:nvPr/>
        </p:nvSpPr>
        <p:spPr>
          <a:xfrm>
            <a:off x="8073021" y="254046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CE351A-7DE1-4D78-AE97-BC015E4C1E7A}"/>
              </a:ext>
            </a:extLst>
          </p:cNvPr>
          <p:cNvSpPr txBox="1"/>
          <p:nvPr/>
        </p:nvSpPr>
        <p:spPr>
          <a:xfrm>
            <a:off x="966627" y="298481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4369A3-28C6-4D14-989C-E745C7460CFD}"/>
              </a:ext>
            </a:extLst>
          </p:cNvPr>
          <p:cNvSpPr txBox="1"/>
          <p:nvPr/>
        </p:nvSpPr>
        <p:spPr>
          <a:xfrm>
            <a:off x="2966363" y="298480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6A5FA1-2B1E-483F-826C-54245D444CEC}"/>
              </a:ext>
            </a:extLst>
          </p:cNvPr>
          <p:cNvSpPr txBox="1"/>
          <p:nvPr/>
        </p:nvSpPr>
        <p:spPr>
          <a:xfrm>
            <a:off x="5853716" y="2984809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A4E01B-6D8D-4CFE-B1C0-0320F58D6F42}"/>
              </a:ext>
            </a:extLst>
          </p:cNvPr>
          <p:cNvSpPr txBox="1"/>
          <p:nvPr/>
        </p:nvSpPr>
        <p:spPr>
          <a:xfrm>
            <a:off x="7025383" y="298480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/>
      <p:bldP spid="21" grpId="0"/>
      <p:bldP spid="23" grpId="0"/>
      <p:bldP spid="26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CC2D84-D6C1-4E59-B543-A233F519A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496" r="4785"/>
          <a:stretch/>
        </p:blipFill>
        <p:spPr>
          <a:xfrm>
            <a:off x="289112" y="1116116"/>
            <a:ext cx="8377517" cy="5103160"/>
          </a:xfrm>
          <a:prstGeom prst="roundRect">
            <a:avLst>
              <a:gd name="adj" fmla="val 24931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DC61DA-122C-4A36-B48A-7728EE29B5D5}"/>
              </a:ext>
            </a:extLst>
          </p:cNvPr>
          <p:cNvSpPr txBox="1"/>
          <p:nvPr/>
        </p:nvSpPr>
        <p:spPr>
          <a:xfrm>
            <a:off x="826993" y="605112"/>
            <a:ext cx="7039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tr.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DB09E-95F1-44A5-9070-CC70104E5127}"/>
              </a:ext>
            </a:extLst>
          </p:cNvPr>
          <p:cNvSpPr txBox="1"/>
          <p:nvPr/>
        </p:nvSpPr>
        <p:spPr>
          <a:xfrm>
            <a:off x="2134721" y="5948091"/>
            <a:ext cx="487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7B2D7-D459-4D0D-887B-7B36A6279BF8}"/>
              </a:ext>
            </a:extLst>
          </p:cNvPr>
          <p:cNvSpPr txBox="1"/>
          <p:nvPr/>
        </p:nvSpPr>
        <p:spPr>
          <a:xfrm>
            <a:off x="1620366" y="3059213"/>
            <a:ext cx="1136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AB342-BB99-431D-93D1-EF77C662A0B6}"/>
              </a:ext>
            </a:extLst>
          </p:cNvPr>
          <p:cNvSpPr txBox="1"/>
          <p:nvPr/>
        </p:nvSpPr>
        <p:spPr>
          <a:xfrm>
            <a:off x="1228164" y="4598902"/>
            <a:ext cx="1136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bút trì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02D03-B4C0-4ACC-88EC-91196C608879}"/>
              </a:ext>
            </a:extLst>
          </p:cNvPr>
          <p:cNvSpPr txBox="1"/>
          <p:nvPr/>
        </p:nvSpPr>
        <p:spPr>
          <a:xfrm>
            <a:off x="2478729" y="3873377"/>
            <a:ext cx="1427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cuộn chỉ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F2789-7ED9-4A61-9E76-155FFDBBB3D1}"/>
              </a:ext>
            </a:extLst>
          </p:cNvPr>
          <p:cNvSpPr txBox="1"/>
          <p:nvPr/>
        </p:nvSpPr>
        <p:spPr>
          <a:xfrm>
            <a:off x="3019982" y="5069084"/>
            <a:ext cx="1427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cuộn trỉ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5FA4B-2E11-4FE2-AE0F-B5298F4908D4}"/>
              </a:ext>
            </a:extLst>
          </p:cNvPr>
          <p:cNvSpPr txBox="1"/>
          <p:nvPr/>
        </p:nvSpPr>
        <p:spPr>
          <a:xfrm>
            <a:off x="4056513" y="3048859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bức chanh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C6391-56F4-42BF-87DA-8CB51D37D868}"/>
              </a:ext>
            </a:extLst>
          </p:cNvPr>
          <p:cNvSpPr txBox="1"/>
          <p:nvPr/>
        </p:nvSpPr>
        <p:spPr>
          <a:xfrm>
            <a:off x="4336666" y="4127671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bức tranh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85DC0-0AE0-4A1C-8760-FA5E8C459B2D}"/>
              </a:ext>
            </a:extLst>
          </p:cNvPr>
          <p:cNvSpPr txBox="1"/>
          <p:nvPr/>
        </p:nvSpPr>
        <p:spPr>
          <a:xfrm>
            <a:off x="6091510" y="3378588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cái chống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D98BE9-D620-4B59-9A24-A12B81F780CD}"/>
              </a:ext>
            </a:extLst>
          </p:cNvPr>
          <p:cNvSpPr txBox="1"/>
          <p:nvPr/>
        </p:nvSpPr>
        <p:spPr>
          <a:xfrm>
            <a:off x="6048933" y="4872388"/>
            <a:ext cx="1718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>
                <a:latin typeface="Arial" panose="020B0604020202020204" pitchFamily="34" charset="0"/>
                <a:cs typeface="Arial" panose="020B0604020202020204" pitchFamily="34" charset="0"/>
              </a:rPr>
              <a:t>cái trống</a:t>
            </a:r>
            <a:endParaRPr lang="zh-CN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F8E1B2-ED33-41EF-B212-DB58E0002FC6}"/>
              </a:ext>
            </a:extLst>
          </p:cNvPr>
          <p:cNvSpPr/>
          <p:nvPr/>
        </p:nvSpPr>
        <p:spPr>
          <a:xfrm>
            <a:off x="1297077" y="2793699"/>
            <a:ext cx="1729016" cy="963286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29D0B9-0961-45B0-854C-6E258A18EE6E}"/>
              </a:ext>
            </a:extLst>
          </p:cNvPr>
          <p:cNvSpPr/>
          <p:nvPr/>
        </p:nvSpPr>
        <p:spPr>
          <a:xfrm rot="2700000">
            <a:off x="1208887" y="4759022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4ABCEF-7DDE-45B5-ACD6-A5F4DD08F506}"/>
              </a:ext>
            </a:extLst>
          </p:cNvPr>
          <p:cNvSpPr/>
          <p:nvPr/>
        </p:nvSpPr>
        <p:spPr>
          <a:xfrm rot="8100000">
            <a:off x="1208887" y="475902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634A7D-1E83-4FAA-9B9B-C36D5C00D7B8}"/>
              </a:ext>
            </a:extLst>
          </p:cNvPr>
          <p:cNvSpPr/>
          <p:nvPr/>
        </p:nvSpPr>
        <p:spPr>
          <a:xfrm>
            <a:off x="2310635" y="3627721"/>
            <a:ext cx="1725706" cy="921696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957E80-602F-413A-B970-1C7CEFE40FA8}"/>
              </a:ext>
            </a:extLst>
          </p:cNvPr>
          <p:cNvSpPr/>
          <p:nvPr/>
        </p:nvSpPr>
        <p:spPr>
          <a:xfrm rot="2700000">
            <a:off x="3133494" y="528421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6C9B3-F143-4C85-BE83-CD34A71D1B46}"/>
              </a:ext>
            </a:extLst>
          </p:cNvPr>
          <p:cNvSpPr/>
          <p:nvPr/>
        </p:nvSpPr>
        <p:spPr>
          <a:xfrm rot="8100000">
            <a:off x="3133494" y="528421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EE67C13-C4BA-46BC-B6B5-7EBFCF3548EC}"/>
              </a:ext>
            </a:extLst>
          </p:cNvPr>
          <p:cNvSpPr/>
          <p:nvPr/>
        </p:nvSpPr>
        <p:spPr>
          <a:xfrm>
            <a:off x="4053708" y="3902244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60C8D7-2BCF-4057-AEE0-756E5E7A4552}"/>
              </a:ext>
            </a:extLst>
          </p:cNvPr>
          <p:cNvSpPr/>
          <p:nvPr/>
        </p:nvSpPr>
        <p:spPr>
          <a:xfrm rot="2700000">
            <a:off x="4400332" y="3235597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246592-A557-4A2D-8633-B008EE16D247}"/>
              </a:ext>
            </a:extLst>
          </p:cNvPr>
          <p:cNvSpPr/>
          <p:nvPr/>
        </p:nvSpPr>
        <p:spPr>
          <a:xfrm rot="8100000">
            <a:off x="4400332" y="3235598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91DBBD9-4581-4963-9AA3-7B250C6F63A3}"/>
              </a:ext>
            </a:extLst>
          </p:cNvPr>
          <p:cNvSpPr/>
          <p:nvPr/>
        </p:nvSpPr>
        <p:spPr>
          <a:xfrm>
            <a:off x="5661195" y="4599884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A8E466-8B5C-4181-8569-FCE6874CB4C8}"/>
              </a:ext>
            </a:extLst>
          </p:cNvPr>
          <p:cNvSpPr/>
          <p:nvPr/>
        </p:nvSpPr>
        <p:spPr>
          <a:xfrm rot="2700000">
            <a:off x="6279776" y="357635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2429432-E939-4CDE-85EC-D13F2E11B3A4}"/>
              </a:ext>
            </a:extLst>
          </p:cNvPr>
          <p:cNvSpPr/>
          <p:nvPr/>
        </p:nvSpPr>
        <p:spPr>
          <a:xfrm rot="8100000">
            <a:off x="6279776" y="357635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01983A-F224-42D2-9D78-64E4915E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77" y="3580482"/>
            <a:ext cx="3365541" cy="2187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9EF7-6919-4983-B7B4-7872A02BE9A2}"/>
              </a:ext>
            </a:extLst>
          </p:cNvPr>
          <p:cNvSpPr txBox="1"/>
          <p:nvPr/>
        </p:nvSpPr>
        <p:spPr>
          <a:xfrm>
            <a:off x="826993" y="605112"/>
            <a:ext cx="703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(2) Đặt tên cho tranh.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E00AF-EA51-4C42-9613-D540825A5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36" y="1353003"/>
            <a:ext cx="2724786" cy="1822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503F30-6D98-45B9-B5CF-A9663AF09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54" y="3388799"/>
            <a:ext cx="2878406" cy="22649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EB82A9-D495-487B-952D-FC34B726F478}"/>
              </a:ext>
            </a:extLst>
          </p:cNvPr>
          <p:cNvSpPr txBox="1"/>
          <p:nvPr/>
        </p:nvSpPr>
        <p:spPr>
          <a:xfrm>
            <a:off x="2555909" y="5904681"/>
            <a:ext cx="403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2" y="1139895"/>
            <a:ext cx="2413882" cy="22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8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</TotalTime>
  <Words>661</Words>
  <Application>Microsoft Office PowerPoint</Application>
  <PresentationFormat>On-screen Show (4:3)</PresentationFormat>
  <Paragraphs>65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81</cp:revision>
  <dcterms:created xsi:type="dcterms:W3CDTF">2019-11-27T07:37:57Z</dcterms:created>
  <dcterms:modified xsi:type="dcterms:W3CDTF">2025-05-09T13:33:50Z</dcterms:modified>
</cp:coreProperties>
</file>