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88" r:id="rId3"/>
    <p:sldId id="286" r:id="rId4"/>
    <p:sldId id="287" r:id="rId5"/>
    <p:sldId id="266" r:id="rId6"/>
    <p:sldId id="267" r:id="rId7"/>
    <p:sldId id="271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5BA"/>
    <a:srgbClr val="BA8CDC"/>
    <a:srgbClr val="F9C6D3"/>
    <a:srgbClr val="FF6DB6"/>
    <a:srgbClr val="009F4F"/>
    <a:srgbClr val="FFC000"/>
    <a:srgbClr val="0076C1"/>
    <a:srgbClr val="128ACE"/>
    <a:srgbClr val="1A90D0"/>
    <a:srgbClr val="C9E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4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CHÂN</a:t>
            </a:r>
            <a:r>
              <a:rPr lang="en-US" baseline="0" dirty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0"/>
            <a:ext cx="9144000" cy="6891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953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22D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0568" y="3016157"/>
            <a:ext cx="6482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dạy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thế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5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2393AD-4936-4DD7-8102-E85CA5C21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" t="3231" r="3540"/>
          <a:stretch/>
        </p:blipFill>
        <p:spPr>
          <a:xfrm>
            <a:off x="1513973" y="1656647"/>
            <a:ext cx="6116054" cy="4811164"/>
          </a:xfrm>
          <a:prstGeom prst="round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3044" y="988227"/>
            <a:ext cx="728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013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AF22F6-0C01-4E85-9C5F-8125C15116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648" r="10457"/>
          <a:stretch/>
        </p:blipFill>
        <p:spPr>
          <a:xfrm>
            <a:off x="1573571" y="1569241"/>
            <a:ext cx="5996858" cy="4811164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3044" y="988227"/>
            <a:ext cx="728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1797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6499" y="888634"/>
            <a:ext cx="802137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 hai khổ thơ đầu của bài </a:t>
            </a:r>
            <a:r>
              <a:rPr lang="en-US" sz="2400" i="1">
                <a:latin typeface="Arial-SGK-TV" pitchFamily="2" charset="0"/>
                <a:cs typeface="Arial-SGK-TV" pitchFamily="2" charset="0"/>
              </a:rPr>
              <a:t>Ngôi nhà.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043" t="56709" r="83888" b="36254"/>
          <a:stretch/>
        </p:blipFill>
        <p:spPr>
          <a:xfrm>
            <a:off x="150668" y="95739"/>
            <a:ext cx="718454" cy="713232"/>
          </a:xfrm>
          <a:custGeom>
            <a:avLst/>
            <a:gdLst>
              <a:gd name="connsiteX0" fmla="*/ 372012 w 744024"/>
              <a:gd name="connsiteY0" fmla="*/ 0 h 723900"/>
              <a:gd name="connsiteX1" fmla="*/ 744024 w 744024"/>
              <a:gd name="connsiteY1" fmla="*/ 361950 h 723900"/>
              <a:gd name="connsiteX2" fmla="*/ 372012 w 744024"/>
              <a:gd name="connsiteY2" fmla="*/ 723900 h 723900"/>
              <a:gd name="connsiteX3" fmla="*/ 0 w 744024"/>
              <a:gd name="connsiteY3" fmla="*/ 361950 h 723900"/>
              <a:gd name="connsiteX4" fmla="*/ 372012 w 744024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24" h="723900">
                <a:moveTo>
                  <a:pt x="372012" y="0"/>
                </a:moveTo>
                <a:cubicBezTo>
                  <a:pt x="577469" y="0"/>
                  <a:pt x="744024" y="162051"/>
                  <a:pt x="744024" y="361950"/>
                </a:cubicBezTo>
                <a:cubicBezTo>
                  <a:pt x="744024" y="561849"/>
                  <a:pt x="577469" y="723900"/>
                  <a:pt x="372012" y="723900"/>
                </a:cubicBezTo>
                <a:cubicBezTo>
                  <a:pt x="166555" y="723900"/>
                  <a:pt x="0" y="561849"/>
                  <a:pt x="0" y="361950"/>
                </a:cubicBezTo>
                <a:cubicBezTo>
                  <a:pt x="0" y="162051"/>
                  <a:pt x="166555" y="0"/>
                  <a:pt x="372012" y="0"/>
                </a:cubicBez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946499" y="378538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ACFD11-50B2-421D-A790-E0C4547351C0}"/>
              </a:ext>
            </a:extLst>
          </p:cNvPr>
          <p:cNvSpPr txBox="1"/>
          <p:nvPr/>
        </p:nvSpPr>
        <p:spPr>
          <a:xfrm>
            <a:off x="2863211" y="1896545"/>
            <a:ext cx="30476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em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Hàng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xoan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ngõ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xao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xuyến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nở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chum.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6A86B1-C1D1-4C99-9BDA-354F14386225}"/>
              </a:ext>
            </a:extLst>
          </p:cNvPr>
          <p:cNvSpPr txBox="1"/>
          <p:nvPr/>
        </p:nvSpPr>
        <p:spPr>
          <a:xfrm>
            <a:off x="2863211" y="3677413"/>
            <a:ext cx="29642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chim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hồi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lảnh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lót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Mái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thơm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phức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Rạ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phơi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015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6499" y="880779"/>
            <a:ext cx="7961752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c)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trò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ong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mật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tổ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chứa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tiếng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mở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d, r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043" t="56709" r="83888" b="36254"/>
          <a:stretch/>
        </p:blipFill>
        <p:spPr>
          <a:xfrm>
            <a:off x="150668" y="95739"/>
            <a:ext cx="718454" cy="713232"/>
          </a:xfrm>
          <a:custGeom>
            <a:avLst/>
            <a:gdLst>
              <a:gd name="connsiteX0" fmla="*/ 372012 w 744024"/>
              <a:gd name="connsiteY0" fmla="*/ 0 h 723900"/>
              <a:gd name="connsiteX1" fmla="*/ 744024 w 744024"/>
              <a:gd name="connsiteY1" fmla="*/ 361950 h 723900"/>
              <a:gd name="connsiteX2" fmla="*/ 372012 w 744024"/>
              <a:gd name="connsiteY2" fmla="*/ 723900 h 723900"/>
              <a:gd name="connsiteX3" fmla="*/ 0 w 744024"/>
              <a:gd name="connsiteY3" fmla="*/ 361950 h 723900"/>
              <a:gd name="connsiteX4" fmla="*/ 372012 w 744024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24" h="723900">
                <a:moveTo>
                  <a:pt x="372012" y="0"/>
                </a:moveTo>
                <a:cubicBezTo>
                  <a:pt x="577469" y="0"/>
                  <a:pt x="744024" y="162051"/>
                  <a:pt x="744024" y="361950"/>
                </a:cubicBezTo>
                <a:cubicBezTo>
                  <a:pt x="744024" y="561849"/>
                  <a:pt x="577469" y="723900"/>
                  <a:pt x="372012" y="723900"/>
                </a:cubicBezTo>
                <a:cubicBezTo>
                  <a:pt x="166555" y="723900"/>
                  <a:pt x="0" y="561849"/>
                  <a:pt x="0" y="361950"/>
                </a:cubicBezTo>
                <a:cubicBezTo>
                  <a:pt x="0" y="162051"/>
                  <a:pt x="166555" y="0"/>
                  <a:pt x="372012" y="0"/>
                </a:cubicBez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946499" y="378538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BC4A6F-AF12-4D05-BD0B-737E64D0D00F}"/>
              </a:ext>
            </a:extLst>
          </p:cNvPr>
          <p:cNvSpPr txBox="1"/>
          <p:nvPr/>
        </p:nvSpPr>
        <p:spPr>
          <a:xfrm>
            <a:off x="2730890" y="5813700"/>
            <a:ext cx="410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Viết ba từ tìm được vào vở.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9" y="2273959"/>
            <a:ext cx="9583056" cy="3770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1950" y="264033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9030" y="4057737"/>
            <a:ext cx="1005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Arial-SGK-TV" pitchFamily="2" charset="0"/>
                <a:cs typeface="Arial-SGK-TV" pitchFamily="2" charset="0"/>
              </a:rPr>
              <a:t>du lịch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4680" y="3943801"/>
            <a:ext cx="1126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ru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01520E9-C8EB-49BA-A273-5E6CE75FF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972" y="2116247"/>
            <a:ext cx="7726305" cy="3226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87A386-C566-44A8-932F-B91FA0AEBAAE}"/>
              </a:ext>
            </a:extLst>
          </p:cNvPr>
          <p:cNvSpPr txBox="1"/>
          <p:nvPr/>
        </p:nvSpPr>
        <p:spPr>
          <a:xfrm>
            <a:off x="2892694" y="277151"/>
            <a:ext cx="3358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Món quà sinh nhật bố</a:t>
            </a:r>
            <a:endParaRPr lang="en-US" sz="2400" b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57AA9-ABCE-440F-A79D-4DE974E280B2}"/>
              </a:ext>
            </a:extLst>
          </p:cNvPr>
          <p:cNvSpPr txBox="1"/>
          <p:nvPr/>
        </p:nvSpPr>
        <p:spPr>
          <a:xfrm>
            <a:off x="340368" y="1877312"/>
            <a:ext cx="84904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300" spc="-100">
                <a:latin typeface="Arial-SGK-TV" pitchFamily="2" charset="0"/>
                <a:cs typeface="Arial-SGK-TV" pitchFamily="2" charset="0"/>
              </a:rPr>
              <a:t>1. Thấy mẹ mua hoa tặng bố nhân dịp sinh nhật, Nhàn nghĩ: “Mình cũng nên có quà tặng bố”. Chợt em nhớ ra: “Bố thích ăn kem!”.  </a:t>
            </a:r>
            <a:endParaRPr lang="en-US" sz="2300" spc="-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2A63EF-1A05-47D3-BA9A-45737F5A2376}"/>
              </a:ext>
            </a:extLst>
          </p:cNvPr>
          <p:cNvSpPr txBox="1"/>
          <p:nvPr/>
        </p:nvSpPr>
        <p:spPr>
          <a:xfrm>
            <a:off x="297869" y="2656848"/>
            <a:ext cx="84904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300" spc="-100">
                <a:latin typeface="Arial-SGK-TV" pitchFamily="2" charset="0"/>
                <a:cs typeface="Arial-SGK-TV" pitchFamily="2" charset="0"/>
              </a:defRPr>
            </a:lvl1pPr>
          </a:lstStyle>
          <a:p>
            <a:r>
              <a:rPr lang="en-US"/>
              <a:t>2. Nhàn nhớ lại cách bà ngoại làm kem. Em xin bà một chai xi-rô dâu. Em pha nước vào xi-rô, rót vào các khuôn để vào ngăn đá tủ lạnh.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C932AE-7357-478D-BBA3-2A8EE070F5D3}"/>
              </a:ext>
            </a:extLst>
          </p:cNvPr>
          <p:cNvSpPr txBox="1"/>
          <p:nvPr/>
        </p:nvSpPr>
        <p:spPr>
          <a:xfrm>
            <a:off x="1915916" y="5755745"/>
            <a:ext cx="653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3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b="1" dirty="0" err="1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3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b="1" dirty="0" err="1">
                <a:latin typeface="Arial-SGK-TV" pitchFamily="2" charset="0"/>
                <a:cs typeface="Arial-SGK-TV" pitchFamily="2" charset="0"/>
              </a:rPr>
              <a:t>Nhàn</a:t>
            </a:r>
            <a:r>
              <a:rPr lang="en-US" sz="23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b="1" dirty="0" err="1"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3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b="1" dirty="0" err="1">
                <a:latin typeface="Arial-SGK-TV" pitchFamily="2" charset="0"/>
                <a:cs typeface="Arial-SGK-TV" pitchFamily="2" charset="0"/>
              </a:rPr>
              <a:t>tặng</a:t>
            </a:r>
            <a:r>
              <a:rPr lang="en-US" sz="23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b="1" dirty="0" err="1">
                <a:latin typeface="Arial-SGK-TV" pitchFamily="2" charset="0"/>
                <a:cs typeface="Arial-SGK-TV" pitchFamily="2" charset="0"/>
              </a:rPr>
              <a:t>kem</a:t>
            </a:r>
            <a:r>
              <a:rPr lang="en-US" sz="23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b="1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3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b="1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3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b="1" dirty="0" err="1">
                <a:latin typeface="Arial-SGK-TV" pitchFamily="2" charset="0"/>
                <a:cs typeface="Arial-SGK-TV" pitchFamily="2" charset="0"/>
              </a:rPr>
              <a:t>nhân</a:t>
            </a:r>
            <a:r>
              <a:rPr lang="en-US" sz="23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b="1" dirty="0" err="1">
                <a:latin typeface="Arial-SGK-TV" pitchFamily="2" charset="0"/>
                <a:cs typeface="Arial-SGK-TV" pitchFamily="2" charset="0"/>
              </a:rPr>
              <a:t>dịp</a:t>
            </a:r>
            <a:r>
              <a:rPr lang="en-US" sz="23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b="1" dirty="0" err="1"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23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b="1" dirty="0" err="1"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sz="23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3E0B9C5-2FE4-4EAF-A8A5-BE52B07F4A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1620981" y="5788337"/>
            <a:ext cx="315716" cy="4862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1A7264-AA16-444C-842A-F9D059D82B99}"/>
              </a:ext>
            </a:extLst>
          </p:cNvPr>
          <p:cNvSpPr txBox="1"/>
          <p:nvPr/>
        </p:nvSpPr>
        <p:spPr>
          <a:xfrm>
            <a:off x="340367" y="3382874"/>
            <a:ext cx="849047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300" spc="-100">
                <a:latin typeface="Arial-SGK-TV" pitchFamily="2" charset="0"/>
                <a:cs typeface="Arial-SGK-TV" pitchFamily="2" charset="0"/>
              </a:defRPr>
            </a:lvl1pPr>
          </a:lstStyle>
          <a:p>
            <a:r>
              <a:rPr lang="en-US" dirty="0"/>
              <a:t>3.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:</a:t>
            </a:r>
          </a:p>
          <a:p>
            <a:r>
              <a:rPr lang="en-US" sz="2000" dirty="0"/>
              <a:t>–</a:t>
            </a:r>
            <a:r>
              <a:rPr lang="en-US" dirty="0"/>
              <a:t> Con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kem</a:t>
            </a:r>
            <a:r>
              <a:rPr lang="en-US" dirty="0"/>
              <a:t> </a:t>
            </a:r>
            <a:r>
              <a:rPr lang="en-US" dirty="0" err="1"/>
              <a:t>tặng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ạ!</a:t>
            </a:r>
          </a:p>
          <a:p>
            <a:r>
              <a:rPr lang="en-US" dirty="0" err="1"/>
              <a:t>Nhàn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tủ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kem</a:t>
            </a:r>
            <a:r>
              <a:rPr lang="en-US" dirty="0"/>
              <a:t>. </a:t>
            </a:r>
            <a:r>
              <a:rPr lang="en-US" dirty="0" err="1"/>
              <a:t>Ôi</a:t>
            </a:r>
            <a:r>
              <a:rPr lang="en-US" dirty="0"/>
              <a:t> </a:t>
            </a:r>
            <a:r>
              <a:rPr lang="en-US" dirty="0" err="1"/>
              <a:t>thôi</a:t>
            </a:r>
            <a:r>
              <a:rPr lang="en-US" dirty="0"/>
              <a:t>!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đá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suốt</a:t>
            </a:r>
            <a:r>
              <a:rPr lang="en-US" dirty="0"/>
              <a:t>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buồn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khóc</a:t>
            </a:r>
            <a:r>
              <a:rPr lang="en-US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480436-7F33-4591-8018-2100EC868DF2}"/>
              </a:ext>
            </a:extLst>
          </p:cNvPr>
          <p:cNvSpPr txBox="1"/>
          <p:nvPr/>
        </p:nvSpPr>
        <p:spPr>
          <a:xfrm>
            <a:off x="375002" y="4903943"/>
            <a:ext cx="580188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300" spc="-100">
                <a:latin typeface="Arial-SGK-TV" pitchFamily="2" charset="0"/>
                <a:cs typeface="Arial-SGK-TV" pitchFamily="2" charset="0"/>
              </a:defRPr>
            </a:lvl1pPr>
          </a:lstStyle>
          <a:p>
            <a:r>
              <a:rPr lang="en-US" dirty="0"/>
              <a:t>4.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ôm</a:t>
            </a:r>
            <a:r>
              <a:rPr lang="en-US" dirty="0"/>
              <a:t> </a:t>
            </a:r>
            <a:r>
              <a:rPr lang="en-US" dirty="0" err="1"/>
              <a:t>Nhàn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lòng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:</a:t>
            </a:r>
          </a:p>
          <a:p>
            <a:r>
              <a:rPr lang="en-US" sz="2000" dirty="0"/>
              <a:t>–</a:t>
            </a:r>
            <a:r>
              <a:rPr lang="en-US" altLang="zh-CN" dirty="0"/>
              <a:t> Con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món</a:t>
            </a:r>
            <a:r>
              <a:rPr lang="en-US" altLang="zh-CN" dirty="0"/>
              <a:t> </a:t>
            </a:r>
            <a:r>
              <a:rPr lang="en-US" altLang="zh-CN" dirty="0" err="1"/>
              <a:t>quà</a:t>
            </a:r>
            <a:r>
              <a:rPr lang="en-US" altLang="zh-CN" dirty="0"/>
              <a:t> </a:t>
            </a:r>
            <a:r>
              <a:rPr lang="en-US" altLang="zh-CN" dirty="0" err="1"/>
              <a:t>quý</a:t>
            </a:r>
            <a:r>
              <a:rPr lang="en-US" altLang="zh-CN" dirty="0"/>
              <a:t> </a:t>
            </a:r>
            <a:r>
              <a:rPr lang="en-US" altLang="zh-CN" dirty="0" err="1"/>
              <a:t>nhất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</a:t>
            </a:r>
            <a:r>
              <a:rPr lang="en-US" altLang="zh-CN" dirty="0" err="1"/>
              <a:t>bố</a:t>
            </a:r>
            <a:r>
              <a:rPr lang="en-US" altLang="zh-CN" dirty="0"/>
              <a:t> </a:t>
            </a:r>
            <a:r>
              <a:rPr lang="en-US" altLang="zh-CN" dirty="0" err="1"/>
              <a:t>rồi</a:t>
            </a:r>
            <a:r>
              <a:rPr lang="en-US" altLang="zh-CN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00225 -0.3657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28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7" grpId="0"/>
      <p:bldP spid="15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1348</TotalTime>
  <Words>285</Words>
  <Application>Microsoft Office PowerPoint</Application>
  <PresentationFormat>On-screen Show (4:3)</PresentationFormat>
  <Paragraphs>37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100</cp:revision>
  <dcterms:created xsi:type="dcterms:W3CDTF">2019-11-27T07:37:57Z</dcterms:created>
  <dcterms:modified xsi:type="dcterms:W3CDTF">2025-05-09T13:25:38Z</dcterms:modified>
</cp:coreProperties>
</file>