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1" r:id="rId3"/>
    <p:sldId id="306" r:id="rId4"/>
    <p:sldId id="272" r:id="rId5"/>
    <p:sldId id="300" r:id="rId6"/>
    <p:sldId id="303" r:id="rId7"/>
    <p:sldId id="268" r:id="rId8"/>
    <p:sldId id="296" r:id="rId9"/>
    <p:sldId id="30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C1"/>
    <a:srgbClr val="009F4F"/>
    <a:srgbClr val="128ACE"/>
    <a:srgbClr val="1A90D0"/>
    <a:srgbClr val="C9E8A6"/>
    <a:srgbClr val="A9DA74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5" autoAdjust="0"/>
    <p:restoredTop sz="94349" autoAdjust="0"/>
  </p:normalViewPr>
  <p:slideViewPr>
    <p:cSldViewPr snapToGrid="0">
      <p:cViewPr varScale="1">
        <p:scale>
          <a:sx n="68" d="100"/>
          <a:sy n="68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2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2521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662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59" y="1638300"/>
            <a:ext cx="4694586" cy="3975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51" y="1679117"/>
            <a:ext cx="4387850" cy="312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61394" y="1511300"/>
            <a:ext cx="816248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0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altLang="vi-VN" sz="40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vi-VN" sz="40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 2025</a:t>
            </a:r>
          </a:p>
          <a:p>
            <a:pPr algn="ctr" eaLnBrk="1" hangingPunct="1"/>
            <a:r>
              <a:rPr lang="en-US" altLang="vi-VN" sz="40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0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altLang="vi-VN" sz="4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vi-VN" sz="4000" b="1" dirty="0">
                <a:latin typeface="Times New Roman" panose="02020603050405020304" pitchFamily="18" charset="0"/>
              </a:rPr>
              <a:t>Bài 25D: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Những</a:t>
            </a:r>
            <a:r>
              <a:rPr lang="en-US" altLang="vi-VN" sz="4000" b="1" dirty="0">
                <a:latin typeface="Times New Roman" panose="02020603050405020304" pitchFamily="18" charset="0"/>
              </a:rPr>
              <a:t> con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vật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thông</a:t>
            </a:r>
            <a:r>
              <a:rPr lang="en-US" altLang="vi-VN" sz="4000" b="1" dirty="0">
                <a:latin typeface="Times New Roman" panose="02020603050405020304" pitchFamily="18" charset="0"/>
              </a:rPr>
              <a:t> minh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3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" y="68171"/>
            <a:ext cx="706933" cy="7130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200" y="247828"/>
            <a:ext cx="1077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200" y="703143"/>
            <a:ext cx="7007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" y="1699241"/>
            <a:ext cx="3634113" cy="45089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124" y="1699239"/>
            <a:ext cx="3739176" cy="450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8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" y="68171"/>
            <a:ext cx="706933" cy="7130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-SGK-TV" pitchFamily="2" charset="0"/>
                <a:cs typeface="Arial-SGK-TV" pitchFamily="2" charset="0"/>
              </a:rPr>
              <a:t>Viết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200" y="868243"/>
            <a:ext cx="7007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Arial-SGK-TV" pitchFamily="2" charset="0"/>
                <a:cs typeface="Arial-SGK-TV" pitchFamily="2" charset="0"/>
              </a:rPr>
              <a:t>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18560" y="1854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00031" y="1672046"/>
            <a:ext cx="180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err="1">
                <a:solidFill>
                  <a:srgbClr val="0076C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i="1" dirty="0">
                <a:solidFill>
                  <a:srgbClr val="0076C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76C1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4000" dirty="0">
                <a:solidFill>
                  <a:srgbClr val="0076C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3145" y="2407138"/>
            <a:ext cx="74245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4320" algn="just">
              <a:lnSpc>
                <a:spcPct val="150000"/>
              </a:lnSpc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Cá heo sinh con và nuôi con bằng sữa. Nó khôn hơn cả chó,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khỉ. Có thể dạy nó canh gác bờ biển,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dẫn tàu thuyền vào ra 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cảng, săn lùng tàu thuyền giặc.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9362" y="6270291"/>
            <a:ext cx="3506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Long)</a:t>
            </a:r>
          </a:p>
        </p:txBody>
      </p:sp>
    </p:spTree>
    <p:extLst>
      <p:ext uri="{BB962C8B-B14F-4D97-AF65-F5344CB8AC3E}">
        <p14:creationId xmlns:p14="http://schemas.microsoft.com/office/powerpoint/2010/main" val="240511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527" y="2541987"/>
            <a:ext cx="1001148" cy="1015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83" y="2450540"/>
            <a:ext cx="1835622" cy="8847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720420" y="3646534"/>
            <a:ext cx="1591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F4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ặp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380" y="3628642"/>
            <a:ext cx="1507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009F4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ìm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38700" y="3621620"/>
            <a:ext cx="1786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9F4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88150" y="3557412"/>
            <a:ext cx="2308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9F4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81722" y="3771901"/>
            <a:ext cx="350821" cy="369292"/>
          </a:xfrm>
          <a:prstGeom prst="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8" y="68171"/>
            <a:ext cx="706933" cy="7130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988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2199" y="868243"/>
            <a:ext cx="7451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20159" y="17915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223408" y="3828464"/>
            <a:ext cx="322082" cy="312728"/>
          </a:xfrm>
          <a:prstGeom prst="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160953" y="4714193"/>
            <a:ext cx="7883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30" y="2532100"/>
            <a:ext cx="1255694" cy="9081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26" y="2450540"/>
            <a:ext cx="1163648" cy="109900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90500" y="2166587"/>
            <a:ext cx="1889760" cy="2075360"/>
          </a:xfrm>
          <a:prstGeom prst="roundRect">
            <a:avLst/>
          </a:prstGeom>
          <a:noFill/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453223" y="2160905"/>
            <a:ext cx="1862453" cy="2075360"/>
          </a:xfrm>
          <a:prstGeom prst="roundRect">
            <a:avLst/>
          </a:prstGeom>
          <a:noFill/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677984" y="2131035"/>
            <a:ext cx="1796902" cy="2075360"/>
          </a:xfrm>
          <a:prstGeom prst="roundRect">
            <a:avLst/>
          </a:prstGeom>
          <a:noFill/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743700" y="2131035"/>
            <a:ext cx="2209800" cy="2075360"/>
          </a:xfrm>
          <a:prstGeom prst="roundRect">
            <a:avLst/>
          </a:prstGeom>
          <a:noFill/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722870" y="3646534"/>
            <a:ext cx="251460" cy="356747"/>
          </a:xfrm>
          <a:prstGeom prst="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533306" y="3733929"/>
            <a:ext cx="264430" cy="374199"/>
          </a:xfrm>
          <a:prstGeom prst="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2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  <p:bldP spid="23" grpId="0"/>
      <p:bldP spid="24" grpId="0"/>
      <p:bldP spid="12" grpId="0" animBg="1"/>
      <p:bldP spid="12" grpId="1" animBg="1"/>
      <p:bldP spid="10" grpId="0" animBg="1"/>
      <p:bldP spid="10" grpId="1" animBg="1"/>
      <p:bldP spid="13" grpId="0"/>
      <p:bldP spid="18" grpId="0" animBg="1"/>
      <p:bldP spid="19" grpId="0" animBg="1"/>
      <p:bldP spid="20" grpId="0" animBg="1"/>
      <p:bldP spid="21" grpId="0" animBg="1"/>
      <p:bldP spid="25" grpId="0" animBg="1"/>
      <p:bldP spid="25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280160" y="1438602"/>
            <a:ext cx="72634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– Chia sẻ với bạn hoặc người thân điều em thấy thú vị trong bài.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7096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–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627" y="2597650"/>
            <a:ext cx="7096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3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52" y="1349196"/>
            <a:ext cx="4707777" cy="20363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5350" y="494188"/>
            <a:ext cx="6250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>
                <a:solidFill>
                  <a:srgbClr val="0076C1"/>
                </a:solidFill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3600" b="1" i="1" dirty="0">
                <a:solidFill>
                  <a:srgbClr val="0076C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6C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solidFill>
                  <a:srgbClr val="0076C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76C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i="1" dirty="0">
                <a:solidFill>
                  <a:srgbClr val="0076C1"/>
                </a:solidFill>
                <a:latin typeface="Times New Roman" pitchFamily="18" charset="0"/>
                <a:cs typeface="Times New Roman" pitchFamily="18" charset="0"/>
              </a:rPr>
              <a:t> minh hay </a:t>
            </a:r>
            <a:r>
              <a:rPr lang="en-US" sz="3600" b="1" i="1" dirty="0" err="1">
                <a:solidFill>
                  <a:srgbClr val="0076C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i="1" dirty="0">
                <a:solidFill>
                  <a:srgbClr val="0076C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0076C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223" y="1081005"/>
            <a:ext cx="38766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846" y="3661303"/>
            <a:ext cx="8014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sz="2800" dirty="0">
                <a:latin typeface="+mj-lt"/>
                <a:cs typeface="Arial-SGK-TV" pitchFamily="2" charset="0"/>
              </a:rPr>
              <a:t>2. Những quả hạnh đào rụng bên đường, được ô tô nghiền</a:t>
            </a:r>
            <a:r>
              <a:rPr lang="en-US" sz="2800" dirty="0">
                <a:latin typeface="+mj-lt"/>
                <a:cs typeface="Arial-SGK-TV" pitchFamily="2" charset="0"/>
              </a:rPr>
              <a:t> </a:t>
            </a:r>
            <a:r>
              <a:rPr lang="vi-VN" sz="2800" dirty="0">
                <a:latin typeface="+mj-lt"/>
                <a:cs typeface="Arial-SGK-TV" pitchFamily="2" charset="0"/>
              </a:rPr>
              <a:t>vỡ cũng là món ăn cho quạ. </a:t>
            </a:r>
            <a:endParaRPr lang="en-US" sz="2800" dirty="0">
              <a:latin typeface="+mj-lt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223" y="4492300"/>
            <a:ext cx="7789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    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3. Dần dần, có những con quạ bắt chước cách này. Khi ô tô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dừng trước đèn đỏ, mỗi con quạ nhả từ 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miệng ra 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quả hạnh đào, thả trước bánh xe. Ô tô đi,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quả hạnh đào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vỡ tan.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74130" y="6308182"/>
            <a:ext cx="4163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(Theo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Mười vạn câu hỏi vì sao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02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6627" y="406577"/>
            <a:ext cx="1039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627" y="1069297"/>
            <a:ext cx="7612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21" y="1107059"/>
            <a:ext cx="295906" cy="423903"/>
          </a:xfrm>
          <a:prstGeom prst="rect">
            <a:avLst/>
          </a:prstGeom>
          <a:effectLst>
            <a:glow rad="38100">
              <a:srgbClr val="FFFFFF"/>
            </a:glow>
          </a:effectLst>
        </p:spPr>
      </p:pic>
    </p:spTree>
    <p:extLst>
      <p:ext uri="{BB962C8B-B14F-4D97-AF65-F5344CB8AC3E}">
        <p14:creationId xmlns:p14="http://schemas.microsoft.com/office/powerpoint/2010/main" val="2147831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1908</TotalTime>
  <Words>327</Words>
  <Application>Microsoft Office PowerPoint</Application>
  <PresentationFormat>On-screen Show (4:3)</PresentationFormat>
  <Paragraphs>33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Administrator</cp:lastModifiedBy>
  <cp:revision>168</cp:revision>
  <dcterms:created xsi:type="dcterms:W3CDTF">2019-11-27T07:37:57Z</dcterms:created>
  <dcterms:modified xsi:type="dcterms:W3CDTF">2025-04-20T09:41:25Z</dcterms:modified>
</cp:coreProperties>
</file>