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56" r:id="rId2"/>
    <p:sldId id="286" r:id="rId3"/>
    <p:sldId id="284" r:id="rId4"/>
    <p:sldId id="285" r:id="rId5"/>
    <p:sldId id="271" r:id="rId6"/>
    <p:sldId id="257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A5BA"/>
    <a:srgbClr val="BA8CDC"/>
    <a:srgbClr val="F9C6D3"/>
    <a:srgbClr val="FF6DB6"/>
    <a:srgbClr val="009F4F"/>
    <a:srgbClr val="FFC000"/>
    <a:srgbClr val="0076C1"/>
    <a:srgbClr val="128ACE"/>
    <a:srgbClr val="1A90D0"/>
    <a:srgbClr val="C9E8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5501" autoAdjust="0"/>
  </p:normalViewPr>
  <p:slideViewPr>
    <p:cSldViewPr snapToGrid="0">
      <p:cViewPr varScale="1">
        <p:scale>
          <a:sx n="64" d="100"/>
          <a:sy n="64" d="100"/>
        </p:scale>
        <p:origin x="9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7D872-3CAC-4CC8-8641-83756B098D9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B311E-38A0-455E-B5E8-CE28B0918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41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887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85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baseline="0" dirty="0"/>
              <a:t> </a:t>
            </a:r>
            <a:r>
              <a:rPr lang="en-US" baseline="0" dirty="0" err="1"/>
              <a:t>chiếu</a:t>
            </a:r>
            <a:r>
              <a:rPr lang="en-US" baseline="0" dirty="0"/>
              <a:t>, </a:t>
            </a:r>
            <a:r>
              <a:rPr lang="en-US" baseline="0" dirty="0" err="1"/>
              <a:t>thầy</a:t>
            </a:r>
            <a:r>
              <a:rPr lang="en-US" baseline="0" dirty="0"/>
              <a:t>/</a:t>
            </a:r>
            <a:r>
              <a:rPr lang="en-US" baseline="0" dirty="0" err="1"/>
              <a:t>cô</a:t>
            </a:r>
            <a:r>
              <a:rPr lang="en-US" baseline="0" dirty="0"/>
              <a:t>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ô </a:t>
            </a:r>
            <a:r>
              <a:rPr lang="en-US" baseline="0" dirty="0" err="1"/>
              <a:t>chữ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447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baseline="0" dirty="0"/>
              <a:t> </a:t>
            </a:r>
            <a:r>
              <a:rPr lang="en-US" baseline="0" dirty="0" err="1"/>
              <a:t>chiếu</a:t>
            </a:r>
            <a:r>
              <a:rPr lang="en-US" baseline="0" dirty="0"/>
              <a:t>, </a:t>
            </a:r>
            <a:r>
              <a:rPr lang="en-US" baseline="0" dirty="0" err="1"/>
              <a:t>thầy</a:t>
            </a:r>
            <a:r>
              <a:rPr lang="en-US" baseline="0" dirty="0"/>
              <a:t>/</a:t>
            </a:r>
            <a:r>
              <a:rPr lang="en-US" baseline="0" dirty="0" err="1"/>
              <a:t>cô</a:t>
            </a:r>
            <a:r>
              <a:rPr lang="en-US" baseline="0" dirty="0"/>
              <a:t>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ô </a:t>
            </a:r>
            <a:r>
              <a:rPr lang="en-US" baseline="0" dirty="0" err="1"/>
              <a:t>chữ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764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CHÂN</a:t>
            </a:r>
            <a:r>
              <a:rPr lang="en-US" baseline="0" dirty="0"/>
              <a:t> THÀNH CẢM ƠN!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68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375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81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228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6716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7896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377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939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593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666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785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378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271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704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5EA164-6669-4879-9F49-7695742C72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9" t="5432" r="4198" b="5062"/>
          <a:stretch/>
        </p:blipFill>
        <p:spPr>
          <a:xfrm>
            <a:off x="0" y="1"/>
            <a:ext cx="12192000" cy="68912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D2F9B1-C15B-4D34-A2E6-0C895E2CAA23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92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43"/>
            <a:ext cx="12192000" cy="684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472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1" y="0"/>
            <a:ext cx="1196215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84954" y="984069"/>
            <a:ext cx="11737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 Rounded MT Bold" panose="020F0704030504030204" pitchFamily="34" charset="0"/>
                <a:cs typeface="Arial-SGK-TV" pitchFamily="2" charset="0"/>
              </a:rPr>
              <a:t>Bài</a:t>
            </a:r>
            <a:endParaRPr lang="en-US" sz="4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80000"/>
                  </a:prstClr>
                </a:outerShdw>
              </a:effectLst>
              <a:latin typeface="Arial Rounded MT Bold" panose="020F0704030504030204" pitchFamily="34" charset="0"/>
              <a:cs typeface="Arial-SGK-TV" pitchFamily="2" charset="0"/>
            </a:endParaRPr>
          </a:p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 Rounded MT Bold" panose="020F0704030504030204" pitchFamily="34" charset="0"/>
                <a:cs typeface="Arial-SGK-TV" pitchFamily="2" charset="0"/>
              </a:rPr>
              <a:t>21D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84088" y="2795814"/>
            <a:ext cx="7423827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sz="6600" b="1" dirty="0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b="1" dirty="0" err="1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người</a:t>
            </a:r>
            <a:r>
              <a:rPr lang="en-US" sz="6600" b="1" dirty="0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b="1" dirty="0" err="1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bạn</a:t>
            </a:r>
            <a:endParaRPr lang="en-US" sz="6600" b="1" dirty="0">
              <a:solidFill>
                <a:srgbClr val="F37021"/>
              </a:solidFill>
              <a:latin typeface="Arial-SGK-TV" pitchFamily="2" charset="0"/>
              <a:cs typeface="Arial-SGK-TV" pitchFamily="2" charset="0"/>
            </a:endParaRPr>
          </a:p>
          <a:p>
            <a:pPr algn="ctr"/>
            <a:r>
              <a:rPr lang="en-US" sz="6600" b="1" dirty="0" err="1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bé</a:t>
            </a:r>
            <a:r>
              <a:rPr lang="en-US" sz="6600" b="1" dirty="0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b="1" dirty="0" err="1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nhỏ</a:t>
            </a:r>
            <a:endParaRPr lang="en-US" sz="6600" b="1" dirty="0">
              <a:solidFill>
                <a:srgbClr val="F3702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514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C36175-ABCF-4C9A-AC43-AE3D10620C6F}"/>
              </a:ext>
            </a:extLst>
          </p:cNvPr>
          <p:cNvSpPr txBox="1"/>
          <p:nvPr/>
        </p:nvSpPr>
        <p:spPr>
          <a:xfrm>
            <a:off x="2344271" y="759760"/>
            <a:ext cx="705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  <a:endParaRPr lang="zh-C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B18DB654-5DD7-4C91-A987-65680E08C9E9}"/>
              </a:ext>
            </a:extLst>
          </p:cNvPr>
          <p:cNvSpPr/>
          <p:nvPr/>
        </p:nvSpPr>
        <p:spPr>
          <a:xfrm>
            <a:off x="2570675" y="2121447"/>
            <a:ext cx="1709971" cy="534154"/>
          </a:xfrm>
          <a:prstGeom prst="roundRect">
            <a:avLst/>
          </a:prstGeom>
          <a:solidFill>
            <a:srgbClr val="F5A5BA"/>
          </a:solidFill>
          <a:ln>
            <a:solidFill>
              <a:srgbClr val="F5A5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con cừu</a:t>
            </a:r>
            <a:endParaRPr lang="en-US" sz="24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DD78F8FB-7BFD-4A58-B2AF-EE138F8417E0}"/>
              </a:ext>
            </a:extLst>
          </p:cNvPr>
          <p:cNvSpPr/>
          <p:nvPr/>
        </p:nvSpPr>
        <p:spPr>
          <a:xfrm>
            <a:off x="2570675" y="3537871"/>
            <a:ext cx="1709971" cy="534154"/>
          </a:xfrm>
          <a:prstGeom prst="roundRect">
            <a:avLst/>
          </a:prstGeom>
          <a:solidFill>
            <a:srgbClr val="F5A5BA"/>
          </a:solidFill>
          <a:ln>
            <a:solidFill>
              <a:srgbClr val="F5A5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-SGK-TV" pitchFamily="2" charset="0"/>
              </a:rPr>
              <a:t>quả lịu</a:t>
            </a:r>
            <a:endParaRPr lang="en-US" sz="2400" dirty="0">
              <a:solidFill>
                <a:schemeClr val="tx1"/>
              </a:solidFill>
              <a:latin typeface="Arial-SGK-TV" pitchFamily="2" charset="0"/>
            </a:endParaRP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03B8CB80-AEFB-4B7A-9E60-9E85916FE280}"/>
              </a:ext>
            </a:extLst>
          </p:cNvPr>
          <p:cNvSpPr/>
          <p:nvPr/>
        </p:nvSpPr>
        <p:spPr>
          <a:xfrm>
            <a:off x="7911359" y="2121447"/>
            <a:ext cx="1709971" cy="534154"/>
          </a:xfrm>
          <a:prstGeom prst="roundRect">
            <a:avLst/>
          </a:prstGeom>
          <a:solidFill>
            <a:srgbClr val="F5A5BA"/>
          </a:solidFill>
          <a:ln>
            <a:solidFill>
              <a:srgbClr val="F5A5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-SGK-TV" pitchFamily="2" charset="0"/>
              </a:rPr>
              <a:t>con cìu</a:t>
            </a:r>
            <a:endParaRPr lang="en-US" sz="2400" dirty="0">
              <a:solidFill>
                <a:schemeClr val="tx1"/>
              </a:solidFill>
              <a:latin typeface="Arial-SGK-TV" pitchFamily="2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A69A28F-2091-4F22-AD5A-B6035D08B2E2}"/>
              </a:ext>
            </a:extLst>
          </p:cNvPr>
          <p:cNvSpPr/>
          <p:nvPr/>
        </p:nvSpPr>
        <p:spPr>
          <a:xfrm>
            <a:off x="7911359" y="3537871"/>
            <a:ext cx="1709971" cy="534154"/>
          </a:xfrm>
          <a:prstGeom prst="roundRect">
            <a:avLst/>
          </a:prstGeom>
          <a:solidFill>
            <a:srgbClr val="F5A5BA"/>
          </a:solidFill>
          <a:ln>
            <a:solidFill>
              <a:srgbClr val="F5A5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Arial-SGK-TV" pitchFamily="2" charset="0"/>
              </a:rPr>
              <a:t>quả</a:t>
            </a:r>
            <a:r>
              <a:rPr lang="en-US" sz="2400" dirty="0">
                <a:solidFill>
                  <a:schemeClr val="tx1"/>
                </a:solidFill>
                <a:latin typeface="Arial-SGK-TV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SGK-TV" pitchFamily="2" charset="0"/>
              </a:rPr>
              <a:t>lựu</a:t>
            </a:r>
            <a:endParaRPr lang="en-US" sz="2400" dirty="0">
              <a:solidFill>
                <a:schemeClr val="tx1"/>
              </a:solidFill>
              <a:latin typeface="Arial-SGK-TV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958D81E-37DF-4F37-8FDA-0C754F45D3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47177" y="1008420"/>
            <a:ext cx="3205732" cy="21513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5EB95B5-5F0A-4604-A322-7DE9497679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9122" y="3340080"/>
            <a:ext cx="2207830" cy="185216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0DC443C-CD49-4857-898C-58D6A5404938}"/>
              </a:ext>
            </a:extLst>
          </p:cNvPr>
          <p:cNvSpPr txBox="1"/>
          <p:nvPr/>
        </p:nvSpPr>
        <p:spPr>
          <a:xfrm>
            <a:off x="4144739" y="5721729"/>
            <a:ext cx="3902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latin typeface="Arial-SGK-TV" pitchFamily="2" charset="0"/>
                <a:cs typeface="Arial-SGK-TV" pitchFamily="2" charset="0"/>
              </a:rPr>
              <a:t>Chép tên tìm được vào vở.</a:t>
            </a:r>
            <a:endParaRPr lang="zh-CN" altLang="en-US" sz="240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A46227F-F944-4E4A-AAA7-4B12832AA160}"/>
              </a:ext>
            </a:extLst>
          </p:cNvPr>
          <p:cNvSpPr/>
          <p:nvPr/>
        </p:nvSpPr>
        <p:spPr>
          <a:xfrm>
            <a:off x="2469918" y="1883265"/>
            <a:ext cx="1955334" cy="965371"/>
          </a:xfrm>
          <a:prstGeom prst="ellipse">
            <a:avLst/>
          </a:prstGeom>
          <a:noFill/>
          <a:ln w="28575">
            <a:solidFill>
              <a:srgbClr val="1CB4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6D5C8B1-8D1A-451A-9B44-833B91719BFF}"/>
              </a:ext>
            </a:extLst>
          </p:cNvPr>
          <p:cNvSpPr/>
          <p:nvPr/>
        </p:nvSpPr>
        <p:spPr>
          <a:xfrm>
            <a:off x="7788676" y="3340081"/>
            <a:ext cx="1955334" cy="965371"/>
          </a:xfrm>
          <a:prstGeom prst="ellipse">
            <a:avLst/>
          </a:prstGeom>
          <a:noFill/>
          <a:ln w="28575">
            <a:solidFill>
              <a:srgbClr val="1CB4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E130D3-9F61-4623-ABA1-2933453E540E}"/>
              </a:ext>
            </a:extLst>
          </p:cNvPr>
          <p:cNvSpPr/>
          <p:nvPr/>
        </p:nvSpPr>
        <p:spPr>
          <a:xfrm rot="2700000">
            <a:off x="3013939" y="3703015"/>
            <a:ext cx="822960" cy="91440"/>
          </a:xfrm>
          <a:prstGeom prst="rect">
            <a:avLst/>
          </a:prstGeom>
          <a:solidFill>
            <a:srgbClr val="FF3E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078B7D0-95EC-40B5-887E-70FDA1D8E318}"/>
              </a:ext>
            </a:extLst>
          </p:cNvPr>
          <p:cNvSpPr/>
          <p:nvPr/>
        </p:nvSpPr>
        <p:spPr>
          <a:xfrm rot="8100000">
            <a:off x="3013939" y="3703016"/>
            <a:ext cx="822960" cy="91440"/>
          </a:xfrm>
          <a:prstGeom prst="rect">
            <a:avLst/>
          </a:prstGeom>
          <a:solidFill>
            <a:srgbClr val="FF3E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7D8A19A-8E66-4B95-A547-B1E8FDE8D54C}"/>
              </a:ext>
            </a:extLst>
          </p:cNvPr>
          <p:cNvSpPr/>
          <p:nvPr/>
        </p:nvSpPr>
        <p:spPr>
          <a:xfrm rot="2700000">
            <a:off x="8445089" y="2344011"/>
            <a:ext cx="822960" cy="91440"/>
          </a:xfrm>
          <a:prstGeom prst="rect">
            <a:avLst/>
          </a:prstGeom>
          <a:solidFill>
            <a:srgbClr val="FF3E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3763B96-E84E-4F5F-8CDD-C8025D5085BD}"/>
              </a:ext>
            </a:extLst>
          </p:cNvPr>
          <p:cNvSpPr/>
          <p:nvPr/>
        </p:nvSpPr>
        <p:spPr>
          <a:xfrm rot="8100000">
            <a:off x="8445089" y="2344012"/>
            <a:ext cx="822960" cy="91440"/>
          </a:xfrm>
          <a:prstGeom prst="rect">
            <a:avLst/>
          </a:prstGeom>
          <a:solidFill>
            <a:srgbClr val="FF3E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6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6" grpId="0" animBg="1"/>
      <p:bldP spid="7" grpId="0" animBg="1"/>
      <p:bldP spid="13" grpId="0"/>
      <p:bldP spid="14" grpId="0" animBg="1"/>
      <p:bldP spid="17" grpId="0" animBg="1"/>
      <p:bldP spid="18" grpId="0" animBg="1"/>
      <p:bldP spid="19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C36175-ABCF-4C9A-AC43-AE3D10620C6F}"/>
              </a:ext>
            </a:extLst>
          </p:cNvPr>
          <p:cNvSpPr txBox="1"/>
          <p:nvPr/>
        </p:nvSpPr>
        <p:spPr>
          <a:xfrm>
            <a:off x="2344271" y="759760"/>
            <a:ext cx="705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  <a:endParaRPr lang="zh-C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B18DB654-5DD7-4C91-A987-65680E08C9E9}"/>
              </a:ext>
            </a:extLst>
          </p:cNvPr>
          <p:cNvSpPr/>
          <p:nvPr/>
        </p:nvSpPr>
        <p:spPr>
          <a:xfrm>
            <a:off x="2570675" y="2121447"/>
            <a:ext cx="1709971" cy="53415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nhải dai</a:t>
            </a:r>
            <a:endParaRPr lang="en-US" sz="24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DD78F8FB-7BFD-4A58-B2AF-EE138F8417E0}"/>
              </a:ext>
            </a:extLst>
          </p:cNvPr>
          <p:cNvSpPr/>
          <p:nvPr/>
        </p:nvSpPr>
        <p:spPr>
          <a:xfrm>
            <a:off x="2548641" y="3791262"/>
            <a:ext cx="1709971" cy="53415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-SGK-TV" pitchFamily="2" charset="0"/>
              </a:rPr>
              <a:t>lửa cháy</a:t>
            </a:r>
            <a:endParaRPr lang="en-US" sz="2400" dirty="0">
              <a:solidFill>
                <a:schemeClr val="tx1"/>
              </a:solidFill>
              <a:latin typeface="Arial-SGK-TV" pitchFamily="2" charset="0"/>
            </a:endParaRP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03B8CB80-AEFB-4B7A-9E60-9E85916FE280}"/>
              </a:ext>
            </a:extLst>
          </p:cNvPr>
          <p:cNvSpPr/>
          <p:nvPr/>
        </p:nvSpPr>
        <p:spPr>
          <a:xfrm>
            <a:off x="7911359" y="2121447"/>
            <a:ext cx="1709971" cy="53415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-SGK-TV" pitchFamily="2" charset="0"/>
              </a:rPr>
              <a:t>nhảy dây</a:t>
            </a:r>
            <a:endParaRPr lang="en-US" sz="2400" dirty="0">
              <a:solidFill>
                <a:schemeClr val="tx1"/>
              </a:solidFill>
              <a:latin typeface="Arial-SGK-TV" pitchFamily="2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A69A28F-2091-4F22-AD5A-B6035D08B2E2}"/>
              </a:ext>
            </a:extLst>
          </p:cNvPr>
          <p:cNvSpPr/>
          <p:nvPr/>
        </p:nvSpPr>
        <p:spPr>
          <a:xfrm>
            <a:off x="7889325" y="3791262"/>
            <a:ext cx="1709971" cy="53415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-SGK-TV" pitchFamily="2" charset="0"/>
              </a:rPr>
              <a:t>lửa chái</a:t>
            </a:r>
            <a:endParaRPr lang="en-US" sz="2400" dirty="0">
              <a:solidFill>
                <a:schemeClr val="tx1"/>
              </a:solidFill>
              <a:latin typeface="Arial-SGK-TV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958D81E-37DF-4F37-8FDA-0C754F45D3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57868" y="1089734"/>
            <a:ext cx="3602898" cy="25234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5EB95B5-5F0A-4604-A322-7DE9497679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48599" y="3037647"/>
            <a:ext cx="1210747" cy="206875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0DC443C-CD49-4857-898C-58D6A5404938}"/>
              </a:ext>
            </a:extLst>
          </p:cNvPr>
          <p:cNvSpPr txBox="1"/>
          <p:nvPr/>
        </p:nvSpPr>
        <p:spPr>
          <a:xfrm>
            <a:off x="4194316" y="5688678"/>
            <a:ext cx="3803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Chép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tên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tìm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được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vở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.</a:t>
            </a:r>
            <a:endParaRPr lang="zh-CN" alt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A46227F-F944-4E4A-AAA7-4B12832AA160}"/>
              </a:ext>
            </a:extLst>
          </p:cNvPr>
          <p:cNvSpPr/>
          <p:nvPr/>
        </p:nvSpPr>
        <p:spPr>
          <a:xfrm>
            <a:off x="2469809" y="3575572"/>
            <a:ext cx="1955334" cy="965371"/>
          </a:xfrm>
          <a:prstGeom prst="ellipse">
            <a:avLst/>
          </a:prstGeom>
          <a:noFill/>
          <a:ln w="28575">
            <a:solidFill>
              <a:srgbClr val="1CB4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6D5C8B1-8D1A-451A-9B44-833B91719BFF}"/>
              </a:ext>
            </a:extLst>
          </p:cNvPr>
          <p:cNvSpPr/>
          <p:nvPr/>
        </p:nvSpPr>
        <p:spPr>
          <a:xfrm>
            <a:off x="7819441" y="1905839"/>
            <a:ext cx="1955334" cy="965371"/>
          </a:xfrm>
          <a:prstGeom prst="ellipse">
            <a:avLst/>
          </a:prstGeom>
          <a:noFill/>
          <a:ln w="28575">
            <a:solidFill>
              <a:srgbClr val="1CB4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E130D3-9F61-4623-ABA1-2933453E540E}"/>
              </a:ext>
            </a:extLst>
          </p:cNvPr>
          <p:cNvSpPr/>
          <p:nvPr/>
        </p:nvSpPr>
        <p:spPr>
          <a:xfrm rot="2700000">
            <a:off x="3013939" y="2344008"/>
            <a:ext cx="822960" cy="91440"/>
          </a:xfrm>
          <a:prstGeom prst="rect">
            <a:avLst/>
          </a:prstGeom>
          <a:solidFill>
            <a:srgbClr val="FF3E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078B7D0-95EC-40B5-887E-70FDA1D8E318}"/>
              </a:ext>
            </a:extLst>
          </p:cNvPr>
          <p:cNvSpPr/>
          <p:nvPr/>
        </p:nvSpPr>
        <p:spPr>
          <a:xfrm rot="8100000">
            <a:off x="3013939" y="2344009"/>
            <a:ext cx="822960" cy="91440"/>
          </a:xfrm>
          <a:prstGeom prst="rect">
            <a:avLst/>
          </a:prstGeom>
          <a:solidFill>
            <a:srgbClr val="FF3E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7D8A19A-8E66-4B95-A547-B1E8FDE8D54C}"/>
              </a:ext>
            </a:extLst>
          </p:cNvPr>
          <p:cNvSpPr/>
          <p:nvPr/>
        </p:nvSpPr>
        <p:spPr>
          <a:xfrm rot="2700000">
            <a:off x="8375990" y="4001843"/>
            <a:ext cx="822960" cy="91440"/>
          </a:xfrm>
          <a:prstGeom prst="rect">
            <a:avLst/>
          </a:prstGeom>
          <a:solidFill>
            <a:srgbClr val="FF3E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3763B96-E84E-4F5F-8CDD-C8025D5085BD}"/>
              </a:ext>
            </a:extLst>
          </p:cNvPr>
          <p:cNvSpPr/>
          <p:nvPr/>
        </p:nvSpPr>
        <p:spPr>
          <a:xfrm rot="8100000">
            <a:off x="8375990" y="4001844"/>
            <a:ext cx="822960" cy="91440"/>
          </a:xfrm>
          <a:prstGeom prst="rect">
            <a:avLst/>
          </a:prstGeom>
          <a:solidFill>
            <a:srgbClr val="FF3E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16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6" grpId="0" animBg="1"/>
      <p:bldP spid="7" grpId="0" animBg="1"/>
      <p:bldP spid="13" grpId="0"/>
      <p:bldP spid="14" grpId="0" animBg="1"/>
      <p:bldP spid="17" grpId="0" animBg="1"/>
      <p:bldP spid="18" grpId="0" animBg="1"/>
      <p:bldP spid="19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01520E9-C8EB-49BA-A273-5E6CE75FFA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30792" y="1836837"/>
            <a:ext cx="750629" cy="37852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387A386-C566-44A8-932F-B91FA0AEBAAE}"/>
              </a:ext>
            </a:extLst>
          </p:cNvPr>
          <p:cNvSpPr txBox="1"/>
          <p:nvPr/>
        </p:nvSpPr>
        <p:spPr>
          <a:xfrm>
            <a:off x="4995378" y="242862"/>
            <a:ext cx="236475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Chú chim sâu</a:t>
            </a:r>
            <a:endParaRPr lang="en-US" sz="2600" b="1" dirty="0">
              <a:solidFill>
                <a:srgbClr val="1D90D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457AA9-ABCE-440F-A79D-4DE974E280B2}"/>
              </a:ext>
            </a:extLst>
          </p:cNvPr>
          <p:cNvSpPr txBox="1"/>
          <p:nvPr/>
        </p:nvSpPr>
        <p:spPr>
          <a:xfrm>
            <a:off x="704550" y="525918"/>
            <a:ext cx="111077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Arial-SGK-TV" pitchFamily="2" charset="0"/>
                <a:cs typeface="Arial-SGK-TV" pitchFamily="2" charset="0"/>
              </a:rPr>
              <a:t>  1. Nghe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họa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mi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hót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chim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sâu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hỏi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bố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:</a:t>
            </a:r>
          </a:p>
          <a:p>
            <a:pPr algn="just"/>
            <a:r>
              <a:rPr lang="en-US" sz="2800" dirty="0">
                <a:latin typeface="Arial-SGK-TV" pitchFamily="2" charset="0"/>
                <a:cs typeface="Arial-SGK-TV" pitchFamily="2" charset="0"/>
              </a:rPr>
              <a:t>‒ Sao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bố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sinh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ra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chim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sâu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mà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phải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họa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mi?</a:t>
            </a:r>
          </a:p>
          <a:p>
            <a:pPr algn="just"/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‒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Tại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sao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muốn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trở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thành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họa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mi? –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Chim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sâu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hỏi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.</a:t>
            </a:r>
          </a:p>
          <a:p>
            <a:pPr algn="just"/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‒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Vì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muốn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tiếng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hót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hay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để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được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mọi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người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yêu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quý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.</a:t>
            </a:r>
          </a:p>
          <a:p>
            <a:pPr algn="just"/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‒ Con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hãy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cứ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chim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sâu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. Con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hãy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bắt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thật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nhiều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sâu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để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bảo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vệ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cối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thì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mọi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người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cũng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yêu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quý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con. –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Chim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sâu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bố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nói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.  </a:t>
            </a:r>
            <a:endParaRPr lang="en-US" sz="2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2A63EF-1A05-47D3-BA9A-45737F5A2376}"/>
              </a:ext>
            </a:extLst>
          </p:cNvPr>
          <p:cNvSpPr txBox="1"/>
          <p:nvPr/>
        </p:nvSpPr>
        <p:spPr>
          <a:xfrm>
            <a:off x="644578" y="3312434"/>
            <a:ext cx="1134755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300" spc="-100">
                <a:latin typeface="Arial-SGK-TV" pitchFamily="2" charset="0"/>
                <a:cs typeface="Arial-SGK-TV" pitchFamily="2" charset="0"/>
              </a:defRPr>
            </a:lvl1pPr>
          </a:lstStyle>
          <a:p>
            <a:r>
              <a:rPr lang="en-US" sz="2800" spc="0" dirty="0" err="1"/>
              <a:t>Chim</a:t>
            </a:r>
            <a:r>
              <a:rPr lang="en-US" sz="2800" spc="0" dirty="0"/>
              <a:t> </a:t>
            </a:r>
            <a:r>
              <a:rPr lang="en-US" sz="2800" spc="0" dirty="0" err="1"/>
              <a:t>sâu</a:t>
            </a:r>
            <a:r>
              <a:rPr lang="en-US" sz="2800" spc="0" dirty="0"/>
              <a:t> </a:t>
            </a:r>
            <a:r>
              <a:rPr lang="en-US" sz="2800" spc="0" dirty="0" err="1"/>
              <a:t>lớn</a:t>
            </a:r>
            <a:r>
              <a:rPr lang="en-US" sz="2800" spc="0" dirty="0"/>
              <a:t> </a:t>
            </a:r>
            <a:r>
              <a:rPr lang="en-US" sz="2800" spc="0" dirty="0" err="1"/>
              <a:t>lên</a:t>
            </a:r>
            <a:r>
              <a:rPr lang="en-US" sz="2800" spc="0" dirty="0"/>
              <a:t>. </a:t>
            </a:r>
            <a:r>
              <a:rPr lang="en-US" sz="2800" spc="0" dirty="0" err="1"/>
              <a:t>Nó</a:t>
            </a:r>
            <a:r>
              <a:rPr lang="en-US" sz="2800" spc="0" dirty="0"/>
              <a:t> bay </a:t>
            </a:r>
            <a:r>
              <a:rPr lang="en-US" sz="2800" spc="0" dirty="0" err="1"/>
              <a:t>tới</a:t>
            </a:r>
            <a:r>
              <a:rPr lang="en-US" sz="2800" spc="0" dirty="0"/>
              <a:t> </a:t>
            </a:r>
            <a:r>
              <a:rPr lang="en-US" sz="2800" spc="0" dirty="0" err="1"/>
              <a:t>những</a:t>
            </a:r>
            <a:r>
              <a:rPr lang="en-US" sz="2800" spc="0" dirty="0"/>
              <a:t> </a:t>
            </a:r>
            <a:r>
              <a:rPr lang="en-US" sz="2800" spc="0" dirty="0" err="1"/>
              <a:t>cành</a:t>
            </a:r>
            <a:r>
              <a:rPr lang="en-US" sz="2800" spc="0" dirty="0"/>
              <a:t> </a:t>
            </a:r>
            <a:r>
              <a:rPr lang="en-US" sz="2800" spc="0" dirty="0" err="1"/>
              <a:t>na</a:t>
            </a:r>
            <a:r>
              <a:rPr lang="en-US" sz="2800" spc="0" dirty="0"/>
              <a:t> </a:t>
            </a:r>
            <a:r>
              <a:rPr lang="en-US" sz="2800" spc="0" dirty="0" err="1"/>
              <a:t>trong</a:t>
            </a:r>
            <a:r>
              <a:rPr lang="en-US" sz="2800" spc="0" dirty="0"/>
              <a:t> </a:t>
            </a:r>
            <a:r>
              <a:rPr lang="en-US" sz="2800" spc="0" dirty="0" err="1"/>
              <a:t>vườn</a:t>
            </a:r>
            <a:r>
              <a:rPr lang="en-US" sz="2800" spc="0" dirty="0"/>
              <a:t> </a:t>
            </a:r>
            <a:r>
              <a:rPr lang="en-US" sz="2800" spc="0" dirty="0" err="1"/>
              <a:t>tìm</a:t>
            </a:r>
            <a:r>
              <a:rPr lang="en-US" sz="2800" spc="0" dirty="0"/>
              <a:t> </a:t>
            </a:r>
            <a:r>
              <a:rPr lang="en-US" sz="2800" spc="0" dirty="0" err="1"/>
              <a:t>bắt</a:t>
            </a:r>
            <a:r>
              <a:rPr lang="en-US" sz="2800" spc="0" dirty="0"/>
              <a:t> </a:t>
            </a:r>
            <a:r>
              <a:rPr lang="en-US" sz="2800" spc="0" dirty="0" err="1"/>
              <a:t>sâu</a:t>
            </a:r>
            <a:r>
              <a:rPr lang="en-US" sz="2800" spc="0" dirty="0"/>
              <a:t>. </a:t>
            </a:r>
            <a:r>
              <a:rPr lang="en-US" sz="2800" spc="0" dirty="0" err="1"/>
              <a:t>Nó</a:t>
            </a:r>
            <a:r>
              <a:rPr lang="en-US" sz="2800" spc="0" dirty="0"/>
              <a:t> </a:t>
            </a:r>
            <a:r>
              <a:rPr lang="en-US" sz="2800" spc="0" dirty="0" err="1"/>
              <a:t>vừa</a:t>
            </a:r>
            <a:r>
              <a:rPr lang="en-US" sz="2800" spc="0" dirty="0"/>
              <a:t> </a:t>
            </a:r>
            <a:r>
              <a:rPr lang="en-US" sz="2800" spc="0" dirty="0" err="1"/>
              <a:t>nghiêng</a:t>
            </a:r>
            <a:r>
              <a:rPr lang="en-US" sz="2800" spc="0" dirty="0"/>
              <a:t> </a:t>
            </a:r>
            <a:r>
              <a:rPr lang="en-US" sz="2800" spc="0" dirty="0" err="1"/>
              <a:t>nghiêng</a:t>
            </a:r>
            <a:r>
              <a:rPr lang="en-US" sz="2800" spc="0" dirty="0"/>
              <a:t> </a:t>
            </a:r>
            <a:r>
              <a:rPr lang="en-US" sz="2800" spc="0" dirty="0" err="1"/>
              <a:t>đầu</a:t>
            </a:r>
            <a:r>
              <a:rPr lang="en-US" sz="2800" spc="0" dirty="0"/>
              <a:t> </a:t>
            </a:r>
            <a:r>
              <a:rPr lang="en-US" sz="2800" spc="0" dirty="0" err="1"/>
              <a:t>tìm</a:t>
            </a:r>
            <a:r>
              <a:rPr lang="en-US" sz="2800" spc="0" dirty="0"/>
              <a:t> </a:t>
            </a:r>
            <a:r>
              <a:rPr lang="en-US" sz="2800" spc="0" dirty="0" err="1"/>
              <a:t>sâu</a:t>
            </a:r>
            <a:r>
              <a:rPr lang="en-US" sz="2800" spc="0" dirty="0"/>
              <a:t> </a:t>
            </a:r>
            <a:r>
              <a:rPr lang="en-US" sz="2800" spc="0" dirty="0" err="1"/>
              <a:t>vừa</a:t>
            </a:r>
            <a:r>
              <a:rPr lang="en-US" sz="2800" spc="0" dirty="0"/>
              <a:t> </a:t>
            </a:r>
            <a:r>
              <a:rPr lang="en-US" sz="2800" spc="0" dirty="0" err="1"/>
              <a:t>kêu</a:t>
            </a:r>
            <a:r>
              <a:rPr lang="en-US" sz="2800" spc="0" dirty="0"/>
              <a:t> “</a:t>
            </a:r>
            <a:r>
              <a:rPr lang="en-US" sz="2800" spc="0" dirty="0" err="1"/>
              <a:t>tích</a:t>
            </a:r>
            <a:r>
              <a:rPr lang="en-US" sz="2800" spc="0" dirty="0"/>
              <a:t>…</a:t>
            </a:r>
            <a:r>
              <a:rPr lang="en-US" sz="2800" spc="0" dirty="0" err="1"/>
              <a:t>tích</a:t>
            </a:r>
            <a:r>
              <a:rPr lang="en-US" sz="2800" spc="0" dirty="0"/>
              <a:t>…”. </a:t>
            </a:r>
            <a:r>
              <a:rPr lang="en-US" sz="2800" spc="0" dirty="0" err="1"/>
              <a:t>Bỗng</a:t>
            </a:r>
            <a:r>
              <a:rPr lang="en-US" sz="2800" spc="0" dirty="0"/>
              <a:t> </a:t>
            </a:r>
            <a:r>
              <a:rPr lang="en-US" sz="2800" spc="0" dirty="0" err="1"/>
              <a:t>nó</a:t>
            </a:r>
            <a:r>
              <a:rPr lang="en-US" sz="2800" spc="0" dirty="0"/>
              <a:t> </a:t>
            </a:r>
            <a:r>
              <a:rPr lang="en-US" sz="2800" spc="0" dirty="0" err="1"/>
              <a:t>nghe</a:t>
            </a:r>
            <a:r>
              <a:rPr lang="en-US" sz="2800" spc="0" dirty="0"/>
              <a:t> </a:t>
            </a:r>
            <a:r>
              <a:rPr lang="en-US" sz="2800" spc="0" dirty="0" err="1"/>
              <a:t>thấy</a:t>
            </a:r>
            <a:r>
              <a:rPr lang="en-US" sz="2800" spc="0" dirty="0"/>
              <a:t> </a:t>
            </a:r>
            <a:r>
              <a:rPr lang="en-US" sz="2800" spc="0" dirty="0" err="1"/>
              <a:t>tiếng</a:t>
            </a:r>
            <a:r>
              <a:rPr lang="en-US" sz="2800" spc="0" dirty="0"/>
              <a:t> </a:t>
            </a:r>
            <a:r>
              <a:rPr lang="en-US" sz="2800" spc="0" dirty="0" err="1"/>
              <a:t>người</a:t>
            </a:r>
            <a:r>
              <a:rPr lang="en-US" sz="2800" spc="0" dirty="0"/>
              <a:t> cha </a:t>
            </a:r>
            <a:r>
              <a:rPr lang="en-US" sz="2800" spc="0" dirty="0" err="1"/>
              <a:t>nói</a:t>
            </a:r>
            <a:r>
              <a:rPr lang="en-US" sz="2800" spc="0" dirty="0"/>
              <a:t> </a:t>
            </a:r>
            <a:r>
              <a:rPr lang="en-US" sz="2800" spc="0" dirty="0" err="1"/>
              <a:t>với</a:t>
            </a:r>
            <a:r>
              <a:rPr lang="en-US" sz="2800" spc="0" dirty="0"/>
              <a:t> con </a:t>
            </a:r>
            <a:r>
              <a:rPr lang="en-US" sz="2800" spc="0" dirty="0" err="1"/>
              <a:t>gái</a:t>
            </a:r>
            <a:r>
              <a:rPr lang="en-US" sz="2800" spc="0" dirty="0"/>
              <a:t>:</a:t>
            </a:r>
          </a:p>
          <a:p>
            <a:r>
              <a:rPr lang="en-US" altLang="zh-CN" sz="2800" spc="0" dirty="0"/>
              <a:t>     ‒ </a:t>
            </a:r>
            <a:r>
              <a:rPr lang="en-US" altLang="zh-CN" sz="2800" spc="0" dirty="0" err="1"/>
              <a:t>Loài</a:t>
            </a:r>
            <a:r>
              <a:rPr lang="en-US" altLang="zh-CN" sz="2800" spc="0" dirty="0"/>
              <a:t> </a:t>
            </a:r>
            <a:r>
              <a:rPr lang="en-US" altLang="zh-CN" sz="2800" spc="0" dirty="0" err="1"/>
              <a:t>chim</a:t>
            </a:r>
            <a:r>
              <a:rPr lang="en-US" altLang="zh-CN" sz="2800" spc="0" dirty="0"/>
              <a:t> </a:t>
            </a:r>
            <a:r>
              <a:rPr lang="en-US" altLang="zh-CN" sz="2800" spc="0" dirty="0" err="1"/>
              <a:t>sâu</a:t>
            </a:r>
            <a:r>
              <a:rPr lang="en-US" altLang="zh-CN" sz="2800" spc="0" dirty="0"/>
              <a:t> </a:t>
            </a:r>
            <a:r>
              <a:rPr lang="en-US" altLang="zh-CN" sz="2800" spc="0" dirty="0" err="1"/>
              <a:t>này</a:t>
            </a:r>
            <a:r>
              <a:rPr lang="en-US" altLang="zh-CN" sz="2800" spc="0" dirty="0"/>
              <a:t> </a:t>
            </a:r>
            <a:r>
              <a:rPr lang="en-US" altLang="zh-CN" sz="2800" spc="0" dirty="0" err="1"/>
              <a:t>có</a:t>
            </a:r>
            <a:r>
              <a:rPr lang="en-US" altLang="zh-CN" sz="2800" spc="0" dirty="0"/>
              <a:t> </a:t>
            </a:r>
            <a:r>
              <a:rPr lang="en-US" altLang="zh-CN" sz="2800" spc="0" dirty="0" err="1"/>
              <a:t>ích</a:t>
            </a:r>
            <a:r>
              <a:rPr lang="en-US" altLang="zh-CN" sz="2800" spc="0" dirty="0"/>
              <a:t> </a:t>
            </a:r>
            <a:r>
              <a:rPr lang="en-US" altLang="zh-CN" sz="2800" spc="0" dirty="0" err="1"/>
              <a:t>cho</a:t>
            </a:r>
            <a:r>
              <a:rPr lang="en-US" altLang="zh-CN" sz="2800" spc="0" dirty="0"/>
              <a:t> </a:t>
            </a:r>
            <a:r>
              <a:rPr lang="en-US" altLang="zh-CN" sz="2800" spc="0" dirty="0" err="1"/>
              <a:t>vườn</a:t>
            </a:r>
            <a:r>
              <a:rPr lang="en-US" altLang="zh-CN" sz="2800" spc="0" dirty="0"/>
              <a:t> </a:t>
            </a:r>
            <a:r>
              <a:rPr lang="en-US" altLang="zh-CN" sz="2800" spc="0" dirty="0" err="1"/>
              <a:t>cây</a:t>
            </a:r>
            <a:r>
              <a:rPr lang="en-US" altLang="zh-CN" sz="2800" spc="0" dirty="0"/>
              <a:t> </a:t>
            </a:r>
            <a:r>
              <a:rPr lang="en-US" altLang="zh-CN" sz="2800" spc="0" dirty="0" err="1"/>
              <a:t>lắm</a:t>
            </a:r>
            <a:r>
              <a:rPr lang="en-US" altLang="zh-CN" sz="2800" spc="0" dirty="0"/>
              <a:t> </a:t>
            </a:r>
            <a:r>
              <a:rPr lang="en-US" altLang="zh-CN" sz="2800" spc="0" dirty="0" err="1"/>
              <a:t>đấy</a:t>
            </a:r>
            <a:r>
              <a:rPr lang="en-US" altLang="zh-CN" sz="2800" spc="0" dirty="0"/>
              <a:t>.</a:t>
            </a:r>
            <a:endParaRPr lang="en-US" sz="2800" spc="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480FFC-8744-4806-92CB-5FA8FD05E2F1}"/>
              </a:ext>
            </a:extLst>
          </p:cNvPr>
          <p:cNvSpPr txBox="1"/>
          <p:nvPr/>
        </p:nvSpPr>
        <p:spPr>
          <a:xfrm>
            <a:off x="400140" y="865599"/>
            <a:ext cx="457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Arial-SGK-TV" pitchFamily="2" charset="0"/>
                <a:cs typeface="Arial-SGK-TV" pitchFamily="2" charset="0"/>
              </a:rPr>
              <a:t>    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ECB952-E620-4629-93D4-327E7BCF6BBD}"/>
              </a:ext>
            </a:extLst>
          </p:cNvPr>
          <p:cNvSpPr txBox="1"/>
          <p:nvPr/>
        </p:nvSpPr>
        <p:spPr>
          <a:xfrm>
            <a:off x="284242" y="3312434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-SGK-TV" pitchFamily="2" charset="0"/>
                <a:cs typeface="Arial-SGK-TV" pitchFamily="2" charset="0"/>
              </a:rPr>
              <a:t>2.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9D597A-A9E2-42B4-BC66-F91F5B537C21}"/>
              </a:ext>
            </a:extLst>
          </p:cNvPr>
          <p:cNvSpPr txBox="1"/>
          <p:nvPr/>
        </p:nvSpPr>
        <p:spPr>
          <a:xfrm>
            <a:off x="6551832" y="5566386"/>
            <a:ext cx="3476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en-US" altLang="zh-CN" i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 Nguyễn Đình Quảng)</a:t>
            </a:r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6C932AE-7357-478D-BBA3-2A8EE070F5D3}"/>
              </a:ext>
            </a:extLst>
          </p:cNvPr>
          <p:cNvSpPr txBox="1"/>
          <p:nvPr/>
        </p:nvSpPr>
        <p:spPr>
          <a:xfrm>
            <a:off x="3024280" y="6033336"/>
            <a:ext cx="6195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r>
              <a:rPr lang="en-US" sz="2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giúp</a:t>
            </a:r>
            <a:r>
              <a:rPr lang="en-US" sz="2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biết</a:t>
            </a:r>
            <a:r>
              <a:rPr lang="en-US" sz="2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2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về</a:t>
            </a:r>
            <a:r>
              <a:rPr lang="en-US" sz="2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loài</a:t>
            </a:r>
            <a:r>
              <a:rPr lang="en-US" sz="2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chim</a:t>
            </a:r>
            <a:r>
              <a:rPr lang="en-US" sz="2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sâu</a:t>
            </a:r>
            <a:r>
              <a:rPr lang="en-US" sz="2400" b="1" dirty="0"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3E0B9C5-2FE4-4EAF-A8A5-BE52B07F4A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88" b="66487"/>
          <a:stretch/>
        </p:blipFill>
        <p:spPr>
          <a:xfrm>
            <a:off x="2795587" y="6025444"/>
            <a:ext cx="305241" cy="39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30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 L 0.00225 -0.3657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18287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10" grpId="0"/>
      <p:bldP spid="11" grpId="0"/>
      <p:bldP spid="14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26" y="8761"/>
            <a:ext cx="9140949" cy="684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319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1313</TotalTime>
  <Words>267</Words>
  <Application>Microsoft Office PowerPoint</Application>
  <PresentationFormat>Widescreen</PresentationFormat>
  <Paragraphs>36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Arial Rounded MT Bold</vt:lpstr>
      <vt:lpstr>Arial-SGK-TV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HuyenTT</dc:creator>
  <cp:lastModifiedBy>ADMIN</cp:lastModifiedBy>
  <cp:revision>98</cp:revision>
  <dcterms:created xsi:type="dcterms:W3CDTF">2019-11-27T07:37:57Z</dcterms:created>
  <dcterms:modified xsi:type="dcterms:W3CDTF">2025-05-09T09:14:26Z</dcterms:modified>
</cp:coreProperties>
</file>