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1" r:id="rId3"/>
    <p:sldId id="303" r:id="rId4"/>
    <p:sldId id="272" r:id="rId5"/>
    <p:sldId id="300" r:id="rId6"/>
    <p:sldId id="304" r:id="rId7"/>
    <p:sldId id="295" r:id="rId8"/>
    <p:sldId id="305" r:id="rId9"/>
    <p:sldId id="302" r:id="rId10"/>
    <p:sldId id="271" r:id="rId11"/>
    <p:sldId id="268" r:id="rId12"/>
    <p:sldId id="296" r:id="rId13"/>
    <p:sldId id="270" r:id="rId14"/>
    <p:sldId id="306" r:id="rId15"/>
    <p:sldId id="308" r:id="rId16"/>
    <p:sldId id="307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1"/>
    <a:srgbClr val="009F4F"/>
    <a:srgbClr val="128ACE"/>
    <a:srgbClr val="1A90D0"/>
    <a:srgbClr val="C9E8A6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68" d="100"/>
          <a:sy n="68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23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573346" y="966814"/>
            <a:ext cx="378853" cy="492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199" y="997592"/>
            <a:ext cx="749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Bài thơ nói về lợi ích gì của hạt mưa?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2199" y="1644199"/>
            <a:ext cx="7149638" cy="299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i="1" dirty="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i="1" dirty="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Trong bài đồng dao này, qua việc hạt</a:t>
            </a:r>
            <a:r>
              <a:rPr lang="en-US" sz="3200" i="1" dirty="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mưa tự kể về mình, chúng ta thấy điều được nói đến là</a:t>
            </a:r>
            <a:r>
              <a:rPr lang="en-US" sz="3200" i="1" dirty="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ích lợi</a:t>
            </a:r>
            <a:r>
              <a:rPr lang="en-US" sz="3200" i="1" dirty="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của hạt mưa. Nhờ có mưa, con người mới có</a:t>
            </a:r>
            <a:r>
              <a:rPr lang="en-US" sz="3200" i="1" dirty="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i="1" dirty="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nước ngọt để sinh sống.</a:t>
            </a:r>
            <a:r>
              <a:rPr lang="vi-VN" sz="3200" dirty="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9F4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66627" y="1438602"/>
            <a:ext cx="757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L, M.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09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1077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5827" y="5671778"/>
            <a:ext cx="757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6" y="2039541"/>
            <a:ext cx="7161373" cy="34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6" y="933562"/>
            <a:ext cx="7377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1077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8" y="2133891"/>
            <a:ext cx="3865384" cy="3574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86" y="2171990"/>
            <a:ext cx="4280735" cy="34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2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9"/>
            <a:ext cx="780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1451842"/>
            <a:ext cx="2789977" cy="2208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11" y="1629254"/>
            <a:ext cx="2722044" cy="1981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72" y="1451842"/>
            <a:ext cx="2585978" cy="2283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4310253"/>
            <a:ext cx="3087141" cy="1650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21" y="4310253"/>
            <a:ext cx="2723886" cy="17450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9621" y="3664568"/>
            <a:ext cx="3049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3527" y="3660795"/>
            <a:ext cx="241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0233" y="3638783"/>
            <a:ext cx="213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8573" y="3647871"/>
            <a:ext cx="931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2800" dirty="0">
              <a:solidFill>
                <a:srgbClr val="009F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2325" y="3658676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2800" dirty="0">
              <a:solidFill>
                <a:srgbClr val="009F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792" y="5882903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5750" y="5872339"/>
            <a:ext cx="2750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to.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8233" y="5846368"/>
            <a:ext cx="171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0773" y="584636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dirty="0">
              <a:solidFill>
                <a:srgbClr val="009F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31721" y="3735817"/>
            <a:ext cx="705273" cy="435274"/>
          </a:xfrm>
          <a:prstGeom prst="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09935" y="3735817"/>
            <a:ext cx="603987" cy="426186"/>
          </a:xfrm>
          <a:prstGeom prst="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0271" y="5848700"/>
            <a:ext cx="501112" cy="469319"/>
          </a:xfrm>
          <a:prstGeom prst="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28478" y="5872339"/>
            <a:ext cx="441118" cy="460268"/>
          </a:xfrm>
          <a:prstGeom prst="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9"/>
            <a:ext cx="780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8675" y="1498008"/>
            <a:ext cx="31663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to.</a:t>
            </a:r>
          </a:p>
        </p:txBody>
      </p:sp>
    </p:spTree>
    <p:extLst>
      <p:ext uri="{BB962C8B-B14F-4D97-AF65-F5344CB8AC3E}">
        <p14:creationId xmlns:p14="http://schemas.microsoft.com/office/powerpoint/2010/main" val="15613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523" y="929208"/>
            <a:ext cx="829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8"/>
            <a:ext cx="817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 –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9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746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  <a:cs typeface="Arial-SGK-TV" pitchFamily="2" charset="0"/>
              </a:rPr>
              <a:t>Nhìn tranh, nói về những nơi có nước. </a:t>
            </a:r>
            <a:endParaRPr lang="en-US" sz="3600" dirty="0">
              <a:latin typeface="+mj-lt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5" y="2040529"/>
            <a:ext cx="3855403" cy="3075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38" y="1994265"/>
            <a:ext cx="3968311" cy="31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61394" y="1511300"/>
            <a:ext cx="816248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vi-VN" sz="4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4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algn="ctr" eaLnBrk="1" hangingPunct="1"/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4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altLang="vi-VN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Bài 25C: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Giúp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ích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đời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8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421" y="1132074"/>
            <a:ext cx="4286751" cy="2456057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  <a:t>Tôi ở trên trời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  <a:t>Tôi rơi xuống đất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  <a:t>Tưởng rằng tôi mất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  <a:t>Chẳng hoá tôi không.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5461" y="1132074"/>
            <a:ext cx="4608954" cy="6001643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-SGK-TV" pitchFamily="2" charset="0"/>
                <a:cs typeface="Arial-SGK-TV" pitchFamily="2" charset="0"/>
              </a:rPr>
              <a:t>2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Tôi chảy ra sông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Nuôi loài tôm cá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Qua các làng xã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Theo máng theo mương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Cho người trồng trọt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Thóc vàng đầy cót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Cơm trắng đầy nồi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Vậy chớ khinh tôi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Hạt mưa hạt móc.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Thơ ca bình dân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9027" y="314244"/>
            <a:ext cx="226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i="1" dirty="0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600" b="1" i="1" dirty="0">
              <a:solidFill>
                <a:srgbClr val="0076C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0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18024"/>
          </a:xfrm>
        </p:spPr>
        <p:txBody>
          <a:bodyPr/>
          <a:lstStyle/>
          <a:p>
            <a:r>
              <a:rPr lang="en-US" dirty="0"/>
              <a:t>                 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b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8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573346" y="966814"/>
            <a:ext cx="378853" cy="4924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199" y="997592"/>
            <a:ext cx="7163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523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45C19-A07D-5E21-6B78-8F958199D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CC2029-ADA4-31E1-3353-B28E3C0C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796587-EFD9-6ED7-6B1F-679EFCA4F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96A43BC-C338-551D-25A0-6D4B1B008C8D}"/>
              </a:ext>
            </a:extLst>
          </p:cNvPr>
          <p:cNvSpPr txBox="1"/>
          <p:nvPr/>
        </p:nvSpPr>
        <p:spPr>
          <a:xfrm>
            <a:off x="952199" y="40657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95DD9-F8B1-018B-A0C4-72820C7BC2F8}"/>
              </a:ext>
            </a:extLst>
          </p:cNvPr>
          <p:cNvSpPr txBox="1"/>
          <p:nvPr/>
        </p:nvSpPr>
        <p:spPr>
          <a:xfrm>
            <a:off x="558421" y="1132074"/>
            <a:ext cx="4286751" cy="2456057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  <a:t>Tôi ở trên trời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  <a:t>Tôi rơi xuống đất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  <a:t>Tưởng rằng tôi mất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-SGK-TV" pitchFamily="2" charset="0"/>
              </a:rPr>
              <a:t>Chẳng hoá tôi không.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DBB841-6AB9-FFF8-5594-82628948FA81}"/>
              </a:ext>
            </a:extLst>
          </p:cNvPr>
          <p:cNvSpPr txBox="1"/>
          <p:nvPr/>
        </p:nvSpPr>
        <p:spPr>
          <a:xfrm>
            <a:off x="4755461" y="1132074"/>
            <a:ext cx="4608954" cy="6001643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-SGK-TV" pitchFamily="2" charset="0"/>
                <a:cs typeface="Arial-SGK-TV" pitchFamily="2" charset="0"/>
              </a:rPr>
              <a:t>2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Tôi chảy ra sông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Nuôi loài tôm cá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Qua các làng xã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Theo máng theo mương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Cho người trồng trọt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Thóc vàng đầy cót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Cơm trắng đầy nồi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Vậy chớ khinh tôi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Hạt mưa hạt móc.</a:t>
            </a:r>
            <a:b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Thơ ca bình dân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1129F-1AB1-6F8A-0540-D8EC3749E441}"/>
              </a:ext>
            </a:extLst>
          </p:cNvPr>
          <p:cNvSpPr txBox="1"/>
          <p:nvPr/>
        </p:nvSpPr>
        <p:spPr>
          <a:xfrm>
            <a:off x="3439027" y="314244"/>
            <a:ext cx="226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i="1" dirty="0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600" b="1" i="1" dirty="0">
              <a:solidFill>
                <a:srgbClr val="0076C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9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376999" y="271451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trồng trọt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10582" y="364282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thóc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96136" y="3626934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cơm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81023" y="2707954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mương máng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194493" y="1031379"/>
            <a:ext cx="378853" cy="492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715" y="998518"/>
            <a:ext cx="811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Oval 1"/>
          <p:cNvSpPr/>
          <p:nvPr/>
        </p:nvSpPr>
        <p:spPr>
          <a:xfrm>
            <a:off x="952200" y="1798870"/>
            <a:ext cx="480291" cy="4802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952200" y="2707399"/>
            <a:ext cx="480291" cy="4802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952199" y="3582875"/>
            <a:ext cx="480291" cy="4802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97" y="1798216"/>
            <a:ext cx="7209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Arial-SGK-TV" pitchFamily="2" charset="0"/>
              </a:rPr>
              <a:t>Tôi là hạt mưa, tôi từ trên </a:t>
            </a:r>
            <a:r>
              <a:rPr lang="en-US" sz="2800" dirty="0">
                <a:latin typeface="+mj-lt"/>
                <a:cs typeface="Arial-SGK-TV" pitchFamily="2" charset="0"/>
              </a:rPr>
              <a:t>        </a:t>
            </a:r>
            <a:r>
              <a:rPr lang="vi-VN" sz="2800" dirty="0">
                <a:latin typeface="+mj-lt"/>
                <a:cs typeface="Arial-SGK-TV" pitchFamily="2" charset="0"/>
              </a:rPr>
              <a:t>tôi rơi xuống</a:t>
            </a:r>
            <a:r>
              <a:rPr lang="en-US" sz="2800" dirty="0">
                <a:latin typeface="+mj-lt"/>
                <a:cs typeface="Arial-SGK-TV" pitchFamily="2" charset="0"/>
              </a:rPr>
              <a:t>      </a:t>
            </a:r>
            <a:r>
              <a:rPr lang="vi-VN" sz="2800" dirty="0">
                <a:latin typeface="+mj-lt"/>
                <a:cs typeface="Arial-SGK-TV" pitchFamily="2" charset="0"/>
              </a:rPr>
              <a:t>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6297" y="2706745"/>
            <a:ext cx="756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SGK-TV" pitchFamily="2" charset="0"/>
                <a:cs typeface="Arial-SGK-TV" pitchFamily="2" charset="0"/>
              </a:rPr>
              <a:t>Tôi theo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                    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đem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nước cho người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             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6297" y="3624125"/>
            <a:ext cx="680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SGK-TV" pitchFamily="2" charset="0"/>
                <a:cs typeface="Arial-SGK-TV" pitchFamily="2" charset="0"/>
              </a:rPr>
              <a:t>Tôi giúp cho người có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đầy cót,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đầy nồi.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1077" y="1781200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trời</a:t>
            </a:r>
            <a:endParaRPr lang="en-US" sz="28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34012" y="1794340"/>
            <a:ext cx="680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800" dirty="0">
              <a:solidFill>
                <a:srgbClr val="009F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0308" y="1798870"/>
            <a:ext cx="580592" cy="404120"/>
          </a:xfrm>
          <a:prstGeom prst="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68253" y="1798870"/>
            <a:ext cx="517515" cy="449397"/>
          </a:xfrm>
          <a:prstGeom prst="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94152" y="2714514"/>
            <a:ext cx="1866900" cy="373997"/>
          </a:xfrm>
          <a:prstGeom prst="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19125" y="2772496"/>
            <a:ext cx="1331520" cy="330162"/>
          </a:xfrm>
          <a:prstGeom prst="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87119" y="3714602"/>
            <a:ext cx="620218" cy="286328"/>
          </a:xfrm>
          <a:prstGeom prst="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96136" y="3730490"/>
            <a:ext cx="680863" cy="286328"/>
          </a:xfrm>
          <a:prstGeom prst="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2" grpId="0"/>
      <p:bldP spid="2" grpId="0" animBg="1"/>
      <p:bldP spid="11" grpId="0" animBg="1"/>
      <p:bldP spid="12" grpId="0" animBg="1"/>
      <p:bldP spid="5" grpId="0"/>
      <p:bldP spid="13" grpId="0"/>
      <p:bldP spid="14" grpId="0"/>
      <p:bldP spid="3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1692</TotalTime>
  <Words>335</Words>
  <Application>Microsoft Office PowerPoint</Application>
  <PresentationFormat>On-screen Show (4:3)</PresentationFormat>
  <Paragraphs>66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Luyện đọc         trên trời      chảy ra         máng            mương                  trồng trọt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Administrator</cp:lastModifiedBy>
  <cp:revision>178</cp:revision>
  <dcterms:created xsi:type="dcterms:W3CDTF">2019-11-27T07:37:57Z</dcterms:created>
  <dcterms:modified xsi:type="dcterms:W3CDTF">2025-03-11T23:04:09Z</dcterms:modified>
</cp:coreProperties>
</file>