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61" r:id="rId3"/>
    <p:sldId id="300" r:id="rId4"/>
    <p:sldId id="272" r:id="rId5"/>
    <p:sldId id="284" r:id="rId6"/>
    <p:sldId id="285" r:id="rId7"/>
    <p:sldId id="286" r:id="rId8"/>
    <p:sldId id="287" r:id="rId9"/>
    <p:sldId id="290" r:id="rId10"/>
    <p:sldId id="294" r:id="rId11"/>
    <p:sldId id="302" r:id="rId12"/>
    <p:sldId id="296" r:id="rId13"/>
    <p:sldId id="297" r:id="rId14"/>
    <p:sldId id="298" r:id="rId15"/>
    <p:sldId id="299" r:id="rId16"/>
    <p:sldId id="271" r:id="rId17"/>
    <p:sldId id="268" r:id="rId18"/>
    <p:sldId id="289" r:id="rId19"/>
    <p:sldId id="278" r:id="rId20"/>
    <p:sldId id="270" r:id="rId21"/>
    <p:sldId id="25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4F"/>
    <a:srgbClr val="0076C1"/>
    <a:srgbClr val="128ACE"/>
    <a:srgbClr val="1A90D0"/>
    <a:srgbClr val="C9E8A6"/>
    <a:srgbClr val="A9DA74"/>
    <a:srgbClr val="03CCE7"/>
    <a:srgbClr val="3334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85" autoAdjust="0"/>
    <p:restoredTop sz="94595" autoAdjust="0"/>
  </p:normalViewPr>
  <p:slideViewPr>
    <p:cSldViewPr snapToGrid="0">
      <p:cViewPr varScale="1">
        <p:scale>
          <a:sx n="68" d="100"/>
          <a:sy n="68" d="100"/>
        </p:scale>
        <p:origin x="15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F7D872-3CAC-4CC8-8641-83756B098D94}" type="datetimeFigureOut">
              <a:rPr lang="en-US" smtClean="0"/>
              <a:t>3/10/2025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0B311E-38A0-455E-B5E8-CE28B09187C4}" type="slidenum">
              <a:rPr lang="en-US" smtClean="0"/>
              <a:t>‹#›</a:t>
            </a:fld>
            <a:endParaRPr lang="en-US"/>
          </a:p>
        </p:txBody>
      </p:sp>
    </p:spTree>
    <p:extLst>
      <p:ext uri="{BB962C8B-B14F-4D97-AF65-F5344CB8AC3E}">
        <p14:creationId xmlns:p14="http://schemas.microsoft.com/office/powerpoint/2010/main" val="597341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0B311E-38A0-455E-B5E8-CE28B09187C4}" type="slidenum">
              <a:rPr lang="en-US" smtClean="0"/>
              <a:t>1</a:t>
            </a:fld>
            <a:endParaRPr lang="en-US"/>
          </a:p>
        </p:txBody>
      </p:sp>
    </p:spTree>
    <p:extLst>
      <p:ext uri="{BB962C8B-B14F-4D97-AF65-F5344CB8AC3E}">
        <p14:creationId xmlns:p14="http://schemas.microsoft.com/office/powerpoint/2010/main" val="1551887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CHÂN</a:t>
            </a:r>
            <a:r>
              <a:rPr lang="en-US" baseline="0" dirty="0"/>
              <a:t> THÀNH CẢM ƠN!</a:t>
            </a:r>
            <a:endParaRPr lang="en-US" dirty="0"/>
          </a:p>
        </p:txBody>
      </p:sp>
      <p:sp>
        <p:nvSpPr>
          <p:cNvPr id="4" name="Slide Number Placeholder 3"/>
          <p:cNvSpPr>
            <a:spLocks noGrp="1"/>
          </p:cNvSpPr>
          <p:nvPr>
            <p:ph type="sldNum" sz="quarter" idx="10"/>
          </p:nvPr>
        </p:nvSpPr>
        <p:spPr/>
        <p:txBody>
          <a:bodyPr/>
          <a:lstStyle/>
          <a:p>
            <a:fld id="{030B311E-38A0-455E-B5E8-CE28B09187C4}" type="slidenum">
              <a:rPr lang="en-US" smtClean="0"/>
              <a:t>21</a:t>
            </a:fld>
            <a:endParaRPr lang="en-US"/>
          </a:p>
        </p:txBody>
      </p:sp>
    </p:spTree>
    <p:extLst>
      <p:ext uri="{BB962C8B-B14F-4D97-AF65-F5344CB8AC3E}">
        <p14:creationId xmlns:p14="http://schemas.microsoft.com/office/powerpoint/2010/main" val="2974168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0844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B9F006C-E173-4D79-9D36-64FC123F8682}" type="datetimeFigureOut">
              <a:rPr lang="en-US" smtClean="0"/>
              <a:t>3/10/2025</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374453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B9F006C-E173-4D79-9D36-64FC123F8682}" type="datetimeFigureOut">
              <a:rPr lang="en-US" smtClean="0"/>
              <a:t>3/10/2025</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3818292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1523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B9F006C-E173-4D79-9D36-64FC123F8682}" type="datetimeFigureOut">
              <a:rPr lang="en-US" smtClean="0"/>
              <a:t>3/10/2025</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690497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5B9F006C-E173-4D79-9D36-64FC123F8682}" type="datetimeFigureOut">
              <a:rPr lang="en-US" smtClean="0"/>
              <a:t>3/10/2025</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3477456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5B9F006C-E173-4D79-9D36-64FC123F8682}" type="datetimeFigureOut">
              <a:rPr lang="en-US" smtClean="0"/>
              <a:t>3/10/2025</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2963153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5B9F006C-E173-4D79-9D36-64FC123F8682}" type="datetimeFigureOut">
              <a:rPr lang="en-US" smtClean="0"/>
              <a:t>3/10/2025</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2582554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5B9F006C-E173-4D79-9D36-64FC123F8682}" type="datetimeFigureOut">
              <a:rPr lang="en-US" smtClean="0"/>
              <a:t>3/10/2025</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4210286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5B9F006C-E173-4D79-9D36-64FC123F8682}" type="datetimeFigureOut">
              <a:rPr lang="en-US" smtClean="0"/>
              <a:t>3/10/2025</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742952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5B9F006C-E173-4D79-9D36-64FC123F8682}" type="datetimeFigureOut">
              <a:rPr lang="en-US" smtClean="0"/>
              <a:t>3/10/2025</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2147706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3">
            <a:extLst>
              <a:ext uri="{28A0092B-C50C-407E-A947-70E740481C1C}">
                <a14:useLocalDpi xmlns:a14="http://schemas.microsoft.com/office/drawing/2010/main" val="0"/>
              </a:ext>
            </a:extLst>
          </a:blip>
          <a:srcRect l="4029" t="5432" r="4198" b="5062"/>
          <a:stretch/>
        </p:blipFill>
        <p:spPr>
          <a:xfrm>
            <a:off x="0" y="0"/>
            <a:ext cx="9144000" cy="6891269"/>
          </a:xfrm>
          <a:prstGeom prst="rect">
            <a:avLst/>
          </a:prstGeom>
        </p:spPr>
      </p:pic>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621524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343"/>
            <a:ext cx="9144000" cy="6841314"/>
          </a:xfrm>
          <a:prstGeom prst="rect">
            <a:avLst/>
          </a:prstGeom>
        </p:spPr>
      </p:pic>
    </p:spTree>
    <p:extLst>
      <p:ext uri="{BB962C8B-B14F-4D97-AF65-F5344CB8AC3E}">
        <p14:creationId xmlns:p14="http://schemas.microsoft.com/office/powerpoint/2010/main" val="2758472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4518024"/>
          </a:xfrm>
        </p:spPr>
        <p:txBody>
          <a:bodyPr/>
          <a:lstStyle/>
          <a:p>
            <a:r>
              <a:rPr lang="en-US" dirty="0"/>
              <a:t>                </a:t>
            </a:r>
            <a:r>
              <a:rPr lang="en-US" sz="5400" b="1" dirty="0" err="1">
                <a:solidFill>
                  <a:srgbClr val="FF0000"/>
                </a:solidFill>
                <a:latin typeface="Times New Roman" pitchFamily="18" charset="0"/>
                <a:cs typeface="Times New Roman" pitchFamily="18" charset="0"/>
              </a:rPr>
              <a:t>Luyện</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đọc</a:t>
            </a:r>
            <a:br>
              <a:rPr lang="en-US" sz="5400" b="1" dirty="0">
                <a:solidFill>
                  <a:srgbClr val="FF0000"/>
                </a:solidFill>
                <a:latin typeface="Times New Roman" pitchFamily="18" charset="0"/>
                <a:cs typeface="Times New Roman" pitchFamily="18" charset="0"/>
              </a:rPr>
            </a:br>
            <a:br>
              <a:rPr lang="en-US" b="1" dirty="0">
                <a:solidFill>
                  <a:srgbClr val="FF0000"/>
                </a:solidFill>
                <a:latin typeface="Times New Roman" pitchFamily="18" charset="0"/>
                <a:cs typeface="Times New Roman" pitchFamily="18" charset="0"/>
              </a:rPr>
            </a:b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xiết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trượt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chân</a:t>
            </a:r>
            <a:br>
              <a:rPr lang="en-US" b="1" dirty="0">
                <a:solidFill>
                  <a:srgbClr val="FF0000"/>
                </a:solidFill>
                <a:latin typeface="Times New Roman" pitchFamily="18" charset="0"/>
                <a:cs typeface="Times New Roman" pitchFamily="18" charset="0"/>
              </a:rPr>
            </a:br>
            <a:br>
              <a:rPr lang="en-US" b="1" dirty="0">
                <a:solidFill>
                  <a:srgbClr val="FF0000"/>
                </a:solidFill>
                <a:latin typeface="Times New Roman" pitchFamily="18" charset="0"/>
                <a:cs typeface="Times New Roman" pitchFamily="18" charset="0"/>
              </a:rPr>
            </a:b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cuốn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trôi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xuống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sông</a:t>
            </a:r>
            <a:br>
              <a:rPr lang="en-US" b="1" dirty="0">
                <a:solidFill>
                  <a:srgbClr val="FF0000"/>
                </a:solidFill>
                <a:latin typeface="Times New Roman" pitchFamily="18" charset="0"/>
                <a:cs typeface="Times New Roman" pitchFamily="18" charset="0"/>
              </a:rPr>
            </a:br>
            <a:br>
              <a:rPr lang="en-US" b="1" dirty="0">
                <a:solidFill>
                  <a:srgbClr val="FF0000"/>
                </a:solidFill>
                <a:latin typeface="Times New Roman" pitchFamily="18" charset="0"/>
                <a:cs typeface="Times New Roman" pitchFamily="18" charset="0"/>
              </a:rPr>
            </a:b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giương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nỏ</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vụt</a:t>
            </a:r>
            <a:r>
              <a:rPr lang="en-US" b="1" dirty="0">
                <a:solidFill>
                  <a:srgbClr val="FF0000"/>
                </a:solidFill>
                <a:latin typeface="Times New Roman" pitchFamily="18" charset="0"/>
                <a:cs typeface="Times New Roman" pitchFamily="18" charset="0"/>
              </a:rPr>
              <a:t> bay</a:t>
            </a:r>
          </a:p>
        </p:txBody>
      </p:sp>
    </p:spTree>
    <p:extLst>
      <p:ext uri="{BB962C8B-B14F-4D97-AF65-F5344CB8AC3E}">
        <p14:creationId xmlns:p14="http://schemas.microsoft.com/office/powerpoint/2010/main" val="3295301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C9D60-E6B0-7870-F099-938E25E9C6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945550-8519-B193-FDD7-567C3487E1A5}"/>
              </a:ext>
            </a:extLst>
          </p:cNvPr>
          <p:cNvSpPr>
            <a:spLocks noGrp="1"/>
          </p:cNvSpPr>
          <p:nvPr>
            <p:ph type="title"/>
          </p:nvPr>
        </p:nvSpPr>
        <p:spPr>
          <a:xfrm>
            <a:off x="628650" y="365125"/>
            <a:ext cx="7886700" cy="5947539"/>
          </a:xfrm>
        </p:spPr>
        <p:txBody>
          <a:bodyPr/>
          <a:lstStyle/>
          <a:p>
            <a:r>
              <a:rPr lang="en-US" dirty="0"/>
              <a:t>                </a:t>
            </a:r>
            <a:r>
              <a:rPr lang="en-US" sz="5400" b="1" dirty="0" err="1">
                <a:solidFill>
                  <a:srgbClr val="FF0000"/>
                </a:solidFill>
                <a:latin typeface="Times New Roman" pitchFamily="18" charset="0"/>
                <a:cs typeface="Times New Roman" pitchFamily="18" charset="0"/>
              </a:rPr>
              <a:t>Luyện</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đọc</a:t>
            </a:r>
            <a:br>
              <a:rPr lang="en-US" sz="5400" b="1" dirty="0">
                <a:solidFill>
                  <a:srgbClr val="FF0000"/>
                </a:solidFill>
                <a:latin typeface="Times New Roman" pitchFamily="18" charset="0"/>
                <a:cs typeface="Times New Roman" pitchFamily="18" charset="0"/>
              </a:rPr>
            </a:br>
            <a:br>
              <a:rPr lang="en-US" b="1" dirty="0">
                <a:solidFill>
                  <a:srgbClr val="FF0000"/>
                </a:solidFill>
                <a:latin typeface="Times New Roman" pitchFamily="18" charset="0"/>
                <a:cs typeface="Times New Roman" pitchFamily="18" charset="0"/>
              </a:rPr>
            </a:br>
            <a:r>
              <a:rPr lang="en-US" b="1" dirty="0">
                <a:solidFill>
                  <a:srgbClr val="FF0000"/>
                </a:solidFill>
                <a:latin typeface="Times New Roman" pitchFamily="18" charset="0"/>
                <a:cs typeface="Times New Roman" pitchFamily="18" charset="0"/>
              </a:rPr>
              <a:t>   </a:t>
            </a:r>
            <a:r>
              <a:rPr lang="en-US" sz="3600" dirty="0" err="1">
                <a:latin typeface="Times New Roman" panose="02020603050405020304" pitchFamily="18" charset="0"/>
                <a:cs typeface="Times New Roman" panose="02020603050405020304" pitchFamily="18" charset="0"/>
              </a:rPr>
              <a:t>Bồ</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đậu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vội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gắp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chiếc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xuống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sông</a:t>
            </a:r>
            <a:r>
              <a:rPr lang="en-US" sz="3600" dirty="0">
                <a:latin typeface="Times New Roman" panose="02020603050405020304" pitchFamily="18" charset="0"/>
                <a:cs typeface="Times New Roman" panose="02020603050405020304" pitchFamily="18" charset="0"/>
              </a:rPr>
              <a:t>.</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Ít ngày sau, một người</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đàn ông đến bên gốc cây,</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giương nỏ định bắn bồ câu. </a:t>
            </a:r>
            <a:br>
              <a:rPr lang="en-US" sz="14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endParaRPr lang="en-US" sz="3600" b="1" dirty="0">
              <a:solidFill>
                <a:srgbClr val="FF0000"/>
              </a:solidFill>
              <a:latin typeface="Times New Roman" panose="02020603050405020304" pitchFamily="18" charset="0"/>
              <a:cs typeface="Times New Roman" pitchFamily="18" charset="0"/>
            </a:endParaRPr>
          </a:p>
        </p:txBody>
      </p:sp>
      <p:cxnSp>
        <p:nvCxnSpPr>
          <p:cNvPr id="8" name="Straight Connector 7">
            <a:extLst>
              <a:ext uri="{FF2B5EF4-FFF2-40B4-BE49-F238E27FC236}">
                <a16:creationId xmlns:a16="http://schemas.microsoft.com/office/drawing/2014/main" id="{9BA3AE79-9411-01A7-8239-607FEC0B7EFC}"/>
              </a:ext>
            </a:extLst>
          </p:cNvPr>
          <p:cNvCxnSpPr/>
          <p:nvPr/>
        </p:nvCxnSpPr>
        <p:spPr>
          <a:xfrm flipH="1">
            <a:off x="5717755" y="1773717"/>
            <a:ext cx="187286" cy="484742"/>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a:extLst>
              <a:ext uri="{FF2B5EF4-FFF2-40B4-BE49-F238E27FC236}">
                <a16:creationId xmlns:a16="http://schemas.microsoft.com/office/drawing/2014/main" id="{28F9A1A6-79B3-758F-135B-2B61B793368D}"/>
              </a:ext>
            </a:extLst>
          </p:cNvPr>
          <p:cNvCxnSpPr>
            <a:cxnSpLocks/>
          </p:cNvCxnSpPr>
          <p:nvPr/>
        </p:nvCxnSpPr>
        <p:spPr>
          <a:xfrm flipH="1">
            <a:off x="1145754" y="2423711"/>
            <a:ext cx="154236" cy="374573"/>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a:extLst>
              <a:ext uri="{FF2B5EF4-FFF2-40B4-BE49-F238E27FC236}">
                <a16:creationId xmlns:a16="http://schemas.microsoft.com/office/drawing/2014/main" id="{2C63EC18-0407-3BED-FE0E-209027B8E92E}"/>
              </a:ext>
            </a:extLst>
          </p:cNvPr>
          <p:cNvCxnSpPr>
            <a:cxnSpLocks/>
          </p:cNvCxnSpPr>
          <p:nvPr/>
        </p:nvCxnSpPr>
        <p:spPr>
          <a:xfrm flipH="1">
            <a:off x="4302085" y="2423711"/>
            <a:ext cx="93645" cy="385590"/>
          </a:xfrm>
          <a:prstGeom prst="line">
            <a:avLst/>
          </a:prstGeom>
        </p:spPr>
        <p:style>
          <a:lnRef idx="3">
            <a:schemeClr val="accent2"/>
          </a:lnRef>
          <a:fillRef idx="0">
            <a:schemeClr val="accent2"/>
          </a:fillRef>
          <a:effectRef idx="2">
            <a:schemeClr val="accent2"/>
          </a:effectRef>
          <a:fontRef idx="minor">
            <a:schemeClr val="tx1"/>
          </a:fontRef>
        </p:style>
      </p:cxnSp>
      <p:cxnSp>
        <p:nvCxnSpPr>
          <p:cNvPr id="16" name="Straight Connector 15">
            <a:extLst>
              <a:ext uri="{FF2B5EF4-FFF2-40B4-BE49-F238E27FC236}">
                <a16:creationId xmlns:a16="http://schemas.microsoft.com/office/drawing/2014/main" id="{A2D863A7-AA63-5F8B-94AA-7AE41B899E7F}"/>
              </a:ext>
            </a:extLst>
          </p:cNvPr>
          <p:cNvCxnSpPr>
            <a:cxnSpLocks/>
          </p:cNvCxnSpPr>
          <p:nvPr/>
        </p:nvCxnSpPr>
        <p:spPr>
          <a:xfrm flipH="1">
            <a:off x="4191916" y="2423711"/>
            <a:ext cx="110169" cy="385590"/>
          </a:xfrm>
          <a:prstGeom prst="line">
            <a:avLst/>
          </a:prstGeom>
        </p:spPr>
        <p:style>
          <a:lnRef idx="3">
            <a:schemeClr val="accent2"/>
          </a:lnRef>
          <a:fillRef idx="0">
            <a:schemeClr val="accent2"/>
          </a:fillRef>
          <a:effectRef idx="2">
            <a:schemeClr val="accent2"/>
          </a:effectRef>
          <a:fontRef idx="minor">
            <a:schemeClr val="tx1"/>
          </a:fontRef>
        </p:style>
      </p:cxnSp>
      <p:cxnSp>
        <p:nvCxnSpPr>
          <p:cNvPr id="7" name="Straight Connector 6">
            <a:extLst>
              <a:ext uri="{FF2B5EF4-FFF2-40B4-BE49-F238E27FC236}">
                <a16:creationId xmlns:a16="http://schemas.microsoft.com/office/drawing/2014/main" id="{401A582B-6B69-030C-21F3-34841797E9EC}"/>
              </a:ext>
            </a:extLst>
          </p:cNvPr>
          <p:cNvCxnSpPr/>
          <p:nvPr/>
        </p:nvCxnSpPr>
        <p:spPr>
          <a:xfrm flipH="1">
            <a:off x="3270173" y="3338894"/>
            <a:ext cx="187286" cy="484742"/>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Straight Connector 8">
            <a:extLst>
              <a:ext uri="{FF2B5EF4-FFF2-40B4-BE49-F238E27FC236}">
                <a16:creationId xmlns:a16="http://schemas.microsoft.com/office/drawing/2014/main" id="{820CB71D-A631-E375-E95C-61EB5F114913}"/>
              </a:ext>
            </a:extLst>
          </p:cNvPr>
          <p:cNvCxnSpPr/>
          <p:nvPr/>
        </p:nvCxnSpPr>
        <p:spPr>
          <a:xfrm flipH="1">
            <a:off x="2972719" y="3823636"/>
            <a:ext cx="187286" cy="484742"/>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id="{C2E9D138-8AB4-7E2B-8D9E-F7DD43CA9BE8}"/>
              </a:ext>
            </a:extLst>
          </p:cNvPr>
          <p:cNvCxnSpPr/>
          <p:nvPr/>
        </p:nvCxnSpPr>
        <p:spPr>
          <a:xfrm flipH="1">
            <a:off x="8126777" y="3744681"/>
            <a:ext cx="187286" cy="484742"/>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a:extLst>
              <a:ext uri="{FF2B5EF4-FFF2-40B4-BE49-F238E27FC236}">
                <a16:creationId xmlns:a16="http://schemas.microsoft.com/office/drawing/2014/main" id="{7C507DE9-18BD-63D5-9A02-7632CB698BF2}"/>
              </a:ext>
            </a:extLst>
          </p:cNvPr>
          <p:cNvCxnSpPr/>
          <p:nvPr/>
        </p:nvCxnSpPr>
        <p:spPr>
          <a:xfrm flipH="1">
            <a:off x="8220420" y="3744681"/>
            <a:ext cx="187286" cy="484742"/>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1663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47" y="67497"/>
            <a:ext cx="714375" cy="714375"/>
          </a:xfrm>
          <a:prstGeom prst="rect">
            <a:avLst/>
          </a:prstGeom>
        </p:spPr>
      </p:pic>
      <p:sp>
        <p:nvSpPr>
          <p:cNvPr id="26" name="TextBox 25"/>
          <p:cNvSpPr txBox="1"/>
          <p:nvPr/>
        </p:nvSpPr>
        <p:spPr>
          <a:xfrm>
            <a:off x="952199" y="406578"/>
            <a:ext cx="766557" cy="461665"/>
          </a:xfrm>
          <a:prstGeom prst="rect">
            <a:avLst/>
          </a:prstGeom>
          <a:noFill/>
        </p:spPr>
        <p:txBody>
          <a:bodyPr wrap="none" rtlCol="0">
            <a:spAutoFit/>
          </a:bodyPr>
          <a:lstStyle/>
          <a:p>
            <a:r>
              <a:rPr lang="en-US" sz="2400" b="1" dirty="0" err="1">
                <a:latin typeface="Arial-SGK-TV" pitchFamily="2" charset="0"/>
                <a:cs typeface="Arial-SGK-TV" pitchFamily="2" charset="0"/>
              </a:rPr>
              <a:t>Đọc</a:t>
            </a:r>
            <a:endParaRPr lang="en-US" sz="2400" b="1" dirty="0">
              <a:latin typeface="Arial-SGK-TV" pitchFamily="2" charset="0"/>
              <a:cs typeface="Arial-SGK-TV"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522" y="1394579"/>
            <a:ext cx="7647168" cy="3567575"/>
          </a:xfrm>
          <a:prstGeom prst="rect">
            <a:avLst/>
          </a:prstGeom>
        </p:spPr>
      </p:pic>
      <p:sp>
        <p:nvSpPr>
          <p:cNvPr id="8" name="TextBox 7"/>
          <p:cNvSpPr txBox="1"/>
          <p:nvPr/>
        </p:nvSpPr>
        <p:spPr>
          <a:xfrm>
            <a:off x="2899106" y="807165"/>
            <a:ext cx="3345788" cy="461665"/>
          </a:xfrm>
          <a:prstGeom prst="rect">
            <a:avLst/>
          </a:prstGeom>
          <a:noFill/>
        </p:spPr>
        <p:txBody>
          <a:bodyPr wrap="none" rtlCol="0">
            <a:spAutoFit/>
          </a:bodyPr>
          <a:lstStyle/>
          <a:p>
            <a:r>
              <a:rPr lang="en-US" sz="2400" b="1" i="1" dirty="0" err="1">
                <a:solidFill>
                  <a:srgbClr val="128ACE"/>
                </a:solidFill>
                <a:latin typeface="Arial-SGK-TV" pitchFamily="2" charset="0"/>
                <a:cs typeface="Arial-SGK-TV" pitchFamily="2" charset="0"/>
              </a:rPr>
              <a:t>Bồ</a:t>
            </a:r>
            <a:r>
              <a:rPr lang="en-US" sz="2400" b="1" i="1" dirty="0">
                <a:solidFill>
                  <a:srgbClr val="128ACE"/>
                </a:solidFill>
                <a:latin typeface="Arial-SGK-TV" pitchFamily="2" charset="0"/>
                <a:cs typeface="Arial-SGK-TV" pitchFamily="2" charset="0"/>
              </a:rPr>
              <a:t> </a:t>
            </a:r>
            <a:r>
              <a:rPr lang="en-US" sz="2400" b="1" i="1" dirty="0" err="1">
                <a:solidFill>
                  <a:srgbClr val="128ACE"/>
                </a:solidFill>
                <a:latin typeface="Arial-SGK-TV" pitchFamily="2" charset="0"/>
                <a:cs typeface="Arial-SGK-TV" pitchFamily="2" charset="0"/>
              </a:rPr>
              <a:t>công</a:t>
            </a:r>
            <a:r>
              <a:rPr lang="en-US" sz="2400" b="1" i="1" dirty="0">
                <a:solidFill>
                  <a:srgbClr val="128ACE"/>
                </a:solidFill>
                <a:latin typeface="Arial-SGK-TV" pitchFamily="2" charset="0"/>
                <a:cs typeface="Arial-SGK-TV" pitchFamily="2" charset="0"/>
              </a:rPr>
              <a:t> </a:t>
            </a:r>
            <a:r>
              <a:rPr lang="en-US" sz="2400" b="1" i="1" dirty="0" err="1">
                <a:solidFill>
                  <a:srgbClr val="128ACE"/>
                </a:solidFill>
                <a:latin typeface="Arial-SGK-TV" pitchFamily="2" charset="0"/>
                <a:cs typeface="Arial-SGK-TV" pitchFamily="2" charset="0"/>
              </a:rPr>
              <a:t>và</a:t>
            </a:r>
            <a:r>
              <a:rPr lang="en-US" sz="2400" b="1" i="1" dirty="0">
                <a:solidFill>
                  <a:srgbClr val="128ACE"/>
                </a:solidFill>
                <a:latin typeface="Arial-SGK-TV" pitchFamily="2" charset="0"/>
                <a:cs typeface="Arial-SGK-TV" pitchFamily="2" charset="0"/>
              </a:rPr>
              <a:t> </a:t>
            </a:r>
            <a:r>
              <a:rPr lang="en-US" sz="2400" b="1" i="1" dirty="0" err="1">
                <a:solidFill>
                  <a:srgbClr val="128ACE"/>
                </a:solidFill>
                <a:latin typeface="Arial-SGK-TV" pitchFamily="2" charset="0"/>
                <a:cs typeface="Arial-SGK-TV" pitchFamily="2" charset="0"/>
              </a:rPr>
              <a:t>kiến</a:t>
            </a:r>
            <a:r>
              <a:rPr lang="en-US" sz="2400" b="1" i="1" dirty="0">
                <a:solidFill>
                  <a:srgbClr val="128ACE"/>
                </a:solidFill>
                <a:latin typeface="Arial-SGK-TV" pitchFamily="2" charset="0"/>
                <a:cs typeface="Arial-SGK-TV" pitchFamily="2" charset="0"/>
              </a:rPr>
              <a:t> </a:t>
            </a:r>
            <a:r>
              <a:rPr lang="en-US" sz="2400" b="1" i="1" dirty="0" err="1">
                <a:solidFill>
                  <a:srgbClr val="128ACE"/>
                </a:solidFill>
                <a:latin typeface="Arial-SGK-TV" pitchFamily="2" charset="0"/>
                <a:cs typeface="Arial-SGK-TV" pitchFamily="2" charset="0"/>
              </a:rPr>
              <a:t>vàng</a:t>
            </a:r>
            <a:endParaRPr lang="en-US" sz="2400" b="1" i="1" dirty="0">
              <a:solidFill>
                <a:srgbClr val="128ACE"/>
              </a:solidFill>
              <a:latin typeface="Arial-SGK-TV" pitchFamily="2" charset="0"/>
              <a:cs typeface="Arial-SGK-TV" pitchFamily="2" charset="0"/>
            </a:endParaRPr>
          </a:p>
        </p:txBody>
      </p:sp>
      <p:sp>
        <p:nvSpPr>
          <p:cNvPr id="3" name="TextBox 2"/>
          <p:cNvSpPr txBox="1"/>
          <p:nvPr/>
        </p:nvSpPr>
        <p:spPr>
          <a:xfrm>
            <a:off x="1588653" y="5087903"/>
            <a:ext cx="5809674" cy="1200329"/>
          </a:xfrm>
          <a:prstGeom prst="rect">
            <a:avLst/>
          </a:prstGeom>
          <a:noFill/>
        </p:spPr>
        <p:txBody>
          <a:bodyPr wrap="square" rtlCol="0">
            <a:spAutoFit/>
          </a:bodyPr>
          <a:lstStyle/>
          <a:p>
            <a:pPr indent="457200" algn="just"/>
            <a:r>
              <a:rPr lang="vi-VN" sz="2400" dirty="0">
                <a:latin typeface="Arial-SGK-TV" pitchFamily="2" charset="0"/>
                <a:cs typeface="Arial-SGK-TV" pitchFamily="2" charset="0"/>
              </a:rPr>
              <a:t>1. Kiến vàng ra bờ s</a:t>
            </a:r>
            <a:r>
              <a:rPr lang="en-US" sz="2400" dirty="0">
                <a:latin typeface="Arial-SGK-TV" pitchFamily="2" charset="0"/>
                <a:cs typeface="Arial-SGK-TV" pitchFamily="2" charset="0"/>
              </a:rPr>
              <a:t>ô</a:t>
            </a:r>
            <a:r>
              <a:rPr lang="vi-VN" sz="2400" dirty="0">
                <a:latin typeface="Arial-SGK-TV" pitchFamily="2" charset="0"/>
                <a:cs typeface="Arial-SGK-TV" pitchFamily="2" charset="0"/>
              </a:rPr>
              <a:t>ng</a:t>
            </a:r>
            <a:r>
              <a:rPr lang="en-US" sz="2400" dirty="0">
                <a:latin typeface="Arial-SGK-TV" pitchFamily="2" charset="0"/>
                <a:cs typeface="Arial-SGK-TV" pitchFamily="2" charset="0"/>
              </a:rPr>
              <a:t> </a:t>
            </a:r>
            <a:r>
              <a:rPr lang="vi-VN" sz="2400" dirty="0">
                <a:latin typeface="Arial-SGK-TV" pitchFamily="2" charset="0"/>
                <a:cs typeface="Arial-SGK-TV" pitchFamily="2" charset="0"/>
              </a:rPr>
              <a:t>uống nước. Nước sông chảy</a:t>
            </a:r>
            <a:r>
              <a:rPr lang="en-US" sz="2400" dirty="0">
                <a:latin typeface="Arial-SGK-TV" pitchFamily="2" charset="0"/>
                <a:cs typeface="Arial-SGK-TV" pitchFamily="2" charset="0"/>
              </a:rPr>
              <a:t> </a:t>
            </a:r>
            <a:r>
              <a:rPr lang="vi-VN" sz="2400" dirty="0">
                <a:latin typeface="Arial-SGK-TV" pitchFamily="2" charset="0"/>
                <a:cs typeface="Arial-SGK-TV" pitchFamily="2" charset="0"/>
              </a:rPr>
              <a:t>xiết, kiến vàng trượt chân, bị</a:t>
            </a:r>
            <a:r>
              <a:rPr lang="en-US" sz="2400" dirty="0">
                <a:latin typeface="Arial-SGK-TV" pitchFamily="2" charset="0"/>
                <a:cs typeface="Arial-SGK-TV" pitchFamily="2" charset="0"/>
              </a:rPr>
              <a:t> </a:t>
            </a:r>
            <a:r>
              <a:rPr lang="vi-VN" sz="2400" dirty="0">
                <a:latin typeface="Arial-SGK-TV" pitchFamily="2" charset="0"/>
                <a:cs typeface="Arial-SGK-TV" pitchFamily="2" charset="0"/>
              </a:rPr>
              <a:t>nước cuốn trôi. </a:t>
            </a:r>
            <a:endParaRPr lang="en-US" sz="2400" dirty="0">
              <a:latin typeface="Arial-SGK-TV" pitchFamily="2" charset="0"/>
              <a:cs typeface="Arial-SGK-TV" pitchFamily="2" charset="0"/>
            </a:endParaRPr>
          </a:p>
        </p:txBody>
      </p:sp>
    </p:spTree>
    <p:extLst>
      <p:ext uri="{BB962C8B-B14F-4D97-AF65-F5344CB8AC3E}">
        <p14:creationId xmlns:p14="http://schemas.microsoft.com/office/powerpoint/2010/main" val="245540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47" y="67497"/>
            <a:ext cx="714375" cy="714375"/>
          </a:xfrm>
          <a:prstGeom prst="rect">
            <a:avLst/>
          </a:prstGeom>
        </p:spPr>
      </p:pic>
      <p:sp>
        <p:nvSpPr>
          <p:cNvPr id="26" name="TextBox 25"/>
          <p:cNvSpPr txBox="1"/>
          <p:nvPr/>
        </p:nvSpPr>
        <p:spPr>
          <a:xfrm>
            <a:off x="952199" y="406578"/>
            <a:ext cx="766557" cy="461665"/>
          </a:xfrm>
          <a:prstGeom prst="rect">
            <a:avLst/>
          </a:prstGeom>
          <a:noFill/>
        </p:spPr>
        <p:txBody>
          <a:bodyPr wrap="none" rtlCol="0">
            <a:spAutoFit/>
          </a:bodyPr>
          <a:lstStyle/>
          <a:p>
            <a:r>
              <a:rPr lang="en-US" sz="2400" b="1" dirty="0" err="1">
                <a:latin typeface="Arial-SGK-TV" pitchFamily="2" charset="0"/>
                <a:cs typeface="Arial-SGK-TV" pitchFamily="2" charset="0"/>
              </a:rPr>
              <a:t>Đọc</a:t>
            </a:r>
            <a:endParaRPr lang="en-US" sz="2400" b="1" dirty="0">
              <a:latin typeface="Arial-SGK-TV" pitchFamily="2" charset="0"/>
              <a:cs typeface="Arial-SGK-TV"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7015" y="1372668"/>
            <a:ext cx="6052949" cy="3523261"/>
          </a:xfrm>
          <a:prstGeom prst="rect">
            <a:avLst/>
          </a:prstGeom>
        </p:spPr>
      </p:pic>
      <p:sp>
        <p:nvSpPr>
          <p:cNvPr id="3" name="TextBox 2"/>
          <p:cNvSpPr txBox="1"/>
          <p:nvPr/>
        </p:nvSpPr>
        <p:spPr>
          <a:xfrm>
            <a:off x="1588653" y="4999767"/>
            <a:ext cx="5809674" cy="1200329"/>
          </a:xfrm>
          <a:prstGeom prst="rect">
            <a:avLst/>
          </a:prstGeom>
          <a:noFill/>
        </p:spPr>
        <p:txBody>
          <a:bodyPr wrap="square" rtlCol="0">
            <a:spAutoFit/>
          </a:bodyPr>
          <a:lstStyle/>
          <a:p>
            <a:pPr indent="457200" algn="just"/>
            <a:r>
              <a:rPr lang="en-US" sz="2400" dirty="0">
                <a:latin typeface="Arial-SGK-TV" pitchFamily="2" charset="0"/>
                <a:cs typeface="Arial-SGK-TV" pitchFamily="2" charset="0"/>
              </a:rPr>
              <a:t>2. </a:t>
            </a:r>
            <a:r>
              <a:rPr lang="en-US" sz="2400" dirty="0" err="1">
                <a:latin typeface="Arial-SGK-TV" pitchFamily="2" charset="0"/>
                <a:cs typeface="Arial-SGK-TV" pitchFamily="2" charset="0"/>
              </a:rPr>
              <a:t>Bồ</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câu</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đậu</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trên</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cành</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cây</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vội</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gắp</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chiếc</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lá</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thả</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xuống</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sông</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Kiến</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vàng</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leo</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lên</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chiếc</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lá</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thoát</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chết</a:t>
            </a:r>
            <a:r>
              <a:rPr lang="en-US" sz="2400" dirty="0">
                <a:latin typeface="Arial-SGK-TV" pitchFamily="2" charset="0"/>
                <a:cs typeface="Arial-SGK-TV" pitchFamily="2" charset="0"/>
              </a:rPr>
              <a:t>. </a:t>
            </a:r>
          </a:p>
        </p:txBody>
      </p:sp>
      <p:sp>
        <p:nvSpPr>
          <p:cNvPr id="7" name="TextBox 6"/>
          <p:cNvSpPr txBox="1"/>
          <p:nvPr/>
        </p:nvSpPr>
        <p:spPr>
          <a:xfrm>
            <a:off x="2899106" y="807165"/>
            <a:ext cx="3345788" cy="461665"/>
          </a:xfrm>
          <a:prstGeom prst="rect">
            <a:avLst/>
          </a:prstGeom>
          <a:noFill/>
        </p:spPr>
        <p:txBody>
          <a:bodyPr wrap="none" rtlCol="0">
            <a:spAutoFit/>
          </a:bodyPr>
          <a:lstStyle/>
          <a:p>
            <a:r>
              <a:rPr lang="en-US" sz="2400" b="1" i="1" dirty="0" err="1">
                <a:solidFill>
                  <a:srgbClr val="128ACE"/>
                </a:solidFill>
                <a:latin typeface="Arial-SGK-TV" pitchFamily="2" charset="0"/>
                <a:cs typeface="Arial-SGK-TV" pitchFamily="2" charset="0"/>
              </a:rPr>
              <a:t>Bồ</a:t>
            </a:r>
            <a:r>
              <a:rPr lang="en-US" sz="2400" b="1" i="1" dirty="0">
                <a:solidFill>
                  <a:srgbClr val="128ACE"/>
                </a:solidFill>
                <a:latin typeface="Arial-SGK-TV" pitchFamily="2" charset="0"/>
                <a:cs typeface="Arial-SGK-TV" pitchFamily="2" charset="0"/>
              </a:rPr>
              <a:t> </a:t>
            </a:r>
            <a:r>
              <a:rPr lang="en-US" sz="2400" b="1" i="1" dirty="0" err="1">
                <a:solidFill>
                  <a:srgbClr val="128ACE"/>
                </a:solidFill>
                <a:latin typeface="Arial-SGK-TV" pitchFamily="2" charset="0"/>
                <a:cs typeface="Arial-SGK-TV" pitchFamily="2" charset="0"/>
              </a:rPr>
              <a:t>công</a:t>
            </a:r>
            <a:r>
              <a:rPr lang="en-US" sz="2400" b="1" i="1" dirty="0">
                <a:solidFill>
                  <a:srgbClr val="128ACE"/>
                </a:solidFill>
                <a:latin typeface="Arial-SGK-TV" pitchFamily="2" charset="0"/>
                <a:cs typeface="Arial-SGK-TV" pitchFamily="2" charset="0"/>
              </a:rPr>
              <a:t> </a:t>
            </a:r>
            <a:r>
              <a:rPr lang="en-US" sz="2400" b="1" i="1" dirty="0" err="1">
                <a:solidFill>
                  <a:srgbClr val="128ACE"/>
                </a:solidFill>
                <a:latin typeface="Arial-SGK-TV" pitchFamily="2" charset="0"/>
                <a:cs typeface="Arial-SGK-TV" pitchFamily="2" charset="0"/>
              </a:rPr>
              <a:t>và</a:t>
            </a:r>
            <a:r>
              <a:rPr lang="en-US" sz="2400" b="1" i="1" dirty="0">
                <a:solidFill>
                  <a:srgbClr val="128ACE"/>
                </a:solidFill>
                <a:latin typeface="Arial-SGK-TV" pitchFamily="2" charset="0"/>
                <a:cs typeface="Arial-SGK-TV" pitchFamily="2" charset="0"/>
              </a:rPr>
              <a:t> </a:t>
            </a:r>
            <a:r>
              <a:rPr lang="en-US" sz="2400" b="1" i="1" dirty="0" err="1">
                <a:solidFill>
                  <a:srgbClr val="128ACE"/>
                </a:solidFill>
                <a:latin typeface="Arial-SGK-TV" pitchFamily="2" charset="0"/>
                <a:cs typeface="Arial-SGK-TV" pitchFamily="2" charset="0"/>
              </a:rPr>
              <a:t>kiến</a:t>
            </a:r>
            <a:r>
              <a:rPr lang="en-US" sz="2400" b="1" i="1" dirty="0">
                <a:solidFill>
                  <a:srgbClr val="128ACE"/>
                </a:solidFill>
                <a:latin typeface="Arial-SGK-TV" pitchFamily="2" charset="0"/>
                <a:cs typeface="Arial-SGK-TV" pitchFamily="2" charset="0"/>
              </a:rPr>
              <a:t> </a:t>
            </a:r>
            <a:r>
              <a:rPr lang="en-US" sz="2400" b="1" i="1" dirty="0" err="1">
                <a:solidFill>
                  <a:srgbClr val="128ACE"/>
                </a:solidFill>
                <a:latin typeface="Arial-SGK-TV" pitchFamily="2" charset="0"/>
                <a:cs typeface="Arial-SGK-TV" pitchFamily="2" charset="0"/>
              </a:rPr>
              <a:t>vàng</a:t>
            </a:r>
            <a:endParaRPr lang="en-US" sz="2400" b="1" i="1" dirty="0">
              <a:solidFill>
                <a:srgbClr val="128ACE"/>
              </a:solidFill>
              <a:latin typeface="Arial-SGK-TV" pitchFamily="2" charset="0"/>
              <a:cs typeface="Arial-SGK-TV" pitchFamily="2" charset="0"/>
            </a:endParaRPr>
          </a:p>
        </p:txBody>
      </p:sp>
    </p:spTree>
    <p:extLst>
      <p:ext uri="{BB962C8B-B14F-4D97-AF65-F5344CB8AC3E}">
        <p14:creationId xmlns:p14="http://schemas.microsoft.com/office/powerpoint/2010/main" val="1069015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47" y="67497"/>
            <a:ext cx="714375" cy="714375"/>
          </a:xfrm>
          <a:prstGeom prst="rect">
            <a:avLst/>
          </a:prstGeom>
        </p:spPr>
      </p:pic>
      <p:sp>
        <p:nvSpPr>
          <p:cNvPr id="26" name="TextBox 25"/>
          <p:cNvSpPr txBox="1"/>
          <p:nvPr/>
        </p:nvSpPr>
        <p:spPr>
          <a:xfrm>
            <a:off x="952199" y="406578"/>
            <a:ext cx="766557" cy="461665"/>
          </a:xfrm>
          <a:prstGeom prst="rect">
            <a:avLst/>
          </a:prstGeom>
          <a:noFill/>
        </p:spPr>
        <p:txBody>
          <a:bodyPr wrap="none" rtlCol="0">
            <a:spAutoFit/>
          </a:bodyPr>
          <a:lstStyle/>
          <a:p>
            <a:r>
              <a:rPr lang="en-US" sz="2400" b="1" dirty="0" err="1">
                <a:latin typeface="Arial-SGK-TV" pitchFamily="2" charset="0"/>
                <a:cs typeface="Arial-SGK-TV" pitchFamily="2" charset="0"/>
              </a:rPr>
              <a:t>Đọc</a:t>
            </a:r>
            <a:endParaRPr lang="en-US" sz="2400" b="1" dirty="0">
              <a:latin typeface="Arial-SGK-TV" pitchFamily="2" charset="0"/>
              <a:cs typeface="Arial-SGK-TV"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216" y="1471697"/>
            <a:ext cx="7839567" cy="3589607"/>
          </a:xfrm>
          <a:prstGeom prst="rect">
            <a:avLst/>
          </a:prstGeom>
        </p:spPr>
      </p:pic>
      <p:sp>
        <p:nvSpPr>
          <p:cNvPr id="3" name="TextBox 2"/>
          <p:cNvSpPr txBox="1"/>
          <p:nvPr/>
        </p:nvSpPr>
        <p:spPr>
          <a:xfrm>
            <a:off x="1608463" y="5165018"/>
            <a:ext cx="5789864" cy="1200329"/>
          </a:xfrm>
          <a:prstGeom prst="rect">
            <a:avLst/>
          </a:prstGeom>
          <a:noFill/>
        </p:spPr>
        <p:txBody>
          <a:bodyPr wrap="square" rtlCol="0">
            <a:spAutoFit/>
          </a:bodyPr>
          <a:lstStyle/>
          <a:p>
            <a:pPr indent="457200" algn="just"/>
            <a:r>
              <a:rPr lang="vi-VN" sz="2400" dirty="0">
                <a:latin typeface="Arial-SGK-TV" pitchFamily="2" charset="0"/>
                <a:cs typeface="Arial-SGK-TV" pitchFamily="2" charset="0"/>
              </a:rPr>
              <a:t>3. Ít ngày sau, một người</a:t>
            </a:r>
            <a:r>
              <a:rPr lang="en-US" sz="2400" dirty="0">
                <a:latin typeface="Arial-SGK-TV" pitchFamily="2" charset="0"/>
                <a:cs typeface="Arial-SGK-TV" pitchFamily="2" charset="0"/>
              </a:rPr>
              <a:t> </a:t>
            </a:r>
            <a:r>
              <a:rPr lang="vi-VN" sz="2400" dirty="0">
                <a:latin typeface="Arial-SGK-TV" pitchFamily="2" charset="0"/>
                <a:cs typeface="Arial-SGK-TV" pitchFamily="2" charset="0"/>
              </a:rPr>
              <a:t>đàn ông đến bên gốc cây,</a:t>
            </a:r>
            <a:r>
              <a:rPr lang="en-US" sz="2400" dirty="0">
                <a:latin typeface="Arial-SGK-TV" pitchFamily="2" charset="0"/>
                <a:cs typeface="Arial-SGK-TV" pitchFamily="2" charset="0"/>
              </a:rPr>
              <a:t> </a:t>
            </a:r>
            <a:r>
              <a:rPr lang="vi-VN" sz="2400" dirty="0">
                <a:latin typeface="Arial-SGK-TV" pitchFamily="2" charset="0"/>
                <a:cs typeface="Arial-SGK-TV" pitchFamily="2" charset="0"/>
              </a:rPr>
              <a:t>giương nỏ định bắn bồ câu. </a:t>
            </a:r>
            <a:endParaRPr lang="en-US" sz="2400" dirty="0">
              <a:latin typeface="Arial-SGK-TV" pitchFamily="2" charset="0"/>
              <a:cs typeface="Arial-SGK-TV" pitchFamily="2" charset="0"/>
            </a:endParaRPr>
          </a:p>
        </p:txBody>
      </p:sp>
      <p:sp>
        <p:nvSpPr>
          <p:cNvPr id="7" name="TextBox 6"/>
          <p:cNvSpPr txBox="1"/>
          <p:nvPr/>
        </p:nvSpPr>
        <p:spPr>
          <a:xfrm>
            <a:off x="2899106" y="807165"/>
            <a:ext cx="3345788" cy="461665"/>
          </a:xfrm>
          <a:prstGeom prst="rect">
            <a:avLst/>
          </a:prstGeom>
          <a:noFill/>
        </p:spPr>
        <p:txBody>
          <a:bodyPr wrap="none" rtlCol="0">
            <a:spAutoFit/>
          </a:bodyPr>
          <a:lstStyle/>
          <a:p>
            <a:r>
              <a:rPr lang="en-US" sz="2400" b="1" i="1" dirty="0" err="1">
                <a:solidFill>
                  <a:srgbClr val="128ACE"/>
                </a:solidFill>
                <a:latin typeface="Arial-SGK-TV" pitchFamily="2" charset="0"/>
                <a:cs typeface="Arial-SGK-TV" pitchFamily="2" charset="0"/>
              </a:rPr>
              <a:t>Bồ</a:t>
            </a:r>
            <a:r>
              <a:rPr lang="en-US" sz="2400" b="1" i="1" dirty="0">
                <a:solidFill>
                  <a:srgbClr val="128ACE"/>
                </a:solidFill>
                <a:latin typeface="Arial-SGK-TV" pitchFamily="2" charset="0"/>
                <a:cs typeface="Arial-SGK-TV" pitchFamily="2" charset="0"/>
              </a:rPr>
              <a:t> </a:t>
            </a:r>
            <a:r>
              <a:rPr lang="en-US" sz="2400" b="1" i="1" dirty="0" err="1">
                <a:solidFill>
                  <a:srgbClr val="128ACE"/>
                </a:solidFill>
                <a:latin typeface="Arial-SGK-TV" pitchFamily="2" charset="0"/>
                <a:cs typeface="Arial-SGK-TV" pitchFamily="2" charset="0"/>
              </a:rPr>
              <a:t>công</a:t>
            </a:r>
            <a:r>
              <a:rPr lang="en-US" sz="2400" b="1" i="1" dirty="0">
                <a:solidFill>
                  <a:srgbClr val="128ACE"/>
                </a:solidFill>
                <a:latin typeface="Arial-SGK-TV" pitchFamily="2" charset="0"/>
                <a:cs typeface="Arial-SGK-TV" pitchFamily="2" charset="0"/>
              </a:rPr>
              <a:t> </a:t>
            </a:r>
            <a:r>
              <a:rPr lang="en-US" sz="2400" b="1" i="1" dirty="0" err="1">
                <a:solidFill>
                  <a:srgbClr val="128ACE"/>
                </a:solidFill>
                <a:latin typeface="Arial-SGK-TV" pitchFamily="2" charset="0"/>
                <a:cs typeface="Arial-SGK-TV" pitchFamily="2" charset="0"/>
              </a:rPr>
              <a:t>và</a:t>
            </a:r>
            <a:r>
              <a:rPr lang="en-US" sz="2400" b="1" i="1" dirty="0">
                <a:solidFill>
                  <a:srgbClr val="128ACE"/>
                </a:solidFill>
                <a:latin typeface="Arial-SGK-TV" pitchFamily="2" charset="0"/>
                <a:cs typeface="Arial-SGK-TV" pitchFamily="2" charset="0"/>
              </a:rPr>
              <a:t> </a:t>
            </a:r>
            <a:r>
              <a:rPr lang="en-US" sz="2400" b="1" i="1" dirty="0" err="1">
                <a:solidFill>
                  <a:srgbClr val="128ACE"/>
                </a:solidFill>
                <a:latin typeface="Arial-SGK-TV" pitchFamily="2" charset="0"/>
                <a:cs typeface="Arial-SGK-TV" pitchFamily="2" charset="0"/>
              </a:rPr>
              <a:t>kiến</a:t>
            </a:r>
            <a:r>
              <a:rPr lang="en-US" sz="2400" b="1" i="1" dirty="0">
                <a:solidFill>
                  <a:srgbClr val="128ACE"/>
                </a:solidFill>
                <a:latin typeface="Arial-SGK-TV" pitchFamily="2" charset="0"/>
                <a:cs typeface="Arial-SGK-TV" pitchFamily="2" charset="0"/>
              </a:rPr>
              <a:t> </a:t>
            </a:r>
            <a:r>
              <a:rPr lang="en-US" sz="2400" b="1" i="1" dirty="0" err="1">
                <a:solidFill>
                  <a:srgbClr val="128ACE"/>
                </a:solidFill>
                <a:latin typeface="Arial-SGK-TV" pitchFamily="2" charset="0"/>
                <a:cs typeface="Arial-SGK-TV" pitchFamily="2" charset="0"/>
              </a:rPr>
              <a:t>vàng</a:t>
            </a:r>
            <a:endParaRPr lang="en-US" sz="2400" b="1" i="1" dirty="0">
              <a:solidFill>
                <a:srgbClr val="128ACE"/>
              </a:solidFill>
              <a:latin typeface="Arial-SGK-TV" pitchFamily="2" charset="0"/>
              <a:cs typeface="Arial-SGK-TV" pitchFamily="2" charset="0"/>
            </a:endParaRPr>
          </a:p>
        </p:txBody>
      </p:sp>
    </p:spTree>
    <p:extLst>
      <p:ext uri="{BB962C8B-B14F-4D97-AF65-F5344CB8AC3E}">
        <p14:creationId xmlns:p14="http://schemas.microsoft.com/office/powerpoint/2010/main" val="1691092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47" y="67497"/>
            <a:ext cx="714375" cy="714375"/>
          </a:xfrm>
          <a:prstGeom prst="rect">
            <a:avLst/>
          </a:prstGeom>
        </p:spPr>
      </p:pic>
      <p:sp>
        <p:nvSpPr>
          <p:cNvPr id="26" name="TextBox 25"/>
          <p:cNvSpPr txBox="1"/>
          <p:nvPr/>
        </p:nvSpPr>
        <p:spPr>
          <a:xfrm>
            <a:off x="952199" y="406578"/>
            <a:ext cx="766557" cy="461665"/>
          </a:xfrm>
          <a:prstGeom prst="rect">
            <a:avLst/>
          </a:prstGeom>
          <a:noFill/>
        </p:spPr>
        <p:txBody>
          <a:bodyPr wrap="none" rtlCol="0">
            <a:spAutoFit/>
          </a:bodyPr>
          <a:lstStyle/>
          <a:p>
            <a:r>
              <a:rPr lang="en-US" sz="2400" b="1" dirty="0" err="1">
                <a:latin typeface="Arial-SGK-TV" pitchFamily="2" charset="0"/>
                <a:cs typeface="Arial-SGK-TV" pitchFamily="2" charset="0"/>
              </a:rPr>
              <a:t>Đọc</a:t>
            </a:r>
            <a:endParaRPr lang="en-US" sz="2400" b="1" dirty="0">
              <a:latin typeface="Arial-SGK-TV" pitchFamily="2" charset="0"/>
              <a:cs typeface="Arial-SGK-TV"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056" y="1268830"/>
            <a:ext cx="7030342" cy="3545540"/>
          </a:xfrm>
          <a:prstGeom prst="rect">
            <a:avLst/>
          </a:prstGeom>
        </p:spPr>
      </p:pic>
      <p:sp>
        <p:nvSpPr>
          <p:cNvPr id="3" name="TextBox 2"/>
          <p:cNvSpPr txBox="1"/>
          <p:nvPr/>
        </p:nvSpPr>
        <p:spPr>
          <a:xfrm>
            <a:off x="1579067" y="4814370"/>
            <a:ext cx="5809674" cy="1200329"/>
          </a:xfrm>
          <a:prstGeom prst="rect">
            <a:avLst/>
          </a:prstGeom>
          <a:noFill/>
        </p:spPr>
        <p:txBody>
          <a:bodyPr wrap="square" rtlCol="0">
            <a:spAutoFit/>
          </a:bodyPr>
          <a:lstStyle/>
          <a:p>
            <a:pPr indent="457200" algn="just"/>
            <a:r>
              <a:rPr lang="en-US" sz="2400" dirty="0">
                <a:latin typeface="Arial-SGK-TV" pitchFamily="2" charset="0"/>
                <a:cs typeface="Arial-SGK-TV" pitchFamily="2" charset="0"/>
              </a:rPr>
              <a:t>4</a:t>
            </a:r>
            <a:r>
              <a:rPr lang="vi-VN" sz="2400" dirty="0">
                <a:latin typeface="Arial-SGK-TV" pitchFamily="2" charset="0"/>
                <a:cs typeface="Arial-SGK-TV" pitchFamily="2" charset="0"/>
              </a:rPr>
              <a:t>.</a:t>
            </a:r>
            <a:r>
              <a:rPr lang="en-US" sz="2400" dirty="0">
                <a:latin typeface="Arial-SGK-TV" pitchFamily="2" charset="0"/>
                <a:cs typeface="Arial-SGK-TV" pitchFamily="2" charset="0"/>
              </a:rPr>
              <a:t> </a:t>
            </a:r>
            <a:r>
              <a:rPr lang="vi-VN" sz="2400" dirty="0">
                <a:latin typeface="Arial-SGK-TV" pitchFamily="2" charset="0"/>
                <a:cs typeface="Arial-SGK-TV" pitchFamily="2" charset="0"/>
              </a:rPr>
              <a:t>Kiến vàng liền đốt vào chân</a:t>
            </a:r>
            <a:r>
              <a:rPr lang="en-US" sz="2400" dirty="0">
                <a:latin typeface="Arial-SGK-TV" pitchFamily="2" charset="0"/>
                <a:cs typeface="Arial-SGK-TV" pitchFamily="2" charset="0"/>
              </a:rPr>
              <a:t> </a:t>
            </a:r>
            <a:r>
              <a:rPr lang="vi-VN" sz="2400" dirty="0">
                <a:latin typeface="Arial-SGK-TV" pitchFamily="2" charset="0"/>
                <a:cs typeface="Arial-SGK-TV" pitchFamily="2" charset="0"/>
              </a:rPr>
              <a:t>người đàn ông. Đau quá, anh ta</a:t>
            </a:r>
            <a:r>
              <a:rPr lang="en-US" sz="2400" dirty="0">
                <a:latin typeface="Arial-SGK-TV" pitchFamily="2" charset="0"/>
                <a:cs typeface="Arial-SGK-TV" pitchFamily="2" charset="0"/>
              </a:rPr>
              <a:t> </a:t>
            </a:r>
            <a:r>
              <a:rPr lang="vi-VN" sz="2400" dirty="0">
                <a:latin typeface="Arial-SGK-TV" pitchFamily="2" charset="0"/>
                <a:cs typeface="Arial-SGK-TV" pitchFamily="2" charset="0"/>
              </a:rPr>
              <a:t>đánh rơi nỏ. Nghe tiếng động,</a:t>
            </a:r>
            <a:r>
              <a:rPr lang="en-US" sz="2400" dirty="0">
                <a:latin typeface="Arial-SGK-TV" pitchFamily="2" charset="0"/>
                <a:cs typeface="Arial-SGK-TV" pitchFamily="2" charset="0"/>
              </a:rPr>
              <a:t> </a:t>
            </a:r>
            <a:r>
              <a:rPr lang="vi-VN" sz="2400" dirty="0">
                <a:latin typeface="Arial-SGK-TV" pitchFamily="2" charset="0"/>
                <a:cs typeface="Arial-SGK-TV" pitchFamily="2" charset="0"/>
              </a:rPr>
              <a:t>bồ câu vụt bay đi. </a:t>
            </a:r>
            <a:endParaRPr lang="en-US" sz="2400" dirty="0">
              <a:latin typeface="Arial-SGK-TV" pitchFamily="2" charset="0"/>
              <a:cs typeface="Arial-SGK-TV" pitchFamily="2" charset="0"/>
            </a:endParaRPr>
          </a:p>
        </p:txBody>
      </p:sp>
      <p:sp>
        <p:nvSpPr>
          <p:cNvPr id="5" name="TextBox 4"/>
          <p:cNvSpPr txBox="1"/>
          <p:nvPr/>
        </p:nvSpPr>
        <p:spPr>
          <a:xfrm>
            <a:off x="5828145" y="6014699"/>
            <a:ext cx="2034916" cy="369332"/>
          </a:xfrm>
          <a:prstGeom prst="rect">
            <a:avLst/>
          </a:prstGeom>
          <a:noFill/>
        </p:spPr>
        <p:txBody>
          <a:bodyPr wrap="none" rtlCol="0">
            <a:spAutoFit/>
          </a:bodyPr>
          <a:lstStyle/>
          <a:p>
            <a:r>
              <a:rPr lang="en-US"/>
              <a:t>(</a:t>
            </a:r>
            <a:r>
              <a:rPr lang="en-US" i="1"/>
              <a:t>Theo </a:t>
            </a:r>
            <a:r>
              <a:rPr lang="en-US"/>
              <a:t>Lép Tôn-xtôi) </a:t>
            </a:r>
          </a:p>
        </p:txBody>
      </p:sp>
      <p:sp>
        <p:nvSpPr>
          <p:cNvPr id="9" name="TextBox 8"/>
          <p:cNvSpPr txBox="1"/>
          <p:nvPr/>
        </p:nvSpPr>
        <p:spPr>
          <a:xfrm>
            <a:off x="2899106" y="807165"/>
            <a:ext cx="3345788" cy="461665"/>
          </a:xfrm>
          <a:prstGeom prst="rect">
            <a:avLst/>
          </a:prstGeom>
          <a:noFill/>
        </p:spPr>
        <p:txBody>
          <a:bodyPr wrap="none" rtlCol="0">
            <a:spAutoFit/>
          </a:bodyPr>
          <a:lstStyle/>
          <a:p>
            <a:r>
              <a:rPr lang="en-US" sz="2400" b="1" i="1" dirty="0" err="1">
                <a:solidFill>
                  <a:srgbClr val="128ACE"/>
                </a:solidFill>
                <a:latin typeface="Arial-SGK-TV" pitchFamily="2" charset="0"/>
                <a:cs typeface="Arial-SGK-TV" pitchFamily="2" charset="0"/>
              </a:rPr>
              <a:t>Bồ</a:t>
            </a:r>
            <a:r>
              <a:rPr lang="en-US" sz="2400" b="1" i="1" dirty="0">
                <a:solidFill>
                  <a:srgbClr val="128ACE"/>
                </a:solidFill>
                <a:latin typeface="Arial-SGK-TV" pitchFamily="2" charset="0"/>
                <a:cs typeface="Arial-SGK-TV" pitchFamily="2" charset="0"/>
              </a:rPr>
              <a:t> </a:t>
            </a:r>
            <a:r>
              <a:rPr lang="en-US" sz="2400" b="1" i="1" dirty="0" err="1">
                <a:solidFill>
                  <a:srgbClr val="128ACE"/>
                </a:solidFill>
                <a:latin typeface="Arial-SGK-TV" pitchFamily="2" charset="0"/>
                <a:cs typeface="Arial-SGK-TV" pitchFamily="2" charset="0"/>
              </a:rPr>
              <a:t>công</a:t>
            </a:r>
            <a:r>
              <a:rPr lang="en-US" sz="2400" b="1" i="1" dirty="0">
                <a:solidFill>
                  <a:srgbClr val="128ACE"/>
                </a:solidFill>
                <a:latin typeface="Arial-SGK-TV" pitchFamily="2" charset="0"/>
                <a:cs typeface="Arial-SGK-TV" pitchFamily="2" charset="0"/>
              </a:rPr>
              <a:t> </a:t>
            </a:r>
            <a:r>
              <a:rPr lang="en-US" sz="2400" b="1" i="1" dirty="0" err="1">
                <a:solidFill>
                  <a:srgbClr val="128ACE"/>
                </a:solidFill>
                <a:latin typeface="Arial-SGK-TV" pitchFamily="2" charset="0"/>
                <a:cs typeface="Arial-SGK-TV" pitchFamily="2" charset="0"/>
              </a:rPr>
              <a:t>và</a:t>
            </a:r>
            <a:r>
              <a:rPr lang="en-US" sz="2400" b="1" i="1" dirty="0">
                <a:solidFill>
                  <a:srgbClr val="128ACE"/>
                </a:solidFill>
                <a:latin typeface="Arial-SGK-TV" pitchFamily="2" charset="0"/>
                <a:cs typeface="Arial-SGK-TV" pitchFamily="2" charset="0"/>
              </a:rPr>
              <a:t> </a:t>
            </a:r>
            <a:r>
              <a:rPr lang="en-US" sz="2400" b="1" i="1" dirty="0" err="1">
                <a:solidFill>
                  <a:srgbClr val="128ACE"/>
                </a:solidFill>
                <a:latin typeface="Arial-SGK-TV" pitchFamily="2" charset="0"/>
                <a:cs typeface="Arial-SGK-TV" pitchFamily="2" charset="0"/>
              </a:rPr>
              <a:t>kiến</a:t>
            </a:r>
            <a:r>
              <a:rPr lang="en-US" sz="2400" b="1" i="1" dirty="0">
                <a:solidFill>
                  <a:srgbClr val="128ACE"/>
                </a:solidFill>
                <a:latin typeface="Arial-SGK-TV" pitchFamily="2" charset="0"/>
                <a:cs typeface="Arial-SGK-TV" pitchFamily="2" charset="0"/>
              </a:rPr>
              <a:t> </a:t>
            </a:r>
            <a:r>
              <a:rPr lang="en-US" sz="2400" b="1" i="1" dirty="0" err="1">
                <a:solidFill>
                  <a:srgbClr val="128ACE"/>
                </a:solidFill>
                <a:latin typeface="Arial-SGK-TV" pitchFamily="2" charset="0"/>
                <a:cs typeface="Arial-SGK-TV" pitchFamily="2" charset="0"/>
              </a:rPr>
              <a:t>vàng</a:t>
            </a:r>
            <a:endParaRPr lang="en-US" sz="2400" b="1" i="1" dirty="0">
              <a:solidFill>
                <a:srgbClr val="128ACE"/>
              </a:solidFill>
              <a:latin typeface="Arial-SGK-TV" pitchFamily="2" charset="0"/>
              <a:cs typeface="Arial-SGK-TV" pitchFamily="2" charset="0"/>
            </a:endParaRPr>
          </a:p>
        </p:txBody>
      </p:sp>
    </p:spTree>
    <p:extLst>
      <p:ext uri="{BB962C8B-B14F-4D97-AF65-F5344CB8AC3E}">
        <p14:creationId xmlns:p14="http://schemas.microsoft.com/office/powerpoint/2010/main" val="2837466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84688" b="66487"/>
          <a:stretch/>
        </p:blipFill>
        <p:spPr>
          <a:xfrm>
            <a:off x="666525" y="966814"/>
            <a:ext cx="378853" cy="492443"/>
          </a:xfrm>
          <a:prstGeom prst="rect">
            <a:avLst/>
          </a:prstGeom>
        </p:spPr>
      </p:pic>
      <p:sp>
        <p:nvSpPr>
          <p:cNvPr id="4" name="TextBox 3"/>
          <p:cNvSpPr txBox="1"/>
          <p:nvPr/>
        </p:nvSpPr>
        <p:spPr>
          <a:xfrm>
            <a:off x="1045378" y="997592"/>
            <a:ext cx="6085095" cy="461665"/>
          </a:xfrm>
          <a:prstGeom prst="rect">
            <a:avLst/>
          </a:prstGeom>
          <a:noFill/>
        </p:spPr>
        <p:txBody>
          <a:bodyPr wrap="square" rtlCol="0">
            <a:spAutoFit/>
          </a:bodyPr>
          <a:lstStyle/>
          <a:p>
            <a:pPr algn="just"/>
            <a:r>
              <a:rPr lang="en-US" sz="2400" dirty="0">
                <a:latin typeface="Arial-SGK-TV" pitchFamily="2" charset="0"/>
                <a:cs typeface="Arial-SGK-TV" pitchFamily="2" charset="0"/>
              </a:rPr>
              <a:t>a</a:t>
            </a:r>
            <a:r>
              <a:rPr lang="en-US" sz="2400">
                <a:latin typeface="Arial-SGK-TV" pitchFamily="2" charset="0"/>
                <a:cs typeface="Arial-SGK-TV" pitchFamily="2" charset="0"/>
              </a:rPr>
              <a:t>) Đọc từng đoạn trong nhóm. </a:t>
            </a:r>
            <a:endParaRPr lang="en-US" sz="2400" dirty="0">
              <a:latin typeface="Arial-SGK-TV" pitchFamily="2" charset="0"/>
              <a:cs typeface="Arial-SGK-TV"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147" y="67497"/>
            <a:ext cx="714375" cy="714375"/>
          </a:xfrm>
          <a:prstGeom prst="rect">
            <a:avLst/>
          </a:prstGeom>
        </p:spPr>
      </p:pic>
      <p:sp>
        <p:nvSpPr>
          <p:cNvPr id="7" name="TextBox 6"/>
          <p:cNvSpPr txBox="1"/>
          <p:nvPr/>
        </p:nvSpPr>
        <p:spPr>
          <a:xfrm>
            <a:off x="952199" y="406578"/>
            <a:ext cx="766557" cy="461665"/>
          </a:xfrm>
          <a:prstGeom prst="rect">
            <a:avLst/>
          </a:prstGeom>
          <a:noFill/>
        </p:spPr>
        <p:txBody>
          <a:bodyPr wrap="none" rtlCol="0">
            <a:spAutoFit/>
          </a:bodyPr>
          <a:lstStyle/>
          <a:p>
            <a:r>
              <a:rPr lang="en-US" sz="2400" b="1" dirty="0" err="1">
                <a:latin typeface="Arial-SGK-TV" pitchFamily="2" charset="0"/>
                <a:cs typeface="Arial-SGK-TV" pitchFamily="2" charset="0"/>
              </a:rPr>
              <a:t>Đọc</a:t>
            </a:r>
            <a:endParaRPr lang="en-US" sz="2400" b="1" dirty="0">
              <a:latin typeface="Arial-SGK-TV" pitchFamily="2" charset="0"/>
              <a:cs typeface="Arial-SGK-TV" pitchFamily="2" charset="0"/>
            </a:endParaRPr>
          </a:p>
        </p:txBody>
      </p:sp>
      <p:sp>
        <p:nvSpPr>
          <p:cNvPr id="8" name="TextBox 7"/>
          <p:cNvSpPr txBox="1"/>
          <p:nvPr/>
        </p:nvSpPr>
        <p:spPr>
          <a:xfrm>
            <a:off x="1045378" y="1644199"/>
            <a:ext cx="6491495" cy="461665"/>
          </a:xfrm>
          <a:prstGeom prst="rect">
            <a:avLst/>
          </a:prstGeom>
          <a:noFill/>
        </p:spPr>
        <p:txBody>
          <a:bodyPr wrap="square" rtlCol="0">
            <a:spAutoFit/>
          </a:bodyPr>
          <a:lstStyle/>
          <a:p>
            <a:pPr algn="just"/>
            <a:r>
              <a:rPr lang="en-US" sz="2400">
                <a:latin typeface="Arial-SGK-TV" pitchFamily="2" charset="0"/>
                <a:cs typeface="Arial-SGK-TV" pitchFamily="2" charset="0"/>
              </a:rPr>
              <a:t>b) Sợ bồ câu trúng tên, kiến vàng đã làm gì? </a:t>
            </a:r>
            <a:endParaRPr lang="en-US" sz="2400" dirty="0">
              <a:latin typeface="Arial-SGK-TV" pitchFamily="2" charset="0"/>
              <a:cs typeface="Arial-SGK-TV" pitchFamily="2" charset="0"/>
            </a:endParaRPr>
          </a:p>
        </p:txBody>
      </p:sp>
      <p:sp>
        <p:nvSpPr>
          <p:cNvPr id="3" name="TextBox 2"/>
          <p:cNvSpPr txBox="1"/>
          <p:nvPr/>
        </p:nvSpPr>
        <p:spPr>
          <a:xfrm>
            <a:off x="1045378" y="2364508"/>
            <a:ext cx="7655277" cy="1200329"/>
          </a:xfrm>
          <a:prstGeom prst="rect">
            <a:avLst/>
          </a:prstGeom>
          <a:noFill/>
        </p:spPr>
        <p:txBody>
          <a:bodyPr wrap="square" rtlCol="0">
            <a:spAutoFit/>
          </a:bodyPr>
          <a:lstStyle/>
          <a:p>
            <a:r>
              <a:rPr lang="en-US" sz="2400">
                <a:solidFill>
                  <a:srgbClr val="009F4F"/>
                </a:solidFill>
                <a:latin typeface="Arial-SGK-TV" pitchFamily="2" charset="0"/>
                <a:cs typeface="Arial-SGK-TV" pitchFamily="2" charset="0"/>
              </a:rPr>
              <a:t>S</a:t>
            </a:r>
            <a:r>
              <a:rPr lang="vi-VN" sz="2400" i="1">
                <a:solidFill>
                  <a:srgbClr val="009F4F"/>
                </a:solidFill>
                <a:latin typeface="Arial-SGK-TV" pitchFamily="2" charset="0"/>
                <a:cs typeface="Arial-SGK-TV" pitchFamily="2" charset="0"/>
              </a:rPr>
              <a:t>ợ bồ câu mắc</a:t>
            </a:r>
            <a:r>
              <a:rPr lang="en-US" sz="2400" i="1">
                <a:solidFill>
                  <a:srgbClr val="009F4F"/>
                </a:solidFill>
                <a:latin typeface="Arial-SGK-TV" pitchFamily="2" charset="0"/>
                <a:cs typeface="Arial-SGK-TV" pitchFamily="2" charset="0"/>
              </a:rPr>
              <a:t> </a:t>
            </a:r>
            <a:r>
              <a:rPr lang="vi-VN" sz="2400" i="1">
                <a:solidFill>
                  <a:srgbClr val="009F4F"/>
                </a:solidFill>
                <a:latin typeface="Arial-SGK-TV" pitchFamily="2" charset="0"/>
                <a:cs typeface="Arial-SGK-TV" pitchFamily="2" charset="0"/>
              </a:rPr>
              <a:t>bẫy, kiến vàng đốt chân người đàn ông khiến anh ta bị đau,</a:t>
            </a:r>
            <a:r>
              <a:rPr lang="en-US" sz="2400" i="1">
                <a:solidFill>
                  <a:srgbClr val="009F4F"/>
                </a:solidFill>
                <a:latin typeface="Arial-SGK-TV" pitchFamily="2" charset="0"/>
                <a:cs typeface="Arial-SGK-TV" pitchFamily="2" charset="0"/>
              </a:rPr>
              <a:t> </a:t>
            </a:r>
            <a:r>
              <a:rPr lang="vi-VN" sz="2400" i="1">
                <a:solidFill>
                  <a:srgbClr val="009F4F"/>
                </a:solidFill>
                <a:latin typeface="Arial-SGK-TV" pitchFamily="2" charset="0"/>
                <a:cs typeface="Arial-SGK-TV" pitchFamily="2" charset="0"/>
              </a:rPr>
              <a:t>gây tiếng động để bồ câu biết và bay đi</a:t>
            </a:r>
            <a:r>
              <a:rPr lang="vi-VN" sz="2400">
                <a:solidFill>
                  <a:srgbClr val="009F4F"/>
                </a:solidFill>
                <a:latin typeface="Arial-SGK-TV" pitchFamily="2" charset="0"/>
                <a:cs typeface="Arial-SGK-TV" pitchFamily="2" charset="0"/>
              </a:rPr>
              <a:t>. </a:t>
            </a:r>
            <a:endParaRPr lang="en-US" sz="2400">
              <a:solidFill>
                <a:srgbClr val="009F4F"/>
              </a:solidFill>
              <a:latin typeface="Arial-SGK-TV" pitchFamily="2" charset="0"/>
              <a:cs typeface="Arial-SGK-TV" pitchFamily="2" charset="0"/>
            </a:endParaRPr>
          </a:p>
        </p:txBody>
      </p:sp>
      <p:sp>
        <p:nvSpPr>
          <p:cNvPr id="10" name="TextBox 9"/>
          <p:cNvSpPr txBox="1"/>
          <p:nvPr/>
        </p:nvSpPr>
        <p:spPr>
          <a:xfrm>
            <a:off x="1045378" y="3823607"/>
            <a:ext cx="6491495" cy="461665"/>
          </a:xfrm>
          <a:prstGeom prst="rect">
            <a:avLst/>
          </a:prstGeom>
          <a:noFill/>
        </p:spPr>
        <p:txBody>
          <a:bodyPr wrap="square" rtlCol="0">
            <a:spAutoFit/>
          </a:bodyPr>
          <a:lstStyle/>
          <a:p>
            <a:pPr algn="just"/>
            <a:r>
              <a:rPr lang="en-US" sz="2400">
                <a:latin typeface="Arial-SGK-TV" pitchFamily="2" charset="0"/>
                <a:cs typeface="Arial-SGK-TV" pitchFamily="2" charset="0"/>
              </a:rPr>
              <a:t>c) Em thích bồ câu hay kiến vàng? Vì sao? </a:t>
            </a:r>
            <a:endParaRPr lang="en-US" sz="2400" dirty="0">
              <a:latin typeface="Arial-SGK-TV" pitchFamily="2" charset="0"/>
              <a:cs typeface="Arial-SGK-TV" pitchFamily="2" charset="0"/>
            </a:endParaRPr>
          </a:p>
        </p:txBody>
      </p:sp>
    </p:spTree>
    <p:extLst>
      <p:ext uri="{BB962C8B-B14F-4D97-AF65-F5344CB8AC3E}">
        <p14:creationId xmlns:p14="http://schemas.microsoft.com/office/powerpoint/2010/main" val="426235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6"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66627" y="2190219"/>
            <a:ext cx="7185855" cy="830997"/>
          </a:xfrm>
          <a:prstGeom prst="rect">
            <a:avLst/>
          </a:prstGeom>
          <a:noFill/>
        </p:spPr>
        <p:txBody>
          <a:bodyPr wrap="square" rtlCol="0">
            <a:spAutoFit/>
          </a:bodyPr>
          <a:lstStyle/>
          <a:p>
            <a:pPr indent="457200" algn="just"/>
            <a:r>
              <a:rPr lang="en-US" sz="2400" dirty="0" err="1">
                <a:latin typeface="Arial-SGK-TV" pitchFamily="2" charset="0"/>
                <a:cs typeface="Arial-SGK-TV" pitchFamily="2" charset="0"/>
              </a:rPr>
              <a:t>Bồ</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câu</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đậu</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trên</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cành</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cây</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vội</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gắp</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chiếc</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lá</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thả</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xuống</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sông</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Kiến</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vàng</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leo</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lên</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chiếc</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lá</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thoát</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chết</a:t>
            </a:r>
            <a:r>
              <a:rPr lang="en-US" sz="2400" dirty="0">
                <a:latin typeface="Arial-SGK-TV" pitchFamily="2" charset="0"/>
                <a:cs typeface="Arial-SGK-TV" pitchFamily="2" charset="0"/>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47" y="67497"/>
            <a:ext cx="714375" cy="714375"/>
          </a:xfrm>
          <a:prstGeom prst="rect">
            <a:avLst/>
          </a:prstGeom>
        </p:spPr>
      </p:pic>
      <p:sp>
        <p:nvSpPr>
          <p:cNvPr id="9" name="TextBox 8"/>
          <p:cNvSpPr txBox="1"/>
          <p:nvPr/>
        </p:nvSpPr>
        <p:spPr>
          <a:xfrm>
            <a:off x="966627" y="933562"/>
            <a:ext cx="6617517" cy="461665"/>
          </a:xfrm>
          <a:prstGeom prst="rect">
            <a:avLst/>
          </a:prstGeom>
          <a:noFill/>
        </p:spPr>
        <p:txBody>
          <a:bodyPr wrap="none" rtlCol="0">
            <a:spAutoFit/>
          </a:bodyPr>
          <a:lstStyle/>
          <a:p>
            <a:r>
              <a:rPr lang="en-US" sz="2400">
                <a:latin typeface="Arial-SGK-TV" pitchFamily="2" charset="0"/>
                <a:cs typeface="Arial-SGK-TV" pitchFamily="2" charset="0"/>
              </a:rPr>
              <a:t>a) Chép đoạn 2 trong bài </a:t>
            </a:r>
            <a:r>
              <a:rPr lang="en-US" sz="2400" i="1">
                <a:latin typeface="Arial-SGK-TV" pitchFamily="2" charset="0"/>
                <a:cs typeface="Arial-SGK-TV" pitchFamily="2" charset="0"/>
              </a:rPr>
              <a:t>Bồ câu và kiến vàng</a:t>
            </a:r>
            <a:r>
              <a:rPr lang="en-US" sz="2400">
                <a:latin typeface="Arial-SGK-TV" pitchFamily="2" charset="0"/>
                <a:cs typeface="Arial-SGK-TV" pitchFamily="2" charset="0"/>
              </a:rPr>
              <a:t>. </a:t>
            </a:r>
            <a:endParaRPr lang="en-US" sz="2400" i="1" dirty="0">
              <a:latin typeface="Arial-SGK-TV" pitchFamily="2" charset="0"/>
              <a:cs typeface="Arial-SGK-TV" pitchFamily="2" charset="0"/>
            </a:endParaRPr>
          </a:p>
        </p:txBody>
      </p:sp>
      <p:sp>
        <p:nvSpPr>
          <p:cNvPr id="10" name="TextBox 9"/>
          <p:cNvSpPr txBox="1"/>
          <p:nvPr/>
        </p:nvSpPr>
        <p:spPr>
          <a:xfrm>
            <a:off x="2410583" y="2100087"/>
            <a:ext cx="312906" cy="646331"/>
          </a:xfrm>
          <a:prstGeom prst="rect">
            <a:avLst/>
          </a:prstGeom>
          <a:noFill/>
        </p:spPr>
        <p:txBody>
          <a:bodyPr wrap="none" rtlCol="0">
            <a:spAutoFit/>
          </a:bodyPr>
          <a:lstStyle/>
          <a:p>
            <a:r>
              <a:rPr lang="en-US" sz="3600" dirty="0">
                <a:solidFill>
                  <a:srgbClr val="FF0000"/>
                </a:solidFill>
                <a:latin typeface="Arial-SGK-TV" pitchFamily="2" charset="0"/>
                <a:cs typeface="Arial-SGK-TV" pitchFamily="2" charset="0"/>
              </a:rPr>
              <a:t>/</a:t>
            </a:r>
          </a:p>
        </p:txBody>
      </p:sp>
      <p:sp>
        <p:nvSpPr>
          <p:cNvPr id="11" name="TextBox 10"/>
          <p:cNvSpPr txBox="1"/>
          <p:nvPr/>
        </p:nvSpPr>
        <p:spPr>
          <a:xfrm>
            <a:off x="5026645" y="2098098"/>
            <a:ext cx="312906" cy="646331"/>
          </a:xfrm>
          <a:prstGeom prst="rect">
            <a:avLst/>
          </a:prstGeom>
          <a:noFill/>
        </p:spPr>
        <p:txBody>
          <a:bodyPr wrap="none" rtlCol="0">
            <a:spAutoFit/>
          </a:bodyPr>
          <a:lstStyle/>
          <a:p>
            <a:r>
              <a:rPr lang="en-US" sz="3600" dirty="0">
                <a:solidFill>
                  <a:srgbClr val="FF0000"/>
                </a:solidFill>
                <a:latin typeface="Arial-SGK-TV" pitchFamily="2" charset="0"/>
                <a:cs typeface="Arial-SGK-TV" pitchFamily="2" charset="0"/>
              </a:rPr>
              <a:t>/</a:t>
            </a:r>
          </a:p>
        </p:txBody>
      </p:sp>
      <p:sp>
        <p:nvSpPr>
          <p:cNvPr id="14" name="TextBox 13"/>
          <p:cNvSpPr txBox="1"/>
          <p:nvPr/>
        </p:nvSpPr>
        <p:spPr>
          <a:xfrm>
            <a:off x="7420166" y="2094094"/>
            <a:ext cx="281849" cy="650335"/>
          </a:xfrm>
          <a:prstGeom prst="rect">
            <a:avLst/>
          </a:prstGeom>
          <a:noFill/>
        </p:spPr>
        <p:txBody>
          <a:bodyPr wrap="square" rtlCol="0">
            <a:spAutoFit/>
          </a:bodyPr>
          <a:lstStyle/>
          <a:p>
            <a:r>
              <a:rPr lang="en-US" sz="3600" dirty="0">
                <a:solidFill>
                  <a:srgbClr val="FF0000"/>
                </a:solidFill>
                <a:latin typeface="Arial-SGK-TV" pitchFamily="2" charset="0"/>
                <a:cs typeface="Arial-SGK-TV" pitchFamily="2" charset="0"/>
              </a:rPr>
              <a:t>/</a:t>
            </a:r>
          </a:p>
        </p:txBody>
      </p:sp>
      <p:sp>
        <p:nvSpPr>
          <p:cNvPr id="13" name="TextBox 12"/>
          <p:cNvSpPr txBox="1"/>
          <p:nvPr/>
        </p:nvSpPr>
        <p:spPr>
          <a:xfrm>
            <a:off x="966627" y="406577"/>
            <a:ext cx="752129" cy="461665"/>
          </a:xfrm>
          <a:prstGeom prst="rect">
            <a:avLst/>
          </a:prstGeom>
          <a:noFill/>
        </p:spPr>
        <p:txBody>
          <a:bodyPr wrap="none" rtlCol="0">
            <a:spAutoFit/>
          </a:bodyPr>
          <a:lstStyle/>
          <a:p>
            <a:r>
              <a:rPr lang="en-US" sz="2400" b="1" dirty="0" err="1">
                <a:latin typeface="Arial-SGK-TV" pitchFamily="2" charset="0"/>
                <a:cs typeface="Arial-SGK-TV" pitchFamily="2" charset="0"/>
              </a:rPr>
              <a:t>Viết</a:t>
            </a:r>
            <a:endParaRPr lang="en-US" sz="2400" b="1" dirty="0">
              <a:latin typeface="Arial-SGK-TV" pitchFamily="2" charset="0"/>
              <a:cs typeface="Arial-SGK-TV" pitchFamily="2" charset="0"/>
            </a:endParaRPr>
          </a:p>
        </p:txBody>
      </p:sp>
      <p:sp>
        <p:nvSpPr>
          <p:cNvPr id="18" name="TextBox 17"/>
          <p:cNvSpPr txBox="1"/>
          <p:nvPr/>
        </p:nvSpPr>
        <p:spPr>
          <a:xfrm>
            <a:off x="4084358" y="2472637"/>
            <a:ext cx="312906" cy="646331"/>
          </a:xfrm>
          <a:prstGeom prst="rect">
            <a:avLst/>
          </a:prstGeom>
          <a:noFill/>
        </p:spPr>
        <p:txBody>
          <a:bodyPr wrap="none" rtlCol="0">
            <a:spAutoFit/>
          </a:bodyPr>
          <a:lstStyle/>
          <a:p>
            <a:r>
              <a:rPr lang="en-US" sz="3600" dirty="0">
                <a:solidFill>
                  <a:srgbClr val="FF0000"/>
                </a:solidFill>
                <a:latin typeface="Arial-SGK-TV" pitchFamily="2" charset="0"/>
                <a:cs typeface="Arial-SGK-TV" pitchFamily="2" charset="0"/>
              </a:rPr>
              <a:t>/</a:t>
            </a:r>
          </a:p>
        </p:txBody>
      </p:sp>
      <p:sp>
        <p:nvSpPr>
          <p:cNvPr id="19" name="TextBox 18"/>
          <p:cNvSpPr txBox="1"/>
          <p:nvPr/>
        </p:nvSpPr>
        <p:spPr>
          <a:xfrm>
            <a:off x="2600650" y="2465017"/>
            <a:ext cx="312906" cy="646331"/>
          </a:xfrm>
          <a:prstGeom prst="rect">
            <a:avLst/>
          </a:prstGeom>
          <a:noFill/>
        </p:spPr>
        <p:txBody>
          <a:bodyPr wrap="none" rtlCol="0">
            <a:spAutoFit/>
          </a:bodyPr>
          <a:lstStyle/>
          <a:p>
            <a:r>
              <a:rPr lang="en-US" sz="3600" dirty="0">
                <a:solidFill>
                  <a:srgbClr val="FF0000"/>
                </a:solidFill>
                <a:latin typeface="Arial-SGK-TV" pitchFamily="2" charset="0"/>
                <a:cs typeface="Arial-SGK-TV" pitchFamily="2" charset="0"/>
              </a:rPr>
              <a:t>/</a:t>
            </a:r>
          </a:p>
        </p:txBody>
      </p:sp>
      <p:sp>
        <p:nvSpPr>
          <p:cNvPr id="15" name="TextBox 14"/>
          <p:cNvSpPr txBox="1"/>
          <p:nvPr/>
        </p:nvSpPr>
        <p:spPr>
          <a:xfrm>
            <a:off x="6338660" y="2472637"/>
            <a:ext cx="312906" cy="646331"/>
          </a:xfrm>
          <a:prstGeom prst="rect">
            <a:avLst/>
          </a:prstGeom>
          <a:noFill/>
        </p:spPr>
        <p:txBody>
          <a:bodyPr wrap="none" rtlCol="0">
            <a:spAutoFit/>
          </a:bodyPr>
          <a:lstStyle/>
          <a:p>
            <a:r>
              <a:rPr lang="en-US" sz="3600" dirty="0">
                <a:solidFill>
                  <a:srgbClr val="FF0000"/>
                </a:solidFill>
                <a:latin typeface="Arial-SGK-TV" pitchFamily="2" charset="0"/>
                <a:cs typeface="Arial-SGK-TV" pitchFamily="2" charset="0"/>
              </a:rPr>
              <a:t>/</a:t>
            </a:r>
          </a:p>
        </p:txBody>
      </p:sp>
    </p:spTree>
    <p:extLst>
      <p:ext uri="{BB962C8B-B14F-4D97-AF65-F5344CB8AC3E}">
        <p14:creationId xmlns:p14="http://schemas.microsoft.com/office/powerpoint/2010/main" val="86239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2"/>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wipe(left)">
                                      <p:cBhvr>
                                        <p:cTn id="9" dur="2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3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up)">
                                      <p:cBhvr>
                                        <p:cTn id="35" dur="500"/>
                                        <p:tgtEl>
                                          <p:spTgt spid="19"/>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0"/>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1"/>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4"/>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8"/>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9"/>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10" grpId="0"/>
      <p:bldP spid="10" grpId="1"/>
      <p:bldP spid="11" grpId="0"/>
      <p:bldP spid="11" grpId="1"/>
      <p:bldP spid="14" grpId="0"/>
      <p:bldP spid="14" grpId="1"/>
      <p:bldP spid="13" grpId="0"/>
      <p:bldP spid="18" grpId="0"/>
      <p:bldP spid="18" grpId="1"/>
      <p:bldP spid="19" grpId="0"/>
      <p:bldP spid="19" grpId="1"/>
      <p:bldP spid="15" grpId="0"/>
      <p:bldP spid="15"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604596" y="3709887"/>
            <a:ext cx="1505540" cy="461665"/>
          </a:xfrm>
          <a:prstGeom prst="rect">
            <a:avLst/>
          </a:prstGeom>
          <a:noFill/>
        </p:spPr>
        <p:txBody>
          <a:bodyPr wrap="none" rtlCol="0">
            <a:spAutoFit/>
          </a:bodyPr>
          <a:lstStyle/>
          <a:p>
            <a:r>
              <a:rPr lang="en-US" sz="2400" dirty="0" err="1">
                <a:latin typeface="Arial-SGK-TV" pitchFamily="2" charset="0"/>
                <a:cs typeface="Arial-SGK-TV" pitchFamily="2" charset="0"/>
              </a:rPr>
              <a:t>cốc</a:t>
            </a:r>
            <a:r>
              <a:rPr lang="en-US" sz="2400" dirty="0">
                <a:latin typeface="Arial-SGK-TV" pitchFamily="2" charset="0"/>
                <a:cs typeface="Arial-SGK-TV" pitchFamily="2" charset="0"/>
              </a:rPr>
              <a:t>  </a:t>
            </a:r>
            <a:r>
              <a:rPr lang="en-US" sz="2400" dirty="0" err="1">
                <a:solidFill>
                  <a:srgbClr val="009F4F"/>
                </a:solidFill>
                <a:latin typeface="Arial-SGK-TV" pitchFamily="2" charset="0"/>
                <a:cs typeface="Arial-SGK-TV" pitchFamily="2" charset="0"/>
              </a:rPr>
              <a:t>n</a:t>
            </a:r>
            <a:r>
              <a:rPr lang="en-US" sz="2400" dirty="0" err="1">
                <a:latin typeface="Arial-SGK-TV" pitchFamily="2" charset="0"/>
                <a:cs typeface="Arial-SGK-TV" pitchFamily="2" charset="0"/>
              </a:rPr>
              <a:t>ước</a:t>
            </a:r>
            <a:endParaRPr lang="en-US" sz="2400" dirty="0">
              <a:latin typeface="Arial-SGK-TV" pitchFamily="2" charset="0"/>
              <a:cs typeface="Arial-SGK-TV" pitchFamily="2" charset="0"/>
            </a:endParaRPr>
          </a:p>
        </p:txBody>
      </p:sp>
      <p:sp>
        <p:nvSpPr>
          <p:cNvPr id="27" name="TextBox 26"/>
          <p:cNvSpPr txBox="1"/>
          <p:nvPr/>
        </p:nvSpPr>
        <p:spPr>
          <a:xfrm>
            <a:off x="582117" y="3709887"/>
            <a:ext cx="1409360" cy="461665"/>
          </a:xfrm>
          <a:prstGeom prst="rect">
            <a:avLst/>
          </a:prstGeom>
          <a:noFill/>
        </p:spPr>
        <p:txBody>
          <a:bodyPr wrap="none" rtlCol="0">
            <a:spAutoFit/>
          </a:bodyPr>
          <a:lstStyle/>
          <a:p>
            <a:r>
              <a:rPr lang="en-US" sz="2400" dirty="0" err="1">
                <a:latin typeface="Arial-SGK-TV" pitchFamily="2" charset="0"/>
                <a:cs typeface="Arial-SGK-TV" pitchFamily="2" charset="0"/>
              </a:rPr>
              <a:t>cái</a:t>
            </a:r>
            <a:r>
              <a:rPr lang="en-US" sz="2400" dirty="0">
                <a:latin typeface="Arial-SGK-TV" pitchFamily="2" charset="0"/>
                <a:cs typeface="Arial-SGK-TV" pitchFamily="2" charset="0"/>
              </a:rPr>
              <a:t>   </a:t>
            </a:r>
            <a:r>
              <a:rPr lang="en-US" sz="2400" dirty="0" err="1">
                <a:solidFill>
                  <a:srgbClr val="009F4F"/>
                </a:solidFill>
                <a:latin typeface="Arial-SGK-TV" pitchFamily="2" charset="0"/>
                <a:cs typeface="Arial-SGK-TV" pitchFamily="2" charset="0"/>
              </a:rPr>
              <a:t>l</a:t>
            </a:r>
            <a:r>
              <a:rPr lang="en-US" sz="2400" dirty="0" err="1">
                <a:latin typeface="Arial-SGK-TV" pitchFamily="2" charset="0"/>
                <a:cs typeface="Arial-SGK-TV" pitchFamily="2" charset="0"/>
              </a:rPr>
              <a:t>ược</a:t>
            </a:r>
            <a:endParaRPr lang="en-US" sz="2400" dirty="0">
              <a:latin typeface="Arial-SGK-TV" pitchFamily="2" charset="0"/>
              <a:cs typeface="Arial-SGK-TV" pitchFamily="2" charset="0"/>
            </a:endParaRPr>
          </a:p>
        </p:txBody>
      </p:sp>
      <p:sp>
        <p:nvSpPr>
          <p:cNvPr id="10" name="Rounded Rectangle 9"/>
          <p:cNvSpPr/>
          <p:nvPr/>
        </p:nvSpPr>
        <p:spPr>
          <a:xfrm>
            <a:off x="3319772" y="3880180"/>
            <a:ext cx="182880" cy="182880"/>
          </a:xfrm>
          <a:prstGeom prst="roundRect">
            <a:avLst/>
          </a:prstGeom>
          <a:solidFill>
            <a:srgbClr val="009F4F"/>
          </a:solidFill>
          <a:ln>
            <a:solidFill>
              <a:srgbClr val="009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66627" y="933562"/>
            <a:ext cx="3127779" cy="461665"/>
          </a:xfrm>
          <a:prstGeom prst="rect">
            <a:avLst/>
          </a:prstGeom>
          <a:noFill/>
        </p:spPr>
        <p:txBody>
          <a:bodyPr wrap="none" rtlCol="0">
            <a:spAutoFit/>
          </a:bodyPr>
          <a:lstStyle/>
          <a:p>
            <a:r>
              <a:rPr lang="en-US" sz="2400" dirty="0">
                <a:latin typeface="Arial-SGK-TV" pitchFamily="2" charset="0"/>
                <a:cs typeface="Arial-SGK-TV" pitchFamily="2" charset="0"/>
              </a:rPr>
              <a:t>b</a:t>
            </a:r>
            <a:r>
              <a:rPr lang="en-US" sz="2400">
                <a:latin typeface="Arial-SGK-TV" pitchFamily="2" charset="0"/>
                <a:cs typeface="Arial-SGK-TV" pitchFamily="2" charset="0"/>
              </a:rPr>
              <a:t>) Chọn(1) hoặc (2). </a:t>
            </a:r>
            <a:endParaRPr lang="en-US" sz="2400" i="1" dirty="0">
              <a:latin typeface="Arial-SGK-TV" pitchFamily="2" charset="0"/>
              <a:cs typeface="Arial-SGK-TV"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47" y="67497"/>
            <a:ext cx="714375" cy="714375"/>
          </a:xfrm>
          <a:prstGeom prst="rect">
            <a:avLst/>
          </a:prstGeom>
        </p:spPr>
      </p:pic>
      <p:sp>
        <p:nvSpPr>
          <p:cNvPr id="6" name="TextBox 5"/>
          <p:cNvSpPr txBox="1"/>
          <p:nvPr/>
        </p:nvSpPr>
        <p:spPr>
          <a:xfrm>
            <a:off x="966627" y="406577"/>
            <a:ext cx="752129" cy="461665"/>
          </a:xfrm>
          <a:prstGeom prst="rect">
            <a:avLst/>
          </a:prstGeom>
          <a:noFill/>
        </p:spPr>
        <p:txBody>
          <a:bodyPr wrap="none" rtlCol="0">
            <a:spAutoFit/>
          </a:bodyPr>
          <a:lstStyle/>
          <a:p>
            <a:r>
              <a:rPr lang="en-US" sz="2400" b="1" dirty="0" err="1">
                <a:latin typeface="Arial-SGK-TV" pitchFamily="2" charset="0"/>
                <a:cs typeface="Arial-SGK-TV" pitchFamily="2" charset="0"/>
              </a:rPr>
              <a:t>Viết</a:t>
            </a:r>
            <a:endParaRPr lang="en-US" sz="2400" b="1" dirty="0">
              <a:latin typeface="Arial-SGK-TV" pitchFamily="2" charset="0"/>
              <a:cs typeface="Arial-SGK-TV" pitchFamily="2" charset="0"/>
            </a:endParaRPr>
          </a:p>
        </p:txBody>
      </p:sp>
      <p:sp>
        <p:nvSpPr>
          <p:cNvPr id="2" name="TextBox 1"/>
          <p:cNvSpPr txBox="1"/>
          <p:nvPr/>
        </p:nvSpPr>
        <p:spPr>
          <a:xfrm>
            <a:off x="966627" y="1460547"/>
            <a:ext cx="3674404" cy="461665"/>
          </a:xfrm>
          <a:prstGeom prst="rect">
            <a:avLst/>
          </a:prstGeom>
          <a:noFill/>
        </p:spPr>
        <p:txBody>
          <a:bodyPr wrap="none" rtlCol="0">
            <a:spAutoFit/>
          </a:bodyPr>
          <a:lstStyle/>
          <a:p>
            <a:r>
              <a:rPr lang="en-US" sz="2400">
                <a:latin typeface="Arial-SGK-TV" pitchFamily="2" charset="0"/>
                <a:cs typeface="Arial-SGK-TV" pitchFamily="2" charset="0"/>
              </a:rPr>
              <a:t>(1) </a:t>
            </a:r>
            <a:r>
              <a:rPr lang="pt-BR" sz="2400">
                <a:latin typeface="Arial-SGK-TV" pitchFamily="2" charset="0"/>
                <a:cs typeface="Arial-SGK-TV" pitchFamily="2" charset="0"/>
              </a:rPr>
              <a:t>Chọn </a:t>
            </a:r>
            <a:r>
              <a:rPr lang="pt-BR" sz="2400" i="1">
                <a:latin typeface="Arial-SGK-TV" pitchFamily="2" charset="0"/>
                <a:cs typeface="Arial-SGK-TV" pitchFamily="2" charset="0"/>
              </a:rPr>
              <a:t>l, n </a:t>
            </a:r>
            <a:r>
              <a:rPr lang="pt-BR" sz="2400">
                <a:latin typeface="Arial-SGK-TV" pitchFamily="2" charset="0"/>
                <a:cs typeface="Arial-SGK-TV" pitchFamily="2" charset="0"/>
              </a:rPr>
              <a:t>cho ô trống. </a:t>
            </a:r>
            <a:endParaRPr lang="en-US" sz="2400">
              <a:latin typeface="Arial-SGK-TV" pitchFamily="2" charset="0"/>
              <a:cs typeface="Arial-SGK-TV" pitchFamily="2" charset="0"/>
            </a:endParaRPr>
          </a:p>
        </p:txBody>
      </p:sp>
      <p:sp>
        <p:nvSpPr>
          <p:cNvPr id="9" name="Rounded Rectangle 8"/>
          <p:cNvSpPr/>
          <p:nvPr/>
        </p:nvSpPr>
        <p:spPr>
          <a:xfrm>
            <a:off x="1163870" y="3836112"/>
            <a:ext cx="210312" cy="210312"/>
          </a:xfrm>
          <a:prstGeom prst="roundRect">
            <a:avLst/>
          </a:prstGeom>
          <a:solidFill>
            <a:srgbClr val="009F4F"/>
          </a:solidFill>
          <a:ln>
            <a:solidFill>
              <a:srgbClr val="009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63870" y="4551228"/>
            <a:ext cx="5527475" cy="577850"/>
          </a:xfrm>
          <a:prstGeom prst="rect">
            <a:avLst/>
          </a:prstGeom>
          <a:noFill/>
        </p:spPr>
        <p:txBody>
          <a:bodyPr wrap="none" rtlCol="0">
            <a:spAutoFit/>
          </a:bodyPr>
          <a:lstStyle/>
          <a:p>
            <a:pPr>
              <a:lnSpc>
                <a:spcPct val="150000"/>
              </a:lnSpc>
            </a:pPr>
            <a:r>
              <a:rPr lang="en-US" sz="2400">
                <a:latin typeface="Arial-SGK-TV" pitchFamily="2" charset="0"/>
                <a:cs typeface="Arial-SGK-TV" pitchFamily="2" charset="0"/>
              </a:rPr>
              <a:t>Chép ba từ ngữ đã hoàn thành vào vở.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019" y="2605786"/>
            <a:ext cx="1433556" cy="812969"/>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9841" y="2612304"/>
            <a:ext cx="1486519" cy="806451"/>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7719" y="2384127"/>
            <a:ext cx="919294" cy="1300846"/>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27971" y="2475847"/>
            <a:ext cx="1610260" cy="1248483"/>
          </a:xfrm>
          <a:prstGeom prst="rect">
            <a:avLst/>
          </a:prstGeom>
        </p:spPr>
      </p:pic>
      <p:sp>
        <p:nvSpPr>
          <p:cNvPr id="23" name="Rounded Rectangle 22"/>
          <p:cNvSpPr/>
          <p:nvPr/>
        </p:nvSpPr>
        <p:spPr>
          <a:xfrm>
            <a:off x="493334" y="2229940"/>
            <a:ext cx="1586926" cy="2075360"/>
          </a:xfrm>
          <a:prstGeom prst="roundRect">
            <a:avLst/>
          </a:prstGeom>
          <a:noFill/>
          <a:ln>
            <a:solidFill>
              <a:srgbClr val="009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2582547" y="2229940"/>
            <a:ext cx="1586926" cy="2075360"/>
          </a:xfrm>
          <a:prstGeom prst="roundRect">
            <a:avLst/>
          </a:prstGeom>
          <a:noFill/>
          <a:ln>
            <a:solidFill>
              <a:srgbClr val="009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4902348" y="2229940"/>
            <a:ext cx="1586926" cy="2075360"/>
          </a:xfrm>
          <a:prstGeom prst="roundRect">
            <a:avLst/>
          </a:prstGeom>
          <a:noFill/>
          <a:ln>
            <a:solidFill>
              <a:srgbClr val="009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6991561" y="2229940"/>
            <a:ext cx="1586926" cy="2075360"/>
          </a:xfrm>
          <a:prstGeom prst="roundRect">
            <a:avLst/>
          </a:prstGeom>
          <a:noFill/>
          <a:ln>
            <a:solidFill>
              <a:srgbClr val="009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060551" y="3684973"/>
            <a:ext cx="1295547" cy="461665"/>
          </a:xfrm>
          <a:prstGeom prst="rect">
            <a:avLst/>
          </a:prstGeom>
          <a:noFill/>
        </p:spPr>
        <p:txBody>
          <a:bodyPr wrap="none" rtlCol="0">
            <a:spAutoFit/>
          </a:bodyPr>
          <a:lstStyle/>
          <a:p>
            <a:r>
              <a:rPr lang="en-US" sz="2400">
                <a:latin typeface="Arial-SGK-TV" pitchFamily="2" charset="0"/>
                <a:cs typeface="Arial-SGK-TV" pitchFamily="2" charset="0"/>
              </a:rPr>
              <a:t>mặt   </a:t>
            </a:r>
            <a:r>
              <a:rPr lang="en-US" sz="2400">
                <a:solidFill>
                  <a:srgbClr val="009F4F"/>
                </a:solidFill>
                <a:latin typeface="Arial-SGK-TV" pitchFamily="2" charset="0"/>
                <a:cs typeface="Arial-SGK-TV" pitchFamily="2" charset="0"/>
              </a:rPr>
              <a:t>n</a:t>
            </a:r>
            <a:r>
              <a:rPr lang="en-US" sz="2400">
                <a:latin typeface="Arial-SGK-TV" pitchFamily="2" charset="0"/>
                <a:cs typeface="Arial-SGK-TV" pitchFamily="2" charset="0"/>
              </a:rPr>
              <a:t>ạ</a:t>
            </a:r>
          </a:p>
        </p:txBody>
      </p:sp>
      <p:sp>
        <p:nvSpPr>
          <p:cNvPr id="30" name="TextBox 29"/>
          <p:cNvSpPr txBox="1"/>
          <p:nvPr/>
        </p:nvSpPr>
        <p:spPr>
          <a:xfrm>
            <a:off x="7049841" y="3684973"/>
            <a:ext cx="1399742" cy="461665"/>
          </a:xfrm>
          <a:prstGeom prst="rect">
            <a:avLst/>
          </a:prstGeom>
          <a:noFill/>
        </p:spPr>
        <p:txBody>
          <a:bodyPr wrap="none" rtlCol="0">
            <a:spAutoFit/>
          </a:bodyPr>
          <a:lstStyle/>
          <a:p>
            <a:r>
              <a:rPr lang="en-US" sz="2400">
                <a:latin typeface="Arial-SGK-TV" pitchFamily="2" charset="0"/>
                <a:cs typeface="Arial-SGK-TV" pitchFamily="2" charset="0"/>
              </a:rPr>
              <a:t>chiếc   </a:t>
            </a:r>
            <a:r>
              <a:rPr lang="en-US" sz="2400">
                <a:solidFill>
                  <a:srgbClr val="009F4F"/>
                </a:solidFill>
                <a:latin typeface="Arial-SGK-TV" pitchFamily="2" charset="0"/>
                <a:cs typeface="Arial-SGK-TV" pitchFamily="2" charset="0"/>
              </a:rPr>
              <a:t>l</a:t>
            </a:r>
            <a:r>
              <a:rPr lang="en-US" sz="2400">
                <a:latin typeface="Arial-SGK-TV" pitchFamily="2" charset="0"/>
                <a:cs typeface="Arial-SGK-TV" pitchFamily="2" charset="0"/>
              </a:rPr>
              <a:t>á</a:t>
            </a:r>
          </a:p>
        </p:txBody>
      </p:sp>
      <p:sp>
        <p:nvSpPr>
          <p:cNvPr id="31" name="Rounded Rectangle 30"/>
          <p:cNvSpPr/>
          <p:nvPr/>
        </p:nvSpPr>
        <p:spPr>
          <a:xfrm>
            <a:off x="7965548" y="3812109"/>
            <a:ext cx="210312" cy="210312"/>
          </a:xfrm>
          <a:prstGeom prst="roundRect">
            <a:avLst/>
          </a:prstGeom>
          <a:solidFill>
            <a:srgbClr val="009F4F"/>
          </a:solidFill>
          <a:ln>
            <a:solidFill>
              <a:srgbClr val="009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5884487" y="3852780"/>
            <a:ext cx="182880" cy="182880"/>
          </a:xfrm>
          <a:prstGeom prst="roundRect">
            <a:avLst/>
          </a:prstGeom>
          <a:solidFill>
            <a:srgbClr val="009F4F"/>
          </a:solidFill>
          <a:ln>
            <a:solidFill>
              <a:srgbClr val="009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622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0" nodeType="clickEffect">
                                  <p:stCondLst>
                                    <p:cond delay="0"/>
                                  </p:stCondLst>
                                  <p:childTnLst>
                                    <p:set>
                                      <p:cBhvr>
                                        <p:cTn id="52" dur="1" fill="hold">
                                          <p:stCondLst>
                                            <p:cond delay="0"/>
                                          </p:stCondLst>
                                        </p:cTn>
                                        <p:tgtEl>
                                          <p:spTgt spid="3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randombar(horizontal)">
                                      <p:cBhvr>
                                        <p:cTn id="6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7" grpId="0"/>
      <p:bldP spid="10" grpId="0" animBg="1"/>
      <p:bldP spid="10" grpId="1" animBg="1"/>
      <p:bldP spid="2" grpId="0"/>
      <p:bldP spid="9" grpId="0" animBg="1"/>
      <p:bldP spid="9" grpId="1" animBg="1"/>
      <p:bldP spid="13" grpId="0"/>
      <p:bldP spid="23" grpId="0" animBg="1"/>
      <p:bldP spid="24" grpId="0" animBg="1"/>
      <p:bldP spid="25" grpId="0" animBg="1"/>
      <p:bldP spid="26" grpId="0" animBg="1"/>
      <p:bldP spid="29" grpId="0"/>
      <p:bldP spid="30" grpId="0"/>
      <p:bldP spid="31" grpId="0" animBg="1"/>
      <p:bldP spid="31" grpId="1" animBg="1"/>
      <p:bldP spid="32" grpId="0" animBg="1"/>
      <p:bldP spid="3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687920" y="3728645"/>
            <a:ext cx="1305165" cy="461665"/>
          </a:xfrm>
          <a:prstGeom prst="rect">
            <a:avLst/>
          </a:prstGeom>
          <a:noFill/>
        </p:spPr>
        <p:txBody>
          <a:bodyPr wrap="none" rtlCol="0">
            <a:spAutoFit/>
          </a:bodyPr>
          <a:lstStyle/>
          <a:p>
            <a:r>
              <a:rPr lang="en-US" sz="2400">
                <a:latin typeface="Arial-SGK-TV" pitchFamily="2" charset="0"/>
                <a:cs typeface="Arial-SGK-TV" pitchFamily="2" charset="0"/>
              </a:rPr>
              <a:t>hộp </a:t>
            </a:r>
            <a:r>
              <a:rPr lang="en-US" sz="2400" b="1">
                <a:latin typeface="Arial-SGK-TV" pitchFamily="2" charset="0"/>
                <a:cs typeface="Arial-SGK-TV" pitchFamily="2" charset="0"/>
              </a:rPr>
              <a:t>sưa</a:t>
            </a:r>
          </a:p>
        </p:txBody>
      </p:sp>
      <p:sp>
        <p:nvSpPr>
          <p:cNvPr id="28" name="TextBox 27"/>
          <p:cNvSpPr txBox="1"/>
          <p:nvPr/>
        </p:nvSpPr>
        <p:spPr>
          <a:xfrm>
            <a:off x="2904497" y="3735767"/>
            <a:ext cx="1116011" cy="461665"/>
          </a:xfrm>
          <a:prstGeom prst="rect">
            <a:avLst/>
          </a:prstGeom>
          <a:noFill/>
        </p:spPr>
        <p:txBody>
          <a:bodyPr wrap="none" rtlCol="0">
            <a:spAutoFit/>
          </a:bodyPr>
          <a:lstStyle/>
          <a:p>
            <a:r>
              <a:rPr lang="en-US" sz="2400" b="1">
                <a:latin typeface="Arial-SGK-TV" pitchFamily="2" charset="0"/>
                <a:cs typeface="Arial-SGK-TV" pitchFamily="2" charset="0"/>
              </a:rPr>
              <a:t>sưa</a:t>
            </a:r>
            <a:r>
              <a:rPr lang="en-US" sz="2400">
                <a:latin typeface="Arial-SGK-TV" pitchFamily="2" charset="0"/>
                <a:cs typeface="Arial-SGK-TV" pitchFamily="2" charset="0"/>
              </a:rPr>
              <a:t> xe</a:t>
            </a:r>
          </a:p>
        </p:txBody>
      </p:sp>
      <p:sp>
        <p:nvSpPr>
          <p:cNvPr id="3" name="TextBox 2"/>
          <p:cNvSpPr txBox="1"/>
          <p:nvPr/>
        </p:nvSpPr>
        <p:spPr>
          <a:xfrm>
            <a:off x="966627" y="933562"/>
            <a:ext cx="3127779" cy="461665"/>
          </a:xfrm>
          <a:prstGeom prst="rect">
            <a:avLst/>
          </a:prstGeom>
          <a:noFill/>
        </p:spPr>
        <p:txBody>
          <a:bodyPr wrap="none" rtlCol="0">
            <a:spAutoFit/>
          </a:bodyPr>
          <a:lstStyle/>
          <a:p>
            <a:r>
              <a:rPr lang="en-US" sz="2400" dirty="0">
                <a:latin typeface="Arial-SGK-TV" pitchFamily="2" charset="0"/>
                <a:cs typeface="Arial-SGK-TV" pitchFamily="2" charset="0"/>
              </a:rPr>
              <a:t>b</a:t>
            </a:r>
            <a:r>
              <a:rPr lang="en-US" sz="2400">
                <a:latin typeface="Arial-SGK-TV" pitchFamily="2" charset="0"/>
                <a:cs typeface="Arial-SGK-TV" pitchFamily="2" charset="0"/>
              </a:rPr>
              <a:t>) Chọn (1) hoặc (2). </a:t>
            </a:r>
            <a:endParaRPr lang="en-US" sz="2400" i="1" dirty="0">
              <a:latin typeface="Arial-SGK-TV" pitchFamily="2" charset="0"/>
              <a:cs typeface="Arial-SGK-TV"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47" y="67497"/>
            <a:ext cx="714375" cy="714375"/>
          </a:xfrm>
          <a:prstGeom prst="rect">
            <a:avLst/>
          </a:prstGeom>
        </p:spPr>
      </p:pic>
      <p:sp>
        <p:nvSpPr>
          <p:cNvPr id="6" name="TextBox 5"/>
          <p:cNvSpPr txBox="1"/>
          <p:nvPr/>
        </p:nvSpPr>
        <p:spPr>
          <a:xfrm>
            <a:off x="966627" y="406577"/>
            <a:ext cx="752129" cy="461665"/>
          </a:xfrm>
          <a:prstGeom prst="rect">
            <a:avLst/>
          </a:prstGeom>
          <a:noFill/>
        </p:spPr>
        <p:txBody>
          <a:bodyPr wrap="none" rtlCol="0">
            <a:spAutoFit/>
          </a:bodyPr>
          <a:lstStyle/>
          <a:p>
            <a:r>
              <a:rPr lang="en-US" sz="2400" b="1" dirty="0" err="1">
                <a:latin typeface="Arial-SGK-TV" pitchFamily="2" charset="0"/>
                <a:cs typeface="Arial-SGK-TV" pitchFamily="2" charset="0"/>
              </a:rPr>
              <a:t>Viết</a:t>
            </a:r>
            <a:endParaRPr lang="en-US" sz="2400" b="1" dirty="0">
              <a:latin typeface="Arial-SGK-TV" pitchFamily="2" charset="0"/>
              <a:cs typeface="Arial-SGK-TV" pitchFamily="2" charset="0"/>
            </a:endParaRPr>
          </a:p>
        </p:txBody>
      </p:sp>
      <p:sp>
        <p:nvSpPr>
          <p:cNvPr id="2" name="TextBox 1"/>
          <p:cNvSpPr txBox="1"/>
          <p:nvPr/>
        </p:nvSpPr>
        <p:spPr>
          <a:xfrm>
            <a:off x="966627" y="1460547"/>
            <a:ext cx="6107762" cy="461665"/>
          </a:xfrm>
          <a:prstGeom prst="rect">
            <a:avLst/>
          </a:prstGeom>
          <a:noFill/>
        </p:spPr>
        <p:txBody>
          <a:bodyPr wrap="none" rtlCol="0">
            <a:spAutoFit/>
          </a:bodyPr>
          <a:lstStyle/>
          <a:p>
            <a:r>
              <a:rPr lang="en-US" sz="2400">
                <a:latin typeface="Arial-SGK-TV" pitchFamily="2" charset="0"/>
                <a:cs typeface="Arial-SGK-TV" pitchFamily="2" charset="0"/>
              </a:rPr>
              <a:t>(2) Chọn </a:t>
            </a:r>
            <a:r>
              <a:rPr lang="en-US" sz="2400" i="1">
                <a:latin typeface="Arial-SGK-TV" pitchFamily="2" charset="0"/>
                <a:cs typeface="Arial-SGK-TV" pitchFamily="2" charset="0"/>
              </a:rPr>
              <a:t>dấu hỏi</a:t>
            </a:r>
            <a:r>
              <a:rPr lang="en-US" sz="2400">
                <a:latin typeface="Arial-SGK-TV" pitchFamily="2" charset="0"/>
                <a:cs typeface="Arial-SGK-TV" pitchFamily="2" charset="0"/>
              </a:rPr>
              <a:t>, </a:t>
            </a:r>
            <a:r>
              <a:rPr lang="en-US" sz="2400" i="1">
                <a:latin typeface="Arial-SGK-TV" pitchFamily="2" charset="0"/>
                <a:cs typeface="Arial-SGK-TV" pitchFamily="2" charset="0"/>
              </a:rPr>
              <a:t>dấu ngã </a:t>
            </a:r>
            <a:r>
              <a:rPr lang="en-US" sz="2400">
                <a:latin typeface="Arial-SGK-TV" pitchFamily="2" charset="0"/>
                <a:cs typeface="Arial-SGK-TV" pitchFamily="2" charset="0"/>
              </a:rPr>
              <a:t>cho chữ in đậm. </a:t>
            </a:r>
          </a:p>
        </p:txBody>
      </p:sp>
      <p:sp>
        <p:nvSpPr>
          <p:cNvPr id="13" name="TextBox 12"/>
          <p:cNvSpPr txBox="1"/>
          <p:nvPr/>
        </p:nvSpPr>
        <p:spPr>
          <a:xfrm>
            <a:off x="1163870" y="4551228"/>
            <a:ext cx="5527475" cy="577850"/>
          </a:xfrm>
          <a:prstGeom prst="rect">
            <a:avLst/>
          </a:prstGeom>
          <a:noFill/>
        </p:spPr>
        <p:txBody>
          <a:bodyPr wrap="none" rtlCol="0">
            <a:spAutoFit/>
          </a:bodyPr>
          <a:lstStyle/>
          <a:p>
            <a:pPr>
              <a:lnSpc>
                <a:spcPct val="150000"/>
              </a:lnSpc>
            </a:pPr>
            <a:r>
              <a:rPr lang="en-US" sz="2400">
                <a:latin typeface="Arial-SGK-TV" pitchFamily="2" charset="0"/>
                <a:cs typeface="Arial-SGK-TV" pitchFamily="2" charset="0"/>
              </a:rPr>
              <a:t>Chép ba từ ngữ đã hoàn thành vào vở.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516" y="2333949"/>
            <a:ext cx="968349" cy="1266924"/>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3246" y="2192624"/>
            <a:ext cx="1797967" cy="1814929"/>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70736" y="2229940"/>
            <a:ext cx="1604165" cy="1563553"/>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96274" y="2151834"/>
            <a:ext cx="1815819" cy="1677559"/>
          </a:xfrm>
          <a:prstGeom prst="rect">
            <a:avLst/>
          </a:prstGeom>
        </p:spPr>
      </p:pic>
      <p:sp>
        <p:nvSpPr>
          <p:cNvPr id="23" name="Rounded Rectangle 22"/>
          <p:cNvSpPr/>
          <p:nvPr/>
        </p:nvSpPr>
        <p:spPr>
          <a:xfrm>
            <a:off x="493334" y="2229940"/>
            <a:ext cx="1737360" cy="2075360"/>
          </a:xfrm>
          <a:prstGeom prst="roundRect">
            <a:avLst/>
          </a:prstGeom>
          <a:noFill/>
          <a:ln>
            <a:solidFill>
              <a:srgbClr val="009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2582547" y="2229940"/>
            <a:ext cx="1737360" cy="2075360"/>
          </a:xfrm>
          <a:prstGeom prst="roundRect">
            <a:avLst/>
          </a:prstGeom>
          <a:noFill/>
          <a:ln>
            <a:solidFill>
              <a:srgbClr val="009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4671760" y="2229940"/>
            <a:ext cx="1737360" cy="2075360"/>
          </a:xfrm>
          <a:prstGeom prst="roundRect">
            <a:avLst/>
          </a:prstGeom>
          <a:noFill/>
          <a:ln>
            <a:solidFill>
              <a:srgbClr val="009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6760973" y="2229940"/>
            <a:ext cx="1920240" cy="2075360"/>
          </a:xfrm>
          <a:prstGeom prst="roundRect">
            <a:avLst/>
          </a:prstGeom>
          <a:noFill/>
          <a:ln>
            <a:solidFill>
              <a:srgbClr val="009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725786" y="3735767"/>
            <a:ext cx="1678665" cy="461665"/>
          </a:xfrm>
          <a:prstGeom prst="rect">
            <a:avLst/>
          </a:prstGeom>
          <a:noFill/>
        </p:spPr>
        <p:txBody>
          <a:bodyPr wrap="none" rtlCol="0">
            <a:spAutoFit/>
          </a:bodyPr>
          <a:lstStyle/>
          <a:p>
            <a:r>
              <a:rPr lang="en-US" sz="2400" b="1">
                <a:latin typeface="Arial-SGK-TV" pitchFamily="2" charset="0"/>
                <a:cs typeface="Arial-SGK-TV" pitchFamily="2" charset="0"/>
              </a:rPr>
              <a:t>quang</a:t>
            </a:r>
            <a:r>
              <a:rPr lang="en-US" sz="2400">
                <a:latin typeface="Arial-SGK-TV" pitchFamily="2" charset="0"/>
                <a:cs typeface="Arial-SGK-TV" pitchFamily="2" charset="0"/>
              </a:rPr>
              <a:t> cáo</a:t>
            </a:r>
          </a:p>
        </p:txBody>
      </p:sp>
      <p:sp>
        <p:nvSpPr>
          <p:cNvPr id="30" name="TextBox 29"/>
          <p:cNvSpPr txBox="1"/>
          <p:nvPr/>
        </p:nvSpPr>
        <p:spPr>
          <a:xfrm>
            <a:off x="6760973" y="3709886"/>
            <a:ext cx="2042547" cy="461665"/>
          </a:xfrm>
          <a:prstGeom prst="rect">
            <a:avLst/>
          </a:prstGeom>
          <a:noFill/>
        </p:spPr>
        <p:txBody>
          <a:bodyPr wrap="none" rtlCol="0">
            <a:spAutoFit/>
          </a:bodyPr>
          <a:lstStyle/>
          <a:p>
            <a:r>
              <a:rPr lang="en-US" sz="2400" b="1">
                <a:latin typeface="Arial-SGK-TV" pitchFamily="2" charset="0"/>
                <a:cs typeface="Arial-SGK-TV" pitchFamily="2" charset="0"/>
              </a:rPr>
              <a:t>quang</a:t>
            </a:r>
            <a:r>
              <a:rPr lang="en-US" sz="2400">
                <a:latin typeface="Arial-SGK-TV" pitchFamily="2" charset="0"/>
                <a:cs typeface="Arial-SGK-TV" pitchFamily="2" charset="0"/>
              </a:rPr>
              <a:t> đường</a:t>
            </a:r>
          </a:p>
        </p:txBody>
      </p:sp>
      <p:sp>
        <p:nvSpPr>
          <p:cNvPr id="33" name="TextBox 32"/>
          <p:cNvSpPr txBox="1"/>
          <p:nvPr/>
        </p:nvSpPr>
        <p:spPr>
          <a:xfrm>
            <a:off x="1509127" y="3670298"/>
            <a:ext cx="287258" cy="461665"/>
          </a:xfrm>
          <a:prstGeom prst="rect">
            <a:avLst/>
          </a:prstGeom>
          <a:noFill/>
        </p:spPr>
        <p:txBody>
          <a:bodyPr wrap="none" rtlCol="0">
            <a:spAutoFit/>
          </a:bodyPr>
          <a:lstStyle/>
          <a:p>
            <a:r>
              <a:rPr lang="en-US" sz="2400">
                <a:solidFill>
                  <a:srgbClr val="009F4F"/>
                </a:solidFill>
                <a:latin typeface="Arial-SGK-TV" pitchFamily="2" charset="0"/>
                <a:cs typeface="Arial-SGK-TV" pitchFamily="2" charset="0"/>
              </a:rPr>
              <a:t>˜</a:t>
            </a:r>
          </a:p>
        </p:txBody>
      </p:sp>
      <p:sp>
        <p:nvSpPr>
          <p:cNvPr id="34" name="TextBox 33"/>
          <p:cNvSpPr txBox="1"/>
          <p:nvPr/>
        </p:nvSpPr>
        <p:spPr>
          <a:xfrm>
            <a:off x="3224778" y="3731258"/>
            <a:ext cx="184731" cy="461665"/>
          </a:xfrm>
          <a:prstGeom prst="rect">
            <a:avLst/>
          </a:prstGeom>
          <a:noFill/>
        </p:spPr>
        <p:txBody>
          <a:bodyPr wrap="none" rtlCol="0">
            <a:spAutoFit/>
          </a:bodyPr>
          <a:lstStyle/>
          <a:p>
            <a:r>
              <a:rPr lang="en-US" sz="2400">
                <a:solidFill>
                  <a:srgbClr val="009F4F"/>
                </a:solidFill>
                <a:latin typeface="Arial-SGK-TV" pitchFamily="2" charset="0"/>
                <a:cs typeface="Arial-SGK-TV" pitchFamily="2" charset="0"/>
              </a:rPr>
              <a:t>̉</a:t>
            </a:r>
          </a:p>
        </p:txBody>
      </p:sp>
      <p:sp>
        <p:nvSpPr>
          <p:cNvPr id="35" name="TextBox 34"/>
          <p:cNvSpPr txBox="1"/>
          <p:nvPr/>
        </p:nvSpPr>
        <p:spPr>
          <a:xfrm>
            <a:off x="5221218" y="3735767"/>
            <a:ext cx="184731" cy="461665"/>
          </a:xfrm>
          <a:prstGeom prst="rect">
            <a:avLst/>
          </a:prstGeom>
          <a:noFill/>
        </p:spPr>
        <p:txBody>
          <a:bodyPr wrap="none" rtlCol="0">
            <a:spAutoFit/>
          </a:bodyPr>
          <a:lstStyle/>
          <a:p>
            <a:r>
              <a:rPr lang="en-US" sz="2400">
                <a:solidFill>
                  <a:srgbClr val="009F4F"/>
                </a:solidFill>
                <a:latin typeface="Arial-SGK-TV" pitchFamily="2" charset="0"/>
                <a:cs typeface="Arial-SGK-TV" pitchFamily="2" charset="0"/>
              </a:rPr>
              <a:t>̉</a:t>
            </a:r>
          </a:p>
        </p:txBody>
      </p:sp>
      <p:sp>
        <p:nvSpPr>
          <p:cNvPr id="36" name="TextBox 35"/>
          <p:cNvSpPr txBox="1"/>
          <p:nvPr/>
        </p:nvSpPr>
        <p:spPr>
          <a:xfrm>
            <a:off x="7179558" y="3670298"/>
            <a:ext cx="287258" cy="461665"/>
          </a:xfrm>
          <a:prstGeom prst="rect">
            <a:avLst/>
          </a:prstGeom>
          <a:noFill/>
        </p:spPr>
        <p:txBody>
          <a:bodyPr wrap="none" rtlCol="0">
            <a:spAutoFit/>
          </a:bodyPr>
          <a:lstStyle/>
          <a:p>
            <a:r>
              <a:rPr lang="en-US" sz="2400">
                <a:solidFill>
                  <a:srgbClr val="009F4F"/>
                </a:solidFill>
                <a:latin typeface="Arial-SGK-TV" pitchFamily="2" charset="0"/>
                <a:cs typeface="Arial-SGK-TV" pitchFamily="2" charset="0"/>
              </a:rPr>
              <a:t>˜</a:t>
            </a:r>
          </a:p>
        </p:txBody>
      </p:sp>
    </p:spTree>
    <p:extLst>
      <p:ext uri="{BB962C8B-B14F-4D97-AF65-F5344CB8AC3E}">
        <p14:creationId xmlns:p14="http://schemas.microsoft.com/office/powerpoint/2010/main" val="266481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randombar(horizontal)">
                                      <p:cBhvr>
                                        <p:cTn id="5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 grpId="0"/>
      <p:bldP spid="13" grpId="0"/>
      <p:bldP spid="23" grpId="0" animBg="1"/>
      <p:bldP spid="24" grpId="0" animBg="1"/>
      <p:bldP spid="25" grpId="0" animBg="1"/>
      <p:bldP spid="26" grpId="0" animBg="1"/>
      <p:bldP spid="29" grpId="0"/>
      <p:bldP spid="30" grpId="0"/>
      <p:bldP spid="33" grpId="0"/>
      <p:bldP spid="34" grpId="0"/>
      <p:bldP spid="35"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0156" y="4123755"/>
            <a:ext cx="2939457" cy="2375934"/>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148" y="67497"/>
            <a:ext cx="714375" cy="714375"/>
          </a:xfrm>
          <a:prstGeom prst="rect">
            <a:avLst/>
          </a:prstGeom>
        </p:spPr>
      </p:pic>
      <p:sp>
        <p:nvSpPr>
          <p:cNvPr id="3" name="TextBox 2"/>
          <p:cNvSpPr txBox="1"/>
          <p:nvPr/>
        </p:nvSpPr>
        <p:spPr>
          <a:xfrm>
            <a:off x="933044" y="390189"/>
            <a:ext cx="1755609" cy="461665"/>
          </a:xfrm>
          <a:prstGeom prst="rect">
            <a:avLst/>
          </a:prstGeom>
          <a:noFill/>
        </p:spPr>
        <p:txBody>
          <a:bodyPr wrap="none" rtlCol="0">
            <a:spAutoFit/>
          </a:bodyPr>
          <a:lstStyle/>
          <a:p>
            <a:r>
              <a:rPr lang="en-US" sz="2400" b="1" dirty="0" err="1">
                <a:latin typeface="Arial-SGK-TV" pitchFamily="2" charset="0"/>
                <a:cs typeface="Arial-SGK-TV" pitchFamily="2" charset="0"/>
              </a:rPr>
              <a:t>Nghe</a:t>
            </a:r>
            <a:r>
              <a:rPr lang="en-US" sz="2400" b="1" dirty="0">
                <a:latin typeface="Arial-SGK-TV" pitchFamily="2" charset="0"/>
                <a:cs typeface="Arial-SGK-TV" pitchFamily="2" charset="0"/>
              </a:rPr>
              <a:t> – </a:t>
            </a:r>
            <a:r>
              <a:rPr lang="en-US" sz="2400" b="1" dirty="0" err="1">
                <a:latin typeface="Arial-SGK-TV" pitchFamily="2" charset="0"/>
                <a:cs typeface="Arial-SGK-TV" pitchFamily="2" charset="0"/>
              </a:rPr>
              <a:t>nói</a:t>
            </a:r>
            <a:endParaRPr lang="en-US" sz="2400" b="1" dirty="0">
              <a:latin typeface="Arial-SGK-TV" pitchFamily="2" charset="0"/>
              <a:cs typeface="Arial-SGK-TV" pitchFamily="2" charset="0"/>
            </a:endParaRPr>
          </a:p>
        </p:txBody>
      </p:sp>
      <p:sp>
        <p:nvSpPr>
          <p:cNvPr id="7" name="TextBox 6"/>
          <p:cNvSpPr txBox="1"/>
          <p:nvPr/>
        </p:nvSpPr>
        <p:spPr>
          <a:xfrm>
            <a:off x="933044" y="940222"/>
            <a:ext cx="6622301" cy="461665"/>
          </a:xfrm>
          <a:prstGeom prst="rect">
            <a:avLst/>
          </a:prstGeom>
          <a:noFill/>
        </p:spPr>
        <p:txBody>
          <a:bodyPr wrap="square" rtlCol="0">
            <a:spAutoFit/>
          </a:bodyPr>
          <a:lstStyle/>
          <a:p>
            <a:r>
              <a:rPr lang="en-US" sz="2400">
                <a:latin typeface="Arial-SGK-TV" pitchFamily="2" charset="0"/>
                <a:cs typeface="Arial-SGK-TV" pitchFamily="2" charset="0"/>
              </a:rPr>
              <a:t>Kể cho nhau nghe về những con vật đáng yêu. </a:t>
            </a:r>
            <a:endParaRPr lang="en-US" sz="2400" dirty="0">
              <a:latin typeface="Arial-SGK-TV" pitchFamily="2" charset="0"/>
              <a:cs typeface="Arial-SGK-TV" pitchFamily="2"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335" y="1490255"/>
            <a:ext cx="3387853" cy="281669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2782" y="1569621"/>
            <a:ext cx="3127446" cy="2826887"/>
          </a:xfrm>
          <a:prstGeom prst="rect">
            <a:avLst/>
          </a:prstGeom>
        </p:spPr>
      </p:pic>
    </p:spTree>
    <p:extLst>
      <p:ext uri="{BB962C8B-B14F-4D97-AF65-F5344CB8AC3E}">
        <p14:creationId xmlns:p14="http://schemas.microsoft.com/office/powerpoint/2010/main" val="113060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2"/>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100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200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47" y="56425"/>
            <a:ext cx="714375" cy="714375"/>
          </a:xfrm>
          <a:prstGeom prst="rect">
            <a:avLst/>
          </a:prstGeom>
        </p:spPr>
      </p:pic>
      <p:sp>
        <p:nvSpPr>
          <p:cNvPr id="5" name="TextBox 4"/>
          <p:cNvSpPr txBox="1"/>
          <p:nvPr/>
        </p:nvSpPr>
        <p:spPr>
          <a:xfrm>
            <a:off x="966627" y="929209"/>
            <a:ext cx="7011856" cy="461665"/>
          </a:xfrm>
          <a:prstGeom prst="rect">
            <a:avLst/>
          </a:prstGeom>
          <a:noFill/>
        </p:spPr>
        <p:txBody>
          <a:bodyPr wrap="none" rtlCol="0">
            <a:spAutoFit/>
          </a:bodyPr>
          <a:lstStyle/>
          <a:p>
            <a:r>
              <a:rPr lang="en-US" sz="2400">
                <a:latin typeface="Arial-SGK-TV" pitchFamily="2" charset="0"/>
                <a:cs typeface="Arial-SGK-TV" pitchFamily="2" charset="0"/>
              </a:rPr>
              <a:t>Nói một câu về tình bạn của bồ câu và kiến vàng. </a:t>
            </a:r>
            <a:endParaRPr lang="en-US" sz="2400" dirty="0">
              <a:latin typeface="Arial-SGK-TV" pitchFamily="2" charset="0"/>
              <a:cs typeface="Arial-SGK-TV" pitchFamily="2" charset="0"/>
            </a:endParaRPr>
          </a:p>
        </p:txBody>
      </p:sp>
      <p:sp>
        <p:nvSpPr>
          <p:cNvPr id="8" name="TextBox 7"/>
          <p:cNvSpPr txBox="1"/>
          <p:nvPr/>
        </p:nvSpPr>
        <p:spPr>
          <a:xfrm>
            <a:off x="966627" y="406576"/>
            <a:ext cx="1755609" cy="461665"/>
          </a:xfrm>
          <a:prstGeom prst="rect">
            <a:avLst/>
          </a:prstGeom>
          <a:noFill/>
        </p:spPr>
        <p:txBody>
          <a:bodyPr wrap="none" rtlCol="0">
            <a:spAutoFit/>
          </a:bodyPr>
          <a:lstStyle/>
          <a:p>
            <a:r>
              <a:rPr lang="en-US" sz="2400" b="1" dirty="0" err="1">
                <a:latin typeface="Arial-SGK-TV" pitchFamily="2" charset="0"/>
                <a:cs typeface="Arial-SGK-TV" pitchFamily="2" charset="0"/>
              </a:rPr>
              <a:t>Nghe</a:t>
            </a:r>
            <a:r>
              <a:rPr lang="en-US" sz="2400" b="1" dirty="0">
                <a:latin typeface="Arial-SGK-TV" pitchFamily="2" charset="0"/>
                <a:cs typeface="Arial-SGK-TV" pitchFamily="2" charset="0"/>
              </a:rPr>
              <a:t> – </a:t>
            </a:r>
            <a:r>
              <a:rPr lang="en-US" sz="2400" b="1" dirty="0" err="1">
                <a:latin typeface="Arial-SGK-TV" pitchFamily="2" charset="0"/>
                <a:cs typeface="Arial-SGK-TV" pitchFamily="2" charset="0"/>
              </a:rPr>
              <a:t>nói</a:t>
            </a:r>
            <a:endParaRPr lang="en-US" sz="2400" b="1" dirty="0">
              <a:latin typeface="Arial-SGK-TV" pitchFamily="2" charset="0"/>
              <a:cs typeface="Arial-SGK-TV" pitchFamily="2" charset="0"/>
            </a:endParaRPr>
          </a:p>
        </p:txBody>
      </p:sp>
    </p:spTree>
    <p:extLst>
      <p:ext uri="{BB962C8B-B14F-4D97-AF65-F5344CB8AC3E}">
        <p14:creationId xmlns:p14="http://schemas.microsoft.com/office/powerpoint/2010/main" val="40531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3"/>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ipe(left)">
                                      <p:cBhvr>
                                        <p:cTn id="9" dur="2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5" y="8761"/>
            <a:ext cx="9140949" cy="6840476"/>
          </a:xfrm>
          <a:prstGeom prst="rect">
            <a:avLst/>
          </a:prstGeom>
        </p:spPr>
      </p:pic>
    </p:spTree>
    <p:extLst>
      <p:ext uri="{BB962C8B-B14F-4D97-AF65-F5344CB8AC3E}">
        <p14:creationId xmlns:p14="http://schemas.microsoft.com/office/powerpoint/2010/main" val="2926319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2" name="Text Box 6"/>
          <p:cNvSpPr txBox="1">
            <a:spLocks noChangeArrowheads="1"/>
          </p:cNvSpPr>
          <p:nvPr/>
        </p:nvSpPr>
        <p:spPr bwMode="auto">
          <a:xfrm>
            <a:off x="461394" y="1511300"/>
            <a:ext cx="816248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vi-VN" sz="4000" b="1" dirty="0" err="1">
                <a:latin typeface="Times New Roman" pitchFamily="18" charset="0"/>
                <a:cs typeface="Times New Roman" pitchFamily="18" charset="0"/>
              </a:rPr>
              <a:t>Thứ</a:t>
            </a:r>
            <a:r>
              <a:rPr lang="en-US" altLang="vi-VN" sz="4000" b="1" dirty="0">
                <a:latin typeface="Times New Roman" pitchFamily="18" charset="0"/>
                <a:cs typeface="Times New Roman" pitchFamily="18" charset="0"/>
              </a:rPr>
              <a:t> Hai </a:t>
            </a:r>
            <a:r>
              <a:rPr lang="en-US" altLang="vi-VN" sz="4000" b="1" dirty="0" err="1">
                <a:latin typeface="Times New Roman" pitchFamily="18" charset="0"/>
                <a:cs typeface="Times New Roman" pitchFamily="18" charset="0"/>
              </a:rPr>
              <a:t>ngày</a:t>
            </a:r>
            <a:r>
              <a:rPr lang="en-US" altLang="vi-VN" sz="4000" b="1" dirty="0">
                <a:latin typeface="Times New Roman" pitchFamily="18" charset="0"/>
                <a:cs typeface="Times New Roman" pitchFamily="18" charset="0"/>
              </a:rPr>
              <a:t> 10 </a:t>
            </a:r>
            <a:r>
              <a:rPr lang="en-US" altLang="vi-VN" sz="4000" b="1" dirty="0" err="1">
                <a:latin typeface="Times New Roman" pitchFamily="18" charset="0"/>
                <a:cs typeface="Times New Roman" pitchFamily="18" charset="0"/>
              </a:rPr>
              <a:t>tháng</a:t>
            </a:r>
            <a:r>
              <a:rPr lang="en-US" altLang="vi-VN" sz="4000" b="1" dirty="0">
                <a:latin typeface="Times New Roman" pitchFamily="18" charset="0"/>
                <a:cs typeface="Times New Roman" pitchFamily="18" charset="0"/>
              </a:rPr>
              <a:t> 3 </a:t>
            </a:r>
            <a:r>
              <a:rPr lang="en-US" altLang="vi-VN" sz="4000" b="1" dirty="0" err="1">
                <a:latin typeface="Times New Roman" pitchFamily="18" charset="0"/>
                <a:cs typeface="Times New Roman" pitchFamily="18" charset="0"/>
              </a:rPr>
              <a:t>năm</a:t>
            </a:r>
            <a:r>
              <a:rPr lang="en-US" altLang="vi-VN" sz="4000" b="1" dirty="0">
                <a:latin typeface="Times New Roman" pitchFamily="18" charset="0"/>
                <a:cs typeface="Times New Roman" pitchFamily="18" charset="0"/>
              </a:rPr>
              <a:t> 2025</a:t>
            </a:r>
          </a:p>
          <a:p>
            <a:pPr algn="ctr" eaLnBrk="1" hangingPunct="1"/>
            <a:r>
              <a:rPr lang="en-US" altLang="vi-VN" sz="4000" b="1" dirty="0" err="1">
                <a:latin typeface="Times New Roman" pitchFamily="18" charset="0"/>
                <a:cs typeface="Times New Roman" pitchFamily="18" charset="0"/>
              </a:rPr>
              <a:t>Tiếng</a:t>
            </a:r>
            <a:r>
              <a:rPr lang="en-US" altLang="vi-VN" sz="4000" b="1" dirty="0">
                <a:latin typeface="Times New Roman" pitchFamily="18" charset="0"/>
                <a:cs typeface="Times New Roman" pitchFamily="18" charset="0"/>
              </a:rPr>
              <a:t> </a:t>
            </a:r>
            <a:r>
              <a:rPr lang="en-US" altLang="vi-VN" sz="4000" b="1" dirty="0" err="1">
                <a:latin typeface="Times New Roman" pitchFamily="18" charset="0"/>
                <a:cs typeface="Times New Roman" pitchFamily="18" charset="0"/>
              </a:rPr>
              <a:t>Việt</a:t>
            </a:r>
            <a:endParaRPr lang="en-US" altLang="vi-VN" sz="4000" b="1" dirty="0">
              <a:latin typeface="Times New Roman" pitchFamily="18" charset="0"/>
              <a:cs typeface="Times New Roman" pitchFamily="18" charset="0"/>
            </a:endParaRPr>
          </a:p>
          <a:p>
            <a:pPr algn="ctr" eaLnBrk="1" hangingPunct="1"/>
            <a:r>
              <a:rPr lang="en-US" altLang="vi-VN" sz="4000" b="1" dirty="0" err="1">
                <a:latin typeface="Times New Roman" panose="02020603050405020304" pitchFamily="18" charset="0"/>
              </a:rPr>
              <a:t>Bài</a:t>
            </a:r>
            <a:r>
              <a:rPr lang="en-US" altLang="vi-VN" sz="4000" b="1" dirty="0">
                <a:latin typeface="Times New Roman" panose="02020603050405020304" pitchFamily="18" charset="0"/>
              </a:rPr>
              <a:t> 25A: </a:t>
            </a:r>
            <a:r>
              <a:rPr lang="en-US" altLang="vi-VN" sz="4000" b="1" dirty="0" err="1">
                <a:latin typeface="Times New Roman" panose="02020603050405020304" pitchFamily="18" charset="0"/>
              </a:rPr>
              <a:t>Những</a:t>
            </a:r>
            <a:r>
              <a:rPr lang="en-US" altLang="vi-VN" sz="4000" b="1" dirty="0">
                <a:latin typeface="Times New Roman" panose="02020603050405020304" pitchFamily="18" charset="0"/>
              </a:rPr>
              <a:t> con </a:t>
            </a:r>
            <a:r>
              <a:rPr lang="en-US" altLang="vi-VN" sz="4000" b="1" dirty="0" err="1">
                <a:latin typeface="Times New Roman" panose="02020603050405020304" pitchFamily="18" charset="0"/>
              </a:rPr>
              <a:t>vật</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đáng</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yêu</a:t>
            </a:r>
            <a:endParaRPr lang="en-US" altLang="vi-VN" sz="4000" b="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35142403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0182">
                                            <p:txEl>
                                              <p:pRg st="0" end="0"/>
                                            </p:txEl>
                                          </p:spTgt>
                                        </p:tgtEl>
                                        <p:attrNameLst>
                                          <p:attrName>style.visibility</p:attrName>
                                        </p:attrNameLst>
                                      </p:cBhvr>
                                      <p:to>
                                        <p:strVal val="visible"/>
                                      </p:to>
                                    </p:set>
                                    <p:animEffect transition="in" filter="blinds(horizontal)">
                                      <p:cBhvr>
                                        <p:cTn id="7" dur="500"/>
                                        <p:tgtEl>
                                          <p:spTgt spid="5018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0182">
                                            <p:txEl>
                                              <p:pRg st="1" end="1"/>
                                            </p:txEl>
                                          </p:spTgt>
                                        </p:tgtEl>
                                        <p:attrNameLst>
                                          <p:attrName>style.visibility</p:attrName>
                                        </p:attrNameLst>
                                      </p:cBhvr>
                                      <p:to>
                                        <p:strVal val="visible"/>
                                      </p:to>
                                    </p:set>
                                    <p:animEffect transition="in" filter="blinds(horizontal)">
                                      <p:cBhvr>
                                        <p:cTn id="10" dur="500"/>
                                        <p:tgtEl>
                                          <p:spTgt spid="5018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0182">
                                            <p:txEl>
                                              <p:pRg st="2" end="2"/>
                                            </p:txEl>
                                          </p:spTgt>
                                        </p:tgtEl>
                                        <p:attrNameLst>
                                          <p:attrName>style.visibility</p:attrName>
                                        </p:attrNameLst>
                                      </p:cBhvr>
                                      <p:to>
                                        <p:strVal val="visible"/>
                                      </p:to>
                                    </p:set>
                                    <p:animEffect transition="in" filter="blinds(horizontal)">
                                      <p:cBhvr>
                                        <p:cTn id="13" dur="500"/>
                                        <p:tgtEl>
                                          <p:spTgt spid="5018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47" y="67497"/>
            <a:ext cx="714375" cy="714375"/>
          </a:xfrm>
          <a:prstGeom prst="rect">
            <a:avLst/>
          </a:prstGeom>
        </p:spPr>
      </p:pic>
      <p:sp>
        <p:nvSpPr>
          <p:cNvPr id="26" name="TextBox 25"/>
          <p:cNvSpPr txBox="1"/>
          <p:nvPr/>
        </p:nvSpPr>
        <p:spPr>
          <a:xfrm>
            <a:off x="952199" y="406578"/>
            <a:ext cx="766557" cy="461665"/>
          </a:xfrm>
          <a:prstGeom prst="rect">
            <a:avLst/>
          </a:prstGeom>
          <a:noFill/>
        </p:spPr>
        <p:txBody>
          <a:bodyPr wrap="none" rtlCol="0">
            <a:spAutoFit/>
          </a:bodyPr>
          <a:lstStyle/>
          <a:p>
            <a:r>
              <a:rPr lang="en-US" sz="2400" b="1" dirty="0" err="1">
                <a:latin typeface="Arial-SGK-TV" pitchFamily="2" charset="0"/>
                <a:cs typeface="Arial-SGK-TV" pitchFamily="2" charset="0"/>
              </a:rPr>
              <a:t>Đọc</a:t>
            </a:r>
            <a:endParaRPr lang="en-US" sz="2400" b="1" dirty="0">
              <a:latin typeface="Arial-SGK-TV" pitchFamily="2" charset="0"/>
              <a:cs typeface="Arial-SGK-TV"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334" y="1483060"/>
            <a:ext cx="3879304" cy="180978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044" y="1057916"/>
            <a:ext cx="4021943" cy="2341065"/>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463" y="3956602"/>
            <a:ext cx="3808103" cy="174366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44044" y="3796808"/>
            <a:ext cx="3808103" cy="1920501"/>
          </a:xfrm>
          <a:prstGeom prst="rect">
            <a:avLst/>
          </a:prstGeom>
        </p:spPr>
      </p:pic>
      <p:sp>
        <p:nvSpPr>
          <p:cNvPr id="8" name="TextBox 7"/>
          <p:cNvSpPr txBox="1"/>
          <p:nvPr/>
        </p:nvSpPr>
        <p:spPr>
          <a:xfrm>
            <a:off x="2899106" y="807165"/>
            <a:ext cx="2996333" cy="461665"/>
          </a:xfrm>
          <a:prstGeom prst="rect">
            <a:avLst/>
          </a:prstGeom>
          <a:noFill/>
        </p:spPr>
        <p:txBody>
          <a:bodyPr wrap="none" rtlCol="0">
            <a:spAutoFit/>
          </a:bodyPr>
          <a:lstStyle/>
          <a:p>
            <a:r>
              <a:rPr lang="en-US" sz="2400" b="1" i="1" dirty="0" err="1">
                <a:solidFill>
                  <a:srgbClr val="128ACE"/>
                </a:solidFill>
                <a:latin typeface="Arial-SGK-TV" pitchFamily="2" charset="0"/>
                <a:cs typeface="Arial-SGK-TV" pitchFamily="2" charset="0"/>
              </a:rPr>
              <a:t>Bồ</a:t>
            </a:r>
            <a:r>
              <a:rPr lang="en-US" sz="2400" b="1" i="1" dirty="0">
                <a:solidFill>
                  <a:srgbClr val="128ACE"/>
                </a:solidFill>
                <a:latin typeface="Arial-SGK-TV" pitchFamily="2" charset="0"/>
                <a:cs typeface="Arial-SGK-TV" pitchFamily="2" charset="0"/>
              </a:rPr>
              <a:t> </a:t>
            </a:r>
            <a:r>
              <a:rPr lang="en-US" sz="2400" b="1" i="1" dirty="0" err="1">
                <a:solidFill>
                  <a:srgbClr val="128ACE"/>
                </a:solidFill>
                <a:latin typeface="Arial-SGK-TV" pitchFamily="2" charset="0"/>
                <a:cs typeface="Arial-SGK-TV" pitchFamily="2" charset="0"/>
              </a:rPr>
              <a:t>câu</a:t>
            </a:r>
            <a:r>
              <a:rPr lang="en-US" sz="2400" b="1" i="1" dirty="0">
                <a:solidFill>
                  <a:srgbClr val="128ACE"/>
                </a:solidFill>
                <a:latin typeface="Arial-SGK-TV" pitchFamily="2" charset="0"/>
                <a:cs typeface="Arial-SGK-TV" pitchFamily="2" charset="0"/>
              </a:rPr>
              <a:t> </a:t>
            </a:r>
            <a:r>
              <a:rPr lang="en-US" sz="2400" b="1" i="1" dirty="0" err="1">
                <a:solidFill>
                  <a:srgbClr val="128ACE"/>
                </a:solidFill>
                <a:latin typeface="Arial-SGK-TV" pitchFamily="2" charset="0"/>
                <a:cs typeface="Arial-SGK-TV" pitchFamily="2" charset="0"/>
              </a:rPr>
              <a:t>và</a:t>
            </a:r>
            <a:r>
              <a:rPr lang="en-US" sz="2400" b="1" i="1" dirty="0">
                <a:solidFill>
                  <a:srgbClr val="128ACE"/>
                </a:solidFill>
                <a:latin typeface="Arial-SGK-TV" pitchFamily="2" charset="0"/>
                <a:cs typeface="Arial-SGK-TV" pitchFamily="2" charset="0"/>
              </a:rPr>
              <a:t> </a:t>
            </a:r>
            <a:r>
              <a:rPr lang="en-US" sz="2400" b="1" i="1" dirty="0" err="1">
                <a:solidFill>
                  <a:srgbClr val="128ACE"/>
                </a:solidFill>
                <a:latin typeface="Arial-SGK-TV" pitchFamily="2" charset="0"/>
                <a:cs typeface="Arial-SGK-TV" pitchFamily="2" charset="0"/>
              </a:rPr>
              <a:t>kiến</a:t>
            </a:r>
            <a:r>
              <a:rPr lang="en-US" sz="2400" b="1" i="1" dirty="0">
                <a:solidFill>
                  <a:srgbClr val="128ACE"/>
                </a:solidFill>
                <a:latin typeface="Arial-SGK-TV" pitchFamily="2" charset="0"/>
                <a:cs typeface="Arial-SGK-TV" pitchFamily="2" charset="0"/>
              </a:rPr>
              <a:t> </a:t>
            </a:r>
            <a:r>
              <a:rPr lang="en-US" sz="2400" b="1" i="1" dirty="0" err="1">
                <a:solidFill>
                  <a:srgbClr val="128ACE"/>
                </a:solidFill>
                <a:latin typeface="Arial-SGK-TV" pitchFamily="2" charset="0"/>
                <a:cs typeface="Arial-SGK-TV" pitchFamily="2" charset="0"/>
              </a:rPr>
              <a:t>vàng</a:t>
            </a:r>
            <a:endParaRPr lang="en-US" sz="2400" b="1" i="1" dirty="0">
              <a:solidFill>
                <a:srgbClr val="128ACE"/>
              </a:solidFill>
              <a:latin typeface="Arial-SGK-TV" pitchFamily="2" charset="0"/>
              <a:cs typeface="Arial-SGK-TV" pitchFamily="2" charset="0"/>
            </a:endParaRPr>
          </a:p>
        </p:txBody>
      </p:sp>
    </p:spTree>
    <p:extLst>
      <p:ext uri="{BB962C8B-B14F-4D97-AF65-F5344CB8AC3E}">
        <p14:creationId xmlns:p14="http://schemas.microsoft.com/office/powerpoint/2010/main" val="237738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2"/>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animEffect transition="in" filter="wipe(left)">
                                      <p:cBhvr>
                                        <p:cTn id="9" dur="20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1" presetClass="entr" presetSubtype="0" fill="hold" nodeType="withEffect">
                                  <p:stCondLst>
                                    <p:cond delay="1000"/>
                                  </p:stCondLst>
                                  <p:childTnLst>
                                    <p:set>
                                      <p:cBhvr>
                                        <p:cTn id="15" dur="1" fill="hold">
                                          <p:stCondLst>
                                            <p:cond delay="0"/>
                                          </p:stCondLst>
                                        </p:cTn>
                                        <p:tgtEl>
                                          <p:spTgt spid="5"/>
                                        </p:tgtEl>
                                        <p:attrNameLst>
                                          <p:attrName>style.visibility</p:attrName>
                                        </p:attrNameLst>
                                      </p:cBhvr>
                                      <p:to>
                                        <p:strVal val="visible"/>
                                      </p:to>
                                    </p:set>
                                  </p:childTnLst>
                                </p:cTn>
                              </p:par>
                              <p:par>
                                <p:cTn id="16" presetID="1" presetClass="entr" presetSubtype="0" fill="hold" nodeType="withEffect">
                                  <p:stCondLst>
                                    <p:cond delay="2000"/>
                                  </p:stCondLst>
                                  <p:childTnLst>
                                    <p:set>
                                      <p:cBhvr>
                                        <p:cTn id="17" dur="1" fill="hold">
                                          <p:stCondLst>
                                            <p:cond delay="0"/>
                                          </p:stCondLst>
                                        </p:cTn>
                                        <p:tgtEl>
                                          <p:spTgt spid="16"/>
                                        </p:tgtEl>
                                        <p:attrNameLst>
                                          <p:attrName>style.visibility</p:attrName>
                                        </p:attrNameLst>
                                      </p:cBhvr>
                                      <p:to>
                                        <p:strVal val="visible"/>
                                      </p:to>
                                    </p:set>
                                  </p:childTnLst>
                                </p:cTn>
                              </p:par>
                              <p:par>
                                <p:cTn id="18" presetID="1" presetClass="entr" presetSubtype="0" fill="hold" nodeType="withEffect">
                                  <p:stCondLst>
                                    <p:cond delay="300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47" y="67497"/>
            <a:ext cx="714375" cy="714375"/>
          </a:xfrm>
          <a:prstGeom prst="rect">
            <a:avLst/>
          </a:prstGeom>
        </p:spPr>
      </p:pic>
      <p:sp>
        <p:nvSpPr>
          <p:cNvPr id="26" name="TextBox 25"/>
          <p:cNvSpPr txBox="1"/>
          <p:nvPr/>
        </p:nvSpPr>
        <p:spPr>
          <a:xfrm>
            <a:off x="952199" y="406578"/>
            <a:ext cx="766557" cy="461665"/>
          </a:xfrm>
          <a:prstGeom prst="rect">
            <a:avLst/>
          </a:prstGeom>
          <a:noFill/>
        </p:spPr>
        <p:txBody>
          <a:bodyPr wrap="none" rtlCol="0">
            <a:spAutoFit/>
          </a:bodyPr>
          <a:lstStyle/>
          <a:p>
            <a:r>
              <a:rPr lang="en-US" sz="2400" b="1" dirty="0" err="1">
                <a:latin typeface="Arial-SGK-TV" pitchFamily="2" charset="0"/>
                <a:cs typeface="Arial-SGK-TV" pitchFamily="2" charset="0"/>
              </a:rPr>
              <a:t>Đọc</a:t>
            </a:r>
            <a:endParaRPr lang="en-US" sz="2400" b="1" dirty="0">
              <a:latin typeface="Arial-SGK-TV" pitchFamily="2" charset="0"/>
              <a:cs typeface="Arial-SGK-TV"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522" y="1394579"/>
            <a:ext cx="7647168" cy="3567575"/>
          </a:xfrm>
          <a:prstGeom prst="rect">
            <a:avLst/>
          </a:prstGeom>
        </p:spPr>
      </p:pic>
      <p:sp>
        <p:nvSpPr>
          <p:cNvPr id="8" name="TextBox 7"/>
          <p:cNvSpPr txBox="1"/>
          <p:nvPr/>
        </p:nvSpPr>
        <p:spPr>
          <a:xfrm>
            <a:off x="2899106" y="807165"/>
            <a:ext cx="3142207" cy="461665"/>
          </a:xfrm>
          <a:prstGeom prst="rect">
            <a:avLst/>
          </a:prstGeom>
          <a:noFill/>
        </p:spPr>
        <p:txBody>
          <a:bodyPr wrap="none" rtlCol="0">
            <a:spAutoFit/>
          </a:bodyPr>
          <a:lstStyle/>
          <a:p>
            <a:r>
              <a:rPr lang="en-US" sz="2400" b="1" i="1" dirty="0" err="1">
                <a:solidFill>
                  <a:srgbClr val="128ACE"/>
                </a:solidFill>
                <a:latin typeface="Arial-SGK-TV" pitchFamily="2" charset="0"/>
                <a:cs typeface="Arial-SGK-TV" pitchFamily="2" charset="0"/>
              </a:rPr>
              <a:t>Bồ</a:t>
            </a:r>
            <a:r>
              <a:rPr lang="en-US" sz="2400" b="1" i="1" dirty="0">
                <a:solidFill>
                  <a:srgbClr val="128ACE"/>
                </a:solidFill>
                <a:latin typeface="Arial-SGK-TV" pitchFamily="2" charset="0"/>
                <a:cs typeface="Arial-SGK-TV" pitchFamily="2" charset="0"/>
              </a:rPr>
              <a:t> </a:t>
            </a:r>
            <a:r>
              <a:rPr lang="en-US" sz="2400" b="1" i="1" dirty="0" err="1">
                <a:solidFill>
                  <a:srgbClr val="128ACE"/>
                </a:solidFill>
                <a:latin typeface="Arial-SGK-TV" pitchFamily="2" charset="0"/>
                <a:cs typeface="Arial-SGK-TV" pitchFamily="2" charset="0"/>
              </a:rPr>
              <a:t>câu</a:t>
            </a:r>
            <a:r>
              <a:rPr lang="en-US" sz="2400" b="1" i="1" dirty="0">
                <a:solidFill>
                  <a:srgbClr val="128ACE"/>
                </a:solidFill>
                <a:latin typeface="Arial-SGK-TV" pitchFamily="2" charset="0"/>
                <a:cs typeface="Arial-SGK-TV" pitchFamily="2" charset="0"/>
              </a:rPr>
              <a:t> </a:t>
            </a:r>
            <a:r>
              <a:rPr lang="en-US" sz="2400" b="1" i="1" dirty="0" err="1">
                <a:solidFill>
                  <a:srgbClr val="128ACE"/>
                </a:solidFill>
                <a:latin typeface="Arial-SGK-TV" pitchFamily="2" charset="0"/>
                <a:cs typeface="Arial-SGK-TV" pitchFamily="2" charset="0"/>
              </a:rPr>
              <a:t>và</a:t>
            </a:r>
            <a:r>
              <a:rPr lang="en-US" sz="2400" b="1" i="1" dirty="0">
                <a:solidFill>
                  <a:srgbClr val="128ACE"/>
                </a:solidFill>
                <a:latin typeface="Arial-SGK-TV" pitchFamily="2" charset="0"/>
                <a:cs typeface="Arial-SGK-TV" pitchFamily="2" charset="0"/>
              </a:rPr>
              <a:t> </a:t>
            </a:r>
            <a:r>
              <a:rPr lang="en-US" sz="2400" b="1" i="1" dirty="0" err="1">
                <a:solidFill>
                  <a:srgbClr val="128ACE"/>
                </a:solidFill>
                <a:latin typeface="Arial-SGK-TV" pitchFamily="2" charset="0"/>
                <a:cs typeface="Arial-SGK-TV" pitchFamily="2" charset="0"/>
              </a:rPr>
              <a:t>kiến</a:t>
            </a:r>
            <a:r>
              <a:rPr lang="en-US" sz="2400" b="1" i="1" dirty="0">
                <a:solidFill>
                  <a:srgbClr val="128ACE"/>
                </a:solidFill>
                <a:latin typeface="Arial-SGK-TV" pitchFamily="2" charset="0"/>
                <a:cs typeface="Arial-SGK-TV" pitchFamily="2" charset="0"/>
              </a:rPr>
              <a:t> </a:t>
            </a:r>
            <a:r>
              <a:rPr lang="en-US" sz="2400" b="1" i="1" dirty="0" err="1">
                <a:solidFill>
                  <a:srgbClr val="128ACE"/>
                </a:solidFill>
                <a:latin typeface="Arial-SGK-TV" pitchFamily="2" charset="0"/>
                <a:cs typeface="Arial-SGK-TV" pitchFamily="2" charset="0"/>
              </a:rPr>
              <a:t>vàng</a:t>
            </a:r>
            <a:endParaRPr lang="en-US" sz="2400" b="1" i="1" dirty="0">
              <a:solidFill>
                <a:srgbClr val="128ACE"/>
              </a:solidFill>
              <a:latin typeface="Arial-SGK-TV" pitchFamily="2" charset="0"/>
              <a:cs typeface="Arial-SGK-TV" pitchFamily="2" charset="0"/>
            </a:endParaRPr>
          </a:p>
        </p:txBody>
      </p:sp>
      <p:sp>
        <p:nvSpPr>
          <p:cNvPr id="3" name="TextBox 2"/>
          <p:cNvSpPr txBox="1"/>
          <p:nvPr/>
        </p:nvSpPr>
        <p:spPr>
          <a:xfrm>
            <a:off x="1588653" y="5087903"/>
            <a:ext cx="5809674" cy="1200329"/>
          </a:xfrm>
          <a:prstGeom prst="rect">
            <a:avLst/>
          </a:prstGeom>
          <a:noFill/>
        </p:spPr>
        <p:txBody>
          <a:bodyPr wrap="square" rtlCol="0">
            <a:spAutoFit/>
          </a:bodyPr>
          <a:lstStyle/>
          <a:p>
            <a:pPr indent="457200" algn="just"/>
            <a:r>
              <a:rPr lang="vi-VN" sz="2400" dirty="0">
                <a:latin typeface="Arial-SGK-TV" pitchFamily="2" charset="0"/>
                <a:cs typeface="Arial-SGK-TV" pitchFamily="2" charset="0"/>
              </a:rPr>
              <a:t>1. Kiến vàng ra bờ s</a:t>
            </a:r>
            <a:r>
              <a:rPr lang="en-US" sz="2400" dirty="0">
                <a:latin typeface="Arial-SGK-TV" pitchFamily="2" charset="0"/>
                <a:cs typeface="Arial-SGK-TV" pitchFamily="2" charset="0"/>
              </a:rPr>
              <a:t>ô</a:t>
            </a:r>
            <a:r>
              <a:rPr lang="vi-VN" sz="2400" dirty="0">
                <a:latin typeface="Arial-SGK-TV" pitchFamily="2" charset="0"/>
                <a:cs typeface="Arial-SGK-TV" pitchFamily="2" charset="0"/>
              </a:rPr>
              <a:t>ng</a:t>
            </a:r>
            <a:r>
              <a:rPr lang="en-US" sz="2400" dirty="0">
                <a:latin typeface="Arial-SGK-TV" pitchFamily="2" charset="0"/>
                <a:cs typeface="Arial-SGK-TV" pitchFamily="2" charset="0"/>
              </a:rPr>
              <a:t> </a:t>
            </a:r>
            <a:r>
              <a:rPr lang="vi-VN" sz="2400" dirty="0">
                <a:latin typeface="Arial-SGK-TV" pitchFamily="2" charset="0"/>
                <a:cs typeface="Arial-SGK-TV" pitchFamily="2" charset="0"/>
              </a:rPr>
              <a:t>uống nước. Nước sông chảy</a:t>
            </a:r>
            <a:r>
              <a:rPr lang="en-US" sz="2400" dirty="0">
                <a:latin typeface="Arial-SGK-TV" pitchFamily="2" charset="0"/>
                <a:cs typeface="Arial-SGK-TV" pitchFamily="2" charset="0"/>
              </a:rPr>
              <a:t> </a:t>
            </a:r>
            <a:r>
              <a:rPr lang="vi-VN" sz="2400" dirty="0">
                <a:latin typeface="Arial-SGK-TV" pitchFamily="2" charset="0"/>
                <a:cs typeface="Arial-SGK-TV" pitchFamily="2" charset="0"/>
              </a:rPr>
              <a:t>xiết, kiến vàng trượt chân, bị</a:t>
            </a:r>
            <a:r>
              <a:rPr lang="en-US" sz="2400" dirty="0">
                <a:latin typeface="Arial-SGK-TV" pitchFamily="2" charset="0"/>
                <a:cs typeface="Arial-SGK-TV" pitchFamily="2" charset="0"/>
              </a:rPr>
              <a:t> </a:t>
            </a:r>
            <a:r>
              <a:rPr lang="vi-VN" sz="2400" dirty="0">
                <a:latin typeface="Arial-SGK-TV" pitchFamily="2" charset="0"/>
                <a:cs typeface="Arial-SGK-TV" pitchFamily="2" charset="0"/>
              </a:rPr>
              <a:t>nước cuốn trôi. </a:t>
            </a:r>
            <a:endParaRPr lang="en-US" sz="2400" dirty="0">
              <a:latin typeface="Arial-SGK-TV" pitchFamily="2" charset="0"/>
              <a:cs typeface="Arial-SGK-TV" pitchFamily="2" charset="0"/>
            </a:endParaRPr>
          </a:p>
        </p:txBody>
      </p:sp>
    </p:spTree>
    <p:extLst>
      <p:ext uri="{BB962C8B-B14F-4D97-AF65-F5344CB8AC3E}">
        <p14:creationId xmlns:p14="http://schemas.microsoft.com/office/powerpoint/2010/main" val="686913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47" y="67497"/>
            <a:ext cx="714375" cy="714375"/>
          </a:xfrm>
          <a:prstGeom prst="rect">
            <a:avLst/>
          </a:prstGeom>
        </p:spPr>
      </p:pic>
      <p:sp>
        <p:nvSpPr>
          <p:cNvPr id="26" name="TextBox 25"/>
          <p:cNvSpPr txBox="1"/>
          <p:nvPr/>
        </p:nvSpPr>
        <p:spPr>
          <a:xfrm>
            <a:off x="952199" y="406578"/>
            <a:ext cx="766557" cy="461665"/>
          </a:xfrm>
          <a:prstGeom prst="rect">
            <a:avLst/>
          </a:prstGeom>
          <a:noFill/>
        </p:spPr>
        <p:txBody>
          <a:bodyPr wrap="none" rtlCol="0">
            <a:spAutoFit/>
          </a:bodyPr>
          <a:lstStyle/>
          <a:p>
            <a:r>
              <a:rPr lang="en-US" sz="2400" b="1" dirty="0" err="1">
                <a:latin typeface="Arial-SGK-TV" pitchFamily="2" charset="0"/>
                <a:cs typeface="Arial-SGK-TV" pitchFamily="2" charset="0"/>
              </a:rPr>
              <a:t>Đọc</a:t>
            </a:r>
            <a:endParaRPr lang="en-US" sz="2400" b="1" dirty="0">
              <a:latin typeface="Arial-SGK-TV" pitchFamily="2" charset="0"/>
              <a:cs typeface="Arial-SGK-TV"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7015" y="1372668"/>
            <a:ext cx="6052949" cy="3523261"/>
          </a:xfrm>
          <a:prstGeom prst="rect">
            <a:avLst/>
          </a:prstGeom>
        </p:spPr>
      </p:pic>
      <p:sp>
        <p:nvSpPr>
          <p:cNvPr id="3" name="TextBox 2"/>
          <p:cNvSpPr txBox="1"/>
          <p:nvPr/>
        </p:nvSpPr>
        <p:spPr>
          <a:xfrm>
            <a:off x="1588653" y="4999767"/>
            <a:ext cx="5809674" cy="1200329"/>
          </a:xfrm>
          <a:prstGeom prst="rect">
            <a:avLst/>
          </a:prstGeom>
          <a:noFill/>
        </p:spPr>
        <p:txBody>
          <a:bodyPr wrap="square" rtlCol="0">
            <a:spAutoFit/>
          </a:bodyPr>
          <a:lstStyle/>
          <a:p>
            <a:pPr indent="457200" algn="just"/>
            <a:r>
              <a:rPr lang="en-US" sz="2400" dirty="0">
                <a:latin typeface="Arial-SGK-TV" pitchFamily="2" charset="0"/>
                <a:cs typeface="Arial-SGK-TV" pitchFamily="2" charset="0"/>
              </a:rPr>
              <a:t>2. </a:t>
            </a:r>
            <a:r>
              <a:rPr lang="en-US" sz="2400" dirty="0" err="1">
                <a:latin typeface="Arial-SGK-TV" pitchFamily="2" charset="0"/>
                <a:cs typeface="Arial-SGK-TV" pitchFamily="2" charset="0"/>
              </a:rPr>
              <a:t>Bồ</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câu</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đậu</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trên</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cành</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cây</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vội</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gắp</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chiếc</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lá</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thả</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xuống</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sông</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Kiến</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vàng</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leo</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lên</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chiếc</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lá</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thoát</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chết</a:t>
            </a:r>
            <a:r>
              <a:rPr lang="en-US" sz="2400" dirty="0">
                <a:latin typeface="Arial-SGK-TV" pitchFamily="2" charset="0"/>
                <a:cs typeface="Arial-SGK-TV" pitchFamily="2" charset="0"/>
              </a:rPr>
              <a:t>. </a:t>
            </a:r>
          </a:p>
        </p:txBody>
      </p:sp>
      <p:sp>
        <p:nvSpPr>
          <p:cNvPr id="7" name="TextBox 6"/>
          <p:cNvSpPr txBox="1"/>
          <p:nvPr/>
        </p:nvSpPr>
        <p:spPr>
          <a:xfrm>
            <a:off x="2899106" y="807165"/>
            <a:ext cx="3142207" cy="461665"/>
          </a:xfrm>
          <a:prstGeom prst="rect">
            <a:avLst/>
          </a:prstGeom>
          <a:noFill/>
        </p:spPr>
        <p:txBody>
          <a:bodyPr wrap="none" rtlCol="0">
            <a:spAutoFit/>
          </a:bodyPr>
          <a:lstStyle/>
          <a:p>
            <a:r>
              <a:rPr lang="en-US" sz="2400" b="1" i="1" dirty="0" err="1">
                <a:solidFill>
                  <a:srgbClr val="128ACE"/>
                </a:solidFill>
                <a:latin typeface="Arial-SGK-TV" pitchFamily="2" charset="0"/>
                <a:cs typeface="Arial-SGK-TV" pitchFamily="2" charset="0"/>
              </a:rPr>
              <a:t>Bồ</a:t>
            </a:r>
            <a:r>
              <a:rPr lang="en-US" sz="2400" b="1" i="1" dirty="0">
                <a:solidFill>
                  <a:srgbClr val="128ACE"/>
                </a:solidFill>
                <a:latin typeface="Arial-SGK-TV" pitchFamily="2" charset="0"/>
                <a:cs typeface="Arial-SGK-TV" pitchFamily="2" charset="0"/>
              </a:rPr>
              <a:t> </a:t>
            </a:r>
            <a:r>
              <a:rPr lang="en-US" sz="2400" b="1" i="1" dirty="0" err="1">
                <a:solidFill>
                  <a:srgbClr val="128ACE"/>
                </a:solidFill>
                <a:latin typeface="Arial-SGK-TV" pitchFamily="2" charset="0"/>
                <a:cs typeface="Arial-SGK-TV" pitchFamily="2" charset="0"/>
              </a:rPr>
              <a:t>câu</a:t>
            </a:r>
            <a:r>
              <a:rPr lang="en-US" sz="2400" b="1" i="1" dirty="0">
                <a:solidFill>
                  <a:srgbClr val="128ACE"/>
                </a:solidFill>
                <a:latin typeface="Arial-SGK-TV" pitchFamily="2" charset="0"/>
                <a:cs typeface="Arial-SGK-TV" pitchFamily="2" charset="0"/>
              </a:rPr>
              <a:t> </a:t>
            </a:r>
            <a:r>
              <a:rPr lang="en-US" sz="2400" b="1" i="1" dirty="0" err="1">
                <a:solidFill>
                  <a:srgbClr val="128ACE"/>
                </a:solidFill>
                <a:latin typeface="Arial-SGK-TV" pitchFamily="2" charset="0"/>
                <a:cs typeface="Arial-SGK-TV" pitchFamily="2" charset="0"/>
              </a:rPr>
              <a:t>và</a:t>
            </a:r>
            <a:r>
              <a:rPr lang="en-US" sz="2400" b="1" i="1" dirty="0">
                <a:solidFill>
                  <a:srgbClr val="128ACE"/>
                </a:solidFill>
                <a:latin typeface="Arial-SGK-TV" pitchFamily="2" charset="0"/>
                <a:cs typeface="Arial-SGK-TV" pitchFamily="2" charset="0"/>
              </a:rPr>
              <a:t> </a:t>
            </a:r>
            <a:r>
              <a:rPr lang="en-US" sz="2400" b="1" i="1" dirty="0" err="1">
                <a:solidFill>
                  <a:srgbClr val="128ACE"/>
                </a:solidFill>
                <a:latin typeface="Arial-SGK-TV" pitchFamily="2" charset="0"/>
                <a:cs typeface="Arial-SGK-TV" pitchFamily="2" charset="0"/>
              </a:rPr>
              <a:t>kiến</a:t>
            </a:r>
            <a:r>
              <a:rPr lang="en-US" sz="2400" b="1" i="1" dirty="0">
                <a:solidFill>
                  <a:srgbClr val="128ACE"/>
                </a:solidFill>
                <a:latin typeface="Arial-SGK-TV" pitchFamily="2" charset="0"/>
                <a:cs typeface="Arial-SGK-TV" pitchFamily="2" charset="0"/>
              </a:rPr>
              <a:t> </a:t>
            </a:r>
            <a:r>
              <a:rPr lang="en-US" sz="2400" b="1" i="1" dirty="0" err="1">
                <a:solidFill>
                  <a:srgbClr val="128ACE"/>
                </a:solidFill>
                <a:latin typeface="Arial-SGK-TV" pitchFamily="2" charset="0"/>
                <a:cs typeface="Arial-SGK-TV" pitchFamily="2" charset="0"/>
              </a:rPr>
              <a:t>vàng</a:t>
            </a:r>
            <a:endParaRPr lang="en-US" sz="2400" b="1" i="1" dirty="0">
              <a:solidFill>
                <a:srgbClr val="128ACE"/>
              </a:solidFill>
              <a:latin typeface="Arial-SGK-TV" pitchFamily="2" charset="0"/>
              <a:cs typeface="Arial-SGK-TV" pitchFamily="2" charset="0"/>
            </a:endParaRPr>
          </a:p>
        </p:txBody>
      </p:sp>
    </p:spTree>
    <p:extLst>
      <p:ext uri="{BB962C8B-B14F-4D97-AF65-F5344CB8AC3E}">
        <p14:creationId xmlns:p14="http://schemas.microsoft.com/office/powerpoint/2010/main" val="423824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47" y="67497"/>
            <a:ext cx="714375" cy="714375"/>
          </a:xfrm>
          <a:prstGeom prst="rect">
            <a:avLst/>
          </a:prstGeom>
        </p:spPr>
      </p:pic>
      <p:sp>
        <p:nvSpPr>
          <p:cNvPr id="26" name="TextBox 25"/>
          <p:cNvSpPr txBox="1"/>
          <p:nvPr/>
        </p:nvSpPr>
        <p:spPr>
          <a:xfrm>
            <a:off x="952199" y="406578"/>
            <a:ext cx="766557" cy="461665"/>
          </a:xfrm>
          <a:prstGeom prst="rect">
            <a:avLst/>
          </a:prstGeom>
          <a:noFill/>
        </p:spPr>
        <p:txBody>
          <a:bodyPr wrap="none" rtlCol="0">
            <a:spAutoFit/>
          </a:bodyPr>
          <a:lstStyle/>
          <a:p>
            <a:r>
              <a:rPr lang="en-US" sz="2400" b="1" dirty="0" err="1">
                <a:latin typeface="Arial-SGK-TV" pitchFamily="2" charset="0"/>
                <a:cs typeface="Arial-SGK-TV" pitchFamily="2" charset="0"/>
              </a:rPr>
              <a:t>Đọc</a:t>
            </a:r>
            <a:endParaRPr lang="en-US" sz="2400" b="1" dirty="0">
              <a:latin typeface="Arial-SGK-TV" pitchFamily="2" charset="0"/>
              <a:cs typeface="Arial-SGK-TV"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216" y="1471697"/>
            <a:ext cx="7839567" cy="3589607"/>
          </a:xfrm>
          <a:prstGeom prst="rect">
            <a:avLst/>
          </a:prstGeom>
        </p:spPr>
      </p:pic>
      <p:sp>
        <p:nvSpPr>
          <p:cNvPr id="3" name="TextBox 2"/>
          <p:cNvSpPr txBox="1"/>
          <p:nvPr/>
        </p:nvSpPr>
        <p:spPr>
          <a:xfrm>
            <a:off x="1588653" y="5165018"/>
            <a:ext cx="5809674" cy="830997"/>
          </a:xfrm>
          <a:prstGeom prst="rect">
            <a:avLst/>
          </a:prstGeom>
          <a:noFill/>
        </p:spPr>
        <p:txBody>
          <a:bodyPr wrap="square" rtlCol="0">
            <a:spAutoFit/>
          </a:bodyPr>
          <a:lstStyle/>
          <a:p>
            <a:pPr indent="457200" algn="just"/>
            <a:r>
              <a:rPr lang="vi-VN" sz="2400">
                <a:latin typeface="Arial-SGK-TV" pitchFamily="2" charset="0"/>
                <a:cs typeface="Arial-SGK-TV" pitchFamily="2" charset="0"/>
              </a:rPr>
              <a:t>3. Ít ngày sau, một người</a:t>
            </a:r>
            <a:r>
              <a:rPr lang="en-US" sz="2400">
                <a:latin typeface="Arial-SGK-TV" pitchFamily="2" charset="0"/>
                <a:cs typeface="Arial-SGK-TV" pitchFamily="2" charset="0"/>
              </a:rPr>
              <a:t> </a:t>
            </a:r>
            <a:r>
              <a:rPr lang="vi-VN" sz="2400">
                <a:latin typeface="Arial-SGK-TV" pitchFamily="2" charset="0"/>
                <a:cs typeface="Arial-SGK-TV" pitchFamily="2" charset="0"/>
              </a:rPr>
              <a:t>đàn ông đến bên gốc cây,</a:t>
            </a:r>
            <a:r>
              <a:rPr lang="en-US" sz="2400">
                <a:latin typeface="Arial-SGK-TV" pitchFamily="2" charset="0"/>
                <a:cs typeface="Arial-SGK-TV" pitchFamily="2" charset="0"/>
              </a:rPr>
              <a:t> </a:t>
            </a:r>
            <a:r>
              <a:rPr lang="vi-VN" sz="2400">
                <a:latin typeface="Arial-SGK-TV" pitchFamily="2" charset="0"/>
                <a:cs typeface="Arial-SGK-TV" pitchFamily="2" charset="0"/>
              </a:rPr>
              <a:t>giương nỏ định bắn bồ câu. </a:t>
            </a:r>
            <a:endParaRPr lang="en-US" sz="2400">
              <a:latin typeface="Arial-SGK-TV" pitchFamily="2" charset="0"/>
              <a:cs typeface="Arial-SGK-TV" pitchFamily="2" charset="0"/>
            </a:endParaRPr>
          </a:p>
        </p:txBody>
      </p:sp>
      <p:sp>
        <p:nvSpPr>
          <p:cNvPr id="7" name="TextBox 6"/>
          <p:cNvSpPr txBox="1"/>
          <p:nvPr/>
        </p:nvSpPr>
        <p:spPr>
          <a:xfrm>
            <a:off x="2899106" y="807165"/>
            <a:ext cx="3345788" cy="461665"/>
          </a:xfrm>
          <a:prstGeom prst="rect">
            <a:avLst/>
          </a:prstGeom>
          <a:noFill/>
        </p:spPr>
        <p:txBody>
          <a:bodyPr wrap="none" rtlCol="0">
            <a:spAutoFit/>
          </a:bodyPr>
          <a:lstStyle/>
          <a:p>
            <a:r>
              <a:rPr lang="en-US" sz="2400" b="1" i="1" dirty="0" err="1">
                <a:solidFill>
                  <a:srgbClr val="128ACE"/>
                </a:solidFill>
                <a:latin typeface="Arial-SGK-TV" pitchFamily="2" charset="0"/>
                <a:cs typeface="Arial-SGK-TV" pitchFamily="2" charset="0"/>
              </a:rPr>
              <a:t>Bồ</a:t>
            </a:r>
            <a:r>
              <a:rPr lang="en-US" sz="2400" b="1" i="1" dirty="0">
                <a:solidFill>
                  <a:srgbClr val="128ACE"/>
                </a:solidFill>
                <a:latin typeface="Arial-SGK-TV" pitchFamily="2" charset="0"/>
                <a:cs typeface="Arial-SGK-TV" pitchFamily="2" charset="0"/>
              </a:rPr>
              <a:t> </a:t>
            </a:r>
            <a:r>
              <a:rPr lang="en-US" sz="2400" b="1" i="1" dirty="0" err="1">
                <a:solidFill>
                  <a:srgbClr val="128ACE"/>
                </a:solidFill>
                <a:latin typeface="Arial-SGK-TV" pitchFamily="2" charset="0"/>
                <a:cs typeface="Arial-SGK-TV" pitchFamily="2" charset="0"/>
              </a:rPr>
              <a:t>công</a:t>
            </a:r>
            <a:r>
              <a:rPr lang="en-US" sz="2400" b="1" i="1" dirty="0">
                <a:solidFill>
                  <a:srgbClr val="128ACE"/>
                </a:solidFill>
                <a:latin typeface="Arial-SGK-TV" pitchFamily="2" charset="0"/>
                <a:cs typeface="Arial-SGK-TV" pitchFamily="2" charset="0"/>
              </a:rPr>
              <a:t> </a:t>
            </a:r>
            <a:r>
              <a:rPr lang="en-US" sz="2400" b="1" i="1" dirty="0" err="1">
                <a:solidFill>
                  <a:srgbClr val="128ACE"/>
                </a:solidFill>
                <a:latin typeface="Arial-SGK-TV" pitchFamily="2" charset="0"/>
                <a:cs typeface="Arial-SGK-TV" pitchFamily="2" charset="0"/>
              </a:rPr>
              <a:t>và</a:t>
            </a:r>
            <a:r>
              <a:rPr lang="en-US" sz="2400" b="1" i="1" dirty="0">
                <a:solidFill>
                  <a:srgbClr val="128ACE"/>
                </a:solidFill>
                <a:latin typeface="Arial-SGK-TV" pitchFamily="2" charset="0"/>
                <a:cs typeface="Arial-SGK-TV" pitchFamily="2" charset="0"/>
              </a:rPr>
              <a:t> </a:t>
            </a:r>
            <a:r>
              <a:rPr lang="en-US" sz="2400" b="1" i="1" dirty="0" err="1">
                <a:solidFill>
                  <a:srgbClr val="128ACE"/>
                </a:solidFill>
                <a:latin typeface="Arial-SGK-TV" pitchFamily="2" charset="0"/>
                <a:cs typeface="Arial-SGK-TV" pitchFamily="2" charset="0"/>
              </a:rPr>
              <a:t>kiến</a:t>
            </a:r>
            <a:r>
              <a:rPr lang="en-US" sz="2400" b="1" i="1" dirty="0">
                <a:solidFill>
                  <a:srgbClr val="128ACE"/>
                </a:solidFill>
                <a:latin typeface="Arial-SGK-TV" pitchFamily="2" charset="0"/>
                <a:cs typeface="Arial-SGK-TV" pitchFamily="2" charset="0"/>
              </a:rPr>
              <a:t> </a:t>
            </a:r>
            <a:r>
              <a:rPr lang="en-US" sz="2400" b="1" i="1" dirty="0" err="1">
                <a:solidFill>
                  <a:srgbClr val="128ACE"/>
                </a:solidFill>
                <a:latin typeface="Arial-SGK-TV" pitchFamily="2" charset="0"/>
                <a:cs typeface="Arial-SGK-TV" pitchFamily="2" charset="0"/>
              </a:rPr>
              <a:t>vàng</a:t>
            </a:r>
            <a:endParaRPr lang="en-US" sz="2400" b="1" i="1" dirty="0">
              <a:solidFill>
                <a:srgbClr val="128ACE"/>
              </a:solidFill>
              <a:latin typeface="Arial-SGK-TV" pitchFamily="2" charset="0"/>
              <a:cs typeface="Arial-SGK-TV" pitchFamily="2" charset="0"/>
            </a:endParaRPr>
          </a:p>
        </p:txBody>
      </p:sp>
    </p:spTree>
    <p:extLst>
      <p:ext uri="{BB962C8B-B14F-4D97-AF65-F5344CB8AC3E}">
        <p14:creationId xmlns:p14="http://schemas.microsoft.com/office/powerpoint/2010/main" val="417283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47" y="67497"/>
            <a:ext cx="714375" cy="714375"/>
          </a:xfrm>
          <a:prstGeom prst="rect">
            <a:avLst/>
          </a:prstGeom>
        </p:spPr>
      </p:pic>
      <p:sp>
        <p:nvSpPr>
          <p:cNvPr id="26" name="TextBox 25"/>
          <p:cNvSpPr txBox="1"/>
          <p:nvPr/>
        </p:nvSpPr>
        <p:spPr>
          <a:xfrm>
            <a:off x="952199" y="406578"/>
            <a:ext cx="766557" cy="461665"/>
          </a:xfrm>
          <a:prstGeom prst="rect">
            <a:avLst/>
          </a:prstGeom>
          <a:noFill/>
        </p:spPr>
        <p:txBody>
          <a:bodyPr wrap="none" rtlCol="0">
            <a:spAutoFit/>
          </a:bodyPr>
          <a:lstStyle/>
          <a:p>
            <a:r>
              <a:rPr lang="en-US" sz="2400" b="1" dirty="0" err="1">
                <a:latin typeface="Arial-SGK-TV" pitchFamily="2" charset="0"/>
                <a:cs typeface="Arial-SGK-TV" pitchFamily="2" charset="0"/>
              </a:rPr>
              <a:t>Đọc</a:t>
            </a:r>
            <a:endParaRPr lang="en-US" sz="2400" b="1" dirty="0">
              <a:latin typeface="Arial-SGK-TV" pitchFamily="2" charset="0"/>
              <a:cs typeface="Arial-SGK-TV"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056" y="1268830"/>
            <a:ext cx="7030342" cy="3545540"/>
          </a:xfrm>
          <a:prstGeom prst="rect">
            <a:avLst/>
          </a:prstGeom>
        </p:spPr>
      </p:pic>
      <p:sp>
        <p:nvSpPr>
          <p:cNvPr id="3" name="TextBox 2"/>
          <p:cNvSpPr txBox="1"/>
          <p:nvPr/>
        </p:nvSpPr>
        <p:spPr>
          <a:xfrm>
            <a:off x="1579067" y="4814370"/>
            <a:ext cx="5809674" cy="1200329"/>
          </a:xfrm>
          <a:prstGeom prst="rect">
            <a:avLst/>
          </a:prstGeom>
          <a:noFill/>
        </p:spPr>
        <p:txBody>
          <a:bodyPr wrap="square" rtlCol="0">
            <a:spAutoFit/>
          </a:bodyPr>
          <a:lstStyle/>
          <a:p>
            <a:pPr indent="457200" algn="just"/>
            <a:r>
              <a:rPr lang="en-US" sz="2400" dirty="0">
                <a:latin typeface="Arial-SGK-TV" pitchFamily="2" charset="0"/>
                <a:cs typeface="Arial-SGK-TV" pitchFamily="2" charset="0"/>
              </a:rPr>
              <a:t>4</a:t>
            </a:r>
            <a:r>
              <a:rPr lang="vi-VN" sz="2400" dirty="0">
                <a:latin typeface="Arial-SGK-TV" pitchFamily="2" charset="0"/>
                <a:cs typeface="Arial-SGK-TV" pitchFamily="2" charset="0"/>
              </a:rPr>
              <a:t>.</a:t>
            </a:r>
            <a:r>
              <a:rPr lang="en-US" sz="2400" dirty="0">
                <a:latin typeface="Arial-SGK-TV" pitchFamily="2" charset="0"/>
                <a:cs typeface="Arial-SGK-TV" pitchFamily="2" charset="0"/>
              </a:rPr>
              <a:t> </a:t>
            </a:r>
            <a:r>
              <a:rPr lang="vi-VN" sz="2400" dirty="0">
                <a:latin typeface="Arial-SGK-TV" pitchFamily="2" charset="0"/>
                <a:cs typeface="Arial-SGK-TV" pitchFamily="2" charset="0"/>
              </a:rPr>
              <a:t>Kiến vàng liền đốt vào chân</a:t>
            </a:r>
            <a:r>
              <a:rPr lang="en-US" sz="2400" dirty="0">
                <a:latin typeface="Arial-SGK-TV" pitchFamily="2" charset="0"/>
                <a:cs typeface="Arial-SGK-TV" pitchFamily="2" charset="0"/>
              </a:rPr>
              <a:t> </a:t>
            </a:r>
            <a:r>
              <a:rPr lang="vi-VN" sz="2400" dirty="0">
                <a:latin typeface="Arial-SGK-TV" pitchFamily="2" charset="0"/>
                <a:cs typeface="Arial-SGK-TV" pitchFamily="2" charset="0"/>
              </a:rPr>
              <a:t>người đàn ông. Đau quá, anh ta</a:t>
            </a:r>
            <a:r>
              <a:rPr lang="en-US" sz="2400" dirty="0">
                <a:latin typeface="Arial-SGK-TV" pitchFamily="2" charset="0"/>
                <a:cs typeface="Arial-SGK-TV" pitchFamily="2" charset="0"/>
              </a:rPr>
              <a:t> </a:t>
            </a:r>
            <a:r>
              <a:rPr lang="vi-VN" sz="2400" dirty="0">
                <a:latin typeface="Arial-SGK-TV" pitchFamily="2" charset="0"/>
                <a:cs typeface="Arial-SGK-TV" pitchFamily="2" charset="0"/>
              </a:rPr>
              <a:t>đánh rơi nỏ. Nghe tiếng động,</a:t>
            </a:r>
            <a:r>
              <a:rPr lang="en-US" sz="2400" dirty="0">
                <a:latin typeface="Arial-SGK-TV" pitchFamily="2" charset="0"/>
                <a:cs typeface="Arial-SGK-TV" pitchFamily="2" charset="0"/>
              </a:rPr>
              <a:t> </a:t>
            </a:r>
            <a:r>
              <a:rPr lang="vi-VN" sz="2400" dirty="0">
                <a:latin typeface="Arial-SGK-TV" pitchFamily="2" charset="0"/>
                <a:cs typeface="Arial-SGK-TV" pitchFamily="2" charset="0"/>
              </a:rPr>
              <a:t>bồ câu vụt bay đi. </a:t>
            </a:r>
            <a:endParaRPr lang="en-US" sz="2400" dirty="0">
              <a:latin typeface="Arial-SGK-TV" pitchFamily="2" charset="0"/>
              <a:cs typeface="Arial-SGK-TV" pitchFamily="2" charset="0"/>
            </a:endParaRPr>
          </a:p>
        </p:txBody>
      </p:sp>
      <p:sp>
        <p:nvSpPr>
          <p:cNvPr id="5" name="TextBox 4"/>
          <p:cNvSpPr txBox="1"/>
          <p:nvPr/>
        </p:nvSpPr>
        <p:spPr>
          <a:xfrm>
            <a:off x="5828145" y="6014699"/>
            <a:ext cx="2034916" cy="369332"/>
          </a:xfrm>
          <a:prstGeom prst="rect">
            <a:avLst/>
          </a:prstGeom>
          <a:noFill/>
        </p:spPr>
        <p:txBody>
          <a:bodyPr wrap="none" rtlCol="0">
            <a:spAutoFit/>
          </a:bodyPr>
          <a:lstStyle/>
          <a:p>
            <a:r>
              <a:rPr lang="en-US"/>
              <a:t>(</a:t>
            </a:r>
            <a:r>
              <a:rPr lang="en-US" i="1"/>
              <a:t>Theo </a:t>
            </a:r>
            <a:r>
              <a:rPr lang="en-US"/>
              <a:t>Lép Tôn-xtôi) </a:t>
            </a:r>
          </a:p>
        </p:txBody>
      </p:sp>
      <p:sp>
        <p:nvSpPr>
          <p:cNvPr id="9" name="TextBox 8"/>
          <p:cNvSpPr txBox="1"/>
          <p:nvPr/>
        </p:nvSpPr>
        <p:spPr>
          <a:xfrm>
            <a:off x="2899106" y="807165"/>
            <a:ext cx="3142207" cy="461665"/>
          </a:xfrm>
          <a:prstGeom prst="rect">
            <a:avLst/>
          </a:prstGeom>
          <a:noFill/>
        </p:spPr>
        <p:txBody>
          <a:bodyPr wrap="none" rtlCol="0">
            <a:spAutoFit/>
          </a:bodyPr>
          <a:lstStyle/>
          <a:p>
            <a:r>
              <a:rPr lang="en-US" sz="2400" b="1" i="1" dirty="0" err="1">
                <a:solidFill>
                  <a:srgbClr val="128ACE"/>
                </a:solidFill>
                <a:latin typeface="Arial-SGK-TV" pitchFamily="2" charset="0"/>
                <a:cs typeface="Arial-SGK-TV" pitchFamily="2" charset="0"/>
              </a:rPr>
              <a:t>Bồ</a:t>
            </a:r>
            <a:r>
              <a:rPr lang="en-US" sz="2400" b="1" i="1" dirty="0">
                <a:solidFill>
                  <a:srgbClr val="128ACE"/>
                </a:solidFill>
                <a:latin typeface="Arial-SGK-TV" pitchFamily="2" charset="0"/>
                <a:cs typeface="Arial-SGK-TV" pitchFamily="2" charset="0"/>
              </a:rPr>
              <a:t> </a:t>
            </a:r>
            <a:r>
              <a:rPr lang="en-US" sz="2400" b="1" i="1" dirty="0" err="1">
                <a:solidFill>
                  <a:srgbClr val="128ACE"/>
                </a:solidFill>
                <a:latin typeface="Arial-SGK-TV" pitchFamily="2" charset="0"/>
                <a:cs typeface="Arial-SGK-TV" pitchFamily="2" charset="0"/>
              </a:rPr>
              <a:t>câu</a:t>
            </a:r>
            <a:r>
              <a:rPr lang="en-US" sz="2400" b="1" i="1" dirty="0">
                <a:solidFill>
                  <a:srgbClr val="128ACE"/>
                </a:solidFill>
                <a:latin typeface="Arial-SGK-TV" pitchFamily="2" charset="0"/>
                <a:cs typeface="Arial-SGK-TV" pitchFamily="2" charset="0"/>
              </a:rPr>
              <a:t> </a:t>
            </a:r>
            <a:r>
              <a:rPr lang="en-US" sz="2400" b="1" i="1" dirty="0" err="1">
                <a:solidFill>
                  <a:srgbClr val="128ACE"/>
                </a:solidFill>
                <a:latin typeface="Arial-SGK-TV" pitchFamily="2" charset="0"/>
                <a:cs typeface="Arial-SGK-TV" pitchFamily="2" charset="0"/>
              </a:rPr>
              <a:t>và</a:t>
            </a:r>
            <a:r>
              <a:rPr lang="en-US" sz="2400" b="1" i="1" dirty="0">
                <a:solidFill>
                  <a:srgbClr val="128ACE"/>
                </a:solidFill>
                <a:latin typeface="Arial-SGK-TV" pitchFamily="2" charset="0"/>
                <a:cs typeface="Arial-SGK-TV" pitchFamily="2" charset="0"/>
              </a:rPr>
              <a:t> </a:t>
            </a:r>
            <a:r>
              <a:rPr lang="en-US" sz="2400" b="1" i="1" dirty="0" err="1">
                <a:solidFill>
                  <a:srgbClr val="128ACE"/>
                </a:solidFill>
                <a:latin typeface="Arial-SGK-TV" pitchFamily="2" charset="0"/>
                <a:cs typeface="Arial-SGK-TV" pitchFamily="2" charset="0"/>
              </a:rPr>
              <a:t>kiến</a:t>
            </a:r>
            <a:r>
              <a:rPr lang="en-US" sz="2400" b="1" i="1" dirty="0">
                <a:solidFill>
                  <a:srgbClr val="128ACE"/>
                </a:solidFill>
                <a:latin typeface="Arial-SGK-TV" pitchFamily="2" charset="0"/>
                <a:cs typeface="Arial-SGK-TV" pitchFamily="2" charset="0"/>
              </a:rPr>
              <a:t> </a:t>
            </a:r>
            <a:r>
              <a:rPr lang="en-US" sz="2400" b="1" i="1" dirty="0" err="1">
                <a:solidFill>
                  <a:srgbClr val="128ACE"/>
                </a:solidFill>
                <a:latin typeface="Arial-SGK-TV" pitchFamily="2" charset="0"/>
                <a:cs typeface="Arial-SGK-TV" pitchFamily="2" charset="0"/>
              </a:rPr>
              <a:t>vàng</a:t>
            </a:r>
            <a:endParaRPr lang="en-US" sz="2400" b="1" i="1" dirty="0">
              <a:solidFill>
                <a:srgbClr val="128ACE"/>
              </a:solidFill>
              <a:latin typeface="Arial-SGK-TV" pitchFamily="2" charset="0"/>
              <a:cs typeface="Arial-SGK-TV" pitchFamily="2" charset="0"/>
            </a:endParaRPr>
          </a:p>
        </p:txBody>
      </p:sp>
    </p:spTree>
    <p:extLst>
      <p:ext uri="{BB962C8B-B14F-4D97-AF65-F5344CB8AC3E}">
        <p14:creationId xmlns:p14="http://schemas.microsoft.com/office/powerpoint/2010/main" val="675906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84688" b="66487"/>
          <a:stretch/>
        </p:blipFill>
        <p:spPr>
          <a:xfrm>
            <a:off x="666525" y="966814"/>
            <a:ext cx="378853" cy="492443"/>
          </a:xfrm>
          <a:prstGeom prst="rect">
            <a:avLst/>
          </a:prstGeom>
        </p:spPr>
      </p:pic>
      <p:sp>
        <p:nvSpPr>
          <p:cNvPr id="4" name="TextBox 3"/>
          <p:cNvSpPr txBox="1"/>
          <p:nvPr/>
        </p:nvSpPr>
        <p:spPr>
          <a:xfrm>
            <a:off x="1045378" y="997592"/>
            <a:ext cx="6085095" cy="461665"/>
          </a:xfrm>
          <a:prstGeom prst="rect">
            <a:avLst/>
          </a:prstGeom>
          <a:noFill/>
        </p:spPr>
        <p:txBody>
          <a:bodyPr wrap="square" rtlCol="0">
            <a:spAutoFit/>
          </a:bodyPr>
          <a:lstStyle/>
          <a:p>
            <a:pPr algn="just"/>
            <a:r>
              <a:rPr lang="en-US" sz="2400" dirty="0">
                <a:latin typeface="Arial-SGK-TV" pitchFamily="2" charset="0"/>
                <a:cs typeface="Arial-SGK-TV" pitchFamily="2" charset="0"/>
              </a:rPr>
              <a:t>a</a:t>
            </a:r>
            <a:r>
              <a:rPr lang="en-US" sz="2400">
                <a:latin typeface="Arial-SGK-TV" pitchFamily="2" charset="0"/>
                <a:cs typeface="Arial-SGK-TV" pitchFamily="2" charset="0"/>
              </a:rPr>
              <a:t>) Đọc từng đoạn trong nhóm. </a:t>
            </a:r>
            <a:endParaRPr lang="en-US" sz="2400" dirty="0">
              <a:latin typeface="Arial-SGK-TV" pitchFamily="2" charset="0"/>
              <a:cs typeface="Arial-SGK-TV"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147" y="67497"/>
            <a:ext cx="714375" cy="714375"/>
          </a:xfrm>
          <a:prstGeom prst="rect">
            <a:avLst/>
          </a:prstGeom>
        </p:spPr>
      </p:pic>
      <p:sp>
        <p:nvSpPr>
          <p:cNvPr id="7" name="TextBox 6"/>
          <p:cNvSpPr txBox="1"/>
          <p:nvPr/>
        </p:nvSpPr>
        <p:spPr>
          <a:xfrm>
            <a:off x="952199" y="406578"/>
            <a:ext cx="766557" cy="461665"/>
          </a:xfrm>
          <a:prstGeom prst="rect">
            <a:avLst/>
          </a:prstGeom>
          <a:noFill/>
        </p:spPr>
        <p:txBody>
          <a:bodyPr wrap="none" rtlCol="0">
            <a:spAutoFit/>
          </a:bodyPr>
          <a:lstStyle/>
          <a:p>
            <a:r>
              <a:rPr lang="en-US" sz="2400" b="1" dirty="0" err="1">
                <a:latin typeface="Arial-SGK-TV" pitchFamily="2" charset="0"/>
                <a:cs typeface="Arial-SGK-TV" pitchFamily="2" charset="0"/>
              </a:rPr>
              <a:t>Đọc</a:t>
            </a:r>
            <a:endParaRPr lang="en-US" sz="2400" b="1" dirty="0">
              <a:latin typeface="Arial-SGK-TV" pitchFamily="2" charset="0"/>
              <a:cs typeface="Arial-SGK-TV" pitchFamily="2" charset="0"/>
            </a:endParaRPr>
          </a:p>
        </p:txBody>
      </p:sp>
    </p:spTree>
    <p:extLst>
      <p:ext uri="{BB962C8B-B14F-4D97-AF65-F5344CB8AC3E}">
        <p14:creationId xmlns:p14="http://schemas.microsoft.com/office/powerpoint/2010/main" val="333490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wipe(left)">
                                      <p:cBhvr>
                                        <p:cTn id="9"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1516</TotalTime>
  <Words>547</Words>
  <Application>Microsoft Office PowerPoint</Application>
  <PresentationFormat>On-screen Show (4:3)</PresentationFormat>
  <Paragraphs>76</Paragraphs>
  <Slides>21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Arial-SGK-TV</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Luyện đọc      xiết                   trượt chân      cuốn trôi          xuống sông      giương nỏ         vụt bay</vt:lpstr>
      <vt:lpstr>                Luyện đọc     Bồ câu đậu trên cành cây vội gắp chiếc lá, thả xuống sông.      Ít ngày sau, một người đàn ông đến bên gốc cây, giương nỏ định bắn bồ câu.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HuyenTT</dc:creator>
  <cp:lastModifiedBy>Administrator</cp:lastModifiedBy>
  <cp:revision>116</cp:revision>
  <dcterms:created xsi:type="dcterms:W3CDTF">2019-11-27T07:37:57Z</dcterms:created>
  <dcterms:modified xsi:type="dcterms:W3CDTF">2025-03-10T01:51:48Z</dcterms:modified>
</cp:coreProperties>
</file>