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60" r:id="rId3"/>
    <p:sldId id="2007577197" r:id="rId4"/>
    <p:sldId id="276" r:id="rId5"/>
    <p:sldId id="278" r:id="rId6"/>
    <p:sldId id="2007577195" r:id="rId7"/>
    <p:sldId id="265" r:id="rId8"/>
    <p:sldId id="2007577192" r:id="rId9"/>
    <p:sldId id="268" r:id="rId10"/>
    <p:sldId id="262" r:id="rId11"/>
    <p:sldId id="2007577196" r:id="rId12"/>
    <p:sldId id="2007577193" r:id="rId13"/>
    <p:sldId id="2007577194" r:id="rId14"/>
    <p:sldId id="288" r:id="rId15"/>
    <p:sldId id="289" r:id="rId16"/>
    <p:sldId id="269" r:id="rId17"/>
    <p:sldId id="270" r:id="rId18"/>
    <p:sldId id="271" r:id="rId19"/>
    <p:sldId id="290" r:id="rId20"/>
    <p:sldId id="291" r:id="rId21"/>
    <p:sldId id="273" r:id="rId22"/>
    <p:sldId id="275" r:id="rId23"/>
    <p:sldId id="292" r:id="rId24"/>
    <p:sldId id="293" r:id="rId25"/>
    <p:sldId id="2007577199" r:id="rId26"/>
    <p:sldId id="2007577187" r:id="rId27"/>
    <p:sldId id="340" r:id="rId28"/>
    <p:sldId id="2007577191" r:id="rId29"/>
    <p:sldId id="20075771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173EA-2A2D-427C-853B-C1CD31A0189A}"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0714D-E4C2-49FA-AE51-3D4DD455190C}" type="slidenum">
              <a:rPr lang="en-US" smtClean="0"/>
              <a:t>‹#›</a:t>
            </a:fld>
            <a:endParaRPr lang="en-US"/>
          </a:p>
        </p:txBody>
      </p:sp>
    </p:spTree>
    <p:extLst>
      <p:ext uri="{BB962C8B-B14F-4D97-AF65-F5344CB8AC3E}">
        <p14:creationId xmlns:p14="http://schemas.microsoft.com/office/powerpoint/2010/main" val="233078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5</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19</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21</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22</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367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755F-7BAE-46A7-8F52-1A7F55F9CB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04B6B9-73D3-40C9-9FA6-94B3925ED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3F9779-4953-403B-943B-C68BF8553C9B}"/>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C0A6FDFF-FE12-4C5B-8BF9-77B9E0E7F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5548F-F392-491A-87C3-1CAFAF164C04}"/>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268146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3C49-581F-47B5-BB56-55B903F1FC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9D13F6-30CE-4C36-87FB-2FC64E4937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C0F6C-8CF0-4BF5-967C-27EFAE87592F}"/>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963DEF69-34CB-460F-916F-A0B90B77D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4666-031F-4A47-8DDE-2D139BB0A5BA}"/>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202174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560F-6BB6-48DC-8A17-0A29BF4F0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E35868-F1D5-4208-B32B-BE98FB74E9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C0EEC-102C-4600-841C-D3BFA68F4410}"/>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11365176-45F9-4852-9E1E-1A8B5B133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07D6C-F45E-456F-9D10-C84AA64C6E04}"/>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101505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12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87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44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6573-EDEB-4FF2-9381-0C1403CC1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47C54-8676-4834-969C-15A62C2363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BAFA5-B240-45EA-AA78-406DB7E43BA9}"/>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7F59ECA4-B524-497D-95FE-E51141B85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BD213-7392-464F-A7F0-1B162C00DF7B}"/>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20712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284E-A673-4EB7-BF82-CB39C147C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6AEC1D-F1A5-4BFF-AFDC-C67C68C0AD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0BEEE1-7AD7-4E1D-AD93-99E28B08CAEE}"/>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2BD2259E-9124-45C5-AEDF-16DE80EB9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16BA6-54C6-4AFF-951F-AEE188BAEE0F}"/>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376548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359A-6599-477B-AC25-FDE710EDD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7DE40-3029-4721-9EFB-B5D27C850B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CD10B-533B-47DA-9670-ED350D0D84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4478A-D3F7-4016-B6EA-6A14C32D25FA}"/>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6" name="Footer Placeholder 5">
            <a:extLst>
              <a:ext uri="{FF2B5EF4-FFF2-40B4-BE49-F238E27FC236}">
                <a16:creationId xmlns:a16="http://schemas.microsoft.com/office/drawing/2014/main" id="{E9484125-2962-47AD-8AD3-B18611E29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B7EA8-2421-429E-8BED-22B9C4D8CF1E}"/>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3203437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2481-BD01-4C9B-B1D9-0D2476EB7F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91F08-8DA5-4020-9D43-D2950029D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188B61-0309-4CC9-A0B9-0F0535EA09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2F6D02-C1AC-495A-93DB-E068A483E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629557-BA9F-4C9A-89E1-26C25CE2FD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7B3F3-7CAA-4632-BCC9-42060BA7D7A6}"/>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8" name="Footer Placeholder 7">
            <a:extLst>
              <a:ext uri="{FF2B5EF4-FFF2-40B4-BE49-F238E27FC236}">
                <a16:creationId xmlns:a16="http://schemas.microsoft.com/office/drawing/2014/main" id="{BC418D02-0A11-4A5D-9112-5064AFF33E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E416A2-95F7-4904-ACEF-F30C9D1FAE5D}"/>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24442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C24C-4F67-4A0F-98B0-DAA9314D31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70DBB-6FE6-44E8-A1DB-3F5DCB233A2E}"/>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4" name="Footer Placeholder 3">
            <a:extLst>
              <a:ext uri="{FF2B5EF4-FFF2-40B4-BE49-F238E27FC236}">
                <a16:creationId xmlns:a16="http://schemas.microsoft.com/office/drawing/2014/main" id="{DBCAA24C-683A-4D23-9B85-6476F2861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E867-0563-464C-B500-6453DAF4A4C1}"/>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391677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BBD47-D55A-4052-80A0-666EC74D9AB4}"/>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3" name="Footer Placeholder 2">
            <a:extLst>
              <a:ext uri="{FF2B5EF4-FFF2-40B4-BE49-F238E27FC236}">
                <a16:creationId xmlns:a16="http://schemas.microsoft.com/office/drawing/2014/main" id="{4478B8F0-C977-4AE9-A46D-BF5A8BC05F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9F06A6-DE9D-459A-8D82-CF4DAFF800BC}"/>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385316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EC8B-92B6-420F-89BE-F0210CAA2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ADF78-D921-4663-A59E-1DBFD49725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0EDE7A-5B6E-47ED-8D68-E42A22F67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C80CF2-3816-4EFE-8AB9-F97A32BAC978}"/>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6" name="Footer Placeholder 5">
            <a:extLst>
              <a:ext uri="{FF2B5EF4-FFF2-40B4-BE49-F238E27FC236}">
                <a16:creationId xmlns:a16="http://schemas.microsoft.com/office/drawing/2014/main" id="{5F2244F6-A7CA-4DBB-BFC8-F43E3F0A8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3093B-BAF3-4403-9CBC-617017A54EC2}"/>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15277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8548-B546-448B-804D-4657BA103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7A3259-4CCA-4EC3-9400-4FE09EBDA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58BBF5-6E94-45A5-912E-C04607300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C5D129-E3AA-4D37-BAC3-740F08D779ED}"/>
              </a:ext>
            </a:extLst>
          </p:cNvPr>
          <p:cNvSpPr>
            <a:spLocks noGrp="1"/>
          </p:cNvSpPr>
          <p:nvPr>
            <p:ph type="dt" sz="half" idx="10"/>
          </p:nvPr>
        </p:nvSpPr>
        <p:spPr/>
        <p:txBody>
          <a:bodyPr/>
          <a:lstStyle/>
          <a:p>
            <a:fld id="{212A22BF-ABA9-4057-8432-8C056C4289CB}" type="datetimeFigureOut">
              <a:rPr lang="en-US" smtClean="0"/>
              <a:t>12/21/2023</a:t>
            </a:fld>
            <a:endParaRPr lang="en-US"/>
          </a:p>
        </p:txBody>
      </p:sp>
      <p:sp>
        <p:nvSpPr>
          <p:cNvPr id="6" name="Footer Placeholder 5">
            <a:extLst>
              <a:ext uri="{FF2B5EF4-FFF2-40B4-BE49-F238E27FC236}">
                <a16:creationId xmlns:a16="http://schemas.microsoft.com/office/drawing/2014/main" id="{BAC8A5E1-C4AE-4C72-AA56-ACD96C3FF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A5147-DAC8-446E-B5BF-D6EAE8ECCBC9}"/>
              </a:ext>
            </a:extLst>
          </p:cNvPr>
          <p:cNvSpPr>
            <a:spLocks noGrp="1"/>
          </p:cNvSpPr>
          <p:nvPr>
            <p:ph type="sldNum" sz="quarter" idx="12"/>
          </p:nvPr>
        </p:nvSpPr>
        <p:spPr/>
        <p:txBody>
          <a:bodyPr/>
          <a:lstStyle/>
          <a:p>
            <a:fld id="{84FE2AA5-F8E1-443F-83E8-D79EF0C2F2D0}" type="slidenum">
              <a:rPr lang="en-US" smtClean="0"/>
              <a:t>‹#›</a:t>
            </a:fld>
            <a:endParaRPr lang="en-US"/>
          </a:p>
        </p:txBody>
      </p:sp>
    </p:spTree>
    <p:extLst>
      <p:ext uri="{BB962C8B-B14F-4D97-AF65-F5344CB8AC3E}">
        <p14:creationId xmlns:p14="http://schemas.microsoft.com/office/powerpoint/2010/main" val="356260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794EBE-82DD-4A22-A2D0-479442CB47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4B675-DF59-468A-A86A-6AB50B7B11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98D42-4FB7-4D32-AB89-C3C193416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A22BF-ABA9-4057-8432-8C056C4289CB}" type="datetimeFigureOut">
              <a:rPr lang="en-US" smtClean="0"/>
              <a:t>12/21/2023</a:t>
            </a:fld>
            <a:endParaRPr lang="en-US"/>
          </a:p>
        </p:txBody>
      </p:sp>
      <p:sp>
        <p:nvSpPr>
          <p:cNvPr id="5" name="Footer Placeholder 4">
            <a:extLst>
              <a:ext uri="{FF2B5EF4-FFF2-40B4-BE49-F238E27FC236}">
                <a16:creationId xmlns:a16="http://schemas.microsoft.com/office/drawing/2014/main" id="{9E213CF0-1E7F-4B1C-AD32-013C4142AE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E9CA8A-738C-40BD-A74B-E6254D506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E2AA5-F8E1-443F-83E8-D79EF0C2F2D0}" type="slidenum">
              <a:rPr lang="en-US" smtClean="0"/>
              <a:t>‹#›</a:t>
            </a:fld>
            <a:endParaRPr lang="en-US"/>
          </a:p>
        </p:txBody>
      </p:sp>
    </p:spTree>
    <p:extLst>
      <p:ext uri="{BB962C8B-B14F-4D97-AF65-F5344CB8AC3E}">
        <p14:creationId xmlns:p14="http://schemas.microsoft.com/office/powerpoint/2010/main" val="4244824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Quyền và nghĩa vụ của thuyền trưởng theo pháp luật Việt Nam">
            <a:extLst>
              <a:ext uri="{FF2B5EF4-FFF2-40B4-BE49-F238E27FC236}">
                <a16:creationId xmlns:a16="http://schemas.microsoft.com/office/drawing/2014/main" id="{3E998347-FD04-4AC2-A636-AD039D021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256" y="464235"/>
            <a:ext cx="7174522" cy="6063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4E53A4-57E6-4146-8491-0DCB729B95E0}"/>
              </a:ext>
            </a:extLst>
          </p:cNvPr>
          <p:cNvSpPr/>
          <p:nvPr/>
        </p:nvSpPr>
        <p:spPr>
          <a:xfrm>
            <a:off x="347003" y="330591"/>
            <a:ext cx="3380935" cy="3970318"/>
          </a:xfrm>
          <a:prstGeom prst="rect">
            <a:avLst/>
          </a:prstGeom>
        </p:spPr>
        <p:txBody>
          <a:bodyPr wrap="square">
            <a:spAutoFit/>
          </a:bodyPr>
          <a:lstStyle/>
          <a:p>
            <a:pPr algn="just"/>
            <a:r>
              <a:rPr lang="vi-VN" sz="3600" dirty="0">
                <a:solidFill>
                  <a:srgbClr val="FF0000"/>
                </a:solidFill>
                <a:latin typeface="+mj-lt"/>
              </a:rPr>
              <a:t>Thuyền trưởng</a:t>
            </a:r>
            <a:r>
              <a:rPr lang="en-US" sz="3600" dirty="0">
                <a:solidFill>
                  <a:srgbClr val="202124"/>
                </a:solidFill>
                <a:latin typeface="+mj-lt"/>
              </a:rPr>
              <a:t>: </a:t>
            </a:r>
            <a:r>
              <a:rPr lang="vi-VN" sz="3600" dirty="0">
                <a:solidFill>
                  <a:srgbClr val="202124"/>
                </a:solidFill>
                <a:latin typeface="+mj-lt"/>
              </a:rPr>
              <a:t>là </a:t>
            </a:r>
            <a:r>
              <a:rPr lang="vi-VN" sz="3600" dirty="0">
                <a:solidFill>
                  <a:srgbClr val="040C28"/>
                </a:solidFill>
                <a:latin typeface="+mj-lt"/>
              </a:rPr>
              <a:t>người có quyền chỉ huy cao nhất ở trên tàu biển, chỉ huy tàu theo chế độ thủ trưởng</a:t>
            </a:r>
            <a:r>
              <a:rPr lang="vi-VN" sz="3600" dirty="0">
                <a:solidFill>
                  <a:srgbClr val="202124"/>
                </a:solidFill>
                <a:latin typeface="+mj-lt"/>
              </a:rPr>
              <a:t>. </a:t>
            </a:r>
            <a:endParaRPr lang="en-US" sz="3600" dirty="0">
              <a:solidFill>
                <a:srgbClr val="202124"/>
              </a:solidFill>
              <a:latin typeface="+mj-lt"/>
            </a:endParaRPr>
          </a:p>
        </p:txBody>
      </p:sp>
    </p:spTree>
    <p:extLst>
      <p:ext uri="{BB962C8B-B14F-4D97-AF65-F5344CB8AC3E}">
        <p14:creationId xmlns:p14="http://schemas.microsoft.com/office/powerpoint/2010/main" val="358085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20B29-318F-4EA9-9235-BA03545AF654}"/>
              </a:ext>
            </a:extLst>
          </p:cNvPr>
          <p:cNvSpPr/>
          <p:nvPr/>
        </p:nvSpPr>
        <p:spPr>
          <a:xfrm>
            <a:off x="548639" y="239360"/>
            <a:ext cx="2363373" cy="6124754"/>
          </a:xfrm>
          <a:prstGeom prst="rect">
            <a:avLst/>
          </a:prstGeom>
        </p:spPr>
        <p:txBody>
          <a:bodyPr wrap="square">
            <a:spAutoFit/>
          </a:bodyPr>
          <a:lstStyle/>
          <a:p>
            <a:r>
              <a:rPr lang="vi-VN" sz="2800" dirty="0">
                <a:solidFill>
                  <a:srgbClr val="FF0000"/>
                </a:solidFill>
                <a:latin typeface="+mj-lt"/>
              </a:rPr>
              <a:t>Thủy thủ</a:t>
            </a:r>
            <a:r>
              <a:rPr lang="en-US" sz="2800" dirty="0">
                <a:solidFill>
                  <a:srgbClr val="FF0000"/>
                </a:solidFill>
                <a:latin typeface="+mj-lt"/>
              </a:rPr>
              <a:t>: </a:t>
            </a:r>
            <a:r>
              <a:rPr lang="vi-VN" sz="2800" dirty="0">
                <a:solidFill>
                  <a:srgbClr val="FF0000"/>
                </a:solidFill>
                <a:latin typeface="+mj-lt"/>
              </a:rPr>
              <a:t> </a:t>
            </a:r>
            <a:r>
              <a:rPr lang="vi-VN" sz="2800" dirty="0">
                <a:solidFill>
                  <a:srgbClr val="202124"/>
                </a:solidFill>
                <a:latin typeface="+mj-lt"/>
              </a:rPr>
              <a:t>là </a:t>
            </a:r>
            <a:r>
              <a:rPr lang="vi-VN" sz="2800" dirty="0">
                <a:solidFill>
                  <a:srgbClr val="040C28"/>
                </a:solidFill>
                <a:latin typeface="+mj-lt"/>
              </a:rPr>
              <a:t>một người làm việc trên tàu thủy như một phần của thủy thủ đoàn và có thể làm việc trong bất kỳ một trong các lĩnh vực khác nhau có liên quan đến hoạt động và bảo dưỡng tàu</a:t>
            </a:r>
            <a:r>
              <a:rPr lang="vi-VN" sz="2800" dirty="0">
                <a:solidFill>
                  <a:srgbClr val="202124"/>
                </a:solidFill>
                <a:latin typeface="+mj-lt"/>
              </a:rPr>
              <a:t>.</a:t>
            </a:r>
            <a:endParaRPr lang="en-US" sz="2800" dirty="0">
              <a:solidFill>
                <a:srgbClr val="202124"/>
              </a:solidFill>
              <a:latin typeface="+mj-lt"/>
            </a:endParaRPr>
          </a:p>
        </p:txBody>
      </p:sp>
      <p:pic>
        <p:nvPicPr>
          <p:cNvPr id="6146" name="Picture 2" descr="Những thủy thủ tàu viễn dương bật khóc trên biển - VnExpress">
            <a:extLst>
              <a:ext uri="{FF2B5EF4-FFF2-40B4-BE49-F238E27FC236}">
                <a16:creationId xmlns:a16="http://schemas.microsoft.com/office/drawing/2014/main" id="{5F608567-A903-4F1A-AD60-7FC61A047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63" y="492368"/>
            <a:ext cx="8159261" cy="587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ất Phục Tên Cướp Biển">
            <a:extLst>
              <a:ext uri="{FF2B5EF4-FFF2-40B4-BE49-F238E27FC236}">
                <a16:creationId xmlns:a16="http://schemas.microsoft.com/office/drawing/2014/main" id="{03C6440E-A462-4E4E-9DDD-D18F9A64D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954" y="0"/>
            <a:ext cx="82530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09FEFE-4A75-42E8-8807-8F54FFFF341E}"/>
              </a:ext>
            </a:extLst>
          </p:cNvPr>
          <p:cNvSpPr/>
          <p:nvPr/>
        </p:nvSpPr>
        <p:spPr>
          <a:xfrm>
            <a:off x="168812" y="395125"/>
            <a:ext cx="3151163" cy="4401205"/>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ải tặc</a:t>
            </a:r>
            <a:r>
              <a:rPr lang="en-US" sz="2800" dirty="0">
                <a:solidFill>
                  <a:srgbClr val="FF0000"/>
                </a:solidFill>
                <a:latin typeface="Times New Roman" panose="02020603050405020304" pitchFamily="18" charset="0"/>
                <a:cs typeface="Times New Roman" panose="02020603050405020304" pitchFamily="18" charset="0"/>
              </a:rPr>
              <a:t> (c</a:t>
            </a:r>
            <a:r>
              <a:rPr lang="vi-VN" sz="2800" dirty="0">
                <a:solidFill>
                  <a:srgbClr val="FF0000"/>
                </a:solidFill>
                <a:latin typeface="Times New Roman" panose="02020603050405020304" pitchFamily="18" charset="0"/>
                <a:cs typeface="Times New Roman" panose="02020603050405020304" pitchFamily="18" charset="0"/>
              </a:rPr>
              <a:t>ướp biển</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202124"/>
                </a:solidFill>
                <a:latin typeface="Times New Roman" panose="02020603050405020304" pitchFamily="18" charset="0"/>
                <a:cs typeface="Times New Roman" panose="02020603050405020304" pitchFamily="18" charset="0"/>
              </a:rPr>
              <a:t>:</a:t>
            </a:r>
            <a:r>
              <a:rPr lang="vi-VN" sz="2800" dirty="0">
                <a:solidFill>
                  <a:srgbClr val="202124"/>
                </a:solidFill>
                <a:latin typeface="Times New Roman" panose="02020603050405020304" pitchFamily="18" charset="0"/>
                <a:cs typeface="Times New Roman" panose="02020603050405020304" pitchFamily="18" charset="0"/>
              </a:rPr>
              <a:t> là </a:t>
            </a:r>
            <a:r>
              <a:rPr lang="vi-VN" sz="2800" dirty="0">
                <a:solidFill>
                  <a:srgbClr val="040C28"/>
                </a:solidFill>
                <a:latin typeface="Times New Roman" panose="02020603050405020304" pitchFamily="18" charset="0"/>
                <a:cs typeface="Times New Roman" panose="02020603050405020304" pitchFamily="18" charset="0"/>
              </a:rPr>
              <a:t>những kẻ cướp trên biển hay trên bờ biển, thường do những lực lượng hoặc tổ chức hàng hải bất hợp pháp,với mục tiêu đánh cắp hàng hóa và vật phẩm có giá trị</a:t>
            </a:r>
            <a:r>
              <a:rPr lang="vi-VN" sz="2800" dirty="0">
                <a:solidFill>
                  <a:srgbClr val="202124"/>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82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892955" y="913400"/>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28801" y="67376"/>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
        <p:nvSpPr>
          <p:cNvPr id="4" name="Rectangle 3">
            <a:extLst>
              <a:ext uri="{FF2B5EF4-FFF2-40B4-BE49-F238E27FC236}">
                <a16:creationId xmlns:a16="http://schemas.microsoft.com/office/drawing/2014/main" id="{F994EFDA-E828-4C67-8E95-9CA2DDD61FEB}"/>
              </a:ext>
            </a:extLst>
          </p:cNvPr>
          <p:cNvSpPr/>
          <p:nvPr/>
        </p:nvSpPr>
        <p:spPr>
          <a:xfrm>
            <a:off x="391550" y="1717488"/>
            <a:ext cx="11408899"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TRẢ LỜI CÂU HỎI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27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
        <p:nvSpPr>
          <p:cNvPr id="4" name="Rectangle 3">
            <a:extLst>
              <a:ext uri="{FF2B5EF4-FFF2-40B4-BE49-F238E27FC236}">
                <a16:creationId xmlns:a16="http://schemas.microsoft.com/office/drawing/2014/main" id="{A08E155B-F355-46F6-9F6A-B343411C951B}"/>
              </a:ext>
            </a:extLst>
          </p:cNvPr>
          <p:cNvSpPr/>
          <p:nvPr/>
        </p:nvSpPr>
        <p:spPr>
          <a:xfrm>
            <a:off x="3348111" y="3091768"/>
            <a:ext cx="7934178" cy="2123658"/>
          </a:xfrm>
          <a:prstGeom prst="rect">
            <a:avLst/>
          </a:prstGeom>
        </p:spPr>
        <p:txBody>
          <a:bodyPr wrap="square">
            <a:spAutoFit/>
          </a:bodyPr>
          <a:lstStyle/>
          <a:p>
            <a:pPr lvl="0" algn="ct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Nghe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vận</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nhẹ</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hát</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p>
          <a:p>
            <a:pPr lvl="0" algn="ct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thuỷ</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a:t>
            </a:r>
            <a:r>
              <a:rPr lang="vi-VN" sz="3200" dirty="0">
                <a:solidFill>
                  <a:schemeClr val="tx1"/>
                </a:solidFill>
                <a:latin typeface="Cambria" panose="02040503050406030204" pitchFamily="18" charset="0"/>
                <a:ea typeface="Cambria" panose="02040503050406030204" pitchFamily="18" charset="0"/>
                <a:cs typeface="Calibri" panose="020F0502020204030204" pitchFamily="34" charset="0"/>
              </a:rPr>
              <a:t>vô cùng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yêu biển. Cậu biết đến biển qua sách báo. Cậu nói với cha</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407963" y="168812"/>
            <a:ext cx="10775852" cy="1383211"/>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defTabSz="914377">
              <a:defRPr/>
            </a:pPr>
            <a:r>
              <a:rPr lang="en-US" sz="5400" dirty="0" err="1">
                <a:solidFill>
                  <a:srgbClr val="FF0000"/>
                </a:solidFill>
                <a:latin typeface="Cambria" panose="02040503050406030204" pitchFamily="18" charset="0"/>
                <a:ea typeface="Cambria" panose="02040503050406030204" pitchFamily="18" charset="0"/>
              </a:rPr>
              <a:t>Luyện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đọc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phân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vai</a:t>
            </a:r>
            <a:r>
              <a:rPr lang="en-US" sz="5400" dirty="0">
                <a:solidFill>
                  <a:srgbClr val="FF0000"/>
                </a:solidFill>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sp>
        <p:nvSpPr>
          <p:cNvPr id="2" name="Rectangle 1">
            <a:extLst>
              <a:ext uri="{FF2B5EF4-FFF2-40B4-BE49-F238E27FC236}">
                <a16:creationId xmlns:a16="http://schemas.microsoft.com/office/drawing/2014/main" id="{C4B434FA-DCB2-47DE-986A-80C94B8B6718}"/>
              </a:ext>
            </a:extLst>
          </p:cNvPr>
          <p:cNvSpPr/>
          <p:nvPr/>
        </p:nvSpPr>
        <p:spPr>
          <a:xfrm rot="10800000" flipV="1">
            <a:off x="3490373" y="2844225"/>
            <a:ext cx="1559928" cy="584775"/>
          </a:xfrm>
          <a:prstGeom prst="rect">
            <a:avLst/>
          </a:prstGeom>
        </p:spPr>
        <p:txBody>
          <a:bodyPr wrap="square">
            <a:spAutoFit/>
          </a:bodyPr>
          <a:lstStyle/>
          <a:p>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vô cùng</a:t>
            </a:r>
            <a:endParaRPr lang="en-US" sz="3200" dirty="0"/>
          </a:p>
        </p:txBody>
      </p:sp>
    </p:spTree>
    <p:extLst>
      <p:ext uri="{BB962C8B-B14F-4D97-AF65-F5344CB8AC3E}">
        <p14:creationId xmlns:p14="http://schemas.microsoft.com/office/powerpoint/2010/main" val="6936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1026"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812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em là thủy thủ - ( Hoàng Vân ) - Nguyễn Văn Tuấn">
            <a:hlinkClick r:id="" action="ppaction://media"/>
            <a:extLst>
              <a:ext uri="{FF2B5EF4-FFF2-40B4-BE49-F238E27FC236}">
                <a16:creationId xmlns:a16="http://schemas.microsoft.com/office/drawing/2014/main" id="{61A085F5-EB41-46D2-999D-36F796DCC8A4}"/>
              </a:ext>
            </a:extLst>
          </p:cNvPr>
          <p:cNvPicPr>
            <a:picLocks noChangeAspect="1"/>
          </p:cNvPicPr>
          <p:nvPr>
            <a:videoFile r:link="rId1"/>
            <p:extLst>
              <p:ext uri="{DAA4B4D4-6D71-4841-9C94-3DE7FCFB9230}">
                <p14:media xmlns:p14="http://schemas.microsoft.com/office/powerpoint/2010/main" r:embed="rId2">
                  <p14:trim st="17544" end="71118.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071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5850" y="302449"/>
            <a:ext cx="9934575" cy="1111348"/>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649169"/>
            <a:ext cx="3894138" cy="2219448"/>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68217"/>
            <a:ext cx="3638532" cy="221944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193096"/>
          </a:xfrm>
          <a:prstGeom prst="rect">
            <a:avLst/>
          </a:prstGeom>
          <a:noFill/>
          <a:ln>
            <a:noFill/>
          </a:ln>
        </p:spPr>
      </p:pic>
      <p:pic>
        <p:nvPicPr>
          <p:cNvPr id="7170" name="Picture 2" descr="Những thủy thủ tàu viễn dương bật khóc trên biển - VnExpress">
            <a:extLst>
              <a:ext uri="{FF2B5EF4-FFF2-40B4-BE49-F238E27FC236}">
                <a16:creationId xmlns:a16="http://schemas.microsoft.com/office/drawing/2014/main" id="{C743A3EC-5FCB-46E4-932B-616346E0C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2" y="4275465"/>
            <a:ext cx="3894138" cy="228008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ữ thủy thủ gốc Việt tàu sân bay Mỹ: Trượt đại học là cơ ...">
            <a:extLst>
              <a:ext uri="{FF2B5EF4-FFF2-40B4-BE49-F238E27FC236}">
                <a16:creationId xmlns:a16="http://schemas.microsoft.com/office/drawing/2014/main" id="{90F17CD1-370E-4E81-8FAC-06532D6201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307" y="4318245"/>
            <a:ext cx="3638532" cy="221944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ít biết về nghề thủy thủ viễn dương">
            <a:extLst>
              <a:ext uri="{FF2B5EF4-FFF2-40B4-BE49-F238E27FC236}">
                <a16:creationId xmlns:a16="http://schemas.microsoft.com/office/drawing/2014/main" id="{02A73DFD-69C0-4FD6-B33E-F5D3744124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7846" y="4318244"/>
            <a:ext cx="3762375" cy="221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 calcmode="lin" valueType="num">
                                      <p:cBhvr additive="base">
                                        <p:cTn id="30" dur="500" fill="hold"/>
                                        <p:tgtEl>
                                          <p:spTgt spid="7170"/>
                                        </p:tgtEl>
                                        <p:attrNameLst>
                                          <p:attrName>ppt_x</p:attrName>
                                        </p:attrNameLst>
                                      </p:cBhvr>
                                      <p:tavLst>
                                        <p:tav tm="0">
                                          <p:val>
                                            <p:strVal val="#ppt_x"/>
                                          </p:val>
                                        </p:tav>
                                        <p:tav tm="100000">
                                          <p:val>
                                            <p:strVal val="#ppt_x"/>
                                          </p:val>
                                        </p:tav>
                                      </p:tavLst>
                                    </p:anim>
                                    <p:anim calcmode="lin" valueType="num">
                                      <p:cBhvr additive="base">
                                        <p:cTn id="31"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174"/>
                                        </p:tgtEl>
                                        <p:attrNameLst>
                                          <p:attrName>style.visibility</p:attrName>
                                        </p:attrNameLst>
                                      </p:cBhvr>
                                      <p:to>
                                        <p:strVal val="visible"/>
                                      </p:to>
                                    </p:set>
                                    <p:anim calcmode="lin" valueType="num">
                                      <p:cBhvr additive="base">
                                        <p:cTn id="36" dur="500" fill="hold"/>
                                        <p:tgtEl>
                                          <p:spTgt spid="7174"/>
                                        </p:tgtEl>
                                        <p:attrNameLst>
                                          <p:attrName>ppt_x</p:attrName>
                                        </p:attrNameLst>
                                      </p:cBhvr>
                                      <p:tavLst>
                                        <p:tav tm="0">
                                          <p:val>
                                            <p:strVal val="#ppt_x"/>
                                          </p:val>
                                        </p:tav>
                                        <p:tav tm="100000">
                                          <p:val>
                                            <p:strVal val="#ppt_x"/>
                                          </p:val>
                                        </p:tav>
                                      </p:tavLst>
                                    </p:anim>
                                    <p:anim calcmode="lin" valueType="num">
                                      <p:cBhvr additive="base">
                                        <p:cTn id="37"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176"/>
                                        </p:tgtEl>
                                        <p:attrNameLst>
                                          <p:attrName>style.visibility</p:attrName>
                                        </p:attrNameLst>
                                      </p:cBhvr>
                                      <p:to>
                                        <p:strVal val="visible"/>
                                      </p:to>
                                    </p:set>
                                    <p:anim calcmode="lin" valueType="num">
                                      <p:cBhvr additive="base">
                                        <p:cTn id="42" dur="500" fill="hold"/>
                                        <p:tgtEl>
                                          <p:spTgt spid="7176"/>
                                        </p:tgtEl>
                                        <p:attrNameLst>
                                          <p:attrName>ppt_x</p:attrName>
                                        </p:attrNameLst>
                                      </p:cBhvr>
                                      <p:tavLst>
                                        <p:tav tm="0">
                                          <p:val>
                                            <p:strVal val="#ppt_x"/>
                                          </p:val>
                                        </p:tav>
                                        <p:tav tm="100000">
                                          <p:val>
                                            <p:strVal val="#ppt_x"/>
                                          </p:val>
                                        </p:tav>
                                      </p:tavLst>
                                    </p:anim>
                                    <p:anim calcmode="lin" valueType="num">
                                      <p:cBhvr additive="base">
                                        <p:cTn id="43"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56271"/>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8B15F-4616-43AE-8020-39545B5F86E5}"/>
              </a:ext>
            </a:extLst>
          </p:cNvPr>
          <p:cNvSpPr/>
          <p:nvPr/>
        </p:nvSpPr>
        <p:spPr>
          <a:xfrm>
            <a:off x="703386" y="1122291"/>
            <a:ext cx="10086534" cy="1877437"/>
          </a:xfrm>
          <a:prstGeom prst="rect">
            <a:avLst/>
          </a:prstGeom>
        </p:spPr>
        <p:txBody>
          <a:bodyPr wrap="square">
            <a:spAutoFit/>
          </a:bodyPr>
          <a:lstStyle/>
          <a:p>
            <a:pPr lvl="0" algn="ctr"/>
            <a:r>
              <a:rPr lang="en-US" sz="4400" b="1" dirty="0">
                <a:latin typeface="Times New Roman" panose="02020603050405020304" pitchFamily="18" charset="0"/>
                <a:ea typeface="Cambria" panose="02040503050406030204" pitchFamily="18" charset="0"/>
                <a:cs typeface="Times New Roman" panose="02020603050405020304" pitchFamily="18" charset="0"/>
              </a:rPr>
              <a:t>TIẾNG VIỆT</a:t>
            </a:r>
          </a:p>
          <a:p>
            <a:pPr algn="ct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26:  CON TRAI NGƯỜI LÀM VƯỜN </a:t>
            </a:r>
            <a:endParaRPr lang="en-US" sz="3600" dirty="0">
              <a:solidFill>
                <a:srgbClr val="0070C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trai</a:t>
            </a:r>
            <a:r>
              <a:rPr lang="en-US" sz="3600" b="1" dirty="0">
                <a:solidFill>
                  <a:srgbClr val="FF0000"/>
                </a:solidFill>
                <a:latin typeface="Times New Roman" panose="02020603050405020304" pitchFamily="18" charset="0"/>
                <a:cs typeface="Times New Roman" panose="02020603050405020304" pitchFamily="18" charset="0"/>
              </a:rPr>
              <a:t> ng</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v</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ờn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26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956</Words>
  <Application>Microsoft Office PowerPoint</Application>
  <PresentationFormat>Widescreen</PresentationFormat>
  <Paragraphs>74</Paragraphs>
  <Slides>29</Slides>
  <Notes>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等线</vt:lpstr>
      <vt:lpstr>SimSun</vt:lpstr>
      <vt:lpstr>Arial</vt:lpstr>
      <vt:lpstr>Calibri</vt:lpstr>
      <vt:lpstr>Calibri Light</vt:lpstr>
      <vt:lpstr>Cambria</vt:lpstr>
      <vt:lpstr>Lobster</vt:lpstr>
      <vt:lpstr>Segoe UI Historic</vt:lpstr>
      <vt:lpstr>Times New Roman</vt:lpstr>
      <vt:lpstr>UTM Androgyne</vt:lpstr>
      <vt:lpstr>UTM Wedding K&amp;T</vt:lpstr>
      <vt:lpstr>Wingdings</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37</cp:revision>
  <dcterms:created xsi:type="dcterms:W3CDTF">2023-12-04T15:24:04Z</dcterms:created>
  <dcterms:modified xsi:type="dcterms:W3CDTF">2023-12-20T22:15:19Z</dcterms:modified>
</cp:coreProperties>
</file>