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5" r:id="rId4"/>
    <p:sldMasterId id="2147483699" r:id="rId5"/>
    <p:sldMasterId id="2147483701" r:id="rId6"/>
    <p:sldMasterId id="2147483713" r:id="rId7"/>
    <p:sldMasterId id="2147483725" r:id="rId8"/>
    <p:sldMasterId id="2147483749" r:id="rId9"/>
  </p:sldMasterIdLst>
  <p:notesMasterIdLst>
    <p:notesMasterId r:id="rId37"/>
  </p:notesMasterIdLst>
  <p:sldIdLst>
    <p:sldId id="257" r:id="rId10"/>
    <p:sldId id="258" r:id="rId11"/>
    <p:sldId id="286" r:id="rId12"/>
    <p:sldId id="264" r:id="rId13"/>
    <p:sldId id="265" r:id="rId14"/>
    <p:sldId id="266" r:id="rId15"/>
    <p:sldId id="267" r:id="rId16"/>
    <p:sldId id="288" r:id="rId17"/>
    <p:sldId id="268" r:id="rId18"/>
    <p:sldId id="289" r:id="rId19"/>
    <p:sldId id="256" r:id="rId20"/>
    <p:sldId id="291" r:id="rId21"/>
    <p:sldId id="269" r:id="rId22"/>
    <p:sldId id="271" r:id="rId23"/>
    <p:sldId id="292" r:id="rId24"/>
    <p:sldId id="302" r:id="rId25"/>
    <p:sldId id="272" r:id="rId26"/>
    <p:sldId id="273" r:id="rId27"/>
    <p:sldId id="300" r:id="rId28"/>
    <p:sldId id="301" r:id="rId29"/>
    <p:sldId id="294" r:id="rId30"/>
    <p:sldId id="278" r:id="rId31"/>
    <p:sldId id="295" r:id="rId32"/>
    <p:sldId id="296" r:id="rId33"/>
    <p:sldId id="299" r:id="rId34"/>
    <p:sldId id="298" r:id="rId35"/>
    <p:sldId id="29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5" d="100"/>
          <a:sy n="65" d="100"/>
        </p:scale>
        <p:origin x="-90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15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39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264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15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7.jpe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7.jpe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58548F8-A09C-4EC0-8C8E-21EF7C8CD3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066" y="5697618"/>
            <a:ext cx="1165934" cy="1160382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-Rounded" panose="020B0500000000000000" charset="0"/>
                <a:cs typeface="Arial-Rounded" panose="020B0500000000000000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Cái trống trường em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Mùa hè cũng nghỉ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Suốt ba tháng liền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Trống nằm ngẫm nghĩ.</a:t>
            </a:r>
          </a:p>
          <a:p>
            <a:pPr marL="0" indent="0">
              <a:buNone/>
            </a:pPr>
            <a:endParaRPr lang="en-US" sz="1280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Buồn không hả trống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Trong những ngày hè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Bọn mình đi vắng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Chỉ còn tiếng ve?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5512435" y="1253490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Cái trống lặng im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Nghiêng đầu trên giá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Chắc thấy chúng em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Nó mừng vui quá!</a:t>
            </a:r>
          </a:p>
          <a:p>
            <a:pPr marL="0" indent="0">
              <a:buNone/>
            </a:pPr>
            <a:endParaRPr lang="en-US" sz="1280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Kìa trống đang gọi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Tùng! Tùng! Tùng! Tùng...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Vào năm học mới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Rộn vang tưng bừng.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060" y="3520440"/>
            <a:ext cx="2567940" cy="2880360"/>
          </a:xfrm>
          <a:prstGeom prst="rect">
            <a:avLst/>
          </a:prstGeom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" y="685800"/>
            <a:ext cx="5270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86" y="2976562"/>
            <a:ext cx="527050" cy="26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820" y="594134"/>
            <a:ext cx="527050" cy="26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50" y="2976245"/>
            <a:ext cx="527050" cy="26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3230245" y="6180455"/>
            <a:ext cx="5203190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đoạn nối tiếp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806" y="4505201"/>
            <a:ext cx="1694696" cy="21619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243" y="0"/>
            <a:ext cx="1385757" cy="1379158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2565085" y="469565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2">
            <a:extLst>
              <a:ext uri="{FF2B5EF4-FFF2-40B4-BE49-F238E27FC236}">
                <a16:creationId xmlns="" xmlns:a16="http://schemas.microsoft.com/office/drawing/2014/main" id="{946AA1D0-67D0-414A-8291-FD79118EA26D}"/>
              </a:ext>
            </a:extLst>
          </p:cNvPr>
          <p:cNvSpPr/>
          <p:nvPr/>
        </p:nvSpPr>
        <p:spPr>
          <a:xfrm>
            <a:off x="4447713" y="1473693"/>
            <a:ext cx="6997379" cy="3524435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="" xmlns:a16="http://schemas.microsoft.com/office/drawing/2014/main" id="{FB017DC4-93BF-466F-8D4C-38A39FD48654}"/>
              </a:ext>
            </a:extLst>
          </p:cNvPr>
          <p:cNvSpPr/>
          <p:nvPr/>
        </p:nvSpPr>
        <p:spPr>
          <a:xfrm>
            <a:off x="4724050" y="1999098"/>
            <a:ext cx="6444704" cy="231521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B6FDB35-7237-4051-A44C-DD7FD17D24A9}"/>
              </a:ext>
            </a:extLst>
          </p:cNvPr>
          <p:cNvSpPr txBox="1"/>
          <p:nvPr/>
        </p:nvSpPr>
        <p:spPr>
          <a:xfrm>
            <a:off x="4874933" y="2401652"/>
            <a:ext cx="59313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0" u="none" strike="noStrike" dirty="0" err="1">
                <a:solidFill>
                  <a:srgbClr val="FF0000"/>
                </a:solidFill>
                <a:effectLst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ngẫm</a:t>
            </a:r>
            <a:r>
              <a:rPr lang="en-US" sz="4400" b="0" u="none" strike="noStrike" dirty="0">
                <a:solidFill>
                  <a:srgbClr val="FF0000"/>
                </a:solidFill>
                <a:effectLst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0" u="none" strike="noStrike" dirty="0" err="1">
                <a:solidFill>
                  <a:srgbClr val="FF0000"/>
                </a:solidFill>
                <a:effectLst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nghĩ</a:t>
            </a:r>
            <a:endParaRPr lang="en-US" sz="4400" b="0" u="none" strike="noStrike" dirty="0">
              <a:solidFill>
                <a:srgbClr val="FF0000"/>
              </a:solidFill>
              <a:effectLst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3600" b="0" i="0" u="none" strike="noStrike" dirty="0" err="1">
                <a:solidFill>
                  <a:srgbClr val="231F20"/>
                </a:solidFill>
                <a:effectLst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nghĩ</a:t>
            </a:r>
            <a:r>
              <a:rPr lang="en-US" altLang="vi-VN" sz="3600" b="0" i="0" u="none" strike="noStrike" dirty="0">
                <a:solidFill>
                  <a:srgbClr val="231F20"/>
                </a:solidFill>
                <a:effectLst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altLang="vi-VN" sz="3600" b="0" i="0" u="none" strike="noStrike" dirty="0" err="1">
                <a:solidFill>
                  <a:srgbClr val="231F20"/>
                </a:solidFill>
                <a:effectLst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</a:t>
            </a:r>
            <a:r>
              <a:rPr lang="en-US" altLang="vi-VN" sz="3600" b="0" i="0" u="none" strike="noStrike" dirty="0">
                <a:solidFill>
                  <a:srgbClr val="231F20"/>
                </a:solidFill>
                <a:effectLst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altLang="vi-VN" sz="3600" b="0" i="0" u="none" strike="noStrike" dirty="0" err="1">
                <a:solidFill>
                  <a:srgbClr val="231F20"/>
                </a:solidFill>
                <a:effectLst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nghĩ</a:t>
            </a:r>
            <a:r>
              <a:rPr lang="en-US" altLang="vi-VN" sz="3600" b="0" i="0" u="none" strike="noStrike" dirty="0">
                <a:solidFill>
                  <a:srgbClr val="231F20"/>
                </a:solidFill>
                <a:effectLst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altLang="vi-VN" sz="3600" b="0" i="0" u="none" strike="noStrike" dirty="0" err="1">
                <a:solidFill>
                  <a:srgbClr val="231F20"/>
                </a:solidFill>
                <a:effectLst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lại</a:t>
            </a:r>
            <a:r>
              <a:rPr lang="en-US" altLang="vi-VN" sz="3600" b="0" i="0" u="none" strike="noStrike" dirty="0">
                <a:solidFill>
                  <a:srgbClr val="231F20"/>
                </a:solidFill>
                <a:effectLst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altLang="vi-VN" sz="3600" b="0" i="0" u="none" strike="noStrike" dirty="0" err="1">
                <a:solidFill>
                  <a:srgbClr val="231F20"/>
                </a:solidFill>
                <a:effectLst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kĩ</a:t>
            </a:r>
            <a:r>
              <a:rPr lang="en-US" altLang="vi-VN" sz="3600" b="0" i="0" u="none" strike="noStrike" dirty="0">
                <a:solidFill>
                  <a:srgbClr val="231F20"/>
                </a:solidFill>
                <a:effectLst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altLang="vi-VN" sz="3600" b="0" i="0" u="none" strike="noStrike" dirty="0" err="1">
                <a:solidFill>
                  <a:srgbClr val="231F20"/>
                </a:solidFill>
                <a:effectLst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càng</a:t>
            </a:r>
            <a:endParaRPr lang="en-US" altLang="vi-VN" sz="3600" b="0" i="0" u="none" strike="noStrike" dirty="0">
              <a:solidFill>
                <a:srgbClr val="231F20"/>
              </a:solidFill>
              <a:effectLst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+mn-lt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7356920C-9C0F-4C6A-B8A5-6965D982DE12}"/>
              </a:ext>
            </a:extLst>
          </p:cNvPr>
          <p:cNvGrpSpPr/>
          <p:nvPr/>
        </p:nvGrpSpPr>
        <p:grpSpPr>
          <a:xfrm>
            <a:off x="1939315" y="2008861"/>
            <a:ext cx="2109019" cy="2109019"/>
            <a:chOff x="156834" y="1993081"/>
            <a:chExt cx="2109019" cy="2109019"/>
          </a:xfrm>
        </p:grpSpPr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7F3CBE5-778F-49C4-B1B0-4DC0DFEED94F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7D1D628A-6AB6-4E84-B896-B0F8F3870D96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602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-Rounded" panose="020B0500000000000000" charset="0"/>
                <a:cs typeface="Arial-Rounded" panose="020B0500000000000000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Cái trống trường em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Mùa hè cũng nghỉ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Suốt ba tháng liền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Trống nằm ngẫm nghĩ.</a:t>
            </a:r>
          </a:p>
          <a:p>
            <a:pPr marL="0" indent="0">
              <a:buNone/>
            </a:pPr>
            <a:endParaRPr lang="en-US" sz="1280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Buồn không hả trống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Trong những ngày hè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Bọn mình đi vắng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Chỉ còn tiếng ve?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5512435" y="1253490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Cái trống lặng im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Nghiêng đầu trên giá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Chắc thấy chúng em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Nó mừng vui quá!</a:t>
            </a:r>
          </a:p>
          <a:p>
            <a:pPr marL="0" indent="0">
              <a:buNone/>
            </a:pPr>
            <a:endParaRPr lang="en-US" sz="1280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Kìa trống đang gọi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Tùng! Tùng! Tùng! Tùng...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Vào năm học mới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Rộn vang tưng bừng.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060" y="3520440"/>
            <a:ext cx="2567940" cy="28803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3230245" y="6180455"/>
            <a:ext cx="5203190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toàn bài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t="50811"/>
          <a:stretch>
            <a:fillRect/>
          </a:stretch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135505" y="1044575"/>
            <a:ext cx="959485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1. Bạn học sinh kể gì về trống trường trong những ngày hè?</a:t>
            </a:r>
            <a:endParaRPr lang="en-US" altLang="zh-CN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72501" y="1508125"/>
            <a:ext cx="10721975" cy="6588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Cảm xúc của trống trường khi các bạn học sinh nghỉ hè.</a:t>
            </a:r>
            <a:endParaRPr lang="en-US" altLang="zh-CN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05710" y="2346960"/>
            <a:ext cx="9425305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2. Tiếng trống trường trong khổ thơ cuối báo hiệu điều gì?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31465" y="2810510"/>
            <a:ext cx="9099550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Báo hiệu bước vào năm học mới.</a:t>
            </a:r>
            <a:endParaRPr lang="zh-CN" altLang="en-US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4460" y="2141220"/>
            <a:ext cx="3204845" cy="2786380"/>
          </a:xfrm>
          <a:prstGeom prst="rect">
            <a:avLst/>
          </a:prstGeom>
        </p:spPr>
      </p:pic>
      <p:sp>
        <p:nvSpPr>
          <p:cNvPr id="2" name="矩形 10"/>
          <p:cNvSpPr/>
          <p:nvPr/>
        </p:nvSpPr>
        <p:spPr>
          <a:xfrm>
            <a:off x="2764790" y="3502025"/>
            <a:ext cx="9312910" cy="84201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3. Khổ thơ nào cho thấy hs trò chuyện với trống trường như người bạn?</a:t>
            </a:r>
          </a:p>
        </p:txBody>
      </p:sp>
      <p:sp>
        <p:nvSpPr>
          <p:cNvPr id="5" name="TextBox 12"/>
          <p:cNvSpPr txBox="1"/>
          <p:nvPr/>
        </p:nvSpPr>
        <p:spPr>
          <a:xfrm>
            <a:off x="3814445" y="4225925"/>
            <a:ext cx="7915910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Khổ thơ thứ hai.</a:t>
            </a:r>
            <a:endParaRPr lang="zh-CN" altLang="en-US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2830830" y="4984750"/>
            <a:ext cx="9210040" cy="79502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4. Em thấy tình cảm của bạn học sinh đối với trống trường như thế nào?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3656522" y="5780643"/>
            <a:ext cx="6861278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Bạn học sinh rất yêu quý trống trường.</a:t>
            </a:r>
            <a:endParaRPr lang="zh-CN" altLang="en-US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11" grpId="0" bldLvl="0" animBg="1"/>
      <p:bldP spid="11" grpId="1" animBg="1"/>
      <p:bldP spid="12" grpId="0"/>
      <p:bldP spid="12" grpId="1"/>
      <p:bldP spid="2" grpId="0" bldLvl="0" animBg="1"/>
      <p:bldP spid="5" grpId="0"/>
      <p:bldP spid="5" grpId="1"/>
      <p:bldP spid="14" grpId="0" bldLvl="0" animBg="1"/>
      <p:bldP spid="14" grpId="1" animBg="1"/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9455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1. Những từ nào dưới đây nói về trống trường như nói về con người?</a:t>
            </a:r>
            <a:endParaRPr lang="en-US" b="1">
              <a:solidFill>
                <a:schemeClr val="tx1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3" name="Cloud 2"/>
          <p:cNvSpPr/>
          <p:nvPr/>
        </p:nvSpPr>
        <p:spPr>
          <a:xfrm>
            <a:off x="749935" y="2520315"/>
            <a:ext cx="2261870" cy="91313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ngẫm nghĩ</a:t>
            </a:r>
          </a:p>
        </p:txBody>
      </p:sp>
      <p:sp>
        <p:nvSpPr>
          <p:cNvPr id="4" name="Cloud 3"/>
          <p:cNvSpPr/>
          <p:nvPr/>
        </p:nvSpPr>
        <p:spPr>
          <a:xfrm>
            <a:off x="3235325" y="2520315"/>
            <a:ext cx="2860675" cy="91313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mừng vui</a:t>
            </a:r>
          </a:p>
        </p:txBody>
      </p:sp>
      <p:sp>
        <p:nvSpPr>
          <p:cNvPr id="5" name="Cloud 4"/>
          <p:cNvSpPr/>
          <p:nvPr/>
        </p:nvSpPr>
        <p:spPr>
          <a:xfrm>
            <a:off x="6562725" y="2520315"/>
            <a:ext cx="2261870" cy="91313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buồn</a:t>
            </a:r>
          </a:p>
        </p:txBody>
      </p:sp>
      <p:sp>
        <p:nvSpPr>
          <p:cNvPr id="6" name="Cloud 5"/>
          <p:cNvSpPr/>
          <p:nvPr/>
        </p:nvSpPr>
        <p:spPr>
          <a:xfrm>
            <a:off x="9006840" y="2520315"/>
            <a:ext cx="2261870" cy="91313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lo lắng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P spid="3" grpId="1" animBg="1"/>
      <p:bldP spid="4" grpId="0" bldLvl="0" animBg="1"/>
      <p:bldP spid="4" grpId="1" animBg="1"/>
      <p:bldP spid="5" grpId="0" bldLvl="0" animBg="1"/>
      <p:bldP spid="5" grpId="1" animBg="1"/>
      <p:bldP spid="6" grpId="1" animBg="1"/>
      <p:bldP spid="6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9455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Nói và đáp</a:t>
            </a:r>
            <a:endParaRPr lang="en-US" b="1">
              <a:solidFill>
                <a:schemeClr val="tx1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latin typeface="Arial-Rounded" panose="020B0500000000000000" charset="0"/>
                <a:cs typeface="Arial-Rounded" panose="020B0500000000000000" charset="0"/>
              </a:rPr>
              <a:t>a. Lời tạm biệt của bạn học sinh với trống trường</a:t>
            </a:r>
          </a:p>
        </p:txBody>
      </p:sp>
      <p:sp>
        <p:nvSpPr>
          <p:cNvPr id="8" name="Cloud 7"/>
          <p:cNvSpPr/>
          <p:nvPr/>
        </p:nvSpPr>
        <p:spPr>
          <a:xfrm>
            <a:off x="2636520" y="2338070"/>
            <a:ext cx="5852795" cy="12172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Tạm biệt trống mình về nghỉ hè nhé!</a:t>
            </a:r>
          </a:p>
        </p:txBody>
      </p:sp>
      <p:sp>
        <p:nvSpPr>
          <p:cNvPr id="9" name="Content Placeholder 6"/>
          <p:cNvSpPr/>
          <p:nvPr/>
        </p:nvSpPr>
        <p:spPr>
          <a:xfrm>
            <a:off x="838200" y="379349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Arial-Rounded" panose="020B0500000000000000" charset="0"/>
                <a:cs typeface="Arial-Rounded" panose="020B0500000000000000" charset="0"/>
              </a:rPr>
              <a:t>a. Lời tạm biệt  bạn bè khi bắt đầu nghỉ hè</a:t>
            </a:r>
          </a:p>
        </p:txBody>
      </p:sp>
      <p:sp>
        <p:nvSpPr>
          <p:cNvPr id="12" name="Cloud 11"/>
          <p:cNvSpPr/>
          <p:nvPr/>
        </p:nvSpPr>
        <p:spPr>
          <a:xfrm>
            <a:off x="2656840" y="4538980"/>
            <a:ext cx="5852795" cy="12172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Tạm biệt bạn, về nghỉ hè vui vẻ nhé!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 build="p"/>
      <p:bldP spid="7" grpId="1" build="p"/>
      <p:bldP spid="8" grpId="0" animBg="1"/>
      <p:bldP spid="8" grpId="1" animBg="1"/>
      <p:bldP spid="9" grpId="0" build="p"/>
      <p:bldP spid="9" grpId="1" build="p"/>
      <p:bldP spid="12" grpId="0" bldLvl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ông Vải Nền Cho Phòng Chụp Studio giá tốt tại Bình M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0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ơn 50 mẫu Phông xanh chụp ảnh thẻ 4x6 với kích thước chuyên dụng cho ảnh  th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290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0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928CE8E-2F5A-4972-AFA8-353EF9BD2D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8CF1CE2-1A59-43B8-93C6-E7BC885E2C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Hướng dẫn viết chữa Đ hoa  Instructions for capital letter Đ  大写字母Đ的说明_360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353961"/>
            <a:ext cx="11734800" cy="5823002"/>
          </a:xfrm>
        </p:spPr>
      </p:pic>
    </p:spTree>
    <p:extLst>
      <p:ext uri="{BB962C8B-B14F-4D97-AF65-F5344CB8AC3E}">
        <p14:creationId xmlns:p14="http://schemas.microsoft.com/office/powerpoint/2010/main" val="185145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ách viết chữ Đ hoa cỡ nhỏ chuẩn theo chương trình mới có hướng dẫn cách viế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8207" y="265471"/>
            <a:ext cx="11444748" cy="5911492"/>
          </a:xfrm>
        </p:spPr>
      </p:pic>
    </p:spTree>
    <p:extLst>
      <p:ext uri="{BB962C8B-B14F-4D97-AF65-F5344CB8AC3E}">
        <p14:creationId xmlns:p14="http://schemas.microsoft.com/office/powerpoint/2010/main" val="325677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820952" y="4430107"/>
            <a:ext cx="8971976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Đền</a:t>
            </a:r>
            <a:r>
              <a:rPr kumimoji="0" lang="en-US" altLang="en-US" sz="4000" b="1" i="0" u="none" strike="noStrike" kern="120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mẫu được xây dựng từ thế kỉ 18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5199" y="2250596"/>
            <a:ext cx="8971976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4000" b="1" smtClean="0">
                <a:solidFill>
                  <a:srgbClr val="0000FF"/>
                </a:solidFill>
                <a:latin typeface="HP001 4 hàng" panose="020B0603050302020204" pitchFamily="34" charset="0"/>
              </a:rPr>
              <a:t>Đ         Đ       Đ        Đ        Đ       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3876" y="2987523"/>
            <a:ext cx="1084502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4000" b="1" smtClean="0">
                <a:solidFill>
                  <a:srgbClr val="0000FF"/>
                </a:solidFill>
                <a:latin typeface="HP001 4 hàng" panose="020B0603050302020204" pitchFamily="34" charset="0"/>
              </a:rPr>
              <a:t>Đền mẫu         Đồng tuyển                        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9" grpId="0"/>
      <p:bldP spid="9" grpId="1"/>
      <p:bldP spid="10" grpId="0"/>
      <p:bldP spid="1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81CFA8C-40BF-4379-AD0E-1BA3BFDA34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69824" y="285320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</a:t>
            </a:r>
          </a:p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67B398A-DCEA-4BA0-B563-EFAA405A08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14"/>
          <p:cNvGrpSpPr/>
          <p:nvPr/>
        </p:nvGrpSpPr>
        <p:grpSpPr>
          <a:xfrm>
            <a:off x="3469637" y="93345"/>
            <a:ext cx="6405880" cy="1094105"/>
            <a:chOff x="2511715" y="335043"/>
            <a:chExt cx="803516" cy="820619"/>
          </a:xfrm>
        </p:grpSpPr>
        <p:sp>
          <p:nvSpPr>
            <p:cNvPr id="16" name="15"/>
            <p:cNvSpPr/>
            <p:nvPr/>
          </p:nvSpPr>
          <p:spPr>
            <a:xfrm>
              <a:off x="2511715" y="335043"/>
              <a:ext cx="803516" cy="82061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28203" y="452206"/>
              <a:ext cx="762098" cy="58744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4000" spc="300" dirty="0">
                  <a:solidFill>
                    <a:srgbClr val="FFFFFF"/>
                  </a:solidFill>
                  <a:latin typeface="Arial-Rounded" panose="020B0500000000000000" charset="0"/>
                  <a:ea typeface="Microsoft YaHei" panose="020B0503020204020204" charset="-122"/>
                  <a:cs typeface="Arial-Rounded" panose="020B0500000000000000" charset="0"/>
                </a:rPr>
                <a:t>Ngôi trường của em</a:t>
              </a:r>
              <a:endParaRPr lang="zh-CN" altLang="en-US" sz="4000" spc="300" dirty="0">
                <a:solidFill>
                  <a:srgbClr val="FFFFFF"/>
                </a:solidFill>
                <a:latin typeface="Arial-Rounded" panose="020B0500000000000000" charset="0"/>
                <a:ea typeface="Microsoft YaHei" panose="020B0503020204020204" charset="-122"/>
                <a:cs typeface="Arial-Rounded" panose="020B0500000000000000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414145"/>
            <a:ext cx="637794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6005" y="3064510"/>
            <a:ext cx="7976235" cy="3496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Giải lao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ài 11-2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600" y="250825"/>
            <a:ext cx="10168890" cy="6355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/>
          <p:cNvSpPr/>
          <p:nvPr/>
        </p:nvSpPr>
        <p:spPr>
          <a:xfrm>
            <a:off x="3316605" y="2079625"/>
            <a:ext cx="5852795" cy="166306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2. Em muốn trường mình có những thay đổi gì?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C11E9B7-F59E-46E6-B0BB-04D5EA102C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D5E5B2ED-E4DF-41C6-A69A-B7DFA53B2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4" y="0"/>
            <a:ext cx="8875553" cy="59310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677B885-C217-4D5F-999E-9526352F5973}"/>
              </a:ext>
            </a:extLst>
          </p:cNvPr>
          <p:cNvSpPr txBox="1"/>
          <p:nvPr/>
        </p:nvSpPr>
        <p:spPr>
          <a:xfrm>
            <a:off x="3147969" y="1266629"/>
            <a:ext cx="609460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rgbClr val="0070C0"/>
                </a:solidFill>
              </a:rPr>
              <a:t>CỦNG CỐ BÀI HỌC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4EB7411-456A-4AB9-8FA5-C84837C4BE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  <p:grpSp>
        <p:nvGrpSpPr>
          <p:cNvPr id="7" name="1">
            <a:extLst>
              <a:ext uri="{FF2B5EF4-FFF2-40B4-BE49-F238E27FC236}">
                <a16:creationId xmlns="" xmlns:a16="http://schemas.microsoft.com/office/drawing/2014/main" id="{64E6B4FC-09D6-4813-89B5-540F5F9E9313}"/>
              </a:ext>
            </a:extLst>
          </p:cNvPr>
          <p:cNvGrpSpPr/>
          <p:nvPr/>
        </p:nvGrpSpPr>
        <p:grpSpPr>
          <a:xfrm>
            <a:off x="0" y="4443812"/>
            <a:ext cx="12282473" cy="2258127"/>
            <a:chOff x="-53293" y="2190760"/>
            <a:chExt cx="9211855" cy="2951064"/>
          </a:xfrm>
        </p:grpSpPr>
        <p:pic>
          <p:nvPicPr>
            <p:cNvPr id="9" name="10">
              <a:extLst>
                <a:ext uri="{FF2B5EF4-FFF2-40B4-BE49-F238E27FC236}">
                  <a16:creationId xmlns="" xmlns:a16="http://schemas.microsoft.com/office/drawing/2014/main" id="{C5E7F436-396B-4609-89B6-B2DED3128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0" name="13">
              <a:extLst>
                <a:ext uri="{FF2B5EF4-FFF2-40B4-BE49-F238E27FC236}">
                  <a16:creationId xmlns="" xmlns:a16="http://schemas.microsoft.com/office/drawing/2014/main" id="{8B9C1986-4FEE-4A32-9BF0-ED82FA288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1" name="16">
              <a:extLst>
                <a:ext uri="{FF2B5EF4-FFF2-40B4-BE49-F238E27FC236}">
                  <a16:creationId xmlns="" xmlns:a16="http://schemas.microsoft.com/office/drawing/2014/main" id="{03EF4ADC-6383-448D-974E-51592C005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video bài 11">
            <a:hlinkClick r:id="" action="ppaction://media"/>
          </p:cNvPr>
          <p:cNvPicPr>
            <a:picLocks noGrp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3485" y="436245"/>
            <a:ext cx="9441815" cy="5518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96135" y="77470"/>
            <a:ext cx="7583170" cy="621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Thứ</a:t>
            </a:r>
            <a:r>
              <a:rPr lang="en-US" sz="2400" b="1" i="1" dirty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....</a:t>
            </a: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ngày .....tháng</a:t>
            </a:r>
            <a:r>
              <a:rPr lang="en-US" sz="2400" b="1" i="1" dirty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....</a:t>
            </a: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năm ....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2115" y="635635"/>
            <a:ext cx="11228070" cy="1383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7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Bài</a:t>
            </a:r>
            <a:r>
              <a:rPr lang="en-US" sz="57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 11: Cái trống trường em</a:t>
            </a:r>
            <a:endParaRPr lang="en-US" sz="57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766060" y="2456815"/>
            <a:ext cx="7311390" cy="329184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003B950-8ACB-46FA-B614-147787ECC96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CC8B52B-F191-4D9B-B292-8219B69023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18" y="0"/>
            <a:ext cx="988381" cy="983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0" y="701675"/>
            <a:ext cx="9152255" cy="42475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711575" y="5304790"/>
            <a:ext cx="5253990" cy="11969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Báo đã đến giờ vào lớp, báo giờ ra chơi......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6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-Rounded" panose="020B0500000000000000" charset="0"/>
                <a:cs typeface="Arial-Rounded" panose="020B0500000000000000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Cái trống trường em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Mùa hè cũng nghỉ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Suốt ba tháng liền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Trống nằm ngẫm nghĩ.</a:t>
            </a:r>
          </a:p>
          <a:p>
            <a:pPr marL="0" indent="0">
              <a:buNone/>
            </a:pPr>
            <a:endParaRPr lang="en-US" sz="1280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Buồn không hả trống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Trong những ngày hè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Bọn mình đi vắng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Chỉ còn tiếng ve?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5512435" y="1253490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Cái trống lặng im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Nghiêng đầu trên giá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Chắc thấy chúng em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Nó mừng vui quá!</a:t>
            </a:r>
          </a:p>
          <a:p>
            <a:pPr marL="0" indent="0">
              <a:buNone/>
            </a:pPr>
            <a:endParaRPr lang="en-US" sz="1280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Kìa trống đang gọi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Tùng! Tùng! Tùng! Tùng...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Vào năm học mới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Rộn vang tưng bừng.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060" y="3520440"/>
            <a:ext cx="2567940" cy="288036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587EA48A-CC2E-4672-B04D-C6C8D5FE1DC9}"/>
              </a:ext>
            </a:extLst>
          </p:cNvPr>
          <p:cNvGrpSpPr/>
          <p:nvPr/>
        </p:nvGrpSpPr>
        <p:grpSpPr>
          <a:xfrm>
            <a:off x="3218956" y="5871845"/>
            <a:ext cx="5203190" cy="768350"/>
            <a:chOff x="708943" y="6033135"/>
            <a:chExt cx="5825836" cy="768350"/>
          </a:xfrm>
        </p:grpSpPr>
        <p:sp>
          <p:nvSpPr>
            <p:cNvPr id="8" name="TextBox 19">
              <a:extLst>
                <a:ext uri="{FF2B5EF4-FFF2-40B4-BE49-F238E27FC236}">
                  <a16:creationId xmlns="" xmlns:a16="http://schemas.microsoft.com/office/drawing/2014/main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="" xmlns:a16="http://schemas.microsoft.com/office/drawing/2014/main" id="{9C07137F-9A6D-42B4-A7BE-484D033E43D4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mẫu</a:t>
              </a:r>
              <a:endParaRPr lang="en-US" sz="4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-Rounded" panose="020B0500000000000000" charset="0"/>
                <a:cs typeface="Arial-Rounded" panose="020B0500000000000000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Cái trống trường em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Mùa hè cũng nghỉ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Suốt ba tháng liền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Trống nằm ngẫm nghĩ.</a:t>
            </a:r>
          </a:p>
          <a:p>
            <a:pPr marL="0" indent="0">
              <a:buNone/>
            </a:pPr>
            <a:endParaRPr lang="en-US" sz="1280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Buồn không hả trống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Trong những ngày hè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Bọn mình đi vắng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Chỉ còn tiếng ve?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6163945" y="1252855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Cái trống lặng im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Nghiêng đầu trên giá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Chắc thấy chúng em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Nó mừng vui quá!</a:t>
            </a:r>
          </a:p>
          <a:p>
            <a:pPr marL="0" indent="0">
              <a:buNone/>
            </a:pPr>
            <a:endParaRPr lang="en-US" sz="1280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Kìa trống đang gọi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Tùng! Tùng! Tùng! Tùng...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Vào năm học mới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Rộn vang tưng bừng.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4230795" y="125287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3926630" y="186183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845350" y="243016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653810" y="255966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435900" y="359001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457805" y="407739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769150" y="451747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692950" y="506099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9217025" y="115675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875310" y="169295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9738787" y="221872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9294285" y="256109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9413526" y="348746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0442789" y="403009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9293225" y="44701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9781120" y="498557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3230245" y="6180455"/>
            <a:ext cx="5203190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câu</a:t>
              </a:r>
              <a:endParaRPr lang="en-US" sz="4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620</Words>
  <Application>Microsoft Office PowerPoint</Application>
  <PresentationFormat>Custom</PresentationFormat>
  <Paragraphs>134</Paragraphs>
  <Slides>27</Slides>
  <Notes>11</Notes>
  <HiddenSlides>0</HiddenSlides>
  <MMClips>4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1_Office Theme</vt:lpstr>
      <vt:lpstr>1_Office 主题​​</vt:lpstr>
      <vt:lpstr>3_Office Theme</vt:lpstr>
      <vt:lpstr>6_Office Theme</vt:lpstr>
      <vt:lpstr>4_Office Theme</vt:lpstr>
      <vt:lpstr>2_Office 主题​​</vt:lpstr>
      <vt:lpstr>Trek</vt:lpstr>
      <vt:lpstr>7_Office Theme</vt:lpstr>
      <vt:lpstr>1_Default Design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Những từ nào dưới đây nói về trống trường như nói về con người?</vt:lpstr>
      <vt:lpstr>2. Nói và đáp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Window 18</cp:lastModifiedBy>
  <cp:revision>13</cp:revision>
  <dcterms:created xsi:type="dcterms:W3CDTF">2021-05-24T09:52:12Z</dcterms:created>
  <dcterms:modified xsi:type="dcterms:W3CDTF">2023-10-10T01:17:09Z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