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  <p:sldMasterId id="2147483761" r:id="rId10"/>
  </p:sldMasterIdLst>
  <p:notesMasterIdLst>
    <p:notesMasterId r:id="rId40"/>
  </p:notesMasterIdLst>
  <p:sldIdLst>
    <p:sldId id="257" r:id="rId11"/>
    <p:sldId id="258" r:id="rId12"/>
    <p:sldId id="291" r:id="rId13"/>
    <p:sldId id="292" r:id="rId14"/>
    <p:sldId id="293" r:id="rId15"/>
    <p:sldId id="294" r:id="rId16"/>
    <p:sldId id="295" r:id="rId17"/>
    <p:sldId id="260" r:id="rId18"/>
    <p:sldId id="261" r:id="rId19"/>
    <p:sldId id="262" r:id="rId20"/>
    <p:sldId id="296" r:id="rId21"/>
    <p:sldId id="263" r:id="rId22"/>
    <p:sldId id="268" r:id="rId23"/>
    <p:sldId id="269" r:id="rId24"/>
    <p:sldId id="270" r:id="rId25"/>
    <p:sldId id="272" r:id="rId26"/>
    <p:sldId id="273" r:id="rId27"/>
    <p:sldId id="275" r:id="rId28"/>
    <p:sldId id="298" r:id="rId29"/>
    <p:sldId id="299" r:id="rId30"/>
    <p:sldId id="300" r:id="rId31"/>
    <p:sldId id="276" r:id="rId32"/>
    <p:sldId id="301" r:id="rId33"/>
    <p:sldId id="303" r:id="rId34"/>
    <p:sldId id="304" r:id="rId35"/>
    <p:sldId id="305" r:id="rId36"/>
    <p:sldId id="277" r:id="rId37"/>
    <p:sldId id="306" r:id="rId38"/>
    <p:sldId id="307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>
        <p:scale>
          <a:sx n="77" d="100"/>
          <a:sy n="77" d="100"/>
        </p:scale>
        <p:origin x="-420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67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05/10/2023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9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8.jpeg"/><Relationship Id="rId4" Type="http://schemas.openxmlformats.org/officeDocument/2006/relationships/image" Target="../media/image39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93.xml"/><Relationship Id="rId7" Type="http://schemas.openxmlformats.org/officeDocument/2006/relationships/audio" Target="../media/audio4.wav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22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7.jpe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5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9690A67-BD09-4F2A-8578-4BF5ABF14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88" y="5478842"/>
            <a:ext cx="1385757" cy="137915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66E68A2-43E7-49C1-93B4-ACCA8B825D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08915"/>
            <a:ext cx="8869680" cy="739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1475740"/>
            <a:ext cx="9114790" cy="50209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Thời khóa biểu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6477" y="695960"/>
            <a:ext cx="11822451" cy="162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702" y="2206318"/>
            <a:ext cx="11533239" cy="46516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Đọc thời khóa biểu của ngày thứ 2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493292" y="1508125"/>
            <a:ext cx="10455692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</a:rPr>
              <a:t>Buổi sáng: Hoạt động trải nghiệm, Toán, Tiếng việt, </a:t>
            </a:r>
            <a:r>
              <a:rPr lang="en-US" altLang="zh-CN" sz="280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Times New Roman" pitchFamily="18" charset="0"/>
                <a:ea typeface="汉仪黑荔枝体简" panose="00020600040101010101" pitchFamily="18" charset="-122"/>
                <a:cs typeface="Times New Roman" pitchFamily="18" charset="0"/>
                <a:sym typeface="+mn-ea"/>
              </a:rPr>
              <a:t>Buổi chiều:  Tiếng Anh, tự học có hướng dẫn</a:t>
            </a:r>
            <a:endParaRPr lang="en-US" altLang="zh-CN" sz="2800" dirty="0">
              <a:latin typeface="Times New Roman" pitchFamily="18" charset="0"/>
              <a:ea typeface="汉仪黑荔枝体简" panose="00020600040101010101" pitchFamily="18" charset="-122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27755" y="286385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Sáng thứ hai có mấy tiết?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19084" y="3188970"/>
            <a:ext cx="10522421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4 Tiết: </a:t>
            </a: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Hoạt động trải nghiệm, Toán, Tiếng việt, Tiếng việt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Thứ năm có những môn học nào?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2020529" y="4225925"/>
            <a:ext cx="9709826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Tóan, Tiếng Việt, Giáo dục thể chất, TNXH, Tự học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153265" y="4984750"/>
            <a:ext cx="9887605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Nếu không có thời khóa biểu, em sẽ gặp khó khăn gì?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Sẽ không nắm được lịch học các môn.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8870" y="1129665"/>
            <a:ext cx="9455785" cy="378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-160638"/>
            <a:ext cx="10515600" cy="480947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một câu giới thiệu môn học hoặc hoạt động ở trường mà em thích</a:t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/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</a:t>
            </a:r>
            <a:r>
              <a:rPr lang="en-US" b="1" smtClean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.</a:t>
            </a:r>
            <a:r>
              <a:rPr lang="en-US" b="1">
                <a:latin typeface="HP001 4 hang 1 ô ly" pitchFamily="34" charset="0"/>
                <a:cs typeface="Arial-Rounded" panose="020B0500000000000000" charset="0"/>
                <a:sym typeface="+mn-ea"/>
              </a:rPr>
              <a:t> Tiếng việt là môn học em thích </a:t>
            </a:r>
            <a:r>
              <a:rPr lang="en-US" b="1" smtClean="0">
                <a:latin typeface="HP001 4 hang 1 ô ly" pitchFamily="34" charset="0"/>
                <a:cs typeface="Arial-Rounded" panose="020B0500000000000000" charset="0"/>
                <a:sym typeface="+mn-ea"/>
              </a:rPr>
              <a:t>nhất</a:t>
            </a:r>
            <a:br>
              <a:rPr lang="en-US" b="1" smtClean="0">
                <a:latin typeface="HP001 4 hang 1 ô ly" pitchFamily="34" charset="0"/>
                <a:cs typeface="Arial-Rounded" panose="020B0500000000000000" charset="0"/>
                <a:sym typeface="+mn-ea"/>
              </a:rPr>
            </a:br>
            <a:r>
              <a:rPr lang="en-US" b="1">
                <a:latin typeface="HP001 4 hang 1 ô ly" pitchFamily="34" charset="0"/>
                <a:cs typeface="Arial-Rounded" panose="020B0500000000000000" charset="0"/>
                <a:sym typeface="+mn-ea"/>
              </a:rPr>
              <a:t/>
            </a:r>
            <a:br>
              <a:rPr lang="en-US" b="1">
                <a:latin typeface="HP001 4 hang 1 ô ly" pitchFamily="34" charset="0"/>
                <a:cs typeface="Arial-Rounded" panose="020B0500000000000000" charset="0"/>
                <a:sym typeface="+mn-ea"/>
              </a:rPr>
            </a:br>
            <a:r>
              <a:rPr lang="en-US" b="1">
                <a:latin typeface="HP001 4 hang 1 ô ly" pitchFamily="34" charset="0"/>
                <a:cs typeface="Arial-Rounded" panose="020B0500000000000000" charset="0"/>
                <a:sym typeface="+mn-ea"/>
              </a:rPr>
              <a:t>	</a:t>
            </a:r>
            <a:r>
              <a:rPr lang="en-US" b="1" smtClean="0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b="1" smtClean="0">
                <a:latin typeface="HP001 4 hang 1 ô ly" pitchFamily="34" charset="0"/>
                <a:cs typeface="Arial-Rounded" panose="020B0500000000000000" charset="0"/>
                <a:sym typeface="+mn-ea"/>
              </a:rPr>
              <a:t>Mĩ thuật </a:t>
            </a:r>
            <a:r>
              <a:rPr lang="en-US" b="1" smtClean="0">
                <a:solidFill>
                  <a:schemeClr val="tx1"/>
                </a:solidFill>
                <a:latin typeface="HP001 4 hang 1 ô ly" pitchFamily="34" charset="0"/>
                <a:cs typeface="Arial-Rounded" panose="020B0500000000000000" charset="0"/>
                <a:sym typeface="+mn-ea"/>
              </a:rPr>
              <a:t>là </a:t>
            </a:r>
            <a:r>
              <a:rPr lang="en-US" b="1">
                <a:solidFill>
                  <a:schemeClr val="tx1"/>
                </a:solidFill>
                <a:latin typeface="HP001 4 hang 1 ô ly" pitchFamily="34" charset="0"/>
                <a:cs typeface="Arial-Rounded" panose="020B0500000000000000" charset="0"/>
                <a:sym typeface="+mn-ea"/>
              </a:rPr>
              <a:t>môn học </a:t>
            </a:r>
            <a:r>
              <a:rPr lang="en-US" b="1" smtClean="0">
                <a:latin typeface="HP001 4 hang 1 ô ly" pitchFamily="34" charset="0"/>
                <a:cs typeface="Arial-Rounded" panose="020B0500000000000000" charset="0"/>
                <a:sym typeface="+mn-ea"/>
              </a:rPr>
              <a:t>em</a:t>
            </a:r>
            <a:r>
              <a:rPr lang="en-US" b="1" smtClean="0">
                <a:solidFill>
                  <a:schemeClr val="tx1"/>
                </a:solidFill>
                <a:latin typeface="HP001 4 hang 1 ô ly" pitchFamily="34" charset="0"/>
                <a:cs typeface="Arial-Rounded" panose="020B0500000000000000" charset="0"/>
                <a:sym typeface="+mn-ea"/>
              </a:rPr>
              <a:t> </a:t>
            </a:r>
            <a:r>
              <a:rPr lang="en-US" b="1">
                <a:solidFill>
                  <a:schemeClr val="tx1"/>
                </a:solidFill>
                <a:latin typeface="HP001 4 hang 1 ô ly" pitchFamily="34" charset="0"/>
                <a:cs typeface="Arial-Rounded" panose="020B0500000000000000" charset="0"/>
                <a:sym typeface="+mn-ea"/>
              </a:rPr>
              <a:t>thích </a:t>
            </a:r>
            <a:r>
              <a:rPr lang="en-US" b="1" smtClean="0">
                <a:solidFill>
                  <a:schemeClr val="tx1"/>
                </a:solidFill>
                <a:latin typeface="HP001 4 hang 1 ô ly" pitchFamily="34" charset="0"/>
                <a:cs typeface="Arial-Rounded" panose="020B0500000000000000" charset="0"/>
                <a:sym typeface="+mn-ea"/>
              </a:rPr>
              <a:t>nhất.</a:t>
            </a:r>
            <a:endParaRPr lang="en-US" b="1">
              <a:solidFill>
                <a:schemeClr val="tx1"/>
              </a:solidFill>
              <a:latin typeface="HP001 4 hang 1 ô ly" pitchFamily="34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FEE1076-B5D1-494B-A06F-CB49CB9F6C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580F2D0-CAD7-4F15-83AC-26AF098E65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111" y="1515807"/>
            <a:ext cx="11260879" cy="1913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8D18BC5-8118-4D6C-8DF2-413E1519E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885" y="1431925"/>
            <a:ext cx="8667750" cy="436689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21790" y="373824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kéo</a:t>
            </a:r>
          </a:p>
        </p:txBody>
      </p:sp>
      <p:sp>
        <p:nvSpPr>
          <p:cNvPr id="6" name="Oval 5"/>
          <p:cNvSpPr/>
          <p:nvPr/>
        </p:nvSpPr>
        <p:spPr>
          <a:xfrm>
            <a:off x="4097020" y="1811020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thước</a:t>
            </a:r>
          </a:p>
        </p:txBody>
      </p:sp>
      <p:sp>
        <p:nvSpPr>
          <p:cNvPr id="7" name="Oval 6"/>
          <p:cNvSpPr/>
          <p:nvPr/>
        </p:nvSpPr>
        <p:spPr>
          <a:xfrm>
            <a:off x="10162540" y="308800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cặp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>
                <a:latin typeface="Arial-Rounded" panose="020B0500000000000000" charset="0"/>
                <a:cs typeface="Arial-Rounded" panose="020B0500000000000000" charset="0"/>
              </a:rPr>
              <a:t>a. Chọn ch hoặc tr thay cho ô vuông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Mặt trời mọc rồi lặn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Trên đôi chân lon ton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Hai chân trời của con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Là mẹ và cô giáo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(Theo Trần Quốc Hoàn)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25" y="2076450"/>
            <a:ext cx="410845" cy="61468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5" y="2745740"/>
            <a:ext cx="410845" cy="614680"/>
          </a:xfrm>
          <a:prstGeom prst="rect">
            <a:avLst/>
          </a:prstGeom>
        </p:spPr>
      </p:pic>
      <p:pic>
        <p:nvPicPr>
          <p:cNvPr id="11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279654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3399790"/>
            <a:ext cx="41084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3411220"/>
            <a:ext cx="410845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b. Chọn v hay d thay cho ô vuông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5220" y="1968500"/>
            <a:ext cx="105181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Có con chim vành khuyên nhỏ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Dáng trông thật ngoan ngoãn quá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Gọi dạ, bảo vâng lễ phép ngoan nhất nhà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65" y="2131060"/>
            <a:ext cx="34925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20" y="272288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5" y="3411220"/>
            <a:ext cx="31940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05" y="3411220"/>
            <a:ext cx="320675" cy="61468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74625"/>
            <a:ext cx="3577727" cy="1517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73990"/>
            <a:ext cx="7296785" cy="64592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6244" y="1806575"/>
            <a:ext cx="3703269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a. Chỉ sự vật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165" y="4727575"/>
            <a:ext cx="3742055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b. Chỉ hoạt động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941805" y="121920"/>
            <a:ext cx="8250195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Đặt một câu nêu hoạt động với từ ngữ vừa tìm được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2" grpId="1" animBg="1"/>
      <p:bldP spid="12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44" y="0"/>
            <a:ext cx="11257023" cy="85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15" y="1207770"/>
            <a:ext cx="7505065" cy="513143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0645" y="1521460"/>
            <a:ext cx="2647315" cy="1278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7 giờ, bạn Nam đi học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636125" y="1146810"/>
            <a:ext cx="2707640" cy="13392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học bài lúc 8 giờ sáng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80645" y="3916045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Lúc 9 giờ 30 phút, nam và các bạn ra chơi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736455" y="3534032"/>
            <a:ext cx="2707640" cy="2299713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ăn trưa ở trường lúc 11 giờ 30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00" y="121474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Viết thời khóa biểu của em lúc 5 giờ chiều đến lúc đi ngủ?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3087426250"/>
              </p:ext>
            </p:extLst>
          </p:nvPr>
        </p:nvGraphicFramePr>
        <p:xfrm>
          <a:off x="976184" y="1337619"/>
          <a:ext cx="85331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Thời gian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Hoạt động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Đi học về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17:</a:t>
                      </a: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30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Xem ti vi 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564700"/>
              </p:ext>
            </p:extLst>
          </p:nvPr>
        </p:nvGraphicFramePr>
        <p:xfrm>
          <a:off x="949411" y="3230279"/>
          <a:ext cx="853313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17:</a:t>
                      </a:r>
                      <a:r>
                        <a:rPr lang="en-US" sz="3600" b="0" baseline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 30</a:t>
                      </a:r>
                      <a:endParaRPr lang="en-US" sz="3600" b="0">
                        <a:solidFill>
                          <a:schemeClr val="tx1"/>
                        </a:solidFill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Đi</a:t>
                      </a:r>
                      <a:r>
                        <a:rPr lang="en-US" sz="3600" b="0" baseline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 tắm</a:t>
                      </a:r>
                      <a:endParaRPr lang="en-US" sz="3600" b="0">
                        <a:solidFill>
                          <a:schemeClr val="tx1"/>
                        </a:solidFill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784493"/>
              </p:ext>
            </p:extLst>
          </p:nvPr>
        </p:nvGraphicFramePr>
        <p:xfrm>
          <a:off x="949411" y="3822954"/>
          <a:ext cx="8533130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18:00</a:t>
                      </a:r>
                      <a:endParaRPr lang="en-US" sz="3600" b="0">
                        <a:solidFill>
                          <a:schemeClr val="tx1"/>
                        </a:solidFill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b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Ăn</a:t>
                      </a:r>
                      <a:r>
                        <a:rPr lang="en-US" sz="3600" b="0" baseline="0" smtClean="0">
                          <a:solidFill>
                            <a:schemeClr val="tx1"/>
                          </a:solidFill>
                          <a:latin typeface="Arial-Rounded" panose="020B0500000000000000" charset="0"/>
                          <a:cs typeface="Arial-Rounded" panose="020B0500000000000000" charset="0"/>
                        </a:rPr>
                        <a:t> cơm</a:t>
                      </a:r>
                      <a:endParaRPr lang="en-US" sz="3600" b="0">
                        <a:solidFill>
                          <a:schemeClr val="tx1"/>
                        </a:solidFill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19:</a:t>
                      </a: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00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Học</a:t>
                      </a: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bài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4802"/>
              </p:ext>
            </p:extLst>
          </p:nvPr>
        </p:nvGraphicFramePr>
        <p:xfrm>
          <a:off x="998838" y="5103114"/>
          <a:ext cx="853313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/>
                <a:gridCol w="426656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21:</a:t>
                      </a: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00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Đi</a:t>
                      </a:r>
                      <a:r>
                        <a:rPr lang="en-US" sz="3600" baseline="0" smtClean="0">
                          <a:latin typeface="Arial-Rounded" panose="020B0500000000000000" charset="0"/>
                          <a:cs typeface="Arial-Rounded" panose="020B0500000000000000" charset="0"/>
                        </a:rPr>
                        <a:t> ngủ </a:t>
                      </a: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45237" y="293508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76751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228322F-8244-46AC-86A2-E3C672A8D8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9725" y="2924175"/>
            <a:ext cx="3256280" cy="58293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4" y="182881"/>
            <a:ext cx="11043697" cy="92922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Đọc bản tin của nhà trường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285" y="4519173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3" name="Picture 2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7305" y="1021822"/>
            <a:ext cx="8242111" cy="4811052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7305" y="5842635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Chia sẻ những thông tin mà em quan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C3CEB9-DD80-441A-8FCE-FB681E360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B233667-9B3E-4253-B56F-6A2883CA7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4911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2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môn học,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theo từng ô,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bạn biết được,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...ghé vào cửa lớp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10: Thời khóa biểu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013200" y="2387600"/>
            <a:ext cx="5181600" cy="338963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="" xmlns:a16="http://schemas.microsoft.com/office/drawing/2014/main" id="{6E75AF9F-B7A7-4FCD-800F-B87B15610F5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172E5E9-A8B7-4233-A42D-A72B15205B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7CCF780-5A6F-450A-BF06-D5265BB522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066" y="0"/>
            <a:ext cx="1165934" cy="1160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637</Words>
  <Application>Microsoft Office PowerPoint</Application>
  <PresentationFormat>Custom</PresentationFormat>
  <Paragraphs>147</Paragraphs>
  <Slides>29</Slides>
  <Notes>10</Notes>
  <HiddenSlides>0</HiddenSlides>
  <MMClips>5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2_Office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M. Tiếng việt là môn học em thích nhất    Mĩ thuật là môn học em thích nhất.</vt:lpstr>
      <vt:lpstr>PowerPoint Presentation</vt:lpstr>
      <vt:lpstr>PowerPoint Presentation</vt:lpstr>
      <vt:lpstr>PowerPoint Presentation</vt:lpstr>
      <vt:lpstr>PowerPoint Presentation</vt:lpstr>
      <vt:lpstr>3. Chọn a hoặc b </vt:lpstr>
      <vt:lpstr>b. Chọn v hay d thay cho ô vuông </vt:lpstr>
      <vt:lpstr>PowerPoint Presentation</vt:lpstr>
      <vt:lpstr>PowerPoint Presentation</vt:lpstr>
      <vt:lpstr>PowerPoint Presentation</vt:lpstr>
      <vt:lpstr>2. Viết thời khóa biểu của em lúc 5 giờ chiều đến lúc đi ngủ?</vt:lpstr>
      <vt:lpstr>PowerPoint Presentation</vt:lpstr>
      <vt:lpstr>PowerPoint Presentation</vt:lpstr>
      <vt:lpstr>1. Đọc bản tin của nhà trường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Window 18</cp:lastModifiedBy>
  <cp:revision>20</cp:revision>
  <dcterms:created xsi:type="dcterms:W3CDTF">2021-05-24T05:01:30Z</dcterms:created>
  <dcterms:modified xsi:type="dcterms:W3CDTF">2023-10-05T02:40:31Z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