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7" r:id="rId4"/>
    <p:sldId id="281" r:id="rId5"/>
    <p:sldId id="270" r:id="rId6"/>
    <p:sldId id="271" r:id="rId7"/>
    <p:sldId id="282" r:id="rId8"/>
    <p:sldId id="283" r:id="rId9"/>
    <p:sldId id="279" r:id="rId10"/>
    <p:sldId id="284" r:id="rId11"/>
    <p:sldId id="285" r:id="rId12"/>
    <p:sldId id="286" r:id="rId13"/>
    <p:sldId id="287" r:id="rId14"/>
    <p:sldId id="278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94" autoAdjust="0"/>
    <p:restoredTop sz="94660"/>
  </p:normalViewPr>
  <p:slideViewPr>
    <p:cSldViewPr>
      <p:cViewPr varScale="1">
        <p:scale>
          <a:sx n="59" d="100"/>
          <a:sy n="59" d="100"/>
        </p:scale>
        <p:origin x="1512" y="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5556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9340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5903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80320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92929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56395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6485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15884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0820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9529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52149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8976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90157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4018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3983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8121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8068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9895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1525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5052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1201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7785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CF90CD-9D22-4A91-868E-AD627DC16496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C4C5A7-A939-45A6-8A54-3FC5A8796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282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2516F6-A21F-4EE1-B641-5C28C9F93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AD4E2F-2D89-4714-B8DB-E9018B5B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9682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5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5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8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png"/><Relationship Id="rId5" Type="http://schemas.openxmlformats.org/officeDocument/2006/relationships/image" Target="../media/image8.gif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png"/><Relationship Id="rId5" Type="http://schemas.openxmlformats.org/officeDocument/2006/relationships/image" Target="../media/image8.gif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2.mp3"/><Relationship Id="rId7" Type="http://schemas.openxmlformats.org/officeDocument/2006/relationships/image" Target="../media/image10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2.jpg"/><Relationship Id="rId5" Type="http://schemas.openxmlformats.org/officeDocument/2006/relationships/slideLayout" Target="../slideLayouts/slideLayout13.xml"/><Relationship Id="rId4" Type="http://schemas.openxmlformats.org/officeDocument/2006/relationships/audio" Target="../media/media2.mp3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5.png"/><Relationship Id="rId5" Type="http://schemas.openxmlformats.org/officeDocument/2006/relationships/image" Target="../media/image8.gif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9580"/>
            <a:ext cx="9176645" cy="55172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6" y="12576"/>
            <a:ext cx="9144000" cy="132819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946" y="1293057"/>
            <a:ext cx="5491158" cy="3864135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Chào mừng quý thầy cô và các bạn học sinh đến với tiết âm nhạc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5877272"/>
            <a:ext cx="826192" cy="8261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9361" y="4797152"/>
            <a:ext cx="301199" cy="241474"/>
          </a:xfrm>
          <a:prstGeom prst="rect">
            <a:avLst/>
          </a:prstGeom>
        </p:spPr>
      </p:pic>
      <p:pic>
        <p:nvPicPr>
          <p:cNvPr id="2" name="nhac tap chung xuat s - Par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701370" y="3718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15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1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60" y="3992050"/>
            <a:ext cx="9163860" cy="286594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211960" y="4221088"/>
            <a:ext cx="4536504" cy="4580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i="1">
                <a:solidFill>
                  <a:srgbClr val="212529"/>
                </a:solidFill>
                <a:latin typeface="Times New Roman"/>
                <a:ea typeface="Calibri"/>
              </a:rPr>
              <a:t>-</a:t>
            </a:r>
            <a:r>
              <a:rPr lang="en-US" sz="1400">
                <a:solidFill>
                  <a:srgbClr val="212529"/>
                </a:solidFill>
                <a:latin typeface="Times New Roman"/>
                <a:ea typeface="Calibri"/>
              </a:rPr>
              <a:t>Giải thích</a:t>
            </a:r>
            <a:r>
              <a:rPr lang="en-US" sz="1400" i="1">
                <a:solidFill>
                  <a:srgbClr val="212529"/>
                </a:solidFill>
                <a:latin typeface="Times New Roman"/>
                <a:ea typeface="Calibri"/>
              </a:rPr>
              <a:t> Canh chầy đồng nghĩa vơi canh khua, thức khua</a:t>
            </a:r>
            <a:endParaRPr lang="en-US" sz="1400">
              <a:effectLst/>
              <a:latin typeface="Times New Roman"/>
              <a:ea typeface="Calibri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517" y="-4834"/>
            <a:ext cx="81369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2400">
                <a:solidFill>
                  <a:prstClr val="black"/>
                </a:solidFill>
                <a:latin typeface="Times New Roman"/>
                <a:ea typeface="Calibri"/>
              </a:rPr>
              <a:t>- Đọc diễn cảm các câu lời ca của bài nghe nhạc cho HS nghe. </a:t>
            </a:r>
          </a:p>
        </p:txBody>
      </p:sp>
      <p:sp>
        <p:nvSpPr>
          <p:cNvPr id="10" name="Rectangle 9"/>
          <p:cNvSpPr/>
          <p:nvPr/>
        </p:nvSpPr>
        <p:spPr>
          <a:xfrm>
            <a:off x="2699792" y="575730"/>
            <a:ext cx="4572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i="1">
                <a:solidFill>
                  <a:srgbClr val="212529"/>
                </a:solidFill>
                <a:latin typeface="Times New Roman"/>
                <a:ea typeface="Calibri"/>
              </a:rPr>
              <a:t>Gió mùa thu… Mẹ ru con ngủ</a:t>
            </a:r>
            <a:br>
              <a:rPr lang="en-US" i="1">
                <a:solidFill>
                  <a:srgbClr val="212529"/>
                </a:solidFill>
                <a:latin typeface="Times New Roman"/>
                <a:ea typeface="Calibri"/>
              </a:rPr>
            </a:br>
            <a:r>
              <a:rPr lang="en-US" i="1">
                <a:solidFill>
                  <a:srgbClr val="212529"/>
                </a:solidFill>
                <a:latin typeface="Times New Roman"/>
                <a:ea typeface="Calibri"/>
              </a:rPr>
              <a:t>Năm canh chầy thức đủ vừa năm</a:t>
            </a:r>
            <a:br>
              <a:rPr lang="en-US" i="1">
                <a:solidFill>
                  <a:srgbClr val="212529"/>
                </a:solidFill>
                <a:latin typeface="Times New Roman"/>
                <a:ea typeface="Calibri"/>
              </a:rPr>
            </a:br>
            <a:r>
              <a:rPr lang="en-US" i="1">
                <a:solidFill>
                  <a:srgbClr val="212529"/>
                </a:solidFill>
                <a:latin typeface="Times New Roman"/>
                <a:ea typeface="Calibri"/>
              </a:rPr>
              <a:t>Hỡi chàng… chàng ơi!</a:t>
            </a:r>
            <a:br>
              <a:rPr lang="en-US" i="1">
                <a:solidFill>
                  <a:srgbClr val="212529"/>
                </a:solidFill>
                <a:latin typeface="Times New Roman"/>
                <a:ea typeface="Calibri"/>
              </a:rPr>
            </a:br>
            <a:r>
              <a:rPr lang="en-US" i="1">
                <a:solidFill>
                  <a:srgbClr val="212529"/>
                </a:solidFill>
                <a:latin typeface="Times New Roman"/>
                <a:ea typeface="Calibri"/>
              </a:rPr>
              <a:t>Hỡi người… người ơi!</a:t>
            </a:r>
            <a:br>
              <a:rPr lang="en-US" i="1">
                <a:solidFill>
                  <a:srgbClr val="212529"/>
                </a:solidFill>
                <a:latin typeface="Times New Roman"/>
                <a:ea typeface="Calibri"/>
              </a:rPr>
            </a:br>
            <a:r>
              <a:rPr lang="en-US" i="1">
                <a:solidFill>
                  <a:srgbClr val="212529"/>
                </a:solidFill>
                <a:latin typeface="Times New Roman"/>
                <a:ea typeface="Calibri"/>
              </a:rPr>
              <a:t>Em nhớ tới chàng… Em nhớ tới chàng!</a:t>
            </a:r>
            <a:br>
              <a:rPr lang="en-US" i="1">
                <a:solidFill>
                  <a:srgbClr val="212529"/>
                </a:solidFill>
                <a:latin typeface="Times New Roman"/>
                <a:ea typeface="Calibri"/>
              </a:rPr>
            </a:br>
            <a:r>
              <a:rPr lang="en-US" i="1">
                <a:solidFill>
                  <a:srgbClr val="212529"/>
                </a:solidFill>
                <a:latin typeface="Times New Roman"/>
                <a:ea typeface="Calibri"/>
              </a:rPr>
              <a:t>Hãy nín! nín đi con!</a:t>
            </a:r>
            <a:br>
              <a:rPr lang="en-US" i="1">
                <a:solidFill>
                  <a:srgbClr val="212529"/>
                </a:solidFill>
                <a:latin typeface="Times New Roman"/>
                <a:ea typeface="Calibri"/>
              </a:rPr>
            </a:br>
            <a:r>
              <a:rPr lang="en-US" i="1">
                <a:solidFill>
                  <a:srgbClr val="212529"/>
                </a:solidFill>
                <a:latin typeface="Times New Roman"/>
                <a:ea typeface="Calibri"/>
              </a:rPr>
              <a:t>Hãy ngủ! ngủ đi con!</a:t>
            </a:r>
            <a:br>
              <a:rPr lang="en-US" i="1">
                <a:solidFill>
                  <a:srgbClr val="212529"/>
                </a:solidFill>
                <a:latin typeface="Times New Roman"/>
                <a:ea typeface="Calibri"/>
              </a:rPr>
            </a:br>
            <a:r>
              <a:rPr lang="en-US" i="1">
                <a:solidFill>
                  <a:srgbClr val="212529"/>
                </a:solidFill>
                <a:latin typeface="Times New Roman"/>
                <a:ea typeface="Calibri"/>
              </a:rPr>
              <a:t>Con hời… con hỡi…</a:t>
            </a:r>
            <a:endParaRPr lang="en-US">
              <a:solidFill>
                <a:prstClr val="black"/>
              </a:solidFill>
              <a:latin typeface="Times New Roman"/>
              <a:ea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474345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60" y="3992050"/>
            <a:ext cx="9163860" cy="286594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87624" y="751233"/>
            <a:ext cx="756084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800" i="1" dirty="0">
                <a:latin typeface="Times New Roman"/>
                <a:ea typeface="Calibri"/>
              </a:rPr>
              <a:t>- </a:t>
            </a:r>
            <a:r>
              <a:rPr lang="en-US" sz="2800" i="1" dirty="0" err="1">
                <a:latin typeface="Times New Roman"/>
                <a:ea typeface="Calibri"/>
              </a:rPr>
              <a:t>Câu</a:t>
            </a:r>
            <a:r>
              <a:rPr lang="en-US" sz="2800" i="1" dirty="0">
                <a:latin typeface="Times New Roman"/>
                <a:ea typeface="Calibri"/>
              </a:rPr>
              <a:t> 1;Bài </a:t>
            </a:r>
            <a:r>
              <a:rPr lang="en-US" sz="2800" i="1" dirty="0" err="1">
                <a:latin typeface="Times New Roman"/>
                <a:ea typeface="Calibri"/>
              </a:rPr>
              <a:t>hát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nói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về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hình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ảnh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gì</a:t>
            </a:r>
            <a:r>
              <a:rPr lang="en-US" sz="2800" i="1" dirty="0">
                <a:latin typeface="Times New Roman"/>
                <a:ea typeface="Calibri"/>
              </a:rPr>
              <a:t>? 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800" i="1" dirty="0">
                <a:latin typeface="Times New Roman"/>
                <a:ea typeface="Calibri"/>
              </a:rPr>
              <a:t>-</a:t>
            </a:r>
            <a:r>
              <a:rPr lang="en-US" sz="2800" i="1" dirty="0" err="1">
                <a:latin typeface="Times New Roman"/>
                <a:ea typeface="Calibri"/>
              </a:rPr>
              <a:t>Câu</a:t>
            </a:r>
            <a:r>
              <a:rPr lang="en-US" sz="2800" i="1" dirty="0">
                <a:latin typeface="Times New Roman"/>
                <a:ea typeface="Calibri"/>
              </a:rPr>
              <a:t> 2: </a:t>
            </a:r>
            <a:r>
              <a:rPr lang="en-US" sz="2800" i="1" dirty="0" err="1">
                <a:latin typeface="Times New Roman"/>
                <a:ea typeface="Calibri"/>
              </a:rPr>
              <a:t>Lúc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bé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các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em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có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được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mẹ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ru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không</a:t>
            </a:r>
            <a:r>
              <a:rPr lang="en-US" sz="2800" i="1" dirty="0">
                <a:latin typeface="Times New Roman"/>
                <a:ea typeface="Calibri"/>
              </a:rPr>
              <a:t>?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800" i="1" dirty="0" err="1">
                <a:latin typeface="Times New Roman"/>
                <a:ea typeface="Calibri"/>
              </a:rPr>
              <a:t>Câu</a:t>
            </a:r>
            <a:r>
              <a:rPr lang="en-US" sz="2800" i="1" dirty="0">
                <a:latin typeface="Times New Roman"/>
                <a:ea typeface="Calibri"/>
              </a:rPr>
              <a:t> 3: </a:t>
            </a:r>
            <a:r>
              <a:rPr lang="en-US" sz="2800" i="1" dirty="0" err="1">
                <a:latin typeface="Times New Roman"/>
                <a:ea typeface="Calibri"/>
              </a:rPr>
              <a:t>Trong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bài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nghe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nhạc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đã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nói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lên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sự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vất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vả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để</a:t>
            </a:r>
            <a:r>
              <a:rPr lang="en-US" sz="2800" i="1" dirty="0">
                <a:latin typeface="Times New Roman"/>
                <a:ea typeface="Calibri"/>
              </a:rPr>
              <a:t> con </a:t>
            </a:r>
            <a:r>
              <a:rPr lang="en-US" sz="2800" i="1" dirty="0" err="1">
                <a:latin typeface="Times New Roman"/>
                <a:ea typeface="Calibri"/>
              </a:rPr>
              <a:t>có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giấc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ngủ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ngon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ra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sao</a:t>
            </a:r>
            <a:r>
              <a:rPr lang="en-US" sz="2800" i="1" dirty="0">
                <a:latin typeface="Times New Roman"/>
                <a:ea typeface="Calibri"/>
              </a:rPr>
              <a:t>?</a:t>
            </a:r>
            <a:endParaRPr lang="en-US" sz="2800" i="1" dirty="0">
              <a:effectLst/>
              <a:latin typeface="Times New Roman"/>
              <a:ea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19860" y="0"/>
            <a:ext cx="840828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2800">
                <a:solidFill>
                  <a:prstClr val="black"/>
                </a:solidFill>
                <a:latin typeface="Times New Roman"/>
                <a:ea typeface="Calibri"/>
              </a:rPr>
              <a:t>– Nghe bài hát Ru con (lần 1) và đặt câu hỏi cho HS: </a:t>
            </a:r>
          </a:p>
        </p:txBody>
      </p:sp>
      <p:pic>
        <p:nvPicPr>
          <p:cNvPr id="8" name="NGHE NHAC RU CON NAM B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72200" y="358565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495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74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60" y="3992050"/>
            <a:ext cx="9163860" cy="286594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19860" y="18345"/>
            <a:ext cx="892815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>
                <a:latin typeface="Times New Roman"/>
                <a:ea typeface="Calibri"/>
              </a:rPr>
              <a:t>-</a:t>
            </a:r>
            <a:r>
              <a:rPr lang="en-US" sz="2400">
                <a:latin typeface="Times New Roman"/>
                <a:ea typeface="Calibri"/>
              </a:rPr>
              <a:t>HS nghe lại bài hát Ru con lần 2, trong quá trình nghe và  thể hiện biểu cảm qua nét mặt,  đung đưa người nhẹ nhàng theo nhịp 2 tay mô phỏng động tác ru búp bê/ ru em</a:t>
            </a:r>
            <a:r>
              <a:rPr lang="en-US" sz="3200">
                <a:latin typeface="Times New Roman"/>
                <a:ea typeface="Calibri"/>
              </a:rPr>
              <a:t>.</a:t>
            </a:r>
            <a:endParaRPr lang="en-US" sz="3200">
              <a:effectLst/>
              <a:latin typeface="Times New Roman"/>
              <a:ea typeface="Calibri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91470" y="1844824"/>
            <a:ext cx="741682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400" i="1">
                <a:latin typeface="Times New Roman"/>
                <a:ea typeface="Calibri"/>
              </a:rPr>
              <a:t>Câu 1: cảm nhận giai điệu của bài hát ru như thế nào? </a:t>
            </a:r>
          </a:p>
          <a:p>
            <a:pPr algn="just">
              <a:spcAft>
                <a:spcPts val="0"/>
              </a:spcAft>
            </a:pPr>
            <a:r>
              <a:rPr lang="en-US" sz="2400" i="1">
                <a:latin typeface="Times New Roman"/>
                <a:ea typeface="Calibri"/>
              </a:rPr>
              <a:t>Câu 2: Tốc độ của bài hát nhanh hay chậm? Lời ca đã thể hiện mẹ đã ru con âu yếm ra sao? </a:t>
            </a:r>
          </a:p>
          <a:p>
            <a:pPr algn="just">
              <a:spcAft>
                <a:spcPts val="0"/>
              </a:spcAft>
            </a:pPr>
            <a:r>
              <a:rPr lang="en-US" sz="2400" i="1">
                <a:latin typeface="Times New Roman"/>
                <a:ea typeface="Calibri"/>
              </a:rPr>
              <a:t>Câu 3: Con thích câu lời ca nào trong bài?... </a:t>
            </a:r>
            <a:endParaRPr lang="en-US" sz="2400" i="1">
              <a:effectLst/>
              <a:latin typeface="Times New Roman"/>
              <a:ea typeface="Calibri"/>
            </a:endParaRPr>
          </a:p>
        </p:txBody>
      </p:sp>
      <p:pic>
        <p:nvPicPr>
          <p:cNvPr id="7" name="NGHE NHAC RU CON NAM B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55432" y="36010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446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10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 rot="20203953">
            <a:off x="372737" y="321231"/>
            <a:ext cx="339103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solidFill>
                  <a:srgbClr val="002060"/>
                </a:solidFill>
              </a:rPr>
              <a:t>Nêu giáo dục-Củng cố-Dặn dò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176502"/>
            <a:ext cx="858120" cy="7580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939" y="4252995"/>
            <a:ext cx="858120" cy="758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1758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3219" y="0"/>
            <a:ext cx="640781" cy="64078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508104" y="764704"/>
            <a:ext cx="1856277" cy="8237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3600" b="1">
                <a:solidFill>
                  <a:srgbClr val="FF0000"/>
                </a:solidFill>
                <a:latin typeface="Times New Roman"/>
                <a:ea typeface="Calibri"/>
              </a:rPr>
              <a:t>TIẾT 24</a:t>
            </a:r>
            <a:endParaRPr lang="en-US" sz="3600">
              <a:solidFill>
                <a:prstClr val="black"/>
              </a:solidFill>
              <a:latin typeface="Times New Roman"/>
              <a:ea typeface="Calibri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560" y="4739932"/>
            <a:ext cx="858120" cy="75800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2708" y="5949280"/>
            <a:ext cx="858120" cy="75800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150242" y="292494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n-US" sz="2400" b="1">
                <a:solidFill>
                  <a:srgbClr val="FC190F"/>
                </a:solidFill>
                <a:latin typeface="Times New Roman"/>
                <a:ea typeface="Arial"/>
              </a:rPr>
              <a:t>* NGHE NHẠC: RU CON</a:t>
            </a:r>
            <a:endParaRPr lang="en-US" sz="2400">
              <a:effectLst/>
              <a:latin typeface="Times New Roman"/>
              <a:ea typeface="Calibri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220348" y="1916832"/>
            <a:ext cx="602536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2400" b="1">
                <a:solidFill>
                  <a:srgbClr val="FC190F"/>
                </a:solidFill>
                <a:latin typeface="Times New Roman"/>
                <a:ea typeface="Arial"/>
              </a:rPr>
              <a:t>* ÔN TẬP TẬP BÀI HÁT: MẸ ƠI CÓ BIẾT</a:t>
            </a:r>
            <a:endParaRPr lang="en-US" sz="2400">
              <a:solidFill>
                <a:prstClr val="black"/>
              </a:solidFill>
              <a:latin typeface="Times New Roman"/>
              <a:ea typeface="Calibri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2801" y="6620098"/>
            <a:ext cx="301199" cy="241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9108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176502"/>
            <a:ext cx="858120" cy="75800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3946" y="6521238"/>
            <a:ext cx="420054" cy="336761"/>
          </a:xfrm>
          <a:prstGeom prst="rect">
            <a:avLst/>
          </a:prstGeom>
        </p:spPr>
      </p:pic>
      <p:pic>
        <p:nvPicPr>
          <p:cNvPr id="7" name="ME OI CO BIET BEA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761598" y="5911638"/>
            <a:ext cx="609600" cy="6096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65626" y="1116167"/>
            <a:ext cx="83583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Ôn hát với các hình thức: Lớp, tổ, cá nhân</a:t>
            </a:r>
          </a:p>
        </p:txBody>
      </p:sp>
      <p:sp>
        <p:nvSpPr>
          <p:cNvPr id="3" name="Rectangle 2"/>
          <p:cNvSpPr/>
          <p:nvPr/>
        </p:nvSpPr>
        <p:spPr>
          <a:xfrm>
            <a:off x="1835696" y="2967335"/>
            <a:ext cx="55355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b="1">
                <a:latin typeface="Times New Roman"/>
                <a:ea typeface="Calibri"/>
              </a:rPr>
              <a:t>*</a:t>
            </a:r>
            <a:r>
              <a:rPr lang="en-US" sz="3200" b="1">
                <a:latin typeface="Times New Roman"/>
                <a:ea typeface="Calibri"/>
              </a:rPr>
              <a:t>Ôn tập bài hát Mẹ ơi có biết</a:t>
            </a:r>
            <a:endParaRPr lang="en-US" sz="3200">
              <a:effectLst/>
              <a:latin typeface="Times New Roman"/>
              <a:ea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69680" y="-79220"/>
            <a:ext cx="6192401" cy="8237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3600" b="1">
                <a:solidFill>
                  <a:srgbClr val="FF0000"/>
                </a:solidFill>
                <a:latin typeface="Times New Roman"/>
                <a:ea typeface="Calibri"/>
              </a:rPr>
              <a:t>THỰC HÀNH − LUYỆN TẬP</a:t>
            </a:r>
            <a:endParaRPr lang="en-US" sz="3600">
              <a:solidFill>
                <a:prstClr val="black"/>
              </a:solidFill>
              <a:latin typeface="Times New Roman"/>
              <a:ea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02199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67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176502"/>
            <a:ext cx="858120" cy="75800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3946" y="6521238"/>
            <a:ext cx="420054" cy="33676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40548" y="259919"/>
            <a:ext cx="80935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>
                <a:solidFill>
                  <a:prstClr val="black"/>
                </a:solidFill>
                <a:latin typeface="Times New Roman"/>
                <a:ea typeface="Calibri"/>
              </a:rPr>
              <a:t>– GV có thể chia HS thành 3 nhóm hát nối tiếp:</a:t>
            </a:r>
          </a:p>
          <a:p>
            <a:pPr algn="just"/>
            <a:r>
              <a:rPr lang="en-US" sz="3200">
                <a:solidFill>
                  <a:prstClr val="black"/>
                </a:solidFill>
                <a:latin typeface="Times New Roman"/>
                <a:ea typeface="Calibri"/>
              </a:rPr>
              <a:t>+Nhóm 1 hát câu 1.</a:t>
            </a:r>
          </a:p>
          <a:p>
            <a:pPr algn="just"/>
            <a:r>
              <a:rPr lang="en-US" sz="3200">
                <a:solidFill>
                  <a:prstClr val="black"/>
                </a:solidFill>
                <a:latin typeface="Times New Roman"/>
                <a:ea typeface="Calibri"/>
              </a:rPr>
              <a:t>+Nhóm 2 hát câu 2.</a:t>
            </a:r>
          </a:p>
          <a:p>
            <a:pPr algn="just"/>
            <a:r>
              <a:rPr lang="en-US" sz="3200">
                <a:solidFill>
                  <a:prstClr val="black"/>
                </a:solidFill>
                <a:latin typeface="Times New Roman"/>
                <a:ea typeface="Calibri"/>
              </a:rPr>
              <a:t>+Nhóm 3 hát câu 3.</a:t>
            </a:r>
          </a:p>
          <a:p>
            <a:pPr algn="just"/>
            <a:r>
              <a:rPr lang="en-US" sz="3200">
                <a:solidFill>
                  <a:prstClr val="black"/>
                </a:solidFill>
                <a:latin typeface="Times New Roman"/>
                <a:ea typeface="Calibri"/>
              </a:rPr>
              <a:t>+Các câu còn lại cả 3 nhóm cùng hát.</a:t>
            </a:r>
          </a:p>
        </p:txBody>
      </p:sp>
      <p:pic>
        <p:nvPicPr>
          <p:cNvPr id="7" name="ME OI CO BIET BEA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761598" y="5911638"/>
            <a:ext cx="609600" cy="6096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123728" y="3022575"/>
            <a:ext cx="436048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>
                <a:solidFill>
                  <a:srgbClr val="FF0000"/>
                </a:solidFill>
              </a:rPr>
              <a:t>Hd hát nối tiếp</a:t>
            </a:r>
          </a:p>
        </p:txBody>
      </p:sp>
    </p:spTree>
    <p:extLst>
      <p:ext uri="{BB962C8B-B14F-4D97-AF65-F5344CB8AC3E}">
        <p14:creationId xmlns:p14="http://schemas.microsoft.com/office/powerpoint/2010/main" val="1436319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67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326703" y="223683"/>
            <a:ext cx="7423899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>
                <a:solidFill>
                  <a:srgbClr val="FF0000"/>
                </a:solidFill>
              </a:rPr>
              <a:t>Hát </a:t>
            </a:r>
            <a:r>
              <a:rPr lang="en-US" sz="2000" err="1">
                <a:solidFill>
                  <a:srgbClr val="FF0000"/>
                </a:solidFill>
              </a:rPr>
              <a:t>gõ</a:t>
            </a:r>
            <a:r>
              <a:rPr lang="en-US" sz="2000">
                <a:solidFill>
                  <a:srgbClr val="FF0000"/>
                </a:solidFill>
              </a:rPr>
              <a:t> </a:t>
            </a:r>
            <a:r>
              <a:rPr lang="en-US" sz="2000" err="1">
                <a:solidFill>
                  <a:srgbClr val="FF0000"/>
                </a:solidFill>
              </a:rPr>
              <a:t>đệm</a:t>
            </a:r>
            <a:r>
              <a:rPr lang="en-US" sz="2000">
                <a:solidFill>
                  <a:srgbClr val="FF0000"/>
                </a:solidFill>
              </a:rPr>
              <a:t> </a:t>
            </a:r>
            <a:r>
              <a:rPr lang="en-US" sz="2000" err="1">
                <a:solidFill>
                  <a:srgbClr val="FF0000"/>
                </a:solidFill>
              </a:rPr>
              <a:t>theo</a:t>
            </a:r>
            <a:r>
              <a:rPr lang="en-US" sz="2000">
                <a:solidFill>
                  <a:srgbClr val="FF0000"/>
                </a:solidFill>
              </a:rPr>
              <a:t> phách  bằng nhạc cụ Trai-en-gô với các hình thức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3946" y="6521238"/>
            <a:ext cx="420054" cy="336761"/>
          </a:xfrm>
          <a:prstGeom prst="rect">
            <a:avLst/>
          </a:prstGeom>
        </p:spPr>
      </p:pic>
      <p:pic>
        <p:nvPicPr>
          <p:cNvPr id="7" name="beat 1 lan bg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83568" y="5301208"/>
            <a:ext cx="609600" cy="609600"/>
          </a:xfrm>
          <a:prstGeom prst="rect">
            <a:avLst/>
          </a:prstGeom>
        </p:spPr>
      </p:pic>
      <p:pic>
        <p:nvPicPr>
          <p:cNvPr id="6" name="ME OI CO BIET BEA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87624" y="6792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341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7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067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26703" y="223683"/>
            <a:ext cx="7817297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>
                <a:solidFill>
                  <a:srgbClr val="FF0000"/>
                </a:solidFill>
              </a:rPr>
              <a:t>Hát </a:t>
            </a:r>
            <a:r>
              <a:rPr lang="en-US" sz="2000" err="1">
                <a:solidFill>
                  <a:srgbClr val="FF0000"/>
                </a:solidFill>
              </a:rPr>
              <a:t>gõ</a:t>
            </a:r>
            <a:r>
              <a:rPr lang="en-US" sz="2000">
                <a:solidFill>
                  <a:srgbClr val="FF0000"/>
                </a:solidFill>
              </a:rPr>
              <a:t> </a:t>
            </a:r>
            <a:r>
              <a:rPr lang="en-US" sz="2000" err="1">
                <a:solidFill>
                  <a:srgbClr val="FF0000"/>
                </a:solidFill>
              </a:rPr>
              <a:t>đệm</a:t>
            </a:r>
            <a:r>
              <a:rPr lang="en-US" sz="2000">
                <a:solidFill>
                  <a:srgbClr val="FF0000"/>
                </a:solidFill>
              </a:rPr>
              <a:t> </a:t>
            </a:r>
            <a:r>
              <a:rPr lang="en-US" sz="2000" err="1">
                <a:solidFill>
                  <a:srgbClr val="FF0000"/>
                </a:solidFill>
              </a:rPr>
              <a:t>theo</a:t>
            </a:r>
            <a:r>
              <a:rPr lang="en-US" sz="2000">
                <a:solidFill>
                  <a:srgbClr val="FF0000"/>
                </a:solidFill>
              </a:rPr>
              <a:t> nhịp chia đôi bằng nhạc cụ Tưm-pơ-rin với các hình thức </a:t>
            </a:r>
          </a:p>
        </p:txBody>
      </p:sp>
    </p:spTree>
    <p:extLst>
      <p:ext uri="{BB962C8B-B14F-4D97-AF65-F5344CB8AC3E}">
        <p14:creationId xmlns:p14="http://schemas.microsoft.com/office/powerpoint/2010/main" val="10095928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5064"/>
            <a:ext cx="9251504" cy="285293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9512" y="116632"/>
            <a:ext cx="8640960" cy="579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– Xem video mẫu và HD hát với vận động phụ họa với các hình thức</a:t>
            </a:r>
            <a:endParaRPr lang="en-US" sz="2400">
              <a:solidFill>
                <a:prstClr val="black"/>
              </a:solidFill>
              <a:latin typeface="Times New Roman"/>
              <a:ea typeface="Calibri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923" y="5052529"/>
            <a:ext cx="858120" cy="75800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810" y="5661248"/>
            <a:ext cx="858120" cy="758006"/>
          </a:xfrm>
          <a:prstGeom prst="rect">
            <a:avLst/>
          </a:prstGeom>
        </p:spPr>
      </p:pic>
      <p:pic>
        <p:nvPicPr>
          <p:cNvPr id="2" name="VAN DOG ME OI CO B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87624" y="836713"/>
            <a:ext cx="7056784" cy="6021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964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2242975" y="-6183"/>
            <a:ext cx="5256584" cy="800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>
                <a:ln>
                  <a:noFill/>
                </a:ln>
                <a:solidFill>
                  <a:srgbClr val="FC330E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VẬN DỤNG – SÁNG TẠO</a:t>
            </a: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5064"/>
            <a:ext cx="9251504" cy="28529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176502"/>
            <a:ext cx="858120" cy="75800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810" y="5661248"/>
            <a:ext cx="858120" cy="75800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15521" y="908720"/>
            <a:ext cx="878497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800">
                <a:latin typeface="Times New Roman"/>
                <a:ea typeface="Calibri"/>
              </a:rPr>
              <a:t>– GV chia nhóm, giao nhiệm vụ cho nhóm trưởng điều hành thảo luận (2 – 3 phút). Sau đó từng nhóm thể hiện bài hát kết hợp với vỗ theo phách và biểu lộ cảm xúc</a:t>
            </a:r>
            <a:endParaRPr lang="en-US" sz="2800">
              <a:effectLst/>
              <a:latin typeface="Times New Roman"/>
              <a:ea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71526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60" y="3645024"/>
            <a:ext cx="9163860" cy="321297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20158" y="228704"/>
            <a:ext cx="4572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spcAft>
                <a:spcPts val="120"/>
              </a:spcAft>
            </a:pPr>
            <a:r>
              <a:rPr lang="en-US">
                <a:solidFill>
                  <a:srgbClr val="000000"/>
                </a:solidFill>
                <a:latin typeface="Times New Roman"/>
                <a:ea typeface="Calibri"/>
              </a:rPr>
              <a:t>-Giới thiệu dân ca Nam bộ và địa lý trên bản Đồ: </a:t>
            </a:r>
            <a:r>
              <a:rPr lang="en-US" b="1">
                <a:solidFill>
                  <a:srgbClr val="252525"/>
                </a:solidFill>
                <a:latin typeface="Times New Roman"/>
                <a:ea typeface="Calibri"/>
              </a:rPr>
              <a:t>Dân ca Nam bộ </a:t>
            </a:r>
            <a:r>
              <a:rPr lang="en-US">
                <a:solidFill>
                  <a:srgbClr val="252525"/>
                </a:solidFill>
                <a:latin typeface="Times New Roman"/>
                <a:ea typeface="Calibri"/>
              </a:rPr>
              <a:t> là một thể loại âm nhạc cổ truyền của Việt Nam ở vùng Nam Bộ được các nhạc sĩ ký âm lại và truyền dạy bằng lối chuyền khẩu như các điệu hò, điệu Lý như </a:t>
            </a:r>
            <a:r>
              <a:rPr lang="en-US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i="1">
                <a:solidFill>
                  <a:srgbClr val="252525"/>
                </a:solidFill>
                <a:latin typeface="Times New Roman"/>
                <a:ea typeface="Times New Roman"/>
              </a:rPr>
              <a:t>Lý ngựa ô</a:t>
            </a:r>
            <a:r>
              <a:rPr lang="en-US">
                <a:solidFill>
                  <a:srgbClr val="252525"/>
                </a:solidFill>
                <a:latin typeface="Times New Roman"/>
                <a:ea typeface="Times New Roman"/>
              </a:rPr>
              <a:t>. </a:t>
            </a:r>
            <a:r>
              <a:rPr lang="en-US" i="1">
                <a:solidFill>
                  <a:srgbClr val="252525"/>
                </a:solidFill>
                <a:latin typeface="Times New Roman"/>
                <a:ea typeface="Times New Roman"/>
              </a:rPr>
              <a:t>Lý cái mơn</a:t>
            </a:r>
            <a:r>
              <a:rPr lang="en-US">
                <a:solidFill>
                  <a:srgbClr val="252525"/>
                </a:solidFill>
                <a:latin typeface="Times New Roman"/>
                <a:ea typeface="Times New Roman"/>
              </a:rPr>
              <a:t>. </a:t>
            </a:r>
            <a:r>
              <a:rPr lang="en-US" i="1">
                <a:solidFill>
                  <a:srgbClr val="252525"/>
                </a:solidFill>
                <a:latin typeface="Times New Roman"/>
                <a:ea typeface="Times New Roman"/>
              </a:rPr>
              <a:t>Lý cây bông</a:t>
            </a:r>
            <a:r>
              <a:rPr lang="en-US">
                <a:solidFill>
                  <a:srgbClr val="252525"/>
                </a:solidFill>
                <a:latin typeface="Times New Roman"/>
                <a:ea typeface="Times New Roman"/>
              </a:rPr>
              <a:t>. </a:t>
            </a:r>
            <a:r>
              <a:rPr lang="en-US" i="1">
                <a:solidFill>
                  <a:srgbClr val="252525"/>
                </a:solidFill>
                <a:latin typeface="Times New Roman"/>
                <a:ea typeface="Times New Roman"/>
              </a:rPr>
              <a:t>Lý con sáo Gò Công (Lý con sáo sang sông)</a:t>
            </a:r>
            <a:r>
              <a:rPr lang="en-US">
                <a:solidFill>
                  <a:srgbClr val="252525"/>
                </a:solidFill>
                <a:latin typeface="Times New Roman"/>
                <a:ea typeface="Times New Roman"/>
              </a:rPr>
              <a:t>. </a:t>
            </a:r>
            <a:r>
              <a:rPr lang="en-US" i="1">
                <a:solidFill>
                  <a:srgbClr val="252525"/>
                </a:solidFill>
                <a:latin typeface="Times New Roman"/>
                <a:ea typeface="Times New Roman"/>
              </a:rPr>
              <a:t>Lý con sáo Bạc Liêu</a:t>
            </a:r>
            <a:r>
              <a:rPr lang="en-US">
                <a:solidFill>
                  <a:srgbClr val="252525"/>
                </a:solidFill>
                <a:latin typeface="Times New Roman"/>
                <a:ea typeface="Times New Roman"/>
              </a:rPr>
              <a:t>. </a:t>
            </a:r>
            <a:r>
              <a:rPr lang="en-US" i="1">
                <a:solidFill>
                  <a:srgbClr val="252525"/>
                </a:solidFill>
                <a:latin typeface="Times New Roman"/>
                <a:ea typeface="Times New Roman"/>
              </a:rPr>
              <a:t>Lý quạ kêu</a:t>
            </a:r>
            <a:r>
              <a:rPr lang="en-US">
                <a:solidFill>
                  <a:srgbClr val="252525"/>
                </a:solidFill>
                <a:latin typeface="Times New Roman"/>
                <a:ea typeface="Times New Roman"/>
              </a:rPr>
              <a:t>. </a:t>
            </a:r>
            <a:r>
              <a:rPr lang="en-US" i="1">
                <a:solidFill>
                  <a:srgbClr val="252525"/>
                </a:solidFill>
                <a:latin typeface="Times New Roman"/>
                <a:ea typeface="Times New Roman"/>
              </a:rPr>
              <a:t>Lý chiều chiều</a:t>
            </a:r>
            <a:endParaRPr lang="en-US">
              <a:effectLst/>
              <a:latin typeface="Times New Roman"/>
              <a:ea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716016" y="-186795"/>
            <a:ext cx="39604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3200" b="1">
                <a:solidFill>
                  <a:srgbClr val="FF0000"/>
                </a:solidFill>
                <a:latin typeface="Times New Roman"/>
                <a:ea typeface="Calibri"/>
              </a:rPr>
              <a:t>2. Nghe nhạc Ru con</a:t>
            </a:r>
            <a:endParaRPr lang="en-US" sz="3200">
              <a:effectLst/>
              <a:latin typeface="Times New Roman"/>
              <a:ea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41466" y="3689930"/>
            <a:ext cx="2475358" cy="7425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3200" b="1">
                <a:solidFill>
                  <a:srgbClr val="FF0000"/>
                </a:solidFill>
                <a:latin typeface="Times New Roman"/>
                <a:ea typeface="Calibri"/>
              </a:rPr>
              <a:t>KHÁM PHÁ</a:t>
            </a:r>
            <a:endParaRPr lang="en-US" sz="3200">
              <a:latin typeface="Times New Roman"/>
              <a:ea typeface="Calibri"/>
            </a:endParaRPr>
          </a:p>
        </p:txBody>
      </p:sp>
      <p:pic>
        <p:nvPicPr>
          <p:cNvPr id="2050" name="Picture 3" descr="Description: Nam Bộ – Wikipedia tiếng Việ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644202"/>
            <a:ext cx="3888432" cy="3071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 7"/>
          <p:cNvSpPr/>
          <p:nvPr/>
        </p:nvSpPr>
        <p:spPr>
          <a:xfrm>
            <a:off x="6156176" y="2636912"/>
            <a:ext cx="1584176" cy="105301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508104" y="2179888"/>
            <a:ext cx="1188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Nam Bộ</a:t>
            </a:r>
          </a:p>
        </p:txBody>
      </p:sp>
    </p:spTree>
    <p:extLst>
      <p:ext uri="{BB962C8B-B14F-4D97-AF65-F5344CB8AC3E}">
        <p14:creationId xmlns:p14="http://schemas.microsoft.com/office/powerpoint/2010/main" val="38384437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289</TotalTime>
  <Words>561</Words>
  <Application>Microsoft Office PowerPoint</Application>
  <PresentationFormat>On-screen Show (4:3)</PresentationFormat>
  <Paragraphs>34</Paragraphs>
  <Slides>13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44</cp:revision>
  <dcterms:created xsi:type="dcterms:W3CDTF">2021-06-23T07:33:39Z</dcterms:created>
  <dcterms:modified xsi:type="dcterms:W3CDTF">2025-04-04T07:18:48Z</dcterms:modified>
</cp:coreProperties>
</file>