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307" r:id="rId3"/>
    <p:sldId id="278" r:id="rId4"/>
    <p:sldId id="302" r:id="rId5"/>
    <p:sldId id="306" r:id="rId6"/>
    <p:sldId id="309" r:id="rId7"/>
    <p:sldId id="310" r:id="rId8"/>
    <p:sldId id="289" r:id="rId9"/>
    <p:sldId id="308"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4" d="100"/>
          <a:sy n="74" d="100"/>
        </p:scale>
        <p:origin x="859" y="2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D44E096-B07E-44AB-BA58-1570571C9D42}"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64DDC-B01E-42FC-ADFB-C8904C779EB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74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44E096-B07E-44AB-BA58-1570571C9D42}"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64DDC-B01E-42FC-ADFB-C8904C779EBD}" type="slidenum">
              <a:rPr lang="en-US" smtClean="0"/>
              <a:t>‹#›</a:t>
            </a:fld>
            <a:endParaRPr lang="en-US"/>
          </a:p>
        </p:txBody>
      </p:sp>
    </p:spTree>
    <p:extLst>
      <p:ext uri="{BB962C8B-B14F-4D97-AF65-F5344CB8AC3E}">
        <p14:creationId xmlns:p14="http://schemas.microsoft.com/office/powerpoint/2010/main" val="403385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44E096-B07E-44AB-BA58-1570571C9D42}"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64DDC-B01E-42FC-ADFB-C8904C779EBD}"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16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63731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44E096-B07E-44AB-BA58-1570571C9D42}"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64DDC-B01E-42FC-ADFB-C8904C779EBD}" type="slidenum">
              <a:rPr lang="en-US" smtClean="0"/>
              <a:t>‹#›</a:t>
            </a:fld>
            <a:endParaRPr lang="en-US"/>
          </a:p>
        </p:txBody>
      </p:sp>
    </p:spTree>
    <p:extLst>
      <p:ext uri="{BB962C8B-B14F-4D97-AF65-F5344CB8AC3E}">
        <p14:creationId xmlns:p14="http://schemas.microsoft.com/office/powerpoint/2010/main" val="1097364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44E096-B07E-44AB-BA58-1570571C9D42}"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64DDC-B01E-42FC-ADFB-C8904C779EB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608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44E096-B07E-44AB-BA58-1570571C9D42}"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64DDC-B01E-42FC-ADFB-C8904C779EBD}" type="slidenum">
              <a:rPr lang="en-US" smtClean="0"/>
              <a:t>‹#›</a:t>
            </a:fld>
            <a:endParaRPr lang="en-US"/>
          </a:p>
        </p:txBody>
      </p:sp>
    </p:spTree>
    <p:extLst>
      <p:ext uri="{BB962C8B-B14F-4D97-AF65-F5344CB8AC3E}">
        <p14:creationId xmlns:p14="http://schemas.microsoft.com/office/powerpoint/2010/main" val="941956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44E096-B07E-44AB-BA58-1570571C9D42}"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564DDC-B01E-42FC-ADFB-C8904C779EBD}" type="slidenum">
              <a:rPr lang="en-US" smtClean="0"/>
              <a:t>‹#›</a:t>
            </a:fld>
            <a:endParaRPr lang="en-US"/>
          </a:p>
        </p:txBody>
      </p:sp>
    </p:spTree>
    <p:extLst>
      <p:ext uri="{BB962C8B-B14F-4D97-AF65-F5344CB8AC3E}">
        <p14:creationId xmlns:p14="http://schemas.microsoft.com/office/powerpoint/2010/main" val="363452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44E096-B07E-44AB-BA58-1570571C9D42}"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564DDC-B01E-42FC-ADFB-C8904C779EBD}" type="slidenum">
              <a:rPr lang="en-US" smtClean="0"/>
              <a:t>‹#›</a:t>
            </a:fld>
            <a:endParaRPr lang="en-US"/>
          </a:p>
        </p:txBody>
      </p:sp>
    </p:spTree>
    <p:extLst>
      <p:ext uri="{BB962C8B-B14F-4D97-AF65-F5344CB8AC3E}">
        <p14:creationId xmlns:p14="http://schemas.microsoft.com/office/powerpoint/2010/main" val="1888185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44E096-B07E-44AB-BA58-1570571C9D42}"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564DDC-B01E-42FC-ADFB-C8904C779EBD}" type="slidenum">
              <a:rPr lang="en-US" smtClean="0"/>
              <a:t>‹#›</a:t>
            </a:fld>
            <a:endParaRPr lang="en-US"/>
          </a:p>
        </p:txBody>
      </p:sp>
    </p:spTree>
    <p:extLst>
      <p:ext uri="{BB962C8B-B14F-4D97-AF65-F5344CB8AC3E}">
        <p14:creationId xmlns:p14="http://schemas.microsoft.com/office/powerpoint/2010/main" val="4284605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44E096-B07E-44AB-BA58-1570571C9D42}"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64DDC-B01E-42FC-ADFB-C8904C779EBD}" type="slidenum">
              <a:rPr lang="en-US" smtClean="0"/>
              <a:t>‹#›</a:t>
            </a:fld>
            <a:endParaRPr lang="en-US"/>
          </a:p>
        </p:txBody>
      </p:sp>
    </p:spTree>
    <p:extLst>
      <p:ext uri="{BB962C8B-B14F-4D97-AF65-F5344CB8AC3E}">
        <p14:creationId xmlns:p14="http://schemas.microsoft.com/office/powerpoint/2010/main" val="2638631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4E096-B07E-44AB-BA58-1570571C9D42}"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64DDC-B01E-42FC-ADFB-C8904C779EB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56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D44E096-B07E-44AB-BA58-1570571C9D42}" type="datetimeFigureOut">
              <a:rPr lang="en-US" smtClean="0"/>
              <a:t>4/7/2025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0564DDC-B01E-42FC-ADFB-C8904C779EBD}"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924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me2375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730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5"/>
          <p:cNvSpPr txBox="1">
            <a:spLocks noChangeArrowheads="1"/>
          </p:cNvSpPr>
          <p:nvPr/>
        </p:nvSpPr>
        <p:spPr bwMode="auto">
          <a:xfrm>
            <a:off x="1666875" y="2357438"/>
            <a:ext cx="88582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4400" b="1">
              <a:solidFill>
                <a:srgbClr val="FF0000"/>
              </a:solidFill>
              <a:latin typeface="Times New Roman" panose="02020603050405020304" pitchFamily="18" charset="0"/>
            </a:endParaRPr>
          </a:p>
          <a:p>
            <a:pPr algn="ctr">
              <a:spcBef>
                <a:spcPct val="0"/>
              </a:spcBef>
              <a:buFontTx/>
              <a:buNone/>
            </a:pPr>
            <a:endParaRPr lang="en-US" altLang="en-US" sz="4400" b="1">
              <a:solidFill>
                <a:srgbClr val="FF0000"/>
              </a:solidFill>
              <a:latin typeface="Times New Roman" panose="02020603050405020304" pitchFamily="18" charset="0"/>
            </a:endParaRPr>
          </a:p>
        </p:txBody>
      </p:sp>
      <p:pic>
        <p:nvPicPr>
          <p:cNvPr id="2052" name="Picture 7"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5146676"/>
            <a:ext cx="19812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9" descr="11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953000"/>
            <a:ext cx="1828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WordArt 14"/>
          <p:cNvSpPr>
            <a:spLocks noChangeArrowheads="1" noChangeShapeType="1" noTextEdit="1"/>
          </p:cNvSpPr>
          <p:nvPr/>
        </p:nvSpPr>
        <p:spPr bwMode="auto">
          <a:xfrm>
            <a:off x="2999656" y="1880408"/>
            <a:ext cx="6077608" cy="2109192"/>
          </a:xfrm>
          <a:prstGeom prst="rect">
            <a:avLst/>
          </a:prstGeom>
        </p:spPr>
        <p:txBody>
          <a:bodyPr spcFirstLastPara="1" wrap="none" fromWordArt="1">
            <a:prstTxWarp prst="textArchUp">
              <a:avLst>
                <a:gd name="adj" fmla="val 11319292"/>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n-US" sz="3200" b="1" kern="10">
                <a:ln w="11430"/>
                <a:solidFill>
                  <a:schemeClr val="accent5">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TIẾNG VIỆT </a:t>
            </a:r>
            <a:r>
              <a:rPr lang="en-US" sz="3200" b="1" kern="10" dirty="0">
                <a:ln w="11430"/>
                <a:solidFill>
                  <a:schemeClr val="accent5">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lớp 2</a:t>
            </a:r>
          </a:p>
        </p:txBody>
      </p:sp>
      <p:pic>
        <p:nvPicPr>
          <p:cNvPr id="2055" name="Picture 15" descr="hinh ngu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5762626"/>
            <a:ext cx="9144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6" descr="hinh ngu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6564313" y="5762626"/>
            <a:ext cx="9906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7" descr="blumen-pflanzen10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5619751"/>
            <a:ext cx="12192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3"/>
          <p:cNvSpPr txBox="1">
            <a:spLocks noChangeArrowheads="1"/>
          </p:cNvSpPr>
          <p:nvPr/>
        </p:nvSpPr>
        <p:spPr bwMode="auto">
          <a:xfrm>
            <a:off x="3395664" y="5065713"/>
            <a:ext cx="5400675" cy="584200"/>
          </a:xfrm>
          <a:prstGeom prst="rect">
            <a:avLst/>
          </a:prstGeom>
          <a:noFill/>
          <a:ln w="9525">
            <a:noFill/>
            <a:miter lim="800000"/>
            <a:headEnd/>
            <a:tailEnd/>
          </a:ln>
          <a:effectLst/>
        </p:spPr>
        <p:txBody>
          <a:bodyPr>
            <a:spAutoFit/>
          </a:bodyPr>
          <a:lstStyle/>
          <a:p>
            <a:pPr algn="ctr">
              <a:spcBef>
                <a:spcPct val="50000"/>
              </a:spcBef>
              <a:defRPr/>
            </a:pPr>
            <a:r>
              <a:rPr lang="vi-VN" sz="3200" b="1" dirty="0">
                <a:solidFill>
                  <a:srgbClr val="0000FF"/>
                </a:solidFill>
                <a:effectLst>
                  <a:outerShdw blurRad="38100" dist="38100" dir="2700000" algn="tl">
                    <a:srgbClr val="C0C0C0"/>
                  </a:outerShdw>
                </a:effectLst>
                <a:latin typeface="Times New Roman" pitchFamily="18" charset="0"/>
                <a:cs typeface="Times New Roman" pitchFamily="18" charset="0"/>
              </a:rPr>
              <a:t>Giáo viên</a:t>
            </a:r>
            <a:r>
              <a:rPr lang="en-GB" sz="3200" b="1" dirty="0">
                <a:solidFill>
                  <a:srgbClr val="0000FF"/>
                </a:solidFill>
                <a:effectLst>
                  <a:outerShdw blurRad="38100" dist="38100" dir="2700000" algn="tl">
                    <a:srgbClr val="C0C0C0"/>
                  </a:outerShdw>
                </a:effectLst>
                <a:latin typeface=".VnPark" pitchFamily="34" charset="0"/>
                <a:cs typeface="Angsana New" pitchFamily="18" charset="-34"/>
              </a:rPr>
              <a:t>: </a:t>
            </a:r>
            <a:r>
              <a:rPr lang="en-US" sz="3200" b="1" dirty="0" err="1">
                <a:solidFill>
                  <a:srgbClr val="0000FF"/>
                </a:solidFill>
                <a:effectLst>
                  <a:outerShdw blurRad="38100" dist="38100" dir="2700000" algn="tl">
                    <a:srgbClr val="C0C0C0"/>
                  </a:outerShdw>
                </a:effectLst>
                <a:latin typeface="Times New Roman" pitchFamily="18" charset="0"/>
                <a:cs typeface="Times New Roman" pitchFamily="18" charset="0"/>
              </a:rPr>
              <a:t>Trần</a:t>
            </a:r>
            <a:r>
              <a:rPr lang="en-US" sz="32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200" b="1">
                <a:solidFill>
                  <a:srgbClr val="0000FF"/>
                </a:solidFill>
                <a:effectLst>
                  <a:outerShdw blurRad="38100" dist="38100" dir="2700000" algn="tl">
                    <a:srgbClr val="C0C0C0"/>
                  </a:outerShdw>
                </a:effectLst>
                <a:latin typeface="Times New Roman" pitchFamily="18" charset="0"/>
                <a:cs typeface="Times New Roman" pitchFamily="18" charset="0"/>
              </a:rPr>
              <a:t>Thị Thanh</a:t>
            </a:r>
            <a:endParaRPr lang="th-TH" sz="3200" b="1" dirty="0">
              <a:solidFill>
                <a:srgbClr val="0000FF"/>
              </a:solidFill>
              <a:effectLst>
                <a:outerShdw blurRad="38100" dist="38100" dir="2700000" algn="tl">
                  <a:srgbClr val="C0C0C0"/>
                </a:outerShdw>
              </a:effectLst>
              <a:latin typeface="+mj-lt"/>
              <a:cs typeface="Angsana New" pitchFamily="18" charset="-34"/>
            </a:endParaRPr>
          </a:p>
        </p:txBody>
      </p:sp>
      <p:pic>
        <p:nvPicPr>
          <p:cNvPr id="205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3475" y="34925"/>
            <a:ext cx="1981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Ảnh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09739" y="120651"/>
            <a:ext cx="157797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Box 1"/>
          <p:cNvSpPr txBox="1">
            <a:spLocks noChangeArrowheads="1"/>
          </p:cNvSpPr>
          <p:nvPr/>
        </p:nvSpPr>
        <p:spPr bwMode="auto">
          <a:xfrm>
            <a:off x="3200401" y="333375"/>
            <a:ext cx="58769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rgbClr val="C00000"/>
                </a:solidFill>
                <a:latin typeface="Times New Roman" panose="02020603050405020304" pitchFamily="18" charset="0"/>
                <a:cs typeface="Times New Roman" panose="02020603050405020304" pitchFamily="18" charset="0"/>
              </a:rPr>
              <a:t>PHÒNG GIÁO DỤC VÀ ĐÀO TẠO BÁT XÁT</a:t>
            </a:r>
            <a:br>
              <a:rPr lang="en-US" altLang="en-US" sz="2000" b="1">
                <a:solidFill>
                  <a:srgbClr val="C00000"/>
                </a:solidFill>
                <a:latin typeface="Times New Roman" panose="02020603050405020304" pitchFamily="18" charset="0"/>
                <a:cs typeface="Times New Roman" panose="02020603050405020304" pitchFamily="18" charset="0"/>
              </a:rPr>
            </a:br>
            <a:r>
              <a:rPr lang="en-US" altLang="en-US" sz="2000" b="1">
                <a:solidFill>
                  <a:srgbClr val="C00000"/>
                </a:solidFill>
                <a:latin typeface="Times New Roman" panose="02020603050405020304" pitchFamily="18" charset="0"/>
                <a:cs typeface="Times New Roman" panose="02020603050405020304" pitchFamily="18" charset="0"/>
              </a:rPr>
              <a:t>TRƯỜNG TIỂU HỌC BẢN VƯỢC</a:t>
            </a:r>
            <a:endParaRPr lang="en-US" altLang="en-US" sz="2000">
              <a:solidFill>
                <a:srgbClr val="C00000"/>
              </a:solidFill>
              <a:latin typeface="Arial" panose="020B0604020202020204" pitchFamily="34" charset="0"/>
            </a:endParaRPr>
          </a:p>
        </p:txBody>
      </p:sp>
    </p:spTree>
    <p:extLst>
      <p:ext uri="{BB962C8B-B14F-4D97-AF65-F5344CB8AC3E}">
        <p14:creationId xmlns:p14="http://schemas.microsoft.com/office/powerpoint/2010/main" val="154074757"/>
      </p:ext>
    </p:extLst>
  </p:cSld>
  <p:clrMapOvr>
    <a:masterClrMapping/>
  </p:clrMapOvr>
  <p:transition spd="slow">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166200"/>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CHÀO</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TẠM</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BIỆT</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06774958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me2375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730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5146676"/>
            <a:ext cx="19812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9" descr="11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953000"/>
            <a:ext cx="1828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WordArt 14"/>
          <p:cNvSpPr>
            <a:spLocks noChangeArrowheads="1" noChangeShapeType="1" noTextEdit="1"/>
          </p:cNvSpPr>
          <p:nvPr/>
        </p:nvSpPr>
        <p:spPr bwMode="auto">
          <a:xfrm>
            <a:off x="2210764" y="2410691"/>
            <a:ext cx="7870785" cy="2735984"/>
          </a:xfrm>
          <a:prstGeom prst="rect">
            <a:avLst/>
          </a:prstGeom>
        </p:spPr>
        <p:txBody>
          <a:bodyPr spcFirstLastPara="1" wrap="none" fromWordArt="1">
            <a:prstTxWarp prst="textArchUp">
              <a:avLst>
                <a:gd name="adj" fmla="val 11319292"/>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n-US" sz="8000" b="1" kern="10">
                <a:ln w="11430"/>
                <a:solidFill>
                  <a:schemeClr val="accent5">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Khởi động</a:t>
            </a:r>
            <a:endParaRPr lang="en-US" sz="8000" b="1" kern="10" dirty="0">
              <a:ln w="11430"/>
              <a:solidFill>
                <a:schemeClr val="accent5">
                  <a:lumMod val="50000"/>
                </a:schemeClr>
              </a:soli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2055" name="Picture 15" descr="hinh ngu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5762626"/>
            <a:ext cx="9144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6" descr="hinh ngu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6564313" y="5762626"/>
            <a:ext cx="9906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7" descr="blumen-pflanzen10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5619751"/>
            <a:ext cx="12192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3475" y="34925"/>
            <a:ext cx="1981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826211"/>
      </p:ext>
    </p:extLst>
  </p:cSld>
  <p:clrMapOvr>
    <a:masterClrMapping/>
  </p:clrMapOvr>
  <p:transition spd="slow">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6891" y="378077"/>
            <a:ext cx="6518366" cy="600891"/>
          </a:xfrm>
          <a:prstGeom prst="rect">
            <a:avLst/>
          </a:prstGeom>
          <a:solidFill>
            <a:schemeClr val="accent6">
              <a:lumMod val="20000"/>
              <a:lumOff val="80000"/>
            </a:schemeClr>
          </a:solidFill>
          <a:ln>
            <a:solidFill>
              <a:schemeClr val="accent4">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Thứ Năm ngày 10 tháng 3 năm 2022</a:t>
            </a:r>
          </a:p>
        </p:txBody>
      </p:sp>
      <p:sp>
        <p:nvSpPr>
          <p:cNvPr id="6" name="Rectangle 5"/>
          <p:cNvSpPr/>
          <p:nvPr/>
        </p:nvSpPr>
        <p:spPr>
          <a:xfrm>
            <a:off x="3310359" y="1219308"/>
            <a:ext cx="5578998" cy="522514"/>
          </a:xfrm>
          <a:prstGeom prst="rect">
            <a:avLst/>
          </a:prstGeom>
          <a:solidFill>
            <a:schemeClr val="accent6">
              <a:lumMod val="20000"/>
              <a:lumOff val="80000"/>
            </a:schemeClr>
          </a:solidFill>
          <a:ln>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Tiếng Việt ( Luyện viết đoạn )</a:t>
            </a:r>
          </a:p>
        </p:txBody>
      </p:sp>
      <p:sp>
        <p:nvSpPr>
          <p:cNvPr id="7" name="Rectangle 6"/>
          <p:cNvSpPr/>
          <p:nvPr/>
        </p:nvSpPr>
        <p:spPr>
          <a:xfrm>
            <a:off x="1226916" y="1982162"/>
            <a:ext cx="10116274" cy="80204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C00000"/>
                </a:solidFill>
                <a:latin typeface="Times New Roman" panose="02020603050405020304" pitchFamily="18" charset="0"/>
                <a:cs typeface="Times New Roman" panose="02020603050405020304" pitchFamily="18" charset="0"/>
              </a:rPr>
              <a:t>Bài 20: Từ chú bồ câu đến in – tơ- nét </a:t>
            </a:r>
            <a:r>
              <a:rPr lang="en-US" sz="2800">
                <a:solidFill>
                  <a:srgbClr val="C00000"/>
                </a:solidFill>
                <a:latin typeface="Times New Roman" panose="02020603050405020304" pitchFamily="18" charset="0"/>
                <a:cs typeface="Times New Roman" panose="02020603050405020304" pitchFamily="18" charset="0"/>
              </a:rPr>
              <a:t>(Tiết</a:t>
            </a:r>
            <a:r>
              <a:rPr lang="en-US" sz="4000">
                <a:solidFill>
                  <a:srgbClr val="C00000"/>
                </a:solidFill>
                <a:latin typeface="Times New Roman" panose="02020603050405020304" pitchFamily="18" charset="0"/>
                <a:cs typeface="Times New Roman" panose="02020603050405020304" pitchFamily="18" charset="0"/>
              </a:rPr>
              <a:t> </a:t>
            </a:r>
            <a:r>
              <a:rPr lang="en-US" sz="2800">
                <a:solidFill>
                  <a:srgbClr val="C00000"/>
                </a:solidFill>
                <a:latin typeface="Times New Roman" panose="02020603050405020304" pitchFamily="18" charset="0"/>
                <a:cs typeface="Times New Roman" panose="02020603050405020304" pitchFamily="18" charset="0"/>
              </a:rPr>
              <a:t>5</a:t>
            </a:r>
            <a:r>
              <a:rPr lang="en-US" sz="320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87856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539" y="132522"/>
            <a:ext cx="1335156" cy="1391478"/>
          </a:xfrm>
          <a:prstGeom prst="rect">
            <a:avLst/>
          </a:prstGeom>
        </p:spPr>
      </p:pic>
      <p:pic>
        <p:nvPicPr>
          <p:cNvPr id="4" name="Picture 3"/>
          <p:cNvPicPr>
            <a:picLocks noChangeAspect="1"/>
          </p:cNvPicPr>
          <p:nvPr/>
        </p:nvPicPr>
        <p:blipFill>
          <a:blip r:embed="rId3"/>
          <a:stretch>
            <a:fillRect/>
          </a:stretch>
        </p:blipFill>
        <p:spPr>
          <a:xfrm>
            <a:off x="1678327" y="573241"/>
            <a:ext cx="9363919" cy="3275636"/>
          </a:xfrm>
          <a:prstGeom prst="rect">
            <a:avLst/>
          </a:prstGeom>
        </p:spPr>
      </p:pic>
      <p:sp>
        <p:nvSpPr>
          <p:cNvPr id="6" name="Rectangle 5"/>
          <p:cNvSpPr/>
          <p:nvPr/>
        </p:nvSpPr>
        <p:spPr>
          <a:xfrm>
            <a:off x="117677" y="2184933"/>
            <a:ext cx="1560652" cy="53679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ti vi</a:t>
            </a:r>
          </a:p>
        </p:txBody>
      </p:sp>
      <p:sp>
        <p:nvSpPr>
          <p:cNvPr id="7" name="Rectangle 6"/>
          <p:cNvSpPr/>
          <p:nvPr/>
        </p:nvSpPr>
        <p:spPr>
          <a:xfrm>
            <a:off x="117677" y="3114263"/>
            <a:ext cx="1560650" cy="53679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cái kệ</a:t>
            </a:r>
          </a:p>
        </p:txBody>
      </p:sp>
      <p:sp>
        <p:nvSpPr>
          <p:cNvPr id="8" name="Rectangle 7"/>
          <p:cNvSpPr/>
          <p:nvPr/>
        </p:nvSpPr>
        <p:spPr>
          <a:xfrm>
            <a:off x="557514" y="1355414"/>
            <a:ext cx="1618527" cy="53679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đồng hồ</a:t>
            </a:r>
          </a:p>
        </p:txBody>
      </p:sp>
      <p:sp>
        <p:nvSpPr>
          <p:cNvPr id="9" name="Rectangle 8"/>
          <p:cNvSpPr/>
          <p:nvPr/>
        </p:nvSpPr>
        <p:spPr>
          <a:xfrm>
            <a:off x="2884026" y="987205"/>
            <a:ext cx="1595377" cy="53679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cái quạt</a:t>
            </a:r>
          </a:p>
        </p:txBody>
      </p:sp>
      <p:sp>
        <p:nvSpPr>
          <p:cNvPr id="10" name="Rectangle 9"/>
          <p:cNvSpPr/>
          <p:nvPr/>
        </p:nvSpPr>
        <p:spPr>
          <a:xfrm>
            <a:off x="4479403" y="1967195"/>
            <a:ext cx="1595377" cy="53679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bàn ghế</a:t>
            </a:r>
          </a:p>
        </p:txBody>
      </p:sp>
      <p:sp>
        <p:nvSpPr>
          <p:cNvPr id="11" name="Rectangle 10"/>
          <p:cNvSpPr/>
          <p:nvPr/>
        </p:nvSpPr>
        <p:spPr>
          <a:xfrm>
            <a:off x="4762979" y="1208802"/>
            <a:ext cx="1595377" cy="53679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rèm cửa</a:t>
            </a:r>
          </a:p>
        </p:txBody>
      </p:sp>
      <p:sp>
        <p:nvSpPr>
          <p:cNvPr id="12" name="Rectangle 11"/>
          <p:cNvSpPr/>
          <p:nvPr/>
        </p:nvSpPr>
        <p:spPr>
          <a:xfrm>
            <a:off x="6993031" y="987205"/>
            <a:ext cx="1707269" cy="53679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đèn học</a:t>
            </a:r>
          </a:p>
        </p:txBody>
      </p:sp>
      <p:cxnSp>
        <p:nvCxnSpPr>
          <p:cNvPr id="13" name="Straight Arrow Connector 12"/>
          <p:cNvCxnSpPr/>
          <p:nvPr/>
        </p:nvCxnSpPr>
        <p:spPr>
          <a:xfrm flipV="1">
            <a:off x="6641932" y="1355414"/>
            <a:ext cx="351099" cy="79202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131927" y="1632030"/>
            <a:ext cx="1568374" cy="4720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máy tính</a:t>
            </a:r>
          </a:p>
        </p:txBody>
      </p:sp>
      <p:sp>
        <p:nvSpPr>
          <p:cNvPr id="16" name="Rectangle 15"/>
          <p:cNvSpPr/>
          <p:nvPr/>
        </p:nvSpPr>
        <p:spPr>
          <a:xfrm>
            <a:off x="6551273" y="3554245"/>
            <a:ext cx="1855806" cy="633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điện thoại</a:t>
            </a:r>
          </a:p>
        </p:txBody>
      </p:sp>
      <p:cxnSp>
        <p:nvCxnSpPr>
          <p:cNvPr id="17" name="Straight Arrow Connector 16"/>
          <p:cNvCxnSpPr/>
          <p:nvPr/>
        </p:nvCxnSpPr>
        <p:spPr>
          <a:xfrm flipH="1">
            <a:off x="7384649" y="3114263"/>
            <a:ext cx="531465" cy="4399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839196" y="1306951"/>
            <a:ext cx="1855806" cy="633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tủ lạnh</a:t>
            </a:r>
          </a:p>
        </p:txBody>
      </p:sp>
      <p:cxnSp>
        <p:nvCxnSpPr>
          <p:cNvPr id="21" name="Straight Arrow Connector 20"/>
          <p:cNvCxnSpPr/>
          <p:nvPr/>
        </p:nvCxnSpPr>
        <p:spPr>
          <a:xfrm>
            <a:off x="8777444" y="3530173"/>
            <a:ext cx="463011" cy="6576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839196" y="4187855"/>
            <a:ext cx="1568374" cy="4720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cái táp</a:t>
            </a:r>
          </a:p>
        </p:txBody>
      </p:sp>
      <p:sp>
        <p:nvSpPr>
          <p:cNvPr id="25" name="Rectangle 24"/>
          <p:cNvSpPr/>
          <p:nvPr/>
        </p:nvSpPr>
        <p:spPr>
          <a:xfrm>
            <a:off x="10128792" y="3297173"/>
            <a:ext cx="1568374" cy="4720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cái hộp</a:t>
            </a:r>
          </a:p>
        </p:txBody>
      </p:sp>
      <p:sp>
        <p:nvSpPr>
          <p:cNvPr id="26" name="Rectangle 25"/>
          <p:cNvSpPr/>
          <p:nvPr/>
        </p:nvSpPr>
        <p:spPr>
          <a:xfrm>
            <a:off x="10833897" y="1208803"/>
            <a:ext cx="1238498" cy="12951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nồi cơm điện</a:t>
            </a:r>
          </a:p>
        </p:txBody>
      </p:sp>
    </p:spTree>
    <p:extLst>
      <p:ext uri="{BB962C8B-B14F-4D97-AF65-F5344CB8AC3E}">
        <p14:creationId xmlns:p14="http://schemas.microsoft.com/office/powerpoint/2010/main" val="311790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000"/>
                                        <p:tgtEl>
                                          <p:spTgt spid="25"/>
                                        </p:tgtEl>
                                      </p:cBhvr>
                                    </p:animEffect>
                                    <p:anim calcmode="lin" valueType="num">
                                      <p:cBhvr>
                                        <p:cTn id="85" dur="1000" fill="hold"/>
                                        <p:tgtEl>
                                          <p:spTgt spid="25"/>
                                        </p:tgtEl>
                                        <p:attrNameLst>
                                          <p:attrName>ppt_x</p:attrName>
                                        </p:attrNameLst>
                                      </p:cBhvr>
                                      <p:tavLst>
                                        <p:tav tm="0">
                                          <p:val>
                                            <p:strVal val="#ppt_x"/>
                                          </p:val>
                                        </p:tav>
                                        <p:tav tm="100000">
                                          <p:val>
                                            <p:strVal val="#ppt_x"/>
                                          </p:val>
                                        </p:tav>
                                      </p:tavLst>
                                    </p:anim>
                                    <p:anim calcmode="lin" valueType="num">
                                      <p:cBhvr>
                                        <p:cTn id="8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1000"/>
                                        <p:tgtEl>
                                          <p:spTgt spid="26"/>
                                        </p:tgtEl>
                                      </p:cBhvr>
                                    </p:animEffect>
                                    <p:anim calcmode="lin" valueType="num">
                                      <p:cBhvr>
                                        <p:cTn id="92" dur="1000" fill="hold"/>
                                        <p:tgtEl>
                                          <p:spTgt spid="26"/>
                                        </p:tgtEl>
                                        <p:attrNameLst>
                                          <p:attrName>ppt_x</p:attrName>
                                        </p:attrNameLst>
                                      </p:cBhvr>
                                      <p:tavLst>
                                        <p:tav tm="0">
                                          <p:val>
                                            <p:strVal val="#ppt_x"/>
                                          </p:val>
                                        </p:tav>
                                        <p:tav tm="100000">
                                          <p:val>
                                            <p:strVal val="#ppt_x"/>
                                          </p:val>
                                        </p:tav>
                                      </p:tavLst>
                                    </p:anim>
                                    <p:anim calcmode="lin" valueType="num">
                                      <p:cBhvr>
                                        <p:cTn id="9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5" grpId="0" animBg="1"/>
      <p:bldP spid="16" grpId="0" animBg="1"/>
      <p:bldP spid="20" grpId="0" animBg="1"/>
      <p:bldP spid="23"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150997" y="3074506"/>
            <a:ext cx="1847161" cy="1841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đồ</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a:stretch>
            <a:fillRect/>
          </a:stretch>
        </p:blipFill>
        <p:spPr>
          <a:xfrm>
            <a:off x="238539" y="132522"/>
            <a:ext cx="1335156" cy="1391478"/>
          </a:xfrm>
          <a:prstGeom prst="rect">
            <a:avLst/>
          </a:prstGeom>
        </p:spPr>
      </p:pic>
      <p:pic>
        <p:nvPicPr>
          <p:cNvPr id="5" name="Picture 4"/>
          <p:cNvPicPr>
            <a:picLocks noChangeAspect="1"/>
          </p:cNvPicPr>
          <p:nvPr/>
        </p:nvPicPr>
        <p:blipFill>
          <a:blip r:embed="rId3"/>
          <a:stretch>
            <a:fillRect/>
          </a:stretch>
        </p:blipFill>
        <p:spPr>
          <a:xfrm>
            <a:off x="1641406" y="1257299"/>
            <a:ext cx="926173" cy="836543"/>
          </a:xfrm>
          <a:prstGeom prst="rect">
            <a:avLst/>
          </a:prstGeom>
        </p:spPr>
      </p:pic>
      <p:cxnSp>
        <p:nvCxnSpPr>
          <p:cNvPr id="17" name="Straight Arrow Connector 16"/>
          <p:cNvCxnSpPr/>
          <p:nvPr/>
        </p:nvCxnSpPr>
        <p:spPr>
          <a:xfrm flipH="1">
            <a:off x="1412705" y="2226365"/>
            <a:ext cx="3437592" cy="10336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042120" y="2609382"/>
            <a:ext cx="2243760" cy="6692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302073" y="2571127"/>
            <a:ext cx="25841" cy="6889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353176" y="2590799"/>
            <a:ext cx="1976272" cy="6692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9" idx="0"/>
          </p:cNvCxnSpPr>
          <p:nvPr/>
        </p:nvCxnSpPr>
        <p:spPr>
          <a:xfrm>
            <a:off x="7805531" y="2123967"/>
            <a:ext cx="3269047" cy="9505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1641406" y="231494"/>
            <a:ext cx="6484022" cy="893282"/>
          </a:xfrm>
          <a:prstGeom prst="rect">
            <a:avLst/>
          </a:prstGeom>
        </p:spPr>
      </p:pic>
      <p:pic>
        <p:nvPicPr>
          <p:cNvPr id="6" name="Picture 5"/>
          <p:cNvPicPr>
            <a:picLocks noChangeAspect="1"/>
          </p:cNvPicPr>
          <p:nvPr/>
        </p:nvPicPr>
        <p:blipFill>
          <a:blip r:embed="rId5"/>
          <a:stretch>
            <a:fillRect/>
          </a:stretch>
        </p:blipFill>
        <p:spPr>
          <a:xfrm>
            <a:off x="4850297" y="1400537"/>
            <a:ext cx="2955234" cy="1272121"/>
          </a:xfrm>
          <a:prstGeom prst="rect">
            <a:avLst/>
          </a:prstGeom>
        </p:spPr>
      </p:pic>
      <p:pic>
        <p:nvPicPr>
          <p:cNvPr id="7" name="Picture 6"/>
          <p:cNvPicPr>
            <a:picLocks noChangeAspect="1"/>
          </p:cNvPicPr>
          <p:nvPr/>
        </p:nvPicPr>
        <p:blipFill>
          <a:blip r:embed="rId6"/>
          <a:stretch>
            <a:fillRect/>
          </a:stretch>
        </p:blipFill>
        <p:spPr>
          <a:xfrm>
            <a:off x="479356" y="3286164"/>
            <a:ext cx="2324100" cy="1075459"/>
          </a:xfrm>
          <a:prstGeom prst="rect">
            <a:avLst/>
          </a:prstGeom>
        </p:spPr>
      </p:pic>
      <p:pic>
        <p:nvPicPr>
          <p:cNvPr id="8" name="Picture 7"/>
          <p:cNvPicPr>
            <a:picLocks noChangeAspect="1"/>
          </p:cNvPicPr>
          <p:nvPr/>
        </p:nvPicPr>
        <p:blipFill>
          <a:blip r:embed="rId7"/>
          <a:stretch>
            <a:fillRect/>
          </a:stretch>
        </p:blipFill>
        <p:spPr>
          <a:xfrm>
            <a:off x="3229035" y="3366825"/>
            <a:ext cx="2118469" cy="1102053"/>
          </a:xfrm>
          <a:prstGeom prst="rect">
            <a:avLst/>
          </a:prstGeom>
        </p:spPr>
      </p:pic>
      <p:pic>
        <p:nvPicPr>
          <p:cNvPr id="10" name="Picture 9"/>
          <p:cNvPicPr>
            <a:picLocks noChangeAspect="1"/>
          </p:cNvPicPr>
          <p:nvPr/>
        </p:nvPicPr>
        <p:blipFill>
          <a:blip r:embed="rId8"/>
          <a:stretch>
            <a:fillRect/>
          </a:stretch>
        </p:blipFill>
        <p:spPr>
          <a:xfrm>
            <a:off x="5648446" y="3309886"/>
            <a:ext cx="2157085" cy="763812"/>
          </a:xfrm>
          <a:prstGeom prst="rect">
            <a:avLst/>
          </a:prstGeom>
        </p:spPr>
      </p:pic>
      <p:pic>
        <p:nvPicPr>
          <p:cNvPr id="16" name="Picture 15"/>
          <p:cNvPicPr>
            <a:picLocks noChangeAspect="1"/>
          </p:cNvPicPr>
          <p:nvPr/>
        </p:nvPicPr>
        <p:blipFill>
          <a:blip r:embed="rId9"/>
          <a:stretch>
            <a:fillRect/>
          </a:stretch>
        </p:blipFill>
        <p:spPr>
          <a:xfrm>
            <a:off x="7907891" y="3309886"/>
            <a:ext cx="2020131" cy="954882"/>
          </a:xfrm>
          <a:prstGeom prst="rect">
            <a:avLst/>
          </a:prstGeom>
        </p:spPr>
      </p:pic>
    </p:spTree>
    <p:extLst>
      <p:ext uri="{BB962C8B-B14F-4D97-AF65-F5344CB8AC3E}">
        <p14:creationId xmlns:p14="http://schemas.microsoft.com/office/powerpoint/2010/main" val="334986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anim calcmode="lin" valueType="num">
                                      <p:cBhvr>
                                        <p:cTn id="71" dur="1000" fill="hold"/>
                                        <p:tgtEl>
                                          <p:spTgt spid="9"/>
                                        </p:tgtEl>
                                        <p:attrNameLst>
                                          <p:attrName>ppt_x</p:attrName>
                                        </p:attrNameLst>
                                      </p:cBhvr>
                                      <p:tavLst>
                                        <p:tav tm="0">
                                          <p:val>
                                            <p:strVal val="#ppt_x"/>
                                          </p:val>
                                        </p:tav>
                                        <p:tav tm="100000">
                                          <p:val>
                                            <p:strVal val="#ppt_x"/>
                                          </p:val>
                                        </p:tav>
                                      </p:tavLst>
                                    </p:anim>
                                    <p:anim calcmode="lin" valueType="num">
                                      <p:cBhvr>
                                        <p:cTn id="7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17566"/>
            <a:ext cx="10745506" cy="6531428"/>
          </a:xfrm>
        </p:spPr>
        <p:txBody>
          <a:bodyPr>
            <a:noAutofit/>
          </a:bodyPr>
          <a:lstStyle/>
          <a:p>
            <a:pPr algn="ctr"/>
            <a:r>
              <a:rPr lang="vi-VN" sz="2100" b="1" dirty="0">
                <a:latin typeface="Times New Roman" pitchFamily="18" charset="0"/>
                <a:cs typeface="Times New Roman" pitchFamily="18" charset="0"/>
              </a:rPr>
              <a:t>Tả một đồ dùng trong gia đình em</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Nồi</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cơm</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điện</a:t>
            </a:r>
            <a:endParaRPr lang="vi-VN" sz="2100" b="1" dirty="0">
              <a:latin typeface="Times New Roman" pitchFamily="18" charset="0"/>
              <a:cs typeface="Times New Roman" pitchFamily="18" charset="0"/>
            </a:endParaRPr>
          </a:p>
          <a:p>
            <a:pPr marL="128016" lvl="1" indent="0" algn="just">
              <a:buNone/>
            </a:pPr>
            <a:r>
              <a:rPr lang="en-US" sz="2100" dirty="0">
                <a:latin typeface="Times New Roman" pitchFamily="18" charset="0"/>
                <a:cs typeface="Times New Roman" pitchFamily="18" charset="0"/>
              </a:rPr>
              <a:t>	</a:t>
            </a:r>
            <a:r>
              <a:rPr lang="vi-VN" sz="2100" dirty="0">
                <a:latin typeface="Times New Roman" pitchFamily="18" charset="0"/>
                <a:cs typeface="Times New Roman" pitchFamily="18" charset="0"/>
              </a:rPr>
              <a:t>Nồi cơm điện là một đồ dùng quan trọng trong gia đình. Chiếc nồi khá to và có hình trụ. Nó cũng có nhiều màu sắc, hoa văn. Vỏ nồi được làm bằng nhựa. Chiếc xoong bên trong làm bằng nhôm. Nồi cơm điện giúp </a:t>
            </a:r>
            <a:r>
              <a:rPr lang="en-US" sz="2100" dirty="0" err="1">
                <a:latin typeface="Times New Roman" pitchFamily="18" charset="0"/>
                <a:cs typeface="Times New Roman" pitchFamily="18" charset="0"/>
              </a:rPr>
              <a:t>gia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đình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em</a:t>
            </a:r>
            <a:r>
              <a:rPr lang="vi-VN" sz="2100" dirty="0">
                <a:latin typeface="Times New Roman" pitchFamily="18" charset="0"/>
                <a:cs typeface="Times New Roman" pitchFamily="18" charset="0"/>
              </a:rPr>
              <a:t> nấu cơm nhanh hơn, ngon hơn.</a:t>
            </a:r>
            <a:endParaRPr lang="en-US" sz="2100" dirty="0">
              <a:latin typeface="Times New Roman" pitchFamily="18" charset="0"/>
              <a:cs typeface="Times New Roman" pitchFamily="18" charset="0"/>
            </a:endParaRPr>
          </a:p>
          <a:p>
            <a:pPr marL="128016" lvl="1" indent="0" algn="ctr">
              <a:buNone/>
            </a:pPr>
            <a:r>
              <a:rPr lang="vi-VN" sz="2100" b="1" dirty="0">
                <a:latin typeface="Times New Roman" pitchFamily="18" charset="0"/>
                <a:cs typeface="Times New Roman" pitchFamily="18" charset="0"/>
              </a:rPr>
              <a:t>Tả một đồ dùng trong gia đình em</a:t>
            </a:r>
            <a:r>
              <a:rPr lang="en-US" sz="2100" b="1" dirty="0">
                <a:latin typeface="Times New Roman" pitchFamily="18" charset="0"/>
                <a:cs typeface="Times New Roman" pitchFamily="18" charset="0"/>
              </a:rPr>
              <a:t>- </a:t>
            </a:r>
            <a:r>
              <a:rPr lang="vi-VN" sz="2100" b="1" dirty="0">
                <a:latin typeface="Times New Roman" pitchFamily="18" charset="0"/>
                <a:cs typeface="Times New Roman" pitchFamily="18" charset="0"/>
              </a:rPr>
              <a:t>tủ lạnh</a:t>
            </a:r>
            <a:endParaRPr lang="en-US" sz="2100" b="1" dirty="0">
              <a:latin typeface="Times New Roman" pitchFamily="18" charset="0"/>
              <a:cs typeface="Times New Roman" pitchFamily="18" charset="0"/>
            </a:endParaRPr>
          </a:p>
          <a:p>
            <a:pPr marL="128016" lvl="1" indent="0" algn="just">
              <a:buNone/>
            </a:pPr>
            <a:r>
              <a:rPr lang="en-US" sz="2100" b="1" dirty="0">
                <a:latin typeface="Times New Roman" pitchFamily="18" charset="0"/>
                <a:cs typeface="Times New Roman" pitchFamily="18" charset="0"/>
              </a:rPr>
              <a:t>	</a:t>
            </a:r>
            <a:r>
              <a:rPr lang="vi-VN" sz="2100" dirty="0">
                <a:latin typeface="Times New Roman" pitchFamily="18" charset="0"/>
                <a:cs typeface="Times New Roman" pitchFamily="18" charset="0"/>
              </a:rPr>
              <a:t>Trong bếp, em thích nhất là chiếc tủ lạnh. Tủ nhà em có hai ngăn là ngăn đá và ngăn mát. Ngăn đá nhỏ, để làm đá và cất thịt cá dùng lâu ngày. Còn ngăn mát thì lớn hơn nhiều, có thể trữ rất nhiều thứ khác như trứng, sữa, hoa quả, rau dưa… Nhờ chiếc tủ lạnh mà đồ ăn có thể cất lâu mà không bị hỏng. Thật là tuyệt vời!</a:t>
            </a:r>
            <a:endParaRPr lang="en-US" sz="2100" dirty="0">
              <a:latin typeface="Times New Roman" pitchFamily="18" charset="0"/>
              <a:cs typeface="Times New Roman" pitchFamily="18" charset="0"/>
            </a:endParaRPr>
          </a:p>
          <a:p>
            <a:pPr algn="ctr"/>
            <a:r>
              <a:rPr lang="vi-VN" sz="2100" b="1" dirty="0">
                <a:latin typeface="Times New Roman" pitchFamily="18" charset="0"/>
                <a:cs typeface="Times New Roman" pitchFamily="18" charset="0"/>
              </a:rPr>
              <a:t>Tả một đồ dùng trong gia đình em : Quạt điện</a:t>
            </a:r>
          </a:p>
          <a:p>
            <a:pPr marL="128016" lvl="1" indent="0" algn="just">
              <a:buNone/>
            </a:pPr>
            <a:r>
              <a:rPr lang="en-US" sz="2100" dirty="0">
                <a:latin typeface="Times New Roman" pitchFamily="18" charset="0"/>
                <a:cs typeface="Times New Roman" pitchFamily="18" charset="0"/>
              </a:rPr>
              <a:t>	</a:t>
            </a:r>
            <a:r>
              <a:rPr lang="vi-VN" sz="2100" dirty="0">
                <a:latin typeface="Times New Roman" pitchFamily="18" charset="0"/>
                <a:cs typeface="Times New Roman" pitchFamily="18" charset="0"/>
              </a:rPr>
              <a:t>Mùa hè đã đến, mẹ em liền đem một chiếc quạt điện ra để dùng. Chiếc quạt có hình vuông, lớn như một thùng mì tôm. Quạt có ba cái cánh lớn gắn vào trục ở giữa. Trước và sau là lớp song quạt giúp bảo vệ an toàn cho mọi người. Trên đỉnh quạt là bốn nút bấm, tương ứng với các chế độ gió khác nhau. Vào mùa hè, chiếc quạt điện này là đồ dùng rất quan trọng với mọi nhà.</a:t>
            </a:r>
          </a:p>
          <a:p>
            <a:pPr algn="ctr"/>
            <a:r>
              <a:rPr lang="vi-VN" sz="2100" b="1" dirty="0">
                <a:latin typeface="Times New Roman" pitchFamily="18" charset="0"/>
                <a:cs typeface="Times New Roman" pitchFamily="18" charset="0"/>
              </a:rPr>
              <a:t>Tả một đồ dùng trong gia đình em </a:t>
            </a:r>
            <a:r>
              <a:rPr lang="en-US" sz="2100" b="1" dirty="0">
                <a:latin typeface="Times New Roman" pitchFamily="18" charset="0"/>
                <a:cs typeface="Times New Roman" pitchFamily="18" charset="0"/>
              </a:rPr>
              <a:t>- </a:t>
            </a:r>
            <a:r>
              <a:rPr lang="vi-VN" sz="2100" b="1" dirty="0">
                <a:latin typeface="Times New Roman" pitchFamily="18" charset="0"/>
                <a:cs typeface="Times New Roman" pitchFamily="18" charset="0"/>
              </a:rPr>
              <a:t>Ti vi</a:t>
            </a:r>
          </a:p>
          <a:p>
            <a:pPr marL="128016" lvl="1" indent="0" algn="just">
              <a:buNone/>
            </a:pPr>
            <a:r>
              <a:rPr lang="en-US" sz="2100" dirty="0">
                <a:latin typeface="Times New Roman" pitchFamily="18" charset="0"/>
                <a:cs typeface="Times New Roman" pitchFamily="18" charset="0"/>
              </a:rPr>
              <a:t>	</a:t>
            </a:r>
            <a:r>
              <a:rPr lang="vi-VN" sz="2100" dirty="0">
                <a:latin typeface="Times New Roman" pitchFamily="18" charset="0"/>
                <a:cs typeface="Times New Roman" pitchFamily="18" charset="0"/>
              </a:rPr>
              <a:t>Phòng khách nhà em có một chiếc tivi rất lớn. Nó có hình chữ nhật, to phải gấp hơn mười lần chiếc máy tính của bố. </a:t>
            </a:r>
            <a:r>
              <a:rPr lang="en-US" sz="2100" dirty="0">
                <a:latin typeface="Times New Roman" pitchFamily="18" charset="0"/>
                <a:cs typeface="Times New Roman" pitchFamily="18" charset="0"/>
              </a:rPr>
              <a:t>N</a:t>
            </a:r>
            <a:r>
              <a:rPr lang="vi-VN" sz="2100" dirty="0">
                <a:latin typeface="Times New Roman" pitchFamily="18" charset="0"/>
                <a:cs typeface="Times New Roman" pitchFamily="18" charset="0"/>
              </a:rPr>
              <a:t>ó còn siêu mỏng nữa, bề dày chừng hơn một xăng-ti-mét. Không chỉ có màn hình lớn, tivi còn có thể kết nối internet để xem đủ các bộ phim nữa. Em rất tự hào về chiếc tivi nhà mình.</a:t>
            </a:r>
          </a:p>
          <a:p>
            <a:pPr algn="just"/>
            <a:endParaRPr lang="en-US" sz="2100" dirty="0">
              <a:latin typeface="Times New Roman" pitchFamily="18" charset="0"/>
              <a:cs typeface="Times New Roman" pitchFamily="18" charset="0"/>
            </a:endParaRPr>
          </a:p>
        </p:txBody>
      </p:sp>
    </p:spTree>
    <p:extLst>
      <p:ext uri="{BB962C8B-B14F-4D97-AF65-F5344CB8AC3E}">
        <p14:creationId xmlns:p14="http://schemas.microsoft.com/office/powerpoint/2010/main" val="1921124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6891" y="378077"/>
            <a:ext cx="6518366" cy="600891"/>
          </a:xfrm>
          <a:prstGeom prst="rect">
            <a:avLst/>
          </a:prstGeom>
          <a:solidFill>
            <a:schemeClr val="accent6">
              <a:lumMod val="20000"/>
              <a:lumOff val="80000"/>
            </a:schemeClr>
          </a:solidFill>
          <a:ln>
            <a:solidFill>
              <a:schemeClr val="accent4">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Thứ Năm ngày 10 tháng 3 năm 2022</a:t>
            </a:r>
          </a:p>
        </p:txBody>
      </p:sp>
      <p:sp>
        <p:nvSpPr>
          <p:cNvPr id="6" name="Rectangle 5"/>
          <p:cNvSpPr/>
          <p:nvPr/>
        </p:nvSpPr>
        <p:spPr>
          <a:xfrm>
            <a:off x="3310359" y="1219308"/>
            <a:ext cx="5578998" cy="522514"/>
          </a:xfrm>
          <a:prstGeom prst="rect">
            <a:avLst/>
          </a:prstGeom>
          <a:solidFill>
            <a:schemeClr val="accent6">
              <a:lumMod val="20000"/>
              <a:lumOff val="80000"/>
            </a:schemeClr>
          </a:solidFill>
          <a:ln>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endParaRPr lang="en-US"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1226916" y="1982162"/>
            <a:ext cx="10116274" cy="80204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C00000"/>
                </a:solidFill>
                <a:latin typeface="Times New Roman" panose="02020603050405020304" pitchFamily="18" charset="0"/>
                <a:cs typeface="Times New Roman" panose="02020603050405020304" pitchFamily="18" charset="0"/>
              </a:rPr>
              <a:t>Bài</a:t>
            </a:r>
            <a:r>
              <a:rPr lang="en-US" sz="2800" dirty="0">
                <a:solidFill>
                  <a:srgbClr val="C00000"/>
                </a:solidFill>
                <a:latin typeface="Times New Roman" panose="02020603050405020304" pitchFamily="18" charset="0"/>
                <a:cs typeface="Times New Roman" panose="02020603050405020304" pitchFamily="18" charset="0"/>
              </a:rPr>
              <a:t> 2. </a:t>
            </a:r>
            <a:r>
              <a:rPr lang="en-US" sz="2800" dirty="0" err="1">
                <a:solidFill>
                  <a:srgbClr val="C00000"/>
                </a:solidFill>
                <a:latin typeface="Times New Roman" panose="02020603050405020304" pitchFamily="18" charset="0"/>
                <a:cs typeface="Times New Roman" panose="02020603050405020304" pitchFamily="18" charset="0"/>
              </a:rPr>
              <a:t>Viết</a:t>
            </a:r>
            <a:r>
              <a:rPr lang="en-US" sz="2800" dirty="0">
                <a:solidFill>
                  <a:srgbClr val="C00000"/>
                </a:solidFill>
                <a:latin typeface="Times New Roman" panose="02020603050405020304" pitchFamily="18" charset="0"/>
                <a:cs typeface="Times New Roman" panose="02020603050405020304" pitchFamily="18" charset="0"/>
              </a:rPr>
              <a:t> 4-5 </a:t>
            </a:r>
            <a:r>
              <a:rPr lang="en-US" sz="2800" dirty="0" err="1">
                <a:solidFill>
                  <a:srgbClr val="C00000"/>
                </a:solidFill>
                <a:latin typeface="Times New Roman" panose="02020603050405020304" pitchFamily="18" charset="0"/>
                <a:cs typeface="Times New Roman" panose="02020603050405020304" pitchFamily="18" charset="0"/>
              </a:rPr>
              <a:t>câu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tả</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một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đồ</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dùng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trong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gia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đình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em</a:t>
            </a:r>
            <a:r>
              <a:rPr lang="en-US" sz="2800" dirty="0">
                <a:solidFill>
                  <a:srgbClr val="C00000"/>
                </a:solidFill>
                <a:latin typeface="Times New Roman" panose="02020603050405020304" pitchFamily="18" charset="0"/>
                <a:cs typeface="Times New Roman" panose="02020603050405020304" pitchFamily="18" charset="0"/>
              </a:rPr>
              <a:t>.</a:t>
            </a:r>
          </a:p>
          <a:p>
            <a:pPr algn="ctr"/>
            <a:r>
              <a:rPr lang="en-US" sz="2800" dirty="0" err="1">
                <a:solidFill>
                  <a:srgbClr val="C00000"/>
                </a:solidFill>
                <a:latin typeface="Times New Roman" panose="02020603050405020304" pitchFamily="18" charset="0"/>
                <a:cs typeface="Times New Roman" panose="02020603050405020304" pitchFamily="18" charset="0"/>
              </a:rPr>
              <a:t>Bài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làm</a:t>
            </a:r>
            <a:endParaRPr lang="en-US"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17073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me2375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730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5146676"/>
            <a:ext cx="19812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9" descr="11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953000"/>
            <a:ext cx="1828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WordArt 14"/>
          <p:cNvSpPr>
            <a:spLocks noChangeArrowheads="1" noChangeShapeType="1" noTextEdit="1"/>
          </p:cNvSpPr>
          <p:nvPr/>
        </p:nvSpPr>
        <p:spPr bwMode="auto">
          <a:xfrm>
            <a:off x="2210764" y="2410691"/>
            <a:ext cx="7870785" cy="2735984"/>
          </a:xfrm>
          <a:prstGeom prst="rect">
            <a:avLst/>
          </a:prstGeom>
        </p:spPr>
        <p:txBody>
          <a:bodyPr spcFirstLastPara="1" wrap="none" fromWordArt="1">
            <a:prstTxWarp prst="textArchUp">
              <a:avLst>
                <a:gd name="adj" fmla="val 11319292"/>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n-US" sz="8000" b="1" kern="10">
                <a:ln w="11430"/>
                <a:solidFill>
                  <a:schemeClr val="accent5">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Chia sẻ bài làm</a:t>
            </a:r>
            <a:endParaRPr lang="en-US" sz="8000" b="1" kern="10" dirty="0">
              <a:ln w="11430"/>
              <a:solidFill>
                <a:schemeClr val="accent5">
                  <a:lumMod val="50000"/>
                </a:schemeClr>
              </a:soli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2055" name="Picture 15" descr="hinh ngu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5762626"/>
            <a:ext cx="9144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6" descr="hinh ngu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6564313" y="5762626"/>
            <a:ext cx="9906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7" descr="blumen-pflanzen10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5619751"/>
            <a:ext cx="12192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3475" y="34925"/>
            <a:ext cx="1981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648458"/>
      </p:ext>
    </p:extLst>
  </p:cSld>
  <p:clrMapOvr>
    <a:masterClrMapping/>
  </p:clrMapOvr>
  <p:transition spd="slow">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me2375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730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5146676"/>
            <a:ext cx="19812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9" descr="11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953000"/>
            <a:ext cx="1828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WordArt 14"/>
          <p:cNvSpPr>
            <a:spLocks noChangeArrowheads="1" noChangeShapeType="1" noTextEdit="1"/>
          </p:cNvSpPr>
          <p:nvPr/>
        </p:nvSpPr>
        <p:spPr bwMode="auto">
          <a:xfrm>
            <a:off x="2210764" y="2410691"/>
            <a:ext cx="7870785" cy="2735984"/>
          </a:xfrm>
          <a:prstGeom prst="rect">
            <a:avLst/>
          </a:prstGeom>
        </p:spPr>
        <p:txBody>
          <a:bodyPr spcFirstLastPara="1" wrap="none" fromWordArt="1">
            <a:prstTxWarp prst="textArchUp">
              <a:avLst>
                <a:gd name="adj" fmla="val 11319292"/>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n-US" sz="8000" b="1" kern="10">
                <a:ln w="11430"/>
                <a:solidFill>
                  <a:schemeClr val="accent5">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Củng cố</a:t>
            </a:r>
            <a:endParaRPr lang="en-US" sz="8000" b="1" kern="10" dirty="0">
              <a:ln w="11430"/>
              <a:solidFill>
                <a:schemeClr val="accent5">
                  <a:lumMod val="50000"/>
                </a:schemeClr>
              </a:soli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2055" name="Picture 15" descr="hinh ngu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5762626"/>
            <a:ext cx="9144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6" descr="hinh ngu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6564313" y="5762626"/>
            <a:ext cx="9906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7" descr="blumen-pflanzen10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5619751"/>
            <a:ext cx="12192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3475" y="34925"/>
            <a:ext cx="1981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406704"/>
      </p:ext>
    </p:extLst>
  </p:cSld>
  <p:clrMapOvr>
    <a:masterClrMapping/>
  </p:clrMapOvr>
  <p:transition spd="slow">
    <p:wheel spokes="8"/>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1255</TotalTime>
  <Words>496</Words>
  <Application>Microsoft Office PowerPoint</Application>
  <PresentationFormat>Widescreen</PresentationFormat>
  <Paragraphs>36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.VnPark</vt:lpstr>
      <vt:lpstr>Arial</vt:lpstr>
      <vt:lpstr>Times New Roman</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 HOẠT ĐỘNG THỰC HÀNH</dc:title>
  <dc:creator>Admin</dc:creator>
  <cp:lastModifiedBy>thanh tran</cp:lastModifiedBy>
  <cp:revision>180</cp:revision>
  <dcterms:created xsi:type="dcterms:W3CDTF">2020-04-04T05:26:58Z</dcterms:created>
  <dcterms:modified xsi:type="dcterms:W3CDTF">2025-04-07T05:32:39Z</dcterms:modified>
</cp:coreProperties>
</file>