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307" r:id="rId3"/>
    <p:sldId id="278" r:id="rId4"/>
    <p:sldId id="302" r:id="rId5"/>
    <p:sldId id="306" r:id="rId6"/>
    <p:sldId id="309" r:id="rId7"/>
    <p:sldId id="310" r:id="rId8"/>
    <p:sldId id="289" r:id="rId9"/>
    <p:sldId id="308"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4" d="100"/>
          <a:sy n="74" d="100"/>
        </p:scale>
        <p:origin x="859" y="2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D44E096-B07E-44AB-BA58-1570571C9D42}"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64DDC-B01E-42FC-ADFB-C8904C779EB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7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44E096-B07E-44AB-BA58-1570571C9D42}"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64DDC-B01E-42FC-ADFB-C8904C779EBD}" type="slidenum">
              <a:rPr lang="en-US" smtClean="0"/>
              <a:t>‹#›</a:t>
            </a:fld>
            <a:endParaRPr lang="en-US"/>
          </a:p>
        </p:txBody>
      </p:sp>
    </p:spTree>
    <p:extLst>
      <p:ext uri="{BB962C8B-B14F-4D97-AF65-F5344CB8AC3E}">
        <p14:creationId xmlns:p14="http://schemas.microsoft.com/office/powerpoint/2010/main" val="403385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44E096-B07E-44AB-BA58-1570571C9D42}"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64DDC-B01E-42FC-ADFB-C8904C779EB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16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63731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44E096-B07E-44AB-BA58-1570571C9D42}"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64DDC-B01E-42FC-ADFB-C8904C779EBD}" type="slidenum">
              <a:rPr lang="en-US" smtClean="0"/>
              <a:t>‹#›</a:t>
            </a:fld>
            <a:endParaRPr lang="en-US"/>
          </a:p>
        </p:txBody>
      </p:sp>
    </p:spTree>
    <p:extLst>
      <p:ext uri="{BB962C8B-B14F-4D97-AF65-F5344CB8AC3E}">
        <p14:creationId xmlns:p14="http://schemas.microsoft.com/office/powerpoint/2010/main" val="1097364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44E096-B07E-44AB-BA58-1570571C9D42}"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64DDC-B01E-42FC-ADFB-C8904C779EB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608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44E096-B07E-44AB-BA58-1570571C9D42}"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64DDC-B01E-42FC-ADFB-C8904C779EBD}" type="slidenum">
              <a:rPr lang="en-US" smtClean="0"/>
              <a:t>‹#›</a:t>
            </a:fld>
            <a:endParaRPr lang="en-US"/>
          </a:p>
        </p:txBody>
      </p:sp>
    </p:spTree>
    <p:extLst>
      <p:ext uri="{BB962C8B-B14F-4D97-AF65-F5344CB8AC3E}">
        <p14:creationId xmlns:p14="http://schemas.microsoft.com/office/powerpoint/2010/main" val="941956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44E096-B07E-44AB-BA58-1570571C9D42}"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64DDC-B01E-42FC-ADFB-C8904C779EBD}" type="slidenum">
              <a:rPr lang="en-US" smtClean="0"/>
              <a:t>‹#›</a:t>
            </a:fld>
            <a:endParaRPr lang="en-US"/>
          </a:p>
        </p:txBody>
      </p:sp>
    </p:spTree>
    <p:extLst>
      <p:ext uri="{BB962C8B-B14F-4D97-AF65-F5344CB8AC3E}">
        <p14:creationId xmlns:p14="http://schemas.microsoft.com/office/powerpoint/2010/main" val="363452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44E096-B07E-44AB-BA58-1570571C9D42}"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64DDC-B01E-42FC-ADFB-C8904C779EBD}" type="slidenum">
              <a:rPr lang="en-US" smtClean="0"/>
              <a:t>‹#›</a:t>
            </a:fld>
            <a:endParaRPr lang="en-US"/>
          </a:p>
        </p:txBody>
      </p:sp>
    </p:spTree>
    <p:extLst>
      <p:ext uri="{BB962C8B-B14F-4D97-AF65-F5344CB8AC3E}">
        <p14:creationId xmlns:p14="http://schemas.microsoft.com/office/powerpoint/2010/main" val="188818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4E096-B07E-44AB-BA58-1570571C9D42}"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64DDC-B01E-42FC-ADFB-C8904C779EBD}" type="slidenum">
              <a:rPr lang="en-US" smtClean="0"/>
              <a:t>‹#›</a:t>
            </a:fld>
            <a:endParaRPr lang="en-US"/>
          </a:p>
        </p:txBody>
      </p:sp>
    </p:spTree>
    <p:extLst>
      <p:ext uri="{BB962C8B-B14F-4D97-AF65-F5344CB8AC3E}">
        <p14:creationId xmlns:p14="http://schemas.microsoft.com/office/powerpoint/2010/main" val="4284605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44E096-B07E-44AB-BA58-1570571C9D42}"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64DDC-B01E-42FC-ADFB-C8904C779EBD}" type="slidenum">
              <a:rPr lang="en-US" smtClean="0"/>
              <a:t>‹#›</a:t>
            </a:fld>
            <a:endParaRPr lang="en-US"/>
          </a:p>
        </p:txBody>
      </p:sp>
    </p:spTree>
    <p:extLst>
      <p:ext uri="{BB962C8B-B14F-4D97-AF65-F5344CB8AC3E}">
        <p14:creationId xmlns:p14="http://schemas.microsoft.com/office/powerpoint/2010/main" val="2638631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4E096-B07E-44AB-BA58-1570571C9D42}"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64DDC-B01E-42FC-ADFB-C8904C779EB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56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D44E096-B07E-44AB-BA58-1570571C9D42}" type="datetimeFigureOut">
              <a:rPr lang="en-US" smtClean="0"/>
              <a:t>4/7/2025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0564DDC-B01E-42FC-ADFB-C8904C779EBD}"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924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me2375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730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p:cNvSpPr txBox="1">
            <a:spLocks noChangeArrowheads="1"/>
          </p:cNvSpPr>
          <p:nvPr/>
        </p:nvSpPr>
        <p:spPr bwMode="auto">
          <a:xfrm>
            <a:off x="1666875" y="2357438"/>
            <a:ext cx="88582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4400" b="1">
              <a:solidFill>
                <a:srgbClr val="FF0000"/>
              </a:solidFill>
              <a:latin typeface="Times New Roman" panose="02020603050405020304" pitchFamily="18" charset="0"/>
            </a:endParaRPr>
          </a:p>
          <a:p>
            <a:pPr algn="ctr">
              <a:spcBef>
                <a:spcPct val="0"/>
              </a:spcBef>
              <a:buFontTx/>
              <a:buNone/>
            </a:pPr>
            <a:endParaRPr lang="en-US" altLang="en-US" sz="4400" b="1">
              <a:solidFill>
                <a:srgbClr val="FF0000"/>
              </a:solidFill>
              <a:latin typeface="Times New Roman" panose="02020603050405020304" pitchFamily="18" charset="0"/>
            </a:endParaRPr>
          </a:p>
        </p:txBody>
      </p:sp>
      <p:pic>
        <p:nvPicPr>
          <p:cNvPr id="2052" name="Picture 7"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5146676"/>
            <a:ext cx="19812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descr="1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953000"/>
            <a:ext cx="182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WordArt 14"/>
          <p:cNvSpPr>
            <a:spLocks noChangeArrowheads="1" noChangeShapeType="1" noTextEdit="1"/>
          </p:cNvSpPr>
          <p:nvPr/>
        </p:nvSpPr>
        <p:spPr bwMode="auto">
          <a:xfrm>
            <a:off x="2999656" y="1880408"/>
            <a:ext cx="6077608" cy="2109192"/>
          </a:xfrm>
          <a:prstGeom prst="rect">
            <a:avLst/>
          </a:prstGeom>
        </p:spPr>
        <p:txBody>
          <a:bodyPr spcFirstLastPara="1" wrap="none" fromWordArt="1">
            <a:prstTxWarp prst="textArchUp">
              <a:avLst>
                <a:gd name="adj" fmla="val 11319292"/>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n-US" sz="3200" b="1" kern="10">
                <a:ln w="11430"/>
                <a:solidFill>
                  <a:schemeClr val="accent5">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TIẾNG VIỆT </a:t>
            </a:r>
            <a:r>
              <a:rPr lang="en-US" sz="3200" b="1" kern="10" dirty="0">
                <a:ln w="11430"/>
                <a:solidFill>
                  <a:schemeClr val="accent5">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lớp 2</a:t>
            </a:r>
          </a:p>
        </p:txBody>
      </p:sp>
      <p:pic>
        <p:nvPicPr>
          <p:cNvPr id="2055" name="Picture 15" descr="hinh ngu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762626"/>
            <a:ext cx="9144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6" descr="hinh ngu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6564313" y="5762626"/>
            <a:ext cx="9906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descr="blumen-pflanzen10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5619751"/>
            <a:ext cx="12192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3"/>
          <p:cNvSpPr txBox="1">
            <a:spLocks noChangeArrowheads="1"/>
          </p:cNvSpPr>
          <p:nvPr/>
        </p:nvSpPr>
        <p:spPr bwMode="auto">
          <a:xfrm>
            <a:off x="3395664" y="5065713"/>
            <a:ext cx="5400675" cy="584200"/>
          </a:xfrm>
          <a:prstGeom prst="rect">
            <a:avLst/>
          </a:prstGeom>
          <a:noFill/>
          <a:ln w="9525">
            <a:noFill/>
            <a:miter lim="800000"/>
            <a:headEnd/>
            <a:tailEnd/>
          </a:ln>
          <a:effectLst/>
        </p:spPr>
        <p:txBody>
          <a:bodyPr>
            <a:spAutoFit/>
          </a:bodyPr>
          <a:lstStyle/>
          <a:p>
            <a:pPr algn="ctr" eaLnBrk="1" hangingPunct="1">
              <a:spcBef>
                <a:spcPct val="50000"/>
              </a:spcBef>
              <a:defRPr/>
            </a:pPr>
            <a:r>
              <a:rPr lang="vi-VN" sz="3200" b="1" dirty="0">
                <a:solidFill>
                  <a:srgbClr val="0000FF"/>
                </a:solidFill>
                <a:effectLst>
                  <a:outerShdw blurRad="38100" dist="38100" dir="2700000" algn="tl">
                    <a:srgbClr val="C0C0C0"/>
                  </a:outerShdw>
                </a:effectLst>
                <a:latin typeface="Times New Roman" pitchFamily="18" charset="0"/>
                <a:cs typeface="Times New Roman" pitchFamily="18" charset="0"/>
              </a:rPr>
              <a:t>Giáo viên</a:t>
            </a:r>
            <a:r>
              <a:rPr lang="en-GB" sz="3200" b="1" dirty="0">
                <a:solidFill>
                  <a:srgbClr val="0000FF"/>
                </a:solidFill>
                <a:effectLst>
                  <a:outerShdw blurRad="38100" dist="38100" dir="2700000" algn="tl">
                    <a:srgbClr val="C0C0C0"/>
                  </a:outerShdw>
                </a:effectLst>
                <a:latin typeface=".VnPark" pitchFamily="34" charset="0"/>
                <a:cs typeface="Angsana New" pitchFamily="18" charset="-34"/>
              </a:rPr>
              <a:t>: </a:t>
            </a:r>
            <a:r>
              <a:rPr lang="en-US" sz="3200" b="1" dirty="0" err="1">
                <a:solidFill>
                  <a:srgbClr val="0000FF"/>
                </a:solidFill>
                <a:effectLst>
                  <a:outerShdw blurRad="38100" dist="38100" dir="2700000" algn="tl">
                    <a:srgbClr val="C0C0C0"/>
                  </a:outerShdw>
                </a:effectLst>
                <a:latin typeface="Times New Roman" pitchFamily="18" charset="0"/>
                <a:cs typeface="Times New Roman" pitchFamily="18" charset="0"/>
              </a:rPr>
              <a:t>Trần</a:t>
            </a:r>
            <a:r>
              <a:rPr lang="en-US" sz="32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200" b="1">
                <a:solidFill>
                  <a:srgbClr val="0000FF"/>
                </a:solidFill>
                <a:effectLst>
                  <a:outerShdw blurRad="38100" dist="38100" dir="2700000" algn="tl">
                    <a:srgbClr val="C0C0C0"/>
                  </a:outerShdw>
                </a:effectLst>
                <a:latin typeface="Times New Roman" pitchFamily="18" charset="0"/>
                <a:cs typeface="Times New Roman" pitchFamily="18" charset="0"/>
              </a:rPr>
              <a:t>Thị Thanh</a:t>
            </a:r>
            <a:endParaRPr lang="th-TH" sz="3200" b="1" dirty="0">
              <a:solidFill>
                <a:srgbClr val="0000FF"/>
              </a:solidFill>
              <a:effectLst>
                <a:outerShdw blurRad="38100" dist="38100" dir="2700000" algn="tl">
                  <a:srgbClr val="C0C0C0"/>
                </a:outerShdw>
              </a:effectLst>
              <a:latin typeface="+mj-lt"/>
              <a:cs typeface="Angsana New" pitchFamily="18" charset="-34"/>
            </a:endParaRPr>
          </a:p>
        </p:txBody>
      </p:sp>
      <p:pic>
        <p:nvPicPr>
          <p:cNvPr id="205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3475" y="34925"/>
            <a:ext cx="1981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Ảnh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09739" y="120651"/>
            <a:ext cx="157797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Box 1"/>
          <p:cNvSpPr txBox="1">
            <a:spLocks noChangeArrowheads="1"/>
          </p:cNvSpPr>
          <p:nvPr/>
        </p:nvSpPr>
        <p:spPr bwMode="auto">
          <a:xfrm>
            <a:off x="3200401" y="333375"/>
            <a:ext cx="58769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C00000"/>
                </a:solidFill>
                <a:latin typeface="Times New Roman" panose="02020603050405020304" pitchFamily="18" charset="0"/>
                <a:cs typeface="Times New Roman" panose="02020603050405020304" pitchFamily="18" charset="0"/>
              </a:rPr>
              <a:t>PHÒNG GIÁO DỤC VÀ ĐÀO TẠO BÁT XÁT</a:t>
            </a:r>
            <a:br>
              <a:rPr lang="en-US" altLang="en-US" sz="2000" b="1">
                <a:solidFill>
                  <a:srgbClr val="C00000"/>
                </a:solidFill>
                <a:latin typeface="Times New Roman" panose="02020603050405020304" pitchFamily="18" charset="0"/>
                <a:cs typeface="Times New Roman" panose="02020603050405020304" pitchFamily="18" charset="0"/>
              </a:rPr>
            </a:br>
            <a:r>
              <a:rPr lang="en-US" altLang="en-US" sz="2000" b="1">
                <a:solidFill>
                  <a:srgbClr val="C00000"/>
                </a:solidFill>
                <a:latin typeface="Times New Roman" panose="02020603050405020304" pitchFamily="18" charset="0"/>
                <a:cs typeface="Times New Roman" panose="02020603050405020304" pitchFamily="18" charset="0"/>
              </a:rPr>
              <a:t>TRƯỜNG TIỂU HỌC BẢN VƯỢC</a:t>
            </a:r>
            <a:endParaRPr lang="en-US" altLang="en-US" sz="2000">
              <a:solidFill>
                <a:srgbClr val="C00000"/>
              </a:solidFill>
              <a:latin typeface="Arial" panose="020B0604020202020204" pitchFamily="34" charset="0"/>
            </a:endParaRPr>
          </a:p>
        </p:txBody>
      </p:sp>
    </p:spTree>
    <p:extLst>
      <p:ext uri="{BB962C8B-B14F-4D97-AF65-F5344CB8AC3E}">
        <p14:creationId xmlns:p14="http://schemas.microsoft.com/office/powerpoint/2010/main" val="154074757"/>
      </p:ext>
    </p:extLst>
  </p:cSld>
  <p:clrMapOvr>
    <a:masterClrMapping/>
  </p:clrMapOvr>
  <p:transition spd="slow">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CHÀO</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TẠM</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BIỆT</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06774958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me2375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730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5146676"/>
            <a:ext cx="19812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descr="1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953000"/>
            <a:ext cx="182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WordArt 14"/>
          <p:cNvSpPr>
            <a:spLocks noChangeArrowheads="1" noChangeShapeType="1" noTextEdit="1"/>
          </p:cNvSpPr>
          <p:nvPr/>
        </p:nvSpPr>
        <p:spPr bwMode="auto">
          <a:xfrm>
            <a:off x="2210764" y="2410691"/>
            <a:ext cx="7870785" cy="2735984"/>
          </a:xfrm>
          <a:prstGeom prst="rect">
            <a:avLst/>
          </a:prstGeom>
        </p:spPr>
        <p:txBody>
          <a:bodyPr spcFirstLastPara="1" wrap="none" fromWordArt="1">
            <a:prstTxWarp prst="textArchUp">
              <a:avLst>
                <a:gd name="adj" fmla="val 11319292"/>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n-US" sz="8000" b="1" kern="10">
                <a:ln w="11430"/>
                <a:solidFill>
                  <a:schemeClr val="accent5">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Khởi động</a:t>
            </a:r>
            <a:endParaRPr lang="en-US" sz="8000" b="1" kern="10" dirty="0">
              <a:ln w="11430"/>
              <a:solidFill>
                <a:schemeClr val="accent5">
                  <a:lumMod val="50000"/>
                </a:schemeClr>
              </a:soli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2055" name="Picture 15" descr="hinh ngu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762626"/>
            <a:ext cx="9144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6" descr="hinh ngu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6564313" y="5762626"/>
            <a:ext cx="9906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descr="blumen-pflanzen10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5619751"/>
            <a:ext cx="12192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3475" y="34925"/>
            <a:ext cx="1981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826211"/>
      </p:ext>
    </p:extLst>
  </p:cSld>
  <p:clrMapOvr>
    <a:masterClrMapping/>
  </p:clrMapOvr>
  <p:transition spd="slow">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6891" y="378077"/>
            <a:ext cx="6518366" cy="600891"/>
          </a:xfrm>
          <a:prstGeom prst="rect">
            <a:avLst/>
          </a:prstGeom>
          <a:solidFill>
            <a:schemeClr val="accent6">
              <a:lumMod val="20000"/>
              <a:lumOff val="80000"/>
            </a:schemeClr>
          </a:solidFill>
          <a:ln>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Thứ Hai ngày 7 tháng 3 năm 2022</a:t>
            </a:r>
          </a:p>
        </p:txBody>
      </p:sp>
      <p:sp>
        <p:nvSpPr>
          <p:cNvPr id="6" name="Rectangle 5"/>
          <p:cNvSpPr/>
          <p:nvPr/>
        </p:nvSpPr>
        <p:spPr>
          <a:xfrm>
            <a:off x="3310359" y="1219308"/>
            <a:ext cx="5578998" cy="522514"/>
          </a:xfrm>
          <a:prstGeom prst="rect">
            <a:avLst/>
          </a:prstGeom>
          <a:solidFill>
            <a:schemeClr val="accent6">
              <a:lumMod val="20000"/>
              <a:lumOff val="80000"/>
            </a:schemeClr>
          </a:solidFill>
          <a:ln>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Tiếng Việt ( Luyện viết đoạn )</a:t>
            </a:r>
          </a:p>
        </p:txBody>
      </p:sp>
      <p:sp>
        <p:nvSpPr>
          <p:cNvPr id="7" name="Rectangle 6"/>
          <p:cNvSpPr/>
          <p:nvPr/>
        </p:nvSpPr>
        <p:spPr>
          <a:xfrm>
            <a:off x="2888710" y="1982162"/>
            <a:ext cx="7085284" cy="80204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Times New Roman" panose="02020603050405020304" pitchFamily="18" charset="0"/>
                <a:cs typeface="Times New Roman" panose="02020603050405020304" pitchFamily="18" charset="0"/>
              </a:rPr>
              <a:t>Bài 18: Thư viện biết đi </a:t>
            </a:r>
            <a:r>
              <a:rPr lang="en-US" sz="2800">
                <a:solidFill>
                  <a:srgbClr val="C00000"/>
                </a:solidFill>
                <a:latin typeface="Times New Roman" panose="02020603050405020304" pitchFamily="18" charset="0"/>
                <a:cs typeface="Times New Roman" panose="02020603050405020304" pitchFamily="18" charset="0"/>
              </a:rPr>
              <a:t>(Tiết</a:t>
            </a:r>
            <a:r>
              <a:rPr lang="en-US" sz="4000">
                <a:solidFill>
                  <a:srgbClr val="C00000"/>
                </a:solidFill>
                <a:latin typeface="Times New Roman" panose="02020603050405020304" pitchFamily="18" charset="0"/>
                <a:cs typeface="Times New Roman" panose="02020603050405020304" pitchFamily="18" charset="0"/>
              </a:rPr>
              <a:t> </a:t>
            </a:r>
            <a:r>
              <a:rPr lang="en-US" sz="2800">
                <a:solidFill>
                  <a:srgbClr val="C00000"/>
                </a:solidFill>
                <a:latin typeface="Times New Roman" panose="02020603050405020304" pitchFamily="18" charset="0"/>
                <a:cs typeface="Times New Roman" panose="02020603050405020304" pitchFamily="18" charset="0"/>
              </a:rPr>
              <a:t>5</a:t>
            </a:r>
            <a:r>
              <a:rPr lang="en-US" sz="320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7856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539" y="132522"/>
            <a:ext cx="1335156" cy="1391478"/>
          </a:xfrm>
          <a:prstGeom prst="rect">
            <a:avLst/>
          </a:prstGeom>
        </p:spPr>
      </p:pic>
      <p:pic>
        <p:nvPicPr>
          <p:cNvPr id="3" name="Picture 2"/>
          <p:cNvPicPr>
            <a:picLocks noChangeAspect="1"/>
          </p:cNvPicPr>
          <p:nvPr/>
        </p:nvPicPr>
        <p:blipFill>
          <a:blip r:embed="rId3"/>
          <a:stretch>
            <a:fillRect/>
          </a:stretch>
        </p:blipFill>
        <p:spPr>
          <a:xfrm>
            <a:off x="1573695" y="424069"/>
            <a:ext cx="9809922" cy="5228585"/>
          </a:xfrm>
          <a:prstGeom prst="rect">
            <a:avLst/>
          </a:prstGeom>
        </p:spPr>
      </p:pic>
    </p:spTree>
    <p:extLst>
      <p:ext uri="{BB962C8B-B14F-4D97-AF65-F5344CB8AC3E}">
        <p14:creationId xmlns:p14="http://schemas.microsoft.com/office/powerpoint/2010/main" val="3117903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602321" y="3074506"/>
            <a:ext cx="2395837" cy="1841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Tình cảm của em đối với đồ vật đó</a:t>
            </a:r>
          </a:p>
        </p:txBody>
      </p:sp>
      <p:pic>
        <p:nvPicPr>
          <p:cNvPr id="2" name="Picture 1"/>
          <p:cNvPicPr>
            <a:picLocks noChangeAspect="1"/>
          </p:cNvPicPr>
          <p:nvPr/>
        </p:nvPicPr>
        <p:blipFill>
          <a:blip r:embed="rId2"/>
          <a:stretch>
            <a:fillRect/>
          </a:stretch>
        </p:blipFill>
        <p:spPr>
          <a:xfrm>
            <a:off x="238539" y="132522"/>
            <a:ext cx="1335156" cy="1391478"/>
          </a:xfrm>
          <a:prstGeom prst="rect">
            <a:avLst/>
          </a:prstGeom>
        </p:spPr>
      </p:pic>
      <p:pic>
        <p:nvPicPr>
          <p:cNvPr id="4" name="Picture 3"/>
          <p:cNvPicPr>
            <a:picLocks noChangeAspect="1"/>
          </p:cNvPicPr>
          <p:nvPr/>
        </p:nvPicPr>
        <p:blipFill>
          <a:blip r:embed="rId3"/>
          <a:stretch>
            <a:fillRect/>
          </a:stretch>
        </p:blipFill>
        <p:spPr>
          <a:xfrm>
            <a:off x="1789044" y="251791"/>
            <a:ext cx="8083826" cy="1023731"/>
          </a:xfrm>
          <a:prstGeom prst="rect">
            <a:avLst/>
          </a:prstGeom>
        </p:spPr>
      </p:pic>
      <p:pic>
        <p:nvPicPr>
          <p:cNvPr id="5" name="Picture 4"/>
          <p:cNvPicPr>
            <a:picLocks noChangeAspect="1"/>
          </p:cNvPicPr>
          <p:nvPr/>
        </p:nvPicPr>
        <p:blipFill>
          <a:blip r:embed="rId4"/>
          <a:stretch>
            <a:fillRect/>
          </a:stretch>
        </p:blipFill>
        <p:spPr>
          <a:xfrm>
            <a:off x="1641406" y="1257299"/>
            <a:ext cx="926173" cy="836543"/>
          </a:xfrm>
          <a:prstGeom prst="rect">
            <a:avLst/>
          </a:prstGeom>
        </p:spPr>
      </p:pic>
      <p:pic>
        <p:nvPicPr>
          <p:cNvPr id="11" name="Picture 10"/>
          <p:cNvPicPr>
            <a:picLocks noChangeAspect="1"/>
          </p:cNvPicPr>
          <p:nvPr/>
        </p:nvPicPr>
        <p:blipFill>
          <a:blip r:embed="rId5"/>
          <a:stretch>
            <a:fillRect/>
          </a:stretch>
        </p:blipFill>
        <p:spPr>
          <a:xfrm>
            <a:off x="367026" y="3260034"/>
            <a:ext cx="2091358" cy="1007165"/>
          </a:xfrm>
          <a:prstGeom prst="rect">
            <a:avLst/>
          </a:prstGeom>
        </p:spPr>
      </p:pic>
      <p:pic>
        <p:nvPicPr>
          <p:cNvPr id="12" name="Picture 11"/>
          <p:cNvPicPr>
            <a:picLocks noChangeAspect="1"/>
          </p:cNvPicPr>
          <p:nvPr/>
        </p:nvPicPr>
        <p:blipFill>
          <a:blip r:embed="rId6"/>
          <a:stretch>
            <a:fillRect/>
          </a:stretch>
        </p:blipFill>
        <p:spPr>
          <a:xfrm>
            <a:off x="4850297" y="1257299"/>
            <a:ext cx="2955234" cy="1287325"/>
          </a:xfrm>
          <a:prstGeom prst="rect">
            <a:avLst/>
          </a:prstGeom>
        </p:spPr>
      </p:pic>
      <p:pic>
        <p:nvPicPr>
          <p:cNvPr id="13" name="Picture 12"/>
          <p:cNvPicPr>
            <a:picLocks noChangeAspect="1"/>
          </p:cNvPicPr>
          <p:nvPr/>
        </p:nvPicPr>
        <p:blipFill>
          <a:blip r:embed="rId7"/>
          <a:stretch>
            <a:fillRect/>
          </a:stretch>
        </p:blipFill>
        <p:spPr>
          <a:xfrm>
            <a:off x="2791862" y="3260034"/>
            <a:ext cx="2372138" cy="1076431"/>
          </a:xfrm>
          <a:prstGeom prst="rect">
            <a:avLst/>
          </a:prstGeom>
        </p:spPr>
      </p:pic>
      <p:pic>
        <p:nvPicPr>
          <p:cNvPr id="14" name="Picture 13"/>
          <p:cNvPicPr>
            <a:picLocks noChangeAspect="1"/>
          </p:cNvPicPr>
          <p:nvPr/>
        </p:nvPicPr>
        <p:blipFill>
          <a:blip r:embed="rId8"/>
          <a:stretch>
            <a:fillRect/>
          </a:stretch>
        </p:blipFill>
        <p:spPr>
          <a:xfrm>
            <a:off x="5599251" y="3260034"/>
            <a:ext cx="1457325" cy="932107"/>
          </a:xfrm>
          <a:prstGeom prst="rect">
            <a:avLst/>
          </a:prstGeom>
        </p:spPr>
      </p:pic>
      <p:pic>
        <p:nvPicPr>
          <p:cNvPr id="15" name="Picture 14"/>
          <p:cNvPicPr>
            <a:picLocks noChangeAspect="1"/>
          </p:cNvPicPr>
          <p:nvPr/>
        </p:nvPicPr>
        <p:blipFill>
          <a:blip r:embed="rId9"/>
          <a:stretch>
            <a:fillRect/>
          </a:stretch>
        </p:blipFill>
        <p:spPr>
          <a:xfrm>
            <a:off x="7462673" y="3260033"/>
            <a:ext cx="1733550" cy="1076432"/>
          </a:xfrm>
          <a:prstGeom prst="rect">
            <a:avLst/>
          </a:prstGeom>
        </p:spPr>
      </p:pic>
      <p:cxnSp>
        <p:nvCxnSpPr>
          <p:cNvPr id="17" name="Straight Arrow Connector 16"/>
          <p:cNvCxnSpPr>
            <a:endCxn id="11" idx="0"/>
          </p:cNvCxnSpPr>
          <p:nvPr/>
        </p:nvCxnSpPr>
        <p:spPr>
          <a:xfrm flipH="1">
            <a:off x="1412705" y="2226365"/>
            <a:ext cx="3437592" cy="10336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042120" y="2609382"/>
            <a:ext cx="2243760" cy="6692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4" idx="0"/>
          </p:cNvCxnSpPr>
          <p:nvPr/>
        </p:nvCxnSpPr>
        <p:spPr>
          <a:xfrm>
            <a:off x="6302073" y="2571127"/>
            <a:ext cx="25841" cy="6889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6353176" y="2590799"/>
            <a:ext cx="1976272" cy="6692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9" idx="0"/>
          </p:cNvCxnSpPr>
          <p:nvPr/>
        </p:nvCxnSpPr>
        <p:spPr>
          <a:xfrm>
            <a:off x="7805531" y="2123967"/>
            <a:ext cx="2994709" cy="9505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86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44583"/>
            <a:ext cx="9720073" cy="5564777"/>
          </a:xfrm>
        </p:spPr>
        <p:txBody>
          <a:bodyPr>
            <a:normAutofit lnSpcReduction="10000"/>
          </a:bodyPr>
          <a:lstStyle/>
          <a:p>
            <a:pPr marL="128016" lvl="1" indent="0" algn="ctr">
              <a:buNone/>
            </a:pPr>
            <a:r>
              <a:rPr lang="en-US" sz="2400" dirty="0" err="1">
                <a:solidFill>
                  <a:srgbClr val="FF0000"/>
                </a:solidFill>
                <a:latin typeface="Times New Roman" pitchFamily="18" charset="0"/>
                <a:cs typeface="Times New Roman" pitchFamily="18" charset="0"/>
              </a:rPr>
              <a:t>Mẫu</a:t>
            </a:r>
            <a:r>
              <a:rPr lang="en-US" sz="2400" dirty="0">
                <a:solidFill>
                  <a:srgbClr val="FF0000"/>
                </a:solidFill>
                <a:latin typeface="Times New Roman" pitchFamily="18" charset="0"/>
                <a:cs typeface="Times New Roman" pitchFamily="18" charset="0"/>
              </a:rPr>
              <a:t> 1</a:t>
            </a:r>
          </a:p>
          <a:p>
            <a:pPr marL="128016" lvl="1" indent="0">
              <a:buNone/>
            </a:pPr>
            <a:r>
              <a:rPr lang="en-US" sz="2000" dirty="0">
                <a:latin typeface="Times New Roman" pitchFamily="18" charset="0"/>
                <a:cs typeface="Times New Roman" pitchFamily="18" charset="0"/>
              </a:rPr>
              <a:t>	</a:t>
            </a:r>
            <a:r>
              <a:rPr lang="vi-VN" sz="2400" dirty="0">
                <a:latin typeface="Times New Roman" pitchFamily="18" charset="0"/>
                <a:cs typeface="Times New Roman" pitchFamily="18" charset="0"/>
              </a:rPr>
              <a:t>Đồ dùng học tập em thích nhất là chiếc tẩy bút chì. Chiếc tẩy có hình cái kẹo dẻo, màu hồng nhạt, pha chấm bi trắng. Nhờ chiếc tẩy, em có thể dễ dàng xóa đi những vết chì thừa hoặc sai trên giấy. Mỗi khi dùng xong, em cất tẩy vào túi bút để tẩy không bị bẩn.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tẩy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128016" lvl="1" indent="0" algn="ctr">
              <a:buNone/>
            </a:pPr>
            <a:r>
              <a:rPr lang="en-US" sz="2400" dirty="0" err="1">
                <a:solidFill>
                  <a:srgbClr val="FF0000"/>
                </a:solidFill>
                <a:latin typeface="Times New Roman" pitchFamily="18" charset="0"/>
                <a:cs typeface="Times New Roman" pitchFamily="18" charset="0"/>
              </a:rPr>
              <a:t>Mẫu</a:t>
            </a:r>
            <a:r>
              <a:rPr lang="en-US" sz="2400" dirty="0">
                <a:solidFill>
                  <a:srgbClr val="FF0000"/>
                </a:solidFill>
                <a:latin typeface="Times New Roman" pitchFamily="18" charset="0"/>
                <a:cs typeface="Times New Roman" pitchFamily="18" charset="0"/>
              </a:rPr>
              <a:t> 2</a:t>
            </a:r>
            <a:endParaRPr lang="en-US" sz="2400" dirty="0">
              <a:latin typeface="Times New Roman" pitchFamily="18" charset="0"/>
              <a:cs typeface="Times New Roman" pitchFamily="18" charset="0"/>
            </a:endParaRPr>
          </a:p>
          <a:p>
            <a:pPr marL="128016" lvl="1" indent="0">
              <a:buNone/>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Đây là chiếc hộp bút mà em rất thích. Nó được làm bằng vải, màu cam, có hình thêu rất xinh xắn. Hộp bút là ngôi nhà của các đồ dùng học tập như thước kẻ, bút chì, bút mực, tẩy, giúp các đồ vật được sắp xếp ngăn nắp. Em thường giữ gìn hộp bút rất cẩn thận và thường xuyên giặt để hộp bút luôn sạch sẽ.</a:t>
            </a:r>
            <a:endParaRPr lang="en-US" sz="2400" dirty="0">
              <a:latin typeface="Times New Roman" pitchFamily="18" charset="0"/>
              <a:cs typeface="Times New Roman" pitchFamily="18" charset="0"/>
            </a:endParaRPr>
          </a:p>
          <a:p>
            <a:pPr marL="128016" lvl="1" indent="0" algn="ctr">
              <a:buNone/>
            </a:pPr>
            <a:r>
              <a:rPr lang="en-US" sz="2400" dirty="0" err="1">
                <a:solidFill>
                  <a:srgbClr val="FF0000"/>
                </a:solidFill>
                <a:latin typeface="Times New Roman" pitchFamily="18" charset="0"/>
                <a:cs typeface="Times New Roman" pitchFamily="18" charset="0"/>
              </a:rPr>
              <a:t>Mẫu</a:t>
            </a:r>
            <a:r>
              <a:rPr lang="en-US" sz="2400" dirty="0">
                <a:solidFill>
                  <a:srgbClr val="FF0000"/>
                </a:solidFill>
                <a:latin typeface="Times New Roman" pitchFamily="18" charset="0"/>
                <a:cs typeface="Times New Roman" pitchFamily="18" charset="0"/>
              </a:rPr>
              <a:t> 3</a:t>
            </a:r>
            <a:endParaRPr lang="en-US" sz="2400" dirty="0">
              <a:latin typeface="Times New Roman" pitchFamily="18" charset="0"/>
              <a:cs typeface="Times New Roman" pitchFamily="18" charset="0"/>
            </a:endParaRPr>
          </a:p>
          <a:p>
            <a:pPr marL="128016" lvl="1" indent="0">
              <a:buNone/>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Đầu năm học mẹ mua cho em một chiếc bút chì. Bút dài khoảng 16cm, to như ngón tay út của em. Bên ngoài bút là gỗ, bên trong là ruột chì, còn ngoài cùng là lớp sơn màu xanh dương. Mỗi khi viết em sẽ dùng gọt bút chì để chuốt nhọn đầu bút. Sau khi dùng xong, em sẽ cất bút chì vào hộp bút để giúp bút không bị gãy hay xước, bẩn.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8789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6891" y="378077"/>
            <a:ext cx="6518366" cy="600891"/>
          </a:xfrm>
          <a:prstGeom prst="rect">
            <a:avLst/>
          </a:prstGeom>
          <a:solidFill>
            <a:schemeClr val="accent6">
              <a:lumMod val="20000"/>
              <a:lumOff val="80000"/>
            </a:schemeClr>
          </a:solidFill>
          <a:ln>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Thứ Hai ngày 7 tháng 3 năm 2022</a:t>
            </a:r>
          </a:p>
        </p:txBody>
      </p:sp>
      <p:sp>
        <p:nvSpPr>
          <p:cNvPr id="6" name="Rectangle 5"/>
          <p:cNvSpPr/>
          <p:nvPr/>
        </p:nvSpPr>
        <p:spPr>
          <a:xfrm>
            <a:off x="3310359" y="1219308"/>
            <a:ext cx="5578998" cy="522514"/>
          </a:xfrm>
          <a:prstGeom prst="rect">
            <a:avLst/>
          </a:prstGeom>
          <a:solidFill>
            <a:schemeClr val="accent6">
              <a:lumMod val="20000"/>
              <a:lumOff val="80000"/>
            </a:schemeClr>
          </a:solidFill>
          <a:ln>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822960" y="1982161"/>
            <a:ext cx="10541726" cy="215876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solidFill>
                  <a:srgbClr val="C00000"/>
                </a:solidFill>
                <a:latin typeface="Times New Roman" panose="02020603050405020304" pitchFamily="18" charset="0"/>
                <a:cs typeface="Times New Roman" panose="02020603050405020304" pitchFamily="18" charset="0"/>
              </a:rPr>
              <a:t>Bài</a:t>
            </a:r>
            <a:r>
              <a:rPr lang="en-US" sz="4000" dirty="0">
                <a:solidFill>
                  <a:srgbClr val="C00000"/>
                </a:solidFill>
                <a:latin typeface="Times New Roman" panose="02020603050405020304" pitchFamily="18" charset="0"/>
                <a:cs typeface="Times New Roman" panose="02020603050405020304" pitchFamily="18" charset="0"/>
              </a:rPr>
              <a:t> 2. </a:t>
            </a:r>
            <a:r>
              <a:rPr lang="en-US" sz="4000" dirty="0" err="1">
                <a:solidFill>
                  <a:srgbClr val="C00000"/>
                </a:solidFill>
                <a:latin typeface="Times New Roman" panose="02020603050405020304" pitchFamily="18" charset="0"/>
                <a:cs typeface="Times New Roman" panose="02020603050405020304" pitchFamily="18" charset="0"/>
              </a:rPr>
              <a:t>Viết</a:t>
            </a:r>
            <a:r>
              <a:rPr lang="en-US" sz="4000" dirty="0">
                <a:solidFill>
                  <a:srgbClr val="C00000"/>
                </a:solidFill>
                <a:latin typeface="Times New Roman" panose="02020603050405020304" pitchFamily="18" charset="0"/>
                <a:cs typeface="Times New Roman" panose="02020603050405020304" pitchFamily="18" charset="0"/>
              </a:rPr>
              <a:t> 4 – 5 </a:t>
            </a:r>
            <a:r>
              <a:rPr lang="en-US" sz="4000" dirty="0" err="1">
                <a:solidFill>
                  <a:srgbClr val="C00000"/>
                </a:solidFill>
                <a:latin typeface="Times New Roman" panose="02020603050405020304" pitchFamily="18" charset="0"/>
                <a:cs typeface="Times New Roman" panose="02020603050405020304" pitchFamily="18" charset="0"/>
              </a:rPr>
              <a:t>câu</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giới</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thiệu</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về</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đồ</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dùng</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học</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tập</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của</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em</a:t>
            </a:r>
            <a:r>
              <a:rPr lang="en-US" sz="4000" dirty="0">
                <a:solidFill>
                  <a:srgbClr val="C00000"/>
                </a:solidFill>
                <a:latin typeface="Times New Roman" panose="02020603050405020304" pitchFamily="18" charset="0"/>
                <a:cs typeface="Times New Roman" panose="02020603050405020304" pitchFamily="18" charset="0"/>
              </a:rPr>
              <a:t>.</a:t>
            </a:r>
          </a:p>
          <a:p>
            <a:pPr algn="ctr"/>
            <a:r>
              <a:rPr lang="en-US" sz="4000" dirty="0" err="1">
                <a:solidFill>
                  <a:srgbClr val="C00000"/>
                </a:solidFill>
                <a:latin typeface="Times New Roman" panose="02020603050405020304" pitchFamily="18" charset="0"/>
                <a:cs typeface="Times New Roman" panose="02020603050405020304" pitchFamily="18" charset="0"/>
              </a:rPr>
              <a:t>Bài</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làm</a:t>
            </a:r>
            <a:endParaRPr lang="en-US" sz="4000" dirty="0">
              <a:solidFill>
                <a:srgbClr val="C00000"/>
              </a:solidFill>
              <a:latin typeface="Times New Roman" panose="02020603050405020304" pitchFamily="18" charset="0"/>
              <a:cs typeface="Times New Roman" panose="02020603050405020304" pitchFamily="18" charset="0"/>
            </a:endParaRPr>
          </a:p>
          <a:p>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86490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me2375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730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5146676"/>
            <a:ext cx="19812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descr="1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953000"/>
            <a:ext cx="182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WordArt 14"/>
          <p:cNvSpPr>
            <a:spLocks noChangeArrowheads="1" noChangeShapeType="1" noTextEdit="1"/>
          </p:cNvSpPr>
          <p:nvPr/>
        </p:nvSpPr>
        <p:spPr bwMode="auto">
          <a:xfrm>
            <a:off x="2210764" y="2410691"/>
            <a:ext cx="7870785" cy="2735984"/>
          </a:xfrm>
          <a:prstGeom prst="rect">
            <a:avLst/>
          </a:prstGeom>
        </p:spPr>
        <p:txBody>
          <a:bodyPr spcFirstLastPara="1" wrap="none" fromWordArt="1">
            <a:prstTxWarp prst="textArchUp">
              <a:avLst>
                <a:gd name="adj" fmla="val 11319292"/>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n-US" sz="8000" b="1" kern="10">
                <a:ln w="11430"/>
                <a:solidFill>
                  <a:schemeClr val="accent5">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Chia sẻ bài làm</a:t>
            </a:r>
            <a:endParaRPr lang="en-US" sz="8000" b="1" kern="10" dirty="0">
              <a:ln w="11430"/>
              <a:solidFill>
                <a:schemeClr val="accent5">
                  <a:lumMod val="50000"/>
                </a:schemeClr>
              </a:soli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2055" name="Picture 15" descr="hinh ngu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762626"/>
            <a:ext cx="9144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6" descr="hinh ngu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6564313" y="5762626"/>
            <a:ext cx="9906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descr="blumen-pflanzen10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5619751"/>
            <a:ext cx="12192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3475" y="34925"/>
            <a:ext cx="1981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648458"/>
      </p:ext>
    </p:extLst>
  </p:cSld>
  <p:clrMapOvr>
    <a:masterClrMapping/>
  </p:clrMapOvr>
  <p:transition spd="slow">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me2375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730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5146676"/>
            <a:ext cx="19812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descr="1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953000"/>
            <a:ext cx="182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WordArt 14"/>
          <p:cNvSpPr>
            <a:spLocks noChangeArrowheads="1" noChangeShapeType="1" noTextEdit="1"/>
          </p:cNvSpPr>
          <p:nvPr/>
        </p:nvSpPr>
        <p:spPr bwMode="auto">
          <a:xfrm>
            <a:off x="2210764" y="2410691"/>
            <a:ext cx="7870785" cy="2735984"/>
          </a:xfrm>
          <a:prstGeom prst="rect">
            <a:avLst/>
          </a:prstGeom>
        </p:spPr>
        <p:txBody>
          <a:bodyPr spcFirstLastPara="1" wrap="none" fromWordArt="1">
            <a:prstTxWarp prst="textArchUp">
              <a:avLst>
                <a:gd name="adj" fmla="val 11319292"/>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n-US" sz="8000" b="1" kern="10">
                <a:ln w="11430"/>
                <a:solidFill>
                  <a:schemeClr val="accent5">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Củng cố</a:t>
            </a:r>
            <a:endParaRPr lang="en-US" sz="8000" b="1" kern="10" dirty="0">
              <a:ln w="11430"/>
              <a:solidFill>
                <a:schemeClr val="accent5">
                  <a:lumMod val="50000"/>
                </a:schemeClr>
              </a:soli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2055" name="Picture 15" descr="hinh ngu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762626"/>
            <a:ext cx="9144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6" descr="hinh ngu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6564313" y="5762626"/>
            <a:ext cx="9906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7" descr="blumen-pflanzen10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5619751"/>
            <a:ext cx="12192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3475" y="34925"/>
            <a:ext cx="1981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406704"/>
      </p:ext>
    </p:extLst>
  </p:cSld>
  <p:clrMapOvr>
    <a:masterClrMapping/>
  </p:clrMapOvr>
  <p:transition spd="slow">
    <p:wheel spokes="8"/>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1240</TotalTime>
  <Words>352</Words>
  <Application>Microsoft Office PowerPoint</Application>
  <PresentationFormat>Widescreen</PresentationFormat>
  <Paragraphs>21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.VnPark</vt:lpstr>
      <vt:lpstr>Arial</vt:lpstr>
      <vt:lpstr>Times New Roman</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 HOẠT ĐỘNG THỰC HÀNH</dc:title>
  <dc:creator>Admin</dc:creator>
  <cp:lastModifiedBy>thanh tran</cp:lastModifiedBy>
  <cp:revision>173</cp:revision>
  <dcterms:created xsi:type="dcterms:W3CDTF">2020-04-04T05:26:58Z</dcterms:created>
  <dcterms:modified xsi:type="dcterms:W3CDTF">2025-04-07T05:29:00Z</dcterms:modified>
</cp:coreProperties>
</file>