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6" r:id="rId4"/>
    <p:sldId id="268" r:id="rId5"/>
    <p:sldId id="267" r:id="rId6"/>
    <p:sldId id="269" r:id="rId7"/>
    <p:sldId id="270" r:id="rId8"/>
    <p:sldId id="271" r:id="rId9"/>
    <p:sldId id="272" r:id="rId10"/>
    <p:sldId id="273" r:id="rId11"/>
    <p:sldId id="279" r:id="rId12"/>
  </p:sldIdLst>
  <p:sldSz cx="18288000" cy="10287000"/>
  <p:notesSz cx="6858000" cy="9144000"/>
  <p:embeddedFontLs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30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12"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svg"/><Relationship Id="rId7"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8.sv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12" Type="http://schemas.openxmlformats.org/officeDocument/2006/relationships/image" Target="../media/image28.svg"/><Relationship Id="rId2" Type="http://schemas.openxmlformats.org/officeDocument/2006/relationships/image" Target="../media/image5.png"/><Relationship Id="rId1" Type="http://schemas.openxmlformats.org/officeDocument/2006/relationships/slideLayout" Target="../slideLayouts/slideLayout7.xml"/><Relationship Id="rId10" Type="http://schemas.openxmlformats.org/officeDocument/2006/relationships/image" Target="../media/image2.png"/><Relationship Id="rId4" Type="http://schemas.openxmlformats.org/officeDocument/2006/relationships/image" Target="../media/image15.png"/><Relationship Id="rId9"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svg"/><Relationship Id="rId7" Type="http://schemas.openxmlformats.org/officeDocument/2006/relationships/image" Target="../media/image44.svg"/><Relationship Id="rId2" Type="http://schemas.openxmlformats.org/officeDocument/2006/relationships/image" Target="../media/image18.png"/><Relationship Id="rId1" Type="http://schemas.openxmlformats.org/officeDocument/2006/relationships/slideLayout" Target="../slideLayouts/slideLayout7.xml"/><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46.svg"/><Relationship Id="rId1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158C0"/>
        </a:solidFill>
        <a:effectLst/>
      </p:bgPr>
    </p:bg>
    <p:spTree>
      <p:nvGrpSpPr>
        <p:cNvPr id="1" name=""/>
        <p:cNvGrpSpPr/>
        <p:nvPr/>
      </p:nvGrpSpPr>
      <p:grpSpPr>
        <a:xfrm>
          <a:off x="0" y="0"/>
          <a:ext cx="0" cy="0"/>
          <a:chOff x="0" y="0"/>
          <a:chExt cx="0" cy="0"/>
        </a:xfrm>
      </p:grpSpPr>
      <p:sp>
        <p:nvSpPr>
          <p:cNvPr id="8" name="Rounded Rectangle 7"/>
          <p:cNvSpPr/>
          <p:nvPr/>
        </p:nvSpPr>
        <p:spPr>
          <a:xfrm>
            <a:off x="2667000" y="419100"/>
            <a:ext cx="12649200" cy="35511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8893" y="924943"/>
            <a:ext cx="11125413" cy="2431371"/>
          </a:xfrm>
          <a:prstGeom prst="rect">
            <a:avLst/>
          </a:prstGeom>
          <a:noFill/>
        </p:spPr>
        <p:txBody>
          <a:bodyPr wrap="square" rtlCol="0">
            <a:spAutoFit/>
          </a:bodyPr>
          <a:lstStyle/>
          <a:p>
            <a:pPr algn="ctr">
              <a:lnSpc>
                <a:spcPct val="150000"/>
              </a:lnSpc>
            </a:pPr>
            <a:r>
              <a:rPr lang="en-US" sz="5400" b="1" smtClean="0">
                <a:solidFill>
                  <a:schemeClr val="accent5">
                    <a:lumMod val="50000"/>
                  </a:schemeClr>
                </a:solidFill>
                <a:latin typeface="Arial" pitchFamily="34" charset="0"/>
                <a:cs typeface="Arial" pitchFamily="34" charset="0"/>
              </a:rPr>
              <a:t>CHÀO MỪNG CÁC EM HỌC SINH ĐẾN VỚI BÀI HỌC HÔM NAY!</a:t>
            </a:r>
            <a:endParaRPr lang="en-US" sz="5400" b="1">
              <a:solidFill>
                <a:schemeClr val="accent5">
                  <a:lumMod val="50000"/>
                </a:schemeClr>
              </a:solidFill>
              <a:latin typeface="Arial" pitchFamily="34" charset="0"/>
              <a:cs typeface="Arial" pitchFamily="34" charset="0"/>
            </a:endParaRPr>
          </a:p>
        </p:txBody>
      </p:sp>
      <p:pic>
        <p:nvPicPr>
          <p:cNvPr id="11" name="Picture 10"/>
          <p:cNvPicPr>
            <a:picLocks noChangeAspect="1"/>
          </p:cNvPicPr>
          <p:nvPr/>
        </p:nvPicPr>
        <p:blipFill>
          <a:blip r:embed="rId2"/>
          <a:srcRect/>
          <a:stretch>
            <a:fillRect/>
          </a:stretch>
        </p:blipFill>
        <p:spPr>
          <a:xfrm>
            <a:off x="9753600" y="4356704"/>
            <a:ext cx="6154672" cy="4692937"/>
          </a:xfrm>
          <a:prstGeom prst="rect">
            <a:avLst/>
          </a:prstGeom>
        </p:spPr>
      </p:pic>
      <p:pic>
        <p:nvPicPr>
          <p:cNvPr id="13"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2400" y="4062615"/>
            <a:ext cx="8458200" cy="5645850"/>
          </a:xfrm>
          <a:prstGeom prst="rect">
            <a:avLst/>
          </a:prstGeom>
        </p:spPr>
      </p:pic>
      <p:sp>
        <p:nvSpPr>
          <p:cNvPr id="2" name="TextBox 1"/>
          <p:cNvSpPr txBox="1"/>
          <p:nvPr/>
        </p:nvSpPr>
        <p:spPr>
          <a:xfrm>
            <a:off x="12268200" y="9258300"/>
            <a:ext cx="5410200" cy="646331"/>
          </a:xfrm>
          <a:prstGeom prst="rect">
            <a:avLst/>
          </a:prstGeom>
          <a:solidFill>
            <a:srgbClr val="FFFF00"/>
          </a:solidFill>
        </p:spPr>
        <p:txBody>
          <a:bodyPr wrap="square" rtlCol="0">
            <a:spAutoFit/>
          </a:bodyPr>
          <a:lstStyle/>
          <a:p>
            <a:r>
              <a:rPr lang="vi-VN" sz="3600" smtClean="0">
                <a:latin typeface="+mj-lt"/>
              </a:rPr>
              <a:t>GVMT: Phạm Châu Linh</a:t>
            </a:r>
            <a:endParaRPr lang="en-US" sz="3600">
              <a:latin typeface="+mj-lt"/>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ACE2"/>
        </a:solidFill>
        <a:effectLst/>
      </p:bgPr>
    </p:bg>
    <p:spTree>
      <p:nvGrpSpPr>
        <p:cNvPr id="1" name=""/>
        <p:cNvGrpSpPr/>
        <p:nvPr/>
      </p:nvGrpSpPr>
      <p:grpSpPr>
        <a:xfrm>
          <a:off x="0" y="0"/>
          <a:ext cx="0" cy="0"/>
          <a:chOff x="0" y="0"/>
          <a:chExt cx="0" cy="0"/>
        </a:xfrm>
      </p:grpSpPr>
      <p:sp>
        <p:nvSpPr>
          <p:cNvPr id="9" name="Rounded Rectangle 8"/>
          <p:cNvSpPr/>
          <p:nvPr/>
        </p:nvSpPr>
        <p:spPr>
          <a:xfrm>
            <a:off x="1810265" y="1866900"/>
            <a:ext cx="14554200" cy="5029200"/>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417274" y="1164066"/>
            <a:ext cx="9016297" cy="1405668"/>
            <a:chOff x="5943600" y="190500"/>
            <a:chExt cx="9016297" cy="1405668"/>
          </a:xfrm>
        </p:grpSpPr>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5943600" y="190500"/>
              <a:ext cx="5555328" cy="1405668"/>
            </a:xfrm>
            <a:prstGeom prst="rect">
              <a:avLst/>
            </a:prstGeom>
          </p:spPr>
        </p:pic>
        <p:sp>
          <p:nvSpPr>
            <p:cNvPr id="13" name="TextBox 8"/>
            <p:cNvSpPr txBox="1"/>
            <p:nvPr/>
          </p:nvSpPr>
          <p:spPr>
            <a:xfrm>
              <a:off x="6890950" y="190500"/>
              <a:ext cx="8068947" cy="1136978"/>
            </a:xfrm>
            <a:prstGeom prst="rect">
              <a:avLst/>
            </a:prstGeom>
          </p:spPr>
          <p:txBody>
            <a:bodyPr lIns="0" tIns="0" rIns="0" bIns="0" rtlCol="0" anchor="t">
              <a:spAutoFit/>
            </a:bodyPr>
            <a:lstStyle/>
            <a:p>
              <a:pPr marL="0" lvl="0" indent="0">
                <a:lnSpc>
                  <a:spcPts val="9999"/>
                </a:lnSpc>
                <a:spcBef>
                  <a:spcPct val="0"/>
                </a:spcBef>
              </a:pPr>
              <a:r>
                <a:rPr lang="en-US" sz="5400" b="1" u="none" smtClean="0">
                  <a:solidFill>
                    <a:schemeClr val="bg1"/>
                  </a:solidFill>
                  <a:latin typeface="Arial" pitchFamily="34" charset="0"/>
                  <a:cs typeface="Arial" pitchFamily="34" charset="0"/>
                </a:rPr>
                <a:t>TỔNG KẾT:</a:t>
              </a:r>
              <a:endParaRPr lang="en-US" sz="5400" b="1" u="none">
                <a:solidFill>
                  <a:schemeClr val="bg1"/>
                </a:solidFill>
                <a:latin typeface="Arial" pitchFamily="34" charset="0"/>
                <a:cs typeface="Arial" pitchFamily="34" charset="0"/>
              </a:endParaRPr>
            </a:p>
          </p:txBody>
        </p:sp>
      </p:grpSp>
      <p:sp>
        <p:nvSpPr>
          <p:cNvPr id="14" name="Rectangle 13"/>
          <p:cNvSpPr/>
          <p:nvPr/>
        </p:nvSpPr>
        <p:spPr>
          <a:xfrm>
            <a:off x="2255096" y="2717274"/>
            <a:ext cx="13746903" cy="3785652"/>
          </a:xfrm>
          <a:prstGeom prst="rect">
            <a:avLst/>
          </a:prstGeom>
        </p:spPr>
        <p:txBody>
          <a:bodyPr wrap="square">
            <a:spAutoFit/>
          </a:bodyPr>
          <a:lstStyle/>
          <a:p>
            <a:pPr algn="just">
              <a:lnSpc>
                <a:spcPct val="150000"/>
              </a:lnSpc>
            </a:pPr>
            <a:r>
              <a:rPr lang="en-US" sz="4000">
                <a:latin typeface="Arial" pitchFamily="34" charset="0"/>
                <a:cs typeface="Arial" pitchFamily="34" charset="0"/>
              </a:rPr>
              <a:t>Khu vui chơi là công trình tạo hình được kết hợp hài hoà từ các hình khối và màu sắc đa dạng của dụng cụ, thiết bị vui chơi. Chúng ta nên có ý thức giữ gìn cho không gian khu vui chơi luôn xanh, sạch, bền đẹp</a:t>
            </a:r>
            <a:r>
              <a:rPr lang="vi-VN" sz="4000">
                <a:latin typeface="Arial" pitchFamily="34" charset="0"/>
                <a:cs typeface="Arial" pitchFamily="34" charset="0"/>
              </a:rPr>
              <a:t>.</a:t>
            </a:r>
            <a:endParaRPr lang="en-US" sz="4000">
              <a:latin typeface="Arial" pitchFamily="34" charset="0"/>
              <a:cs typeface="Arial"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
              </a:ext>
            </a:extLst>
          </a:blip>
          <a:srcRect/>
          <a:stretch>
            <a:fillRect/>
          </a:stretch>
        </p:blipFill>
        <p:spPr>
          <a:xfrm>
            <a:off x="766107" y="672709"/>
            <a:ext cx="1526059" cy="180605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7"/>
              </a:ext>
            </a:extLst>
          </a:blip>
          <a:srcRect/>
          <a:stretch>
            <a:fillRect/>
          </a:stretch>
        </p:blipFill>
        <p:spPr>
          <a:xfrm>
            <a:off x="766107" y="7204644"/>
            <a:ext cx="7335794" cy="3053524"/>
          </a:xfrm>
          <a:prstGeom prst="rect">
            <a:avLst/>
          </a:prstGeom>
        </p:spPr>
      </p:pic>
      <p:pic>
        <p:nvPicPr>
          <p:cNvPr id="17" name="Picture 16"/>
          <p:cNvPicPr>
            <a:picLocks noChangeAspect="1"/>
          </p:cNvPicPr>
          <p:nvPr/>
        </p:nvPicPr>
        <p:blipFill>
          <a:blip r:embed="rId8"/>
          <a:srcRect/>
          <a:stretch>
            <a:fillRect/>
          </a:stretch>
        </p:blipFill>
        <p:spPr>
          <a:xfrm>
            <a:off x="1927054" y="661454"/>
            <a:ext cx="1458497" cy="2055820"/>
          </a:xfrm>
          <a:prstGeom prst="rect">
            <a:avLst/>
          </a:prstGeom>
        </p:spPr>
      </p:pic>
      <p:pic>
        <p:nvPicPr>
          <p:cNvPr id="19" name="Picture 5"/>
          <p:cNvPicPr>
            <a:picLocks noChangeAspect="1"/>
          </p:cNvPicPr>
          <p:nvPr/>
        </p:nvPicPr>
        <p:blipFill>
          <a:blip r:embed="rId9"/>
          <a:srcRect t="4377" b="4377"/>
          <a:stretch>
            <a:fillRect/>
          </a:stretch>
        </p:blipFill>
        <p:spPr>
          <a:xfrm>
            <a:off x="13188777" y="52036"/>
            <a:ext cx="4724400" cy="2872041"/>
          </a:xfrm>
          <a:prstGeom prst="rect">
            <a:avLst/>
          </a:prstGeom>
        </p:spPr>
      </p:pic>
      <p:pic>
        <p:nvPicPr>
          <p:cNvPr id="20" name="Picture 7"/>
          <p:cNvPicPr>
            <a:picLocks noChangeAspect="1"/>
          </p:cNvPicPr>
          <p:nvPr/>
        </p:nvPicPr>
        <p:blipFill>
          <a:blip r:embed="rId10"/>
          <a:srcRect/>
          <a:stretch>
            <a:fillRect/>
          </a:stretch>
        </p:blipFill>
        <p:spPr>
          <a:xfrm>
            <a:off x="10291109" y="4381500"/>
            <a:ext cx="7996892" cy="5905500"/>
          </a:xfrm>
          <a:prstGeom prst="rect">
            <a:avLst/>
          </a:prstGeom>
        </p:spPr>
      </p:pic>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555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38200" y="1506790"/>
            <a:ext cx="16764000" cy="7980110"/>
          </a:xfrm>
          <a:prstGeom prst="rect">
            <a:avLst/>
          </a:prstGeom>
        </p:spPr>
      </p:pic>
      <p:sp>
        <p:nvSpPr>
          <p:cNvPr id="6" name="TextBox 6"/>
          <p:cNvSpPr txBox="1"/>
          <p:nvPr/>
        </p:nvSpPr>
        <p:spPr>
          <a:xfrm>
            <a:off x="4308093" y="2324100"/>
            <a:ext cx="10058400" cy="1144929"/>
          </a:xfrm>
          <a:prstGeom prst="rect">
            <a:avLst/>
          </a:prstGeom>
        </p:spPr>
        <p:txBody>
          <a:bodyPr wrap="square" lIns="0" tIns="0" rIns="0" bIns="0" rtlCol="0" anchor="t">
            <a:spAutoFit/>
          </a:bodyPr>
          <a:lstStyle/>
          <a:p>
            <a:pPr marL="0" lvl="0" indent="0" algn="ctr">
              <a:lnSpc>
                <a:spcPts val="9999"/>
              </a:lnSpc>
              <a:spcBef>
                <a:spcPct val="0"/>
              </a:spcBef>
            </a:pPr>
            <a:r>
              <a:rPr lang="en-US" sz="5400" b="1" u="none" smtClean="0">
                <a:solidFill>
                  <a:schemeClr val="accent2">
                    <a:lumMod val="50000"/>
                  </a:schemeClr>
                </a:solidFill>
                <a:latin typeface="Arial" pitchFamily="34" charset="0"/>
                <a:cs typeface="Arial" pitchFamily="34" charset="0"/>
              </a:rPr>
              <a:t>HƯỚNG DẪN VỀ NHÀ</a:t>
            </a:r>
            <a:endParaRPr lang="en-US" sz="5400" b="1" u="none">
              <a:solidFill>
                <a:schemeClr val="accent2">
                  <a:lumMod val="50000"/>
                </a:schemeClr>
              </a:solidFill>
              <a:latin typeface="Arial" pitchFamily="34" charset="0"/>
              <a:cs typeface="Arial" pitchFamily="34" charset="0"/>
            </a:endParaRPr>
          </a:p>
        </p:txBody>
      </p:sp>
      <p:sp>
        <p:nvSpPr>
          <p:cNvPr id="8" name="Hexagon 7"/>
          <p:cNvSpPr/>
          <p:nvPr/>
        </p:nvSpPr>
        <p:spPr>
          <a:xfrm>
            <a:off x="1219200" y="4131297"/>
            <a:ext cx="4800600" cy="2590800"/>
          </a:xfrm>
          <a:prstGeom prst="hexag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smtClean="0">
                <a:latin typeface="Arial" pitchFamily="34" charset="0"/>
                <a:cs typeface="Arial" pitchFamily="34" charset="0"/>
              </a:rPr>
              <a:t>Ghi nhớ kiến thức đã học</a:t>
            </a:r>
            <a:endParaRPr lang="en-US" sz="4400">
              <a:latin typeface="Arial" pitchFamily="34" charset="0"/>
              <a:cs typeface="Arial" pitchFamily="34" charset="0"/>
            </a:endParaRPr>
          </a:p>
        </p:txBody>
      </p:sp>
      <p:sp>
        <p:nvSpPr>
          <p:cNvPr id="9" name="Hexagon 8"/>
          <p:cNvSpPr/>
          <p:nvPr/>
        </p:nvSpPr>
        <p:spPr>
          <a:xfrm>
            <a:off x="6263640" y="4113725"/>
            <a:ext cx="5334000" cy="2590800"/>
          </a:xfrm>
          <a:prstGeom prst="hexag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smtClean="0">
                <a:latin typeface="Arial" pitchFamily="34" charset="0"/>
                <a:cs typeface="Arial" pitchFamily="34" charset="0"/>
              </a:rPr>
              <a:t>Sáng tạo sản phẩm mĩ thuật</a:t>
            </a:r>
            <a:endParaRPr lang="en-US" sz="4400">
              <a:latin typeface="Arial" pitchFamily="34" charset="0"/>
              <a:cs typeface="Arial" pitchFamily="34" charset="0"/>
            </a:endParaRPr>
          </a:p>
        </p:txBody>
      </p:sp>
      <p:sp>
        <p:nvSpPr>
          <p:cNvPr id="10" name="Hexagon 9"/>
          <p:cNvSpPr/>
          <p:nvPr/>
        </p:nvSpPr>
        <p:spPr>
          <a:xfrm>
            <a:off x="12107562" y="4022012"/>
            <a:ext cx="5196840" cy="2590800"/>
          </a:xfrm>
          <a:prstGeom prst="hexag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smtClean="0">
                <a:latin typeface="Arial" pitchFamily="34" charset="0"/>
                <a:cs typeface="Arial" pitchFamily="34" charset="0"/>
              </a:rPr>
              <a:t>Chuẩn bị dụng cụ bài 3</a:t>
            </a:r>
            <a:endParaRPr lang="en-US" sz="4400">
              <a:latin typeface="Arial" pitchFamily="34" charset="0"/>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555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2289473" y="-2784774"/>
            <a:ext cx="12783721" cy="15381467"/>
          </a:xfrm>
          <a:prstGeom prst="rect">
            <a:avLst/>
          </a:prstGeom>
        </p:spPr>
      </p:pic>
      <p:pic>
        <p:nvPicPr>
          <p:cNvPr id="19"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V="1">
            <a:off x="4580939" y="-1723439"/>
            <a:ext cx="12783721" cy="12649200"/>
          </a:xfrm>
          <a:prstGeom prst="rect">
            <a:avLst/>
          </a:prstGeom>
        </p:spPr>
      </p:pic>
      <p:sp>
        <p:nvSpPr>
          <p:cNvPr id="20" name="Round Diagonal Corner Rectangle 19"/>
          <p:cNvSpPr/>
          <p:nvPr/>
        </p:nvSpPr>
        <p:spPr>
          <a:xfrm>
            <a:off x="3886200" y="393357"/>
            <a:ext cx="11734800" cy="1477662"/>
          </a:xfrm>
          <a:prstGeom prst="round2Diag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b="1" smtClean="0">
                <a:latin typeface="Arial" pitchFamily="34" charset="0"/>
                <a:cs typeface="Arial" pitchFamily="34" charset="0"/>
              </a:rPr>
              <a:t>BÀI 2. KHU VUI CHƠI CỦA CHÚNG EM</a:t>
            </a:r>
            <a:endParaRPr lang="en-US" sz="4800" b="1">
              <a:latin typeface="Arial" pitchFamily="34" charset="0"/>
              <a:cs typeface="Arial" pitchFamily="34" charset="0"/>
            </a:endParaRPr>
          </a:p>
        </p:txBody>
      </p:sp>
      <p:pic>
        <p:nvPicPr>
          <p:cNvPr id="21" name="Picture 11"/>
          <p:cNvPicPr>
            <a:picLocks noChangeAspect="1"/>
          </p:cNvPicPr>
          <p:nvPr/>
        </p:nvPicPr>
        <p:blipFill>
          <a:blip r:embed="rId4"/>
          <a:srcRect/>
          <a:stretch>
            <a:fillRect/>
          </a:stretch>
        </p:blipFill>
        <p:spPr>
          <a:xfrm>
            <a:off x="4473662" y="1894703"/>
            <a:ext cx="10842538" cy="8748337"/>
          </a:xfrm>
          <a:prstGeom prst="rect">
            <a:avLst/>
          </a:prstGeom>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AC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005874" y="-4890687"/>
            <a:ext cx="12783721" cy="20068374"/>
          </a:xfrm>
          <a:prstGeom prst="rect">
            <a:avLst/>
          </a:prstGeom>
        </p:spPr>
      </p:pic>
      <p:sp>
        <p:nvSpPr>
          <p:cNvPr id="22" name="TextBox 21"/>
          <p:cNvSpPr txBox="1"/>
          <p:nvPr/>
        </p:nvSpPr>
        <p:spPr>
          <a:xfrm>
            <a:off x="186053" y="1478459"/>
            <a:ext cx="7234673" cy="769441"/>
          </a:xfrm>
          <a:prstGeom prst="rect">
            <a:avLst/>
          </a:prstGeom>
          <a:noFill/>
        </p:spPr>
        <p:txBody>
          <a:bodyPr wrap="none" rtlCol="0">
            <a:spAutoFit/>
          </a:bodyPr>
          <a:lstStyle/>
          <a:p>
            <a:r>
              <a:rPr lang="en-US" sz="4400" b="1" i="1" smtClean="0">
                <a:solidFill>
                  <a:schemeClr val="bg1"/>
                </a:solidFill>
                <a:latin typeface="Arial" pitchFamily="34" charset="0"/>
                <a:cs typeface="Arial" pitchFamily="34" charset="0"/>
              </a:rPr>
              <a:t>Tạo mô hình khu vui chơi:</a:t>
            </a:r>
            <a:endParaRPr lang="en-US" sz="4400" b="1" i="1">
              <a:solidFill>
                <a:schemeClr val="bg1"/>
              </a:solidFill>
              <a:latin typeface="Arial" pitchFamily="34" charset="0"/>
              <a:cs typeface="Arial" pitchFamily="34" charset="0"/>
            </a:endParaRPr>
          </a:p>
        </p:txBody>
      </p:sp>
      <p:sp>
        <p:nvSpPr>
          <p:cNvPr id="23" name="Rectangle 22"/>
          <p:cNvSpPr/>
          <p:nvPr/>
        </p:nvSpPr>
        <p:spPr>
          <a:xfrm>
            <a:off x="186053" y="2257661"/>
            <a:ext cx="13991968" cy="7478970"/>
          </a:xfrm>
          <a:prstGeom prst="rect">
            <a:avLst/>
          </a:prstGeom>
        </p:spPr>
        <p:txBody>
          <a:bodyPr wrap="square">
            <a:spAutoFit/>
          </a:bodyPr>
          <a:lstStyle/>
          <a:p>
            <a:pPr marL="742950" indent="-742950" algn="just">
              <a:lnSpc>
                <a:spcPct val="150000"/>
              </a:lnSpc>
              <a:buFont typeface="+mj-lt"/>
              <a:buAutoNum type="arabicPeriod"/>
            </a:pPr>
            <a:r>
              <a:rPr lang="en-US" sz="4000" smtClean="0">
                <a:solidFill>
                  <a:schemeClr val="bg1"/>
                </a:solidFill>
                <a:latin typeface="Arial" pitchFamily="34" charset="0"/>
                <a:cs typeface="Arial" pitchFamily="34" charset="0"/>
              </a:rPr>
              <a:t>Em </a:t>
            </a:r>
            <a:r>
              <a:rPr lang="en-US" sz="4000">
                <a:solidFill>
                  <a:schemeClr val="bg1"/>
                </a:solidFill>
                <a:latin typeface="Arial" pitchFamily="34" charset="0"/>
                <a:cs typeface="Arial" pitchFamily="34" charset="0"/>
              </a:rPr>
              <a:t>muốn tạo dụng cụ, thiết bị vui chơi có hình khối nào? </a:t>
            </a:r>
          </a:p>
          <a:p>
            <a:pPr marL="742950" indent="-742950" algn="just">
              <a:lnSpc>
                <a:spcPct val="150000"/>
              </a:lnSpc>
              <a:buFont typeface="+mj-lt"/>
              <a:buAutoNum type="arabicPeriod"/>
            </a:pPr>
            <a:r>
              <a:rPr lang="en-US" sz="4000" smtClean="0">
                <a:solidFill>
                  <a:schemeClr val="bg1"/>
                </a:solidFill>
                <a:latin typeface="Arial" pitchFamily="34" charset="0"/>
                <a:cs typeface="Arial" pitchFamily="34" charset="0"/>
              </a:rPr>
              <a:t>Dụng </a:t>
            </a:r>
            <a:r>
              <a:rPr lang="en-US" sz="4000">
                <a:solidFill>
                  <a:schemeClr val="bg1"/>
                </a:solidFill>
                <a:latin typeface="Arial" pitchFamily="34" charset="0"/>
                <a:cs typeface="Arial" pitchFamily="34" charset="0"/>
              </a:rPr>
              <a:t>cụ, thiết bị vui chơi em tạo </a:t>
            </a:r>
            <a:r>
              <a:rPr lang="vi-VN" sz="4000">
                <a:solidFill>
                  <a:schemeClr val="bg1"/>
                </a:solidFill>
                <a:latin typeface="Arial" pitchFamily="34" charset="0"/>
                <a:cs typeface="Arial" pitchFamily="34" charset="0"/>
              </a:rPr>
              <a:t>cần</a:t>
            </a:r>
            <a:r>
              <a:rPr lang="en-US" sz="4000">
                <a:solidFill>
                  <a:schemeClr val="bg1"/>
                </a:solidFill>
                <a:latin typeface="Arial" pitchFamily="34" charset="0"/>
                <a:cs typeface="Arial" pitchFamily="34" charset="0"/>
              </a:rPr>
              <a:t> bao nhiêu hình khối </a:t>
            </a:r>
          </a:p>
          <a:p>
            <a:pPr marL="742950" indent="-742950" algn="just">
              <a:lnSpc>
                <a:spcPct val="150000"/>
              </a:lnSpc>
              <a:buFont typeface="+mj-lt"/>
              <a:buAutoNum type="arabicPeriod"/>
            </a:pPr>
            <a:r>
              <a:rPr lang="en-US" sz="4000" smtClean="0">
                <a:solidFill>
                  <a:schemeClr val="bg1"/>
                </a:solidFill>
                <a:latin typeface="Arial" pitchFamily="34" charset="0"/>
                <a:cs typeface="Arial" pitchFamily="34" charset="0"/>
              </a:rPr>
              <a:t>Màu </a:t>
            </a:r>
            <a:r>
              <a:rPr lang="en-US" sz="4000">
                <a:solidFill>
                  <a:schemeClr val="bg1"/>
                </a:solidFill>
                <a:latin typeface="Arial" pitchFamily="34" charset="0"/>
                <a:cs typeface="Arial" pitchFamily="34" charset="0"/>
              </a:rPr>
              <a:t>sắc nào phù hợp với dụng cụ, thiết bị vui chơi em thể hiện? </a:t>
            </a:r>
          </a:p>
          <a:p>
            <a:pPr marL="742950" indent="-742950" algn="just">
              <a:lnSpc>
                <a:spcPct val="150000"/>
              </a:lnSpc>
              <a:buFont typeface="+mj-lt"/>
              <a:buAutoNum type="arabicPeriod"/>
            </a:pPr>
            <a:r>
              <a:rPr lang="en-US" sz="4000" smtClean="0">
                <a:solidFill>
                  <a:schemeClr val="bg1"/>
                </a:solidFill>
                <a:latin typeface="Arial" pitchFamily="34" charset="0"/>
                <a:cs typeface="Arial" pitchFamily="34" charset="0"/>
              </a:rPr>
              <a:t>Em </a:t>
            </a:r>
            <a:r>
              <a:rPr lang="en-US" sz="4000">
                <a:solidFill>
                  <a:schemeClr val="bg1"/>
                </a:solidFill>
                <a:latin typeface="Arial" pitchFamily="34" charset="0"/>
                <a:cs typeface="Arial" pitchFamily="34" charset="0"/>
              </a:rPr>
              <a:t>sẽ tạo các bộ phận của mô hình khu vui chơi bằng cách cắt, dán giấy, bìa màu hay sử dụng các vỏ hộp? </a:t>
            </a:r>
          </a:p>
          <a:p>
            <a:pPr marL="742950" indent="-742950" algn="just">
              <a:lnSpc>
                <a:spcPct val="150000"/>
              </a:lnSpc>
              <a:buFont typeface="+mj-lt"/>
              <a:buAutoNum type="arabicPeriod"/>
            </a:pPr>
            <a:r>
              <a:rPr lang="en-US" sz="4000" smtClean="0">
                <a:solidFill>
                  <a:schemeClr val="bg1"/>
                </a:solidFill>
                <a:latin typeface="Arial" pitchFamily="34" charset="0"/>
                <a:cs typeface="Arial" pitchFamily="34" charset="0"/>
              </a:rPr>
              <a:t>Em </a:t>
            </a:r>
            <a:r>
              <a:rPr lang="en-US" sz="4000">
                <a:solidFill>
                  <a:schemeClr val="bg1"/>
                </a:solidFill>
                <a:latin typeface="Arial" pitchFamily="34" charset="0"/>
                <a:cs typeface="Arial" pitchFamily="34" charset="0"/>
              </a:rPr>
              <a:t>sẽ lựa chọn vật liệu gì để trang trí cho mô hình khu vui chơi thêm sinh động</a:t>
            </a:r>
            <a:r>
              <a:rPr lang="vi-VN" sz="4000">
                <a:solidFill>
                  <a:schemeClr val="bg1"/>
                </a:solidFill>
                <a:latin typeface="Arial" pitchFamily="34" charset="0"/>
                <a:cs typeface="Arial" pitchFamily="34" charset="0"/>
              </a:rPr>
              <a:t>?</a:t>
            </a:r>
            <a:endParaRPr lang="en-US" sz="4000">
              <a:solidFill>
                <a:schemeClr val="bg1"/>
              </a:solidFill>
              <a:latin typeface="Arial" pitchFamily="34" charset="0"/>
              <a:cs typeface="Arial" pitchFamily="34" charset="0"/>
            </a:endParaRPr>
          </a:p>
        </p:txBody>
      </p:sp>
      <p:pic>
        <p:nvPicPr>
          <p:cNvPr id="24"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
              </a:ext>
            </a:extLst>
          </a:blip>
          <a:srcRect/>
          <a:stretch>
            <a:fillRect/>
          </a:stretch>
        </p:blipFill>
        <p:spPr>
          <a:xfrm>
            <a:off x="14194497" y="2359604"/>
            <a:ext cx="4089382" cy="4085991"/>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7"/>
              </a:ext>
            </a:extLst>
          </a:blip>
          <a:srcRect/>
          <a:stretch>
            <a:fillRect/>
          </a:stretch>
        </p:blipFill>
        <p:spPr>
          <a:xfrm>
            <a:off x="14559174" y="6591300"/>
            <a:ext cx="3724705" cy="3688492"/>
          </a:xfrm>
          <a:prstGeom prst="rect">
            <a:avLst/>
          </a:prstGeom>
        </p:spPr>
      </p:pic>
      <p:grpSp>
        <p:nvGrpSpPr>
          <p:cNvPr id="26" name="Group 25"/>
          <p:cNvGrpSpPr/>
          <p:nvPr/>
        </p:nvGrpSpPr>
        <p:grpSpPr>
          <a:xfrm>
            <a:off x="330579" y="162362"/>
            <a:ext cx="12447759" cy="1143000"/>
            <a:chOff x="1623948" y="633284"/>
            <a:chExt cx="12447759" cy="1143000"/>
          </a:xfrm>
        </p:grpSpPr>
        <p:sp>
          <p:nvSpPr>
            <p:cNvPr id="27" name="Rounded Rectangle 26"/>
            <p:cNvSpPr/>
            <p:nvPr/>
          </p:nvSpPr>
          <p:spPr>
            <a:xfrm>
              <a:off x="1623948" y="633284"/>
              <a:ext cx="12447759" cy="114300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854773" y="789285"/>
              <a:ext cx="12216934" cy="830997"/>
            </a:xfrm>
            <a:prstGeom prst="rect">
              <a:avLst/>
            </a:prstGeom>
            <a:noFill/>
          </p:spPr>
          <p:txBody>
            <a:bodyPr wrap="none" rtlCol="0">
              <a:spAutoFit/>
            </a:bodyPr>
            <a:lstStyle/>
            <a:p>
              <a:r>
                <a:rPr lang="en-US" sz="4800" b="1" smtClean="0">
                  <a:solidFill>
                    <a:schemeClr val="accent2">
                      <a:lumMod val="75000"/>
                    </a:schemeClr>
                  </a:solidFill>
                  <a:latin typeface="Arial" pitchFamily="34" charset="0"/>
                  <a:cs typeface="Arial" pitchFamily="34" charset="0"/>
                </a:rPr>
                <a:t>HOẠT ĐỘNG 3. LUYỆN TẬP – SÁNG TẠO</a:t>
              </a:r>
              <a:endParaRPr lang="en-US" sz="4800" b="1">
                <a:solidFill>
                  <a:schemeClr val="accent2">
                    <a:lumMod val="75000"/>
                  </a:schemeClr>
                </a:solidFill>
                <a:latin typeface="Arial" pitchFamily="34" charset="0"/>
                <a:cs typeface="Arial"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AC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3186964" y="-3042169"/>
            <a:ext cx="12783721" cy="16371337"/>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
              </a:ext>
            </a:extLst>
          </a:blip>
          <a:srcRect/>
          <a:stretch>
            <a:fillRect/>
          </a:stretch>
        </p:blipFill>
        <p:spPr>
          <a:xfrm>
            <a:off x="2955324" y="-1"/>
            <a:ext cx="7407876" cy="6268915"/>
          </a:xfrm>
          <a:prstGeom prst="rect">
            <a:avLst/>
          </a:prstGeom>
        </p:spPr>
      </p:pic>
      <p:pic>
        <p:nvPicPr>
          <p:cNvPr id="22" name="Picture 21"/>
          <p:cNvPicPr>
            <a:picLocks noChangeAspect="1"/>
          </p:cNvPicPr>
          <p:nvPr/>
        </p:nvPicPr>
        <p:blipFill>
          <a:blip r:embed="rId6"/>
          <a:srcRect/>
          <a:stretch>
            <a:fillRect/>
          </a:stretch>
        </p:blipFill>
        <p:spPr>
          <a:xfrm>
            <a:off x="-2" y="3405908"/>
            <a:ext cx="9201205" cy="6886877"/>
          </a:xfrm>
          <a:prstGeom prst="rect">
            <a:avLst/>
          </a:prstGeom>
        </p:spPr>
      </p:pic>
      <p:grpSp>
        <p:nvGrpSpPr>
          <p:cNvPr id="27" name="Group 26"/>
          <p:cNvGrpSpPr/>
          <p:nvPr/>
        </p:nvGrpSpPr>
        <p:grpSpPr>
          <a:xfrm>
            <a:off x="11680241" y="534486"/>
            <a:ext cx="6324600" cy="5742844"/>
            <a:chOff x="11697730" y="2220056"/>
            <a:chExt cx="6324600" cy="5742844"/>
          </a:xfrm>
        </p:grpSpPr>
        <p:sp>
          <p:nvSpPr>
            <p:cNvPr id="24" name="Rounded Rectangle 23"/>
            <p:cNvSpPr/>
            <p:nvPr/>
          </p:nvSpPr>
          <p:spPr>
            <a:xfrm>
              <a:off x="11697730" y="2611314"/>
              <a:ext cx="6324600" cy="5351586"/>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2154930" y="3359445"/>
              <a:ext cx="5410200" cy="4029501"/>
            </a:xfrm>
            <a:prstGeom prst="rect">
              <a:avLst/>
            </a:prstGeom>
          </p:spPr>
          <p:txBody>
            <a:bodyPr wrap="square">
              <a:spAutoFit/>
            </a:bodyPr>
            <a:lstStyle/>
            <a:p>
              <a:pPr algn="just">
                <a:lnSpc>
                  <a:spcPct val="150000"/>
                </a:lnSpc>
              </a:pPr>
              <a:r>
                <a:rPr lang="en-US" sz="4400">
                  <a:latin typeface="Arial" pitchFamily="34" charset="0"/>
                  <a:cs typeface="Arial" pitchFamily="34" charset="0"/>
                </a:rPr>
                <a:t>Nên chọn vật liệu có màu sắc tươi sáng để tạo dụng cụ, thiết bị vui chơi</a:t>
              </a:r>
              <a:r>
                <a:rPr lang="vi-VN" sz="4400">
                  <a:latin typeface="Arial" pitchFamily="34" charset="0"/>
                  <a:cs typeface="Arial" pitchFamily="34" charset="0"/>
                </a:rPr>
                <a:t>.</a:t>
              </a:r>
              <a:endParaRPr lang="en-US" sz="4400">
                <a:latin typeface="Arial" pitchFamily="34" charset="0"/>
                <a:cs typeface="Arial" pitchFamily="34" charset="0"/>
              </a:endParaRPr>
            </a:p>
          </p:txBody>
        </p:sp>
        <p:sp>
          <p:nvSpPr>
            <p:cNvPr id="26" name="Parallelogram 25"/>
            <p:cNvSpPr/>
            <p:nvPr/>
          </p:nvSpPr>
          <p:spPr>
            <a:xfrm>
              <a:off x="13055927" y="2220056"/>
              <a:ext cx="3608206" cy="914400"/>
            </a:xfrm>
            <a:prstGeom prst="parallelogram">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latin typeface="Arial" pitchFamily="34" charset="0"/>
                  <a:cs typeface="Arial" pitchFamily="34" charset="0"/>
                </a:rPr>
                <a:t>LƯU Ý</a:t>
              </a:r>
              <a:endParaRPr lang="en-US" sz="4400" b="1">
                <a:latin typeface="Arial" pitchFamily="34" charset="0"/>
                <a:cs typeface="Arial" pitchFamily="34" charset="0"/>
              </a:endParaRPr>
            </a:p>
          </p:txBody>
        </p:sp>
      </p:grpSp>
      <p:pic>
        <p:nvPicPr>
          <p:cNvPr id="28" name="Picture 2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8"/>
              </a:ext>
            </a:extLst>
          </a:blip>
          <a:srcRect/>
          <a:stretch>
            <a:fillRect/>
          </a:stretch>
        </p:blipFill>
        <p:spPr>
          <a:xfrm>
            <a:off x="12390755" y="6574686"/>
            <a:ext cx="5614086" cy="3712314"/>
          </a:xfrm>
          <a:prstGeom prst="rect">
            <a:avLst/>
          </a:prstGeom>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AC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H="1" flipV="1">
            <a:off x="9261407" y="-2889770"/>
            <a:ext cx="12783721" cy="16066537"/>
          </a:xfrm>
          <a:prstGeom prst="rect">
            <a:avLst/>
          </a:prstGeom>
        </p:spPr>
      </p:pic>
      <p:sp>
        <p:nvSpPr>
          <p:cNvPr id="9" name="TextBox 9"/>
          <p:cNvSpPr txBox="1"/>
          <p:nvPr/>
        </p:nvSpPr>
        <p:spPr>
          <a:xfrm>
            <a:off x="8178114" y="-266700"/>
            <a:ext cx="9597082" cy="1282402"/>
          </a:xfrm>
          <a:prstGeom prst="rect">
            <a:avLst/>
          </a:prstGeom>
        </p:spPr>
        <p:txBody>
          <a:bodyPr wrap="square" lIns="0" tIns="0" rIns="0" bIns="0" rtlCol="0" anchor="t">
            <a:spAutoFit/>
          </a:bodyPr>
          <a:lstStyle/>
          <a:p>
            <a:pPr marL="0" lvl="0" indent="0" algn="ctr">
              <a:lnSpc>
                <a:spcPts val="9999"/>
              </a:lnSpc>
              <a:spcBef>
                <a:spcPct val="0"/>
              </a:spcBef>
            </a:pPr>
            <a:r>
              <a:rPr lang="en-US" sz="5400" b="1" smtClean="0">
                <a:solidFill>
                  <a:srgbClr val="FFD523"/>
                </a:solidFill>
                <a:latin typeface="Arial" pitchFamily="34" charset="0"/>
                <a:cs typeface="Arial" pitchFamily="34" charset="0"/>
              </a:rPr>
              <a:t>KHUYẾN KHÍCH HỌC SINH</a:t>
            </a:r>
            <a:endParaRPr lang="en-US" sz="5400" b="1">
              <a:solidFill>
                <a:srgbClr val="FFD523"/>
              </a:solidFill>
              <a:latin typeface="Arial" pitchFamily="34" charset="0"/>
              <a:cs typeface="Arial" pitchFamily="34" charset="0"/>
            </a:endParaRPr>
          </a:p>
        </p:txBody>
      </p:sp>
      <p:grpSp>
        <p:nvGrpSpPr>
          <p:cNvPr id="15" name="Group 14"/>
          <p:cNvGrpSpPr/>
          <p:nvPr/>
        </p:nvGrpSpPr>
        <p:grpSpPr>
          <a:xfrm>
            <a:off x="8153400" y="1217261"/>
            <a:ext cx="9634151" cy="2057400"/>
            <a:chOff x="10254049" y="1333500"/>
            <a:chExt cx="9634151" cy="2057400"/>
          </a:xfrm>
        </p:grpSpPr>
        <p:sp>
          <p:nvSpPr>
            <p:cNvPr id="13" name="Rounded Rectangle 12"/>
            <p:cNvSpPr/>
            <p:nvPr/>
          </p:nvSpPr>
          <p:spPr>
            <a:xfrm>
              <a:off x="10254049" y="1333500"/>
              <a:ext cx="9634151" cy="2057400"/>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521868" y="1333500"/>
              <a:ext cx="9335440" cy="1824923"/>
            </a:xfrm>
            <a:prstGeom prst="rect">
              <a:avLst/>
            </a:prstGeom>
          </p:spPr>
          <p:txBody>
            <a:bodyPr wrap="square">
              <a:spAutoFit/>
            </a:bodyPr>
            <a:lstStyle/>
            <a:p>
              <a:pPr>
                <a:lnSpc>
                  <a:spcPct val="150000"/>
                </a:lnSpc>
              </a:pPr>
              <a:r>
                <a:rPr lang="en-US" sz="4000" smtClean="0">
                  <a:latin typeface="Arial" pitchFamily="34" charset="0"/>
                  <a:cs typeface="Arial" pitchFamily="34" charset="0"/>
                </a:rPr>
                <a:t>Sử dụng giấy</a:t>
              </a:r>
              <a:r>
                <a:rPr lang="en-US" sz="4000">
                  <a:latin typeface="Arial" pitchFamily="34" charset="0"/>
                  <a:cs typeface="Arial" pitchFamily="34" charset="0"/>
                </a:rPr>
                <a:t>, bìa màu phù hợp với hình khối, đặc điểm dụng cụ, thiết bị vui chơi </a:t>
              </a:r>
            </a:p>
          </p:txBody>
        </p:sp>
      </p:grpSp>
      <p:grpSp>
        <p:nvGrpSpPr>
          <p:cNvPr id="16" name="Group 15"/>
          <p:cNvGrpSpPr/>
          <p:nvPr/>
        </p:nvGrpSpPr>
        <p:grpSpPr>
          <a:xfrm>
            <a:off x="8132804" y="4114798"/>
            <a:ext cx="9634151" cy="2057400"/>
            <a:chOff x="10254049" y="1333500"/>
            <a:chExt cx="9634151" cy="2057400"/>
          </a:xfrm>
        </p:grpSpPr>
        <p:sp>
          <p:nvSpPr>
            <p:cNvPr id="17" name="Rounded Rectangle 16"/>
            <p:cNvSpPr/>
            <p:nvPr/>
          </p:nvSpPr>
          <p:spPr>
            <a:xfrm>
              <a:off x="10254049" y="1333500"/>
              <a:ext cx="9634151" cy="2057400"/>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521868" y="1333500"/>
              <a:ext cx="9335440" cy="1938992"/>
            </a:xfrm>
            <a:prstGeom prst="rect">
              <a:avLst/>
            </a:prstGeom>
          </p:spPr>
          <p:txBody>
            <a:bodyPr wrap="square">
              <a:spAutoFit/>
            </a:bodyPr>
            <a:lstStyle/>
            <a:p>
              <a:pPr>
                <a:lnSpc>
                  <a:spcPct val="150000"/>
                </a:lnSpc>
              </a:pPr>
              <a:r>
                <a:rPr lang="en-US" sz="4000" smtClean="0">
                  <a:latin typeface="Arial" pitchFamily="34" charset="0"/>
                  <a:cs typeface="Arial" pitchFamily="34" charset="0"/>
                </a:rPr>
                <a:t>Ghi nhớ </a:t>
              </a:r>
              <a:r>
                <a:rPr lang="vi-VN" sz="4000" smtClean="0">
                  <a:latin typeface="Arial" pitchFamily="34" charset="0"/>
                  <a:cs typeface="Arial" pitchFamily="34" charset="0"/>
                </a:rPr>
                <a:t>các </a:t>
              </a:r>
              <a:r>
                <a:rPr lang="vi-VN" sz="4000">
                  <a:latin typeface="Arial" pitchFamily="34" charset="0"/>
                  <a:cs typeface="Arial" pitchFamily="34" charset="0"/>
                </a:rPr>
                <a:t>thao tác cắt, gấp, dán tạo hình khối dụng cụ, thiết bị vui </a:t>
              </a:r>
              <a:r>
                <a:rPr lang="vi-VN" sz="4000" smtClean="0">
                  <a:latin typeface="Arial" pitchFamily="34" charset="0"/>
                  <a:cs typeface="Arial" pitchFamily="34" charset="0"/>
                </a:rPr>
                <a:t>chơi</a:t>
              </a:r>
              <a:r>
                <a:rPr lang="en-US" sz="4000" smtClean="0">
                  <a:latin typeface="Arial" pitchFamily="34" charset="0"/>
                  <a:cs typeface="Arial" pitchFamily="34" charset="0"/>
                </a:rPr>
                <a:t>.</a:t>
              </a:r>
              <a:r>
                <a:rPr lang="vi-VN" sz="4000" smtClean="0">
                  <a:latin typeface="Arial" pitchFamily="34" charset="0"/>
                  <a:cs typeface="Arial" pitchFamily="34" charset="0"/>
                </a:rPr>
                <a:t> </a:t>
              </a:r>
              <a:endParaRPr lang="en-US" sz="4000">
                <a:latin typeface="Arial" pitchFamily="34" charset="0"/>
                <a:cs typeface="Arial" pitchFamily="34" charset="0"/>
              </a:endParaRPr>
            </a:p>
          </p:txBody>
        </p:sp>
      </p:grpSp>
      <p:grpSp>
        <p:nvGrpSpPr>
          <p:cNvPr id="20" name="Group 19"/>
          <p:cNvGrpSpPr/>
          <p:nvPr/>
        </p:nvGrpSpPr>
        <p:grpSpPr>
          <a:xfrm>
            <a:off x="8178114" y="6839487"/>
            <a:ext cx="9634151" cy="2057400"/>
            <a:chOff x="10254049" y="1333500"/>
            <a:chExt cx="9634151" cy="2057400"/>
          </a:xfrm>
        </p:grpSpPr>
        <p:sp>
          <p:nvSpPr>
            <p:cNvPr id="21" name="Rounded Rectangle 20"/>
            <p:cNvSpPr/>
            <p:nvPr/>
          </p:nvSpPr>
          <p:spPr>
            <a:xfrm>
              <a:off x="10254049" y="1333500"/>
              <a:ext cx="9634151" cy="2057400"/>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0521868" y="1333500"/>
              <a:ext cx="9335440" cy="1938992"/>
            </a:xfrm>
            <a:prstGeom prst="rect">
              <a:avLst/>
            </a:prstGeom>
          </p:spPr>
          <p:txBody>
            <a:bodyPr wrap="square">
              <a:spAutoFit/>
            </a:bodyPr>
            <a:lstStyle/>
            <a:p>
              <a:pPr>
                <a:lnSpc>
                  <a:spcPct val="150000"/>
                </a:lnSpc>
              </a:pPr>
              <a:r>
                <a:rPr lang="en-US" sz="4000" smtClean="0">
                  <a:latin typeface="Arial" pitchFamily="34" charset="0"/>
                  <a:cs typeface="Arial" pitchFamily="34" charset="0"/>
                </a:rPr>
                <a:t>Tham khảo mẫu để có thêm ý tưởng sáng tạo mô hình khu đồ chơi.</a:t>
              </a:r>
              <a:endParaRPr lang="en-US" sz="4000">
                <a:latin typeface="Arial" pitchFamily="34" charset="0"/>
                <a:cs typeface="Arial" pitchFamily="34" charset="0"/>
              </a:endParaRPr>
            </a:p>
          </p:txBody>
        </p:sp>
      </p:gr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6839487"/>
            <a:ext cx="5229225" cy="32951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5959" y="175253"/>
            <a:ext cx="5986866" cy="34692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0" y="2908907"/>
            <a:ext cx="4001530" cy="49000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par>
                                <p:cTn id="11" presetID="16" presetClass="entr" presetSubtype="21"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barn(inVertical)">
                                      <p:cBhvr>
                                        <p:cTn id="13" dur="5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ACE2"/>
        </a:solidFill>
        <a:effectLst/>
      </p:bgPr>
    </p:bg>
    <p:spTree>
      <p:nvGrpSpPr>
        <p:cNvPr id="1" name=""/>
        <p:cNvGrpSpPr/>
        <p:nvPr/>
      </p:nvGrpSpPr>
      <p:grpSpPr>
        <a:xfrm>
          <a:off x="0" y="0"/>
          <a:ext cx="0" cy="0"/>
          <a:chOff x="0" y="0"/>
          <a:chExt cx="0" cy="0"/>
        </a:xfrm>
      </p:grpSpPr>
      <p:grpSp>
        <p:nvGrpSpPr>
          <p:cNvPr id="13" name="Group 12"/>
          <p:cNvGrpSpPr/>
          <p:nvPr/>
        </p:nvGrpSpPr>
        <p:grpSpPr>
          <a:xfrm>
            <a:off x="2743200" y="318363"/>
            <a:ext cx="12447759" cy="1143000"/>
            <a:chOff x="1623948" y="633284"/>
            <a:chExt cx="12447759" cy="1143000"/>
          </a:xfrm>
        </p:grpSpPr>
        <p:sp>
          <p:nvSpPr>
            <p:cNvPr id="14" name="Rounded Rectangle 13"/>
            <p:cNvSpPr/>
            <p:nvPr/>
          </p:nvSpPr>
          <p:spPr>
            <a:xfrm>
              <a:off x="1623948" y="633284"/>
              <a:ext cx="12447759" cy="114300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854773" y="789285"/>
              <a:ext cx="11883381" cy="830997"/>
            </a:xfrm>
            <a:prstGeom prst="rect">
              <a:avLst/>
            </a:prstGeom>
            <a:noFill/>
          </p:spPr>
          <p:txBody>
            <a:bodyPr wrap="none" rtlCol="0">
              <a:spAutoFit/>
            </a:bodyPr>
            <a:lstStyle/>
            <a:p>
              <a:r>
                <a:rPr lang="en-US" sz="4800" b="1" smtClean="0">
                  <a:solidFill>
                    <a:schemeClr val="accent2">
                      <a:lumMod val="75000"/>
                    </a:schemeClr>
                  </a:solidFill>
                  <a:latin typeface="Arial" pitchFamily="34" charset="0"/>
                  <a:cs typeface="Arial" pitchFamily="34" charset="0"/>
                </a:rPr>
                <a:t>HOẠT ĐỘNG 4. PHÂN TÍCH – ĐÁNH GIÁ</a:t>
              </a:r>
              <a:endParaRPr lang="en-US" sz="4800" b="1">
                <a:solidFill>
                  <a:schemeClr val="accent2">
                    <a:lumMod val="75000"/>
                  </a:schemeClr>
                </a:solidFill>
                <a:latin typeface="Arial" pitchFamily="34" charset="0"/>
                <a:cs typeface="Arial" pitchFamily="34" charset="0"/>
              </a:endParaRPr>
            </a:p>
          </p:txBody>
        </p:sp>
      </p:grpSp>
      <p:grpSp>
        <p:nvGrpSpPr>
          <p:cNvPr id="19" name="Group 18"/>
          <p:cNvGrpSpPr/>
          <p:nvPr/>
        </p:nvGrpSpPr>
        <p:grpSpPr>
          <a:xfrm>
            <a:off x="9661438" y="2105967"/>
            <a:ext cx="7981950" cy="3390900"/>
            <a:chOff x="685800" y="2019300"/>
            <a:chExt cx="7981950" cy="3390900"/>
          </a:xfrm>
        </p:grpSpPr>
        <p:sp>
          <p:nvSpPr>
            <p:cNvPr id="16" name="Snip Diagonal Corner Rectangle 15"/>
            <p:cNvSpPr/>
            <p:nvPr/>
          </p:nvSpPr>
          <p:spPr>
            <a:xfrm>
              <a:off x="685800" y="2019300"/>
              <a:ext cx="7772400" cy="3107034"/>
            </a:xfrm>
            <a:prstGeom prst="snip2Diag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nip Diagonal Corner Rectangle 16"/>
            <p:cNvSpPr/>
            <p:nvPr/>
          </p:nvSpPr>
          <p:spPr>
            <a:xfrm>
              <a:off x="838200" y="2171700"/>
              <a:ext cx="7772400" cy="3238500"/>
            </a:xfrm>
            <a:prstGeom prst="snip2Diag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85849" y="2378081"/>
              <a:ext cx="7581901" cy="1824923"/>
            </a:xfrm>
            <a:prstGeom prst="rect">
              <a:avLst/>
            </a:prstGeom>
          </p:spPr>
          <p:txBody>
            <a:bodyPr wrap="square">
              <a:spAutoFit/>
            </a:bodyPr>
            <a:lstStyle/>
            <a:p>
              <a:pPr>
                <a:lnSpc>
                  <a:spcPct val="150000"/>
                </a:lnSpc>
              </a:pPr>
              <a:r>
                <a:rPr lang="vi-VN" sz="4000">
                  <a:latin typeface="Arial" pitchFamily="34" charset="0"/>
                  <a:cs typeface="Arial" pitchFamily="34" charset="0"/>
                </a:rPr>
                <a:t>Chỉ ra tỉ lệ giữa các hình khối được lặp lại trong sản phẩm.</a:t>
              </a:r>
              <a:endParaRPr lang="en-US" sz="4000">
                <a:latin typeface="Arial" pitchFamily="34" charset="0"/>
                <a:cs typeface="Arial" pitchFamily="34" charset="0"/>
              </a:endParaRPr>
            </a:p>
          </p:txBody>
        </p:sp>
      </p:grpSp>
      <p:grpSp>
        <p:nvGrpSpPr>
          <p:cNvPr id="20" name="Group 19"/>
          <p:cNvGrpSpPr/>
          <p:nvPr/>
        </p:nvGrpSpPr>
        <p:grpSpPr>
          <a:xfrm>
            <a:off x="838199" y="2171700"/>
            <a:ext cx="8128879" cy="3886200"/>
            <a:chOff x="685799" y="2019300"/>
            <a:chExt cx="8128879" cy="3886200"/>
          </a:xfrm>
        </p:grpSpPr>
        <p:sp>
          <p:nvSpPr>
            <p:cNvPr id="21" name="Snip Diagonal Corner Rectangle 20"/>
            <p:cNvSpPr/>
            <p:nvPr/>
          </p:nvSpPr>
          <p:spPr>
            <a:xfrm>
              <a:off x="685799" y="2019300"/>
              <a:ext cx="7924799" cy="3657600"/>
            </a:xfrm>
            <a:prstGeom prst="snip2Diag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nip Diagonal Corner Rectangle 21"/>
            <p:cNvSpPr/>
            <p:nvPr/>
          </p:nvSpPr>
          <p:spPr>
            <a:xfrm>
              <a:off x="838199" y="2171700"/>
              <a:ext cx="7976479" cy="3733800"/>
            </a:xfrm>
            <a:prstGeom prst="snip2Diag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028698" y="2378081"/>
              <a:ext cx="7581901" cy="2862322"/>
            </a:xfrm>
            <a:prstGeom prst="rect">
              <a:avLst/>
            </a:prstGeom>
          </p:spPr>
          <p:txBody>
            <a:bodyPr wrap="square">
              <a:spAutoFit/>
            </a:bodyPr>
            <a:lstStyle/>
            <a:p>
              <a:pPr>
                <a:lnSpc>
                  <a:spcPct val="150000"/>
                </a:lnSpc>
              </a:pPr>
              <a:r>
                <a:rPr lang="en-US" sz="4000">
                  <a:latin typeface="Arial" pitchFamily="34" charset="0"/>
                  <a:cs typeface="Arial" pitchFamily="34" charset="0"/>
                </a:rPr>
                <a:t>Nêu cảm nhận về dụng cụ, thiết bị vui chơi mình yêu </a:t>
              </a:r>
              <a:r>
                <a:rPr lang="en-US" sz="4000" smtClean="0">
                  <a:latin typeface="Arial" pitchFamily="34" charset="0"/>
                  <a:cs typeface="Arial" pitchFamily="34" charset="0"/>
                </a:rPr>
                <a:t>thích, chỉ </a:t>
              </a:r>
              <a:r>
                <a:rPr lang="en-US" sz="4000">
                  <a:latin typeface="Arial" pitchFamily="34" charset="0"/>
                  <a:cs typeface="Arial" pitchFamily="34" charset="0"/>
                </a:rPr>
                <a:t>ra các hình khối có trong sản </a:t>
              </a:r>
              <a:r>
                <a:rPr lang="en-US" sz="4000" smtClean="0">
                  <a:latin typeface="Arial" pitchFamily="34" charset="0"/>
                  <a:cs typeface="Arial" pitchFamily="34" charset="0"/>
                </a:rPr>
                <a:t>phẩm </a:t>
              </a:r>
              <a:endParaRPr lang="en-US" sz="4000">
                <a:latin typeface="Arial" pitchFamily="34" charset="0"/>
                <a:cs typeface="Arial" pitchFamily="34" charset="0"/>
              </a:endParaRPr>
            </a:p>
          </p:txBody>
        </p:sp>
      </p:grpSp>
      <p:grpSp>
        <p:nvGrpSpPr>
          <p:cNvPr id="25" name="Group 24"/>
          <p:cNvGrpSpPr/>
          <p:nvPr/>
        </p:nvGrpSpPr>
        <p:grpSpPr>
          <a:xfrm>
            <a:off x="838200" y="6411267"/>
            <a:ext cx="7981950" cy="3390900"/>
            <a:chOff x="685800" y="2019300"/>
            <a:chExt cx="7981950" cy="3390900"/>
          </a:xfrm>
        </p:grpSpPr>
        <p:sp>
          <p:nvSpPr>
            <p:cNvPr id="26" name="Snip Diagonal Corner Rectangle 25"/>
            <p:cNvSpPr/>
            <p:nvPr/>
          </p:nvSpPr>
          <p:spPr>
            <a:xfrm>
              <a:off x="685800" y="2019300"/>
              <a:ext cx="7772400" cy="3107034"/>
            </a:xfrm>
            <a:prstGeom prst="snip2Diag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nip Diagonal Corner Rectangle 26"/>
            <p:cNvSpPr/>
            <p:nvPr/>
          </p:nvSpPr>
          <p:spPr>
            <a:xfrm>
              <a:off x="838200" y="2171700"/>
              <a:ext cx="7772400" cy="3238500"/>
            </a:xfrm>
            <a:prstGeom prst="snip2Diag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085849" y="2378081"/>
              <a:ext cx="7581901" cy="2748253"/>
            </a:xfrm>
            <a:prstGeom prst="rect">
              <a:avLst/>
            </a:prstGeom>
          </p:spPr>
          <p:txBody>
            <a:bodyPr wrap="square">
              <a:spAutoFit/>
            </a:bodyPr>
            <a:lstStyle/>
            <a:p>
              <a:pPr>
                <a:lnSpc>
                  <a:spcPct val="150000"/>
                </a:lnSpc>
              </a:pPr>
              <a:r>
                <a:rPr lang="vi-VN" sz="4000">
                  <a:latin typeface="Arial" pitchFamily="34" charset="0"/>
                  <a:cs typeface="Arial" pitchFamily="34" charset="0"/>
                </a:rPr>
                <a:t>Quan sát và chỉ ra những hình khối, màu sắc được lặp lại trên các sản phẩm. </a:t>
              </a:r>
              <a:endParaRPr lang="en-US" sz="4000">
                <a:latin typeface="Arial" pitchFamily="34" charset="0"/>
                <a:cs typeface="Arial" pitchFamily="34" charset="0"/>
              </a:endParaRPr>
            </a:p>
          </p:txBody>
        </p:sp>
      </p:grpSp>
      <p:pic>
        <p:nvPicPr>
          <p:cNvPr id="30"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3"/>
              </a:ext>
            </a:extLst>
          </a:blip>
          <a:srcRect/>
          <a:stretch>
            <a:fillRect/>
          </a:stretch>
        </p:blipFill>
        <p:spPr>
          <a:xfrm>
            <a:off x="9176243" y="5589522"/>
            <a:ext cx="5140879" cy="4697478"/>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
              </a:ext>
            </a:extLst>
          </a:blip>
          <a:srcRect/>
          <a:stretch>
            <a:fillRect/>
          </a:stretch>
        </p:blipFill>
        <p:spPr>
          <a:xfrm>
            <a:off x="14479578" y="6742882"/>
            <a:ext cx="3733509" cy="353283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par>
                                <p:cTn id="28" presetID="22" presetClass="entr" presetSubtype="4"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AC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3186964" y="-3042169"/>
            <a:ext cx="12783721" cy="16371337"/>
          </a:xfrm>
          <a:prstGeom prst="rect">
            <a:avLst/>
          </a:prstGeom>
        </p:spPr>
      </p:pic>
      <p:sp>
        <p:nvSpPr>
          <p:cNvPr id="3" name="TextBox 3"/>
          <p:cNvSpPr txBox="1"/>
          <p:nvPr/>
        </p:nvSpPr>
        <p:spPr>
          <a:xfrm>
            <a:off x="685800" y="-266700"/>
            <a:ext cx="8068947" cy="1136978"/>
          </a:xfrm>
          <a:prstGeom prst="rect">
            <a:avLst/>
          </a:prstGeom>
        </p:spPr>
        <p:txBody>
          <a:bodyPr lIns="0" tIns="0" rIns="0" bIns="0" rtlCol="0" anchor="t">
            <a:spAutoFit/>
          </a:bodyPr>
          <a:lstStyle/>
          <a:p>
            <a:pPr marL="0" lvl="0" indent="0">
              <a:lnSpc>
                <a:spcPts val="9999"/>
              </a:lnSpc>
              <a:spcBef>
                <a:spcPct val="0"/>
              </a:spcBef>
            </a:pPr>
            <a:r>
              <a:rPr lang="en-US" sz="5400" b="1" u="sng" smtClean="0">
                <a:solidFill>
                  <a:srgbClr val="FFD523"/>
                </a:solidFill>
                <a:latin typeface="Arial" pitchFamily="34" charset="0"/>
                <a:cs typeface="Arial" pitchFamily="34" charset="0"/>
              </a:rPr>
              <a:t>Thảo luận</a:t>
            </a:r>
            <a:r>
              <a:rPr lang="en-US" sz="5400" b="1" u="none" smtClean="0">
                <a:solidFill>
                  <a:srgbClr val="FFD523"/>
                </a:solidFill>
                <a:latin typeface="Arial" pitchFamily="34" charset="0"/>
                <a:cs typeface="Arial" pitchFamily="34" charset="0"/>
              </a:rPr>
              <a:t>:</a:t>
            </a:r>
            <a:endParaRPr lang="en-US" sz="5400" b="1" u="none">
              <a:solidFill>
                <a:srgbClr val="FFD523"/>
              </a:solidFill>
              <a:latin typeface="Arial" pitchFamily="34" charset="0"/>
              <a:cs typeface="Arial" pitchFamily="34" charset="0"/>
            </a:endParaRPr>
          </a:p>
        </p:txBody>
      </p:sp>
      <p:sp>
        <p:nvSpPr>
          <p:cNvPr id="21" name="Rectangle 20"/>
          <p:cNvSpPr/>
          <p:nvPr/>
        </p:nvSpPr>
        <p:spPr>
          <a:xfrm>
            <a:off x="304800" y="1087325"/>
            <a:ext cx="9906000" cy="9325630"/>
          </a:xfrm>
          <a:prstGeom prst="rect">
            <a:avLst/>
          </a:prstGeom>
        </p:spPr>
        <p:txBody>
          <a:bodyPr wrap="square">
            <a:spAutoFit/>
          </a:bodyPr>
          <a:lstStyle/>
          <a:p>
            <a:pPr marL="571500" indent="-571500" algn="just">
              <a:lnSpc>
                <a:spcPct val="150000"/>
              </a:lnSpc>
              <a:buFont typeface="Wingdings" pitchFamily="2" charset="2"/>
              <a:buChar char="v"/>
            </a:pPr>
            <a:r>
              <a:rPr lang="en-US" sz="4000" smtClean="0">
                <a:solidFill>
                  <a:schemeClr val="bg1"/>
                </a:solidFill>
                <a:latin typeface="Arial" pitchFamily="34" charset="0"/>
                <a:cs typeface="Arial" pitchFamily="34" charset="0"/>
              </a:rPr>
              <a:t>Em </a:t>
            </a:r>
            <a:r>
              <a:rPr lang="en-US" sz="4000">
                <a:solidFill>
                  <a:schemeClr val="bg1"/>
                </a:solidFill>
                <a:latin typeface="Arial" pitchFamily="34" charset="0"/>
                <a:cs typeface="Arial" pitchFamily="34" charset="0"/>
              </a:rPr>
              <a:t>thích mô hình khu vui chơi nào? </a:t>
            </a:r>
          </a:p>
          <a:p>
            <a:pPr marL="571500" indent="-571500" algn="just">
              <a:lnSpc>
                <a:spcPct val="150000"/>
              </a:lnSpc>
              <a:buFont typeface="Wingdings" pitchFamily="2" charset="2"/>
              <a:buChar char="v"/>
            </a:pPr>
            <a:r>
              <a:rPr lang="en-US" sz="4000" smtClean="0">
                <a:solidFill>
                  <a:schemeClr val="bg1"/>
                </a:solidFill>
                <a:latin typeface="Arial" pitchFamily="34" charset="0"/>
                <a:cs typeface="Arial" pitchFamily="34" charset="0"/>
              </a:rPr>
              <a:t>Dụng </a:t>
            </a:r>
            <a:r>
              <a:rPr lang="en-US" sz="4000">
                <a:solidFill>
                  <a:schemeClr val="bg1"/>
                </a:solidFill>
                <a:latin typeface="Arial" pitchFamily="34" charset="0"/>
                <a:cs typeface="Arial" pitchFamily="34" charset="0"/>
              </a:rPr>
              <a:t>cụ, thiết bị trong khu vui chơi đó được tạo từ hình khối nào? </a:t>
            </a:r>
          </a:p>
          <a:p>
            <a:pPr marL="571500" indent="-571500" algn="just">
              <a:lnSpc>
                <a:spcPct val="150000"/>
              </a:lnSpc>
              <a:buFont typeface="Wingdings" pitchFamily="2" charset="2"/>
              <a:buChar char="v"/>
            </a:pPr>
            <a:r>
              <a:rPr lang="en-US" sz="4000" smtClean="0">
                <a:solidFill>
                  <a:schemeClr val="bg1"/>
                </a:solidFill>
                <a:latin typeface="Arial" pitchFamily="34" charset="0"/>
                <a:cs typeface="Arial" pitchFamily="34" charset="0"/>
              </a:rPr>
              <a:t>Màu </a:t>
            </a:r>
            <a:r>
              <a:rPr lang="en-US" sz="4000">
                <a:solidFill>
                  <a:schemeClr val="bg1"/>
                </a:solidFill>
                <a:latin typeface="Arial" pitchFamily="34" charset="0"/>
                <a:cs typeface="Arial" pitchFamily="34" charset="0"/>
              </a:rPr>
              <a:t>sắc, cách trang trí mô hình dụng cụ, thiết bị vui chơi đó như thế nào?</a:t>
            </a:r>
          </a:p>
          <a:p>
            <a:pPr marL="571500" indent="-571500" algn="just">
              <a:lnSpc>
                <a:spcPct val="150000"/>
              </a:lnSpc>
              <a:buFont typeface="Wingdings" pitchFamily="2" charset="2"/>
              <a:buChar char="v"/>
            </a:pPr>
            <a:r>
              <a:rPr lang="en-US" sz="4000" smtClean="0">
                <a:solidFill>
                  <a:schemeClr val="bg1"/>
                </a:solidFill>
                <a:latin typeface="Arial" pitchFamily="34" charset="0"/>
                <a:cs typeface="Arial" pitchFamily="34" charset="0"/>
              </a:rPr>
              <a:t>Mô </a:t>
            </a:r>
            <a:r>
              <a:rPr lang="en-US" sz="4000">
                <a:solidFill>
                  <a:schemeClr val="bg1"/>
                </a:solidFill>
                <a:latin typeface="Arial" pitchFamily="34" charset="0"/>
                <a:cs typeface="Arial" pitchFamily="34" charset="0"/>
              </a:rPr>
              <a:t>hình dụng cụ, thiết bị vui chơi nào có kĩ thuật cắt, gấp và trang trí đẹp mắt</a:t>
            </a:r>
            <a:r>
              <a:rPr lang="vi-VN" sz="4000">
                <a:solidFill>
                  <a:schemeClr val="bg1"/>
                </a:solidFill>
                <a:latin typeface="Arial" pitchFamily="34" charset="0"/>
                <a:cs typeface="Arial" pitchFamily="34" charset="0"/>
              </a:rPr>
              <a:t>?</a:t>
            </a:r>
            <a:endParaRPr lang="en-US" sz="4000">
              <a:solidFill>
                <a:schemeClr val="bg1"/>
              </a:solidFill>
              <a:latin typeface="Arial" pitchFamily="34" charset="0"/>
              <a:cs typeface="Arial" pitchFamily="34" charset="0"/>
            </a:endParaRPr>
          </a:p>
          <a:p>
            <a:pPr marL="571500" indent="-571500" algn="just">
              <a:lnSpc>
                <a:spcPct val="150000"/>
              </a:lnSpc>
              <a:buFont typeface="Wingdings" pitchFamily="2" charset="2"/>
              <a:buChar char="v"/>
            </a:pPr>
            <a:r>
              <a:rPr lang="en-US" sz="4000" smtClean="0">
                <a:solidFill>
                  <a:schemeClr val="bg1"/>
                </a:solidFill>
                <a:latin typeface="Arial" pitchFamily="34" charset="0"/>
                <a:cs typeface="Arial" pitchFamily="34" charset="0"/>
              </a:rPr>
              <a:t>Em </a:t>
            </a:r>
            <a:r>
              <a:rPr lang="en-US" sz="4000">
                <a:solidFill>
                  <a:schemeClr val="bg1"/>
                </a:solidFill>
                <a:latin typeface="Arial" pitchFamily="34" charset="0"/>
                <a:cs typeface="Arial" pitchFamily="34" charset="0"/>
              </a:rPr>
              <a:t>có ý tưởng sử dụng mô hình khu vui chơi như thế nào trong học tập và vui chơi? </a:t>
            </a:r>
          </a:p>
        </p:txBody>
      </p:sp>
      <p:pic>
        <p:nvPicPr>
          <p:cNvPr id="22"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517859" y="1"/>
            <a:ext cx="6770141" cy="4984516"/>
          </a:xfrm>
          <a:prstGeom prst="rect">
            <a:avLst/>
          </a:prstGeom>
        </p:spPr>
      </p:pic>
      <p:pic>
        <p:nvPicPr>
          <p:cNvPr id="23"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1350295" y="5080462"/>
            <a:ext cx="6937705" cy="5240519"/>
          </a:xfrm>
          <a:prstGeom prst="rect">
            <a:avLst/>
          </a:prstGeom>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grpSp>
        <p:nvGrpSpPr>
          <p:cNvPr id="13" name="Group 12"/>
          <p:cNvGrpSpPr/>
          <p:nvPr/>
        </p:nvGrpSpPr>
        <p:grpSpPr>
          <a:xfrm>
            <a:off x="2743200" y="479171"/>
            <a:ext cx="12447759" cy="1143000"/>
            <a:chOff x="1623948" y="633284"/>
            <a:chExt cx="12447759" cy="1143000"/>
          </a:xfrm>
        </p:grpSpPr>
        <p:sp>
          <p:nvSpPr>
            <p:cNvPr id="14" name="Rounded Rectangle 13"/>
            <p:cNvSpPr/>
            <p:nvPr/>
          </p:nvSpPr>
          <p:spPr>
            <a:xfrm>
              <a:off x="1623948" y="633284"/>
              <a:ext cx="12447759" cy="114300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854773" y="789285"/>
              <a:ext cx="12021240" cy="830997"/>
            </a:xfrm>
            <a:prstGeom prst="rect">
              <a:avLst/>
            </a:prstGeom>
            <a:noFill/>
          </p:spPr>
          <p:txBody>
            <a:bodyPr wrap="none" rtlCol="0">
              <a:spAutoFit/>
            </a:bodyPr>
            <a:lstStyle/>
            <a:p>
              <a:r>
                <a:rPr lang="en-US" sz="4800" b="1">
                  <a:solidFill>
                    <a:schemeClr val="accent2">
                      <a:lumMod val="75000"/>
                    </a:schemeClr>
                  </a:solidFill>
                  <a:latin typeface="Arial" pitchFamily="34" charset="0"/>
                  <a:cs typeface="Arial" pitchFamily="34" charset="0"/>
                </a:rPr>
                <a:t>HOẠT ĐỘNG 5. VẬN DỤNG – SÁNG TẠO</a:t>
              </a:r>
            </a:p>
          </p:txBody>
        </p:sp>
      </p:grpSp>
      <p:pic>
        <p:nvPicPr>
          <p:cNvPr id="19"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92443" y="1622172"/>
            <a:ext cx="9613557" cy="9396808"/>
          </a:xfrm>
          <a:prstGeom prst="rect">
            <a:avLst/>
          </a:prstGeom>
        </p:spPr>
      </p:pic>
      <p:sp>
        <p:nvSpPr>
          <p:cNvPr id="20" name="Rectangle 19"/>
          <p:cNvSpPr/>
          <p:nvPr/>
        </p:nvSpPr>
        <p:spPr>
          <a:xfrm>
            <a:off x="296562" y="2769337"/>
            <a:ext cx="9228438" cy="3785652"/>
          </a:xfrm>
          <a:prstGeom prst="rect">
            <a:avLst/>
          </a:prstGeom>
        </p:spPr>
        <p:txBody>
          <a:bodyPr wrap="square">
            <a:spAutoFit/>
          </a:bodyPr>
          <a:lstStyle/>
          <a:p>
            <a:pPr marL="571500" indent="-571500" algn="just">
              <a:lnSpc>
                <a:spcPct val="150000"/>
              </a:lnSpc>
              <a:buFont typeface="Wingdings" pitchFamily="2" charset="2"/>
              <a:buChar char="v"/>
            </a:pPr>
            <a:r>
              <a:rPr lang="en-US" sz="4000">
                <a:latin typeface="Arial" pitchFamily="34" charset="0"/>
                <a:cs typeface="Arial" pitchFamily="34" charset="0"/>
              </a:rPr>
              <a:t>Cùng bạn/ nhóm bạn kết hợp các mô hình dụng cụ, thiết bị chơi của mình</a:t>
            </a:r>
            <a:r>
              <a:rPr lang="vi-VN" sz="4000">
                <a:latin typeface="Arial" pitchFamily="34" charset="0"/>
                <a:cs typeface="Arial" pitchFamily="34" charset="0"/>
              </a:rPr>
              <a:t>/</a:t>
            </a:r>
            <a:r>
              <a:rPr lang="en-US" sz="4000">
                <a:latin typeface="Arial" pitchFamily="34" charset="0"/>
                <a:cs typeface="Arial" pitchFamily="34" charset="0"/>
              </a:rPr>
              <a:t> nhóm mình để tạo thành một khu vui chơi rộng lớn trong tương lai. </a:t>
            </a:r>
          </a:p>
        </p:txBody>
      </p:sp>
      <p:sp>
        <p:nvSpPr>
          <p:cNvPr id="21" name="Rectangle 20"/>
          <p:cNvSpPr/>
          <p:nvPr/>
        </p:nvSpPr>
        <p:spPr>
          <a:xfrm>
            <a:off x="540607" y="6591300"/>
            <a:ext cx="8965858" cy="2862322"/>
          </a:xfrm>
          <a:prstGeom prst="rect">
            <a:avLst/>
          </a:prstGeom>
        </p:spPr>
        <p:txBody>
          <a:bodyPr wrap="square">
            <a:spAutoFit/>
          </a:bodyPr>
          <a:lstStyle/>
          <a:p>
            <a:pPr marL="742950" indent="-742950" algn="just">
              <a:lnSpc>
                <a:spcPct val="150000"/>
              </a:lnSpc>
              <a:buFont typeface="Wingdings" pitchFamily="2" charset="2"/>
              <a:buChar char="v"/>
            </a:pPr>
            <a:r>
              <a:rPr lang="en-US" sz="4000">
                <a:latin typeface="Arial" pitchFamily="34" charset="0"/>
                <a:cs typeface="Arial" pitchFamily="34" charset="0"/>
              </a:rPr>
              <a:t>Tưởng tượng mình là nhà thiết kế để chia sẻ những ước mơ về khu vui chơi trong tương lai.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2552700"/>
            <a:ext cx="7910699" cy="7391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8479" y="8469526"/>
            <a:ext cx="7469879" cy="534750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439400" y="-2827533"/>
            <a:ext cx="8095156" cy="565506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77815">
            <a:off x="1795516" y="7572265"/>
            <a:ext cx="3387904" cy="3270868"/>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764550">
            <a:off x="4206671" y="7887021"/>
            <a:ext cx="1685665" cy="2641356"/>
          </a:xfrm>
          <a:prstGeom prst="rect">
            <a:avLst/>
          </a:prstGeom>
        </p:spPr>
      </p:pic>
      <p:sp>
        <p:nvSpPr>
          <p:cNvPr id="11" name="TextBox 10"/>
          <p:cNvSpPr txBox="1"/>
          <p:nvPr/>
        </p:nvSpPr>
        <p:spPr>
          <a:xfrm>
            <a:off x="10981778" y="210412"/>
            <a:ext cx="7010400" cy="1824923"/>
          </a:xfrm>
          <a:prstGeom prst="rect">
            <a:avLst/>
          </a:prstGeom>
          <a:noFill/>
        </p:spPr>
        <p:txBody>
          <a:bodyPr wrap="square" rtlCol="0">
            <a:spAutoFit/>
          </a:bodyPr>
          <a:lstStyle/>
          <a:p>
            <a:pPr algn="ctr">
              <a:lnSpc>
                <a:spcPct val="150000"/>
              </a:lnSpc>
            </a:pPr>
            <a:r>
              <a:rPr lang="en-US" sz="4000" b="1" smtClean="0">
                <a:solidFill>
                  <a:schemeClr val="bg1"/>
                </a:solidFill>
                <a:latin typeface="Arial" pitchFamily="34" charset="0"/>
                <a:cs typeface="Arial" pitchFamily="34" charset="0"/>
              </a:rPr>
              <a:t>CHIA SẺ Ý TƯỞNG KHU VUI CHƠI CỦA EM:</a:t>
            </a:r>
            <a:endParaRPr lang="en-US" sz="4000" b="1">
              <a:solidFill>
                <a:schemeClr val="bg1"/>
              </a:solidFill>
              <a:latin typeface="Arial" pitchFamily="34" charset="0"/>
              <a:cs typeface="Arial" pitchFamily="34" charset="0"/>
            </a:endParaRPr>
          </a:p>
        </p:txBody>
      </p:sp>
      <p:pic>
        <p:nvPicPr>
          <p:cNvPr id="12"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353352" y="3908687"/>
            <a:ext cx="5256851" cy="6414354"/>
          </a:xfrm>
          <a:prstGeom prst="rect">
            <a:avLst/>
          </a:prstGeom>
        </p:spPr>
      </p:pic>
      <p:grpSp>
        <p:nvGrpSpPr>
          <p:cNvPr id="17" name="Group 16"/>
          <p:cNvGrpSpPr/>
          <p:nvPr/>
        </p:nvGrpSpPr>
        <p:grpSpPr>
          <a:xfrm>
            <a:off x="503906" y="629974"/>
            <a:ext cx="7737390" cy="1932435"/>
            <a:chOff x="524501" y="629974"/>
            <a:chExt cx="7737390" cy="1932435"/>
          </a:xfrm>
        </p:grpSpPr>
        <p:sp>
          <p:nvSpPr>
            <p:cNvPr id="15" name="Rounded Rectangular Callout 14"/>
            <p:cNvSpPr/>
            <p:nvPr/>
          </p:nvSpPr>
          <p:spPr>
            <a:xfrm>
              <a:off x="668003" y="629974"/>
              <a:ext cx="7429792" cy="1932435"/>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24501" y="629974"/>
              <a:ext cx="7737390" cy="1824923"/>
            </a:xfrm>
            <a:prstGeom prst="rect">
              <a:avLst/>
            </a:prstGeom>
          </p:spPr>
          <p:txBody>
            <a:bodyPr wrap="square">
              <a:spAutoFit/>
            </a:bodyPr>
            <a:lstStyle/>
            <a:p>
              <a:pPr algn="ctr">
                <a:lnSpc>
                  <a:spcPct val="150000"/>
                </a:lnSpc>
              </a:pPr>
              <a:r>
                <a:rPr lang="en-US" sz="4000">
                  <a:latin typeface="Arial" pitchFamily="34" charset="0"/>
                  <a:cs typeface="Arial" pitchFamily="34" charset="0"/>
                </a:rPr>
                <a:t>Em mơ ước về khu vui chơi tương lại như thế nào? </a:t>
              </a:r>
            </a:p>
          </p:txBody>
        </p:sp>
      </p:grpSp>
      <p:grpSp>
        <p:nvGrpSpPr>
          <p:cNvPr id="18" name="Group 17"/>
          <p:cNvGrpSpPr/>
          <p:nvPr/>
        </p:nvGrpSpPr>
        <p:grpSpPr>
          <a:xfrm>
            <a:off x="668003" y="3016457"/>
            <a:ext cx="9018293" cy="1288843"/>
            <a:chOff x="668003" y="629974"/>
            <a:chExt cx="9018293" cy="1288843"/>
          </a:xfrm>
        </p:grpSpPr>
        <p:sp>
          <p:nvSpPr>
            <p:cNvPr id="19" name="Rounded Rectangular Callout 18"/>
            <p:cNvSpPr/>
            <p:nvPr/>
          </p:nvSpPr>
          <p:spPr>
            <a:xfrm>
              <a:off x="668003" y="629974"/>
              <a:ext cx="7409197" cy="1288843"/>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99497" y="629974"/>
              <a:ext cx="8686799" cy="901593"/>
            </a:xfrm>
            <a:prstGeom prst="rect">
              <a:avLst/>
            </a:prstGeom>
          </p:spPr>
          <p:txBody>
            <a:bodyPr wrap="square">
              <a:spAutoFit/>
            </a:bodyPr>
            <a:lstStyle/>
            <a:p>
              <a:pPr>
                <a:lnSpc>
                  <a:spcPct val="150000"/>
                </a:lnSpc>
              </a:pPr>
              <a:r>
                <a:rPr lang="vi-VN" sz="4000">
                  <a:latin typeface="Arial" pitchFamily="34" charset="0"/>
                  <a:cs typeface="Arial" pitchFamily="34" charset="0"/>
                </a:rPr>
                <a:t>Khu vui chơi đó có những gì? </a:t>
              </a:r>
              <a:endParaRPr lang="en-US" sz="4000">
                <a:latin typeface="Arial" pitchFamily="34" charset="0"/>
                <a:cs typeface="Arial" pitchFamily="34" charset="0"/>
              </a:endParaRPr>
            </a:p>
          </p:txBody>
        </p:sp>
      </p:grpSp>
      <p:grpSp>
        <p:nvGrpSpPr>
          <p:cNvPr id="22" name="Group 21"/>
          <p:cNvGrpSpPr/>
          <p:nvPr/>
        </p:nvGrpSpPr>
        <p:grpSpPr>
          <a:xfrm>
            <a:off x="735965" y="4864822"/>
            <a:ext cx="7341235" cy="1938992"/>
            <a:chOff x="668003" y="623417"/>
            <a:chExt cx="7341235" cy="1938992"/>
          </a:xfrm>
        </p:grpSpPr>
        <p:sp>
          <p:nvSpPr>
            <p:cNvPr id="23" name="Rounded Rectangular Callout 22"/>
            <p:cNvSpPr/>
            <p:nvPr/>
          </p:nvSpPr>
          <p:spPr>
            <a:xfrm>
              <a:off x="668003" y="629974"/>
              <a:ext cx="7341235" cy="1932435"/>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93805" y="623417"/>
              <a:ext cx="6810633" cy="1938992"/>
            </a:xfrm>
            <a:prstGeom prst="rect">
              <a:avLst/>
            </a:prstGeom>
          </p:spPr>
          <p:txBody>
            <a:bodyPr wrap="square">
              <a:spAutoFit/>
            </a:bodyPr>
            <a:lstStyle/>
            <a:p>
              <a:pPr algn="ctr">
                <a:lnSpc>
                  <a:spcPct val="150000"/>
                </a:lnSpc>
              </a:pPr>
              <a:r>
                <a:rPr lang="vi-VN" sz="4000">
                  <a:latin typeface="Arial" pitchFamily="34" charset="0"/>
                  <a:cs typeface="Arial" pitchFamily="34" charset="0"/>
                </a:rPr>
                <a:t>Nét văn hoá ở khu vui chơi đó như thế nào? </a:t>
              </a:r>
              <a:endParaRPr lang="en-US" sz="4000">
                <a:latin typeface="Arial" pitchFamily="34" charset="0"/>
                <a:cs typeface="Arial" pitchFamily="34" charset="0"/>
              </a:endParaRPr>
            </a:p>
          </p:txBody>
        </p:sp>
      </p:grpSp>
      <p:grpSp>
        <p:nvGrpSpPr>
          <p:cNvPr id="26" name="Group 25"/>
          <p:cNvGrpSpPr/>
          <p:nvPr/>
        </p:nvGrpSpPr>
        <p:grpSpPr>
          <a:xfrm>
            <a:off x="12897867" y="3660880"/>
            <a:ext cx="4984227" cy="3142936"/>
            <a:chOff x="668003" y="629975"/>
            <a:chExt cx="7429792" cy="1681838"/>
          </a:xfrm>
        </p:grpSpPr>
        <p:sp>
          <p:nvSpPr>
            <p:cNvPr id="27" name="Rounded Rectangular Callout 26"/>
            <p:cNvSpPr/>
            <p:nvPr/>
          </p:nvSpPr>
          <p:spPr>
            <a:xfrm>
              <a:off x="668003" y="629975"/>
              <a:ext cx="7429792" cy="168183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23260" y="743295"/>
              <a:ext cx="7374535" cy="1531677"/>
            </a:xfrm>
            <a:prstGeom prst="rect">
              <a:avLst/>
            </a:prstGeom>
          </p:spPr>
          <p:txBody>
            <a:bodyPr wrap="square">
              <a:spAutoFit/>
            </a:bodyPr>
            <a:lstStyle/>
            <a:p>
              <a:pPr algn="ctr">
                <a:lnSpc>
                  <a:spcPct val="150000"/>
                </a:lnSpc>
              </a:pPr>
              <a:r>
                <a:rPr lang="vi-VN" sz="4000">
                  <a:latin typeface="Arial" pitchFamily="34" charset="0"/>
                  <a:cs typeface="Arial" pitchFamily="34" charset="0"/>
                </a:rPr>
                <a:t>Ai sẽ là người trông nom và vệ sinh khu vui chơi đó? </a:t>
              </a:r>
              <a:endParaRPr lang="en-US" sz="4000">
                <a:latin typeface="Arial" pitchFamily="34" charset="0"/>
                <a:cs typeface="Arial"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1961</TotalTime>
  <Words>578</Words>
  <Application>Microsoft Office PowerPoint</Application>
  <PresentationFormat>Custom</PresentationFormat>
  <Paragraphs>40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Times New Roman</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Admin</cp:lastModifiedBy>
  <cp:revision>28</cp:revision>
  <dcterms:created xsi:type="dcterms:W3CDTF">2006-08-16T00:00:00Z</dcterms:created>
  <dcterms:modified xsi:type="dcterms:W3CDTF">2025-02-20T14:11:17Z</dcterms:modified>
  <dc:identifier>DAFTYOZgptM</dc:identifier>
</cp:coreProperties>
</file>