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8" r:id="rId2"/>
    <p:sldId id="261" r:id="rId3"/>
    <p:sldId id="298" r:id="rId4"/>
    <p:sldId id="299" r:id="rId5"/>
    <p:sldId id="300" r:id="rId6"/>
    <p:sldId id="319" r:id="rId7"/>
    <p:sldId id="290" r:id="rId8"/>
    <p:sldId id="271" r:id="rId9"/>
    <p:sldId id="320" r:id="rId10"/>
    <p:sldId id="306" r:id="rId11"/>
    <p:sldId id="321" r:id="rId12"/>
    <p:sldId id="268" r:id="rId13"/>
    <p:sldId id="291" r:id="rId14"/>
    <p:sldId id="270" r:id="rId15"/>
    <p:sldId id="307" r:id="rId16"/>
    <p:sldId id="308" r:id="rId17"/>
    <p:sldId id="309" r:id="rId18"/>
    <p:sldId id="310" r:id="rId19"/>
    <p:sldId id="311" r:id="rId20"/>
    <p:sldId id="316" r:id="rId21"/>
    <p:sldId id="312" r:id="rId22"/>
    <p:sldId id="313" r:id="rId23"/>
    <p:sldId id="314" r:id="rId24"/>
    <p:sldId id="315" r:id="rId25"/>
    <p:sldId id="317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E2ECAE"/>
    <a:srgbClr val="D3EAD3"/>
    <a:srgbClr val="009F4F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1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28B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875" y="3126322"/>
            <a:ext cx="8076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64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49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a)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Nghe – viết một đoạn trong bài </a:t>
            </a:r>
            <a:r>
              <a:rPr lang="vi-VN" sz="2400" i="1">
                <a:latin typeface="Arial-SGK-TV" pitchFamily="2" charset="0"/>
                <a:cs typeface="Arial-SGK-TV" pitchFamily="2" charset="0"/>
              </a:rPr>
              <a:t>Cách chơi trò trốn tìm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(từ </a:t>
            </a:r>
            <a:r>
              <a:rPr lang="vi-VN" sz="2400" i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i="1" smtClean="0">
                <a:latin typeface="Arial-SGK-TV" pitchFamily="2" charset="0"/>
                <a:cs typeface="Arial-SGK-TV" pitchFamily="2" charset="0"/>
              </a:rPr>
              <a:t>bị </a:t>
            </a:r>
            <a:r>
              <a:rPr lang="vi-VN" sz="2400" i="1">
                <a:latin typeface="Arial-SGK-TV" pitchFamily="2" charset="0"/>
                <a:cs typeface="Arial-SGK-TV" pitchFamily="2" charset="0"/>
              </a:rPr>
              <a:t>bịt mắt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… đến hết bài).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627" y="2199211"/>
            <a:ext cx="7496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smtClean="0">
                <a:latin typeface="Arial-SGK-TV" pitchFamily="2" charset="0"/>
                <a:cs typeface="Arial-SGK-TV" pitchFamily="2" charset="0"/>
              </a:rPr>
              <a:t>Bạn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bị bịt mắt đếm to “5, 10, 15,... đến 100”. Trong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nghe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đếm, các bạn khác phải đi tìm chỗ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trốn.</a:t>
            </a:r>
            <a:endParaRPr lang="en-US" sz="240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Arial-SGK-TV" pitchFamily="2" charset="0"/>
                <a:cs typeface="Arial-SGK-TV" pitchFamily="2" charset="0"/>
              </a:rPr>
              <a:t>Bạn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bị bịt mắt đếm xong, mở mắt đi tìm. Bạn nào bị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thấy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thì phải bị bịt mắt ở lượt chơi tiếp theo. </a:t>
            </a:r>
            <a:endParaRPr lang="en-US" sz="240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mtClean="0"/>
              <a:t>                                                                       </a:t>
            </a:r>
            <a:r>
              <a:rPr lang="vi-VN" smtClean="0"/>
              <a:t>(</a:t>
            </a:r>
            <a:r>
              <a:rPr lang="vi-VN"/>
              <a:t>Theo </a:t>
            </a:r>
            <a:r>
              <a:rPr lang="vi-VN" i="1"/>
              <a:t>Trò chơi dân gian Việt Nam</a:t>
            </a:r>
            <a:r>
              <a:rPr lang="vi-VN"/>
              <a:t>)</a:t>
            </a:r>
            <a:r>
              <a:rPr lang="vi-VN" sz="2400"/>
              <a:t>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21" y="2392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-SGK-TV" pitchFamily="2" charset="0"/>
                <a:cs typeface="Arial-SGK-TV" pitchFamily="2" charset="0"/>
              </a:rPr>
              <a:t>–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3721" y="3449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-SGK-TV" pitchFamily="2" charset="0"/>
                <a:cs typeface="Arial-SGK-TV" pitchFamily="2" charset="0"/>
              </a:rPr>
              <a:t>–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3" y="1359032"/>
            <a:ext cx="2381953" cy="169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02" y="3773042"/>
            <a:ext cx="2573561" cy="1743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26" y="3817499"/>
            <a:ext cx="2363169" cy="1611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02" y="1467064"/>
            <a:ext cx="2596953" cy="176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627" y="758461"/>
            <a:ext cx="722602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Thi chọn từ ngữ phù hợp với tranh.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992" y="1648678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àm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quen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992" y="2710860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hoẻn cười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992" y="3773042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uét lớp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992" y="4835224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hòe nhoẹt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8602" y="6158658"/>
            <a:ext cx="370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Chép ba từ ngữ vào vở.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87891" y="5615807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àm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quen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17673" y="5615807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hoẻn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87891" y="3154203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uét lớp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94668" y="3154202"/>
            <a:ext cx="1874982" cy="443345"/>
          </a:xfrm>
          <a:prstGeom prst="roundRect">
            <a:avLst>
              <a:gd name="adj" fmla="val 30750"/>
            </a:avLst>
          </a:prstGeom>
          <a:solidFill>
            <a:srgbClr val="D3EAD3"/>
          </a:solidFill>
          <a:ln>
            <a:solidFill>
              <a:srgbClr val="D3E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hòe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nhoẹt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099 -0.09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6474 -0.245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30886 0.577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4115 0.425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9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15" grpId="0" animBg="1"/>
      <p:bldP spid="15" grpId="1" animBg="1"/>
      <p:bldP spid="15" grpId="2" animBg="1"/>
      <p:bldP spid="15" grpId="3" animBg="1"/>
      <p:bldP spid="17" grpId="0" animBg="1"/>
      <p:bldP spid="17" grpId="1" animBg="1"/>
      <p:bldP spid="17" grpId="2" animBg="1"/>
      <p:bldP spid="17" grpId="3" animBg="1"/>
      <p:bldP spid="23" grpId="0" animBg="1"/>
      <p:bldP spid="23" grpId="1" animBg="1"/>
      <p:bldP spid="23" grpId="2" animBg="1"/>
      <p:bldP spid="23" grpId="3" animBg="1"/>
      <p:bldP spid="13" grpId="0"/>
      <p:bldP spid="14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a) Nghe kể từng đoạn câu chuyện và trả lời câu hỏi.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46" y="341745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quyển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sách</a:t>
            </a:r>
            <a:endParaRPr lang="en-US" sz="2400" b="1" i="1" dirty="0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77" y="1221024"/>
            <a:ext cx="2523333" cy="23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6" y="1084697"/>
            <a:ext cx="2539086" cy="2376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7" y="4015177"/>
            <a:ext cx="2494953" cy="237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29" y="3897563"/>
            <a:ext cx="2496943" cy="23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64" y="982033"/>
            <a:ext cx="5431072" cy="5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64" y="832800"/>
            <a:ext cx="5431072" cy="50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96" y="852724"/>
            <a:ext cx="5369989" cy="5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64" y="918533"/>
            <a:ext cx="5374271" cy="5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Kể về một trò chơi thú vị em đã chơi ở trường.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73" y="1586032"/>
            <a:ext cx="6168454" cy="43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021" y="341745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Mèo con và quyển sách</a:t>
            </a:r>
            <a:endParaRPr lang="en-US" sz="2400" b="1" i="1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77" y="1221024"/>
            <a:ext cx="2523333" cy="237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6" y="1084697"/>
            <a:ext cx="2539086" cy="2376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7" y="4015177"/>
            <a:ext cx="2494953" cy="237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29" y="3897563"/>
            <a:ext cx="2496943" cy="23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64" y="639133"/>
            <a:ext cx="5431072" cy="5115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3927" y="5900806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Mèo con làm gì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với quyển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sách mới? </a:t>
            </a:r>
          </a:p>
        </p:txBody>
      </p:sp>
      <p:sp>
        <p:nvSpPr>
          <p:cNvPr id="3" name="Oval 2"/>
          <p:cNvSpPr/>
          <p:nvPr/>
        </p:nvSpPr>
        <p:spPr>
          <a:xfrm>
            <a:off x="1812109" y="5900653"/>
            <a:ext cx="461818" cy="461818"/>
          </a:xfrm>
          <a:prstGeom prst="ellipse">
            <a:avLst/>
          </a:prstGeom>
          <a:solidFill>
            <a:srgbClr val="E2ECAE"/>
          </a:solidFill>
          <a:ln>
            <a:solidFill>
              <a:srgbClr val="E2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64" y="655000"/>
            <a:ext cx="5431072" cy="5083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3847" y="5900806"/>
            <a:ext cx="632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Khi bác gà trống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nhắc nhở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, mèo con làm gì? </a:t>
            </a:r>
          </a:p>
        </p:txBody>
      </p:sp>
      <p:sp>
        <p:nvSpPr>
          <p:cNvPr id="5" name="Oval 4"/>
          <p:cNvSpPr/>
          <p:nvPr/>
        </p:nvSpPr>
        <p:spPr>
          <a:xfrm>
            <a:off x="1172029" y="5900653"/>
            <a:ext cx="461818" cy="461818"/>
          </a:xfrm>
          <a:prstGeom prst="ellipse">
            <a:avLst/>
          </a:prstGeom>
          <a:solidFill>
            <a:srgbClr val="E2ECAE"/>
          </a:solidFill>
          <a:ln>
            <a:solidFill>
              <a:srgbClr val="E2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81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6" y="611424"/>
            <a:ext cx="5369989" cy="5115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0567" y="5839846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Mèo con mơ thấy gì?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68749" y="5839693"/>
            <a:ext cx="461818" cy="461818"/>
          </a:xfrm>
          <a:prstGeom prst="ellipse">
            <a:avLst/>
          </a:prstGeom>
          <a:solidFill>
            <a:srgbClr val="E2ECAE"/>
          </a:solidFill>
          <a:ln>
            <a:solidFill>
              <a:srgbClr val="E2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64" y="639133"/>
            <a:ext cx="5374271" cy="5115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087" y="5829686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Sau giấc mơ, mèo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hiểu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ra điều gì?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68269" y="5829533"/>
            <a:ext cx="461818" cy="461818"/>
          </a:xfrm>
          <a:prstGeom prst="ellipse">
            <a:avLst/>
          </a:prstGeom>
          <a:solidFill>
            <a:srgbClr val="E2ECAE"/>
          </a:solidFill>
          <a:ln>
            <a:solidFill>
              <a:srgbClr val="E2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32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95" y="1587122"/>
            <a:ext cx="6285810" cy="463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Kể về một trò chơi thú vị em đã chơi ở trường.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70" y="1971543"/>
            <a:ext cx="5735261" cy="3825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Kể về một trò chơi thú vị em đã chơi ở trường.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4" y="1656586"/>
            <a:ext cx="6175792" cy="4504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Kể về một trò chơi thú vị em đã chơi ở trường.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274" y="42468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trốn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tìm</a:t>
            </a:r>
            <a:endParaRPr lang="en-US" sz="2400" b="1" i="1" dirty="0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275" y="711226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Cách chơi trò trốn tìm</a:t>
            </a:r>
            <a:endParaRPr lang="en-US" sz="2400" b="1" i="1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12" y="1293000"/>
            <a:ext cx="785096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>
                <a:latin typeface="Arial-SGK-TV" pitchFamily="2" charset="0"/>
                <a:cs typeface="Arial-SGK-TV" pitchFamily="2" charset="0"/>
              </a:rPr>
              <a:t>1. Chuẩn bị: Chỗ chơi ở ngoài sân hoặc trong lớp. Chọn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hoặc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năm bạn để cùng chơi.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13" y="2331073"/>
            <a:ext cx="7850965" cy="34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>
                <a:latin typeface="Arial-SGK-TV" pitchFamily="2" charset="0"/>
                <a:cs typeface="Arial-SGK-TV" pitchFamily="2" charset="0"/>
              </a:rPr>
              <a:t>2. Cách chơi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Cả nhóm cùng “Oẳn tù tì” để tìm ra bạn thua làm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bị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bịt mắt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lần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chơi đầu tiên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Bạn bị bịt mắt đếm to “5, 10, 15,... đến 100”. Trong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nghe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đếm, các bạn khác phải đi tìm chỗ trốn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Bạn bị bịt mắt đếm xong, mở mắt đi tìm. Bạn nào bị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thấy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thì phải bị bịt mắt ở lượt chơi tiếp theo.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419" y="5822448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dân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000" i="1" dirty="0" smtClean="0">
                <a:latin typeface="Arial-SGK-TV" pitchFamily="2" charset="0"/>
                <a:cs typeface="Arial-SGK-TV" pitchFamily="2" charset="0"/>
              </a:rPr>
              <a:t>Việt Nam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Đọc từng đoạn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nhóm.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275" y="711226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Cách chơi trò trốn tìm</a:t>
            </a:r>
            <a:endParaRPr lang="en-US" sz="2400" b="1" i="1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12" y="1293000"/>
            <a:ext cx="785096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>
                <a:latin typeface="Arial-SGK-TV" pitchFamily="2" charset="0"/>
                <a:cs typeface="Arial-SGK-TV" pitchFamily="2" charset="0"/>
              </a:rPr>
              <a:t>1. Chuẩn bị: Chỗ chơi ở ngoài sân hoặc trong lớp. Chọn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hoặc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năm bạn để cùng chơi.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13" y="2331073"/>
            <a:ext cx="7850965" cy="34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>
                <a:latin typeface="Arial-SGK-TV" pitchFamily="2" charset="0"/>
                <a:cs typeface="Arial-SGK-TV" pitchFamily="2" charset="0"/>
              </a:rPr>
              <a:t>2. Cách chơi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Cả nhóm cùng “Oẳn tù tì” để tìm ra bạn thua làm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bị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bịt mắt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lần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chơi đầu tiên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Bạn bị bịt mắt đếm to “5, 10, 15,... đến 100”. Trong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nghe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đếm, các bạn khác phải đi tìm chỗ trốn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Bạn bị bịt mắt đếm xong, mở mắt đi tìm. Bạn nào bị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thấy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thì phải bị bịt mắt ở lượt chơi tiếp theo.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419" y="5822448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dân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i="1" dirty="0" err="1" smtClean="0"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000" i="1" dirty="0" smtClean="0">
                <a:latin typeface="Arial-SGK-TV" pitchFamily="2" charset="0"/>
                <a:cs typeface="Arial-SGK-TV" pitchFamily="2" charset="0"/>
              </a:rPr>
              <a:t>Việt Nam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2731</TotalTime>
  <Words>585</Words>
  <Application>Microsoft Office PowerPoint</Application>
  <PresentationFormat>On-screen Show (4:3)</PresentationFormat>
  <Paragraphs>70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159</cp:revision>
  <dcterms:created xsi:type="dcterms:W3CDTF">2019-11-27T07:37:57Z</dcterms:created>
  <dcterms:modified xsi:type="dcterms:W3CDTF">2025-03-01T09:57:12Z</dcterms:modified>
</cp:coreProperties>
</file>