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6" r:id="rId2"/>
  </p:sldMasterIdLst>
  <p:notesMasterIdLst>
    <p:notesMasterId r:id="rId20"/>
  </p:notesMasterIdLst>
  <p:sldIdLst>
    <p:sldId id="297" r:id="rId3"/>
    <p:sldId id="256" r:id="rId4"/>
    <p:sldId id="257" r:id="rId5"/>
    <p:sldId id="258" r:id="rId6"/>
    <p:sldId id="259" r:id="rId7"/>
    <p:sldId id="281" r:id="rId8"/>
    <p:sldId id="285" r:id="rId9"/>
    <p:sldId id="287" r:id="rId10"/>
    <p:sldId id="288" r:id="rId11"/>
    <p:sldId id="289" r:id="rId12"/>
    <p:sldId id="290" r:id="rId13"/>
    <p:sldId id="291" r:id="rId14"/>
    <p:sldId id="293" r:id="rId15"/>
    <p:sldId id="296" r:id="rId16"/>
    <p:sldId id="294" r:id="rId17"/>
    <p:sldId id="276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 PRO" initials="A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6BD71-7F90-4C47-B8B9-1353288AD700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3D2B2-7096-4304-835A-7DBAFF7C3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9997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2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9" y="91547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9" y="32280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1" y="609603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203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602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0" y="685802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1" y="685802"/>
            <a:ext cx="3700859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417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3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0" y="1270530"/>
            <a:ext cx="3703241" cy="303053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00" y="685800"/>
            <a:ext cx="3498851" cy="576263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0" y="1262062"/>
            <a:ext cx="3696891" cy="303053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36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145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13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0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1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30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0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0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505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1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892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09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287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892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70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6297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730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60" y="3928534"/>
            <a:ext cx="6400801" cy="104986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115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5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526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375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78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914378">
                <a:defRPr/>
              </a:pPr>
              <a:t>10/28/2024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8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914378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36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20E8-A08E-4117-AB5D-3CFD89F387B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8B020E8-A08E-4117-AB5D-3CFD89F387B8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FF2E595-F2AB-4F2F-86EB-4C351BFBD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2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378">
              <a:buClr>
                <a:srgbClr val="000000"/>
              </a:buClr>
            </a:pPr>
            <a:fld id="{B61BEF0D-F0BB-DE4B-95CE-6DB70DBA9567}" type="datetimeFigureOut">
              <a:rPr lang="en-US" kern="0" smtClean="0">
                <a:solidFill>
                  <a:srgbClr val="146194">
                    <a:lumMod val="50000"/>
                  </a:srgbClr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10/28/2024</a:t>
            </a:fld>
            <a:endParaRPr lang="en-US" kern="0" dirty="0">
              <a:solidFill>
                <a:srgbClr val="146194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378">
              <a:buClr>
                <a:srgbClr val="000000"/>
              </a:buClr>
            </a:pPr>
            <a:endParaRPr lang="en-US" kern="0" dirty="0">
              <a:solidFill>
                <a:srgbClr val="146194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7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378">
              <a:buClr>
                <a:srgbClr val="000000"/>
              </a:buClr>
            </a:pPr>
            <a:fld id="{D57F1E4F-1CFF-5643-939E-217C01CDF565}" type="slidenum">
              <a:rPr lang="en-US" kern="0" smtClean="0">
                <a:solidFill>
                  <a:srgbClr val="146194">
                    <a:lumMod val="50000"/>
                  </a:srgbClr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srgbClr val="146194">
                  <a:lumMod val="50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603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342892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08" indent="-214308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091" indent="-214308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59" indent="-128585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51" indent="-128585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4160" y="1058811"/>
            <a:ext cx="639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TH&amp;THCS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 Y CAN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3535" y="3375989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vi-VN" sz="5400" b="1" kern="0" dirty="0">
                <a:ln/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CHÀO MỪNG CÁC CON</a:t>
            </a:r>
          </a:p>
          <a:p>
            <a:pPr algn="ctr" defTabSz="914378">
              <a:buClr>
                <a:srgbClr val="000000"/>
              </a:buClr>
              <a:defRPr/>
            </a:pPr>
            <a:r>
              <a:rPr lang="vi-VN" sz="5400" b="1" kern="0" dirty="0">
                <a:ln/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ĐẾN VỚI TIẾT HỌC</a:t>
            </a:r>
            <a:r>
              <a:rPr lang="en-US" sz="5400" b="1" kern="0" dirty="0">
                <a:ln/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231" y="5196494"/>
            <a:ext cx="433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GV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Đỗ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48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5576" y="260648"/>
            <a:ext cx="8021169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085184"/>
            <a:ext cx="7988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Tặng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chúc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mừng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thầy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ngày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Việt</a:t>
            </a:r>
            <a:r>
              <a:rPr lang="en-US" sz="2800" b="1" dirty="0">
                <a:solidFill>
                  <a:srgbClr val="FF0000"/>
                </a:solidFill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22538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064896" cy="5256584"/>
          </a:xfrm>
        </p:spPr>
      </p:pic>
      <p:sp>
        <p:nvSpPr>
          <p:cNvPr id="5" name="TextBox 4"/>
          <p:cNvSpPr txBox="1"/>
          <p:nvPr/>
        </p:nvSpPr>
        <p:spPr>
          <a:xfrm>
            <a:off x="2195736" y="5664742"/>
            <a:ext cx="450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Giúp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bê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vở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nặng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5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4968552"/>
          </a:xfrm>
        </p:spPr>
      </p:pic>
      <p:sp>
        <p:nvSpPr>
          <p:cNvPr id="5" name="TextBox 4"/>
          <p:cNvSpPr txBox="1"/>
          <p:nvPr/>
        </p:nvSpPr>
        <p:spPr>
          <a:xfrm>
            <a:off x="1115616" y="558924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Hỏi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thầy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chưa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912" y="332656"/>
            <a:ext cx="8229600" cy="1600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giữa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9" y="270892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772816"/>
            <a:ext cx="8604992" cy="4968552"/>
          </a:xfrm>
          <a:prstGeom prst="rect">
            <a:avLst/>
          </a:prstGeom>
        </p:spPr>
      </p:pic>
      <p:pic>
        <p:nvPicPr>
          <p:cNvPr id="7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25" y="2387891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197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6962" y="2276872"/>
            <a:ext cx="8280920" cy="39472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động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vi-VN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/>
              </a:rPr>
              <a:t>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Nếu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/>
              </a:rPr>
              <a:t></a:t>
            </a:r>
            <a:r>
              <a:rPr lang="vi-VN" sz="2800" dirty="0">
                <a:solidFill>
                  <a:prstClr val="black"/>
                </a:solidFill>
                <a:latin typeface="Calibri"/>
                <a:sym typeface="Wingdings 2"/>
              </a:rPr>
              <a:t>N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ếu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pPr algn="ctr"/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vi-VN" dirty="0" smtClean="0"/>
              <a:t>: </a:t>
            </a:r>
            <a:r>
              <a:rPr lang="vi-VN" b="1" dirty="0" smtClean="0">
                <a:solidFill>
                  <a:srgbClr val="FF0000"/>
                </a:solidFill>
              </a:rPr>
              <a:t>Bày tỏ thái độ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113555"/>
            <a:ext cx="1080120" cy="1066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717032"/>
            <a:ext cx="1008112" cy="1080119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066821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002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hành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nào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sau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sự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kính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trọng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thầy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cô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 numCol="2"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thầy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trống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Cãi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ý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nghe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giảng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chăm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chỉ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vâng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tâm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thăm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hỏi,giúp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đỡ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thầy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Lễ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thầy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699215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2" y="23629"/>
            <a:ext cx="813690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hiện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sự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kính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trọng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với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thầy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giáo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cô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giáo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4715640" y="1944780"/>
            <a:ext cx="4392488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</a:rPr>
              <a:t>Chào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giáo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</a:rPr>
              <a:t>Chú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nghe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giảng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hành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chăm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chỉ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</a:rPr>
              <a:t>Quan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tâm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thăm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giúp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đỡ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</a:rPr>
              <a:t>Lễ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phép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Box 5"/>
          <p:cNvSpPr txBox="1"/>
          <p:nvPr/>
        </p:nvSpPr>
        <p:spPr>
          <a:xfrm>
            <a:off x="179512" y="1772816"/>
            <a:ext cx="47880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Không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chào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hỏi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Nói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trống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không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Cãi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lời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Không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vâng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lời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Không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học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làm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tập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</a:rPr>
              <a:t>Nói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chuyện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giờ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học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1259632" y="980728"/>
            <a:ext cx="1049917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012160" y="980728"/>
            <a:ext cx="1101790" cy="87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02388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 build="p"/>
          <p:bldP spid="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 build="p"/>
          <p:bldP spid="6" grpId="0" build="p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8229600" cy="1600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u="sng" spc="5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Hẹn</a:t>
            </a:r>
            <a:r>
              <a:rPr lang="en-US" sz="9600" b="1" u="sng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u="sng" spc="5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Gặp</a:t>
            </a:r>
            <a:r>
              <a:rPr lang="en-US" sz="9600" b="1" u="sng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u="sng" spc="5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Lại</a:t>
            </a:r>
            <a:endParaRPr lang="en-US" sz="9600" b="1" u="sng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Tieng-vo-tay-trong-powerpoint-www_tiengdong_com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619672" y="5517232"/>
            <a:ext cx="487363" cy="487363"/>
          </a:xfr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2444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316008" cy="25513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Chủ</a:t>
            </a:r>
            <a:r>
              <a:rPr lang="en-US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đề</a:t>
            </a:r>
            <a:r>
              <a:rPr lang="en-US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KÍNH TRỌNG THẦY GIÁO, CÔ GIÁO VÀ YÊU QUÝ BẠN BÈ</a:t>
            </a:r>
            <a:r>
              <a:rPr lang="vi-V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vi-V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200" b="1" u="sng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3</a:t>
            </a:r>
            <a:r>
              <a:rPr lang="en-US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KÍNH TRỌNG THẦY GIÁO, CÔ </a:t>
            </a:r>
            <a:r>
              <a:rPr lang="en-US" sz="32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</a:t>
            </a:r>
            <a:r>
              <a:rPr lang="en-US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32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</a:t>
            </a:r>
            <a:r>
              <a:rPr lang="en-US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2)</a:t>
            </a:r>
            <a:endParaRPr lang="en-US" sz="32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1080120" cy="12485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0" y="2667992"/>
            <a:ext cx="9001000" cy="41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Hoạt động 1</a:t>
            </a:r>
            <a:r>
              <a:rPr lang="vi-VN" dirty="0" smtClean="0"/>
              <a:t>: </a:t>
            </a:r>
            <a:endParaRPr lang="en-US" dirty="0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6" y="116632"/>
            <a:ext cx="9144000" cy="6741368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21" y="1993315"/>
            <a:ext cx="7942501" cy="3693419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27" y="1379331"/>
            <a:ext cx="1911029" cy="2062609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998" y="1093703"/>
            <a:ext cx="1482494" cy="1830855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535" y="5229200"/>
            <a:ext cx="8373787" cy="1510665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7377349" y="2274036"/>
            <a:ext cx="1267341" cy="865607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1695422" y="1669422"/>
            <a:ext cx="5883747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zh-CN" sz="72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72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động</a:t>
            </a:r>
            <a:endParaRPr kumimoji="0" lang="en-US" altLang="zh-CN" sz="72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2" y="260648"/>
            <a:ext cx="8172000" cy="1533872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Cùng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nghe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và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hát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b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Bông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Hồng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Tặng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Cô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8424936" cy="4608512"/>
          </a:xfrm>
          <a:prstGeom prst="rect">
            <a:avLst/>
          </a:prstGeom>
        </p:spPr>
      </p:pic>
      <p:pic>
        <p:nvPicPr>
          <p:cNvPr id="4" name="Bong-Hong-Tang-Co-Thanh-Thao-Xuan-Mai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481.8068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404665"/>
            <a:ext cx="1656184" cy="119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930246"/>
      </p:ext>
    </p:extLst>
  </p:cSld>
  <p:clrMapOvr>
    <a:masterClrMapping/>
  </p:clrMapOvr>
  <p:transition spd="slow" advTm="3000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16" dur="6186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482)">
                                          <p:cBhvr>
                                            <p:cTn id="16" dur="6186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video>
              </p:childTnLst>
            </p:cTn>
          </p:par>
        </p:tnLst>
        <p:bldLst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-108520" y="47728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04244" y="1628800"/>
            <a:ext cx="7128792" cy="15910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827584" y="3356992"/>
            <a:ext cx="7488832" cy="1598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800" b="1" dirty="0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b="1" dirty="0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800" b="1" dirty="0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800" b="1" dirty="0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4800" b="1" dirty="0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229600" cy="1600200"/>
          </a:xfrm>
        </p:spPr>
        <p:txBody>
          <a:bodyPr/>
          <a:lstStyle/>
          <a:p>
            <a:r>
              <a:rPr lang="en-US" sz="9600" dirty="0" smtClean="0"/>
              <a:t>K</a:t>
            </a:r>
            <a:r>
              <a:rPr lang="vi-VN" sz="9600" dirty="0" smtClean="0"/>
              <a:t>hám Phá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60848"/>
            <a:ext cx="7355160" cy="2376263"/>
          </a:xfrm>
        </p:spPr>
        <p:txBody>
          <a:bodyPr/>
          <a:lstStyle/>
          <a:p>
            <a:pPr marL="0" indent="0">
              <a:buNone/>
            </a:pPr>
            <a:r>
              <a:rPr lang="vi-VN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Hoạt động 2:</a:t>
            </a:r>
            <a:endParaRPr lang="en-US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5" y="116632"/>
            <a:ext cx="9144000" cy="6741368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35" y="3861048"/>
            <a:ext cx="8874189" cy="28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068" y="5733256"/>
            <a:ext cx="432048" cy="717588"/>
          </a:xfrm>
        </p:spPr>
        <p:txBody>
          <a:bodyPr/>
          <a:lstStyle/>
          <a:p>
            <a:r>
              <a:rPr lang="en-US" sz="2400" dirty="0"/>
              <a:t>5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384587"/>
            <a:ext cx="3240360" cy="2649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5435" y="-15560"/>
            <a:ext cx="8229600" cy="1270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Tìm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hiểu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những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việc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cần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thể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hiện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kính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trọng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thầy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giáo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cô</a:t>
            </a:r>
            <a:r>
              <a:rPr lang="en-US" sz="20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/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a.Các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nhỏ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tranh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đang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làm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gì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?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Việc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làm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đó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thể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điều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gì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?</a:t>
            </a:r>
          </a:p>
          <a:p>
            <a:pPr algn="l">
              <a:lnSpc>
                <a:spcPct val="100000"/>
              </a:lnSpc>
            </a:pP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b.Em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cần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làm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gì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để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thể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kính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trọng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thầy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?</a:t>
            </a:r>
            <a:endParaRPr lang="en-US" sz="2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179512" y="260647"/>
            <a:ext cx="700178" cy="71759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2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70006"/>
            <a:ext cx="3405064" cy="2552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3384376" cy="2626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65" y="3933055"/>
            <a:ext cx="3741744" cy="2722907"/>
          </a:xfrm>
          <a:prstGeom prst="rect">
            <a:avLst/>
          </a:prstGeom>
        </p:spPr>
      </p:pic>
      <p:pic>
        <p:nvPicPr>
          <p:cNvPr id="13" name="Content Placeholder 3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15816" y="2420888"/>
            <a:ext cx="3096344" cy="275916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870376" y="6021288"/>
            <a:ext cx="42170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860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40959" cy="4933503"/>
          </a:xfrm>
        </p:spPr>
      </p:pic>
      <p:sp>
        <p:nvSpPr>
          <p:cNvPr id="6" name="TextBox 5"/>
          <p:cNvSpPr txBox="1"/>
          <p:nvPr/>
        </p:nvSpPr>
        <p:spPr>
          <a:xfrm>
            <a:off x="1691680" y="564208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Lễ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phép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hỏi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thầy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cô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68952" cy="4933115"/>
          </a:xfrm>
        </p:spPr>
      </p:pic>
      <p:sp>
        <p:nvSpPr>
          <p:cNvPr id="5" name="TextBox 4"/>
          <p:cNvSpPr txBox="1"/>
          <p:nvPr/>
        </p:nvSpPr>
        <p:spPr>
          <a:xfrm>
            <a:off x="143000" y="5611160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trung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hăng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358</Words>
  <Application>Microsoft Office PowerPoint</Application>
  <PresentationFormat>On-screen Show (4:3)</PresentationFormat>
  <Paragraphs>55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Microsoft YaHei</vt:lpstr>
      <vt:lpstr>Arial</vt:lpstr>
      <vt:lpstr>Calibri</vt:lpstr>
      <vt:lpstr>Century Gothic</vt:lpstr>
      <vt:lpstr>Courier New</vt:lpstr>
      <vt:lpstr>等线</vt:lpstr>
      <vt:lpstr>Palatino Linotype</vt:lpstr>
      <vt:lpstr>Tahoma</vt:lpstr>
      <vt:lpstr>Times New Roman</vt:lpstr>
      <vt:lpstr>UTM Avo</vt:lpstr>
      <vt:lpstr>Wingdings 2</vt:lpstr>
      <vt:lpstr>Wingdings 3</vt:lpstr>
      <vt:lpstr>Executive</vt:lpstr>
      <vt:lpstr>1_Slice</vt:lpstr>
      <vt:lpstr>PowerPoint Presentation</vt:lpstr>
      <vt:lpstr>Chủ đề 2: KÍNH TRỌNG THẦY GIÁO, CÔ GIÁO VÀ YÊU QUÝ BẠN BÈ  BÀI 3: KÍNH TRỌNG THẦY GIÁO, CÔ GIÁO (Tiết 2)</vt:lpstr>
      <vt:lpstr>Hoạt động 1: </vt:lpstr>
      <vt:lpstr>Cùng nghe và hát bài: “Bông Hồng Tặng Cô”</vt:lpstr>
      <vt:lpstr>PowerPoint Presentation</vt:lpstr>
      <vt:lpstr>Khám Phá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giữa giờ </vt:lpstr>
      <vt:lpstr>Trò chơi : Bày tỏ thái độ</vt:lpstr>
      <vt:lpstr>Những hành động nào sau đây thể hiện sự kính trọng với thầy giáo, cô giáo?</vt:lpstr>
      <vt:lpstr>Thể hiện sự kính trọng với thầy giáo, cô giáo. </vt:lpstr>
      <vt:lpstr>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KÍNH TRỌNG THẦY GIÁO, CÔ GIÁO</dc:title>
  <dc:creator>ACER PRO</dc:creator>
  <cp:lastModifiedBy>Administrator</cp:lastModifiedBy>
  <cp:revision>47</cp:revision>
  <dcterms:created xsi:type="dcterms:W3CDTF">2021-10-21T06:56:42Z</dcterms:created>
  <dcterms:modified xsi:type="dcterms:W3CDTF">2024-10-28T14:29:33Z</dcterms:modified>
</cp:coreProperties>
</file>