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fa72319780904051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365" r:id="rId2"/>
    <p:sldId id="383" r:id="rId3"/>
    <p:sldId id="394" r:id="rId4"/>
    <p:sldId id="393" r:id="rId5"/>
    <p:sldId id="390" r:id="rId6"/>
    <p:sldId id="392" r:id="rId7"/>
    <p:sldId id="37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n Hong" initials="TH" lastIdx="3" clrIdx="0">
    <p:extLst>
      <p:ext uri="{19B8F6BF-5375-455C-9EA6-DF929625EA0E}">
        <p15:presenceInfo xmlns:p15="http://schemas.microsoft.com/office/powerpoint/2012/main" userId="fa519c79159e40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4E2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93" d="100"/>
          <a:sy n="93" d="100"/>
        </p:scale>
        <p:origin x="403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6T08:09:56.5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6T08:09:56.532" idx="3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6T08:09:56.532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029F-C9FE-4E4D-A29A-12B3968F70C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D862-C2CF-4112-A498-8E310701B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30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4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9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53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89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811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8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68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9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1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0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3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4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4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hyperlink" Target="https://www.wisc-online.com/assetrepository/viewasset?id=1508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4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wisc-online.com/assetrepository/viewasset?id=150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omments" Target="../comments/commen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wisc-online.com/assetrepository/viewasset?id=150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allwhitebackground.com/colorful-background-images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4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27262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533400" y="1264555"/>
            <a:ext cx="1259813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VỀ DỰ GIỜ MÔN TOÁN 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LỚP 8A</a:t>
            </a:r>
          </a:p>
          <a:p>
            <a:pPr algn="ctr"/>
            <a:r>
              <a:rPr 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TH&amp;THCS 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QUA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812" y="5233086"/>
            <a:ext cx="6208184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1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679" y="4932730"/>
            <a:ext cx="3376494" cy="17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974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20213BA-21CF-8E2B-F509-881E4E91D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6012" r="14448" b="2"/>
          <a:stretch/>
        </p:blipFill>
        <p:spPr>
          <a:xfrm>
            <a:off x="11105356" y="157616"/>
            <a:ext cx="996629" cy="113567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BCCBBA-957D-652A-BB86-7BC43C9BAC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157220" y="281437"/>
            <a:ext cx="944765" cy="94476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09539875-E1B2-AC66-E8A1-157F7FF2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781" y="37013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AE9F56FD-32F5-7B12-799A-2B50BD8FF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974" y="42050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A8CC39AB-7A8F-7E57-8FDD-99C5E1A53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109" y="482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A4717D64-35A2-A304-45FB-6FCE71262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348" y="3710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E8432374-0909-9F28-3A57-87A7EBF88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1769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BB191349-1EAB-1DD6-4DEE-40E454F20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7415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C5EDC2E9-F1FA-1893-0404-7D97414B0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72886"/>
            <a:ext cx="106680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60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fr-FR" altLang="en-US" sz="6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fr-FR" altLang="en-US" sz="6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kumimoji="0" lang="fr-FR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29FC099-2D25-1075-C660-15D781161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75" y="5886724"/>
            <a:ext cx="1153979" cy="95889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8D016BC-7CFF-4B82-814F-69B658D4F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20213BA-21CF-8E2B-F509-881E4E91D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11105356" y="157616"/>
            <a:ext cx="996629" cy="113567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BCCBBA-957D-652A-BB86-7BC43C9BAC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157220" y="281437"/>
            <a:ext cx="944765" cy="94476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09539875-E1B2-AC66-E8A1-157F7FF2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781" y="37013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AE9F56FD-32F5-7B12-799A-2B50BD8FF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974" y="42050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A8CC39AB-7A8F-7E57-8FDD-99C5E1A53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109" y="482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A4717D64-35A2-A304-45FB-6FCE71262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348" y="3710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E8432374-0909-9F28-3A57-87A7EBF88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1769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BB191349-1EAB-1DD6-4DEE-40E454F20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7415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29FC099-2D25-1075-C660-15D7811617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75" y="5886724"/>
            <a:ext cx="1153979" cy="95889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8D016BC-7CFF-4B82-814F-69B658D4F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44BDF1-1DFB-4EFA-9896-64E90F056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19579"/>
            <a:ext cx="10744200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7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20213BA-21CF-8E2B-F509-881E4E91D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11105356" y="157616"/>
            <a:ext cx="996629" cy="113567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BCCBBA-957D-652A-BB86-7BC43C9BAC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157220" y="281437"/>
            <a:ext cx="944765" cy="94476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09539875-E1B2-AC66-E8A1-157F7FF2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781" y="37013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AE9F56FD-32F5-7B12-799A-2B50BD8FF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974" y="42050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A8CC39AB-7A8F-7E57-8FDD-99C5E1A53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109" y="482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A4717D64-35A2-A304-45FB-6FCE71262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348" y="3710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E8432374-0909-9F28-3A57-87A7EBF88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1769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BB191349-1EAB-1DD6-4DEE-40E454F20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7415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29FC099-2D25-1075-C660-15D7811617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75" y="5886724"/>
            <a:ext cx="1153979" cy="958899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AC13A54-CE81-473D-89E2-37855C1FBF13}"/>
              </a:ext>
            </a:extLst>
          </p:cNvPr>
          <p:cNvSpPr/>
          <p:nvPr/>
        </p:nvSpPr>
        <p:spPr>
          <a:xfrm>
            <a:off x="1066800" y="1260767"/>
            <a:ext cx="10363199" cy="4495799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8D016BC-7CFF-4B82-814F-69B658D4F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4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62400" y="1493686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6193A0-B931-E7AB-F2E6-2615A77182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382" r="20120" b="2"/>
          <a:stretch/>
        </p:blipFill>
        <p:spPr>
          <a:xfrm>
            <a:off x="9290152" y="345161"/>
            <a:ext cx="1347001" cy="1347001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E0B1043-7587-6BBA-26BB-50FABAE0E1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60" y="485115"/>
            <a:ext cx="913268" cy="913268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B3DF3E49-EB04-A076-7D9E-83D447F3F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A6144A4A-AEA5-6127-B862-050F9328C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3476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1DCB7E49-902E-2AB4-B86B-51BB6C943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868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9CE8638B-A89B-1FD5-1982-C55C753DE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4230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579996CF-F88B-5010-C40A-1326EB1AE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8323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2E93DD9-C88D-4459-A413-80C7455662E7}"/>
                  </a:ext>
                </a:extLst>
              </p:cNvPr>
              <p:cNvSpPr txBox="1"/>
              <p:nvPr/>
            </p:nvSpPr>
            <p:spPr>
              <a:xfrm>
                <a:off x="990600" y="2298971"/>
                <a:ext cx="9753600" cy="3080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pt-BR" sz="4800" b="1" dirty="0"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pt-BR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𝒙𝒚</m:t>
                        </m:r>
                      </m:e>
                      <m:sup>
                        <m:r>
                          <a:rPr lang="pt-BR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    (-0,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𝒙𝒚</m:t>
                        </m:r>
                      </m:e>
                      <m:sup>
                        <m:r>
                          <a:rPr lang="pt-BR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pt-BR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𝒙𝒚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+4y)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2E93DD9-C88D-4459-A413-80C745566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298971"/>
                <a:ext cx="9753600" cy="3080459"/>
              </a:xfrm>
              <a:prstGeom prst="rect">
                <a:avLst/>
              </a:prstGeom>
              <a:blipFill>
                <a:blip r:embed="rId6"/>
                <a:stretch>
                  <a:fillRect l="-2875" t="-4356" b="-9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21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58700" y="64008"/>
            <a:ext cx="6650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3DF3E49-EB04-A076-7D9E-83D447F3F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113E0754-0A7F-85F8-CB03-0CFEB54942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1669636"/>
                  </p:ext>
                </p:extLst>
              </p:nvPr>
            </p:nvGraphicFramePr>
            <p:xfrm>
              <a:off x="76200" y="833449"/>
              <a:ext cx="12039600" cy="58721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1848">
                      <a:extLst>
                        <a:ext uri="{9D8B030D-6E8A-4147-A177-3AD203B41FA5}">
                          <a16:colId xmlns:a16="http://schemas.microsoft.com/office/drawing/2014/main" val="3597935605"/>
                        </a:ext>
                      </a:extLst>
                    </a:gridCol>
                    <a:gridCol w="9803370">
                      <a:extLst>
                        <a:ext uri="{9D8B030D-6E8A-4147-A177-3AD203B41FA5}">
                          <a16:colId xmlns:a16="http://schemas.microsoft.com/office/drawing/2014/main" val="440832208"/>
                        </a:ext>
                      </a:extLst>
                    </a:gridCol>
                    <a:gridCol w="1674382">
                      <a:extLst>
                        <a:ext uri="{9D8B030D-6E8A-4147-A177-3AD203B41FA5}">
                          <a16:colId xmlns:a16="http://schemas.microsoft.com/office/drawing/2014/main" val="373526414"/>
                        </a:ext>
                      </a:extLst>
                    </a:gridCol>
                  </a:tblGrid>
                  <a:tr h="1181547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Đáp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án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 (</a:t>
                          </a:r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8670206"/>
                      </a:ext>
                    </a:extLst>
                  </a:tr>
                  <a:tr h="706405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sz="2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983143"/>
                      </a:ext>
                    </a:extLst>
                  </a:tr>
                  <a:tr h="6414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2đ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529023"/>
                      </a:ext>
                    </a:extLst>
                  </a:tr>
                  <a:tr h="6414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2đ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3731945"/>
                      </a:ext>
                    </a:extLst>
                  </a:tr>
                  <a:tr h="74268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(-0,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𝒙𝒚</m:t>
                                  </m:r>
                                </m:e>
                                <m:sup>
                                  <m: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𝒙𝒚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−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+4y)</a:t>
                          </a:r>
                          <a:endParaRPr lang="en-US" sz="32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3190902"/>
                      </a:ext>
                    </a:extLst>
                  </a:tr>
                  <a:tr h="6636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3200" b="1" i="0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  <m:r>
                                <m:rPr>
                                  <m:nor/>
                                </m:rPr>
                                <a:rPr lang="en-US" sz="3200" b="1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(−0,</m:t>
                              </m:r>
                              <m:sSup>
                                <m:sSupPr>
                                  <m:ctrlP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𝒙𝒚</m:t>
                                  </m:r>
                                </m:e>
                                <m:sup>
                                  <m: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𝒙𝒚</m:t>
                              </m:r>
                            </m:oMath>
                          </a14:m>
                          <a:r>
                            <a:rPr lang="en-US" sz="3200" dirty="0"/>
                            <a:t> +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3200" b="1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(−0,</m:t>
                              </m:r>
                              <m:sSup>
                                <m:sSupPr>
                                  <m:ctrlP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𝒙𝒚</m:t>
                                  </m:r>
                                </m:e>
                                <m:sup>
                                  <m: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oMath>
                          </a14:m>
                          <a:r>
                            <a:rPr lang="en-US" sz="3200" dirty="0"/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pt-BR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200" dirty="0"/>
                            <a:t>) +</a:t>
                          </a:r>
                          <a:r>
                            <a:rPr lang="en-US" sz="32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3200" b="1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(−0,</m:t>
                              </m:r>
                              <m:sSup>
                                <m:sSupPr>
                                  <m:ctrlP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𝒙𝒚</m:t>
                                  </m:r>
                                </m:e>
                                <m:sup>
                                  <m: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𝟒𝐲</m:t>
                              </m:r>
                            </m:oMath>
                          </a14:m>
                          <a:endParaRPr lang="en-US" sz="3200" b="1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2đ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8259679"/>
                      </a:ext>
                    </a:extLst>
                  </a:tr>
                  <a:tr h="6536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/>
                            <a:t>=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3200" b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pt-BR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200" dirty="0"/>
                            <a:t> +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3200" b="1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0,</m:t>
                              </m:r>
                              <m:sSup>
                                <m:sSupPr>
                                  <m:ctrlP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pt-BR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pt-BR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200" dirty="0"/>
                            <a:t> +</a:t>
                          </a:r>
                          <a:r>
                            <a:rPr lang="en-US" sz="32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baseline="0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(−</m:t>
                              </m:r>
                              <m:r>
                                <a:rPr lang="en-US" sz="3200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pt-BR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𝒙𝒚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200" dirty="0"/>
                            <a:t>)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2đ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0359281"/>
                      </a:ext>
                    </a:extLst>
                  </a:tr>
                  <a:tr h="6414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/>
                            <a:t>         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2đ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04071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113E0754-0A7F-85F8-CB03-0CFEB54942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1669636"/>
                  </p:ext>
                </p:extLst>
              </p:nvPr>
            </p:nvGraphicFramePr>
            <p:xfrm>
              <a:off x="76200" y="833449"/>
              <a:ext cx="12039600" cy="58721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1848">
                      <a:extLst>
                        <a:ext uri="{9D8B030D-6E8A-4147-A177-3AD203B41FA5}">
                          <a16:colId xmlns:a16="http://schemas.microsoft.com/office/drawing/2014/main" val="3597935605"/>
                        </a:ext>
                      </a:extLst>
                    </a:gridCol>
                    <a:gridCol w="9803370">
                      <a:extLst>
                        <a:ext uri="{9D8B030D-6E8A-4147-A177-3AD203B41FA5}">
                          <a16:colId xmlns:a16="http://schemas.microsoft.com/office/drawing/2014/main" val="440832208"/>
                        </a:ext>
                      </a:extLst>
                    </a:gridCol>
                    <a:gridCol w="1674382">
                      <a:extLst>
                        <a:ext uri="{9D8B030D-6E8A-4147-A177-3AD203B41FA5}">
                          <a16:colId xmlns:a16="http://schemas.microsoft.com/office/drawing/2014/main" val="373526414"/>
                        </a:ext>
                      </a:extLst>
                    </a:gridCol>
                  </a:tblGrid>
                  <a:tr h="1181547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Đáp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án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 (</a:t>
                          </a:r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8670206"/>
                      </a:ext>
                    </a:extLst>
                  </a:tr>
                  <a:tr h="706405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sz="2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983143"/>
                      </a:ext>
                    </a:extLst>
                  </a:tr>
                  <a:tr h="6414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2đ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529023"/>
                      </a:ext>
                    </a:extLst>
                  </a:tr>
                  <a:tr h="6414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2đ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3731945"/>
                      </a:ext>
                    </a:extLst>
                  </a:tr>
                  <a:tr h="74268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780" t="-441322" r="-17340" b="-284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3190902"/>
                      </a:ext>
                    </a:extLst>
                  </a:tr>
                  <a:tr h="6636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780" t="-600917" r="-17340" b="-215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2đ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8259679"/>
                      </a:ext>
                    </a:extLst>
                  </a:tr>
                  <a:tr h="6536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780" t="-707407" r="-17340" b="-117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2đ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0359281"/>
                      </a:ext>
                    </a:extLst>
                  </a:tr>
                  <a:tr h="6414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/>
                            <a:t>         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2đ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040711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137316C-7A6B-1B99-C0AE-37237120C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308391"/>
              </p:ext>
            </p:extLst>
          </p:nvPr>
        </p:nvGraphicFramePr>
        <p:xfrm>
          <a:off x="3505200" y="3365281"/>
          <a:ext cx="1981200" cy="641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Equation" r:id="rId4" imgW="647640" imgH="266400" progId="Equation.DSMT4">
                  <p:embed/>
                </p:oleObj>
              </mc:Choice>
              <mc:Fallback>
                <p:oleObj name="Equation" r:id="rId4" imgW="647640" imgH="2664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137316C-7A6B-1B99-C0AE-37237120C9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5200" y="3365281"/>
                        <a:ext cx="1981200" cy="641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FF676ED-CF53-1C45-6360-CA0D0C6B2C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677423"/>
              </p:ext>
            </p:extLst>
          </p:nvPr>
        </p:nvGraphicFramePr>
        <p:xfrm>
          <a:off x="3505200" y="2743052"/>
          <a:ext cx="3124200" cy="701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Equation" r:id="rId6" imgW="1282680" imgH="317160" progId="Equation.DSMT4">
                  <p:embed/>
                </p:oleObj>
              </mc:Choice>
              <mc:Fallback>
                <p:oleObj name="Equation" r:id="rId6" imgW="1282680" imgH="31716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6FF676ED-CF53-1C45-6360-CA0D0C6B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05200" y="2743052"/>
                        <a:ext cx="3124200" cy="701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4">
            <a:extLst>
              <a:ext uri="{FF2B5EF4-FFF2-40B4-BE49-F238E27FC236}">
                <a16:creationId xmlns:a16="http://schemas.microsoft.com/office/drawing/2014/main" id="{A6144A4A-AEA5-6127-B862-050F9328C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3476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1DCB7E49-902E-2AB4-B86B-51BB6C943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868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9CE8638B-A89B-1FD5-1982-C55C753DE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4230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579996CF-F88B-5010-C40A-1326EB1AE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8323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4D066122-A9B5-322D-7D6C-EC9A773747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992148"/>
              </p:ext>
            </p:extLst>
          </p:nvPr>
        </p:nvGraphicFramePr>
        <p:xfrm>
          <a:off x="1219200" y="6024551"/>
          <a:ext cx="5410200" cy="737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Equation" r:id="rId8" imgW="1802618" imgH="266584" progId="Equation.DSMT4">
                  <p:embed/>
                </p:oleObj>
              </mc:Choice>
              <mc:Fallback>
                <p:oleObj name="Equation" r:id="rId8" imgW="1802618" imgH="266584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4D066122-A9B5-322D-7D6C-EC9A773747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024551"/>
                        <a:ext cx="5410200" cy="7378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08237DE-A6BE-4B69-BD19-4E530F767970}"/>
                  </a:ext>
                </a:extLst>
              </p:cNvPr>
              <p:cNvSpPr txBox="1"/>
              <p:nvPr/>
            </p:nvSpPr>
            <p:spPr>
              <a:xfrm>
                <a:off x="1828800" y="1949617"/>
                <a:ext cx="5181600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sSup>
                        <m:sSupPr>
                          <m:ctrlPr>
                            <a:rPr lang="pt-BR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pt-BR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𝒙𝒚</m:t>
                          </m:r>
                        </m:e>
                        <m:sup>
                          <m:r>
                            <a:rPr lang="pt-BR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08237DE-A6BE-4B69-BD19-4E530F767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949617"/>
                <a:ext cx="5181600" cy="5329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38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0515" y="0"/>
            <a:ext cx="11907715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914400" y="512435"/>
            <a:ext cx="8458200" cy="1295400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6" name="Rectangle 5"/>
          <p:cNvSpPr/>
          <p:nvPr/>
        </p:nvSpPr>
        <p:spPr>
          <a:xfrm>
            <a:off x="402336" y="2438400"/>
            <a:ext cx="11049000" cy="302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 tắc nhận hai đơn thức, nhân đơn thức với đa thức.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1.24b,c; 1.25b; 1.26 SGK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21</a:t>
            </a:r>
          </a:p>
          <a:p>
            <a:pPr marL="457200" indent="-457200" algn="just">
              <a:lnSpc>
                <a:spcPct val="115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HĐ3, </a:t>
            </a:r>
          </a:p>
          <a:p>
            <a:pPr algn="just"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4(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20)</a:t>
            </a:r>
          </a:p>
          <a:p>
            <a:pPr algn="just">
              <a:lnSpc>
                <a:spcPct val="115000"/>
              </a:lnSpc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图片 37">
            <a:extLst>
              <a:ext uri="{FF2B5EF4-FFF2-40B4-BE49-F238E27FC236}">
                <a16:creationId xmlns:a16="http://schemas.microsoft.com/office/drawing/2014/main" id="{4EA8C493-7C53-4F3D-8A23-00B445A1D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15742" r="21012" b="6334"/>
          <a:stretch/>
        </p:blipFill>
        <p:spPr>
          <a:xfrm>
            <a:off x="9474517" y="152666"/>
            <a:ext cx="2120858" cy="22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5887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ID132022KNTTSTT 66
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2185</TotalTime>
  <Words>233</Words>
  <Application>Microsoft Office PowerPoint</Application>
  <PresentationFormat>Widescreen</PresentationFormat>
  <Paragraphs>36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 Math</vt:lpstr>
      <vt:lpstr>Century Gothic</vt:lpstr>
      <vt:lpstr>Times New Roman</vt:lpstr>
      <vt:lpstr>Wingdings 3</vt:lpstr>
      <vt:lpstr>Wisp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</dc:creator>
  <cp:lastModifiedBy>Administrator</cp:lastModifiedBy>
  <cp:revision>434</cp:revision>
  <dcterms:created xsi:type="dcterms:W3CDTF">2006-08-16T00:00:00Z</dcterms:created>
  <dcterms:modified xsi:type="dcterms:W3CDTF">2025-09-25T02:38:06Z</dcterms:modified>
</cp:coreProperties>
</file>