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258" r:id="rId11"/>
    <p:sldId id="336" r:id="rId12"/>
    <p:sldId id="332" r:id="rId13"/>
    <p:sldId id="307" r:id="rId14"/>
    <p:sldId id="339" r:id="rId15"/>
    <p:sldId id="345" r:id="rId16"/>
    <p:sldId id="340" r:id="rId17"/>
    <p:sldId id="341" r:id="rId18"/>
    <p:sldId id="313" r:id="rId19"/>
    <p:sldId id="346" r:id="rId20"/>
    <p:sldId id="334" r:id="rId21"/>
    <p:sldId id="335" r:id="rId22"/>
    <p:sldId id="291" r:id="rId23"/>
    <p:sldId id="347" r:id="rId24"/>
    <p:sldId id="314" r:id="rId25"/>
    <p:sldId id="303" r:id="rId26"/>
    <p:sldId id="275" r:id="rId27"/>
    <p:sldId id="274" r:id="rId28"/>
    <p:sldId id="262" r:id="rId29"/>
    <p:sldId id="323" r:id="rId30"/>
    <p:sldId id="348" r:id="rId31"/>
    <p:sldId id="32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72B6-475D-4EEB-8143-6348A53C902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78A5F-7DD2-430B-B4A4-44B2459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52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7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5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5412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77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7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62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751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75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14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9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83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82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" y="-1317399"/>
            <a:ext cx="1324038" cy="12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49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6" Type="http://schemas.openxmlformats.org/officeDocument/2006/relationships/image" Target="../media/image14.png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image" Target="../media/image9.jpg"/><Relationship Id="rId15" Type="http://schemas.openxmlformats.org/officeDocument/2006/relationships/slide" Target="slide9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9D310-0608-1D63-0E4B-353440759F6C}"/>
              </a:ext>
            </a:extLst>
          </p:cNvPr>
          <p:cNvSpPr txBox="1"/>
          <p:nvPr/>
        </p:nvSpPr>
        <p:spPr>
          <a:xfrm>
            <a:off x="647700" y="1857375"/>
            <a:ext cx="10782300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thành biểu tượng về đơn vị đo diện tích đề - xi – mét vuông. Biết 1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đọc, viết các số đo diện tích theo đơn vị đo đề - xi – mét vuông (dm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triển năng lực lập luận, tư duy toán học và năng lực giao tiếp toán học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34A71-2F56-8EC5-51A7-752A60AB7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287" y="2988823"/>
            <a:ext cx="478577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CDB84-BCA8-65DC-6E06-9F52FC71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68268"/>
            <a:ext cx="10725150" cy="274417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C495A46F-1723-5B28-5FB3-A738A6A32849}"/>
              </a:ext>
            </a:extLst>
          </p:cNvPr>
          <p:cNvSpPr/>
          <p:nvPr/>
        </p:nvSpPr>
        <p:spPr>
          <a:xfrm>
            <a:off x="1246919" y="4568690"/>
            <a:ext cx="10125931" cy="1641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ể đo diện tích bề mặt một cuốn sách thì ta có thể dùng đơn vị đo diện tích là xăng-ti-mét vuông, nhưng để đo diện tích mặt bàn thì phải dùng một đơn vị diện tíc</a:t>
            </a: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 nào?</a:t>
            </a:r>
            <a:endParaRPr kumimoji="0" lang="vi-VN" altLang="vi-VN" sz="2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485775" y="384861"/>
            <a:ext cx="11144250" cy="718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đo diện tích người ta còn dùng đơn vị đề-xi-mét-vuông</a:t>
            </a:r>
            <a:endParaRPr kumimoji="0" lang="vi-VN" altLang="vi-VN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07B24-6B6E-0496-8AF9-1692D1F3A9EF}"/>
              </a:ext>
            </a:extLst>
          </p:cNvPr>
          <p:cNvSpPr txBox="1"/>
          <p:nvPr/>
        </p:nvSpPr>
        <p:spPr>
          <a:xfrm>
            <a:off x="1066800" y="1266825"/>
            <a:ext cx="9991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kumimoji="0" lang="en-US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C9B883-D9AB-CE7E-5F9E-8B38E3B21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735" y="3142662"/>
            <a:ext cx="3000053" cy="2748069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C783E0D-C60F-5413-E995-FCA61EFC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062" y="4300465"/>
            <a:ext cx="1375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319ED41-B92B-F383-F75C-5C53F9EC4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899" y="4334802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8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85726" y="0"/>
            <a:ext cx="11972924" cy="67292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Freeform 122">
            <a:extLst>
              <a:ext uri="{FF2B5EF4-FFF2-40B4-BE49-F238E27FC236}">
                <a16:creationId xmlns:a16="http://schemas.microsoft.com/office/drawing/2014/main" id="{B16CB5F6-1D1B-782B-3032-7BA32083C066}"/>
              </a:ext>
            </a:extLst>
          </p:cNvPr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59F494C-FCB0-2EEF-C737-A9FDFB7D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173" y="2519452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BA9734C4-0DA6-77AE-600A-7AA46D4F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513" y="0"/>
            <a:ext cx="1117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 cm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851C0BAA-CF3E-4C58-E45C-5C7CE525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74" y="537503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57" name="Group 7">
            <a:extLst>
              <a:ext uri="{FF2B5EF4-FFF2-40B4-BE49-F238E27FC236}">
                <a16:creationId xmlns:a16="http://schemas.microsoft.com/office/drawing/2014/main" id="{CA048FAD-7CBB-2C89-9869-DCAEE2D810E1}"/>
              </a:ext>
            </a:extLst>
          </p:cNvPr>
          <p:cNvGrpSpPr>
            <a:grpSpLocks/>
          </p:cNvGrpSpPr>
          <p:nvPr/>
        </p:nvGrpSpPr>
        <p:grpSpPr bwMode="auto">
          <a:xfrm>
            <a:off x="1425973" y="539839"/>
            <a:ext cx="3676650" cy="4591050"/>
            <a:chOff x="1380" y="456"/>
            <a:chExt cx="2316" cy="2892"/>
          </a:xfrm>
        </p:grpSpPr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90AF327-DB64-3188-492A-9A8D37FCF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8A8F0C5A-7693-DE29-71BC-A57A81E5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0" name="Line 10">
              <a:extLst>
                <a:ext uri="{FF2B5EF4-FFF2-40B4-BE49-F238E27FC236}">
                  <a16:creationId xmlns:a16="http://schemas.microsoft.com/office/drawing/2014/main" id="{DC4A1CF4-5386-19D1-DB63-D21F91F2D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69E7AF31-ECB1-1770-4432-28AECC86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24D31A9D-9CF2-E6D1-08F2-9775249D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A4A184E0-80BF-F1A3-9C99-AE199033C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CCD7821D-B4EE-AFC5-E1FD-8F8D079E0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5" name="Line 15">
              <a:extLst>
                <a:ext uri="{FF2B5EF4-FFF2-40B4-BE49-F238E27FC236}">
                  <a16:creationId xmlns:a16="http://schemas.microsoft.com/office/drawing/2014/main" id="{CC89F7D5-79DB-D0C4-9BDA-13597ED2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6" name="Line 16">
              <a:extLst>
                <a:ext uri="{FF2B5EF4-FFF2-40B4-BE49-F238E27FC236}">
                  <a16:creationId xmlns:a16="http://schemas.microsoft.com/office/drawing/2014/main" id="{D56651BD-13EA-B7FD-40C2-73208E29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94E1BA0B-E1C2-2428-5A65-555540C663F9}"/>
              </a:ext>
            </a:extLst>
          </p:cNvPr>
          <p:cNvGrpSpPr>
            <a:grpSpLocks/>
          </p:cNvGrpSpPr>
          <p:nvPr/>
        </p:nvGrpSpPr>
        <p:grpSpPr bwMode="auto">
          <a:xfrm>
            <a:off x="1003698" y="1016089"/>
            <a:ext cx="4565650" cy="3657600"/>
            <a:chOff x="1090" y="756"/>
            <a:chExt cx="2876" cy="2304"/>
          </a:xfrm>
        </p:grpSpPr>
        <p:sp>
          <p:nvSpPr>
            <p:cNvPr id="68" name="Line 18">
              <a:extLst>
                <a:ext uri="{FF2B5EF4-FFF2-40B4-BE49-F238E27FC236}">
                  <a16:creationId xmlns:a16="http://schemas.microsoft.com/office/drawing/2014/main" id="{7A04A119-B6FF-4111-A8E3-A6E1336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9" name="Line 19">
              <a:extLst>
                <a:ext uri="{FF2B5EF4-FFF2-40B4-BE49-F238E27FC236}">
                  <a16:creationId xmlns:a16="http://schemas.microsoft.com/office/drawing/2014/main" id="{61FB3F10-3C98-98D7-94C9-55F10943B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0" name="Line 20">
              <a:extLst>
                <a:ext uri="{FF2B5EF4-FFF2-40B4-BE49-F238E27FC236}">
                  <a16:creationId xmlns:a16="http://schemas.microsoft.com/office/drawing/2014/main" id="{29AA4B35-0F28-8817-4F16-C03CDD085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B628E464-1BDA-F5BC-240C-971C7626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C7AABDB-514C-EF19-A3C1-C2DE1C4DB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053C3F7A-D08E-156D-5C45-036BB008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2775FD2-CB7C-2CBC-1359-6A154791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4E6405CD-E870-4781-8BBA-16620CC5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295FFA7F-47B6-8CB2-E42C-7ECA9C0C2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Rectangle 27">
            <a:extLst>
              <a:ext uri="{FF2B5EF4-FFF2-40B4-BE49-F238E27FC236}">
                <a16:creationId xmlns:a16="http://schemas.microsoft.com/office/drawing/2014/main" id="{188FF924-833D-B475-2449-2DBAE0CB2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873" y="4676864"/>
            <a:ext cx="4191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8" name="Text Box 28">
            <a:extLst>
              <a:ext uri="{FF2B5EF4-FFF2-40B4-BE49-F238E27FC236}">
                <a16:creationId xmlns:a16="http://schemas.microsoft.com/office/drawing/2014/main" id="{436FD487-F19E-9B47-B007-2C45BEB6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328" y="606514"/>
            <a:ext cx="637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dm bao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10 x 10 = 100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cm.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8B8EB509-9A27-4E7A-117C-24135F2CB28A}"/>
              </a:ext>
            </a:extLst>
          </p:cNvPr>
          <p:cNvGrpSpPr>
            <a:grpSpLocks/>
          </p:cNvGrpSpPr>
          <p:nvPr/>
        </p:nvGrpSpPr>
        <p:grpSpPr bwMode="auto">
          <a:xfrm>
            <a:off x="54373" y="4681627"/>
            <a:ext cx="954088" cy="495300"/>
            <a:chOff x="0" y="3579"/>
            <a:chExt cx="577" cy="312"/>
          </a:xfrm>
        </p:grpSpPr>
        <p:sp>
          <p:nvSpPr>
            <p:cNvPr id="80" name="AutoShape 30">
              <a:extLst>
                <a:ext uri="{FF2B5EF4-FFF2-40B4-BE49-F238E27FC236}">
                  <a16:creationId xmlns:a16="http://schemas.microsoft.com/office/drawing/2014/main" id="{3055883F-1AF1-D92D-5249-477EDFF1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1">
              <a:extLst>
                <a:ext uri="{FF2B5EF4-FFF2-40B4-BE49-F238E27FC236}">
                  <a16:creationId xmlns:a16="http://schemas.microsoft.com/office/drawing/2014/main" id="{B62503CD-2C43-D04B-EB09-C101C64C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cm</a:t>
              </a:r>
            </a:p>
          </p:txBody>
        </p:sp>
      </p:grpSp>
      <p:sp>
        <p:nvSpPr>
          <p:cNvPr id="82" name="Line 32">
            <a:extLst>
              <a:ext uri="{FF2B5EF4-FFF2-40B4-BE49-F238E27FC236}">
                <a16:creationId xmlns:a16="http://schemas.microsoft.com/office/drawing/2014/main" id="{A5020D73-E6F7-FCEC-0FBC-4837B1668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273" y="5010239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3" name="Text Box 33">
            <a:extLst>
              <a:ext uri="{FF2B5EF4-FFF2-40B4-BE49-F238E27FC236}">
                <a16:creationId xmlns:a16="http://schemas.microsoft.com/office/drawing/2014/main" id="{A38854CB-B4FC-6E57-F045-962524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99" y="4730751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Text Box 34">
            <a:extLst>
              <a:ext uri="{FF2B5EF4-FFF2-40B4-BE49-F238E27FC236}">
                <a16:creationId xmlns:a16="http://schemas.microsoft.com/office/drawing/2014/main" id="{96EBEEBF-426D-52D7-2006-B2868534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1736593"/>
            <a:ext cx="3695700" cy="147732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  <a:p>
            <a:pPr algn="just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dm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77" grpId="0" animBg="1"/>
      <p:bldP spid="78" grpId="0"/>
      <p:bldP spid="82" grpId="0" animBg="1"/>
      <p:bldP spid="83" grpId="0"/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D7C47-4435-E86D-00CC-54C524440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464" y="2932827"/>
            <a:ext cx="496867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82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754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1 250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/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82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4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tám mươi hai đề-xi-mét vuông.</a:t>
                </a:r>
                <a:endPara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/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754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bảy trăm năm mươi tư đề-xi-mét vuông.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blipFill>
                <a:blip r:embed="rId5"/>
                <a:stretch>
                  <a:fillRect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/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1250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một nghìn hai trăm năm mươi đề-xi-mét vuông.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blipFill>
                <a:blip r:embed="rId6"/>
                <a:stretch>
                  <a:fillRect t="-1122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515919" cy="2142181"/>
            <a:chOff x="3838823" y="1037084"/>
            <a:chExt cx="6182516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6182516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BT1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Mười lăm nghìn đề-xi-mét vuông.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mươi bảy nghìn sáu trăm đề-xi-mét vuông.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/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 lăm nghìn đề-xi-mét vuông: </a:t>
                </a:r>
                <a14:m>
                  <m:oMath xmlns:m="http://schemas.openxmlformats.org/officeDocument/2006/math"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blipFill>
                <a:blip r:embed="rId4"/>
                <a:stretch>
                  <a:fillRect l="-163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/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 mươi bảy nghìn sáu trăm đề-xi-mét vuông: </a:t>
                </a:r>
                <a14:m>
                  <m:oMath xmlns:m="http://schemas.openxmlformats.org/officeDocument/2006/math"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𝟑𝟕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𝟔𝟎𝟎𝐝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blipFill>
                <a:blip r:embed="rId5"/>
                <a:stretch>
                  <a:fillRect l="-1341" t="-7303" r="-1458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dm,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dm.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422400" algn="ctr"/>
                    <a:tab pos="2844800" algn="r"/>
                  </a:tabLs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12×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=96  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130175" marR="46990" indent="-180340" algn="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96 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blipFill>
                <a:blip r:embed="rId4"/>
                <a:stretch>
                  <a:fillRect b="-5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dm.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 15 × 15= 225 (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130175" marR="46990" lvl="0" indent="-180340" algn="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225 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blipFill>
                <a:blip r:embed="rId4"/>
                <a:stretch>
                  <a:fillRect b="-5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2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latin typeface="Calibri" panose="020F0502020204030204"/>
              </a:rPr>
              <a:t>Hiền Trần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tạo</a:t>
            </a:r>
            <a:r>
              <a:rPr lang="vi-VN" sz="3600" dirty="0">
                <a:latin typeface="Calibri" panose="020F0502020204030204"/>
              </a:rPr>
              <a:t>, KNTT, Cánh diều-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5</a:t>
            </a:r>
            <a:r>
              <a:rPr lang="en-GB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chương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>
                <a:latin typeface="Calibri" panose="020F0502020204030204"/>
              </a:rPr>
              <a:t>HIỀN TRẦN </a:t>
            </a:r>
            <a:r>
              <a:rPr lang="en-GB" sz="3600" dirty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035</a:t>
            </a:r>
            <a:r>
              <a:rPr lang="vi-VN" sz="4800" dirty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7220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69056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36806" y="1176379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mười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ba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vuông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5 213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4" y="107428"/>
            <a:ext cx="77057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62524" y="1225662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3 725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048000" y="517003"/>
            <a:ext cx="8162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04432" y="1311468"/>
              <a:ext cx="37280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185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4276726" y="3811054"/>
            <a:ext cx="6791952" cy="2780246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2671" y="4529203"/>
              <a:ext cx="3477509" cy="962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vuông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250" y="3030049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65275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377170" y="1435212"/>
              <a:ext cx="39787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 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5362575" y="3811053"/>
            <a:ext cx="6286499" cy="2789771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97179" y="4502007"/>
              <a:ext cx="3477509" cy="104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Ba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4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3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7CF53-675C-5ED1-8931-32886169F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438" y="3462465"/>
            <a:ext cx="83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1141</Words>
  <Application>Microsoft Office PowerPoint</Application>
  <PresentationFormat>Widescreen</PresentationFormat>
  <Paragraphs>120</Paragraphs>
  <Slides>31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6</cp:revision>
  <dcterms:created xsi:type="dcterms:W3CDTF">2024-01-19T02:22:13Z</dcterms:created>
  <dcterms:modified xsi:type="dcterms:W3CDTF">2025-03-04T01:28:54Z</dcterms:modified>
</cp:coreProperties>
</file>