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18" r:id="rId2"/>
  </p:sldMasterIdLst>
  <p:notesMasterIdLst>
    <p:notesMasterId r:id="rId31"/>
  </p:notesMasterIdLst>
  <p:sldIdLst>
    <p:sldId id="314" r:id="rId3"/>
    <p:sldId id="315" r:id="rId4"/>
    <p:sldId id="317" r:id="rId5"/>
    <p:sldId id="257" r:id="rId6"/>
    <p:sldId id="341" r:id="rId7"/>
    <p:sldId id="330" r:id="rId8"/>
    <p:sldId id="318" r:id="rId9"/>
    <p:sldId id="316" r:id="rId10"/>
    <p:sldId id="258" r:id="rId11"/>
    <p:sldId id="322" r:id="rId12"/>
    <p:sldId id="324" r:id="rId13"/>
    <p:sldId id="342" r:id="rId14"/>
    <p:sldId id="343" r:id="rId15"/>
    <p:sldId id="340" r:id="rId16"/>
    <p:sldId id="267" r:id="rId17"/>
    <p:sldId id="326" r:id="rId18"/>
    <p:sldId id="344" r:id="rId19"/>
    <p:sldId id="345" r:id="rId20"/>
    <p:sldId id="281" r:id="rId21"/>
    <p:sldId id="282" r:id="rId22"/>
    <p:sldId id="285" r:id="rId23"/>
    <p:sldId id="369" r:id="rId24"/>
    <p:sldId id="370" r:id="rId25"/>
    <p:sldId id="365" r:id="rId26"/>
    <p:sldId id="371" r:id="rId27"/>
    <p:sldId id="372" r:id="rId28"/>
    <p:sldId id="289" r:id="rId29"/>
    <p:sldId id="30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3611" autoAdjust="0"/>
  </p:normalViewPr>
  <p:slideViewPr>
    <p:cSldViewPr snapToGrid="0">
      <p:cViewPr varScale="1">
        <p:scale>
          <a:sx n="87" d="100"/>
          <a:sy n="87" d="100"/>
        </p:scale>
        <p:origin x="52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4B0C3-1FBE-4C7A-9957-473B37BF642E}" type="datetimeFigureOut">
              <a:rPr lang="en-US" smtClean="0"/>
              <a:t>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44CA-FEE0-42B3-9E1B-03813495A78F}" type="slidenum">
              <a:rPr lang="en-US" smtClean="0"/>
              <a:t>‹#›</a:t>
            </a:fld>
            <a:endParaRPr lang="en-US"/>
          </a:p>
        </p:txBody>
      </p:sp>
    </p:spTree>
    <p:extLst>
      <p:ext uri="{BB962C8B-B14F-4D97-AF65-F5344CB8AC3E}">
        <p14:creationId xmlns:p14="http://schemas.microsoft.com/office/powerpoint/2010/main" val="120053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738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37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919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273035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30551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44502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spTree>
    <p:extLst>
      <p:ext uri="{BB962C8B-B14F-4D97-AF65-F5344CB8AC3E}">
        <p14:creationId xmlns:p14="http://schemas.microsoft.com/office/powerpoint/2010/main" val="3880139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309676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10695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30/9/2024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562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30/9/2024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7147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30/9/2024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883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30/9/2024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631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30/9/2024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065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3206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30/9/2024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12442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30/9/2024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541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30/9/2024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000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30/9/2024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16295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30/9/2024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29247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30/9/2024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5769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3029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28888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30/9/2024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48908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30/9/2024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094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30/9/2024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87828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39902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78329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30/9/2024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338286" y="238074"/>
            <a:ext cx="3338286" cy="3972479"/>
          </a:xfrm>
          <a:prstGeom prst="rect">
            <a:avLst/>
          </a:prstGeom>
        </p:spPr>
      </p:pic>
    </p:spTree>
    <p:extLst>
      <p:ext uri="{BB962C8B-B14F-4D97-AF65-F5344CB8AC3E}">
        <p14:creationId xmlns:p14="http://schemas.microsoft.com/office/powerpoint/2010/main" val="4714660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30" r:id="rId12"/>
    <p:sldLayoutId id="2147483731" r:id="rId13"/>
    <p:sldLayoutId id="2147483732" r:id="rId14"/>
  </p:sldLayoutIdLst>
  <p:timing>
    <p:tnLst>
      <p:par>
        <p:cTn id="1" dur="indefinite" restart="never" nodeType="tmRoot"/>
      </p:par>
    </p:tnLst>
  </p:timing>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212679680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jpg"/><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g"/><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64.svg"/><Relationship Id="rId5" Type="http://schemas.openxmlformats.org/officeDocument/2006/relationships/image" Target="../media/image41.png"/><Relationship Id="rId4" Type="http://schemas.openxmlformats.org/officeDocument/2006/relationships/image" Target="../media/image62.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4170" y="-85586"/>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108" y="2968"/>
            <a:ext cx="4023369" cy="1038557"/>
          </a:xfrm>
          <a:prstGeom prst="rect">
            <a:avLst/>
          </a:prstGeom>
        </p:spPr>
      </p:pic>
      <p:sp>
        <p:nvSpPr>
          <p:cNvPr id="10" name="TextBox 9">
            <a:extLst>
              <a:ext uri="{FF2B5EF4-FFF2-40B4-BE49-F238E27FC236}">
                <a16:creationId xmlns:a16="http://schemas.microsoft.com/office/drawing/2014/main" id="{419EA96C-9C2A-E878-209A-0B147960B48F}"/>
              </a:ext>
            </a:extLst>
          </p:cNvPr>
          <p:cNvSpPr txBox="1"/>
          <p:nvPr/>
        </p:nvSpPr>
        <p:spPr>
          <a:xfrm>
            <a:off x="1115592" y="2393130"/>
            <a:ext cx="8541364" cy="74898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sym typeface="Arial"/>
              </a:rPr>
              <a:t>Bài</a:t>
            </a:r>
            <a:r>
              <a:rPr kumimoji="0" lang="en-US" sz="4267" b="1" i="0" u="none" strike="noStrike" kern="1200" cap="none" spc="0" normalizeH="0" noProof="0" smtClean="0">
                <a:ln>
                  <a:noFill/>
                </a:ln>
                <a:solidFill>
                  <a:prstClr val="black"/>
                </a:solidFill>
                <a:effectLst/>
                <a:uLnTx/>
                <a:uFillTx/>
                <a:latin typeface="Calibri" panose="020F0502020204030204" pitchFamily="34" charset="0"/>
                <a:cs typeface="Calibri" panose="020F0502020204030204" pitchFamily="34" charset="0"/>
                <a:sym typeface="Arial"/>
              </a:rPr>
              <a:t> 1: </a:t>
            </a:r>
            <a:r>
              <a:rPr kumimoji="0" lang="en-US" sz="4267" b="1"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sym typeface="Arial"/>
              </a:rPr>
              <a:t>Biết</a:t>
            </a:r>
            <a:r>
              <a:rPr kumimoji="0" lang="en-US" sz="4267" b="1" i="0" u="none" strike="noStrike" kern="1200" cap="none" spc="0" normalizeH="0" noProof="0" smtClean="0">
                <a:ln>
                  <a:noFill/>
                </a:ln>
                <a:solidFill>
                  <a:prstClr val="black"/>
                </a:solidFill>
                <a:effectLst/>
                <a:uLnTx/>
                <a:uFillTx/>
                <a:latin typeface="Calibri" panose="020F0502020204030204" pitchFamily="34" charset="0"/>
                <a:cs typeface="Calibri" panose="020F0502020204030204" pitchFamily="34" charset="0"/>
                <a:sym typeface="Arial"/>
              </a:rPr>
              <a:t> ơn người lao động (T3)</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66957868-322C-0DF9-F38D-51F80E620CE4}"/>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sp>
        <p:nvSpPr>
          <p:cNvPr id="7" name="TextBox 6"/>
          <p:cNvSpPr txBox="1"/>
          <p:nvPr/>
        </p:nvSpPr>
        <p:spPr>
          <a:xfrm>
            <a:off x="3603915" y="1692213"/>
            <a:ext cx="3457006" cy="646331"/>
          </a:xfrm>
          <a:prstGeom prst="rect">
            <a:avLst/>
          </a:prstGeom>
          <a:noFill/>
        </p:spPr>
        <p:txBody>
          <a:bodyPr wrap="square" rtlCol="0">
            <a:spAutoFit/>
          </a:bodyPr>
          <a:lstStyle/>
          <a:p>
            <a:pPr algn="ctr"/>
            <a:r>
              <a:rPr lang="en-US" sz="3600" b="1" smtClean="0"/>
              <a:t>Đạo đức</a:t>
            </a:r>
            <a:endParaRPr lang="en-US" sz="3600"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905D0467-D250-362F-C01F-2F0A69BC76F8}"/>
              </a:ext>
            </a:extLst>
          </p:cNvPr>
          <p:cNvSpPr/>
          <p:nvPr/>
        </p:nvSpPr>
        <p:spPr>
          <a:xfrm>
            <a:off x="133350" y="0"/>
            <a:ext cx="11900154" cy="1179576"/>
          </a:xfrm>
          <a:custGeom>
            <a:avLst/>
            <a:gdLst>
              <a:gd name="connsiteX0" fmla="*/ 0 w 5644276"/>
              <a:gd name="connsiteY0" fmla="*/ 299490 h 1796902"/>
              <a:gd name="connsiteX1" fmla="*/ 299490 w 5644276"/>
              <a:gd name="connsiteY1" fmla="*/ 0 h 1796902"/>
              <a:gd name="connsiteX2" fmla="*/ 778793 w 5644276"/>
              <a:gd name="connsiteY2" fmla="*/ 0 h 1796902"/>
              <a:gd name="connsiteX3" fmla="*/ 1258096 w 5644276"/>
              <a:gd name="connsiteY3" fmla="*/ 0 h 1796902"/>
              <a:gd name="connsiteX4" fmla="*/ 1787852 w 5644276"/>
              <a:gd name="connsiteY4" fmla="*/ 0 h 1796902"/>
              <a:gd name="connsiteX5" fmla="*/ 2468967 w 5644276"/>
              <a:gd name="connsiteY5" fmla="*/ 0 h 1796902"/>
              <a:gd name="connsiteX6" fmla="*/ 3099629 w 5644276"/>
              <a:gd name="connsiteY6" fmla="*/ 0 h 1796902"/>
              <a:gd name="connsiteX7" fmla="*/ 3730291 w 5644276"/>
              <a:gd name="connsiteY7" fmla="*/ 0 h 1796902"/>
              <a:gd name="connsiteX8" fmla="*/ 4209594 w 5644276"/>
              <a:gd name="connsiteY8" fmla="*/ 0 h 1796902"/>
              <a:gd name="connsiteX9" fmla="*/ 4739350 w 5644276"/>
              <a:gd name="connsiteY9" fmla="*/ 0 h 1796902"/>
              <a:gd name="connsiteX10" fmla="*/ 5344786 w 5644276"/>
              <a:gd name="connsiteY10" fmla="*/ 0 h 1796902"/>
              <a:gd name="connsiteX11" fmla="*/ 5644276 w 5644276"/>
              <a:gd name="connsiteY11" fmla="*/ 299490 h 1796902"/>
              <a:gd name="connsiteX12" fmla="*/ 5644276 w 5644276"/>
              <a:gd name="connsiteY12" fmla="*/ 922409 h 1796902"/>
              <a:gd name="connsiteX13" fmla="*/ 5644276 w 5644276"/>
              <a:gd name="connsiteY13" fmla="*/ 1497412 h 1796902"/>
              <a:gd name="connsiteX14" fmla="*/ 5344786 w 5644276"/>
              <a:gd name="connsiteY14" fmla="*/ 1796902 h 1796902"/>
              <a:gd name="connsiteX15" fmla="*/ 4663671 w 5644276"/>
              <a:gd name="connsiteY15" fmla="*/ 1796902 h 1796902"/>
              <a:gd name="connsiteX16" fmla="*/ 4184368 w 5644276"/>
              <a:gd name="connsiteY16" fmla="*/ 1796902 h 1796902"/>
              <a:gd name="connsiteX17" fmla="*/ 3604159 w 5644276"/>
              <a:gd name="connsiteY17" fmla="*/ 1796902 h 1796902"/>
              <a:gd name="connsiteX18" fmla="*/ 3023950 w 5644276"/>
              <a:gd name="connsiteY18" fmla="*/ 1796902 h 1796902"/>
              <a:gd name="connsiteX19" fmla="*/ 2443741 w 5644276"/>
              <a:gd name="connsiteY19" fmla="*/ 1796902 h 1796902"/>
              <a:gd name="connsiteX20" fmla="*/ 1762626 w 5644276"/>
              <a:gd name="connsiteY20" fmla="*/ 1796902 h 1796902"/>
              <a:gd name="connsiteX21" fmla="*/ 1283323 w 5644276"/>
              <a:gd name="connsiteY21" fmla="*/ 1796902 h 1796902"/>
              <a:gd name="connsiteX22" fmla="*/ 299490 w 5644276"/>
              <a:gd name="connsiteY22" fmla="*/ 1796902 h 1796902"/>
              <a:gd name="connsiteX23" fmla="*/ 0 w 5644276"/>
              <a:gd name="connsiteY23" fmla="*/ 1497412 h 1796902"/>
              <a:gd name="connsiteX24" fmla="*/ 0 w 5644276"/>
              <a:gd name="connsiteY24" fmla="*/ 910430 h 1796902"/>
              <a:gd name="connsiteX25" fmla="*/ 0 w 5644276"/>
              <a:gd name="connsiteY25" fmla="*/ 299490 h 17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44276" h="1796902" fill="none" extrusionOk="0">
                <a:moveTo>
                  <a:pt x="0" y="299490"/>
                </a:moveTo>
                <a:cubicBezTo>
                  <a:pt x="-14842" y="153586"/>
                  <a:pt x="158071" y="17462"/>
                  <a:pt x="299490" y="0"/>
                </a:cubicBezTo>
                <a:cubicBezTo>
                  <a:pt x="442107" y="-11535"/>
                  <a:pt x="654994" y="-11661"/>
                  <a:pt x="778793" y="0"/>
                </a:cubicBezTo>
                <a:cubicBezTo>
                  <a:pt x="902592" y="11661"/>
                  <a:pt x="1141546" y="22986"/>
                  <a:pt x="1258096" y="0"/>
                </a:cubicBezTo>
                <a:cubicBezTo>
                  <a:pt x="1374646" y="-22986"/>
                  <a:pt x="1581614" y="22812"/>
                  <a:pt x="1787852" y="0"/>
                </a:cubicBezTo>
                <a:cubicBezTo>
                  <a:pt x="1994090" y="-22812"/>
                  <a:pt x="2285904" y="21637"/>
                  <a:pt x="2468967" y="0"/>
                </a:cubicBezTo>
                <a:cubicBezTo>
                  <a:pt x="2652030" y="-21637"/>
                  <a:pt x="2863777" y="-30098"/>
                  <a:pt x="3099629" y="0"/>
                </a:cubicBezTo>
                <a:cubicBezTo>
                  <a:pt x="3335481" y="30098"/>
                  <a:pt x="3564344" y="20858"/>
                  <a:pt x="3730291" y="0"/>
                </a:cubicBezTo>
                <a:cubicBezTo>
                  <a:pt x="3896238" y="-20858"/>
                  <a:pt x="4089522" y="-20837"/>
                  <a:pt x="4209594" y="0"/>
                </a:cubicBezTo>
                <a:cubicBezTo>
                  <a:pt x="4329666" y="20837"/>
                  <a:pt x="4482414" y="-4599"/>
                  <a:pt x="4739350" y="0"/>
                </a:cubicBezTo>
                <a:cubicBezTo>
                  <a:pt x="4996286" y="4599"/>
                  <a:pt x="5076373" y="17853"/>
                  <a:pt x="5344786" y="0"/>
                </a:cubicBezTo>
                <a:cubicBezTo>
                  <a:pt x="5521500" y="-14271"/>
                  <a:pt x="5657050" y="133750"/>
                  <a:pt x="5644276" y="299490"/>
                </a:cubicBezTo>
                <a:cubicBezTo>
                  <a:pt x="5641471" y="560488"/>
                  <a:pt x="5636411" y="631812"/>
                  <a:pt x="5644276" y="922409"/>
                </a:cubicBezTo>
                <a:cubicBezTo>
                  <a:pt x="5652141" y="1213006"/>
                  <a:pt x="5642436" y="1273591"/>
                  <a:pt x="5644276" y="1497412"/>
                </a:cubicBezTo>
                <a:cubicBezTo>
                  <a:pt x="5646688" y="1666621"/>
                  <a:pt x="5492255" y="1774157"/>
                  <a:pt x="5344786" y="1796902"/>
                </a:cubicBezTo>
                <a:cubicBezTo>
                  <a:pt x="5021530" y="1803124"/>
                  <a:pt x="4973238" y="1806355"/>
                  <a:pt x="4663671" y="1796902"/>
                </a:cubicBezTo>
                <a:cubicBezTo>
                  <a:pt x="4354105" y="1787449"/>
                  <a:pt x="4326272" y="1790362"/>
                  <a:pt x="4184368" y="1796902"/>
                </a:cubicBezTo>
                <a:cubicBezTo>
                  <a:pt x="4042464" y="1803442"/>
                  <a:pt x="3765114" y="1798449"/>
                  <a:pt x="3604159" y="1796902"/>
                </a:cubicBezTo>
                <a:cubicBezTo>
                  <a:pt x="3443204" y="1795355"/>
                  <a:pt x="3178365" y="1812562"/>
                  <a:pt x="3023950" y="1796902"/>
                </a:cubicBezTo>
                <a:cubicBezTo>
                  <a:pt x="2869535" y="1781242"/>
                  <a:pt x="2733653" y="1810558"/>
                  <a:pt x="2443741" y="1796902"/>
                </a:cubicBezTo>
                <a:cubicBezTo>
                  <a:pt x="2153829" y="1783246"/>
                  <a:pt x="1965613" y="1811392"/>
                  <a:pt x="1762626" y="1796902"/>
                </a:cubicBezTo>
                <a:cubicBezTo>
                  <a:pt x="1559640" y="1782412"/>
                  <a:pt x="1511537" y="1819727"/>
                  <a:pt x="1283323" y="1796902"/>
                </a:cubicBezTo>
                <a:cubicBezTo>
                  <a:pt x="1055109" y="1774077"/>
                  <a:pt x="609554" y="1812527"/>
                  <a:pt x="299490" y="1796902"/>
                </a:cubicBezTo>
                <a:cubicBezTo>
                  <a:pt x="134021" y="1767251"/>
                  <a:pt x="-4617" y="1661528"/>
                  <a:pt x="0" y="1497412"/>
                </a:cubicBezTo>
                <a:cubicBezTo>
                  <a:pt x="6261" y="1219372"/>
                  <a:pt x="-22400" y="1083930"/>
                  <a:pt x="0" y="910430"/>
                </a:cubicBezTo>
                <a:cubicBezTo>
                  <a:pt x="22400" y="736930"/>
                  <a:pt x="13243" y="572093"/>
                  <a:pt x="0" y="299490"/>
                </a:cubicBezTo>
                <a:close/>
              </a:path>
              <a:path w="5644276" h="1796902" stroke="0" extrusionOk="0">
                <a:moveTo>
                  <a:pt x="0" y="299490"/>
                </a:moveTo>
                <a:cubicBezTo>
                  <a:pt x="-3384" y="115022"/>
                  <a:pt x="146095" y="-5042"/>
                  <a:pt x="299490" y="0"/>
                </a:cubicBezTo>
                <a:cubicBezTo>
                  <a:pt x="536466" y="-12239"/>
                  <a:pt x="801058" y="25819"/>
                  <a:pt x="980605" y="0"/>
                </a:cubicBezTo>
                <a:cubicBezTo>
                  <a:pt x="1160152" y="-25819"/>
                  <a:pt x="1436244" y="226"/>
                  <a:pt x="1560814" y="0"/>
                </a:cubicBezTo>
                <a:cubicBezTo>
                  <a:pt x="1685384" y="-226"/>
                  <a:pt x="2054746" y="-15341"/>
                  <a:pt x="2292382" y="0"/>
                </a:cubicBezTo>
                <a:cubicBezTo>
                  <a:pt x="2530018" y="15341"/>
                  <a:pt x="2782172" y="7297"/>
                  <a:pt x="2973497" y="0"/>
                </a:cubicBezTo>
                <a:cubicBezTo>
                  <a:pt x="3164822" y="-7297"/>
                  <a:pt x="3298356" y="26301"/>
                  <a:pt x="3604159" y="0"/>
                </a:cubicBezTo>
                <a:cubicBezTo>
                  <a:pt x="3909962" y="-26301"/>
                  <a:pt x="3888556" y="-3414"/>
                  <a:pt x="4083462" y="0"/>
                </a:cubicBezTo>
                <a:cubicBezTo>
                  <a:pt x="4278368" y="3414"/>
                  <a:pt x="4436554" y="11716"/>
                  <a:pt x="4562765" y="0"/>
                </a:cubicBezTo>
                <a:cubicBezTo>
                  <a:pt x="4688976" y="-11716"/>
                  <a:pt x="5024906" y="-7385"/>
                  <a:pt x="5344786" y="0"/>
                </a:cubicBezTo>
                <a:cubicBezTo>
                  <a:pt x="5517810" y="28833"/>
                  <a:pt x="5646133" y="150477"/>
                  <a:pt x="5644276" y="299490"/>
                </a:cubicBezTo>
                <a:cubicBezTo>
                  <a:pt x="5643878" y="512094"/>
                  <a:pt x="5667306" y="648428"/>
                  <a:pt x="5644276" y="862513"/>
                </a:cubicBezTo>
                <a:cubicBezTo>
                  <a:pt x="5621246" y="1076598"/>
                  <a:pt x="5638705" y="1332586"/>
                  <a:pt x="5644276" y="1497412"/>
                </a:cubicBezTo>
                <a:cubicBezTo>
                  <a:pt x="5678414" y="1650554"/>
                  <a:pt x="5491126" y="1790011"/>
                  <a:pt x="5344786" y="1796902"/>
                </a:cubicBezTo>
                <a:cubicBezTo>
                  <a:pt x="5044396" y="1822476"/>
                  <a:pt x="4981034" y="1811369"/>
                  <a:pt x="4663671" y="1796902"/>
                </a:cubicBezTo>
                <a:cubicBezTo>
                  <a:pt x="4346308" y="1782435"/>
                  <a:pt x="4309487" y="1813238"/>
                  <a:pt x="3982556" y="1796902"/>
                </a:cubicBezTo>
                <a:cubicBezTo>
                  <a:pt x="3655625" y="1780566"/>
                  <a:pt x="3439921" y="1824542"/>
                  <a:pt x="3301441" y="1796902"/>
                </a:cubicBezTo>
                <a:cubicBezTo>
                  <a:pt x="3162961" y="1769262"/>
                  <a:pt x="2896654" y="1785056"/>
                  <a:pt x="2771685" y="1796902"/>
                </a:cubicBezTo>
                <a:cubicBezTo>
                  <a:pt x="2646716" y="1808748"/>
                  <a:pt x="2414715" y="1794227"/>
                  <a:pt x="2191476" y="1796902"/>
                </a:cubicBezTo>
                <a:cubicBezTo>
                  <a:pt x="1968237" y="1799577"/>
                  <a:pt x="1777642" y="1768067"/>
                  <a:pt x="1510361" y="1796902"/>
                </a:cubicBezTo>
                <a:cubicBezTo>
                  <a:pt x="1243080" y="1825737"/>
                  <a:pt x="1199768" y="1809398"/>
                  <a:pt x="980605" y="1796902"/>
                </a:cubicBezTo>
                <a:cubicBezTo>
                  <a:pt x="761442" y="1784406"/>
                  <a:pt x="535671" y="1818013"/>
                  <a:pt x="299490" y="1796902"/>
                </a:cubicBezTo>
                <a:cubicBezTo>
                  <a:pt x="151965" y="1802274"/>
                  <a:pt x="19123" y="1684179"/>
                  <a:pt x="0" y="1497412"/>
                </a:cubicBezTo>
                <a:cubicBezTo>
                  <a:pt x="-22289" y="1276656"/>
                  <a:pt x="10226" y="1050726"/>
                  <a:pt x="0" y="934389"/>
                </a:cubicBezTo>
                <a:cubicBezTo>
                  <a:pt x="-10226" y="818052"/>
                  <a:pt x="27448" y="599264"/>
                  <a:pt x="0" y="299490"/>
                </a:cubicBezTo>
                <a:close/>
              </a:path>
            </a:pathLst>
          </a:custGeom>
          <a:ln>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lvl="0" algn="just" defTabSz="1219170">
              <a:buClr>
                <a:srgbClr val="000000"/>
              </a:buClr>
            </a:pPr>
            <a:r>
              <a:rPr lang="vi-VN" sz="2800" b="1" kern="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Hãy nêu những việc làm thể hiện lòng biết ơn người lao động qua những bức tranh đó. </a:t>
            </a:r>
            <a:endParaRPr kumimoji="0" lang="en-US" sz="28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6A06B2F9-E35C-93E4-ADBE-6FF75CC72F33}"/>
              </a:ext>
            </a:extLst>
          </p:cNvPr>
          <p:cNvPicPr>
            <a:picLocks noChangeAspect="1"/>
          </p:cNvPicPr>
          <p:nvPr/>
        </p:nvPicPr>
        <p:blipFill>
          <a:blip r:embed="rId3"/>
          <a:stretch>
            <a:fillRect/>
          </a:stretch>
        </p:blipFill>
        <p:spPr>
          <a:xfrm>
            <a:off x="133350" y="1247775"/>
            <a:ext cx="9367266" cy="5610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164C8B7D-9961-B884-B802-EC2C53CAD659}"/>
              </a:ext>
            </a:extLst>
          </p:cNvPr>
          <p:cNvPicPr>
            <a:picLocks noChangeAspect="1"/>
          </p:cNvPicPr>
          <p:nvPr/>
        </p:nvPicPr>
        <p:blipFill>
          <a:blip r:embed="rId4"/>
          <a:stretch>
            <a:fillRect/>
          </a:stretch>
        </p:blipFill>
        <p:spPr>
          <a:xfrm>
            <a:off x="9101554" y="2843549"/>
            <a:ext cx="3538502" cy="3859003"/>
          </a:xfrm>
          <a:prstGeom prst="rect">
            <a:avLst/>
          </a:prstGeom>
        </p:spPr>
      </p:pic>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FF0000"/>
                </a:solidFill>
                <a:latin typeface="Cambria" panose="02040503050406030204" pitchFamily="18" charset="0"/>
                <a:ea typeface="Cambria" panose="02040503050406030204" pitchFamily="18" charset="0"/>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94985AB5-6A84-7FDB-5A50-7314BF783568}"/>
              </a:ext>
            </a:extLst>
          </p:cNvPr>
          <p:cNvPicPr>
            <a:picLocks noChangeAspect="1"/>
          </p:cNvPicPr>
          <p:nvPr/>
        </p:nvPicPr>
        <p:blipFill>
          <a:blip r:embed="rId4"/>
          <a:stretch>
            <a:fillRect/>
          </a:stretch>
        </p:blipFill>
        <p:spPr>
          <a:xfrm>
            <a:off x="0" y="1552575"/>
            <a:ext cx="6080760" cy="3851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12D9F19-27EE-B901-73CD-9CA94601700B}"/>
              </a:ext>
            </a:extLst>
          </p:cNvPr>
          <p:cNvSpPr/>
          <p:nvPr/>
        </p:nvSpPr>
        <p:spPr>
          <a:xfrm>
            <a:off x="198798" y="5688177"/>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ln>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Kính trọng, chào hỏi người lao động.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534150" y="5520386"/>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ln>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Trân trọng những sản phẩm do người lao động làm ra.</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E5454C27-0086-5034-A6AB-909C739454BD}"/>
              </a:ext>
            </a:extLst>
          </p:cNvPr>
          <p:cNvPicPr>
            <a:picLocks noChangeAspect="1"/>
          </p:cNvPicPr>
          <p:nvPr/>
        </p:nvPicPr>
        <p:blipFill rotWithShape="1">
          <a:blip r:embed="rId5"/>
          <a:srcRect l="8508"/>
          <a:stretch/>
        </p:blipFill>
        <p:spPr>
          <a:xfrm>
            <a:off x="6409943" y="1705164"/>
            <a:ext cx="5257801" cy="3698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2"/>
            <a:ext cx="5493143" cy="1770563"/>
          </a:xfrm>
          <a:custGeom>
            <a:avLst/>
            <a:gdLst>
              <a:gd name="connsiteX0" fmla="*/ 0 w 5493143"/>
              <a:gd name="connsiteY0" fmla="*/ 295100 h 1770563"/>
              <a:gd name="connsiteX1" fmla="*/ 295100 w 5493143"/>
              <a:gd name="connsiteY1" fmla="*/ 0 h 1770563"/>
              <a:gd name="connsiteX2" fmla="*/ 760880 w 5493143"/>
              <a:gd name="connsiteY2" fmla="*/ 0 h 1770563"/>
              <a:gd name="connsiteX3" fmla="*/ 1226659 w 5493143"/>
              <a:gd name="connsiteY3" fmla="*/ 0 h 1770563"/>
              <a:gd name="connsiteX4" fmla="*/ 1741468 w 5493143"/>
              <a:gd name="connsiteY4" fmla="*/ 0 h 1770563"/>
              <a:gd name="connsiteX5" fmla="*/ 2403365 w 5493143"/>
              <a:gd name="connsiteY5" fmla="*/ 0 h 1770563"/>
              <a:gd name="connsiteX6" fmla="*/ 3016233 w 5493143"/>
              <a:gd name="connsiteY6" fmla="*/ 0 h 1770563"/>
              <a:gd name="connsiteX7" fmla="*/ 3629101 w 5493143"/>
              <a:gd name="connsiteY7" fmla="*/ 0 h 1770563"/>
              <a:gd name="connsiteX8" fmla="*/ 4094881 w 5493143"/>
              <a:gd name="connsiteY8" fmla="*/ 0 h 1770563"/>
              <a:gd name="connsiteX9" fmla="*/ 4609690 w 5493143"/>
              <a:gd name="connsiteY9" fmla="*/ 0 h 1770563"/>
              <a:gd name="connsiteX10" fmla="*/ 5198043 w 5493143"/>
              <a:gd name="connsiteY10" fmla="*/ 0 h 1770563"/>
              <a:gd name="connsiteX11" fmla="*/ 5493143 w 5493143"/>
              <a:gd name="connsiteY11" fmla="*/ 295100 h 1770563"/>
              <a:gd name="connsiteX12" fmla="*/ 5493143 w 5493143"/>
              <a:gd name="connsiteY12" fmla="*/ 908889 h 1770563"/>
              <a:gd name="connsiteX13" fmla="*/ 5493143 w 5493143"/>
              <a:gd name="connsiteY13" fmla="*/ 1475463 h 1770563"/>
              <a:gd name="connsiteX14" fmla="*/ 5198043 w 5493143"/>
              <a:gd name="connsiteY14" fmla="*/ 1770563 h 1770563"/>
              <a:gd name="connsiteX15" fmla="*/ 4536146 w 5493143"/>
              <a:gd name="connsiteY15" fmla="*/ 1770563 h 1770563"/>
              <a:gd name="connsiteX16" fmla="*/ 4070366 w 5493143"/>
              <a:gd name="connsiteY16" fmla="*/ 1770563 h 1770563"/>
              <a:gd name="connsiteX17" fmla="*/ 3506528 w 5493143"/>
              <a:gd name="connsiteY17" fmla="*/ 1770563 h 1770563"/>
              <a:gd name="connsiteX18" fmla="*/ 2942689 w 5493143"/>
              <a:gd name="connsiteY18" fmla="*/ 1770563 h 1770563"/>
              <a:gd name="connsiteX19" fmla="*/ 2378851 w 5493143"/>
              <a:gd name="connsiteY19" fmla="*/ 1770563 h 1770563"/>
              <a:gd name="connsiteX20" fmla="*/ 1716953 w 5493143"/>
              <a:gd name="connsiteY20" fmla="*/ 1770563 h 1770563"/>
              <a:gd name="connsiteX21" fmla="*/ 1251174 w 5493143"/>
              <a:gd name="connsiteY21" fmla="*/ 1770563 h 1770563"/>
              <a:gd name="connsiteX22" fmla="*/ 295100 w 5493143"/>
              <a:gd name="connsiteY22" fmla="*/ 1770563 h 1770563"/>
              <a:gd name="connsiteX23" fmla="*/ 0 w 5493143"/>
              <a:gd name="connsiteY23" fmla="*/ 1475463 h 1770563"/>
              <a:gd name="connsiteX24" fmla="*/ 0 w 5493143"/>
              <a:gd name="connsiteY24" fmla="*/ 897085 h 1770563"/>
              <a:gd name="connsiteX25" fmla="*/ 0 w 5493143"/>
              <a:gd name="connsiteY25" fmla="*/ 295100 h 17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93143" h="1770563" fill="none" extrusionOk="0">
                <a:moveTo>
                  <a:pt x="0" y="295100"/>
                </a:moveTo>
                <a:cubicBezTo>
                  <a:pt x="-15456" y="152427"/>
                  <a:pt x="163967" y="23185"/>
                  <a:pt x="295100" y="0"/>
                </a:cubicBezTo>
                <a:cubicBezTo>
                  <a:pt x="489480" y="10889"/>
                  <a:pt x="609179" y="9469"/>
                  <a:pt x="760880" y="0"/>
                </a:cubicBezTo>
                <a:cubicBezTo>
                  <a:pt x="912581" y="-9469"/>
                  <a:pt x="1109493" y="-13928"/>
                  <a:pt x="1226659" y="0"/>
                </a:cubicBezTo>
                <a:cubicBezTo>
                  <a:pt x="1343825" y="13928"/>
                  <a:pt x="1604946" y="-17269"/>
                  <a:pt x="1741468" y="0"/>
                </a:cubicBezTo>
                <a:cubicBezTo>
                  <a:pt x="1877990" y="17269"/>
                  <a:pt x="2185264" y="-23925"/>
                  <a:pt x="2403365" y="0"/>
                </a:cubicBezTo>
                <a:cubicBezTo>
                  <a:pt x="2621466" y="23925"/>
                  <a:pt x="2767887" y="-21230"/>
                  <a:pt x="3016233" y="0"/>
                </a:cubicBezTo>
                <a:cubicBezTo>
                  <a:pt x="3264579" y="21230"/>
                  <a:pt x="3469956" y="17319"/>
                  <a:pt x="3629101" y="0"/>
                </a:cubicBezTo>
                <a:cubicBezTo>
                  <a:pt x="3788246" y="-17319"/>
                  <a:pt x="3985651" y="-1531"/>
                  <a:pt x="4094881" y="0"/>
                </a:cubicBezTo>
                <a:cubicBezTo>
                  <a:pt x="4204111" y="1531"/>
                  <a:pt x="4365016" y="-12555"/>
                  <a:pt x="4609690" y="0"/>
                </a:cubicBezTo>
                <a:cubicBezTo>
                  <a:pt x="4854364" y="12555"/>
                  <a:pt x="4959154" y="9136"/>
                  <a:pt x="5198043" y="0"/>
                </a:cubicBezTo>
                <a:cubicBezTo>
                  <a:pt x="5379919" y="-23845"/>
                  <a:pt x="5499529" y="131953"/>
                  <a:pt x="5493143" y="295100"/>
                </a:cubicBezTo>
                <a:cubicBezTo>
                  <a:pt x="5514268" y="488819"/>
                  <a:pt x="5496516" y="752551"/>
                  <a:pt x="5493143" y="908889"/>
                </a:cubicBezTo>
                <a:cubicBezTo>
                  <a:pt x="5489770" y="1065227"/>
                  <a:pt x="5497401" y="1336512"/>
                  <a:pt x="5493143" y="1475463"/>
                </a:cubicBezTo>
                <a:cubicBezTo>
                  <a:pt x="5503420" y="1654653"/>
                  <a:pt x="5343961" y="1748926"/>
                  <a:pt x="5198043" y="1770563"/>
                </a:cubicBezTo>
                <a:cubicBezTo>
                  <a:pt x="4983650" y="1742885"/>
                  <a:pt x="4722082" y="1747556"/>
                  <a:pt x="4536146" y="1770563"/>
                </a:cubicBezTo>
                <a:cubicBezTo>
                  <a:pt x="4350210" y="1793570"/>
                  <a:pt x="4269363" y="1755316"/>
                  <a:pt x="4070366" y="1770563"/>
                </a:cubicBezTo>
                <a:cubicBezTo>
                  <a:pt x="3871369" y="1785810"/>
                  <a:pt x="3651643" y="1783462"/>
                  <a:pt x="3506528" y="1770563"/>
                </a:cubicBezTo>
                <a:cubicBezTo>
                  <a:pt x="3361413" y="1757664"/>
                  <a:pt x="3195194" y="1747259"/>
                  <a:pt x="2942689" y="1770563"/>
                </a:cubicBezTo>
                <a:cubicBezTo>
                  <a:pt x="2690184" y="1793867"/>
                  <a:pt x="2576707" y="1788924"/>
                  <a:pt x="2378851" y="1770563"/>
                </a:cubicBezTo>
                <a:cubicBezTo>
                  <a:pt x="2180995" y="1752202"/>
                  <a:pt x="1899367" y="1767855"/>
                  <a:pt x="1716953" y="1770563"/>
                </a:cubicBezTo>
                <a:cubicBezTo>
                  <a:pt x="1534539" y="1773271"/>
                  <a:pt x="1448031" y="1785573"/>
                  <a:pt x="1251174" y="1770563"/>
                </a:cubicBezTo>
                <a:cubicBezTo>
                  <a:pt x="1054317" y="1755553"/>
                  <a:pt x="706356" y="1763321"/>
                  <a:pt x="295100" y="1770563"/>
                </a:cubicBezTo>
                <a:cubicBezTo>
                  <a:pt x="132052" y="1739149"/>
                  <a:pt x="-18518" y="1633277"/>
                  <a:pt x="0" y="1475463"/>
                </a:cubicBezTo>
                <a:cubicBezTo>
                  <a:pt x="-28655" y="1348630"/>
                  <a:pt x="11127" y="1073197"/>
                  <a:pt x="0" y="897085"/>
                </a:cubicBezTo>
                <a:cubicBezTo>
                  <a:pt x="-11127" y="720973"/>
                  <a:pt x="-22855" y="569770"/>
                  <a:pt x="0" y="295100"/>
                </a:cubicBezTo>
                <a:close/>
              </a:path>
              <a:path w="5493143" h="1770563" stroke="0" extrusionOk="0">
                <a:moveTo>
                  <a:pt x="0" y="295100"/>
                </a:moveTo>
                <a:cubicBezTo>
                  <a:pt x="-4911" y="104460"/>
                  <a:pt x="148618" y="-6927"/>
                  <a:pt x="295100" y="0"/>
                </a:cubicBezTo>
                <a:cubicBezTo>
                  <a:pt x="549034" y="-15183"/>
                  <a:pt x="715229" y="-15787"/>
                  <a:pt x="956997" y="0"/>
                </a:cubicBezTo>
                <a:cubicBezTo>
                  <a:pt x="1198765" y="15787"/>
                  <a:pt x="1393877" y="-25703"/>
                  <a:pt x="1520836" y="0"/>
                </a:cubicBezTo>
                <a:cubicBezTo>
                  <a:pt x="1647795" y="25703"/>
                  <a:pt x="2057444" y="-35008"/>
                  <a:pt x="2231762" y="0"/>
                </a:cubicBezTo>
                <a:cubicBezTo>
                  <a:pt x="2406080" y="35008"/>
                  <a:pt x="2756588" y="17342"/>
                  <a:pt x="2893660" y="0"/>
                </a:cubicBezTo>
                <a:cubicBezTo>
                  <a:pt x="3030732" y="-17342"/>
                  <a:pt x="3274766" y="25690"/>
                  <a:pt x="3506528" y="0"/>
                </a:cubicBezTo>
                <a:cubicBezTo>
                  <a:pt x="3738290" y="-25690"/>
                  <a:pt x="3817936" y="14742"/>
                  <a:pt x="3972307" y="0"/>
                </a:cubicBezTo>
                <a:cubicBezTo>
                  <a:pt x="4126678" y="-14742"/>
                  <a:pt x="4301041" y="14239"/>
                  <a:pt x="4438087" y="0"/>
                </a:cubicBezTo>
                <a:cubicBezTo>
                  <a:pt x="4575133" y="-14239"/>
                  <a:pt x="5022531" y="-15466"/>
                  <a:pt x="5198043" y="0"/>
                </a:cubicBezTo>
                <a:cubicBezTo>
                  <a:pt x="5362343" y="5000"/>
                  <a:pt x="5497001" y="166176"/>
                  <a:pt x="5493143" y="295100"/>
                </a:cubicBezTo>
                <a:cubicBezTo>
                  <a:pt x="5487950" y="453793"/>
                  <a:pt x="5485627" y="687744"/>
                  <a:pt x="5493143" y="849871"/>
                </a:cubicBezTo>
                <a:cubicBezTo>
                  <a:pt x="5500659" y="1011998"/>
                  <a:pt x="5494293" y="1250273"/>
                  <a:pt x="5493143" y="1475463"/>
                </a:cubicBezTo>
                <a:cubicBezTo>
                  <a:pt x="5497258" y="1636964"/>
                  <a:pt x="5352880" y="1767620"/>
                  <a:pt x="5198043" y="1770563"/>
                </a:cubicBezTo>
                <a:cubicBezTo>
                  <a:pt x="4930824" y="1803265"/>
                  <a:pt x="4747090" y="1753601"/>
                  <a:pt x="4536146" y="1770563"/>
                </a:cubicBezTo>
                <a:cubicBezTo>
                  <a:pt x="4325202" y="1787525"/>
                  <a:pt x="4025872" y="1758127"/>
                  <a:pt x="3874248" y="1770563"/>
                </a:cubicBezTo>
                <a:cubicBezTo>
                  <a:pt x="3722624" y="1782999"/>
                  <a:pt x="3413340" y="1783044"/>
                  <a:pt x="3212351" y="1770563"/>
                </a:cubicBezTo>
                <a:cubicBezTo>
                  <a:pt x="3011362" y="1758082"/>
                  <a:pt x="2869228" y="1753867"/>
                  <a:pt x="2697542" y="1770563"/>
                </a:cubicBezTo>
                <a:cubicBezTo>
                  <a:pt x="2525856" y="1787259"/>
                  <a:pt x="2342483" y="1795352"/>
                  <a:pt x="2133704" y="1770563"/>
                </a:cubicBezTo>
                <a:cubicBezTo>
                  <a:pt x="1924925" y="1745774"/>
                  <a:pt x="1767157" y="1796131"/>
                  <a:pt x="1471806" y="1770563"/>
                </a:cubicBezTo>
                <a:cubicBezTo>
                  <a:pt x="1176455" y="1744995"/>
                  <a:pt x="1119176" y="1772235"/>
                  <a:pt x="956997" y="1770563"/>
                </a:cubicBezTo>
                <a:cubicBezTo>
                  <a:pt x="794818" y="1768891"/>
                  <a:pt x="488708" y="1772604"/>
                  <a:pt x="295100" y="1770563"/>
                </a:cubicBezTo>
                <a:cubicBezTo>
                  <a:pt x="163694" y="1780049"/>
                  <a:pt x="14237" y="1654347"/>
                  <a:pt x="0" y="1475463"/>
                </a:cubicBezTo>
                <a:cubicBezTo>
                  <a:pt x="-10067" y="1307865"/>
                  <a:pt x="-618" y="1093638"/>
                  <a:pt x="0" y="920692"/>
                </a:cubicBezTo>
                <a:cubicBezTo>
                  <a:pt x="618" y="747746"/>
                  <a:pt x="6306" y="510685"/>
                  <a:pt x="0" y="29510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Quan tâm, bày tỏ lòng yêu mến với người lao động bằng lời nói, việc làm phù hợp.</a:t>
            </a:r>
            <a:endParaRPr kumimoji="0" lang="en-US" sz="32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Thể hiện sự biết ơn người lao động qua hoạt động vẽ tranh về người lao động.</a:t>
            </a:r>
            <a:endParaRPr kumimoji="0" lang="en-US" sz="32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A6ADC1FE-F7C2-3DCA-8E5C-339599032EF9}"/>
              </a:ext>
            </a:extLst>
          </p:cNvPr>
          <p:cNvPicPr>
            <a:picLocks noChangeAspect="1"/>
          </p:cNvPicPr>
          <p:nvPr/>
        </p:nvPicPr>
        <p:blipFill>
          <a:blip r:embed="rId4"/>
          <a:stretch>
            <a:fillRect/>
          </a:stretch>
        </p:blipFill>
        <p:spPr>
          <a:xfrm>
            <a:off x="85724" y="1656744"/>
            <a:ext cx="5884087" cy="1980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BC65A9B-058C-1378-A72A-074AC5A51444}"/>
              </a:ext>
            </a:extLst>
          </p:cNvPr>
          <p:cNvPicPr>
            <a:picLocks noChangeAspect="1"/>
          </p:cNvPicPr>
          <p:nvPr/>
        </p:nvPicPr>
        <p:blipFill>
          <a:blip r:embed="rId5"/>
          <a:stretch>
            <a:fillRect/>
          </a:stretch>
        </p:blipFill>
        <p:spPr>
          <a:xfrm>
            <a:off x="6102627" y="1410416"/>
            <a:ext cx="5671931" cy="2390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11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123642" y="5693455"/>
            <a:ext cx="5029201" cy="1094702"/>
          </a:xfrm>
          <a:custGeom>
            <a:avLst/>
            <a:gdLst>
              <a:gd name="connsiteX0" fmla="*/ 0 w 5029201"/>
              <a:gd name="connsiteY0" fmla="*/ 182454 h 1094702"/>
              <a:gd name="connsiteX1" fmla="*/ 182454 w 5029201"/>
              <a:gd name="connsiteY1" fmla="*/ 0 h 1094702"/>
              <a:gd name="connsiteX2" fmla="*/ 755496 w 5029201"/>
              <a:gd name="connsiteY2" fmla="*/ 0 h 1094702"/>
              <a:gd name="connsiteX3" fmla="*/ 1515109 w 5029201"/>
              <a:gd name="connsiteY3" fmla="*/ 0 h 1094702"/>
              <a:gd name="connsiteX4" fmla="*/ 2134794 w 5029201"/>
              <a:gd name="connsiteY4" fmla="*/ 0 h 1094702"/>
              <a:gd name="connsiteX5" fmla="*/ 2661193 w 5029201"/>
              <a:gd name="connsiteY5" fmla="*/ 0 h 1094702"/>
              <a:gd name="connsiteX6" fmla="*/ 3234234 w 5029201"/>
              <a:gd name="connsiteY6" fmla="*/ 0 h 1094702"/>
              <a:gd name="connsiteX7" fmla="*/ 3947205 w 5029201"/>
              <a:gd name="connsiteY7" fmla="*/ 0 h 1094702"/>
              <a:gd name="connsiteX8" fmla="*/ 4846747 w 5029201"/>
              <a:gd name="connsiteY8" fmla="*/ 0 h 1094702"/>
              <a:gd name="connsiteX9" fmla="*/ 5029201 w 5029201"/>
              <a:gd name="connsiteY9" fmla="*/ 182454 h 1094702"/>
              <a:gd name="connsiteX10" fmla="*/ 5029201 w 5029201"/>
              <a:gd name="connsiteY10" fmla="*/ 554649 h 1094702"/>
              <a:gd name="connsiteX11" fmla="*/ 5029201 w 5029201"/>
              <a:gd name="connsiteY11" fmla="*/ 912248 h 1094702"/>
              <a:gd name="connsiteX12" fmla="*/ 4846747 w 5029201"/>
              <a:gd name="connsiteY12" fmla="*/ 1094702 h 1094702"/>
              <a:gd name="connsiteX13" fmla="*/ 4087134 w 5029201"/>
              <a:gd name="connsiteY13" fmla="*/ 1094702 h 1094702"/>
              <a:gd name="connsiteX14" fmla="*/ 3514092 w 5029201"/>
              <a:gd name="connsiteY14" fmla="*/ 1094702 h 1094702"/>
              <a:gd name="connsiteX15" fmla="*/ 2801121 w 5029201"/>
              <a:gd name="connsiteY15" fmla="*/ 1094702 h 1094702"/>
              <a:gd name="connsiteX16" fmla="*/ 2228080 w 5029201"/>
              <a:gd name="connsiteY16" fmla="*/ 1094702 h 1094702"/>
              <a:gd name="connsiteX17" fmla="*/ 1515109 w 5029201"/>
              <a:gd name="connsiteY17" fmla="*/ 1094702 h 1094702"/>
              <a:gd name="connsiteX18" fmla="*/ 988710 w 5029201"/>
              <a:gd name="connsiteY18" fmla="*/ 1094702 h 1094702"/>
              <a:gd name="connsiteX19" fmla="*/ 182454 w 5029201"/>
              <a:gd name="connsiteY19" fmla="*/ 1094702 h 1094702"/>
              <a:gd name="connsiteX20" fmla="*/ 0 w 5029201"/>
              <a:gd name="connsiteY20" fmla="*/ 912248 h 1094702"/>
              <a:gd name="connsiteX21" fmla="*/ 0 w 5029201"/>
              <a:gd name="connsiteY21" fmla="*/ 540053 h 1094702"/>
              <a:gd name="connsiteX22" fmla="*/ 0 w 5029201"/>
              <a:gd name="connsiteY22" fmla="*/ 182454 h 109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29201" h="1094702" fill="none" extrusionOk="0">
                <a:moveTo>
                  <a:pt x="0" y="182454"/>
                </a:moveTo>
                <a:cubicBezTo>
                  <a:pt x="5920" y="79420"/>
                  <a:pt x="72906" y="7944"/>
                  <a:pt x="182454" y="0"/>
                </a:cubicBezTo>
                <a:cubicBezTo>
                  <a:pt x="391913" y="-21559"/>
                  <a:pt x="623265" y="-2035"/>
                  <a:pt x="755496" y="0"/>
                </a:cubicBezTo>
                <a:cubicBezTo>
                  <a:pt x="887727" y="2035"/>
                  <a:pt x="1317405" y="-16811"/>
                  <a:pt x="1515109" y="0"/>
                </a:cubicBezTo>
                <a:cubicBezTo>
                  <a:pt x="1712813" y="16811"/>
                  <a:pt x="1870112" y="-30653"/>
                  <a:pt x="2134794" y="0"/>
                </a:cubicBezTo>
                <a:cubicBezTo>
                  <a:pt x="2399476" y="30653"/>
                  <a:pt x="2489891" y="23379"/>
                  <a:pt x="2661193" y="0"/>
                </a:cubicBezTo>
                <a:cubicBezTo>
                  <a:pt x="2832495" y="-23379"/>
                  <a:pt x="3030748" y="12517"/>
                  <a:pt x="3234234" y="0"/>
                </a:cubicBezTo>
                <a:cubicBezTo>
                  <a:pt x="3437720" y="-12517"/>
                  <a:pt x="3643839" y="-1813"/>
                  <a:pt x="3947205" y="0"/>
                </a:cubicBezTo>
                <a:cubicBezTo>
                  <a:pt x="4250571" y="1813"/>
                  <a:pt x="4608206" y="32425"/>
                  <a:pt x="4846747" y="0"/>
                </a:cubicBezTo>
                <a:cubicBezTo>
                  <a:pt x="4959165" y="-15455"/>
                  <a:pt x="5051077" y="91510"/>
                  <a:pt x="5029201" y="182454"/>
                </a:cubicBezTo>
                <a:cubicBezTo>
                  <a:pt x="5039704" y="311514"/>
                  <a:pt x="5045979" y="477784"/>
                  <a:pt x="5029201" y="554649"/>
                </a:cubicBezTo>
                <a:cubicBezTo>
                  <a:pt x="5012423" y="631514"/>
                  <a:pt x="5028568" y="822707"/>
                  <a:pt x="5029201" y="912248"/>
                </a:cubicBezTo>
                <a:cubicBezTo>
                  <a:pt x="5031121" y="1010592"/>
                  <a:pt x="4951207" y="1094605"/>
                  <a:pt x="4846747" y="1094702"/>
                </a:cubicBezTo>
                <a:cubicBezTo>
                  <a:pt x="4645442" y="1084643"/>
                  <a:pt x="4465536" y="1089960"/>
                  <a:pt x="4087134" y="1094702"/>
                </a:cubicBezTo>
                <a:cubicBezTo>
                  <a:pt x="3708732" y="1099444"/>
                  <a:pt x="3714434" y="1122645"/>
                  <a:pt x="3514092" y="1094702"/>
                </a:cubicBezTo>
                <a:cubicBezTo>
                  <a:pt x="3313750" y="1066759"/>
                  <a:pt x="3014117" y="1082262"/>
                  <a:pt x="2801121" y="1094702"/>
                </a:cubicBezTo>
                <a:cubicBezTo>
                  <a:pt x="2588125" y="1107142"/>
                  <a:pt x="2495685" y="1073521"/>
                  <a:pt x="2228080" y="1094702"/>
                </a:cubicBezTo>
                <a:cubicBezTo>
                  <a:pt x="1960475" y="1115883"/>
                  <a:pt x="1712178" y="1068733"/>
                  <a:pt x="1515109" y="1094702"/>
                </a:cubicBezTo>
                <a:cubicBezTo>
                  <a:pt x="1318040" y="1120671"/>
                  <a:pt x="1205480" y="1073803"/>
                  <a:pt x="988710" y="1094702"/>
                </a:cubicBezTo>
                <a:cubicBezTo>
                  <a:pt x="771940" y="1115601"/>
                  <a:pt x="575748" y="1134941"/>
                  <a:pt x="182454" y="1094702"/>
                </a:cubicBezTo>
                <a:cubicBezTo>
                  <a:pt x="87401" y="1085893"/>
                  <a:pt x="-11459" y="992823"/>
                  <a:pt x="0" y="912248"/>
                </a:cubicBezTo>
                <a:cubicBezTo>
                  <a:pt x="18299" y="796451"/>
                  <a:pt x="-11823" y="664725"/>
                  <a:pt x="0" y="540053"/>
                </a:cubicBezTo>
                <a:cubicBezTo>
                  <a:pt x="11823" y="415381"/>
                  <a:pt x="-7971" y="261647"/>
                  <a:pt x="0" y="182454"/>
                </a:cubicBezTo>
                <a:close/>
              </a:path>
              <a:path w="5029201" h="1094702" stroke="0" extrusionOk="0">
                <a:moveTo>
                  <a:pt x="0" y="182454"/>
                </a:moveTo>
                <a:cubicBezTo>
                  <a:pt x="-1271" y="74527"/>
                  <a:pt x="103189" y="-9029"/>
                  <a:pt x="182454" y="0"/>
                </a:cubicBezTo>
                <a:cubicBezTo>
                  <a:pt x="340304" y="-25736"/>
                  <a:pt x="599822" y="24897"/>
                  <a:pt x="895425" y="0"/>
                </a:cubicBezTo>
                <a:cubicBezTo>
                  <a:pt x="1191028" y="-24897"/>
                  <a:pt x="1311830" y="-5755"/>
                  <a:pt x="1515109" y="0"/>
                </a:cubicBezTo>
                <a:cubicBezTo>
                  <a:pt x="1718388" y="5755"/>
                  <a:pt x="1945649" y="23622"/>
                  <a:pt x="2274723" y="0"/>
                </a:cubicBezTo>
                <a:cubicBezTo>
                  <a:pt x="2603797" y="-23622"/>
                  <a:pt x="2767371" y="-17576"/>
                  <a:pt x="2987693" y="0"/>
                </a:cubicBezTo>
                <a:cubicBezTo>
                  <a:pt x="3208015" y="17576"/>
                  <a:pt x="3364481" y="5252"/>
                  <a:pt x="3654021" y="0"/>
                </a:cubicBezTo>
                <a:cubicBezTo>
                  <a:pt x="3943561" y="-5252"/>
                  <a:pt x="3957227" y="11901"/>
                  <a:pt x="4180419" y="0"/>
                </a:cubicBezTo>
                <a:cubicBezTo>
                  <a:pt x="4403611" y="-11901"/>
                  <a:pt x="4573328" y="86"/>
                  <a:pt x="4846747" y="0"/>
                </a:cubicBezTo>
                <a:cubicBezTo>
                  <a:pt x="4965402" y="1329"/>
                  <a:pt x="5015013" y="70962"/>
                  <a:pt x="5029201" y="182454"/>
                </a:cubicBezTo>
                <a:cubicBezTo>
                  <a:pt x="5025616" y="358005"/>
                  <a:pt x="5043788" y="369457"/>
                  <a:pt x="5029201" y="547351"/>
                </a:cubicBezTo>
                <a:cubicBezTo>
                  <a:pt x="5014614" y="725245"/>
                  <a:pt x="5030712" y="824899"/>
                  <a:pt x="5029201" y="912248"/>
                </a:cubicBezTo>
                <a:cubicBezTo>
                  <a:pt x="5034337" y="994635"/>
                  <a:pt x="4955259" y="1095266"/>
                  <a:pt x="4846747" y="1094702"/>
                </a:cubicBezTo>
                <a:cubicBezTo>
                  <a:pt x="4729726" y="1084132"/>
                  <a:pt x="4540908" y="1076733"/>
                  <a:pt x="4273705" y="1094702"/>
                </a:cubicBezTo>
                <a:cubicBezTo>
                  <a:pt x="4006502" y="1112671"/>
                  <a:pt x="3775176" y="1121122"/>
                  <a:pt x="3560735" y="1094702"/>
                </a:cubicBezTo>
                <a:cubicBezTo>
                  <a:pt x="3346294" y="1068283"/>
                  <a:pt x="3018576" y="1113307"/>
                  <a:pt x="2847764" y="1094702"/>
                </a:cubicBezTo>
                <a:cubicBezTo>
                  <a:pt x="2676952" y="1076097"/>
                  <a:pt x="2417776" y="1104960"/>
                  <a:pt x="2134794" y="1094702"/>
                </a:cubicBezTo>
                <a:cubicBezTo>
                  <a:pt x="1851812" y="1084445"/>
                  <a:pt x="1829301" y="1077072"/>
                  <a:pt x="1561752" y="1094702"/>
                </a:cubicBezTo>
                <a:cubicBezTo>
                  <a:pt x="1294203" y="1112332"/>
                  <a:pt x="1180129" y="1079398"/>
                  <a:pt x="942067" y="1094702"/>
                </a:cubicBezTo>
                <a:cubicBezTo>
                  <a:pt x="704005" y="1110006"/>
                  <a:pt x="387601" y="1067131"/>
                  <a:pt x="182454" y="1094702"/>
                </a:cubicBezTo>
                <a:cubicBezTo>
                  <a:pt x="78879" y="1115295"/>
                  <a:pt x="5023" y="1017435"/>
                  <a:pt x="0" y="912248"/>
                </a:cubicBezTo>
                <a:cubicBezTo>
                  <a:pt x="-10638" y="786660"/>
                  <a:pt x="-15948" y="682935"/>
                  <a:pt x="0" y="561947"/>
                </a:cubicBezTo>
                <a:cubicBezTo>
                  <a:pt x="15948" y="440959"/>
                  <a:pt x="-17901" y="267560"/>
                  <a:pt x="0" y="182454"/>
                </a:cubicBezTo>
                <a:close/>
              </a:path>
            </a:pathLst>
          </a:custGeom>
          <a:ln>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Giúp đỡ người lao động khi họ gặp khó khăn.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5507520" y="5602694"/>
            <a:ext cx="6609787" cy="1097677"/>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ln>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lvl="0" algn="ctr" defTabSz="1219170">
              <a:buClr>
                <a:srgbClr val="000000"/>
              </a:buClr>
            </a:pPr>
            <a:r>
              <a:rPr lang="vi-VN" sz="30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Mong muốn sẽ làm công việc như người lao động mà em biết ơn, kính trọng.</a:t>
            </a:r>
            <a:endParaRPr kumimoji="0" lang="en-US" sz="30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6ECFAB7F-4CA7-549E-1312-8B74F58C7AD2}"/>
              </a:ext>
            </a:extLst>
          </p:cNvPr>
          <p:cNvPicPr>
            <a:picLocks noChangeAspect="1"/>
          </p:cNvPicPr>
          <p:nvPr/>
        </p:nvPicPr>
        <p:blipFill rotWithShape="1">
          <a:blip r:embed="rId4"/>
          <a:srcRect r="7865"/>
          <a:stretch/>
        </p:blipFill>
        <p:spPr>
          <a:xfrm>
            <a:off x="123642" y="1395686"/>
            <a:ext cx="5383878" cy="42070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62FEC89-F17C-15AE-B6A8-347A74FC554D}"/>
              </a:ext>
            </a:extLst>
          </p:cNvPr>
          <p:cNvPicPr>
            <a:picLocks noChangeAspect="1"/>
          </p:cNvPicPr>
          <p:nvPr/>
        </p:nvPicPr>
        <p:blipFill rotWithShape="1">
          <a:blip r:embed="rId5"/>
          <a:srcRect l="3918"/>
          <a:stretch/>
        </p:blipFill>
        <p:spPr>
          <a:xfrm>
            <a:off x="5870448" y="1773035"/>
            <a:ext cx="6134083" cy="35213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915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835742" y="1066801"/>
            <a:ext cx="10713130" cy="2682586"/>
          </a:xfrm>
          <a:custGeom>
            <a:avLst/>
            <a:gdLst>
              <a:gd name="connsiteX0" fmla="*/ 1786820 w 9546508"/>
              <a:gd name="connsiteY0" fmla="*/ 3234340 h 2682586"/>
              <a:gd name="connsiteX1" fmla="*/ 2041720 w 9546508"/>
              <a:gd name="connsiteY1" fmla="*/ 2441252 h 2682586"/>
              <a:gd name="connsiteX2" fmla="*/ 4034167 w 9546508"/>
              <a:gd name="connsiteY2" fmla="*/ 16177 h 2682586"/>
              <a:gd name="connsiteX3" fmla="*/ 6475020 w 9546508"/>
              <a:gd name="connsiteY3" fmla="*/ 88141 h 2682586"/>
              <a:gd name="connsiteX4" fmla="*/ 6006491 w 9546508"/>
              <a:gd name="connsiteY4" fmla="*/ 2637047 h 2682586"/>
              <a:gd name="connsiteX5" fmla="*/ 3706987 w 9546508"/>
              <a:gd name="connsiteY5" fmla="*/ 2648693 h 2682586"/>
              <a:gd name="connsiteX6" fmla="*/ 1786820 w 9546508"/>
              <a:gd name="connsiteY6" fmla="*/ 3234340 h 26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6508" h="2682586" fill="none" extrusionOk="0">
                <a:moveTo>
                  <a:pt x="1786820" y="3234340"/>
                </a:moveTo>
                <a:cubicBezTo>
                  <a:pt x="1907281" y="2993459"/>
                  <a:pt x="1909017" y="2777676"/>
                  <a:pt x="2041720" y="2441252"/>
                </a:cubicBezTo>
                <a:cubicBezTo>
                  <a:pt x="-1414682" y="1941659"/>
                  <a:pt x="-195934" y="486261"/>
                  <a:pt x="4034167" y="16177"/>
                </a:cubicBezTo>
                <a:cubicBezTo>
                  <a:pt x="4910145" y="-154133"/>
                  <a:pt x="5663861" y="83310"/>
                  <a:pt x="6475020" y="88141"/>
                </a:cubicBezTo>
                <a:cubicBezTo>
                  <a:pt x="10800756" y="573716"/>
                  <a:pt x="10407550" y="2382165"/>
                  <a:pt x="6006491" y="2637047"/>
                </a:cubicBezTo>
                <a:cubicBezTo>
                  <a:pt x="5252445" y="2745794"/>
                  <a:pt x="4512206" y="2736137"/>
                  <a:pt x="3706987" y="2648693"/>
                </a:cubicBezTo>
                <a:cubicBezTo>
                  <a:pt x="3445605" y="2631249"/>
                  <a:pt x="2593762" y="3160282"/>
                  <a:pt x="1786820" y="3234340"/>
                </a:cubicBezTo>
                <a:close/>
              </a:path>
              <a:path w="9546508" h="2682586" stroke="0" extrusionOk="0">
                <a:moveTo>
                  <a:pt x="1786820" y="3234340"/>
                </a:moveTo>
                <a:cubicBezTo>
                  <a:pt x="1925164" y="2886555"/>
                  <a:pt x="1967005" y="2697566"/>
                  <a:pt x="2041720" y="2441252"/>
                </a:cubicBezTo>
                <a:cubicBezTo>
                  <a:pt x="-1391726" y="1788538"/>
                  <a:pt x="-263028" y="452387"/>
                  <a:pt x="4034167" y="16177"/>
                </a:cubicBezTo>
                <a:cubicBezTo>
                  <a:pt x="4929062" y="-19149"/>
                  <a:pt x="5736544" y="-31576"/>
                  <a:pt x="6475020" y="88141"/>
                </a:cubicBezTo>
                <a:cubicBezTo>
                  <a:pt x="11079274" y="518284"/>
                  <a:pt x="10462617" y="2314365"/>
                  <a:pt x="6006491" y="2637047"/>
                </a:cubicBezTo>
                <a:cubicBezTo>
                  <a:pt x="5174803" y="2632563"/>
                  <a:pt x="4525828" y="2764873"/>
                  <a:pt x="3706987" y="2648693"/>
                </a:cubicBezTo>
                <a:cubicBezTo>
                  <a:pt x="3161504" y="2971773"/>
                  <a:pt x="2201207" y="3229276"/>
                  <a:pt x="1786820" y="3234340"/>
                </a:cubicBezTo>
                <a:close/>
              </a:path>
            </a:pathLst>
          </a:custGeom>
          <a:ln>
            <a:extLst>
              <a:ext uri="{C807C97D-BFC1-408E-A445-0C87EB9F89A2}">
                <ask:lineSketchStyleProps xmlns:ask="http://schemas.microsoft.com/office/drawing/2018/sketchyshapes" xmlns="" sd="57054343">
                  <a:prstGeom prst="wedgeEllipseCallout">
                    <a:avLst>
                      <a:gd name="adj1" fmla="val -31283"/>
                      <a:gd name="adj2" fmla="val 70568"/>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b="1" dirty="0">
                <a:solidFill>
                  <a:srgbClr val="00B050"/>
                </a:solidFill>
                <a:latin typeface="Calibri" panose="020F0502020204030204" pitchFamily="34" charset="0"/>
                <a:ea typeface="LNTH-LuoLuoNotangYuanTi 1" pitchFamily="2" charset="-128"/>
                <a:cs typeface="Calibri" panose="020F0502020204030204" pitchFamily="34" charset="0"/>
              </a:rPr>
              <a:t>Theo em, còn việc làm nào khác để thể hiện lòng biết ơn với người lao động?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 name="Picture 1">
            <a:extLst>
              <a:ext uri="{FF2B5EF4-FFF2-40B4-BE49-F238E27FC236}">
                <a16:creationId xmlns:a16="http://schemas.microsoft.com/office/drawing/2014/main" id="{4031ED39-58F9-D7F5-848F-F66D1C2F0E9D}"/>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26969-D5A5-8A06-1801-BA4E4CC10011}"/>
              </a:ext>
            </a:extLst>
          </p:cNvPr>
          <p:cNvPicPr>
            <a:picLocks noChangeAspect="1"/>
          </p:cNvPicPr>
          <p:nvPr/>
        </p:nvPicPr>
        <p:blipFill>
          <a:blip r:embed="rId3"/>
          <a:stretch>
            <a:fillRect/>
          </a:stretch>
        </p:blipFill>
        <p:spPr>
          <a:xfrm>
            <a:off x="4289487" y="863975"/>
            <a:ext cx="4432176" cy="3072650"/>
          </a:xfrm>
          <a:prstGeom prst="rect">
            <a:avLst/>
          </a:prstGeom>
        </p:spPr>
      </p:pic>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grpSp>
        <p:nvGrpSpPr>
          <p:cNvPr id="2736" name="Group 2735">
            <a:extLst>
              <a:ext uri="{FF2B5EF4-FFF2-40B4-BE49-F238E27FC236}">
                <a16:creationId xmlns:a16="http://schemas.microsoft.com/office/drawing/2014/main" id="{906154F7-E2B0-1522-9DE3-D0404D4F2CB4}"/>
              </a:ext>
            </a:extLst>
          </p:cNvPr>
          <p:cNvGrpSpPr/>
          <p:nvPr/>
        </p:nvGrpSpPr>
        <p:grpSpPr>
          <a:xfrm rot="5400000">
            <a:off x="3963542" y="-2016631"/>
            <a:ext cx="4389884" cy="11622024"/>
            <a:chOff x="8973341" y="852625"/>
            <a:chExt cx="2029095" cy="1435453"/>
          </a:xfrm>
        </p:grpSpPr>
        <p:sp>
          <p:nvSpPr>
            <p:cNvPr id="2737" name="Freeform 255">
              <a:extLst>
                <a:ext uri="{FF2B5EF4-FFF2-40B4-BE49-F238E27FC236}">
                  <a16:creationId xmlns:a16="http://schemas.microsoft.com/office/drawing/2014/main" id="{0AA41685-C4FC-D1F1-12C8-1AB0D565D2B4}"/>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8" name="Rectangle 256">
              <a:extLst>
                <a:ext uri="{FF2B5EF4-FFF2-40B4-BE49-F238E27FC236}">
                  <a16:creationId xmlns:a16="http://schemas.microsoft.com/office/drawing/2014/main" id="{B9BEE664-BEB8-94B8-004C-14B21462C1B5}"/>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9" name="Freeform 257">
              <a:extLst>
                <a:ext uri="{FF2B5EF4-FFF2-40B4-BE49-F238E27FC236}">
                  <a16:creationId xmlns:a16="http://schemas.microsoft.com/office/drawing/2014/main" id="{49F7816A-5BAE-B296-74EE-1E71D3C17B0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2740" name="TextBox 2739">
            <a:extLst>
              <a:ext uri="{FF2B5EF4-FFF2-40B4-BE49-F238E27FC236}">
                <a16:creationId xmlns:a16="http://schemas.microsoft.com/office/drawing/2014/main" id="{21377104-5C7D-82F0-2A29-6616CD59488F}"/>
              </a:ext>
            </a:extLst>
          </p:cNvPr>
          <p:cNvSpPr txBox="1"/>
          <p:nvPr/>
        </p:nvSpPr>
        <p:spPr>
          <a:xfrm>
            <a:off x="1463040" y="2606084"/>
            <a:ext cx="9918138" cy="2308324"/>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Người lao động đã tạo ra những sản phẩm cần thiết để phục vụ cho cuộc sống của con người. Bởi vậy, chúng ta cần kính trọng, biết ơn người lao động bằng thái độ, lời nói và việc làm phù hợp.</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pic>
        <p:nvPicPr>
          <p:cNvPr id="2872" name="Picture 2871">
            <a:extLst>
              <a:ext uri="{FF2B5EF4-FFF2-40B4-BE49-F238E27FC236}">
                <a16:creationId xmlns:a16="http://schemas.microsoft.com/office/drawing/2014/main" id="{1669D566-3E04-DCDD-E644-F8D2ED8260C7}"/>
              </a:ext>
            </a:extLst>
          </p:cNvPr>
          <p:cNvPicPr>
            <a:picLocks noChangeAspect="1"/>
          </p:cNvPicPr>
          <p:nvPr/>
        </p:nvPicPr>
        <p:blipFill>
          <a:blip r:embed="rId3"/>
          <a:stretch>
            <a:fillRect/>
          </a:stretch>
        </p:blipFill>
        <p:spPr>
          <a:xfrm>
            <a:off x="3991367" y="662073"/>
            <a:ext cx="4151736" cy="1176630"/>
          </a:xfrm>
          <a:prstGeom prst="rect">
            <a:avLst/>
          </a:prstGeom>
        </p:spPr>
      </p:pic>
    </p:spTree>
    <p:extLst>
      <p:ext uri="{BB962C8B-B14F-4D97-AF65-F5344CB8AC3E}">
        <p14:creationId xmlns:p14="http://schemas.microsoft.com/office/powerpoint/2010/main" val="753793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736"/>
                                        </p:tgtEl>
                                        <p:attrNameLst>
                                          <p:attrName>style.visibility</p:attrName>
                                        </p:attrNameLst>
                                      </p:cBhvr>
                                      <p:to>
                                        <p:strVal val="visible"/>
                                      </p:to>
                                    </p:set>
                                    <p:anim calcmode="lin" valueType="num">
                                      <p:cBhvr>
                                        <p:cTn id="7" dur="500" fill="hold"/>
                                        <p:tgtEl>
                                          <p:spTgt spid="2736"/>
                                        </p:tgtEl>
                                        <p:attrNameLst>
                                          <p:attrName>ppt_w</p:attrName>
                                        </p:attrNameLst>
                                      </p:cBhvr>
                                      <p:tavLst>
                                        <p:tav tm="0">
                                          <p:val>
                                            <p:fltVal val="0"/>
                                          </p:val>
                                        </p:tav>
                                        <p:tav tm="100000">
                                          <p:val>
                                            <p:strVal val="#ppt_w"/>
                                          </p:val>
                                        </p:tav>
                                      </p:tavLst>
                                    </p:anim>
                                    <p:anim calcmode="lin" valueType="num">
                                      <p:cBhvr>
                                        <p:cTn id="8" dur="500" fill="hold"/>
                                        <p:tgtEl>
                                          <p:spTgt spid="2736"/>
                                        </p:tgtEl>
                                        <p:attrNameLst>
                                          <p:attrName>ppt_h</p:attrName>
                                        </p:attrNameLst>
                                      </p:cBhvr>
                                      <p:tavLst>
                                        <p:tav tm="0">
                                          <p:val>
                                            <p:fltVal val="0"/>
                                          </p:val>
                                        </p:tav>
                                        <p:tav tm="100000">
                                          <p:val>
                                            <p:strVal val="#ppt_h"/>
                                          </p:val>
                                        </p:tav>
                                      </p:tavLst>
                                    </p:anim>
                                    <p:anim calcmode="lin" valueType="num">
                                      <p:cBhvr>
                                        <p:cTn id="9" dur="500" fill="hold"/>
                                        <p:tgtEl>
                                          <p:spTgt spid="2736"/>
                                        </p:tgtEl>
                                        <p:attrNameLst>
                                          <p:attrName>style.rotation</p:attrName>
                                        </p:attrNameLst>
                                      </p:cBhvr>
                                      <p:tavLst>
                                        <p:tav tm="0">
                                          <p:val>
                                            <p:fltVal val="360"/>
                                          </p:val>
                                        </p:tav>
                                        <p:tav tm="100000">
                                          <p:val>
                                            <p:fltVal val="0"/>
                                          </p:val>
                                        </p:tav>
                                      </p:tavLst>
                                    </p:anim>
                                    <p:animEffect transition="in" filter="fade">
                                      <p:cBhvr>
                                        <p:cTn id="10" dur="500"/>
                                        <p:tgtEl>
                                          <p:spTgt spid="2736"/>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iterate type="wd">
                                    <p:tmPct val="10000"/>
                                  </p:iterate>
                                  <p:childTnLst>
                                    <p:set>
                                      <p:cBhvr>
                                        <p:cTn id="13" dur="1" fill="hold">
                                          <p:stCondLst>
                                            <p:cond delay="0"/>
                                          </p:stCondLst>
                                        </p:cTn>
                                        <p:tgtEl>
                                          <p:spTgt spid="2740"/>
                                        </p:tgtEl>
                                        <p:attrNameLst>
                                          <p:attrName>style.visibility</p:attrName>
                                        </p:attrNameLst>
                                      </p:cBhvr>
                                      <p:to>
                                        <p:strVal val="visible"/>
                                      </p:to>
                                    </p:set>
                                    <p:anim calcmode="lin" valueType="num">
                                      <p:cBhvr>
                                        <p:cTn id="14" dur="500" fill="hold"/>
                                        <p:tgtEl>
                                          <p:spTgt spid="2740"/>
                                        </p:tgtEl>
                                        <p:attrNameLst>
                                          <p:attrName>ppt_w</p:attrName>
                                        </p:attrNameLst>
                                      </p:cBhvr>
                                      <p:tavLst>
                                        <p:tav tm="0">
                                          <p:val>
                                            <p:fltVal val="0"/>
                                          </p:val>
                                        </p:tav>
                                        <p:tav tm="100000">
                                          <p:val>
                                            <p:strVal val="#ppt_w"/>
                                          </p:val>
                                        </p:tav>
                                      </p:tavLst>
                                    </p:anim>
                                    <p:anim calcmode="lin" valueType="num">
                                      <p:cBhvr>
                                        <p:cTn id="15" dur="500" fill="hold"/>
                                        <p:tgtEl>
                                          <p:spTgt spid="2740"/>
                                        </p:tgtEl>
                                        <p:attrNameLst>
                                          <p:attrName>ppt_h</p:attrName>
                                        </p:attrNameLst>
                                      </p:cBhvr>
                                      <p:tavLst>
                                        <p:tav tm="0">
                                          <p:val>
                                            <p:fltVal val="0"/>
                                          </p:val>
                                        </p:tav>
                                        <p:tav tm="100000">
                                          <p:val>
                                            <p:strVal val="#ppt_h"/>
                                          </p:val>
                                        </p:tav>
                                      </p:tavLst>
                                    </p:anim>
                                    <p:anim calcmode="lin" valueType="num">
                                      <p:cBhvr>
                                        <p:cTn id="16" dur="500" fill="hold"/>
                                        <p:tgtEl>
                                          <p:spTgt spid="2740"/>
                                        </p:tgtEl>
                                        <p:attrNameLst>
                                          <p:attrName>style.rotation</p:attrName>
                                        </p:attrNameLst>
                                      </p:cBhvr>
                                      <p:tavLst>
                                        <p:tav tm="0">
                                          <p:val>
                                            <p:fltVal val="360"/>
                                          </p:val>
                                        </p:tav>
                                        <p:tav tm="100000">
                                          <p:val>
                                            <p:fltVal val="0"/>
                                          </p:val>
                                        </p:tav>
                                      </p:tavLst>
                                    </p:anim>
                                    <p:animEffect transition="in" filter="fade">
                                      <p:cBhvr>
                                        <p:cTn id="17"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0E8405BC-B4D5-61EF-E7F3-154BC56D8B57}"/>
              </a:ext>
            </a:extLst>
          </p:cNvPr>
          <p:cNvPicPr>
            <a:picLocks noChangeAspect="1"/>
          </p:cNvPicPr>
          <p:nvPr/>
        </p:nvPicPr>
        <p:blipFill>
          <a:blip r:embed="rId5"/>
          <a:stretch>
            <a:fillRect/>
          </a:stretch>
        </p:blipFill>
        <p:spPr>
          <a:xfrm>
            <a:off x="5049533" y="1753202"/>
            <a:ext cx="5560034" cy="3694496"/>
          </a:xfrm>
          <a:prstGeom prst="rect">
            <a:avLst/>
          </a:prstGeom>
        </p:spPr>
      </p:pic>
    </p:spTree>
    <p:extLst>
      <p:ext uri="{BB962C8B-B14F-4D97-AF65-F5344CB8AC3E}">
        <p14:creationId xmlns:p14="http://schemas.microsoft.com/office/powerpoint/2010/main" val="1715232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02BC969-B602-3DAE-2F57-3DE596E0EEA9}"/>
              </a:ext>
            </a:extLst>
          </p:cNvPr>
          <p:cNvSpPr/>
          <p:nvPr/>
        </p:nvSpPr>
        <p:spPr>
          <a:xfrm>
            <a:off x="114300" y="92416"/>
            <a:ext cx="11934826"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Q</a:t>
            </a: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uan sát tranh, đọc tình huống</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và</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đưa ra cách xử lí tình huống. </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5" name="Picture 4">
            <a:extLst>
              <a:ext uri="{FF2B5EF4-FFF2-40B4-BE49-F238E27FC236}">
                <a16:creationId xmlns:a16="http://schemas.microsoft.com/office/drawing/2014/main" id="{31E9029D-8757-317D-119D-D8B2769B723C}"/>
              </a:ext>
            </a:extLst>
          </p:cNvPr>
          <p:cNvPicPr>
            <a:picLocks noChangeAspect="1"/>
          </p:cNvPicPr>
          <p:nvPr/>
        </p:nvPicPr>
        <p:blipFill>
          <a:blip r:embed="rId3"/>
          <a:stretch>
            <a:fillRect/>
          </a:stretch>
        </p:blipFill>
        <p:spPr>
          <a:xfrm>
            <a:off x="104774" y="1183330"/>
            <a:ext cx="6314209" cy="2436170"/>
          </a:xfrm>
          <a:prstGeom prst="rect">
            <a:avLst/>
          </a:prstGeom>
          <a:ln>
            <a:noFill/>
          </a:ln>
          <a:effectLst>
            <a:softEdge rad="112500"/>
          </a:effectLst>
        </p:spPr>
      </p:pic>
      <p:pic>
        <p:nvPicPr>
          <p:cNvPr id="8" name="Picture 7">
            <a:extLst>
              <a:ext uri="{FF2B5EF4-FFF2-40B4-BE49-F238E27FC236}">
                <a16:creationId xmlns:a16="http://schemas.microsoft.com/office/drawing/2014/main" id="{29B44C37-B0C8-3C76-432C-E7C59B60E659}"/>
              </a:ext>
            </a:extLst>
          </p:cNvPr>
          <p:cNvPicPr>
            <a:picLocks noChangeAspect="1"/>
          </p:cNvPicPr>
          <p:nvPr/>
        </p:nvPicPr>
        <p:blipFill>
          <a:blip r:embed="rId4"/>
          <a:stretch>
            <a:fillRect/>
          </a:stretch>
        </p:blipFill>
        <p:spPr>
          <a:xfrm>
            <a:off x="6343649" y="2366962"/>
            <a:ext cx="5695951" cy="4033838"/>
          </a:xfrm>
          <a:prstGeom prst="rect">
            <a:avLst/>
          </a:prstGeom>
          <a:ln>
            <a:noFill/>
          </a:ln>
          <a:effectLst>
            <a:softEdge rad="112500"/>
          </a:effectLst>
        </p:spPr>
      </p:pic>
      <p:pic>
        <p:nvPicPr>
          <p:cNvPr id="11" name="Picture 10">
            <a:extLst>
              <a:ext uri="{FF2B5EF4-FFF2-40B4-BE49-F238E27FC236}">
                <a16:creationId xmlns:a16="http://schemas.microsoft.com/office/drawing/2014/main" id="{B82708E2-7DB9-B9BE-B7CC-F67BBA4E999D}"/>
              </a:ext>
            </a:extLst>
          </p:cNvPr>
          <p:cNvPicPr>
            <a:picLocks noChangeAspect="1"/>
          </p:cNvPicPr>
          <p:nvPr/>
        </p:nvPicPr>
        <p:blipFill>
          <a:blip r:embed="rId5"/>
          <a:stretch>
            <a:fillRect/>
          </a:stretch>
        </p:blipFill>
        <p:spPr>
          <a:xfrm>
            <a:off x="80528" y="3619500"/>
            <a:ext cx="6362700" cy="3147831"/>
          </a:xfrm>
          <a:prstGeom prst="rect">
            <a:avLst/>
          </a:prstGeom>
          <a:ln>
            <a:noFill/>
          </a:ln>
          <a:effectLst>
            <a:softEdge rad="112500"/>
          </a:effectLst>
        </p:spPr>
      </p:pic>
    </p:spTree>
    <p:extLst>
      <p:ext uri="{BB962C8B-B14F-4D97-AF65-F5344CB8AC3E}">
        <p14:creationId xmlns:p14="http://schemas.microsoft.com/office/powerpoint/2010/main" val="28241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7F0E77E1-9C65-501C-1082-80B4B79BACEF}"/>
              </a:ext>
            </a:extLst>
          </p:cNvPr>
          <p:cNvPicPr>
            <a:picLocks noChangeAspect="1"/>
          </p:cNvPicPr>
          <p:nvPr/>
        </p:nvPicPr>
        <p:blipFill>
          <a:blip r:embed="rId5"/>
          <a:stretch>
            <a:fillRect/>
          </a:stretch>
        </p:blipFill>
        <p:spPr>
          <a:xfrm>
            <a:off x="2959716" y="142829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Khởi</a:t>
            </a:r>
            <a:r>
              <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 </a:t>
            </a: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động</a:t>
            </a:r>
            <a:endPar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136531" y="3490381"/>
            <a:ext cx="7206580" cy="1754326"/>
          </a:xfrm>
          <a:prstGeom prst="rect">
            <a:avLst/>
          </a:prstGeom>
          <a:noFill/>
        </p:spPr>
        <p:txBody>
          <a:bodyPr wrap="square" rtlCol="0">
            <a:spAutoFit/>
          </a:bodyPr>
          <a:lstStyle/>
          <a:p>
            <a:pPr lvl="0" algn="just"/>
            <a:r>
              <a:rPr lang="vi-VN" sz="3600" b="1" dirty="0">
                <a:solidFill>
                  <a:prstClr val="white"/>
                </a:solidFill>
                <a:latin typeface="Calibri" panose="020F0502020204030204"/>
              </a:rPr>
              <a:t>Phương nên thuyết phục Khánh qua nhặt đồ giúp bác. Nếu Khánh không đồng ý thì Phương vẫn nên giúp bác. </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C8C34CDF-6B82-BA1C-5812-80532B14F5E2}"/>
              </a:ext>
            </a:extLst>
          </p:cNvPr>
          <p:cNvPicPr>
            <a:picLocks noChangeAspect="1"/>
          </p:cNvPicPr>
          <p:nvPr/>
        </p:nvPicPr>
        <p:blipFill>
          <a:blip r:embed="rId4"/>
          <a:stretch>
            <a:fillRect/>
          </a:stretch>
        </p:blipFill>
        <p:spPr>
          <a:xfrm>
            <a:off x="2540977" y="905608"/>
            <a:ext cx="7139353" cy="2452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EBEFA5D5-2195-3876-FD32-C1D77FB3A42D}"/>
              </a:ext>
            </a:extLst>
          </p:cNvPr>
          <p:cNvPicPr>
            <a:picLocks noChangeAspect="1"/>
          </p:cNvPicPr>
          <p:nvPr/>
        </p:nvPicPr>
        <p:blipFill>
          <a:blip r:embed="rId5"/>
          <a:stretch>
            <a:fillRect/>
          </a:stretch>
        </p:blipFill>
        <p:spPr>
          <a:xfrm>
            <a:off x="1828674" y="-52310"/>
            <a:ext cx="2895851" cy="1072989"/>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2E3090-F844-DDA9-8CEC-19EB765EC352}"/>
              </a:ext>
            </a:extLst>
          </p:cNvPr>
          <p:cNvSpPr txBox="1"/>
          <p:nvPr/>
        </p:nvSpPr>
        <p:spPr>
          <a:xfrm>
            <a:off x="404446" y="817684"/>
            <a:ext cx="11412415" cy="1384995"/>
          </a:xfrm>
          <a:prstGeom prst="rect">
            <a:avLst/>
          </a:prstGeom>
          <a:noFill/>
        </p:spPr>
        <p:txBody>
          <a:bodyPr wrap="square" rtlCol="0">
            <a:spAutoFit/>
          </a:bodyPr>
          <a:lstStyle/>
          <a:p>
            <a:pPr lvl="0" algn="just"/>
            <a:r>
              <a:rPr lang="vi-VN" sz="2800" b="1" dirty="0">
                <a:latin typeface="Calibri" panose="020F0502020204030204"/>
              </a:rPr>
              <a:t>Mai nên nói với bạn đó: Mỗi nghề nghiệp đều quan trọng và có vai trò khác nhau trong xã hội. Mai cần nói rõ tầm quan trọng của nghề nghiệp của bố mẹ mình cho bạn đó hiểu hơn. </a:t>
            </a:r>
            <a:endParaRPr kumimoji="0" lang="en-US" sz="2800" b="1" i="0" u="none" strike="noStrike" kern="1200" cap="none" spc="0" normalizeH="0" baseline="0" noProof="0" dirty="0">
              <a:ln>
                <a:noFill/>
              </a:ln>
              <a:effectLst/>
              <a:uLnTx/>
              <a:uFillTx/>
              <a:latin typeface="Calibri" panose="020F0502020204030204"/>
            </a:endParaRPr>
          </a:p>
        </p:txBody>
      </p:sp>
      <p:pic>
        <p:nvPicPr>
          <p:cNvPr id="4" name="Picture 3">
            <a:extLst>
              <a:ext uri="{FF2B5EF4-FFF2-40B4-BE49-F238E27FC236}">
                <a16:creationId xmlns:a16="http://schemas.microsoft.com/office/drawing/2014/main" id="{1A5755E3-1FA5-17AB-8358-A34D24F5F11B}"/>
              </a:ext>
            </a:extLst>
          </p:cNvPr>
          <p:cNvPicPr>
            <a:picLocks noChangeAspect="1"/>
          </p:cNvPicPr>
          <p:nvPr/>
        </p:nvPicPr>
        <p:blipFill>
          <a:blip r:embed="rId3"/>
          <a:stretch>
            <a:fillRect/>
          </a:stretch>
        </p:blipFill>
        <p:spPr>
          <a:xfrm>
            <a:off x="-1" y="2365131"/>
            <a:ext cx="7983415" cy="38422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02AB594-2233-6E82-CE98-E9E8CBA8EFAB}"/>
              </a:ext>
            </a:extLst>
          </p:cNvPr>
          <p:cNvPicPr>
            <a:picLocks noChangeAspect="1"/>
          </p:cNvPicPr>
          <p:nvPr/>
        </p:nvPicPr>
        <p:blipFill>
          <a:blip r:embed="rId4"/>
          <a:stretch>
            <a:fillRect/>
          </a:stretch>
        </p:blipFill>
        <p:spPr>
          <a:xfrm>
            <a:off x="0" y="-80460"/>
            <a:ext cx="2877561" cy="1072989"/>
          </a:xfrm>
          <a:prstGeom prst="rect">
            <a:avLst/>
          </a:prstGeom>
        </p:spPr>
      </p:pic>
    </p:spTree>
    <p:extLst>
      <p:ext uri="{BB962C8B-B14F-4D97-AF65-F5344CB8AC3E}">
        <p14:creationId xmlns:p14="http://schemas.microsoft.com/office/powerpoint/2010/main" val="29583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2E3090-F844-DDA9-8CEC-19EB765EC352}"/>
              </a:ext>
            </a:extLst>
          </p:cNvPr>
          <p:cNvSpPr txBox="1"/>
          <p:nvPr/>
        </p:nvSpPr>
        <p:spPr>
          <a:xfrm>
            <a:off x="157652" y="4859633"/>
            <a:ext cx="11260672" cy="1323439"/>
          </a:xfrm>
          <a:prstGeom prst="rect">
            <a:avLst/>
          </a:prstGeom>
          <a:noFill/>
        </p:spPr>
        <p:txBody>
          <a:bodyPr wrap="square" rtlCol="0">
            <a:spAutoFit/>
          </a:bodyPr>
          <a:lstStyle/>
          <a:p>
            <a:pPr lvl="0" algn="just"/>
            <a:r>
              <a:rPr lang="vi-VN" sz="4000" b="1" dirty="0">
                <a:latin typeface="Calibri" panose="020F0502020204030204"/>
              </a:rPr>
              <a:t>Nhung nên xin phép bố mẹ chia sẻ bớt những rau, củ, quả đó cho mọi người xung quanh. </a:t>
            </a:r>
            <a:endParaRPr kumimoji="0" lang="en-US" sz="4000" b="1" i="0" u="none" strike="noStrike" kern="1200" cap="none" spc="0" normalizeH="0" baseline="0" noProof="0" dirty="0">
              <a:ln>
                <a:noFill/>
              </a:ln>
              <a:effectLst/>
              <a:uLnTx/>
              <a:uFillTx/>
              <a:latin typeface="Calibri" panose="020F0502020204030204"/>
            </a:endParaRPr>
          </a:p>
        </p:txBody>
      </p:sp>
      <p:pic>
        <p:nvPicPr>
          <p:cNvPr id="6" name="Picture 5">
            <a:extLst>
              <a:ext uri="{FF2B5EF4-FFF2-40B4-BE49-F238E27FC236}">
                <a16:creationId xmlns:a16="http://schemas.microsoft.com/office/drawing/2014/main" id="{CE8CDD24-CD63-42D9-59CB-A8374E99FCF6}"/>
              </a:ext>
            </a:extLst>
          </p:cNvPr>
          <p:cNvPicPr>
            <a:picLocks noChangeAspect="1"/>
          </p:cNvPicPr>
          <p:nvPr/>
        </p:nvPicPr>
        <p:blipFill>
          <a:blip r:embed="rId3"/>
          <a:stretch>
            <a:fillRect/>
          </a:stretch>
        </p:blipFill>
        <p:spPr>
          <a:xfrm>
            <a:off x="4507924" y="0"/>
            <a:ext cx="7570177" cy="4620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5A5B2F73-3F17-E631-37C2-7E8D79161175}"/>
              </a:ext>
            </a:extLst>
          </p:cNvPr>
          <p:cNvPicPr>
            <a:picLocks noChangeAspect="1"/>
          </p:cNvPicPr>
          <p:nvPr/>
        </p:nvPicPr>
        <p:blipFill>
          <a:blip r:embed="rId4"/>
          <a:stretch>
            <a:fillRect/>
          </a:stretch>
        </p:blipFill>
        <p:spPr>
          <a:xfrm>
            <a:off x="966544" y="-81807"/>
            <a:ext cx="2877561" cy="1072989"/>
          </a:xfrm>
          <a:prstGeom prst="rect">
            <a:avLst/>
          </a:prstGeom>
        </p:spPr>
      </p:pic>
    </p:spTree>
    <p:extLst>
      <p:ext uri="{BB962C8B-B14F-4D97-AF65-F5344CB8AC3E}">
        <p14:creationId xmlns:p14="http://schemas.microsoft.com/office/powerpoint/2010/main" val="4031836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0FA5E106-5582-14D2-FAEF-2B365697B649}"/>
              </a:ext>
            </a:extLst>
          </p:cNvPr>
          <p:cNvPicPr>
            <a:picLocks noChangeAspect="1"/>
          </p:cNvPicPr>
          <p:nvPr/>
        </p:nvPicPr>
        <p:blipFill>
          <a:blip r:embed="rId4"/>
          <a:stretch>
            <a:fillRect/>
          </a:stretch>
        </p:blipFill>
        <p:spPr>
          <a:xfrm>
            <a:off x="308487" y="800060"/>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0872F399-FBDE-25DE-162F-68A442603E81}"/>
              </a:ext>
            </a:extLst>
          </p:cNvPr>
          <p:cNvPicPr>
            <a:picLocks noChangeAspect="1"/>
          </p:cNvPicPr>
          <p:nvPr/>
        </p:nvPicPr>
        <p:blipFill>
          <a:blip r:embed="rId5"/>
          <a:stretch>
            <a:fillRect/>
          </a:stretch>
        </p:blipFill>
        <p:spPr>
          <a:xfrm>
            <a:off x="5192247" y="1603523"/>
            <a:ext cx="5486876" cy="3694496"/>
          </a:xfrm>
          <a:prstGeom prst="rect">
            <a:avLst/>
          </a:prstGeom>
        </p:spPr>
      </p:pic>
    </p:spTree>
    <p:extLst>
      <p:ext uri="{BB962C8B-B14F-4D97-AF65-F5344CB8AC3E}">
        <p14:creationId xmlns:p14="http://schemas.microsoft.com/office/powerpoint/2010/main" val="3556653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412DB92-3747-C1D7-618D-1352272DE65C}"/>
              </a:ext>
            </a:extLst>
          </p:cNvPr>
          <p:cNvSpPr txBox="1"/>
          <p:nvPr/>
        </p:nvSpPr>
        <p:spPr>
          <a:xfrm>
            <a:off x="831753" y="1948183"/>
            <a:ext cx="11131061" cy="1569660"/>
          </a:xfrm>
          <a:prstGeom prst="rect">
            <a:avLst/>
          </a:prstGeom>
          <a:noFill/>
        </p:spPr>
        <p:txBody>
          <a:bodyPr wrap="square" rtlCol="0">
            <a:spAutoFit/>
          </a:bodyPr>
          <a:lstStyle/>
          <a:p>
            <a:pPr lvl="0" algn="just"/>
            <a:r>
              <a:rPr lang="vi-VN" sz="4800" b="1" dirty="0">
                <a:solidFill>
                  <a:prstClr val="black"/>
                </a:solidFill>
                <a:latin typeface="Calibri" panose="020F0502020204030204"/>
              </a:rPr>
              <a:t>Cùng các bạn trong nhóm xây dựng tiểu phẩm về chủ đề “Biết ơn người lao động”. </a:t>
            </a:r>
          </a:p>
        </p:txBody>
      </p:sp>
    </p:spTree>
    <p:extLst>
      <p:ext uri="{BB962C8B-B14F-4D97-AF65-F5344CB8AC3E}">
        <p14:creationId xmlns:p14="http://schemas.microsoft.com/office/powerpoint/2010/main" val="24372355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150308" y="329395"/>
            <a:ext cx="5977930" cy="2879798"/>
          </a:xfrm>
          <a:custGeom>
            <a:avLst/>
            <a:gdLst>
              <a:gd name="connsiteX0" fmla="*/ 0 w 4784068"/>
              <a:gd name="connsiteY0" fmla="*/ 462854 h 2777066"/>
              <a:gd name="connsiteX1" fmla="*/ 462854 w 4784068"/>
              <a:gd name="connsiteY1" fmla="*/ 0 h 2777066"/>
              <a:gd name="connsiteX2" fmla="*/ 4321214 w 4784068"/>
              <a:gd name="connsiteY2" fmla="*/ 0 h 2777066"/>
              <a:gd name="connsiteX3" fmla="*/ 4784068 w 4784068"/>
              <a:gd name="connsiteY3" fmla="*/ 462854 h 2777066"/>
              <a:gd name="connsiteX4" fmla="*/ 4784068 w 4784068"/>
              <a:gd name="connsiteY4" fmla="*/ 2314212 h 2777066"/>
              <a:gd name="connsiteX5" fmla="*/ 4321214 w 4784068"/>
              <a:gd name="connsiteY5" fmla="*/ 2777066 h 2777066"/>
              <a:gd name="connsiteX6" fmla="*/ 462854 w 4784068"/>
              <a:gd name="connsiteY6" fmla="*/ 2777066 h 2777066"/>
              <a:gd name="connsiteX7" fmla="*/ 0 w 4784068"/>
              <a:gd name="connsiteY7" fmla="*/ 2314212 h 2777066"/>
              <a:gd name="connsiteX8" fmla="*/ 0 w 4784068"/>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4068" h="2777066" fill="none" extrusionOk="0">
                <a:moveTo>
                  <a:pt x="0" y="462854"/>
                </a:moveTo>
                <a:cubicBezTo>
                  <a:pt x="-10490" y="217280"/>
                  <a:pt x="174446" y="10639"/>
                  <a:pt x="462854" y="0"/>
                </a:cubicBezTo>
                <a:cubicBezTo>
                  <a:pt x="2271602" y="-88141"/>
                  <a:pt x="2920603" y="-30127"/>
                  <a:pt x="4321214" y="0"/>
                </a:cubicBezTo>
                <a:cubicBezTo>
                  <a:pt x="4570353" y="-18779"/>
                  <a:pt x="4788812" y="205617"/>
                  <a:pt x="4784068" y="462854"/>
                </a:cubicBezTo>
                <a:cubicBezTo>
                  <a:pt x="4688479" y="1188722"/>
                  <a:pt x="4699696" y="1752026"/>
                  <a:pt x="4784068" y="2314212"/>
                </a:cubicBezTo>
                <a:cubicBezTo>
                  <a:pt x="4790441" y="2575273"/>
                  <a:pt x="4585244" y="2785262"/>
                  <a:pt x="4321214" y="2777066"/>
                </a:cubicBezTo>
                <a:cubicBezTo>
                  <a:pt x="3194412" y="2619674"/>
                  <a:pt x="1890711" y="2759288"/>
                  <a:pt x="462854" y="2777066"/>
                </a:cubicBezTo>
                <a:cubicBezTo>
                  <a:pt x="193129" y="2757300"/>
                  <a:pt x="-5229" y="2532385"/>
                  <a:pt x="0" y="2314212"/>
                </a:cubicBezTo>
                <a:cubicBezTo>
                  <a:pt x="28504" y="1440093"/>
                  <a:pt x="104246" y="708077"/>
                  <a:pt x="0" y="462854"/>
                </a:cubicBezTo>
                <a:close/>
              </a:path>
              <a:path w="4784068" h="2777066" stroke="0" extrusionOk="0">
                <a:moveTo>
                  <a:pt x="0" y="462854"/>
                </a:moveTo>
                <a:cubicBezTo>
                  <a:pt x="-4424" y="207328"/>
                  <a:pt x="197838" y="-14764"/>
                  <a:pt x="462854" y="0"/>
                </a:cubicBezTo>
                <a:cubicBezTo>
                  <a:pt x="2127340" y="35450"/>
                  <a:pt x="3456901" y="37244"/>
                  <a:pt x="4321214" y="0"/>
                </a:cubicBezTo>
                <a:cubicBezTo>
                  <a:pt x="4578497" y="-4270"/>
                  <a:pt x="4750956" y="205807"/>
                  <a:pt x="4784068" y="462854"/>
                </a:cubicBezTo>
                <a:cubicBezTo>
                  <a:pt x="4822971" y="1102688"/>
                  <a:pt x="4683666" y="1428123"/>
                  <a:pt x="4784068" y="2314212"/>
                </a:cubicBezTo>
                <a:cubicBezTo>
                  <a:pt x="4815205" y="2565532"/>
                  <a:pt x="4569908" y="2758393"/>
                  <a:pt x="4321214" y="2777066"/>
                </a:cubicBezTo>
                <a:cubicBezTo>
                  <a:pt x="2858838" y="2755561"/>
                  <a:pt x="1667947"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a:rPr>
              <a:t>Ví dụ</a:t>
            </a:r>
            <a:r>
              <a:rPr lang="en-US" sz="3200" b="1" dirty="0">
                <a:solidFill>
                  <a:prstClr val="black"/>
                </a:solidFill>
                <a:latin typeface="Calibri" panose="020F0502020204030204"/>
              </a:rPr>
              <a:t> 1:</a:t>
            </a:r>
          </a:p>
          <a:p>
            <a:pPr lvl="0" algn="just"/>
            <a:r>
              <a:rPr lang="vi-VN" sz="3200" b="1" dirty="0">
                <a:solidFill>
                  <a:prstClr val="black"/>
                </a:solidFill>
                <a:latin typeface="Calibri" panose="020F0502020204030204"/>
              </a:rPr>
              <a:t>Bác xe ôm chở bạn đi học, đến cổng trường bạn chạy thẳng vào sân trường, không chào bác;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6621367" y="329394"/>
            <a:ext cx="5485641" cy="2369844"/>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a:solidFill>
                  <a:prstClr val="black"/>
                </a:solidFill>
              </a:rPr>
              <a:t>2. Một bạn định viết vào sách giáo khoa, bạn khác nhắc nhở không nên làm thế;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sp>
        <p:nvSpPr>
          <p:cNvPr id="6" name="Rectangle: Rounded Corners 5">
            <a:extLst>
              <a:ext uri="{FF2B5EF4-FFF2-40B4-BE49-F238E27FC236}">
                <a16:creationId xmlns:a16="http://schemas.microsoft.com/office/drawing/2014/main" id="{2E087140-0C8E-5042-7BFD-957481057CC4}"/>
              </a:ext>
            </a:extLst>
          </p:cNvPr>
          <p:cNvSpPr/>
          <p:nvPr/>
        </p:nvSpPr>
        <p:spPr>
          <a:xfrm>
            <a:off x="1688123" y="4239782"/>
            <a:ext cx="8352692" cy="2002756"/>
          </a:xfrm>
          <a:custGeom>
            <a:avLst/>
            <a:gdLst>
              <a:gd name="connsiteX0" fmla="*/ 0 w 4907844"/>
              <a:gd name="connsiteY0" fmla="*/ 436512 h 2619022"/>
              <a:gd name="connsiteX1" fmla="*/ 436512 w 4907844"/>
              <a:gd name="connsiteY1" fmla="*/ 0 h 2619022"/>
              <a:gd name="connsiteX2" fmla="*/ 4471332 w 4907844"/>
              <a:gd name="connsiteY2" fmla="*/ 0 h 2619022"/>
              <a:gd name="connsiteX3" fmla="*/ 4907844 w 4907844"/>
              <a:gd name="connsiteY3" fmla="*/ 436512 h 2619022"/>
              <a:gd name="connsiteX4" fmla="*/ 4907844 w 4907844"/>
              <a:gd name="connsiteY4" fmla="*/ 2182510 h 2619022"/>
              <a:gd name="connsiteX5" fmla="*/ 4471332 w 4907844"/>
              <a:gd name="connsiteY5" fmla="*/ 2619022 h 2619022"/>
              <a:gd name="connsiteX6" fmla="*/ 436512 w 4907844"/>
              <a:gd name="connsiteY6" fmla="*/ 2619022 h 2619022"/>
              <a:gd name="connsiteX7" fmla="*/ 0 w 4907844"/>
              <a:gd name="connsiteY7" fmla="*/ 2182510 h 2619022"/>
              <a:gd name="connsiteX8" fmla="*/ 0 w 4907844"/>
              <a:gd name="connsiteY8" fmla="*/ 436512 h 261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844" h="2619022" fill="none" extrusionOk="0">
                <a:moveTo>
                  <a:pt x="0" y="436512"/>
                </a:moveTo>
                <a:cubicBezTo>
                  <a:pt x="-14942" y="209753"/>
                  <a:pt x="155504" y="12958"/>
                  <a:pt x="436512" y="0"/>
                </a:cubicBezTo>
                <a:cubicBezTo>
                  <a:pt x="2432515" y="-88141"/>
                  <a:pt x="3832185" y="-30127"/>
                  <a:pt x="4471332" y="0"/>
                </a:cubicBezTo>
                <a:cubicBezTo>
                  <a:pt x="4698094" y="-41442"/>
                  <a:pt x="4911767" y="194102"/>
                  <a:pt x="4907844" y="436512"/>
                </a:cubicBezTo>
                <a:cubicBezTo>
                  <a:pt x="4979227" y="627971"/>
                  <a:pt x="4826378" y="1405511"/>
                  <a:pt x="4907844" y="2182510"/>
                </a:cubicBezTo>
                <a:cubicBezTo>
                  <a:pt x="4935387" y="2447073"/>
                  <a:pt x="4746279" y="2652057"/>
                  <a:pt x="4471332" y="2619022"/>
                </a:cubicBezTo>
                <a:cubicBezTo>
                  <a:pt x="2606169" y="2461630"/>
                  <a:pt x="1222381" y="2601244"/>
                  <a:pt x="436512" y="2619022"/>
                </a:cubicBezTo>
                <a:cubicBezTo>
                  <a:pt x="176726" y="2592794"/>
                  <a:pt x="-6590" y="2376384"/>
                  <a:pt x="0" y="2182510"/>
                </a:cubicBezTo>
                <a:cubicBezTo>
                  <a:pt x="-42994" y="1387505"/>
                  <a:pt x="-105808" y="774996"/>
                  <a:pt x="0" y="436512"/>
                </a:cubicBezTo>
                <a:close/>
              </a:path>
              <a:path w="4907844" h="2619022" stroke="0" extrusionOk="0">
                <a:moveTo>
                  <a:pt x="0" y="436512"/>
                </a:moveTo>
                <a:cubicBezTo>
                  <a:pt x="-10224" y="195665"/>
                  <a:pt x="183301" y="-19077"/>
                  <a:pt x="436512" y="0"/>
                </a:cubicBezTo>
                <a:cubicBezTo>
                  <a:pt x="1167035" y="35450"/>
                  <a:pt x="2590181" y="37244"/>
                  <a:pt x="4471332" y="0"/>
                </a:cubicBezTo>
                <a:cubicBezTo>
                  <a:pt x="4729816" y="-44873"/>
                  <a:pt x="4902518" y="195205"/>
                  <a:pt x="4907844" y="436512"/>
                </a:cubicBezTo>
                <a:cubicBezTo>
                  <a:pt x="5014914" y="778321"/>
                  <a:pt x="4891532" y="1537682"/>
                  <a:pt x="4907844" y="2182510"/>
                </a:cubicBezTo>
                <a:cubicBezTo>
                  <a:pt x="4933178" y="2420084"/>
                  <a:pt x="4697214" y="2578092"/>
                  <a:pt x="4471332" y="2619022"/>
                </a:cubicBezTo>
                <a:cubicBezTo>
                  <a:pt x="3133991" y="2597517"/>
                  <a:pt x="983365" y="2747149"/>
                  <a:pt x="436512" y="2619022"/>
                </a:cubicBezTo>
                <a:cubicBezTo>
                  <a:pt x="215433" y="2607206"/>
                  <a:pt x="21708" y="2434248"/>
                  <a:pt x="0" y="2182510"/>
                </a:cubicBezTo>
                <a:cubicBezTo>
                  <a:pt x="88758" y="1845739"/>
                  <a:pt x="11470" y="1106940"/>
                  <a:pt x="0" y="436512"/>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a:solidFill>
                  <a:prstClr val="black"/>
                </a:solidFill>
                <a:latin typeface="Calibri" panose="020F0502020204030204"/>
              </a:rPr>
              <a:t>3. Bác thợ sơn đang sơn tường, nhân lúc bác không để ý, một bạn đi qua, cầm que vẽ lên bức tường đó,…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2"/>
            <a:ext cx="10527405" cy="18562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diễn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tiết</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3951" y="188888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2A3D2D5-2DCB-51A0-DD6C-F05B1CF36EBB}"/>
              </a:ext>
            </a:extLst>
          </p:cNvPr>
          <p:cNvPicPr>
            <a:picLocks noChangeAspect="1"/>
          </p:cNvPicPr>
          <p:nvPr/>
        </p:nvPicPr>
        <p:blipFill>
          <a:blip r:embed="rId8"/>
          <a:stretch>
            <a:fillRect/>
          </a:stretch>
        </p:blipFill>
        <p:spPr>
          <a:xfrm>
            <a:off x="3518003" y="169323"/>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1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2" name="Em Muốn Làm Cảnh Sát">
            <a:hlinkClick r:id="" action="ppaction://media"/>
            <a:extLst>
              <a:ext uri="{FF2B5EF4-FFF2-40B4-BE49-F238E27FC236}">
                <a16:creationId xmlns:a16="http://schemas.microsoft.com/office/drawing/2014/main" id="{720309FC-A645-1F3C-C7EB-62E53B397B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284268" y="732985"/>
            <a:ext cx="10141689" cy="135575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Trong</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bài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hát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nói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đến</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gì</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2424700" y="4098594"/>
            <a:ext cx="9472775" cy="1747401"/>
          </a:xfrm>
          <a:custGeom>
            <a:avLst/>
            <a:gdLst>
              <a:gd name="connsiteX0" fmla="*/ 0 w 9472775"/>
              <a:gd name="connsiteY0" fmla="*/ 291239 h 1747401"/>
              <a:gd name="connsiteX1" fmla="*/ 291239 w 9472775"/>
              <a:gd name="connsiteY1" fmla="*/ 0 h 1747401"/>
              <a:gd name="connsiteX2" fmla="*/ 9181536 w 9472775"/>
              <a:gd name="connsiteY2" fmla="*/ 0 h 1747401"/>
              <a:gd name="connsiteX3" fmla="*/ 9472775 w 9472775"/>
              <a:gd name="connsiteY3" fmla="*/ 291239 h 1747401"/>
              <a:gd name="connsiteX4" fmla="*/ 9472775 w 9472775"/>
              <a:gd name="connsiteY4" fmla="*/ 1456162 h 1747401"/>
              <a:gd name="connsiteX5" fmla="*/ 9181536 w 9472775"/>
              <a:gd name="connsiteY5" fmla="*/ 1747401 h 1747401"/>
              <a:gd name="connsiteX6" fmla="*/ 291239 w 9472775"/>
              <a:gd name="connsiteY6" fmla="*/ 1747401 h 1747401"/>
              <a:gd name="connsiteX7" fmla="*/ 0 w 9472775"/>
              <a:gd name="connsiteY7" fmla="*/ 1456162 h 1747401"/>
              <a:gd name="connsiteX8" fmla="*/ 0 w 9472775"/>
              <a:gd name="connsiteY8" fmla="*/ 291239 h 174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747401" fill="none" extrusionOk="0">
                <a:moveTo>
                  <a:pt x="0" y="291239"/>
                </a:moveTo>
                <a:cubicBezTo>
                  <a:pt x="96" y="132983"/>
                  <a:pt x="146128" y="26410"/>
                  <a:pt x="291239" y="0"/>
                </a:cubicBezTo>
                <a:cubicBezTo>
                  <a:pt x="4530678" y="72427"/>
                  <a:pt x="7375114" y="61419"/>
                  <a:pt x="9181536" y="0"/>
                </a:cubicBezTo>
                <a:cubicBezTo>
                  <a:pt x="9341640" y="-5113"/>
                  <a:pt x="9447109" y="122629"/>
                  <a:pt x="9472775" y="291239"/>
                </a:cubicBezTo>
                <a:cubicBezTo>
                  <a:pt x="9404275" y="814015"/>
                  <a:pt x="9483743" y="1287135"/>
                  <a:pt x="9472775" y="1456162"/>
                </a:cubicBezTo>
                <a:cubicBezTo>
                  <a:pt x="9474614" y="1607675"/>
                  <a:pt x="9338648" y="1743214"/>
                  <a:pt x="9181536" y="1747401"/>
                </a:cubicBezTo>
                <a:cubicBezTo>
                  <a:pt x="6271454" y="1777228"/>
                  <a:pt x="4462558" y="1668095"/>
                  <a:pt x="291239" y="1747401"/>
                </a:cubicBezTo>
                <a:cubicBezTo>
                  <a:pt x="138768" y="1746454"/>
                  <a:pt x="-5183" y="1618034"/>
                  <a:pt x="0" y="1456162"/>
                </a:cubicBezTo>
                <a:cubicBezTo>
                  <a:pt x="-12472" y="1029141"/>
                  <a:pt x="92099" y="568493"/>
                  <a:pt x="0" y="291239"/>
                </a:cubicBezTo>
                <a:close/>
              </a:path>
              <a:path w="9472775" h="1747401" stroke="0" extrusionOk="0">
                <a:moveTo>
                  <a:pt x="0" y="291239"/>
                </a:moveTo>
                <a:cubicBezTo>
                  <a:pt x="20985" y="136112"/>
                  <a:pt x="134320" y="8184"/>
                  <a:pt x="291239" y="0"/>
                </a:cubicBezTo>
                <a:cubicBezTo>
                  <a:pt x="1350786" y="123000"/>
                  <a:pt x="7307503" y="-96860"/>
                  <a:pt x="9181536" y="0"/>
                </a:cubicBezTo>
                <a:cubicBezTo>
                  <a:pt x="9326400" y="-12182"/>
                  <a:pt x="9484890" y="105968"/>
                  <a:pt x="9472775" y="291239"/>
                </a:cubicBezTo>
                <a:cubicBezTo>
                  <a:pt x="9498189" y="748471"/>
                  <a:pt x="9444090" y="1033642"/>
                  <a:pt x="9472775" y="1456162"/>
                </a:cubicBezTo>
                <a:cubicBezTo>
                  <a:pt x="9466911" y="1619133"/>
                  <a:pt x="9317225" y="1743284"/>
                  <a:pt x="9181536" y="1747401"/>
                </a:cubicBezTo>
                <a:cubicBezTo>
                  <a:pt x="5363698" y="1586694"/>
                  <a:pt x="2986145" y="1787068"/>
                  <a:pt x="291239" y="1747401"/>
                </a:cubicBezTo>
                <a:cubicBezTo>
                  <a:pt x="111472" y="1743580"/>
                  <a:pt x="-10252" y="1612365"/>
                  <a:pt x="0" y="1456162"/>
                </a:cubicBezTo>
                <a:cubicBezTo>
                  <a:pt x="29602" y="1073774"/>
                  <a:pt x="44000" y="549070"/>
                  <a:pt x="0" y="29123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6" name="TextBox 5">
            <a:extLst>
              <a:ext uri="{FF2B5EF4-FFF2-40B4-BE49-F238E27FC236}">
                <a16:creationId xmlns:a16="http://schemas.microsoft.com/office/drawing/2014/main" id="{5E231D68-936D-EB09-4437-B183CCCB8B46}"/>
              </a:ext>
            </a:extLst>
          </p:cNvPr>
          <p:cNvSpPr txBox="1"/>
          <p:nvPr/>
        </p:nvSpPr>
        <p:spPr>
          <a:xfrm>
            <a:off x="3128995" y="2431945"/>
            <a:ext cx="7417941"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phi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đầu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bếp</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2" name="Picture 1">
            <a:extLst>
              <a:ext uri="{FF2B5EF4-FFF2-40B4-BE49-F238E27FC236}">
                <a16:creationId xmlns:a16="http://schemas.microsoft.com/office/drawing/2014/main" id="{9EDAC21C-6720-4642-F1CF-952AE44760AA}"/>
              </a:ext>
            </a:extLst>
          </p:cNvPr>
          <p:cNvPicPr>
            <a:picLocks noChangeAspect="1"/>
          </p:cNvPicPr>
          <p:nvPr/>
        </p:nvPicPr>
        <p:blipFill>
          <a:blip r:embed="rId5"/>
          <a:stretch>
            <a:fillRect/>
          </a:stretch>
        </p:blipFill>
        <p:spPr>
          <a:xfrm>
            <a:off x="4589889" y="1606697"/>
            <a:ext cx="6834208" cy="3377477"/>
          </a:xfrm>
          <a:prstGeom prst="rect">
            <a:avLst/>
          </a:prstGeom>
        </p:spPr>
      </p:pic>
    </p:spTree>
    <p:extLst>
      <p:ext uri="{BB962C8B-B14F-4D97-AF65-F5344CB8AC3E}">
        <p14:creationId xmlns:p14="http://schemas.microsoft.com/office/powerpoint/2010/main" val="1471640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3437" y="-102732"/>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108" y="2968"/>
            <a:ext cx="4023369" cy="1038557"/>
          </a:xfrm>
          <a:prstGeom prst="rect">
            <a:avLst/>
          </a:prstGeom>
        </p:spPr>
      </p:pic>
      <p:sp>
        <p:nvSpPr>
          <p:cNvPr id="13" name="TextBox 12">
            <a:extLst>
              <a:ext uri="{FF2B5EF4-FFF2-40B4-BE49-F238E27FC236}">
                <a16:creationId xmlns:a16="http://schemas.microsoft.com/office/drawing/2014/main" id="{42E22BB6-2F57-E38A-CC6A-BA70F95471DF}"/>
              </a:ext>
            </a:extLst>
          </p:cNvPr>
          <p:cNvSpPr txBox="1"/>
          <p:nvPr/>
        </p:nvSpPr>
        <p:spPr>
          <a:xfrm>
            <a:off x="813816" y="1519564"/>
            <a:ext cx="11045951" cy="1569660"/>
          </a:xfrm>
          <a:prstGeom prst="rect">
            <a:avLst/>
          </a:prstGeom>
          <a:noFill/>
        </p:spPr>
        <p:txBody>
          <a:bodyPr wrap="square" rtlCol="0">
            <a:spAutoFit/>
          </a:bodyPr>
          <a:lstStyle/>
          <a:p>
            <a:pPr lvl="0" algn="ctr" defTabSz="604708"/>
            <a:r>
              <a:rPr lang="vi-VN" sz="4800" b="1" dirty="0">
                <a:solidFill>
                  <a:srgbClr val="002060"/>
                </a:solidFill>
                <a:latin typeface="Calibri" panose="020F0502020204030204"/>
                <a:cs typeface="Arial"/>
                <a:sym typeface="Arial"/>
              </a:rPr>
              <a:t>3. Tìm hiểu những việc cần làm để thể hiện lòng biết ơn người lao động </a:t>
            </a:r>
            <a:endParaRPr lang="en-US" sz="4800" b="1" dirty="0">
              <a:solidFill>
                <a:srgbClr val="002060"/>
              </a:solidFill>
              <a:latin typeface="Calibri" panose="020F0502020204030204"/>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417701" y="0"/>
            <a:ext cx="9783699" cy="796238"/>
          </a:xfrm>
          <a:custGeom>
            <a:avLst/>
            <a:gdLst>
              <a:gd name="connsiteX0" fmla="*/ 0 w 9783699"/>
              <a:gd name="connsiteY0" fmla="*/ 132709 h 796238"/>
              <a:gd name="connsiteX1" fmla="*/ 132709 w 9783699"/>
              <a:gd name="connsiteY1" fmla="*/ 0 h 796238"/>
              <a:gd name="connsiteX2" fmla="*/ 9650990 w 9783699"/>
              <a:gd name="connsiteY2" fmla="*/ 0 h 796238"/>
              <a:gd name="connsiteX3" fmla="*/ 9783699 w 9783699"/>
              <a:gd name="connsiteY3" fmla="*/ 132709 h 796238"/>
              <a:gd name="connsiteX4" fmla="*/ 9783699 w 9783699"/>
              <a:gd name="connsiteY4" fmla="*/ 663529 h 796238"/>
              <a:gd name="connsiteX5" fmla="*/ 9650990 w 9783699"/>
              <a:gd name="connsiteY5" fmla="*/ 796238 h 796238"/>
              <a:gd name="connsiteX6" fmla="*/ 132709 w 9783699"/>
              <a:gd name="connsiteY6" fmla="*/ 796238 h 796238"/>
              <a:gd name="connsiteX7" fmla="*/ 0 w 9783699"/>
              <a:gd name="connsiteY7" fmla="*/ 663529 h 796238"/>
              <a:gd name="connsiteX8" fmla="*/ 0 w 9783699"/>
              <a:gd name="connsiteY8" fmla="*/ 132709 h 7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3699" h="796238" fill="none" extrusionOk="0">
                <a:moveTo>
                  <a:pt x="0" y="132709"/>
                </a:moveTo>
                <a:cubicBezTo>
                  <a:pt x="411" y="70538"/>
                  <a:pt x="60492" y="1805"/>
                  <a:pt x="132709" y="0"/>
                </a:cubicBezTo>
                <a:cubicBezTo>
                  <a:pt x="1445296" y="72427"/>
                  <a:pt x="6663900" y="61419"/>
                  <a:pt x="9650990" y="0"/>
                </a:cubicBezTo>
                <a:cubicBezTo>
                  <a:pt x="9723180" y="-7593"/>
                  <a:pt x="9780649" y="58493"/>
                  <a:pt x="9783699" y="132709"/>
                </a:cubicBezTo>
                <a:cubicBezTo>
                  <a:pt x="9741457" y="295557"/>
                  <a:pt x="9779234" y="444155"/>
                  <a:pt x="9783699" y="663529"/>
                </a:cubicBezTo>
                <a:cubicBezTo>
                  <a:pt x="9785810" y="726106"/>
                  <a:pt x="9718353" y="789590"/>
                  <a:pt x="9650990" y="796238"/>
                </a:cubicBezTo>
                <a:cubicBezTo>
                  <a:pt x="5347794" y="826065"/>
                  <a:pt x="2982695" y="716932"/>
                  <a:pt x="132709" y="796238"/>
                </a:cubicBezTo>
                <a:cubicBezTo>
                  <a:pt x="71684" y="794851"/>
                  <a:pt x="-3416" y="737497"/>
                  <a:pt x="0" y="663529"/>
                </a:cubicBezTo>
                <a:cubicBezTo>
                  <a:pt x="27973" y="434599"/>
                  <a:pt x="-21082" y="307923"/>
                  <a:pt x="0" y="132709"/>
                </a:cubicBezTo>
                <a:close/>
              </a:path>
              <a:path w="9783699" h="796238" stroke="0" extrusionOk="0">
                <a:moveTo>
                  <a:pt x="0" y="132709"/>
                </a:moveTo>
                <a:cubicBezTo>
                  <a:pt x="5553" y="60930"/>
                  <a:pt x="63536" y="8583"/>
                  <a:pt x="132709" y="0"/>
                </a:cubicBezTo>
                <a:cubicBezTo>
                  <a:pt x="2550432" y="123000"/>
                  <a:pt x="6931434" y="-96860"/>
                  <a:pt x="9650990" y="0"/>
                </a:cubicBezTo>
                <a:cubicBezTo>
                  <a:pt x="9721598" y="-2046"/>
                  <a:pt x="9784405" y="57993"/>
                  <a:pt x="9783699" y="132709"/>
                </a:cubicBezTo>
                <a:cubicBezTo>
                  <a:pt x="9808168" y="330425"/>
                  <a:pt x="9778001" y="483592"/>
                  <a:pt x="9783699" y="663529"/>
                </a:cubicBezTo>
                <a:cubicBezTo>
                  <a:pt x="9771544" y="741225"/>
                  <a:pt x="9713537" y="794479"/>
                  <a:pt x="9650990" y="796238"/>
                </a:cubicBezTo>
                <a:cubicBezTo>
                  <a:pt x="6095233" y="635531"/>
                  <a:pt x="4106972" y="835905"/>
                  <a:pt x="132709" y="796238"/>
                </a:cubicBezTo>
                <a:cubicBezTo>
                  <a:pt x="52200" y="794781"/>
                  <a:pt x="-2036" y="735900"/>
                  <a:pt x="0" y="663529"/>
                </a:cubicBezTo>
                <a:cubicBezTo>
                  <a:pt x="-5055" y="501223"/>
                  <a:pt x="1477" y="231304"/>
                  <a:pt x="0" y="13270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Q</a:t>
            </a:r>
            <a:r>
              <a:rPr kumimoji="0" lang="vi-VN"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uan sát tranh trong đọc tình huống để trả lời câu hỏi: </a:t>
            </a:r>
            <a:endPar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C023E2A-6A19-5D9D-8A09-147081F42778}"/>
              </a:ext>
            </a:extLst>
          </p:cNvPr>
          <p:cNvPicPr>
            <a:picLocks noChangeAspect="1"/>
          </p:cNvPicPr>
          <p:nvPr/>
        </p:nvPicPr>
        <p:blipFill>
          <a:blip r:embed="rId3"/>
          <a:stretch>
            <a:fillRect/>
          </a:stretch>
        </p:blipFill>
        <p:spPr>
          <a:xfrm>
            <a:off x="123444" y="1969137"/>
            <a:ext cx="6149340" cy="37184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5C406AF-BC54-F4D3-0B94-370471F7B268}"/>
              </a:ext>
            </a:extLst>
          </p:cNvPr>
          <p:cNvPicPr>
            <a:picLocks noChangeAspect="1"/>
          </p:cNvPicPr>
          <p:nvPr/>
        </p:nvPicPr>
        <p:blipFill rotWithShape="1">
          <a:blip r:embed="rId4"/>
          <a:srcRect l="12659"/>
          <a:stretch/>
        </p:blipFill>
        <p:spPr>
          <a:xfrm>
            <a:off x="6419088" y="963297"/>
            <a:ext cx="5416296" cy="5261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5786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4" name="Picture 3">
            <a:extLst>
              <a:ext uri="{FF2B5EF4-FFF2-40B4-BE49-F238E27FC236}">
                <a16:creationId xmlns:a16="http://schemas.microsoft.com/office/drawing/2014/main" id="{65D62191-4294-6F62-1442-69189535FEE3}"/>
              </a:ext>
            </a:extLst>
          </p:cNvPr>
          <p:cNvPicPr>
            <a:picLocks noChangeAspect="1"/>
          </p:cNvPicPr>
          <p:nvPr/>
        </p:nvPicPr>
        <p:blipFill>
          <a:blip r:embed="rId3"/>
          <a:stretch>
            <a:fillRect/>
          </a:stretch>
        </p:blipFill>
        <p:spPr>
          <a:xfrm>
            <a:off x="0" y="100012"/>
            <a:ext cx="8041175" cy="2707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77A0EDA-51CA-7247-C437-2CB59C3AD1FE}"/>
              </a:ext>
            </a:extLst>
          </p:cNvPr>
          <p:cNvPicPr>
            <a:picLocks noChangeAspect="1"/>
          </p:cNvPicPr>
          <p:nvPr/>
        </p:nvPicPr>
        <p:blipFill>
          <a:blip r:embed="rId4"/>
          <a:stretch>
            <a:fillRect/>
          </a:stretch>
        </p:blipFill>
        <p:spPr>
          <a:xfrm>
            <a:off x="3157157" y="2807208"/>
            <a:ext cx="8815387" cy="3715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pic>
        <p:nvPicPr>
          <p:cNvPr id="3" name="Picture 2">
            <a:extLst>
              <a:ext uri="{FF2B5EF4-FFF2-40B4-BE49-F238E27FC236}">
                <a16:creationId xmlns:a16="http://schemas.microsoft.com/office/drawing/2014/main" id="{C2A4055B-D6D6-13C3-4AC6-3BDA763B4B1F}"/>
              </a:ext>
            </a:extLst>
          </p:cNvPr>
          <p:cNvPicPr>
            <a:picLocks noChangeAspect="1"/>
          </p:cNvPicPr>
          <p:nvPr/>
        </p:nvPicPr>
        <p:blipFill>
          <a:blip r:embed="rId3"/>
          <a:stretch>
            <a:fillRect/>
          </a:stretch>
        </p:blipFill>
        <p:spPr>
          <a:xfrm>
            <a:off x="0" y="0"/>
            <a:ext cx="7743825" cy="368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BBE79EC-F493-3B8B-9522-A7B4956592FC}"/>
              </a:ext>
            </a:extLst>
          </p:cNvPr>
          <p:cNvPicPr>
            <a:picLocks noChangeAspect="1"/>
          </p:cNvPicPr>
          <p:nvPr/>
        </p:nvPicPr>
        <p:blipFill>
          <a:blip r:embed="rId4"/>
          <a:stretch>
            <a:fillRect/>
          </a:stretch>
        </p:blipFill>
        <p:spPr>
          <a:xfrm>
            <a:off x="3009900" y="3695700"/>
            <a:ext cx="902970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251</TotalTime>
  <Words>618</Words>
  <Application>Microsoft Office PowerPoint</Application>
  <PresentationFormat>Widescreen</PresentationFormat>
  <Paragraphs>42</Paragraphs>
  <Slides>28</Slides>
  <Notes>15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Arial</vt:lpstr>
      <vt:lpstr>Calibri</vt:lpstr>
      <vt:lpstr>Calibri Light</vt:lpstr>
      <vt:lpstr>Cambria</vt:lpstr>
      <vt:lpstr>Chau Philomene One</vt:lpstr>
      <vt:lpstr>等线</vt:lpstr>
      <vt:lpstr>LNTH-LuoLuoNotangYuanTi 1</vt:lpstr>
      <vt:lpstr>Poller One</vt:lpstr>
      <vt:lpstr>UVN Banh Mi</vt:lpstr>
      <vt:lpstr>Wingdings 2</vt:lpstr>
      <vt:lpstr>思源黑体 Medium</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37</cp:revision>
  <dcterms:created xsi:type="dcterms:W3CDTF">2023-06-29T11:42:52Z</dcterms:created>
  <dcterms:modified xsi:type="dcterms:W3CDTF">2024-09-30T08:55:33Z</dcterms:modified>
  <cp:category>9Slide.vn</cp:category>
</cp:coreProperties>
</file>