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  <p:sldMasterId id="2147483666" r:id="rId2"/>
    <p:sldMasterId id="2147483690" r:id="rId3"/>
    <p:sldMasterId id="2147483702" r:id="rId4"/>
    <p:sldMasterId id="2147483714" r:id="rId5"/>
  </p:sldMasterIdLst>
  <p:notesMasterIdLst>
    <p:notesMasterId r:id="rId25"/>
  </p:notesMasterIdLst>
  <p:sldIdLst>
    <p:sldId id="256" r:id="rId6"/>
    <p:sldId id="257" r:id="rId7"/>
    <p:sldId id="283" r:id="rId8"/>
    <p:sldId id="284" r:id="rId9"/>
    <p:sldId id="258" r:id="rId10"/>
    <p:sldId id="259" r:id="rId11"/>
    <p:sldId id="260" r:id="rId12"/>
    <p:sldId id="285" r:id="rId13"/>
    <p:sldId id="261" r:id="rId14"/>
    <p:sldId id="268" r:id="rId15"/>
    <p:sldId id="277" r:id="rId16"/>
    <p:sldId id="278" r:id="rId17"/>
    <p:sldId id="263" r:id="rId18"/>
    <p:sldId id="271" r:id="rId19"/>
    <p:sldId id="279" r:id="rId20"/>
    <p:sldId id="281" r:id="rId21"/>
    <p:sldId id="280" r:id="rId22"/>
    <p:sldId id="471" r:id="rId23"/>
    <p:sldId id="472" r:id="rId24"/>
  </p:sldIdLst>
  <p:sldSz cx="12192000" cy="6858000"/>
  <p:notesSz cx="6858000" cy="9144000"/>
  <p:embeddedFontLs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GV click vào quả táo để hiện câu hỏi tương ứng.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20" name="Google Shape;12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34" name="Google Shape;13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Hướng dẫn: - Nếu HS trả lời đúng thì GV click vào vùng trống để hiện đáp án, sau đó click vào cái cây để quay về màn hình hái táo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Nếu HS trả lời sai thì GV click vào con khỉ để thông báo trả lời sai.</a:t>
            </a:r>
            <a:endParaRPr/>
          </a:p>
        </p:txBody>
      </p:sp>
      <p:sp>
        <p:nvSpPr>
          <p:cNvPr id="162" name="Google Shape;16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98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51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52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9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47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37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0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18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125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73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69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588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315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942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4090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049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73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056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997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22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205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06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38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187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3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9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9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945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9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86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68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27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347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249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6471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633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64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0988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053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7174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636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170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09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079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31260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31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hyperlink" Target="https://hoc10.vn/doc-sach/toan-3-tap-2/1/133/34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hyperlink" Target="https://hoc10.vn/doc-sach/toan-3-tap-2/1/133/34/" TargetMode="Externa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34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hyperlink" Target="https://hoc10.vn/doc-sach/toan-3-tap-2/1/133/34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5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34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jpg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3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21891" y="2625822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88580">
            <a:off x="3047965" y="659565"/>
            <a:ext cx="5841286" cy="1178971"/>
            <a:chOff x="0" y="0"/>
            <a:chExt cx="19975700" cy="243488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315495" cy="197433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3628" y="155284"/>
              <a:ext cx="4506644" cy="206179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0726461">
              <a:off x="15091076" y="159060"/>
              <a:ext cx="4861393" cy="222408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616377" y="0"/>
              <a:ext cx="4572467" cy="209190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347987" y="155284"/>
              <a:ext cx="4774998" cy="218456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3E59A7E-142A-A45E-5ED2-70E1426B06ED}"/>
              </a:ext>
            </a:extLst>
          </p:cNvPr>
          <p:cNvSpPr txBox="1"/>
          <p:nvPr/>
        </p:nvSpPr>
        <p:spPr>
          <a:xfrm>
            <a:off x="3504556" y="751137"/>
            <a:ext cx="4956029" cy="75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3334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34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“</a:t>
            </a:r>
            <a:r>
              <a:rPr lang="en-US" sz="3334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34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34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86F8B1-618A-9F26-E76E-8C6B32DC03C8}"/>
              </a:ext>
            </a:extLst>
          </p:cNvPr>
          <p:cNvSpPr txBox="1"/>
          <p:nvPr/>
        </p:nvSpPr>
        <p:spPr>
          <a:xfrm>
            <a:off x="474706" y="1913588"/>
            <a:ext cx="11242588" cy="4326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tùy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ý (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chưa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81019" indent="-381019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tục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381019" indent="-381019" defTabSz="60963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Cứ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luân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phiên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667" kern="12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67" kern="1200" dirty="0">
              <a:solidFill>
                <a:schemeClr val="tx1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488968" flipH="1">
            <a:off x="11263174" y="766798"/>
            <a:ext cx="486053" cy="6968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537" y="4939238"/>
            <a:ext cx="1024526" cy="959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77385" flipH="1">
            <a:off x="353394" y="4764885"/>
            <a:ext cx="486053" cy="696897"/>
          </a:xfrm>
          <a:prstGeom prst="rect">
            <a:avLst/>
          </a:prstGeom>
        </p:spPr>
      </p:pic>
      <p:sp>
        <p:nvSpPr>
          <p:cNvPr id="17" name="TextBox 16">
            <a:hlinkClick r:id="rId7"/>
            <a:extLst>
              <a:ext uri="{FF2B5EF4-FFF2-40B4-BE49-F238E27FC236}">
                <a16:creationId xmlns:a16="http://schemas.microsoft.com/office/drawing/2014/main" id="{A95E1FB1-59FE-0D65-A86C-EA6502B9A0DD}"/>
              </a:ext>
            </a:extLst>
          </p:cNvPr>
          <p:cNvSpPr txBox="1"/>
          <p:nvPr/>
        </p:nvSpPr>
        <p:spPr>
          <a:xfrm>
            <a:off x="1198063" y="620029"/>
            <a:ext cx="8712201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3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3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4: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nghìn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hàng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lang="en-US" sz="3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nghìn</a:t>
            </a:r>
            <a:endParaRPr lang="en-US" sz="30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862769-040D-ED99-43CB-215B00E8F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555" y="2083283"/>
            <a:ext cx="8250135" cy="4154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69765">
            <a:off x="11258635" y="5510037"/>
            <a:ext cx="756649" cy="1304568"/>
          </a:xfrm>
          <a:prstGeom prst="rect">
            <a:avLst/>
          </a:prstGeom>
        </p:spPr>
      </p:pic>
      <p:sp>
        <p:nvSpPr>
          <p:cNvPr id="15" name="TextBox 14">
            <a:hlinkClick r:id="rId5"/>
            <a:extLst>
              <a:ext uri="{FF2B5EF4-FFF2-40B4-BE49-F238E27FC236}">
                <a16:creationId xmlns:a16="http://schemas.microsoft.com/office/drawing/2014/main" id="{DAFBDB75-988C-1B84-3F62-C3B693D1406F}"/>
              </a:ext>
            </a:extLst>
          </p:cNvPr>
          <p:cNvSpPr txBox="1"/>
          <p:nvPr/>
        </p:nvSpPr>
        <p:spPr>
          <a:xfrm>
            <a:off x="4309925" y="937482"/>
            <a:ext cx="6130818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24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5: 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a)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228611" indent="-228611" algn="just" defTabSz="609630">
              <a:lnSpc>
                <a:spcPct val="150000"/>
              </a:lnSpc>
              <a:buClrTx/>
              <a:buFontTx/>
              <a:buAutoNum type="alphaUcPeriod"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OM, ON, OP, OQ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bán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kính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O.</a:t>
            </a:r>
          </a:p>
          <a:p>
            <a:pPr marL="228611" indent="-228611" algn="just" defTabSz="609630">
              <a:lnSpc>
                <a:spcPct val="150000"/>
              </a:lnSpc>
              <a:buClrTx/>
              <a:buFontTx/>
              <a:buAutoNum type="alphaUcPeriod"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MN, PQ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kính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O.</a:t>
            </a:r>
          </a:p>
          <a:p>
            <a:pPr marL="228611" indent="-228611" algn="just" defTabSz="609630">
              <a:lnSpc>
                <a:spcPct val="150000"/>
              </a:lnSpc>
              <a:buClrTx/>
              <a:buFontTx/>
              <a:buAutoNum type="alphaUcPeriod"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HI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đường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kính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F24790-0284-C362-5AEC-264FE693B5A1}"/>
              </a:ext>
            </a:extLst>
          </p:cNvPr>
          <p:cNvSpPr txBox="1"/>
          <p:nvPr/>
        </p:nvSpPr>
        <p:spPr>
          <a:xfrm>
            <a:off x="10389943" y="1165589"/>
            <a:ext cx="10668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6667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667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1A0404-3917-FE59-DA5C-2A26B07238D6}"/>
              </a:ext>
            </a:extLst>
          </p:cNvPr>
          <p:cNvSpPr txBox="1"/>
          <p:nvPr/>
        </p:nvSpPr>
        <p:spPr>
          <a:xfrm>
            <a:off x="10249967" y="2334251"/>
            <a:ext cx="965200" cy="111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buClrTx/>
            </a:pPr>
            <a:r>
              <a:rPr lang="en-US" sz="6667" b="1" kern="1200" dirty="0">
                <a:solidFill>
                  <a:srgbClr val="00B05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667" b="1" kern="1200" dirty="0">
              <a:solidFill>
                <a:srgbClr val="00B05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FCD7D-BE25-59D4-6C3C-F08D3B407F7F}"/>
              </a:ext>
            </a:extLst>
          </p:cNvPr>
          <p:cNvSpPr txBox="1"/>
          <p:nvPr/>
        </p:nvSpPr>
        <p:spPr>
          <a:xfrm>
            <a:off x="10385463" y="3331707"/>
            <a:ext cx="24892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Tx/>
            </a:pPr>
            <a:r>
              <a:rPr lang="en-US" sz="6667" b="1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61947E-4CB8-13DC-CFA7-833EEE241A66}"/>
              </a:ext>
            </a:extLst>
          </p:cNvPr>
          <p:cNvGrpSpPr/>
          <p:nvPr/>
        </p:nvGrpSpPr>
        <p:grpSpPr>
          <a:xfrm>
            <a:off x="297951" y="4021485"/>
            <a:ext cx="10779135" cy="2303116"/>
            <a:chOff x="297951" y="4021484"/>
            <a:chExt cx="10779135" cy="26468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716D2A-32CE-D3F2-8C90-E904292B494C}"/>
                </a:ext>
              </a:extLst>
            </p:cNvPr>
            <p:cNvGrpSpPr/>
            <p:nvPr/>
          </p:nvGrpSpPr>
          <p:grpSpPr>
            <a:xfrm>
              <a:off x="297951" y="4920304"/>
              <a:ext cx="10779135" cy="1748065"/>
              <a:chOff x="297951" y="4920304"/>
              <a:chExt cx="10779135" cy="17480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23C7DA2-CDB0-DFFF-8747-A58A3904C4A9}"/>
                  </a:ext>
                </a:extLst>
              </p:cNvPr>
              <p:cNvSpPr/>
              <p:nvPr/>
            </p:nvSpPr>
            <p:spPr>
              <a:xfrm>
                <a:off x="297951" y="4920304"/>
                <a:ext cx="10779135" cy="1748065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AF7DE7-701F-8412-E0F9-714083258D63}"/>
                  </a:ext>
                </a:extLst>
              </p:cNvPr>
              <p:cNvSpPr txBox="1"/>
              <p:nvPr/>
            </p:nvSpPr>
            <p:spPr>
              <a:xfrm>
                <a:off x="660400" y="5109328"/>
                <a:ext cx="8282858" cy="69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buClrTx/>
                </a:pP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Dùng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compa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vẽ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vào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3000" kern="12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vở</a:t>
                </a:r>
                <a:r>
                  <a:rPr lang="en-US" sz="3000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C94FFC-DE90-FEF7-3584-BD0A34492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44" t="10435" r="38319" b="13594"/>
            <a:stretch/>
          </p:blipFill>
          <p:spPr>
            <a:xfrm>
              <a:off x="8903214" y="4021484"/>
              <a:ext cx="1346753" cy="246615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DCC188-F924-DC3B-02E9-423A3C07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88" y="1234397"/>
            <a:ext cx="4497742" cy="2787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B076D6-D781-18E5-6684-826950F6067D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87773EA-71BB-197D-5043-E9402137E2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B111F8-0C7E-68BF-D944-76B41DE3F7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FFBD9-375D-E7C2-5839-D8E20C1149BC}"/>
              </a:ext>
            </a:extLst>
          </p:cNvPr>
          <p:cNvSpPr/>
          <p:nvPr/>
        </p:nvSpPr>
        <p:spPr>
          <a:xfrm>
            <a:off x="912684" y="5021750"/>
            <a:ext cx="9745792" cy="16129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71204">
            <a:off x="11578902" y="2716684"/>
            <a:ext cx="649508" cy="11198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977385" flipH="1">
            <a:off x="353394" y="4673302"/>
            <a:ext cx="486053" cy="696897"/>
          </a:xfrm>
          <a:prstGeom prst="rect">
            <a:avLst/>
          </a:prstGeom>
        </p:spPr>
      </p:pic>
      <p:sp>
        <p:nvSpPr>
          <p:cNvPr id="19" name="TextBox 18">
            <a:hlinkClick r:id="rId7"/>
            <a:extLst>
              <a:ext uri="{FF2B5EF4-FFF2-40B4-BE49-F238E27FC236}">
                <a16:creationId xmlns:a16="http://schemas.microsoft.com/office/drawing/2014/main" id="{37100EDD-57C5-D46A-6538-0B16715689E6}"/>
              </a:ext>
            </a:extLst>
          </p:cNvPr>
          <p:cNvSpPr txBox="1"/>
          <p:nvPr/>
        </p:nvSpPr>
        <p:spPr>
          <a:xfrm>
            <a:off x="596419" y="737116"/>
            <a:ext cx="10503971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3000" b="1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000" b="1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6: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a)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gam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kern="1200" dirty="0">
              <a:solidFill>
                <a:prstClr val="black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19E81A-6A8C-6075-07D1-79ECB6237327}"/>
              </a:ext>
            </a:extLst>
          </p:cNvPr>
          <p:cNvSpPr txBox="1"/>
          <p:nvPr/>
        </p:nvSpPr>
        <p:spPr>
          <a:xfrm>
            <a:off x="1019304" y="5122845"/>
            <a:ext cx="9210546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sz="3000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vi 100 000.</a:t>
            </a:r>
            <a:endParaRPr lang="en-US" sz="3000" kern="1200" dirty="0">
              <a:solidFill>
                <a:prstClr val="black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444C4-C5BC-3E9C-4521-EC7D49641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2428841"/>
            <a:ext cx="8894731" cy="2465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26604" y="5302617"/>
            <a:ext cx="962569" cy="9013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6872" y="1183414"/>
            <a:ext cx="1024526" cy="9593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977385" flipH="1">
            <a:off x="11046729" y="1009061"/>
            <a:ext cx="486053" cy="696897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E0E16A4-1B0C-FC7A-51DD-1DEBD14136F0}"/>
              </a:ext>
            </a:extLst>
          </p:cNvPr>
          <p:cNvSpPr/>
          <p:nvPr/>
        </p:nvSpPr>
        <p:spPr>
          <a:xfrm>
            <a:off x="2775648" y="654069"/>
            <a:ext cx="8027049" cy="3679439"/>
          </a:xfrm>
          <a:prstGeom prst="wedgeRoundRectCallout">
            <a:avLst>
              <a:gd name="adj1" fmla="val -41327"/>
              <a:gd name="adj2" fmla="val 6879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a) - Con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gà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1 862 g.</a:t>
            </a:r>
            <a:endParaRPr lang="en-US" sz="2667" kern="1200" dirty="0">
              <a:solidFill>
                <a:prstClr val="white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indent="120656"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nhím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762 g.</a:t>
            </a:r>
            <a:endParaRPr lang="en-US" sz="2667" kern="1200" dirty="0">
              <a:solidFill>
                <a:prstClr val="white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indent="120656"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mèo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 kg 876 g = 4 876 g.</a:t>
            </a:r>
            <a:endParaRPr lang="en-US" sz="2667" kern="1200" dirty="0">
              <a:solidFill>
                <a:prstClr val="white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indent="120656"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thỏ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 kg 583 g = 2 583 g.</a:t>
            </a:r>
          </a:p>
          <a:p>
            <a:pPr indent="120656"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- Con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mèo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cân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nặng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en-US" sz="2667" kern="1200" dirty="0">
                <a:solidFill>
                  <a:srgbClr val="000000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sz="2667" kern="1200" dirty="0">
              <a:solidFill>
                <a:prstClr val="white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C2DC5A-70E9-4C1F-A1C9-0F69429ABD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56667" r="70002" b="2586"/>
          <a:stretch/>
        </p:blipFill>
        <p:spPr>
          <a:xfrm>
            <a:off x="-237936" y="3628485"/>
            <a:ext cx="3844735" cy="3356515"/>
          </a:xfrm>
          <a:prstGeom prst="rect">
            <a:avLst/>
          </a:prstGeom>
        </p:spPr>
      </p:pic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56602C64-0ACC-2450-E043-E15D6F8C31F9}"/>
              </a:ext>
            </a:extLst>
          </p:cNvPr>
          <p:cNvSpPr/>
          <p:nvPr/>
        </p:nvSpPr>
        <p:spPr>
          <a:xfrm>
            <a:off x="76304" y="930661"/>
            <a:ext cx="1574800" cy="732417"/>
          </a:xfrm>
          <a:prstGeom prst="homePlate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67" b="1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67" b="1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67" b="1" kern="12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endParaRPr lang="en-US" sz="2667" b="1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C398F4-6201-09E4-E8E2-9DF0D594A688}"/>
              </a:ext>
            </a:extLst>
          </p:cNvPr>
          <p:cNvSpPr/>
          <p:nvPr/>
        </p:nvSpPr>
        <p:spPr>
          <a:xfrm>
            <a:off x="3085671" y="1173335"/>
            <a:ext cx="6020657" cy="3493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</a:rPr>
              <a:t>Hôm nay em luyện tập được những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515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8233" y="2339256"/>
            <a:ext cx="1475143" cy="473834"/>
            <a:chOff x="0" y="0"/>
            <a:chExt cx="2950285" cy="9476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89255" y="4648200"/>
            <a:ext cx="1475143" cy="473834"/>
            <a:chOff x="0" y="0"/>
            <a:chExt cx="2950285" cy="94766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1165" b="6826"/>
            <a:stretch>
              <a:fillRect/>
            </a:stretch>
          </p:blipFill>
          <p:spPr>
            <a:xfrm rot="26016">
              <a:off x="1550909" y="57107"/>
              <a:ext cx="1396046" cy="88529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972" r="66563"/>
            <a:stretch>
              <a:fillRect/>
            </a:stretch>
          </p:blipFill>
          <p:spPr>
            <a:xfrm rot="26016">
              <a:off x="3512" y="6464"/>
              <a:ext cx="1711954" cy="93473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9143331" y="2487484"/>
            <a:ext cx="3682143" cy="481760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70749" y="1373386"/>
            <a:ext cx="3191409" cy="722335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205596" y="982901"/>
            <a:ext cx="7368214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20"/>
              </a:lnSpc>
              <a:buClrTx/>
            </a:pPr>
            <a:r>
              <a:rPr lang="en-US" sz="4000" b="1" kern="1200" dirty="0">
                <a:solidFill>
                  <a:srgbClr val="231F2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ECEAB7-A2B7-44E7-6C40-1AC6B4A6890C}"/>
              </a:ext>
            </a:extLst>
          </p:cNvPr>
          <p:cNvSpPr txBox="1"/>
          <p:nvPr/>
        </p:nvSpPr>
        <p:spPr>
          <a:xfrm>
            <a:off x="2323903" y="1593342"/>
            <a:ext cx="6680200" cy="2479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buClrTx/>
              <a:tabLst>
                <a:tab pos="3960905" algn="l"/>
              </a:tabLst>
            </a:pP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đếm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vi 10 000, 100 000;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67" kern="1200" dirty="0">
              <a:solidFill>
                <a:prstClr val="black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547FA2-42E9-CA18-1389-D9C925A0160C}"/>
              </a:ext>
            </a:extLst>
          </p:cNvPr>
          <p:cNvSpPr txBox="1"/>
          <p:nvPr/>
        </p:nvSpPr>
        <p:spPr>
          <a:xfrm>
            <a:off x="2323903" y="4190369"/>
            <a:ext cx="6680200" cy="1863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tiễn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chia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67" kern="12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lang="en-US" sz="2667" kern="12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667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C63593-A11B-A8BA-1AD9-952C5E3C3E77}"/>
              </a:ext>
            </a:extLst>
          </p:cNvPr>
          <p:cNvSpPr txBox="1"/>
          <p:nvPr/>
        </p:nvSpPr>
        <p:spPr>
          <a:xfrm>
            <a:off x="816001" y="2133792"/>
            <a:ext cx="1045399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3334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B9D2CC-99AD-52C6-7811-6B4997BADBA4}"/>
              </a:ext>
            </a:extLst>
          </p:cNvPr>
          <p:cNvSpPr txBox="1"/>
          <p:nvPr/>
        </p:nvSpPr>
        <p:spPr>
          <a:xfrm>
            <a:off x="804636" y="4441332"/>
            <a:ext cx="1053592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3334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599C1C-F397-7E49-2DC4-6B161CDB36C7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37F76FA-0063-0709-E0BC-5A4ADEC80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4FB3DF-C6EE-FFE6-E96B-632947F3F81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 descr="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171114" y="2511685"/>
            <a:ext cx="9448441" cy="4159993"/>
          </a:xfrm>
          <a:prstGeom prst="roundRect">
            <a:avLst>
              <a:gd name="adj" fmla="val 6085"/>
            </a:avLst>
          </a:prstGeom>
          <a:solidFill>
            <a:schemeClr val="lt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Hướng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dẫn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chơi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B0400000000000000" pitchFamily="18" charset="-128"/>
                <a:cs typeface="Arial"/>
                <a:sym typeface="Arial"/>
              </a:rPr>
              <a:t> game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B0400000000000000" pitchFamily="18" charset="-128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“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”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chơi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chuột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lời</a:t>
            </a: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trở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màn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 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chú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khỉ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nhặt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Click 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quả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UD Digi Kyokasho N-B"/>
                <a:cs typeface="Arial"/>
                <a:sym typeface="Arial"/>
              </a:rPr>
              <a:t>theo.</a:t>
            </a:r>
            <a:endParaRPr kumimoji="0" sz="24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UD Digi Kyokasho N-B"/>
              <a:cs typeface="Arial"/>
              <a:sym typeface="Arial"/>
            </a:endParaRPr>
          </a:p>
        </p:txBody>
      </p:sp>
      <p:pic>
        <p:nvPicPr>
          <p:cNvPr id="91" name="Google Shape;91;p2" descr="038b4ff17003114c478d29a567a6daa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7886" y="0"/>
            <a:ext cx="2844114" cy="456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53600" y="4752975"/>
            <a:ext cx="228619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E47C25E6-9E74-156E-E4A8-31694230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13802" y="-73437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F97B8-FDC5-409E-2264-1DD8DAB6F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2884" y="190210"/>
            <a:ext cx="5406232" cy="25302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tree with a black background&#10;&#10;Description automatically generated">
            <a:extLst>
              <a:ext uri="{FF2B5EF4-FFF2-40B4-BE49-F238E27FC236}">
                <a16:creationId xmlns:a16="http://schemas.microsoft.com/office/drawing/2014/main" id="{66A96FEC-2839-51CC-E6FD-6BBF1FA30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928" y="0"/>
            <a:ext cx="5705856" cy="6858000"/>
          </a:xfrm>
          <a:prstGeom prst="rect">
            <a:avLst/>
          </a:prstGeom>
        </p:spPr>
      </p:pic>
      <p:pic>
        <p:nvPicPr>
          <p:cNvPr id="107" name="Google Shape;107;p3" descr="Kết quả hình ảnh cho tree apple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1375" y="3194447"/>
            <a:ext cx="17526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khỉ" descr="886255f75f86d6f948235e2659cdd1c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7675" y="4978384"/>
            <a:ext cx="1589582" cy="153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63F5064B-8777-9DC4-B91D-6E5EE0062C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63F5C689-73BA-9364-A0C7-305724805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6722" y="2717496"/>
            <a:ext cx="958556" cy="953902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60475567-116C-6AAF-C012-504B326F2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921" y="1474127"/>
            <a:ext cx="958556" cy="95390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FC0A92A0-E162-12D2-6D16-AD7861C35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9856" y="909147"/>
            <a:ext cx="958556" cy="953902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F540BAD8-F480-67FB-620F-4346E91368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27893" y="2109746"/>
            <a:ext cx="958556" cy="953902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628E533-6622-ED0A-FBD2-C6ABB97621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20607" y="4978384"/>
            <a:ext cx="1733701" cy="1634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38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1445 0.03125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155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00221 0.5347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45 0.03125 L 0.27135 0.058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36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0039 0.728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35 0.0588 L 0.36875 0.01713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7" y="-206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0.0168 0.5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75 0.01713 L 0.42096 0.0613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219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706 0.05972 L 0.46797 0.0370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97 0.03704 L 0.52435 0.0747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435 0.07476 L 0.58984 0.05255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 descr="Kết quả hình ảnh cho tree apple cartoon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" name="Google Shape;123;p4"/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24" name="Google Shape;124;p4" descr="C:\Users\ADMIN\Desktop\Tai nguyen thiet ke tro choi\Bảng gỗ\wooden-blank-sign-clipart-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4"/>
            <p:cNvSpPr txBox="1"/>
            <p:nvPr/>
          </p:nvSpPr>
          <p:spPr>
            <a:xfrm>
              <a:off x="2156254" y="764498"/>
              <a:ext cx="787948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1: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chữ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những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nào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26" name="Google Shape;126;p4"/>
          <p:cNvGrpSpPr/>
          <p:nvPr/>
        </p:nvGrpSpPr>
        <p:grpSpPr>
          <a:xfrm>
            <a:off x="3259226" y="2624746"/>
            <a:ext cx="4524325" cy="2960649"/>
            <a:chOff x="3248074" y="2514600"/>
            <a:chExt cx="4524325" cy="2960649"/>
          </a:xfrm>
        </p:grpSpPr>
        <p:pic>
          <p:nvPicPr>
            <p:cNvPr id="127" name="Google Shape;127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4" y="2514600"/>
              <a:ext cx="4524325" cy="29606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4"/>
            <p:cNvSpPr txBox="1"/>
            <p:nvPr/>
          </p:nvSpPr>
          <p:spPr>
            <a:xfrm>
              <a:off x="3871570" y="2748591"/>
              <a:ext cx="3391446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 có 3 chữ số gồm: hàng trăm, hàng chục, hàng đơn vị.</a:t>
              </a:r>
            </a:p>
          </p:txBody>
        </p:sp>
      </p:grpSp>
      <p:pic>
        <p:nvPicPr>
          <p:cNvPr id="130" name="Google Shape;130;p4" descr="886255f75f86d6f948235e2659cdd1c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120389C0-3E27-C85E-3FEC-6AF23EC50A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A34A51B9-68FB-1659-4277-68D65C8C81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3;p4">
            <a:extLst>
              <a:ext uri="{FF2B5EF4-FFF2-40B4-BE49-F238E27FC236}">
                <a16:creationId xmlns:a16="http://schemas.microsoft.com/office/drawing/2014/main" id="{C9A4045C-08DC-64A4-C150-91FB663E288A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3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A0630A3E-1EBA-67A8-0465-2287727A067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25;p4">
              <a:extLst>
                <a:ext uri="{FF2B5EF4-FFF2-40B4-BE49-F238E27FC236}">
                  <a16:creationId xmlns:a16="http://schemas.microsoft.com/office/drawing/2014/main" id="{B0B4ABA5-B105-BEEF-AFC0-A0CF62D7419F}"/>
                </a:ext>
              </a:extLst>
            </p:cNvPr>
            <p:cNvSpPr txBox="1"/>
            <p:nvPr/>
          </p:nvSpPr>
          <p:spPr>
            <a:xfrm>
              <a:off x="2156254" y="442519"/>
              <a:ext cx="7879489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2: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“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Sáu nghìn một trăm mười ba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được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là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5" name="Google Shape;126;p4">
            <a:extLst>
              <a:ext uri="{FF2B5EF4-FFF2-40B4-BE49-F238E27FC236}">
                <a16:creationId xmlns:a16="http://schemas.microsoft.com/office/drawing/2014/main" id="{0BC2C12A-C5A6-EAD2-7040-6073F8E3E31A}"/>
              </a:ext>
            </a:extLst>
          </p:cNvPr>
          <p:cNvGrpSpPr/>
          <p:nvPr/>
        </p:nvGrpSpPr>
        <p:grpSpPr>
          <a:xfrm>
            <a:off x="3259225" y="2624746"/>
            <a:ext cx="4524325" cy="2196577"/>
            <a:chOff x="3248073" y="2514600"/>
            <a:chExt cx="4524325" cy="2196577"/>
          </a:xfrm>
        </p:grpSpPr>
        <p:pic>
          <p:nvPicPr>
            <p:cNvPr id="16" name="Google Shape;127;p4">
              <a:extLst>
                <a:ext uri="{FF2B5EF4-FFF2-40B4-BE49-F238E27FC236}">
                  <a16:creationId xmlns:a16="http://schemas.microsoft.com/office/drawing/2014/main" id="{44F9C4CC-5A85-7065-3D86-EEEED3D0E99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3" y="2514600"/>
              <a:ext cx="4524325" cy="2196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28;p4">
              <a:extLst>
                <a:ext uri="{FF2B5EF4-FFF2-40B4-BE49-F238E27FC236}">
                  <a16:creationId xmlns:a16="http://schemas.microsoft.com/office/drawing/2014/main" id="{D0473BCA-02C5-0A3B-47FE-BAB1A37315AF}"/>
                </a:ext>
              </a:extLst>
            </p:cNvPr>
            <p:cNvSpPr txBox="1"/>
            <p:nvPr/>
          </p:nvSpPr>
          <p:spPr>
            <a:xfrm>
              <a:off x="3814512" y="2903376"/>
              <a:ext cx="3391446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6 113</a:t>
              </a:r>
            </a:p>
          </p:txBody>
        </p:sp>
      </p:grpSp>
      <p:pic>
        <p:nvPicPr>
          <p:cNvPr id="18" name="Google Shape;130;p4" descr="886255f75f86d6f948235e2659cdd1c2.png">
            <a:extLst>
              <a:ext uri="{FF2B5EF4-FFF2-40B4-BE49-F238E27FC236}">
                <a16:creationId xmlns:a16="http://schemas.microsoft.com/office/drawing/2014/main" id="{6B940ECB-A711-1FBC-2F49-E2C12C3A19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45851F01-13AF-F2FC-432C-2F2103E24EF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A94F1394-8D22-1015-1280-A6F183300A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3;p4">
            <a:extLst>
              <a:ext uri="{FF2B5EF4-FFF2-40B4-BE49-F238E27FC236}">
                <a16:creationId xmlns:a16="http://schemas.microsoft.com/office/drawing/2014/main" id="{29A6B793-04DB-20DF-8F2E-099AB737AF45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3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5A2DC559-2C94-B98B-2157-2FB7760F6CA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25;p4">
              <a:extLst>
                <a:ext uri="{FF2B5EF4-FFF2-40B4-BE49-F238E27FC236}">
                  <a16:creationId xmlns:a16="http://schemas.microsoft.com/office/drawing/2014/main" id="{59830547-E426-8B8C-DDF5-FC953DF184D7}"/>
                </a:ext>
              </a:extLst>
            </p:cNvPr>
            <p:cNvSpPr txBox="1"/>
            <p:nvPr/>
          </p:nvSpPr>
          <p:spPr>
            <a:xfrm>
              <a:off x="1620997" y="442519"/>
              <a:ext cx="876079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3: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Trong các số sau: 6 128; 37 281, 6 087; 20 937. Số nào bé nhất?</a:t>
              </a:r>
            </a:p>
          </p:txBody>
        </p:sp>
      </p:grpSp>
      <p:grpSp>
        <p:nvGrpSpPr>
          <p:cNvPr id="15" name="Google Shape;126;p4">
            <a:extLst>
              <a:ext uri="{FF2B5EF4-FFF2-40B4-BE49-F238E27FC236}">
                <a16:creationId xmlns:a16="http://schemas.microsoft.com/office/drawing/2014/main" id="{87F9A601-674D-9605-1AD1-F658B4FAAE36}"/>
              </a:ext>
            </a:extLst>
          </p:cNvPr>
          <p:cNvGrpSpPr/>
          <p:nvPr/>
        </p:nvGrpSpPr>
        <p:grpSpPr>
          <a:xfrm>
            <a:off x="3259225" y="2624746"/>
            <a:ext cx="4524325" cy="2196577"/>
            <a:chOff x="3248073" y="2514600"/>
            <a:chExt cx="4524325" cy="2196577"/>
          </a:xfrm>
        </p:grpSpPr>
        <p:pic>
          <p:nvPicPr>
            <p:cNvPr id="16" name="Google Shape;127;p4">
              <a:extLst>
                <a:ext uri="{FF2B5EF4-FFF2-40B4-BE49-F238E27FC236}">
                  <a16:creationId xmlns:a16="http://schemas.microsoft.com/office/drawing/2014/main" id="{EC199089-670E-FDDE-C2EC-DC5DC545DA0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3" y="2514600"/>
              <a:ext cx="4524325" cy="2196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28;p4">
              <a:extLst>
                <a:ext uri="{FF2B5EF4-FFF2-40B4-BE49-F238E27FC236}">
                  <a16:creationId xmlns:a16="http://schemas.microsoft.com/office/drawing/2014/main" id="{5F3C9E72-C727-6BCE-02DF-6BB223C333EF}"/>
                </a:ext>
              </a:extLst>
            </p:cNvPr>
            <p:cNvSpPr txBox="1"/>
            <p:nvPr/>
          </p:nvSpPr>
          <p:spPr>
            <a:xfrm>
              <a:off x="3814512" y="2995709"/>
              <a:ext cx="339144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bé </a:t>
              </a:r>
              <a:r>
                <a:rPr kumimoji="0" lang="fr-FR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nhất</a:t>
              </a: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là 6 087.</a:t>
              </a:r>
            </a:p>
          </p:txBody>
        </p:sp>
      </p:grpSp>
      <p:pic>
        <p:nvPicPr>
          <p:cNvPr id="18" name="Google Shape;130;p4" descr="886255f75f86d6f948235e2659cdd1c2.png">
            <a:extLst>
              <a:ext uri="{FF2B5EF4-FFF2-40B4-BE49-F238E27FC236}">
                <a16:creationId xmlns:a16="http://schemas.microsoft.com/office/drawing/2014/main" id="{678C6357-8CEF-F43C-1697-EE0CAFDA174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3F1B73C8-32B0-FCAB-738A-82DD2B519A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2;p4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A8E9ECCD-DCB3-FA92-A7C0-C38DFD603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341" y="2590800"/>
            <a:ext cx="3146059" cy="34786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3;p4">
            <a:extLst>
              <a:ext uri="{FF2B5EF4-FFF2-40B4-BE49-F238E27FC236}">
                <a16:creationId xmlns:a16="http://schemas.microsoft.com/office/drawing/2014/main" id="{C6489CE9-552E-4326-097D-F346223969BE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13" name="Google Shape;124;p4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EA909F83-F337-896B-7A0B-79F3BC7C462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1699" y="-1905000"/>
              <a:ext cx="10388601" cy="44522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25;p4">
              <a:extLst>
                <a:ext uri="{FF2B5EF4-FFF2-40B4-BE49-F238E27FC236}">
                  <a16:creationId xmlns:a16="http://schemas.microsoft.com/office/drawing/2014/main" id="{D690BBFE-7223-CE00-92D5-B6E153E90D75}"/>
                </a:ext>
              </a:extLst>
            </p:cNvPr>
            <p:cNvSpPr txBox="1"/>
            <p:nvPr/>
          </p:nvSpPr>
          <p:spPr>
            <a:xfrm>
              <a:off x="1620997" y="442519"/>
              <a:ext cx="876079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Trong các số sau: 6 128; 37 281, 6 087; 20 937. Số nào lớn nhất?</a:t>
              </a:r>
            </a:p>
          </p:txBody>
        </p:sp>
      </p:grpSp>
      <p:grpSp>
        <p:nvGrpSpPr>
          <p:cNvPr id="15" name="Google Shape;126;p4">
            <a:extLst>
              <a:ext uri="{FF2B5EF4-FFF2-40B4-BE49-F238E27FC236}">
                <a16:creationId xmlns:a16="http://schemas.microsoft.com/office/drawing/2014/main" id="{352874EB-110A-EA94-5D9C-EFCAA0CC47B7}"/>
              </a:ext>
            </a:extLst>
          </p:cNvPr>
          <p:cNvGrpSpPr/>
          <p:nvPr/>
        </p:nvGrpSpPr>
        <p:grpSpPr>
          <a:xfrm>
            <a:off x="3259225" y="2624746"/>
            <a:ext cx="4524325" cy="2196577"/>
            <a:chOff x="3248073" y="2514600"/>
            <a:chExt cx="4524325" cy="2196577"/>
          </a:xfrm>
        </p:grpSpPr>
        <p:pic>
          <p:nvPicPr>
            <p:cNvPr id="16" name="Google Shape;127;p4">
              <a:extLst>
                <a:ext uri="{FF2B5EF4-FFF2-40B4-BE49-F238E27FC236}">
                  <a16:creationId xmlns:a16="http://schemas.microsoft.com/office/drawing/2014/main" id="{87879153-A010-80E0-F923-9CFA770FC81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248073" y="2514600"/>
              <a:ext cx="4524325" cy="21965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28;p4">
              <a:extLst>
                <a:ext uri="{FF2B5EF4-FFF2-40B4-BE49-F238E27FC236}">
                  <a16:creationId xmlns:a16="http://schemas.microsoft.com/office/drawing/2014/main" id="{38E52BDB-02D8-CDB5-88BA-DFDED393D363}"/>
                </a:ext>
              </a:extLst>
            </p:cNvPr>
            <p:cNvSpPr txBox="1"/>
            <p:nvPr/>
          </p:nvSpPr>
          <p:spPr>
            <a:xfrm>
              <a:off x="3814512" y="2995709"/>
              <a:ext cx="339144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fr-FR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lớn</a:t>
              </a: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fr-FR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nhất</a:t>
              </a:r>
              <a:r>
                <a: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là 37 281.</a:t>
              </a:r>
            </a:p>
          </p:txBody>
        </p:sp>
      </p:grpSp>
      <p:pic>
        <p:nvPicPr>
          <p:cNvPr id="18" name="Google Shape;130;p4" descr="886255f75f86d6f948235e2659cdd1c2.png">
            <a:extLst>
              <a:ext uri="{FF2B5EF4-FFF2-40B4-BE49-F238E27FC236}">
                <a16:creationId xmlns:a16="http://schemas.microsoft.com/office/drawing/2014/main" id="{28F3F689-907C-FB89-3C18-53C9AD609A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88544" y="4502877"/>
            <a:ext cx="1900084" cy="184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89;p2" descr="Logo, company name&#10;&#10;Description automatically generated">
            <a:extLst>
              <a:ext uri="{FF2B5EF4-FFF2-40B4-BE49-F238E27FC236}">
                <a16:creationId xmlns:a16="http://schemas.microsoft.com/office/drawing/2014/main" id="{249832EE-75E3-6C0C-DEE5-21D9C99920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0"/>
            <a:ext cx="592749" cy="661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16E562-FAC0-4C8C-0A03-B1D1ADA36C07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9B86480-F063-FD2D-1E33-6F20A2CBA0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665A81-0210-9F74-B5F7-65AAFAD934D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799</Words>
  <Application>Microsoft Office PowerPoint</Application>
  <PresentationFormat>Widescreen</PresentationFormat>
  <Paragraphs>71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Aptos</vt:lpstr>
      <vt:lpstr>UTM Avo</vt:lpstr>
      <vt:lpstr>Wingdings</vt:lpstr>
      <vt:lpstr>Office Theme</vt:lpstr>
      <vt:lpstr>2_Office Theme</vt:lpstr>
      <vt:lpstr>4_Office Theme</vt:lpstr>
      <vt:lpstr>Theme1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Loan Nguyễn</cp:lastModifiedBy>
  <cp:revision>16</cp:revision>
  <dcterms:modified xsi:type="dcterms:W3CDTF">2025-01-08T08:22:41Z</dcterms:modified>
</cp:coreProperties>
</file>