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  <p:sldMasterId id="2147483672" r:id="rId2"/>
    <p:sldMasterId id="2147483684" r:id="rId3"/>
    <p:sldMasterId id="2147483696" r:id="rId4"/>
  </p:sldMasterIdLst>
  <p:notesMasterIdLst>
    <p:notesMasterId r:id="rId22"/>
  </p:notesMasterIdLst>
  <p:sldIdLst>
    <p:sldId id="256" r:id="rId5"/>
    <p:sldId id="257" r:id="rId6"/>
    <p:sldId id="270" r:id="rId7"/>
    <p:sldId id="261" r:id="rId8"/>
    <p:sldId id="291" r:id="rId9"/>
    <p:sldId id="292" r:id="rId10"/>
    <p:sldId id="259" r:id="rId11"/>
    <p:sldId id="272" r:id="rId12"/>
    <p:sldId id="266" r:id="rId13"/>
    <p:sldId id="293" r:id="rId14"/>
    <p:sldId id="276" r:id="rId15"/>
    <p:sldId id="274" r:id="rId16"/>
    <p:sldId id="294" r:id="rId17"/>
    <p:sldId id="262" r:id="rId18"/>
    <p:sldId id="269" r:id="rId19"/>
    <p:sldId id="471" r:id="rId20"/>
    <p:sldId id="472" r:id="rId21"/>
  </p:sldIdLst>
  <p:sldSz cx="12192000" cy="6858000"/>
  <p:notesSz cx="6858000" cy="9144000"/>
  <p:embeddedFontLst>
    <p:embeddedFont>
      <p:font typeface="UTM Avo" panose="020406030505060202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CA614-19E2-4EA4-9EF2-0B66D141A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096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04457-3813-BC39-4519-14ECFE78B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743412-497A-DD26-D5E8-D4619C10DB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293DF9-AF32-4ABC-391C-704ED7FC2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38511-B754-59A4-DE94-4E0E9971E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CA614-19E2-4EA4-9EF2-0B66D141A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64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1AF3B-BB25-F63D-0776-F56D35103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0E81E-8331-D3F8-51FB-6D958424F6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4EA362-E539-28AA-2CC9-228FAD2EB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A5CE2-1473-A7A2-0F95-A9D3B3B7B3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CA614-19E2-4EA4-9EF2-0B66D141A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50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4D8C6-F5BE-B814-B5A6-18ACA12BD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F80EEB-EF40-C09D-D05C-A90AB48CE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08864-3C7F-9B0A-7660-EA78DD0D9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1571F-AFC6-03AD-F56C-6A7242F02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CA614-19E2-4EA4-9EF2-0B66D141A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484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C9BC2-C9DC-46E9-89FE-D9A19A127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8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41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80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29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23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39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70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7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42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41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33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58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49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0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13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53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30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14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3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79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30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57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4564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534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3481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8958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0386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04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2116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0934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74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1817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436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3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10739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4136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34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3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34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34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34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2.sv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hyperlink" Target="https://hoc10.vn/doc-sach/toan-3-tap-2/1/133/34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326037" y="2923130"/>
            <a:ext cx="952543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22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65F042-B4BB-CE41-E77E-BB0E28ACEA4A}"/>
              </a:ext>
            </a:extLst>
          </p:cNvPr>
          <p:cNvSpPr/>
          <p:nvPr/>
        </p:nvSpPr>
        <p:spPr>
          <a:xfrm>
            <a:off x="1250061" y="390916"/>
            <a:ext cx="9684143" cy="468186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HƯỚNG DẪN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ptos" panose="020B0004020202020204" pitchFamily="34" charset="0"/>
              <a:cs typeface="Times New Roman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- GV click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vào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“PLAY”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để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bắt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đầu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trò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chơi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- Click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vào</a:t>
            </a:r>
            <a:r>
              <a:rPr kumimoji="0" lang="en-US" sz="2667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màn</a:t>
            </a:r>
            <a:r>
              <a:rPr kumimoji="0" lang="en-US" sz="2667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hình</a:t>
            </a:r>
            <a:r>
              <a:rPr kumimoji="0" lang="en-US" sz="2667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để</a:t>
            </a:r>
            <a:r>
              <a:rPr kumimoji="0" lang="en-US" sz="2667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hiển</a:t>
            </a:r>
            <a:r>
              <a:rPr kumimoji="0" lang="en-US" sz="2667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thị</a:t>
            </a:r>
            <a:r>
              <a:rPr kumimoji="0" lang="en-US" sz="2667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đáp</a:t>
            </a:r>
            <a:r>
              <a:rPr kumimoji="0" lang="en-US" sz="2667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án</a:t>
            </a:r>
            <a:r>
              <a:rPr kumimoji="0" lang="en-US" sz="2667" b="0" i="0" u="none" strike="noStrike" kern="1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đúng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. </a:t>
            </a: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- Click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vào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mũi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tên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trên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góc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phải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màn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hình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để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chuyển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sang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câu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hỏi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tiếp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theo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hoặc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mũi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tên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trên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góc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trái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màn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hình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để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chuyển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về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câu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hỏi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 </a:t>
            </a:r>
            <a:r>
              <a:rPr kumimoji="0" lang="en-US" sz="2667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trước</a:t>
            </a:r>
            <a:r>
              <a:rPr kumimoji="0" lang="en-US" sz="2667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ptos" panose="020B0004020202020204" pitchFamily="34" charset="0"/>
                <a:cs typeface="Times New Roman"/>
              </a:rPr>
              <a:t>.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79" y="5336730"/>
            <a:ext cx="2285461" cy="122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52031F-2818-459E-D671-069851B0FF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21648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A9D96D-BC7A-5D48-EBD1-BE33EB071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3">
            <a:extLst>
              <a:ext uri="{FF2B5EF4-FFF2-40B4-BE49-F238E27FC236}">
                <a16:creationId xmlns:a16="http://schemas.microsoft.com/office/drawing/2014/main" id="{13AA5F47-1A9A-CD10-210A-BE0BE367F824}"/>
              </a:ext>
            </a:extLst>
          </p:cNvPr>
          <p:cNvSpPr/>
          <p:nvPr/>
        </p:nvSpPr>
        <p:spPr>
          <a:xfrm>
            <a:off x="3785457" y="2960653"/>
            <a:ext cx="4621086" cy="16598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lang="en-US" sz="3200" b="1" kern="1200">
                <a:solidFill>
                  <a:srgbClr val="000000"/>
                </a:solidFill>
                <a:latin typeface="UTM Avo" panose="02040603050506020204" pitchFamily="18" charset="0"/>
              </a:rPr>
              <a:t>3 078</a:t>
            </a:r>
            <a:endParaRPr lang="en-US" sz="3200" b="1" kern="1200" err="1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895A36-E6B2-1A79-D706-3F35F9F4E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067" y="6187885"/>
            <a:ext cx="1143639" cy="4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" descr="C:\Users\ADMIN\Desktop\Tai nguyen thiet ke tro choi\Bảng gỗ\Picture1 (2)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8D80C96-76FB-B132-DBA7-AAAE657CE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261" y="982044"/>
            <a:ext cx="1164597" cy="4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7D2AD3CE-DDD7-9B82-3E2C-FFD66373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959776">
            <a:off x="3155461" y="3261474"/>
            <a:ext cx="1702090" cy="170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39C55A-E570-EF0A-2F04-91FE9BBFF0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12EF0FD-B99E-2119-DB55-501B1BB6978D}"/>
              </a:ext>
            </a:extLst>
          </p:cNvPr>
          <p:cNvGrpSpPr/>
          <p:nvPr/>
        </p:nvGrpSpPr>
        <p:grpSpPr>
          <a:xfrm>
            <a:off x="2234299" y="631944"/>
            <a:ext cx="7723402" cy="1989269"/>
            <a:chOff x="1475302" y="230502"/>
            <a:chExt cx="7723402" cy="198926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4440DA5-9754-0C08-AD2B-95BE281D7BCD}"/>
                </a:ext>
              </a:extLst>
            </p:cNvPr>
            <p:cNvSpPr/>
            <p:nvPr/>
          </p:nvSpPr>
          <p:spPr>
            <a:xfrm>
              <a:off x="1475302" y="230502"/>
              <a:ext cx="7723402" cy="198926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1219170">
                <a:buClrTx/>
              </a:pP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Cho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các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số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sau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:</a:t>
              </a:r>
            </a:p>
            <a:p>
              <a:pPr lvl="0" defTabSz="1219170">
                <a:buClrTx/>
              </a:pPr>
              <a:endParaRPr lang="en-US" sz="2800" kern="1200" dirty="0">
                <a:solidFill>
                  <a:srgbClr val="000000"/>
                </a:solidFill>
                <a:latin typeface="UTM Avo"/>
              </a:endParaRPr>
            </a:p>
            <a:p>
              <a:pPr lvl="0" defTabSz="1219170">
                <a:buClrTx/>
              </a:pPr>
              <a:endParaRPr lang="en-US" sz="2800" kern="1200" dirty="0">
                <a:solidFill>
                  <a:srgbClr val="000000"/>
                </a:solidFill>
                <a:latin typeface="UTM Avo"/>
              </a:endParaRPr>
            </a:p>
            <a:p>
              <a:pPr lvl="0" defTabSz="1219170">
                <a:buClrTx/>
              </a:pP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Tìm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số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bé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nhất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.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8BC9BDC-B514-2146-EFBC-1166131E7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19302" y="388458"/>
              <a:ext cx="4279401" cy="1673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82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8D273F-9361-5406-E98C-5607B2147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5AB338-F817-7D1E-3B26-A1D0CA3A1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245" y="6250054"/>
            <a:ext cx="1143639" cy="4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" descr="C:\Users\ADMIN\Desktop\Tai nguyen thiet ke tro choi\Bảng gỗ\Picture1 (2)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CFA7A9D-3FBD-5327-911D-36EB8B7DA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261" y="982044"/>
            <a:ext cx="1164597" cy="4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5BFC3F-E325-AFAD-ED5F-4F9AD64420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C592D50-D5DB-5EEE-56A6-43D84A0DBB23}"/>
              </a:ext>
            </a:extLst>
          </p:cNvPr>
          <p:cNvGrpSpPr/>
          <p:nvPr/>
        </p:nvGrpSpPr>
        <p:grpSpPr>
          <a:xfrm>
            <a:off x="2234299" y="631944"/>
            <a:ext cx="7723402" cy="1989269"/>
            <a:chOff x="1475302" y="230502"/>
            <a:chExt cx="7723402" cy="198926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10E8C13-3D2A-3F8B-EAA0-8115F042F516}"/>
                </a:ext>
              </a:extLst>
            </p:cNvPr>
            <p:cNvSpPr/>
            <p:nvPr/>
          </p:nvSpPr>
          <p:spPr>
            <a:xfrm>
              <a:off x="1475302" y="230502"/>
              <a:ext cx="7723402" cy="198926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1219170">
                <a:buClrTx/>
              </a:pP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Cho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các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số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sau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:</a:t>
              </a:r>
            </a:p>
            <a:p>
              <a:pPr lvl="0" defTabSz="1219170">
                <a:buClrTx/>
              </a:pPr>
              <a:endParaRPr lang="en-US" sz="2800" kern="1200" dirty="0">
                <a:solidFill>
                  <a:srgbClr val="000000"/>
                </a:solidFill>
                <a:latin typeface="UTM Avo"/>
              </a:endParaRPr>
            </a:p>
            <a:p>
              <a:pPr lvl="0" defTabSz="1219170">
                <a:buClrTx/>
              </a:pPr>
              <a:endParaRPr lang="en-US" sz="2800" kern="1200" dirty="0">
                <a:solidFill>
                  <a:srgbClr val="000000"/>
                </a:solidFill>
                <a:latin typeface="UTM Avo"/>
              </a:endParaRPr>
            </a:p>
            <a:p>
              <a:pPr lvl="0" defTabSz="1219170">
                <a:buClrTx/>
              </a:pP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Tìm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số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lớn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nhất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E1018F4-F26E-A466-EF68-C33E7ACEE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19302" y="388458"/>
              <a:ext cx="4279401" cy="1673355"/>
            </a:xfrm>
            <a:prstGeom prst="rect">
              <a:avLst/>
            </a:prstGeom>
          </p:spPr>
        </p:pic>
      </p:grpSp>
      <p:sp>
        <p:nvSpPr>
          <p:cNvPr id="24" name="Rounded Rectangle 43">
            <a:extLst>
              <a:ext uri="{FF2B5EF4-FFF2-40B4-BE49-F238E27FC236}">
                <a16:creationId xmlns:a16="http://schemas.microsoft.com/office/drawing/2014/main" id="{944F1367-926F-543F-F8E3-762DCB33ACA0}"/>
              </a:ext>
            </a:extLst>
          </p:cNvPr>
          <p:cNvSpPr/>
          <p:nvPr/>
        </p:nvSpPr>
        <p:spPr>
          <a:xfrm>
            <a:off x="3785457" y="2960653"/>
            <a:ext cx="4621086" cy="16598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Tx/>
            </a:pPr>
            <a:r>
              <a:rPr lang="en-US" sz="3200" b="1" kern="1200">
                <a:solidFill>
                  <a:srgbClr val="000000"/>
                </a:solidFill>
                <a:latin typeface="UTM Avo" panose="02040603050506020204" pitchFamily="18" charset="0"/>
              </a:rPr>
              <a:t>39 469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044B5E6F-C7CD-CB5A-2DAB-7A24DA9F1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959776">
            <a:off x="3155461" y="3261474"/>
            <a:ext cx="1702090" cy="170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07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8FE08C-B21A-46F5-55AB-ABBA6C565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1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361B93-6D95-339B-B34C-07B940D6F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245" y="6250054"/>
            <a:ext cx="1143639" cy="4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1" descr="C:\Users\ADMIN\Desktop\Tai nguyen thiet ke tro choi\Bảng gỗ\Picture1 (2).png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E6A08E6-AD38-E5F9-B165-4658DD57A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261" y="982044"/>
            <a:ext cx="1164597" cy="4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2FF212-4CF7-099A-F783-1C000E1505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4EBA22C-F93D-A2EC-AFFB-F471DADA3866}"/>
              </a:ext>
            </a:extLst>
          </p:cNvPr>
          <p:cNvGrpSpPr/>
          <p:nvPr/>
        </p:nvGrpSpPr>
        <p:grpSpPr>
          <a:xfrm>
            <a:off x="1905169" y="392565"/>
            <a:ext cx="8381662" cy="2328709"/>
            <a:chOff x="1475302" y="230502"/>
            <a:chExt cx="8381662" cy="232870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F8DB8D4-1746-0F6D-0CC6-C2F34115C7F5}"/>
                </a:ext>
              </a:extLst>
            </p:cNvPr>
            <p:cNvSpPr/>
            <p:nvPr/>
          </p:nvSpPr>
          <p:spPr>
            <a:xfrm>
              <a:off x="1475302" y="230502"/>
              <a:ext cx="8381662" cy="232870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1219170">
                <a:buClrTx/>
              </a:pP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Cho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các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số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sau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:</a:t>
              </a:r>
            </a:p>
            <a:p>
              <a:pPr lvl="0" defTabSz="1219170">
                <a:buClrTx/>
              </a:pPr>
              <a:endParaRPr lang="en-US" sz="2800" kern="1200" dirty="0">
                <a:solidFill>
                  <a:srgbClr val="000000"/>
                </a:solidFill>
                <a:latin typeface="UTM Avo"/>
              </a:endParaRPr>
            </a:p>
            <a:p>
              <a:pPr lvl="0" defTabSz="1219170">
                <a:buClrTx/>
              </a:pPr>
              <a:endParaRPr lang="en-US" sz="2800" kern="1200" dirty="0">
                <a:solidFill>
                  <a:srgbClr val="000000"/>
                </a:solidFill>
                <a:latin typeface="UTM Avo"/>
              </a:endParaRPr>
            </a:p>
            <a:p>
              <a:pPr lvl="0" defTabSz="1219170">
                <a:buClrTx/>
              </a:pPr>
              <a:endParaRPr lang="en-US" sz="2800" kern="1200" dirty="0">
                <a:solidFill>
                  <a:srgbClr val="000000"/>
                </a:solidFill>
                <a:latin typeface="UTM Avo"/>
              </a:endParaRPr>
            </a:p>
            <a:p>
              <a:pPr lvl="0" defTabSz="1219170">
                <a:buClrTx/>
              </a:pP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Sắp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xếp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các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số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trên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theo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thứ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tự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từ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bé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đến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 </a:t>
              </a:r>
              <a:r>
                <a:rPr lang="en-US" sz="2800" kern="1200" dirty="0" err="1">
                  <a:solidFill>
                    <a:srgbClr val="000000"/>
                  </a:solidFill>
                  <a:latin typeface="UTM Avo"/>
                </a:rPr>
                <a:t>lớn</a:t>
              </a:r>
              <a:r>
                <a:rPr lang="en-US" sz="2800" kern="1200" dirty="0">
                  <a:solidFill>
                    <a:srgbClr val="000000"/>
                  </a:solidFill>
                  <a:latin typeface="UTM Avo"/>
                </a:rPr>
                <a:t>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CC64C4F-A000-C834-6E45-1BD20FC8A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19302" y="388458"/>
              <a:ext cx="4279401" cy="1673355"/>
            </a:xfrm>
            <a:prstGeom prst="rect">
              <a:avLst/>
            </a:prstGeom>
          </p:spPr>
        </p:pic>
      </p:grpSp>
      <p:sp>
        <p:nvSpPr>
          <p:cNvPr id="24" name="Rounded Rectangle 43">
            <a:extLst>
              <a:ext uri="{FF2B5EF4-FFF2-40B4-BE49-F238E27FC236}">
                <a16:creationId xmlns:a16="http://schemas.microsoft.com/office/drawing/2014/main" id="{38B7E1C8-CF9D-FD41-8EE1-3FA62BA0E2EA}"/>
              </a:ext>
            </a:extLst>
          </p:cNvPr>
          <p:cNvSpPr/>
          <p:nvPr/>
        </p:nvSpPr>
        <p:spPr>
          <a:xfrm>
            <a:off x="868675" y="3410584"/>
            <a:ext cx="10454650" cy="16598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lnSpc>
                <a:spcPct val="150000"/>
              </a:lnSpc>
              <a:buClrTx/>
            </a:pPr>
            <a:r>
              <a:rPr lang="vi-VN" sz="2800" b="1" kern="1200">
                <a:solidFill>
                  <a:srgbClr val="000000"/>
                </a:solidFill>
                <a:latin typeface="UTM Avo" panose="02040603050506020204" pitchFamily="18" charset="0"/>
              </a:rPr>
              <a:t>Các số được sắp xếp theo thứ tự từ bé đến lớn là: </a:t>
            </a:r>
          </a:p>
          <a:p>
            <a:pPr lvl="0" algn="ctr" defTabSz="1219170">
              <a:lnSpc>
                <a:spcPct val="150000"/>
              </a:lnSpc>
              <a:buClrTx/>
            </a:pPr>
            <a:r>
              <a:rPr lang="vi-VN" sz="2800" b="1" kern="1200">
                <a:solidFill>
                  <a:srgbClr val="000000"/>
                </a:solidFill>
                <a:latin typeface="UTM Avo" panose="02040603050506020204" pitchFamily="18" charset="0"/>
              </a:rPr>
              <a:t>3 078; 26 105; 26 115; 39 469.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0926E0BD-E94A-45C3-AFDD-5AFCE0724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959776">
            <a:off x="142863" y="3812584"/>
            <a:ext cx="1702090" cy="170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7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0CA984-3146-2723-9C5E-BA4956E76807}"/>
              </a:ext>
            </a:extLst>
          </p:cNvPr>
          <p:cNvSpPr/>
          <p:nvPr/>
        </p:nvSpPr>
        <p:spPr>
          <a:xfrm>
            <a:off x="2178121" y="1962364"/>
            <a:ext cx="5342562" cy="28151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</a:rPr>
              <a:t>Hôm nay em luyện tập được những gì?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D7D4FC-B5A1-994E-CC99-F280BE798792}"/>
              </a:ext>
            </a:extLst>
          </p:cNvPr>
          <p:cNvSpPr txBox="1"/>
          <p:nvPr/>
        </p:nvSpPr>
        <p:spPr>
          <a:xfrm>
            <a:off x="3047144" y="986543"/>
            <a:ext cx="6097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 i="0" dirty="0">
                <a:solidFill>
                  <a:srgbClr val="000000"/>
                </a:solidFill>
                <a:effectLst/>
                <a:latin typeface="+mn-lt"/>
              </a:rPr>
              <a:t>Hướng dẫn về nhà</a:t>
            </a:r>
            <a:endParaRPr lang="en-US" sz="4800" b="1" dirty="0"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5B8066A-1EB0-E9C3-0034-9F21BDE14645}"/>
              </a:ext>
            </a:extLst>
          </p:cNvPr>
          <p:cNvSpPr/>
          <p:nvPr/>
        </p:nvSpPr>
        <p:spPr>
          <a:xfrm>
            <a:off x="3414445" y="2137025"/>
            <a:ext cx="5363110" cy="28253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0" i="0" dirty="0" err="1">
                <a:solidFill>
                  <a:srgbClr val="000000"/>
                </a:solidFill>
                <a:effectLst/>
              </a:rPr>
              <a:t>Ôn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cách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đếm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đọc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viết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trong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phạm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vi 10 000, 100 000.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263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3CA62F-8AFD-0E9C-4776-2123D4B6D89D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512401CA-D032-2053-9E45-046F72BE83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2B1DE4-70B9-2D1C-413A-750826A74B95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9143331" y="2487484"/>
            <a:ext cx="3682143" cy="48176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6102" b="9245"/>
          <a:stretch>
            <a:fillRect/>
          </a:stretch>
        </p:blipFill>
        <p:spPr>
          <a:xfrm>
            <a:off x="7656226" y="1768801"/>
            <a:ext cx="4679066" cy="50891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9452818">
            <a:off x="11410294" y="1589637"/>
            <a:ext cx="1111486" cy="1040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451557" flipH="1">
            <a:off x="11537212" y="1842879"/>
            <a:ext cx="486053" cy="6968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77385" flipH="1">
            <a:off x="8184978" y="5924582"/>
            <a:ext cx="486053" cy="696897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042DD497-91BF-3E5A-56F7-2688F8950588}"/>
              </a:ext>
            </a:extLst>
          </p:cNvPr>
          <p:cNvSpPr/>
          <p:nvPr/>
        </p:nvSpPr>
        <p:spPr>
          <a:xfrm>
            <a:off x="697023" y="1023309"/>
            <a:ext cx="3708400" cy="787046"/>
          </a:xfrm>
          <a:prstGeom prst="wedgeRoundRectCallout">
            <a:avLst>
              <a:gd name="adj1" fmla="val -15796"/>
              <a:gd name="adj2" fmla="val 8623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chơi</a:t>
            </a:r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667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“</a:t>
            </a:r>
            <a:r>
              <a:rPr lang="en-US" sz="2667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sz="2667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đội</a:t>
            </a:r>
            <a:r>
              <a:rPr lang="en-US" sz="2667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2A92FF-5CC0-CA35-0716-574458609041}"/>
              </a:ext>
            </a:extLst>
          </p:cNvPr>
          <p:cNvSpPr txBox="1"/>
          <p:nvPr/>
        </p:nvSpPr>
        <p:spPr>
          <a:xfrm>
            <a:off x="216851" y="2191327"/>
            <a:ext cx="7070665" cy="433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10" indent="-1905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100 000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đưa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chục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trăm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chục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2333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vị.</a:t>
            </a:r>
            <a:endParaRPr lang="en-US" sz="2333" dirty="0"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90510" indent="-19051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tứ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chục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trăm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chục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333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33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333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bày.</a:t>
            </a:r>
            <a:endParaRPr lang="en-US" sz="2333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85F335-CE62-E5B9-6D11-C3031BADE849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5D91FBF7-85C6-5E45-E51F-BC0B62581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43E9DC-2170-F544-A24B-20D786F2CB9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hlinkClick r:id="rId3"/>
            <a:extLst>
              <a:ext uri="{FF2B5EF4-FFF2-40B4-BE49-F238E27FC236}">
                <a16:creationId xmlns:a16="http://schemas.microsoft.com/office/drawing/2014/main" id="{878167D6-B205-F759-BD75-BE8805F28AD0}"/>
              </a:ext>
            </a:extLst>
          </p:cNvPr>
          <p:cNvSpPr txBox="1"/>
          <p:nvPr/>
        </p:nvSpPr>
        <p:spPr>
          <a:xfrm>
            <a:off x="501899" y="824437"/>
            <a:ext cx="10261600" cy="62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960905" algn="l"/>
              </a:tabLst>
            </a:pPr>
            <a:r>
              <a:rPr lang="en-US" sz="2667" b="1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667" b="1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a)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1 879, 6 500, 43 001, 96 075, 47 </a:t>
            </a:r>
            <a:r>
              <a:rPr lang="en-US" sz="2667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293.</a:t>
            </a:r>
            <a:endParaRPr lang="en-US" sz="2667" dirty="0"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44738-ADA0-2FBC-CAF9-AC62F7C56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1899" y="1515165"/>
            <a:ext cx="1693835" cy="677165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DED1EC1-C00F-2E4F-7769-1FBDBA110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01898" y="2179600"/>
            <a:ext cx="1693835" cy="67716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9E36140-4113-7B03-9D1A-CC5D52BAE5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483633" y="2909086"/>
            <a:ext cx="1693835" cy="677165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508E15A-3306-ACB9-3AFA-CC3E11508F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483633" y="3643305"/>
            <a:ext cx="1693835" cy="677165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08B5908-EA5F-6DE2-777D-A4E4D0D853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01898" y="4382909"/>
            <a:ext cx="1693835" cy="6771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54F602-16F8-3963-A5B1-BA8E6930C180}"/>
              </a:ext>
            </a:extLst>
          </p:cNvPr>
          <p:cNvSpPr txBox="1"/>
          <p:nvPr/>
        </p:nvSpPr>
        <p:spPr>
          <a:xfrm>
            <a:off x="612214" y="1469049"/>
            <a:ext cx="1473200" cy="63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>
                <a:latin typeface="UTM Avo" panose="02040603050506020204" pitchFamily="18" charset="0"/>
                <a:cs typeface="Arial" panose="020B0604020202020204" pitchFamily="34" charset="0"/>
              </a:rPr>
              <a:t>1 879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8FFA7-6E2D-A5A6-2AAC-28ACD163C09B}"/>
              </a:ext>
            </a:extLst>
          </p:cNvPr>
          <p:cNvSpPr txBox="1"/>
          <p:nvPr/>
        </p:nvSpPr>
        <p:spPr>
          <a:xfrm>
            <a:off x="2303985" y="1451275"/>
            <a:ext cx="8029372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960905" algn="l"/>
              </a:tabLst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tám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trăm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bảy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mươi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chín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6AFB9A-A753-26DC-D7AB-6D24D9F8678F}"/>
              </a:ext>
            </a:extLst>
          </p:cNvPr>
          <p:cNvSpPr txBox="1"/>
          <p:nvPr/>
        </p:nvSpPr>
        <p:spPr>
          <a:xfrm>
            <a:off x="2303985" y="2172887"/>
            <a:ext cx="6474541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Sáu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trăm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FE62F9-D936-0830-BBFD-33A820CA4078}"/>
              </a:ext>
            </a:extLst>
          </p:cNvPr>
          <p:cNvSpPr txBox="1"/>
          <p:nvPr/>
        </p:nvSpPr>
        <p:spPr>
          <a:xfrm>
            <a:off x="678307" y="2318120"/>
            <a:ext cx="130448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UTM Avo" panose="02040603050506020204" pitchFamily="18" charset="0"/>
                <a:cs typeface="Arial" panose="020B0604020202020204" pitchFamily="34" charset="0"/>
              </a:rPr>
              <a:t>6 500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8A2114-0C7A-3E00-BB9C-DA48E31A3C52}"/>
              </a:ext>
            </a:extLst>
          </p:cNvPr>
          <p:cNvSpPr txBox="1"/>
          <p:nvPr/>
        </p:nvSpPr>
        <p:spPr>
          <a:xfrm>
            <a:off x="753227" y="2936632"/>
            <a:ext cx="1343788" cy="63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>
                <a:latin typeface="UTM Avo" panose="02040603050506020204" pitchFamily="18" charset="0"/>
                <a:cs typeface="Arial" panose="020B0604020202020204" pitchFamily="34" charset="0"/>
              </a:rPr>
              <a:t>43 001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05142C-E6F5-C256-7A83-1136174FB62F}"/>
              </a:ext>
            </a:extLst>
          </p:cNvPr>
          <p:cNvSpPr txBox="1"/>
          <p:nvPr/>
        </p:nvSpPr>
        <p:spPr>
          <a:xfrm>
            <a:off x="2303985" y="2902693"/>
            <a:ext cx="8967005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960905" algn="l"/>
              </a:tabLst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mươi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trăm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EE6E4E-1BB3-DCA3-6A81-57A6105E8223}"/>
              </a:ext>
            </a:extLst>
          </p:cNvPr>
          <p:cNvSpPr txBox="1"/>
          <p:nvPr/>
        </p:nvSpPr>
        <p:spPr>
          <a:xfrm>
            <a:off x="593950" y="3632499"/>
            <a:ext cx="1436672" cy="63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>
                <a:latin typeface="UTM Avo" panose="02040603050506020204" pitchFamily="18" charset="0"/>
                <a:cs typeface="Arial" panose="020B0604020202020204" pitchFamily="34" charset="0"/>
              </a:rPr>
              <a:t>96 075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5A1CC7-F16E-D355-91CC-5A6B72DEE812}"/>
              </a:ext>
            </a:extLst>
          </p:cNvPr>
          <p:cNvSpPr txBox="1"/>
          <p:nvPr/>
        </p:nvSpPr>
        <p:spPr>
          <a:xfrm>
            <a:off x="2303985" y="3632499"/>
            <a:ext cx="8368517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960905" algn="l"/>
              </a:tabLst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Chín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mươi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sáu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trăm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bảy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mươi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lăm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C3A145-9494-9FA3-5BA8-CF596087CC3B}"/>
              </a:ext>
            </a:extLst>
          </p:cNvPr>
          <p:cNvSpPr txBox="1"/>
          <p:nvPr/>
        </p:nvSpPr>
        <p:spPr>
          <a:xfrm>
            <a:off x="483633" y="4354539"/>
            <a:ext cx="1693835" cy="631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>
                <a:latin typeface="UTM Avo" panose="02040603050506020204" pitchFamily="18" charset="0"/>
                <a:cs typeface="Arial" panose="020B0604020202020204" pitchFamily="34" charset="0"/>
              </a:rPr>
              <a:t>47 293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023811-C6BA-AD71-2ED6-AE876335C90A}"/>
              </a:ext>
            </a:extLst>
          </p:cNvPr>
          <p:cNvSpPr txBox="1"/>
          <p:nvPr/>
        </p:nvSpPr>
        <p:spPr>
          <a:xfrm>
            <a:off x="2297515" y="4446445"/>
            <a:ext cx="8366096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960905" algn="l"/>
              </a:tabLst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mươi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bảy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trăm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chín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mươi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3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hlinkClick r:id="rId3"/>
            <a:extLst>
              <a:ext uri="{FF2B5EF4-FFF2-40B4-BE49-F238E27FC236}">
                <a16:creationId xmlns:a16="http://schemas.microsoft.com/office/drawing/2014/main" id="{878167D6-B205-F759-BD75-BE8805F28AD0}"/>
              </a:ext>
            </a:extLst>
          </p:cNvPr>
          <p:cNvSpPr txBox="1"/>
          <p:nvPr/>
        </p:nvSpPr>
        <p:spPr>
          <a:xfrm>
            <a:off x="501899" y="824437"/>
            <a:ext cx="10261600" cy="62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960905" algn="l"/>
              </a:tabLst>
            </a:pPr>
            <a:r>
              <a:rPr lang="en-US" sz="2667" b="1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667" b="1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r>
              <a:rPr lang="en-US" sz="2667" b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667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b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667" dirty="0"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60099-4C59-8D53-DD2F-D91BE899B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72" y="1555371"/>
            <a:ext cx="8540648" cy="3246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D068E-3C76-3B10-89CE-763A849DED58}"/>
              </a:ext>
            </a:extLst>
          </p:cNvPr>
          <p:cNvSpPr txBox="1"/>
          <p:nvPr/>
        </p:nvSpPr>
        <p:spPr>
          <a:xfrm>
            <a:off x="7598234" y="2315341"/>
            <a:ext cx="1437040" cy="564385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33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2 765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3A7A3F-2E5C-E25D-918F-B896090994FE}"/>
              </a:ext>
            </a:extLst>
          </p:cNvPr>
          <p:cNvSpPr txBox="1"/>
          <p:nvPr/>
        </p:nvSpPr>
        <p:spPr>
          <a:xfrm>
            <a:off x="7598234" y="2924398"/>
            <a:ext cx="1437040" cy="564385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33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76 248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6B633-80F6-5B09-0360-3FA9ECCFC41F}"/>
              </a:ext>
            </a:extLst>
          </p:cNvPr>
          <p:cNvSpPr txBox="1"/>
          <p:nvPr/>
        </p:nvSpPr>
        <p:spPr>
          <a:xfrm>
            <a:off x="7598234" y="3525675"/>
            <a:ext cx="1437040" cy="564385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33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99 000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FA1E5-0F47-231F-7E89-3CC33E136F27}"/>
              </a:ext>
            </a:extLst>
          </p:cNvPr>
          <p:cNvSpPr txBox="1"/>
          <p:nvPr/>
        </p:nvSpPr>
        <p:spPr>
          <a:xfrm>
            <a:off x="7598234" y="4139652"/>
            <a:ext cx="1437040" cy="564385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33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36 044</a:t>
            </a:r>
          </a:p>
        </p:txBody>
      </p:sp>
    </p:spTree>
    <p:extLst>
      <p:ext uri="{BB962C8B-B14F-4D97-AF65-F5344CB8AC3E}">
        <p14:creationId xmlns:p14="http://schemas.microsoft.com/office/powerpoint/2010/main" val="26563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hlinkClick r:id="rId3"/>
            <a:extLst>
              <a:ext uri="{FF2B5EF4-FFF2-40B4-BE49-F238E27FC236}">
                <a16:creationId xmlns:a16="http://schemas.microsoft.com/office/drawing/2014/main" id="{878167D6-B205-F759-BD75-BE8805F28AD0}"/>
              </a:ext>
            </a:extLst>
          </p:cNvPr>
          <p:cNvSpPr txBox="1"/>
          <p:nvPr/>
        </p:nvSpPr>
        <p:spPr>
          <a:xfrm>
            <a:off x="501899" y="824437"/>
            <a:ext cx="10261600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960905" algn="l"/>
              </a:tabLst>
            </a:pPr>
            <a:r>
              <a:rPr lang="en-US" sz="2667" b="1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667" b="1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vi-VN" sz="2667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c) Viết các số ở câu b thành tổng của chục nghìn, nghìn, trăm, chục, đơn vị (theo mẫu):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E35C77D-44BD-1973-2A7D-41ABE3175113}"/>
              </a:ext>
            </a:extLst>
          </p:cNvPr>
          <p:cNvSpPr/>
          <p:nvPr/>
        </p:nvSpPr>
        <p:spPr>
          <a:xfrm>
            <a:off x="7041444" y="1477258"/>
            <a:ext cx="4521200" cy="6616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2765 = 2000 + 700 + 60 + 5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E54100-4C41-78CA-B8EA-0D9C04727359}"/>
              </a:ext>
            </a:extLst>
          </p:cNvPr>
          <p:cNvSpPr txBox="1"/>
          <p:nvPr/>
        </p:nvSpPr>
        <p:spPr>
          <a:xfrm>
            <a:off x="501899" y="2290996"/>
            <a:ext cx="8487895" cy="193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960905" algn="l"/>
              </a:tabLst>
            </a:pP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76 248 = 70 000 + 6 000 + 200 + 40 + 8</a:t>
            </a:r>
            <a:endParaRPr lang="en-US" sz="2800" dirty="0"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960905" algn="l"/>
              </a:tabLst>
            </a:pP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99 000 = 90 000 + 9 000</a:t>
            </a:r>
            <a:endParaRPr lang="en-US" sz="2800" dirty="0"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960905" algn="l"/>
              </a:tabLst>
            </a:pPr>
            <a:r>
              <a:rPr lang="en-US" sz="28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36 044 = 30 000 + 6 000 + 40 + 4</a:t>
            </a:r>
            <a:endParaRPr lang="en-US" sz="2800" dirty="0"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D431A0-D828-1219-783D-8F25A74E0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65"/>
          <a:stretch/>
        </p:blipFill>
        <p:spPr>
          <a:xfrm>
            <a:off x="379376" y="2626405"/>
            <a:ext cx="10931412" cy="249311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86724">
            <a:off x="346564" y="5620231"/>
            <a:ext cx="1111486" cy="104075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17651" flipH="1">
            <a:off x="584974" y="5792160"/>
            <a:ext cx="486053" cy="69689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544" b="28221"/>
          <a:stretch>
            <a:fillRect/>
          </a:stretch>
        </p:blipFill>
        <p:spPr>
          <a:xfrm rot="-2128760">
            <a:off x="10259022" y="5594688"/>
            <a:ext cx="2158010" cy="681469"/>
          </a:xfrm>
          <a:prstGeom prst="rect">
            <a:avLst/>
          </a:prstGeom>
        </p:spPr>
      </p:pic>
      <p:sp>
        <p:nvSpPr>
          <p:cNvPr id="21" name="Line Callout 1 (Border and Accent Bar) 3">
            <a:extLst>
              <a:ext uri="{FF2B5EF4-FFF2-40B4-BE49-F238E27FC236}">
                <a16:creationId xmlns:a16="http://schemas.microsoft.com/office/drawing/2014/main" id="{4B6722DD-5566-19DA-E6C1-8B962A1A5CD7}"/>
              </a:ext>
            </a:extLst>
          </p:cNvPr>
          <p:cNvSpPr/>
          <p:nvPr/>
        </p:nvSpPr>
        <p:spPr>
          <a:xfrm>
            <a:off x="711200" y="723425"/>
            <a:ext cx="4724400" cy="786709"/>
          </a:xfrm>
          <a:prstGeom prst="accentBorderCallout1">
            <a:avLst>
              <a:gd name="adj1" fmla="val 18750"/>
              <a:gd name="adj2" fmla="val -3127"/>
              <a:gd name="adj3" fmla="val 17954"/>
              <a:gd name="adj4" fmla="val -1750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sz="3334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sz="3334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3334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334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đôi</a:t>
            </a:r>
            <a:endParaRPr lang="en-US" sz="3334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hlinkClick r:id="rId10"/>
            <a:extLst>
              <a:ext uri="{FF2B5EF4-FFF2-40B4-BE49-F238E27FC236}">
                <a16:creationId xmlns:a16="http://schemas.microsoft.com/office/drawing/2014/main" id="{1279B54C-3AFE-C554-8423-6120BC8BCB33}"/>
              </a:ext>
            </a:extLst>
          </p:cNvPr>
          <p:cNvSpPr txBox="1"/>
          <p:nvPr/>
        </p:nvSpPr>
        <p:spPr>
          <a:xfrm>
            <a:off x="379376" y="1715163"/>
            <a:ext cx="3251200" cy="766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334" b="1" dirty="0" err="1"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334" b="1" dirty="0">
                <a:latin typeface="UTM Avo" panose="02040603050506020204" pitchFamily="18" charset="0"/>
                <a:cs typeface="Arial" panose="020B0604020202020204" pitchFamily="34" charset="0"/>
              </a:rPr>
              <a:t> 2: </a:t>
            </a:r>
            <a:r>
              <a:rPr lang="en-US" sz="3334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334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1F8FBB7-2579-0F25-7558-CC13905D9190}"/>
              </a:ext>
            </a:extLst>
          </p:cNvPr>
          <p:cNvSpPr/>
          <p:nvPr/>
        </p:nvSpPr>
        <p:spPr>
          <a:xfrm>
            <a:off x="3505200" y="3071034"/>
            <a:ext cx="873847" cy="6640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23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3 150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12F9691-7E38-A6DC-89EF-DF29489CDE80}"/>
              </a:ext>
            </a:extLst>
          </p:cNvPr>
          <p:cNvSpPr/>
          <p:nvPr/>
        </p:nvSpPr>
        <p:spPr>
          <a:xfrm>
            <a:off x="4504743" y="3096952"/>
            <a:ext cx="925816" cy="63512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23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3 200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A1AEB62-0C8E-A78D-01BB-83C92FAC409D}"/>
              </a:ext>
            </a:extLst>
          </p:cNvPr>
          <p:cNvSpPr/>
          <p:nvPr/>
        </p:nvSpPr>
        <p:spPr>
          <a:xfrm>
            <a:off x="8286109" y="3096952"/>
            <a:ext cx="862197" cy="60920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23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3 400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26CD0B8-5445-89B1-D08D-F1AA2EFCF0C4}"/>
              </a:ext>
            </a:extLst>
          </p:cNvPr>
          <p:cNvSpPr/>
          <p:nvPr/>
        </p:nvSpPr>
        <p:spPr>
          <a:xfrm>
            <a:off x="9242045" y="3107186"/>
            <a:ext cx="925816" cy="5989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23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3 450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847A513-A681-A402-A07D-40D7F1295747}"/>
              </a:ext>
            </a:extLst>
          </p:cNvPr>
          <p:cNvSpPr/>
          <p:nvPr/>
        </p:nvSpPr>
        <p:spPr>
          <a:xfrm>
            <a:off x="10261600" y="3071034"/>
            <a:ext cx="873847" cy="63512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23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3 500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11068A7-AC3D-601C-BEA8-3B02DB153DE6}"/>
              </a:ext>
            </a:extLst>
          </p:cNvPr>
          <p:cNvSpPr/>
          <p:nvPr/>
        </p:nvSpPr>
        <p:spPr>
          <a:xfrm>
            <a:off x="2702144" y="4262900"/>
            <a:ext cx="982670" cy="6640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23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26 300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101C122-A157-CEBF-3313-D16C5B0E8919}"/>
              </a:ext>
            </a:extLst>
          </p:cNvPr>
          <p:cNvSpPr/>
          <p:nvPr/>
        </p:nvSpPr>
        <p:spPr>
          <a:xfrm>
            <a:off x="6286072" y="4306326"/>
            <a:ext cx="982670" cy="6206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23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26 700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6520810-70F7-1487-D51B-DDA030EF204C}"/>
              </a:ext>
            </a:extLst>
          </p:cNvPr>
          <p:cNvSpPr/>
          <p:nvPr/>
        </p:nvSpPr>
        <p:spPr>
          <a:xfrm>
            <a:off x="10111729" y="4306326"/>
            <a:ext cx="982670" cy="6206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23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27 100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ood sign with a nail attached to it&#10;&#10;Description automatically generated">
            <a:extLst>
              <a:ext uri="{FF2B5EF4-FFF2-40B4-BE49-F238E27FC236}">
                <a16:creationId xmlns:a16="http://schemas.microsoft.com/office/drawing/2014/main" id="{E5D113B0-8997-7679-0581-B6DCCB639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172" y="1"/>
            <a:ext cx="4120257" cy="2669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5AD00A-538E-9385-A224-3B28DEE53D64}"/>
              </a:ext>
            </a:extLst>
          </p:cNvPr>
          <p:cNvSpPr txBox="1"/>
          <p:nvPr/>
        </p:nvSpPr>
        <p:spPr>
          <a:xfrm>
            <a:off x="2639375" y="937905"/>
            <a:ext cx="3657600" cy="1418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/>
                <a:cs typeface="Calibri"/>
              </a:rPr>
              <a:t>Công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/>
                <a:cs typeface="Calibri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/>
                <a:cs typeface="Calibri"/>
              </a:rPr>
              <a:t>chúa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Calibri"/>
              <a:cs typeface="Calibri"/>
            </a:endParaRP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/>
                <a:cs typeface="Calibri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/>
                <a:cs typeface="Calibri"/>
              </a:rPr>
              <a:t>trong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/>
                <a:cs typeface="Calibri"/>
              </a:rPr>
              <a:t> </a:t>
            </a: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/>
                <a:cs typeface="Calibri"/>
              </a:rPr>
              <a:t>rừng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96E05-DF85-ED1A-973A-D2C1B719C9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3" name="240924-enchanted-whimsical-fairy-tale-ancient-dreamlike-250405">
            <a:hlinkClick r:id="" action="ppaction://media"/>
            <a:extLst>
              <a:ext uri="{FF2B5EF4-FFF2-40B4-BE49-F238E27FC236}">
                <a16:creationId xmlns:a16="http://schemas.microsoft.com/office/drawing/2014/main" id="{7AF79776-E90D-8630-01D7-38B5D31627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654829" y="-485697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8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503</Words>
  <Application>Microsoft Office PowerPoint</Application>
  <PresentationFormat>Widescreen</PresentationFormat>
  <Paragraphs>72</Paragraphs>
  <Slides>17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UTM Avo</vt:lpstr>
      <vt:lpstr>Wingdings</vt:lpstr>
      <vt:lpstr>Arial</vt:lpstr>
      <vt:lpstr>Calibri</vt:lpstr>
      <vt:lpstr>Aptos</vt:lpstr>
      <vt:lpstr>Office Theme</vt:lpstr>
      <vt:lpstr>2_Office Theme</vt:lpstr>
      <vt:lpstr>Theme1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Loan Nguyễn</cp:lastModifiedBy>
  <cp:revision>14</cp:revision>
  <dcterms:modified xsi:type="dcterms:W3CDTF">2025-01-08T08:14:25Z</dcterms:modified>
</cp:coreProperties>
</file>