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1" r:id="rId2"/>
    <p:sldMasterId id="2147483827" r:id="rId3"/>
    <p:sldMasterId id="2147483843" r:id="rId4"/>
    <p:sldMasterId id="2147483858" r:id="rId5"/>
    <p:sldMasterId id="2147483873" r:id="rId6"/>
    <p:sldMasterId id="2147483888" r:id="rId7"/>
  </p:sldMasterIdLst>
  <p:notesMasterIdLst>
    <p:notesMasterId r:id="rId31"/>
  </p:notesMasterIdLst>
  <p:sldIdLst>
    <p:sldId id="320" r:id="rId8"/>
    <p:sldId id="330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21" r:id="rId17"/>
    <p:sldId id="322" r:id="rId18"/>
    <p:sldId id="305" r:id="rId19"/>
    <p:sldId id="310" r:id="rId20"/>
    <p:sldId id="337" r:id="rId21"/>
    <p:sldId id="331" r:id="rId22"/>
    <p:sldId id="333" r:id="rId23"/>
    <p:sldId id="334" r:id="rId24"/>
    <p:sldId id="335" r:id="rId25"/>
    <p:sldId id="347" r:id="rId26"/>
    <p:sldId id="336" r:id="rId27"/>
    <p:sldId id="345" r:id="rId28"/>
    <p:sldId id="319" r:id="rId29"/>
    <p:sldId id="346" r:id="rId3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9B1578"/>
    <a:srgbClr val="EEAF12"/>
    <a:srgbClr val="F6D6C6"/>
    <a:srgbClr val="CCECFF"/>
    <a:srgbClr val="FFFF99"/>
    <a:srgbClr val="91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3" d="100"/>
          <a:sy n="83" d="100"/>
        </p:scale>
        <p:origin x="11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94C00-E979-4C01-A1F3-1F848FFC59F6}" type="datetimeFigureOut">
              <a:rPr lang="vi-VN" smtClean="0"/>
              <a:t>18/01/2023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46C6D-10DA-4C36-805B-EC9E994E2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89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515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4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2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304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>
                <a:solidFill>
                  <a:prstClr val="black"/>
                </a:solidFill>
              </a:rPr>
              <a:pPr/>
              <a:t>22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236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2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191063">
            <a:off x="-377159" y="5508935"/>
            <a:ext cx="1784979" cy="2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6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4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Ref idx="1001">
        <a:schemeClr val="bg1"/>
      </p:bgRef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337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30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1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4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0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1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6"/>
            <a:ext cx="538621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4" y="1535116"/>
            <a:ext cx="538833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4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8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2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6" y="273053"/>
            <a:ext cx="4010562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6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6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476" indent="0">
              <a:buNone/>
              <a:defRPr sz="3733"/>
            </a:lvl2pPr>
            <a:lvl3pPr marL="1218950" indent="0">
              <a:buNone/>
              <a:defRPr sz="3200"/>
            </a:lvl3pPr>
            <a:lvl4pPr marL="1828426" indent="0">
              <a:buNone/>
              <a:defRPr sz="2667"/>
            </a:lvl4pPr>
            <a:lvl5pPr marL="2437900" indent="0">
              <a:buNone/>
              <a:defRPr sz="2667"/>
            </a:lvl5pPr>
            <a:lvl6pPr marL="3047375" indent="0">
              <a:buNone/>
              <a:defRPr sz="2667"/>
            </a:lvl6pPr>
            <a:lvl7pPr marL="3656851" indent="0">
              <a:buNone/>
              <a:defRPr sz="2667"/>
            </a:lvl7pPr>
            <a:lvl8pPr marL="4266326" indent="0">
              <a:buNone/>
              <a:defRPr sz="2667"/>
            </a:lvl8pPr>
            <a:lvl9pPr marL="487580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1"/>
            <a:ext cx="7314248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7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28600"/>
            <a:ext cx="2742843" cy="4876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28600"/>
            <a:ext cx="8025355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3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3" y="5001320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505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0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4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3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4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18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2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06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15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49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0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88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26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07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657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467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045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855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64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4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2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178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5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6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6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6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3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25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7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79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68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23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27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9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02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300" y="549569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310" y="933493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4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7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109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6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93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2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3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3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4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4" y="5001294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2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443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2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5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82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00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50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46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16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20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0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300" y="549569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310" y="933493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9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7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64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2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57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1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31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FDC91A89-E8CE-409F-B6FB-2FE31E2C8F78}" type="datetimeFigureOut">
              <a:rPr lang="en-US" sz="1900" smtClean="0">
                <a:solidFill>
                  <a:prstClr val="black"/>
                </a:solidFill>
              </a:rPr>
              <a:pPr defTabSz="913470"/>
              <a:t>1/18/2023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/>
          <a:lstStyle/>
          <a:p>
            <a:pPr defTabSz="913470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0438358B-5F39-41D6-BF65-BC7EA37EC5FC}" type="slidenum">
              <a:rPr lang="en-US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8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582" y="600200"/>
            <a:ext cx="8489295" cy="54544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5140" y="6217623"/>
            <a:ext cx="731505" cy="5248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3470"/>
            <a:fld id="{00000000-1234-1234-1234-123412341234}" type="slidenum">
              <a:rPr lang="en-GB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GB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6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8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7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5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9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5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4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9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3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5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3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4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18/01/2023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8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2" y="5829036"/>
            <a:ext cx="44766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7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45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2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7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95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18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2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09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3" y="5001298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7143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5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6" y="6021299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5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6" y="6021299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2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0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1315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2" indent="0" algn="ctr">
              <a:buNone/>
              <a:defRPr sz="2000"/>
            </a:lvl2pPr>
            <a:lvl3pPr marL="914263" indent="0" algn="ctr">
              <a:buNone/>
              <a:defRPr sz="1867"/>
            </a:lvl3pPr>
            <a:lvl4pPr marL="1371395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4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3" y="1709742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3" y="458946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6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0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9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8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1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2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6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0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94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28"/>
            <a:ext cx="262855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3" y="365128"/>
            <a:ext cx="7733293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3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4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5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63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30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6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0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5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4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8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6"/>
            <a:ext cx="538621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4" y="1535116"/>
            <a:ext cx="538833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4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6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8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8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6" y="273053"/>
            <a:ext cx="4010562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6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3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6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476" indent="0">
              <a:buNone/>
              <a:defRPr sz="3733"/>
            </a:lvl2pPr>
            <a:lvl3pPr marL="1218950" indent="0">
              <a:buNone/>
              <a:defRPr sz="3200"/>
            </a:lvl3pPr>
            <a:lvl4pPr marL="1828426" indent="0">
              <a:buNone/>
              <a:defRPr sz="2667"/>
            </a:lvl4pPr>
            <a:lvl5pPr marL="2437900" indent="0">
              <a:buNone/>
              <a:defRPr sz="2667"/>
            </a:lvl5pPr>
            <a:lvl6pPr marL="3047375" indent="0">
              <a:buNone/>
              <a:defRPr sz="2667"/>
            </a:lvl6pPr>
            <a:lvl7pPr marL="3656851" indent="0">
              <a:buNone/>
              <a:defRPr sz="2667"/>
            </a:lvl7pPr>
            <a:lvl8pPr marL="4266326" indent="0">
              <a:buNone/>
              <a:defRPr sz="2667"/>
            </a:lvl8pPr>
            <a:lvl9pPr marL="487580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1"/>
            <a:ext cx="7314248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3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28600"/>
            <a:ext cx="2742843" cy="4876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28600"/>
            <a:ext cx="8025355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6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3" y="5001320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7461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69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1136109">
            <a:off x="-571236" y="4971445"/>
            <a:ext cx="3016964" cy="3366100"/>
            <a:chOff x="15317521" y="-379152"/>
            <a:chExt cx="3017357" cy="3366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EF0839A-3CF7-4B41-AE06-07E777B9B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332048" y="-379152"/>
              <a:ext cx="2002830" cy="33661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xmlns="" id="{EC8B4F71-03A7-4C39-BF6E-4F321CD4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9867"/>
            <a:stretch>
              <a:fillRect/>
            </a:stretch>
          </p:blipFill>
          <p:spPr>
            <a:xfrm rot="-10109067">
              <a:off x="15317521" y="-173981"/>
              <a:ext cx="1790370" cy="244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5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4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3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4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18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2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06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15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49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0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88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26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07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657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467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045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855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3" y="1709811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3" y="458953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9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0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5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9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6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98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2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98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97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5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11479534" y="-631351"/>
            <a:ext cx="1608838" cy="126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BB47B1-818A-4CF4-A19C-B26F0E1E1615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 rot="-6901509">
            <a:off x="-1263463" y="-2411372"/>
            <a:ext cx="2526926" cy="390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0" y="-89286"/>
            <a:ext cx="12268940" cy="7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" y="18962"/>
            <a:ext cx="12190413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2023/1/18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7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72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89286"/>
            <a:ext cx="12267343" cy="7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8950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96" indent="-380922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6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6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11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65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0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75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5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0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2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2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2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0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89286"/>
            <a:ext cx="12267343" cy="7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8950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96" indent="-380922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6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6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11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65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0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75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5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0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hyperlink" Target="mailto:hongvu7219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72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71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5.svg"/><Relationship Id="rId10" Type="http://schemas.microsoft.com/office/2007/relationships/hdphoto" Target="../media/hdphoto3.wdp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0.png"/><Relationship Id="rId11" Type="http://schemas.openxmlformats.org/officeDocument/2006/relationships/image" Target="../media/image83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82.png"/><Relationship Id="rId4" Type="http://schemas.openxmlformats.org/officeDocument/2006/relationships/image" Target="../media/image18.png"/><Relationship Id="rId9" Type="http://schemas.openxmlformats.org/officeDocument/2006/relationships/image" Target="../media/image81.png"/><Relationship Id="rId14" Type="http://schemas.openxmlformats.org/officeDocument/2006/relationships/hyperlink" Target="mailto:hongvu7219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26" Type="http://schemas.openxmlformats.org/officeDocument/2006/relationships/slide" Target="slide11.xml"/><Relationship Id="rId3" Type="http://schemas.openxmlformats.org/officeDocument/2006/relationships/image" Target="../media/image37.png"/><Relationship Id="rId21" Type="http://schemas.openxmlformats.org/officeDocument/2006/relationships/image" Target="../media/image44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30.png"/><Relationship Id="rId16" Type="http://schemas.openxmlformats.org/officeDocument/2006/relationships/slide" Target="slide10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24" Type="http://schemas.microsoft.com/office/2007/relationships/hdphoto" Target="../media/hdphoto2.wdp"/><Relationship Id="rId5" Type="http://schemas.openxmlformats.org/officeDocument/2006/relationships/image" Target="../media/image31.png"/><Relationship Id="rId15" Type="http://schemas.openxmlformats.org/officeDocument/2006/relationships/slide" Target="slide9.xml"/><Relationship Id="rId23" Type="http://schemas.openxmlformats.org/officeDocument/2006/relationships/image" Target="../media/image46.png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slide" Target="slide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slide" Target="slide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1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slide" Target="slide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slide" Target="slide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56876"/>
            <a:ext cx="12188826" cy="6856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89" y="4118928"/>
            <a:ext cx="3154266" cy="2541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188D44F-8925-4885-9976-908C91BAD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0596"/>
            <a:ext cx="3460300" cy="11744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D8B5253-1CB6-44FD-BEE0-52C61AEB4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51" y="-883"/>
            <a:ext cx="1833272" cy="7791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F756F4A-5A25-4C5E-A14C-1F1BDAC1F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11" y="448"/>
            <a:ext cx="2452001" cy="14494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FA85FA5-8E0D-46AE-8E59-2CDF4D1F6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97" y="-882"/>
            <a:ext cx="2211383" cy="7734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5D37244-D58E-4476-82CF-346B0F1654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48" y="2129726"/>
            <a:ext cx="1140067" cy="9223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2AEF7BA-8720-4BE9-99EC-6D52AB400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83" y="744530"/>
            <a:ext cx="1621300" cy="94528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230519E0-3029-47F0-916A-258FDCECBD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48" y="-184837"/>
            <a:ext cx="3658055" cy="25833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96D38E29-A73F-494F-A269-745D50CB9E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065">
            <a:off x="364214" y="1204829"/>
            <a:ext cx="2151939" cy="3056462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-3429543" y="672129"/>
            <a:ext cx="2742843" cy="3406113"/>
          </a:xfrm>
          <a:prstGeom prst="rect">
            <a:avLst/>
          </a:prstGeom>
          <a:solidFill>
            <a:schemeClr val="bg1"/>
          </a:solidFill>
        </p:spPr>
        <p:txBody>
          <a:bodyPr wrap="square" lIns="121888" tIns="60944" rIns="121888" bIns="6094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501" y="4643715"/>
            <a:ext cx="1335866" cy="133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0622" y="1524999"/>
            <a:ext cx="8887581" cy="1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39664" y="2502029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43" y="4484593"/>
            <a:ext cx="4079026" cy="22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16302" y="1011167"/>
            <a:ext cx="5790446" cy="7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93" y="214999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852146" y="1644411"/>
            <a:ext cx="100675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67: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GB" sz="4400" b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>
              <a:defRPr/>
            </a:pPr>
            <a:r>
              <a:rPr lang="en-GB" sz="4400" b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4184" y="215417"/>
            <a:ext cx="6695872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prstClr val="black"/>
                </a:solidFill>
              </a:rPr>
              <a:t>Thứ</a:t>
            </a:r>
            <a:r>
              <a:rPr lang="en-GB" sz="2800" dirty="0">
                <a:solidFill>
                  <a:prstClr val="black"/>
                </a:solidFill>
              </a:rPr>
              <a:t>    </a:t>
            </a:r>
            <a:r>
              <a:rPr lang="en-GB" sz="2800" dirty="0" err="1">
                <a:solidFill>
                  <a:prstClr val="black"/>
                </a:solidFill>
              </a:rPr>
              <a:t>ngày</a:t>
            </a:r>
            <a:r>
              <a:rPr lang="en-GB" sz="2800" dirty="0">
                <a:solidFill>
                  <a:prstClr val="black"/>
                </a:solidFill>
              </a:rPr>
              <a:t>    </a:t>
            </a:r>
            <a:r>
              <a:rPr lang="en-GB" sz="2800" dirty="0" err="1">
                <a:solidFill>
                  <a:prstClr val="black"/>
                </a:solidFill>
              </a:rPr>
              <a:t>tháng</a:t>
            </a:r>
            <a:r>
              <a:rPr lang="en-GB" sz="2800" dirty="0">
                <a:solidFill>
                  <a:prstClr val="black"/>
                </a:solidFill>
              </a:rPr>
              <a:t>    </a:t>
            </a:r>
            <a:r>
              <a:rPr lang="en-GB" sz="2800" dirty="0" err="1">
                <a:solidFill>
                  <a:prstClr val="black"/>
                </a:solidFill>
              </a:rPr>
              <a:t>năm</a:t>
            </a:r>
            <a:r>
              <a:rPr lang="en-GB" sz="2800" dirty="0">
                <a:solidFill>
                  <a:prstClr val="black"/>
                </a:solidFill>
              </a:rPr>
              <a:t>      2022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.remove.bg/downloads/5a3f2d06-22e1-4b19-88aa-ecf7f8b28db9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00" y="1268249"/>
            <a:ext cx="7643262" cy="51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4E7E70-C495-4C1B-A438-07CF4EDA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27" y="2350149"/>
            <a:ext cx="7295962" cy="22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0"/>
            <a:ext cx="1160758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ular Callout 9"/>
          <p:cNvSpPr/>
          <p:nvPr/>
        </p:nvSpPr>
        <p:spPr>
          <a:xfrm>
            <a:off x="1054646" y="3140969"/>
            <a:ext cx="1775215" cy="720080"/>
          </a:xfrm>
          <a:prstGeom prst="wedgeRoundRectCallout">
            <a:avLst>
              <a:gd name="adj1" fmla="val 62552"/>
              <a:gd name="adj2" fmla="val 451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</a:rPr>
              <a:t>Hình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tròn</a:t>
            </a:r>
            <a:r>
              <a:rPr lang="en-GB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26854" y="3741855"/>
            <a:ext cx="1039151" cy="10831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2838" y="5007456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Trong tranh, 2 bạn đang làm gì ?</a:t>
            </a:r>
            <a:endParaRPr lang="en-US" sz="2800" b="1" dirty="0"/>
          </a:p>
          <a:p>
            <a:r>
              <a:rPr lang="nl-NL" sz="2800" b="1" dirty="0"/>
              <a:t>+ Bánh xe có dạng hình gì ?</a:t>
            </a:r>
            <a:endParaRPr lang="en-US" sz="2800" b="1" dirty="0"/>
          </a:p>
          <a:p>
            <a:r>
              <a:rPr lang="nl-NL" sz="2800" b="1" dirty="0"/>
              <a:t>+ Vị trí ở giữa bánh xe được gọi là gì </a:t>
            </a:r>
            <a:r>
              <a:rPr lang="nl-NL" sz="2800" b="1" dirty="0" smtClean="0"/>
              <a:t>?</a:t>
            </a:r>
            <a:endParaRPr lang="en-US" sz="28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1619768" y="4105003"/>
            <a:ext cx="1152128" cy="616487"/>
          </a:xfrm>
          <a:prstGeom prst="wedgeRoundRectCallout">
            <a:avLst>
              <a:gd name="adj1" fmla="val 97270"/>
              <a:gd name="adj2" fmla="val -219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446429" y="4310436"/>
            <a:ext cx="519576" cy="69702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3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12641" y="4035223"/>
            <a:ext cx="7903380" cy="16980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39574" y="1315399"/>
            <a:ext cx="4304104" cy="20506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EEAF1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568" y="1315399"/>
            <a:ext cx="4972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14272" y="2405464"/>
            <a:ext cx="2661893" cy="387787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04751" y="1910440"/>
            <a:ext cx="609521" cy="7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+mj-lt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2355" y="2438529"/>
            <a:ext cx="609521" cy="7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+mj-lt"/>
              </a:rPr>
              <a:t>B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3468" y="1162347"/>
            <a:ext cx="609521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+mj-lt"/>
              </a:rPr>
              <a:t>M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4046" y="1639165"/>
            <a:ext cx="869357" cy="9809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77681" y="2643261"/>
            <a:ext cx="609435" cy="7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14272" y="1294723"/>
            <a:ext cx="2661893" cy="2567365"/>
          </a:xfrm>
          <a:prstGeom prst="ellips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400358" y="1672815"/>
            <a:ext cx="428969" cy="122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199" b="1" dirty="0">
                <a:solidFill>
                  <a:srgbClr val="FF0066"/>
                </a:solidFill>
                <a:latin typeface="+mj-lt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7586" y="1488534"/>
            <a:ext cx="42666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587" y="4081378"/>
            <a:ext cx="8105011" cy="150810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en-US" altLang="en-US" sz="3600" b="1" dirty="0" err="1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46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  <p:bldP spid="6" grpId="0"/>
      <p:bldP spid="7" grpId="0"/>
      <p:bldP spid="9" grpId="0"/>
      <p:bldP spid="5" grpId="0" animBg="1"/>
      <p:bldP spid="8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9" y="706697"/>
            <a:ext cx="5470871" cy="547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242" y="1997442"/>
            <a:ext cx="5851905" cy="2889378"/>
          </a:xfrm>
          <a:prstGeom prst="rect">
            <a:avLst/>
          </a:prstGeom>
        </p:spPr>
      </p:pic>
      <p:grpSp>
        <p:nvGrpSpPr>
          <p:cNvPr id="5" name="组合 15">
            <a:extLst>
              <a:ext uri="{FF2B5EF4-FFF2-40B4-BE49-F238E27FC236}">
                <a16:creationId xmlns=""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8928828" y="732237"/>
            <a:ext cx="2758607" cy="882791"/>
            <a:chOff x="2246898" y="972460"/>
            <a:chExt cx="7698203" cy="3497470"/>
          </a:xfrm>
        </p:grpSpPr>
        <p:sp>
          <p:nvSpPr>
            <p:cNvPr id="6" name="圆角矩形 13">
              <a:extLst>
                <a:ext uri="{FF2B5EF4-FFF2-40B4-BE49-F238E27FC236}">
                  <a16:creationId xmlns=""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kumimoji="1" lang="zh-CN" altLang="en-US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圆角矩形 14">
              <a:extLst>
                <a:ext uri="{FF2B5EF4-FFF2-40B4-BE49-F238E27FC236}">
                  <a16:creationId xmlns=""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kumimoji="1" lang="zh-CN" altLang="en-US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7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4" y="1025284"/>
            <a:ext cx="11584607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686" y="260648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87094" y="34792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0196" y="4727628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</a:rPr>
              <a:t>Mẫu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</a:rPr>
              <a:t>Hình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tròn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tâm</a:t>
            </a:r>
            <a:r>
              <a:rPr lang="en-GB" sz="2400" b="1" dirty="0" smtClean="0">
                <a:solidFill>
                  <a:srgbClr val="002060"/>
                </a:solidFill>
              </a:rPr>
              <a:t> O, </a:t>
            </a:r>
            <a:r>
              <a:rPr lang="en-GB" sz="2400" b="1" dirty="0" err="1" smtClean="0">
                <a:solidFill>
                  <a:srgbClr val="002060"/>
                </a:solidFill>
              </a:rPr>
              <a:t>đường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kính</a:t>
            </a:r>
            <a:r>
              <a:rPr lang="en-GB" sz="2400" b="1" dirty="0" smtClean="0">
                <a:solidFill>
                  <a:srgbClr val="002060"/>
                </a:solidFill>
              </a:rPr>
              <a:t> OA.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95006" y="4803066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Hình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tâm</a:t>
            </a:r>
            <a:r>
              <a:rPr lang="en-US" sz="2400" b="1" dirty="0">
                <a:solidFill>
                  <a:srgbClr val="002060"/>
                </a:solidFill>
              </a:rPr>
              <a:t> H </a:t>
            </a:r>
            <a:r>
              <a:rPr lang="en-US" sz="2400" b="1" dirty="0" err="1">
                <a:solidFill>
                  <a:srgbClr val="002060"/>
                </a:solidFill>
              </a:rPr>
              <a:t>bán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kính</a:t>
            </a:r>
            <a:r>
              <a:rPr lang="en-US" sz="2400" b="1" dirty="0">
                <a:solidFill>
                  <a:srgbClr val="002060"/>
                </a:solidFill>
              </a:rPr>
              <a:t> HK.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95406" y="4723084"/>
            <a:ext cx="3886124" cy="12417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 smtClean="0">
                <a:solidFill>
                  <a:srgbClr val="002060"/>
                </a:solidFill>
              </a:rPr>
              <a:t>bán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>
                <a:solidFill>
                  <a:srgbClr val="002060"/>
                </a:solidFill>
              </a:rPr>
              <a:t>bán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IP.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>
                <a:solidFill>
                  <a:srgbClr val="002060"/>
                </a:solidFill>
              </a:rPr>
              <a:t>bán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IM.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6084" y="321687"/>
            <a:ext cx="9935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+mj-lt"/>
              </a:rPr>
              <a:t>b) Gọi tên hình tròn và đường kính của mỗi hình sau (theo mẫu):</a:t>
            </a:r>
            <a:endParaRPr lang="en-US" sz="2800" b="1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4" name="Oval 3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43" t="4878" r="4667" b="4878"/>
          <a:stretch/>
        </p:blipFill>
        <p:spPr>
          <a:xfrm>
            <a:off x="1126654" y="1308861"/>
            <a:ext cx="9865096" cy="273630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23856" y="4048573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</a:rPr>
              <a:t>Mẫu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</a:rPr>
              <a:t>Hình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tròn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tâm</a:t>
            </a:r>
            <a:r>
              <a:rPr lang="en-GB" sz="2400" b="1" dirty="0" smtClean="0">
                <a:solidFill>
                  <a:srgbClr val="002060"/>
                </a:solidFill>
              </a:rPr>
              <a:t> O, </a:t>
            </a:r>
            <a:r>
              <a:rPr lang="en-GB" sz="2400" b="1" dirty="0" err="1" smtClean="0">
                <a:solidFill>
                  <a:srgbClr val="002060"/>
                </a:solidFill>
              </a:rPr>
              <a:t>đường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kính</a:t>
            </a:r>
            <a:r>
              <a:rPr lang="en-GB" sz="2400" b="1" dirty="0" smtClean="0">
                <a:solidFill>
                  <a:srgbClr val="002060"/>
                </a:solidFill>
              </a:rPr>
              <a:t> AB.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33264" y="4128153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Hình tròn tâm E </a:t>
            </a:r>
            <a:endParaRPr lang="en-GB" sz="2400" b="1" dirty="0" smtClean="0">
              <a:solidFill>
                <a:srgbClr val="002060"/>
              </a:solidFill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</a:rPr>
              <a:t>đường </a:t>
            </a:r>
            <a:r>
              <a:rPr lang="vi-VN" sz="2400" b="1" dirty="0">
                <a:solidFill>
                  <a:srgbClr val="002060"/>
                </a:solidFill>
              </a:rPr>
              <a:t>kính PQ.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11430" y="4157889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Hình tròn tâm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C</a:t>
            </a:r>
            <a:endParaRPr lang="en-GB" sz="24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đường kính DH.</a:t>
            </a:r>
          </a:p>
        </p:txBody>
      </p:sp>
    </p:spTree>
    <p:extLst>
      <p:ext uri="{BB962C8B-B14F-4D97-AF65-F5344CB8AC3E}">
        <p14:creationId xmlns:p14="http://schemas.microsoft.com/office/powerpoint/2010/main" val="126154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41442" y="143514"/>
            <a:ext cx="928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1" dirty="0" smtClean="0"/>
              <a:t>Cho </a:t>
            </a:r>
            <a:r>
              <a:rPr lang="vi-VN" sz="2800" b="1" dirty="0"/>
              <a:t>hình tròn tâm O có độ dài đường kính bằng 8 cm. </a:t>
            </a:r>
            <a:endParaRPr lang="en-GB" sz="2800" b="1" dirty="0" smtClean="0"/>
          </a:p>
          <a:p>
            <a:r>
              <a:rPr lang="vi-VN" sz="2800" b="1" dirty="0" smtClean="0"/>
              <a:t>Tính </a:t>
            </a:r>
            <a:r>
              <a:rPr lang="vi-VN" sz="2800" b="1" dirty="0"/>
              <a:t>độ dài bán kính của hình tròn đó</a:t>
            </a:r>
            <a:r>
              <a:rPr lang="vi-VN" sz="2800" b="1" dirty="0" smtClean="0"/>
              <a:t>.</a:t>
            </a:r>
            <a:endParaRPr lang="vi-V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41442" y="3018730"/>
            <a:ext cx="835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b) Cho hình tròn tâm O có độ dài bán kính bằng 5 cm. </a:t>
            </a:r>
            <a:endParaRPr lang="en-GB" sz="2800" b="1" dirty="0"/>
          </a:p>
          <a:p>
            <a:r>
              <a:rPr lang="vi-VN" sz="2800" b="1" dirty="0"/>
              <a:t>Tính độ dài đường kính của hình tròn đó</a:t>
            </a:r>
            <a:r>
              <a:rPr lang="vi-VN" sz="2800" b="1" dirty="0" smtClean="0"/>
              <a:t>.</a:t>
            </a:r>
            <a:endParaRPr lang="vi-VN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405660" y="1149435"/>
            <a:ext cx="5866922" cy="1730504"/>
            <a:chOff x="911735" y="5995856"/>
            <a:chExt cx="7891073" cy="2090004"/>
          </a:xfrm>
        </p:grpSpPr>
        <p:sp>
          <p:nvSpPr>
            <p:cNvPr id="11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934306" y="5998648"/>
              <a:ext cx="7868502" cy="2087212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1735" y="5995856"/>
              <a:ext cx="7408485" cy="1487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vi-VN" sz="2800" b="1" dirty="0"/>
                <a:t>Độ dài bán kính của hình tròn đó là:</a:t>
              </a:r>
            </a:p>
            <a:p>
              <a:pPr algn="ctr"/>
              <a:r>
                <a:rPr lang="vi-VN" sz="2800" b="1" dirty="0"/>
                <a:t>8 : 2 = 4 (cm)</a:t>
              </a:r>
            </a:p>
            <a:p>
              <a:pPr algn="ctr"/>
              <a:r>
                <a:rPr lang="vi-VN" sz="2800" b="1" dirty="0"/>
                <a:t>Đáp số : 8 cm </a:t>
              </a:r>
            </a:p>
          </p:txBody>
        </p:sp>
      </p:grpSp>
      <p:sp>
        <p:nvSpPr>
          <p:cNvPr id="13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2441" y="4076465"/>
            <a:ext cx="5850141" cy="1683656"/>
          </a:xfrm>
          <a:custGeom>
            <a:avLst/>
            <a:gdLst>
              <a:gd name="connsiteX0" fmla="*/ 0 w 6547824"/>
              <a:gd name="connsiteY0" fmla="*/ 220208 h 1321224"/>
              <a:gd name="connsiteX1" fmla="*/ 220208 w 6547824"/>
              <a:gd name="connsiteY1" fmla="*/ 0 h 1321224"/>
              <a:gd name="connsiteX2" fmla="*/ 836501 w 6547824"/>
              <a:gd name="connsiteY2" fmla="*/ 0 h 1321224"/>
              <a:gd name="connsiteX3" fmla="*/ 1269572 w 6547824"/>
              <a:gd name="connsiteY3" fmla="*/ 0 h 1321224"/>
              <a:gd name="connsiteX4" fmla="*/ 1702642 w 6547824"/>
              <a:gd name="connsiteY4" fmla="*/ 0 h 1321224"/>
              <a:gd name="connsiteX5" fmla="*/ 2380010 w 6547824"/>
              <a:gd name="connsiteY5" fmla="*/ 0 h 1321224"/>
              <a:gd name="connsiteX6" fmla="*/ 2996303 w 6547824"/>
              <a:gd name="connsiteY6" fmla="*/ 0 h 1321224"/>
              <a:gd name="connsiteX7" fmla="*/ 3368299 w 6547824"/>
              <a:gd name="connsiteY7" fmla="*/ 0 h 1321224"/>
              <a:gd name="connsiteX8" fmla="*/ 3862444 w 6547824"/>
              <a:gd name="connsiteY8" fmla="*/ 0 h 1321224"/>
              <a:gd name="connsiteX9" fmla="*/ 4478737 w 6547824"/>
              <a:gd name="connsiteY9" fmla="*/ 0 h 1321224"/>
              <a:gd name="connsiteX10" fmla="*/ 5095030 w 6547824"/>
              <a:gd name="connsiteY10" fmla="*/ 0 h 1321224"/>
              <a:gd name="connsiteX11" fmla="*/ 5467027 w 6547824"/>
              <a:gd name="connsiteY11" fmla="*/ 0 h 1321224"/>
              <a:gd name="connsiteX12" fmla="*/ 5839023 w 6547824"/>
              <a:gd name="connsiteY12" fmla="*/ 0 h 1321224"/>
              <a:gd name="connsiteX13" fmla="*/ 6327616 w 6547824"/>
              <a:gd name="connsiteY13" fmla="*/ 0 h 1321224"/>
              <a:gd name="connsiteX14" fmla="*/ 6547824 w 6547824"/>
              <a:gd name="connsiteY14" fmla="*/ 220208 h 1321224"/>
              <a:gd name="connsiteX15" fmla="*/ 6547824 w 6547824"/>
              <a:gd name="connsiteY15" fmla="*/ 634188 h 1321224"/>
              <a:gd name="connsiteX16" fmla="*/ 6547824 w 6547824"/>
              <a:gd name="connsiteY16" fmla="*/ 1101016 h 1321224"/>
              <a:gd name="connsiteX17" fmla="*/ 6327616 w 6547824"/>
              <a:gd name="connsiteY17" fmla="*/ 1321224 h 1321224"/>
              <a:gd name="connsiteX18" fmla="*/ 5894545 w 6547824"/>
              <a:gd name="connsiteY18" fmla="*/ 1321224 h 1321224"/>
              <a:gd name="connsiteX19" fmla="*/ 5339326 w 6547824"/>
              <a:gd name="connsiteY19" fmla="*/ 1321224 h 1321224"/>
              <a:gd name="connsiteX20" fmla="*/ 4906256 w 6547824"/>
              <a:gd name="connsiteY20" fmla="*/ 1321224 h 1321224"/>
              <a:gd name="connsiteX21" fmla="*/ 4412111 w 6547824"/>
              <a:gd name="connsiteY21" fmla="*/ 1321224 h 1321224"/>
              <a:gd name="connsiteX22" fmla="*/ 3856892 w 6547824"/>
              <a:gd name="connsiteY22" fmla="*/ 1321224 h 1321224"/>
              <a:gd name="connsiteX23" fmla="*/ 3301673 w 6547824"/>
              <a:gd name="connsiteY23" fmla="*/ 1321224 h 1321224"/>
              <a:gd name="connsiteX24" fmla="*/ 2624306 w 6547824"/>
              <a:gd name="connsiteY24" fmla="*/ 1321224 h 1321224"/>
              <a:gd name="connsiteX25" fmla="*/ 2008013 w 6547824"/>
              <a:gd name="connsiteY25" fmla="*/ 1321224 h 1321224"/>
              <a:gd name="connsiteX26" fmla="*/ 1636016 w 6547824"/>
              <a:gd name="connsiteY26" fmla="*/ 1321224 h 1321224"/>
              <a:gd name="connsiteX27" fmla="*/ 958649 w 6547824"/>
              <a:gd name="connsiteY27" fmla="*/ 1321224 h 1321224"/>
              <a:gd name="connsiteX28" fmla="*/ 220208 w 6547824"/>
              <a:gd name="connsiteY28" fmla="*/ 1321224 h 1321224"/>
              <a:gd name="connsiteX29" fmla="*/ 0 w 6547824"/>
              <a:gd name="connsiteY29" fmla="*/ 1101016 h 1321224"/>
              <a:gd name="connsiteX30" fmla="*/ 0 w 6547824"/>
              <a:gd name="connsiteY30" fmla="*/ 678228 h 1321224"/>
              <a:gd name="connsiteX31" fmla="*/ 0 w 6547824"/>
              <a:gd name="connsiteY31" fmla="*/ 220208 h 132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47824" h="1321224" fill="none" extrusionOk="0">
                <a:moveTo>
                  <a:pt x="0" y="220208"/>
                </a:moveTo>
                <a:cubicBezTo>
                  <a:pt x="23483" y="109139"/>
                  <a:pt x="110596" y="-392"/>
                  <a:pt x="220208" y="0"/>
                </a:cubicBezTo>
                <a:cubicBezTo>
                  <a:pt x="371161" y="-23441"/>
                  <a:pt x="701680" y="33568"/>
                  <a:pt x="836501" y="0"/>
                </a:cubicBezTo>
                <a:cubicBezTo>
                  <a:pt x="971322" y="-33568"/>
                  <a:pt x="1081096" y="19702"/>
                  <a:pt x="1269572" y="0"/>
                </a:cubicBezTo>
                <a:cubicBezTo>
                  <a:pt x="1458048" y="-19702"/>
                  <a:pt x="1533386" y="39069"/>
                  <a:pt x="1702642" y="0"/>
                </a:cubicBezTo>
                <a:cubicBezTo>
                  <a:pt x="1871898" y="-39069"/>
                  <a:pt x="2229462" y="70521"/>
                  <a:pt x="2380010" y="0"/>
                </a:cubicBezTo>
                <a:cubicBezTo>
                  <a:pt x="2530558" y="-70521"/>
                  <a:pt x="2851311" y="19834"/>
                  <a:pt x="2996303" y="0"/>
                </a:cubicBezTo>
                <a:cubicBezTo>
                  <a:pt x="3141295" y="-19834"/>
                  <a:pt x="3264073" y="17818"/>
                  <a:pt x="3368299" y="0"/>
                </a:cubicBezTo>
                <a:cubicBezTo>
                  <a:pt x="3472525" y="-17818"/>
                  <a:pt x="3759513" y="22817"/>
                  <a:pt x="3862444" y="0"/>
                </a:cubicBezTo>
                <a:cubicBezTo>
                  <a:pt x="3965376" y="-22817"/>
                  <a:pt x="4174949" y="30540"/>
                  <a:pt x="4478737" y="0"/>
                </a:cubicBezTo>
                <a:cubicBezTo>
                  <a:pt x="4782525" y="-30540"/>
                  <a:pt x="4875550" y="35980"/>
                  <a:pt x="5095030" y="0"/>
                </a:cubicBezTo>
                <a:cubicBezTo>
                  <a:pt x="5314510" y="-35980"/>
                  <a:pt x="5348264" y="25582"/>
                  <a:pt x="5467027" y="0"/>
                </a:cubicBezTo>
                <a:cubicBezTo>
                  <a:pt x="5585790" y="-25582"/>
                  <a:pt x="5738217" y="26848"/>
                  <a:pt x="5839023" y="0"/>
                </a:cubicBezTo>
                <a:cubicBezTo>
                  <a:pt x="5939829" y="-26848"/>
                  <a:pt x="6151211" y="32150"/>
                  <a:pt x="6327616" y="0"/>
                </a:cubicBezTo>
                <a:cubicBezTo>
                  <a:pt x="6469495" y="-9622"/>
                  <a:pt x="6551701" y="119724"/>
                  <a:pt x="6547824" y="220208"/>
                </a:cubicBezTo>
                <a:cubicBezTo>
                  <a:pt x="6575582" y="402050"/>
                  <a:pt x="6518794" y="435339"/>
                  <a:pt x="6547824" y="634188"/>
                </a:cubicBezTo>
                <a:cubicBezTo>
                  <a:pt x="6576854" y="833037"/>
                  <a:pt x="6520351" y="988816"/>
                  <a:pt x="6547824" y="1101016"/>
                </a:cubicBezTo>
                <a:cubicBezTo>
                  <a:pt x="6558806" y="1221884"/>
                  <a:pt x="6445913" y="1295207"/>
                  <a:pt x="6327616" y="1321224"/>
                </a:cubicBezTo>
                <a:cubicBezTo>
                  <a:pt x="6130160" y="1341020"/>
                  <a:pt x="5996021" y="1291700"/>
                  <a:pt x="5894545" y="1321224"/>
                </a:cubicBezTo>
                <a:cubicBezTo>
                  <a:pt x="5793069" y="1350748"/>
                  <a:pt x="5465480" y="1274718"/>
                  <a:pt x="5339326" y="1321224"/>
                </a:cubicBezTo>
                <a:cubicBezTo>
                  <a:pt x="5213172" y="1367730"/>
                  <a:pt x="5046303" y="1294251"/>
                  <a:pt x="4906256" y="1321224"/>
                </a:cubicBezTo>
                <a:cubicBezTo>
                  <a:pt x="4766209" y="1348197"/>
                  <a:pt x="4646796" y="1298017"/>
                  <a:pt x="4412111" y="1321224"/>
                </a:cubicBezTo>
                <a:cubicBezTo>
                  <a:pt x="4177426" y="1344431"/>
                  <a:pt x="4114490" y="1268102"/>
                  <a:pt x="3856892" y="1321224"/>
                </a:cubicBezTo>
                <a:cubicBezTo>
                  <a:pt x="3599294" y="1374346"/>
                  <a:pt x="3433743" y="1287950"/>
                  <a:pt x="3301673" y="1321224"/>
                </a:cubicBezTo>
                <a:cubicBezTo>
                  <a:pt x="3169603" y="1354498"/>
                  <a:pt x="2926676" y="1248752"/>
                  <a:pt x="2624306" y="1321224"/>
                </a:cubicBezTo>
                <a:cubicBezTo>
                  <a:pt x="2321936" y="1393696"/>
                  <a:pt x="2163187" y="1283709"/>
                  <a:pt x="2008013" y="1321224"/>
                </a:cubicBezTo>
                <a:cubicBezTo>
                  <a:pt x="1852839" y="1358739"/>
                  <a:pt x="1777113" y="1308886"/>
                  <a:pt x="1636016" y="1321224"/>
                </a:cubicBezTo>
                <a:cubicBezTo>
                  <a:pt x="1494919" y="1333562"/>
                  <a:pt x="1110703" y="1249708"/>
                  <a:pt x="958649" y="1321224"/>
                </a:cubicBezTo>
                <a:cubicBezTo>
                  <a:pt x="806595" y="1392740"/>
                  <a:pt x="447857" y="1300261"/>
                  <a:pt x="220208" y="1321224"/>
                </a:cubicBezTo>
                <a:cubicBezTo>
                  <a:pt x="71261" y="1336560"/>
                  <a:pt x="-18790" y="1233244"/>
                  <a:pt x="0" y="1101016"/>
                </a:cubicBezTo>
                <a:cubicBezTo>
                  <a:pt x="-45844" y="1015518"/>
                  <a:pt x="21136" y="842477"/>
                  <a:pt x="0" y="678228"/>
                </a:cubicBezTo>
                <a:cubicBezTo>
                  <a:pt x="-21136" y="513979"/>
                  <a:pt x="31051" y="435955"/>
                  <a:pt x="0" y="220208"/>
                </a:cubicBezTo>
                <a:close/>
              </a:path>
              <a:path w="6547824" h="1321224" stroke="0" extrusionOk="0">
                <a:moveTo>
                  <a:pt x="0" y="220208"/>
                </a:moveTo>
                <a:cubicBezTo>
                  <a:pt x="-18458" y="93137"/>
                  <a:pt x="113888" y="11646"/>
                  <a:pt x="220208" y="0"/>
                </a:cubicBezTo>
                <a:cubicBezTo>
                  <a:pt x="353321" y="-1618"/>
                  <a:pt x="557339" y="49516"/>
                  <a:pt x="836501" y="0"/>
                </a:cubicBezTo>
                <a:cubicBezTo>
                  <a:pt x="1115663" y="-49516"/>
                  <a:pt x="1205364" y="14000"/>
                  <a:pt x="1452794" y="0"/>
                </a:cubicBezTo>
                <a:cubicBezTo>
                  <a:pt x="1700224" y="-14000"/>
                  <a:pt x="1903189" y="5749"/>
                  <a:pt x="2069087" y="0"/>
                </a:cubicBezTo>
                <a:cubicBezTo>
                  <a:pt x="2234985" y="-5749"/>
                  <a:pt x="2573153" y="21126"/>
                  <a:pt x="2746454" y="0"/>
                </a:cubicBezTo>
                <a:cubicBezTo>
                  <a:pt x="2919755" y="-21126"/>
                  <a:pt x="3058496" y="31272"/>
                  <a:pt x="3179525" y="0"/>
                </a:cubicBezTo>
                <a:cubicBezTo>
                  <a:pt x="3300554" y="-31272"/>
                  <a:pt x="3589232" y="61206"/>
                  <a:pt x="3734744" y="0"/>
                </a:cubicBezTo>
                <a:cubicBezTo>
                  <a:pt x="3880256" y="-61206"/>
                  <a:pt x="4024182" y="54201"/>
                  <a:pt x="4228889" y="0"/>
                </a:cubicBezTo>
                <a:cubicBezTo>
                  <a:pt x="4433597" y="-54201"/>
                  <a:pt x="4454762" y="33383"/>
                  <a:pt x="4661959" y="0"/>
                </a:cubicBezTo>
                <a:cubicBezTo>
                  <a:pt x="4869156" y="-33383"/>
                  <a:pt x="5105345" y="7376"/>
                  <a:pt x="5278252" y="0"/>
                </a:cubicBezTo>
                <a:cubicBezTo>
                  <a:pt x="5451159" y="-7376"/>
                  <a:pt x="5552675" y="6050"/>
                  <a:pt x="5650249" y="0"/>
                </a:cubicBezTo>
                <a:cubicBezTo>
                  <a:pt x="5747823" y="-6050"/>
                  <a:pt x="6119178" y="65031"/>
                  <a:pt x="6327616" y="0"/>
                </a:cubicBezTo>
                <a:cubicBezTo>
                  <a:pt x="6450126" y="-2960"/>
                  <a:pt x="6561058" y="72005"/>
                  <a:pt x="6547824" y="220208"/>
                </a:cubicBezTo>
                <a:cubicBezTo>
                  <a:pt x="6550057" y="430009"/>
                  <a:pt x="6504706" y="496962"/>
                  <a:pt x="6547824" y="660612"/>
                </a:cubicBezTo>
                <a:cubicBezTo>
                  <a:pt x="6590942" y="824262"/>
                  <a:pt x="6542989" y="944807"/>
                  <a:pt x="6547824" y="1101016"/>
                </a:cubicBezTo>
                <a:cubicBezTo>
                  <a:pt x="6533270" y="1232599"/>
                  <a:pt x="6460145" y="1298261"/>
                  <a:pt x="6327616" y="1321224"/>
                </a:cubicBezTo>
                <a:cubicBezTo>
                  <a:pt x="6109351" y="1333270"/>
                  <a:pt x="5926089" y="1300211"/>
                  <a:pt x="5772397" y="1321224"/>
                </a:cubicBezTo>
                <a:cubicBezTo>
                  <a:pt x="5618705" y="1342237"/>
                  <a:pt x="5394095" y="1312083"/>
                  <a:pt x="5278252" y="1321224"/>
                </a:cubicBezTo>
                <a:cubicBezTo>
                  <a:pt x="5162410" y="1330365"/>
                  <a:pt x="4959152" y="1310079"/>
                  <a:pt x="4661959" y="1321224"/>
                </a:cubicBezTo>
                <a:cubicBezTo>
                  <a:pt x="4364766" y="1332369"/>
                  <a:pt x="4355907" y="1270595"/>
                  <a:pt x="4228889" y="1321224"/>
                </a:cubicBezTo>
                <a:cubicBezTo>
                  <a:pt x="4101871" y="1371853"/>
                  <a:pt x="3953116" y="1300101"/>
                  <a:pt x="3795818" y="1321224"/>
                </a:cubicBezTo>
                <a:cubicBezTo>
                  <a:pt x="3638520" y="1342347"/>
                  <a:pt x="3442545" y="1320531"/>
                  <a:pt x="3240599" y="1321224"/>
                </a:cubicBezTo>
                <a:cubicBezTo>
                  <a:pt x="3038653" y="1321917"/>
                  <a:pt x="2881382" y="1298545"/>
                  <a:pt x="2685380" y="1321224"/>
                </a:cubicBezTo>
                <a:cubicBezTo>
                  <a:pt x="2489378" y="1343903"/>
                  <a:pt x="2496084" y="1283956"/>
                  <a:pt x="2313383" y="1321224"/>
                </a:cubicBezTo>
                <a:cubicBezTo>
                  <a:pt x="2130682" y="1358492"/>
                  <a:pt x="2033231" y="1290752"/>
                  <a:pt x="1880313" y="1321224"/>
                </a:cubicBezTo>
                <a:cubicBezTo>
                  <a:pt x="1727395" y="1351696"/>
                  <a:pt x="1664052" y="1283787"/>
                  <a:pt x="1508316" y="1321224"/>
                </a:cubicBezTo>
                <a:cubicBezTo>
                  <a:pt x="1352580" y="1358661"/>
                  <a:pt x="1237685" y="1319010"/>
                  <a:pt x="1075245" y="1321224"/>
                </a:cubicBezTo>
                <a:cubicBezTo>
                  <a:pt x="912805" y="1323438"/>
                  <a:pt x="508288" y="1247610"/>
                  <a:pt x="220208" y="1321224"/>
                </a:cubicBezTo>
                <a:cubicBezTo>
                  <a:pt x="89680" y="1334698"/>
                  <a:pt x="-15873" y="1227688"/>
                  <a:pt x="0" y="1101016"/>
                </a:cubicBezTo>
                <a:cubicBezTo>
                  <a:pt x="-4501" y="995851"/>
                  <a:pt x="53095" y="773865"/>
                  <a:pt x="0" y="651804"/>
                </a:cubicBezTo>
                <a:cubicBezTo>
                  <a:pt x="-53095" y="529743"/>
                  <a:pt x="45865" y="348649"/>
                  <a:pt x="0" y="220208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vi-VN" sz="2800" b="1" dirty="0"/>
              <a:t>Độ dài đường kính của hình tròn đó là:</a:t>
            </a:r>
          </a:p>
          <a:p>
            <a:pPr algn="ctr"/>
            <a:r>
              <a:rPr lang="vi-VN" sz="2800" b="1" dirty="0"/>
              <a:t>5 x 2 = 10 (cm)</a:t>
            </a:r>
          </a:p>
          <a:p>
            <a:pPr algn="ctr"/>
            <a:r>
              <a:rPr lang="vi-VN" sz="2800" b="1" dirty="0"/>
              <a:t>Đáp số: 10cm </a:t>
            </a:r>
          </a:p>
        </p:txBody>
      </p:sp>
    </p:spTree>
    <p:extLst>
      <p:ext uri="{BB962C8B-B14F-4D97-AF65-F5344CB8AC3E}">
        <p14:creationId xmlns:p14="http://schemas.microsoft.com/office/powerpoint/2010/main" val="93374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16084" y="32168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Thực </a:t>
            </a:r>
            <a:r>
              <a:rPr lang="en-US" sz="2800" b="1" dirty="0" err="1"/>
              <a:t>hành</a:t>
            </a:r>
            <a:r>
              <a:rPr lang="en-US" sz="2800" b="1" dirty="0"/>
              <a:t>: </a:t>
            </a:r>
            <a:r>
              <a:rPr lang="en-US" sz="2800" b="1" dirty="0" err="1"/>
              <a:t>Xác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tròn</a:t>
            </a:r>
            <a:r>
              <a:rPr lang="en-US" sz="2800" b="1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919626"/>
            <a:ext cx="105441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7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2205" y="3283205"/>
            <a:ext cx="5081853" cy="22857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  <a:p>
            <a:pPr algn="ctr"/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4424"/>
            <a:ext cx="3198627" cy="3731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52" y="3807460"/>
            <a:ext cx="2781827" cy="305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7222320" y="-90258"/>
            <a:ext cx="3743400" cy="37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4" y="1687"/>
            <a:ext cx="12186005" cy="6854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08" y="3986225"/>
            <a:ext cx="3609996" cy="28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8" y="1279564"/>
            <a:ext cx="9414890" cy="2361157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737" y="447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24" y="475019"/>
            <a:ext cx="7920880" cy="4084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334" y="81233"/>
            <a:ext cx="1000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Theo em, đường kính của mỗi bánh xe trong hình dưới đây là bao nhiêu xăng-ti-mét?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7" name="Rectangle 6"/>
          <p:cNvSpPr/>
          <p:nvPr/>
        </p:nvSpPr>
        <p:spPr>
          <a:xfrm>
            <a:off x="2683807" y="4437112"/>
            <a:ext cx="7592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Đường kính của bánh xe trước dài: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5 x 10 = 50 (cm)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Đường kính của bánh xe sau dài: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5 x 8 = 40 (cm)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Đáp số: Đường kính bánh xe trước dài 50 cm;</a:t>
            </a:r>
          </a:p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           </a:t>
            </a:r>
            <a:r>
              <a:rPr lang="vi-VN" sz="2400" b="1" dirty="0" smtClean="0">
                <a:solidFill>
                  <a:srgbClr val="002060"/>
                </a:solidFill>
              </a:rPr>
              <a:t>Đường </a:t>
            </a:r>
            <a:r>
              <a:rPr lang="vi-VN" sz="2400" b="1" dirty="0">
                <a:solidFill>
                  <a:srgbClr val="002060"/>
                </a:solidFill>
              </a:rPr>
              <a:t>kính bánh xe sau dài 40 cm.</a:t>
            </a:r>
            <a:endParaRPr lang="vi-VN" sz="2400" b="1" i="0" dirty="0">
              <a:solidFill>
                <a:srgbClr val="002060"/>
              </a:solidFill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34966" y="3314821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558" y="2708920"/>
            <a:ext cx="0" cy="280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82838" y="1541359"/>
            <a:ext cx="576064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2495322" y="2657722"/>
            <a:ext cx="1271160" cy="720080"/>
          </a:xfrm>
          <a:prstGeom prst="wedgeRoundRectCallout">
            <a:avLst>
              <a:gd name="adj1" fmla="val 62552"/>
              <a:gd name="adj2" fmla="val 451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10 ô.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823398" y="3501008"/>
            <a:ext cx="18722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9814066" y="2746553"/>
            <a:ext cx="1271160" cy="720080"/>
          </a:xfrm>
          <a:prstGeom prst="wedgeRoundRectCallout">
            <a:avLst>
              <a:gd name="adj1" fmla="val -61175"/>
              <a:gd name="adj2" fmla="val 5018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8 ô.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0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5252" y="4893810"/>
            <a:ext cx="4753462" cy="2414563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0824"/>
            <a:ext cx="1093909" cy="15537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30" y="307977"/>
            <a:ext cx="9973936" cy="58695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8" y="3252739"/>
            <a:ext cx="5840946" cy="3013273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-3429543" y="672129"/>
            <a:ext cx="2742843" cy="3406113"/>
          </a:xfrm>
          <a:prstGeom prst="rect">
            <a:avLst/>
          </a:prstGeom>
          <a:solidFill>
            <a:schemeClr val="bg1"/>
          </a:solidFill>
        </p:spPr>
        <p:txBody>
          <a:bodyPr wrap="square" lIns="121888" tIns="60944" rIns="121888" bIns="6094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501" y="4643715"/>
            <a:ext cx="1335866" cy="133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4693" y="2057236"/>
            <a:ext cx="5449586" cy="23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8" y="1394022"/>
            <a:ext cx="8317653" cy="46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75E2B0-3B47-4ACD-957D-EC1947EF9D87}"/>
              </a:ext>
            </a:extLst>
          </p:cNvPr>
          <p:cNvSpPr txBox="1"/>
          <p:nvPr/>
        </p:nvSpPr>
        <p:spPr>
          <a:xfrm>
            <a:off x="2466113" y="374464"/>
            <a:ext cx="6471589" cy="66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1D964D-101E-4569-90D4-EF813A2F6A19}"/>
              </a:ext>
            </a:extLst>
          </p:cNvPr>
          <p:cNvSpPr txBox="1"/>
          <p:nvPr/>
        </p:nvSpPr>
        <p:spPr>
          <a:xfrm>
            <a:off x="1525919" y="2599512"/>
            <a:ext cx="2966097" cy="163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3" b="1" dirty="0">
                <a:solidFill>
                  <a:prstClr val="white"/>
                </a:solidFill>
              </a:rPr>
              <a:t>Hoàn thành vở bài tập</a:t>
            </a:r>
            <a:endParaRPr lang="en-US" sz="3333" b="1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64B49B-80AB-408B-8490-9C58BA0E69DE}"/>
              </a:ext>
            </a:extLst>
          </p:cNvPr>
          <p:cNvSpPr txBox="1"/>
          <p:nvPr/>
        </p:nvSpPr>
        <p:spPr>
          <a:xfrm>
            <a:off x="4492015" y="2836381"/>
            <a:ext cx="3331158" cy="86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mới</a:t>
            </a:r>
            <a:endParaRPr lang="en-US" sz="3333" b="1" dirty="0">
              <a:solidFill>
                <a:prstClr val="white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3F63BAC5-9EC2-4336-94A1-A4B9726E593C}"/>
              </a:ext>
            </a:extLst>
          </p:cNvPr>
          <p:cNvGrpSpPr/>
          <p:nvPr/>
        </p:nvGrpSpPr>
        <p:grpSpPr>
          <a:xfrm>
            <a:off x="2808873" y="1808160"/>
            <a:ext cx="817396" cy="833432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xmlns="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xmlns="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xmlns="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92B381D5-169F-404E-9E53-A3A7BA553633}"/>
              </a:ext>
            </a:extLst>
          </p:cNvPr>
          <p:cNvGrpSpPr/>
          <p:nvPr/>
        </p:nvGrpSpPr>
        <p:grpSpPr>
          <a:xfrm>
            <a:off x="5647671" y="1808159"/>
            <a:ext cx="821060" cy="833432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xmlns="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xmlns="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173" y="2488222"/>
            <a:ext cx="4844892" cy="39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81" y="-60692"/>
            <a:ext cx="12188826" cy="6856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0596"/>
            <a:ext cx="3460300" cy="1174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51" y="-883"/>
            <a:ext cx="1833272" cy="779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11" y="448"/>
            <a:ext cx="2452001" cy="1449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97" y="-882"/>
            <a:ext cx="2211383" cy="7734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54" y="5812507"/>
            <a:ext cx="1711105" cy="9976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" y="-2264351"/>
            <a:ext cx="8359420" cy="83594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37" y="5858044"/>
            <a:ext cx="2394689" cy="1143732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=""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64" y="2366676"/>
            <a:ext cx="1141580" cy="69464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=""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78849" y="769776"/>
            <a:ext cx="2456719" cy="3489353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-3429543" y="672129"/>
            <a:ext cx="2742843" cy="3406113"/>
          </a:xfrm>
          <a:prstGeom prst="rect">
            <a:avLst/>
          </a:prstGeom>
          <a:solidFill>
            <a:schemeClr val="bg1"/>
          </a:solidFill>
        </p:spPr>
        <p:txBody>
          <a:bodyPr wrap="square" lIns="121888" tIns="60944" rIns="121888" bIns="6094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667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501" y="4643715"/>
            <a:ext cx="1335866" cy="133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5598" y="1630570"/>
            <a:ext cx="5900671" cy="1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0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-12773" y="447"/>
            <a:ext cx="12203185" cy="6857107"/>
          </a:xfrm>
          <a:prstGeom prst="rect">
            <a:avLst/>
          </a:prstGeom>
        </p:spPr>
      </p:pic>
      <p:pic>
        <p:nvPicPr>
          <p:cNvPr id="3" name="Google Shape;18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665" y="-548122"/>
            <a:ext cx="7167039" cy="51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44;p20"/>
          <p:cNvPicPr preferRelativeResize="0"/>
          <p:nvPr/>
        </p:nvPicPr>
        <p:blipFill rotWithShape="1">
          <a:blip r:embed="rId4">
            <a:alphaModFix/>
          </a:blip>
          <a:srcRect l="30116" t="6588" r="30241" b="8594"/>
          <a:stretch/>
        </p:blipFill>
        <p:spPr>
          <a:xfrm>
            <a:off x="3849733" y="3154985"/>
            <a:ext cx="570175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5;p20"/>
          <p:cNvPicPr preferRelativeResize="0"/>
          <p:nvPr/>
        </p:nvPicPr>
        <p:blipFill rotWithShape="1">
          <a:blip r:embed="rId5">
            <a:alphaModFix/>
          </a:blip>
          <a:srcRect l="4166" t="15995" r="50000" b="15972"/>
          <a:stretch/>
        </p:blipFill>
        <p:spPr>
          <a:xfrm>
            <a:off x="7177234" y="3041248"/>
            <a:ext cx="831029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6;p20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6095206" y="2850281"/>
            <a:ext cx="831030" cy="129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47;p20"/>
          <p:cNvPicPr preferRelativeResize="0"/>
          <p:nvPr/>
        </p:nvPicPr>
        <p:blipFill rotWithShape="1">
          <a:blip r:embed="rId7">
            <a:alphaModFix/>
          </a:blip>
          <a:srcRect l="21144" t="47045" r="10957" b="-874"/>
          <a:stretch/>
        </p:blipFill>
        <p:spPr>
          <a:xfrm>
            <a:off x="1938187" y="2850281"/>
            <a:ext cx="9387633" cy="26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4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2850280"/>
            <a:ext cx="2982792" cy="31879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49;p20"/>
          <p:cNvSpPr/>
          <p:nvPr/>
        </p:nvSpPr>
        <p:spPr>
          <a:xfrm>
            <a:off x="-12772" y="132591"/>
            <a:ext cx="5466875" cy="76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186" y="5428967"/>
            <a:ext cx="10252226" cy="830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hóa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thân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lính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hỏa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nhỏ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bằng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trả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!</a:t>
            </a:r>
            <a:endParaRPr lang="en-US" sz="2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1" y="-23793"/>
            <a:ext cx="12205872" cy="6881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15" y="4181422"/>
            <a:ext cx="1530851" cy="1362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218" y="4323117"/>
            <a:ext cx="864716" cy="1069943"/>
          </a:xfrm>
          <a:prstGeom prst="rect">
            <a:avLst/>
          </a:prstGeom>
        </p:spPr>
      </p:pic>
      <p:pic>
        <p:nvPicPr>
          <p:cNvPr id="5" name="Google Shape;18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7194" y="-548122"/>
            <a:ext cx="7167039" cy="51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5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49733" y="3154985"/>
            <a:ext cx="570175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56;p21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7234" y="3041248"/>
            <a:ext cx="831029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57;p21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5206" y="2850281"/>
            <a:ext cx="831030" cy="129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8;p21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816904" y="2920799"/>
            <a:ext cx="9387633" cy="26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59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80"/>
            <a:ext cx="2982792" cy="318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60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62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4;p21">
            <a:hlinkClick r:id="rId13" action="ppaction://hlinksldjump"/>
          </p:cNvPr>
          <p:cNvSpPr/>
          <p:nvPr/>
        </p:nvSpPr>
        <p:spPr>
          <a:xfrm>
            <a:off x="1068101" y="108998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sp>
        <p:nvSpPr>
          <p:cNvPr id="14" name="Google Shape;1868;p21">
            <a:hlinkClick r:id="rId14" action="ppaction://hlinksldjump"/>
          </p:cNvPr>
          <p:cNvSpPr/>
          <p:nvPr/>
        </p:nvSpPr>
        <p:spPr>
          <a:xfrm>
            <a:off x="2085727" y="10462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Google Shape;1869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8537917" y="4561646"/>
            <a:ext cx="523242" cy="10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71;p21">
            <a:hlinkClick r:id="rId15" action="ppaction://hlinksldjump"/>
          </p:cNvPr>
          <p:cNvSpPr/>
          <p:nvPr/>
        </p:nvSpPr>
        <p:spPr>
          <a:xfrm>
            <a:off x="3030686" y="108998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sp>
        <p:nvSpPr>
          <p:cNvPr id="17" name="Google Shape;1875;p21">
            <a:hlinkClick r:id="rId16" action="ppaction://hlinksldjump"/>
          </p:cNvPr>
          <p:cNvSpPr/>
          <p:nvPr/>
        </p:nvSpPr>
        <p:spPr>
          <a:xfrm>
            <a:off x="4062627" y="10462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18" name="Google Shape;187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12049">
            <a:off x="2934837" y="3990001"/>
            <a:ext cx="1918111" cy="191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77;p21">
            <a:hlinkClick r:id="rId18" action="ppaction://hlinksldjump"/>
          </p:cNvPr>
          <p:cNvSpPr/>
          <p:nvPr/>
        </p:nvSpPr>
        <p:spPr>
          <a:xfrm>
            <a:off x="137190" y="10113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20" name="Google Shape;1874;p21"/>
          <p:cNvPicPr preferRelativeResize="0"/>
          <p:nvPr/>
        </p:nvPicPr>
        <p:blipFill rotWithShape="1">
          <a:blip r:embed="rId19"/>
          <a:srcRect l="24399" t="9721" r="39496" b="13306"/>
          <a:stretch/>
        </p:blipFill>
        <p:spPr>
          <a:xfrm>
            <a:off x="4025674" y="4224174"/>
            <a:ext cx="1461052" cy="25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69;p21">
            <a:extLst>
              <a:ext uri="{FF2B5EF4-FFF2-40B4-BE49-F238E27FC236}">
                <a16:creationId xmlns=""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5261897" y="5225410"/>
            <a:ext cx="554961" cy="133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56;p21">
            <a:extLst>
              <a:ext uri="{FF2B5EF4-FFF2-40B4-BE49-F238E27FC236}">
                <a16:creationId xmlns=""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8537917" y="4561647"/>
            <a:ext cx="800646" cy="111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62;p21">
            <a:extLst>
              <a:ext uri="{FF2B5EF4-FFF2-40B4-BE49-F238E27FC236}">
                <a16:creationId xmlns=""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76424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0;p21">
            <a:extLst>
              <a:ext uri="{FF2B5EF4-FFF2-40B4-BE49-F238E27FC236}">
                <a16:creationId xmlns=""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557367" y="3749369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56;p21">
            <a:extLst>
              <a:ext uri="{FF2B5EF4-FFF2-40B4-BE49-F238E27FC236}">
                <a16:creationId xmlns=""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6640723" y="5374470"/>
            <a:ext cx="800646" cy="111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0004"/>
          <a:stretch/>
        </p:blipFill>
        <p:spPr>
          <a:xfrm flipH="1">
            <a:off x="5346207" y="4392017"/>
            <a:ext cx="1572747" cy="2287051"/>
          </a:xfrm>
          <a:prstGeom prst="rect">
            <a:avLst/>
          </a:prstGeom>
        </p:spPr>
      </p:pic>
      <p:pic>
        <p:nvPicPr>
          <p:cNvPr id="27" name="Google Shape;1860;p21">
            <a:extLst>
              <a:ext uri="{FF2B5EF4-FFF2-40B4-BE49-F238E27FC236}">
                <a16:creationId xmlns=""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62;p21">
            <a:extLst>
              <a:ext uri="{FF2B5EF4-FFF2-40B4-BE49-F238E27FC236}">
                <a16:creationId xmlns=""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69;p21">
            <a:extLst>
              <a:ext uri="{FF2B5EF4-FFF2-40B4-BE49-F238E27FC236}">
                <a16:creationId xmlns=""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1"/>
          <a:srcRect l="11192" r="11192"/>
          <a:stretch/>
        </p:blipFill>
        <p:spPr>
          <a:xfrm>
            <a:off x="8562337" y="4506546"/>
            <a:ext cx="739714" cy="12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74;p21">
            <a:extLst>
              <a:ext uri="{FF2B5EF4-FFF2-40B4-BE49-F238E27FC236}">
                <a16:creationId xmlns=""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2"/>
          <a:srcRect l="8825" r="8825"/>
          <a:stretch/>
        </p:blipFill>
        <p:spPr>
          <a:xfrm>
            <a:off x="4063542" y="4121376"/>
            <a:ext cx="1461052" cy="236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69;p21">
            <a:extLst>
              <a:ext uri="{FF2B5EF4-FFF2-40B4-BE49-F238E27FC236}">
                <a16:creationId xmlns=""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1"/>
          <a:srcRect l="17589" r="17589"/>
          <a:stretch/>
        </p:blipFill>
        <p:spPr>
          <a:xfrm>
            <a:off x="5107150" y="4705981"/>
            <a:ext cx="805401" cy="18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60;p21">
            <a:extLst>
              <a:ext uri="{FF2B5EF4-FFF2-40B4-BE49-F238E27FC236}">
                <a16:creationId xmlns=""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75003" y="3822574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62;p21">
            <a:extLst>
              <a:ext uri="{FF2B5EF4-FFF2-40B4-BE49-F238E27FC236}">
                <a16:creationId xmlns=""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511425" y="4323674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869;p21">
            <a:extLst>
              <a:ext uri="{FF2B5EF4-FFF2-40B4-BE49-F238E27FC236}">
                <a16:creationId xmlns=""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4"/>
          <a:srcRect l="3322" r="3322"/>
          <a:stretch/>
        </p:blipFill>
        <p:spPr>
          <a:xfrm>
            <a:off x="8474766" y="4748481"/>
            <a:ext cx="667990" cy="10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74;p21">
            <a:extLst>
              <a:ext uri="{FF2B5EF4-FFF2-40B4-BE49-F238E27FC236}">
                <a16:creationId xmlns=""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2908" y="4411387"/>
            <a:ext cx="1158241" cy="208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9;p21">
            <a:extLst>
              <a:ext uri="{FF2B5EF4-FFF2-40B4-BE49-F238E27FC236}">
                <a16:creationId xmlns=""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4"/>
          <a:srcRect l="16154" t="-2087" r="-11269"/>
          <a:stretch/>
        </p:blipFill>
        <p:spPr>
          <a:xfrm>
            <a:off x="5154073" y="5285006"/>
            <a:ext cx="831030" cy="128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60;p21">
            <a:extLst>
              <a:ext uri="{FF2B5EF4-FFF2-40B4-BE49-F238E27FC236}">
                <a16:creationId xmlns=""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62;p21">
            <a:extLst>
              <a:ext uri="{FF2B5EF4-FFF2-40B4-BE49-F238E27FC236}">
                <a16:creationId xmlns=""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69;p21">
            <a:extLst>
              <a:ext uri="{FF2B5EF4-FFF2-40B4-BE49-F238E27FC236}">
                <a16:creationId xmlns=""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3"/>
          <a:srcRect l="18218" r="18218"/>
          <a:stretch/>
        </p:blipFill>
        <p:spPr>
          <a:xfrm>
            <a:off x="8441994" y="4728860"/>
            <a:ext cx="815844" cy="106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874;p21">
            <a:extLst>
              <a:ext uri="{FF2B5EF4-FFF2-40B4-BE49-F238E27FC236}">
                <a16:creationId xmlns=""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5"/>
          <a:srcRect l="14081" r="14081"/>
          <a:stretch/>
        </p:blipFill>
        <p:spPr>
          <a:xfrm flipH="1">
            <a:off x="4415207" y="4009319"/>
            <a:ext cx="1419434" cy="25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869;p21">
            <a:extLst>
              <a:ext uri="{FF2B5EF4-FFF2-40B4-BE49-F238E27FC236}">
                <a16:creationId xmlns=""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3"/>
          <a:srcRect l="17658" r="17658"/>
          <a:stretch/>
        </p:blipFill>
        <p:spPr>
          <a:xfrm>
            <a:off x="5125255" y="4717863"/>
            <a:ext cx="959593" cy="17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Heart 41">
            <a:hlinkClick r:id="rId26" action="ppaction://hlinksldjump" highlightClick="1"/>
            <a:extLst>
              <a:ext uri="{FF2B5EF4-FFF2-40B4-BE49-F238E27FC236}">
                <a16:creationId xmlns=""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223579" y="5730144"/>
            <a:ext cx="800646" cy="667048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7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sp>
        <p:nvSpPr>
          <p:cNvPr id="3" name="Google Shape;1882;p22"/>
          <p:cNvSpPr/>
          <p:nvPr/>
        </p:nvSpPr>
        <p:spPr>
          <a:xfrm>
            <a:off x="9368332" y="1528347"/>
            <a:ext cx="516352" cy="48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883;p22"/>
          <p:cNvSpPr/>
          <p:nvPr/>
        </p:nvSpPr>
        <p:spPr>
          <a:xfrm>
            <a:off x="6893678" y="4795378"/>
            <a:ext cx="516352" cy="48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62" y="97202"/>
            <a:ext cx="10186462" cy="19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4684" y="3716274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7;p22"/>
          <p:cNvSpPr/>
          <p:nvPr/>
        </p:nvSpPr>
        <p:spPr>
          <a:xfrm>
            <a:off x="4929393" y="668999"/>
            <a:ext cx="5297357" cy="58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676" y="2801993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zh-CN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=""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761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zh-CN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=""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59955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50" y="224621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6966" y="22797"/>
            <a:ext cx="10272652" cy="218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1172" y="3696476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=""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5114718" y="712225"/>
            <a:ext cx="5140309" cy="64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=""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137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=""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761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=""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498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50" y="224621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9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74" y="161385"/>
            <a:ext cx="10510672" cy="214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06;p2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310299" y="3984600"/>
            <a:ext cx="2621767" cy="2431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=""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5080165" y="614522"/>
            <a:ext cx="5187915" cy="52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010" y="3011321"/>
            <a:ext cx="2824112" cy="1145806"/>
          </a:xfrm>
          <a:prstGeom prst="roundRect">
            <a:avLst>
              <a:gd name="adj" fmla="val 2381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412947" y="1112665"/>
            <a:ext cx="2092478" cy="2497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2948" y="1030630"/>
            <a:ext cx="2" cy="21400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59185" y="1023153"/>
            <a:ext cx="2" cy="21400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505423" y="1023153"/>
            <a:ext cx="2" cy="191999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09266" y="614523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86198" y="569026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3473" y="632792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674" y="307690"/>
            <a:ext cx="10272652" cy="226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21927" y="3798861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=""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5316025" y="885446"/>
            <a:ext cx="4823521" cy="55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Nêu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3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điểm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thẳng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hàng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?</a:t>
            </a:r>
            <a:endParaRPr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=""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00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A,M,B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=""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7025" y="2758937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C,B,A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10">
            <a:extLst>
              <a:ext uri="{FF2B5EF4-FFF2-40B4-BE49-F238E27FC236}">
                <a16:creationId xmlns=""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498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M,B,C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836" y="450834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cxnSp>
        <p:nvCxnSpPr>
          <p:cNvPr id="3" name="Google Shape;1924;p26"/>
          <p:cNvCxnSpPr/>
          <p:nvPr/>
        </p:nvCxnSpPr>
        <p:spPr>
          <a:xfrm flipH="1">
            <a:off x="3499858" y="2968812"/>
            <a:ext cx="303550" cy="15238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" name="Google Shape;1925;p26"/>
          <p:cNvCxnSpPr/>
          <p:nvPr/>
        </p:nvCxnSpPr>
        <p:spPr>
          <a:xfrm>
            <a:off x="3803408" y="2968812"/>
            <a:ext cx="560759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1926;p26"/>
          <p:cNvCxnSpPr/>
          <p:nvPr/>
        </p:nvCxnSpPr>
        <p:spPr>
          <a:xfrm>
            <a:off x="6802250" y="2981002"/>
            <a:ext cx="97523" cy="28647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927;p26"/>
          <p:cNvCxnSpPr/>
          <p:nvPr/>
        </p:nvCxnSpPr>
        <p:spPr>
          <a:xfrm>
            <a:off x="6802250" y="2981003"/>
            <a:ext cx="0" cy="54247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" name="Google Shape;1928;p26"/>
          <p:cNvCxnSpPr/>
          <p:nvPr/>
        </p:nvCxnSpPr>
        <p:spPr>
          <a:xfrm rot="10800000">
            <a:off x="9825472" y="2682337"/>
            <a:ext cx="0" cy="298665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" name="Google Shape;1929;p26"/>
          <p:cNvCxnSpPr/>
          <p:nvPr/>
        </p:nvCxnSpPr>
        <p:spPr>
          <a:xfrm rot="10800000">
            <a:off x="9423188" y="2767670"/>
            <a:ext cx="402284" cy="213332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9" name="Google Shape;193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9168" y="97952"/>
            <a:ext cx="12299580" cy="196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35;p2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11300" y="3847072"/>
            <a:ext cx="2714177" cy="251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87;p22">
            <a:extLst>
              <a:ext uri="{FF2B5EF4-FFF2-40B4-BE49-F238E27FC236}">
                <a16:creationId xmlns=""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4364168" y="555504"/>
            <a:ext cx="6440884" cy="52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=""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3876" y="2932791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DB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=""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7025" y="2932791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DC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=""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19721" y="2884580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84650C6-5094-4239-BE2D-68D3BEA6A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862" y="322318"/>
            <a:ext cx="1790028" cy="14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636</Words>
  <Application>Microsoft Office PowerPoint</Application>
  <PresentationFormat>Custom</PresentationFormat>
  <Paragraphs>114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微软雅黑</vt:lpstr>
      <vt:lpstr>宋体</vt:lpstr>
      <vt:lpstr>.VnVogue</vt:lpstr>
      <vt:lpstr>Arial</vt:lpstr>
      <vt:lpstr>Arial-Rounded</vt:lpstr>
      <vt:lpstr>Calibri</vt:lpstr>
      <vt:lpstr>Calibri Light</vt:lpstr>
      <vt:lpstr>inpin heiti</vt:lpstr>
      <vt:lpstr>Nunito</vt:lpstr>
      <vt:lpstr>Times New Roman</vt:lpstr>
      <vt:lpstr>UTM Avo</vt:lpstr>
      <vt:lpstr>VNI-Times</vt:lpstr>
      <vt:lpstr>字魂70号-灵悦黑体</vt:lpstr>
      <vt:lpstr>等线</vt:lpstr>
      <vt:lpstr>等线 Light</vt:lpstr>
      <vt:lpstr>1_Office Theme</vt:lpstr>
      <vt:lpstr>28_Office Theme</vt:lpstr>
      <vt:lpstr>2_Office 主题​​</vt:lpstr>
      <vt:lpstr>2_Office Theme</vt:lpstr>
      <vt:lpstr>4_Office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TK VŨ HỒNG</cp:lastModifiedBy>
  <cp:revision>572</cp:revision>
  <dcterms:created xsi:type="dcterms:W3CDTF">2021-08-04T12:41:13Z</dcterms:created>
  <dcterms:modified xsi:type="dcterms:W3CDTF">2023-01-18T00:46:56Z</dcterms:modified>
</cp:coreProperties>
</file>