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2" r:id="rId2"/>
    <p:sldId id="283" r:id="rId3"/>
    <p:sldId id="261" r:id="rId4"/>
    <p:sldId id="285" r:id="rId5"/>
    <p:sldId id="286" r:id="rId6"/>
    <p:sldId id="284" r:id="rId7"/>
    <p:sldId id="273" r:id="rId8"/>
    <p:sldId id="276" r:id="rId9"/>
    <p:sldId id="287" r:id="rId10"/>
    <p:sldId id="280" r:id="rId11"/>
    <p:sldId id="281" r:id="rId12"/>
    <p:sldId id="288" r:id="rId13"/>
    <p:sldId id="289" r:id="rId14"/>
    <p:sldId id="290" r:id="rId15"/>
    <p:sldId id="314" r:id="rId16"/>
    <p:sldId id="315" r:id="rId17"/>
    <p:sldId id="316" r:id="rId18"/>
    <p:sldId id="317" r:id="rId19"/>
    <p:sldId id="298" r:id="rId20"/>
    <p:sldId id="299" r:id="rId21"/>
    <p:sldId id="302" r:id="rId22"/>
    <p:sldId id="306" r:id="rId23"/>
    <p:sldId id="313" r:id="rId24"/>
    <p:sldId id="300" r:id="rId2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5DF0F4-944D-4EC6-BA0F-7D180BB505C8}" type="datetimeFigureOut">
              <a:rPr lang="vi-VN" smtClean="0"/>
              <a:pPr/>
              <a:t>18/02/2025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12C358-0E60-46F5-8B20-73792D9D9134}"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9306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81213-41C6-4F22-9CEC-BCBF10ED5D7D}" type="datetimeFigureOut">
              <a:rPr lang="vi-VN" smtClean="0"/>
              <a:pPr/>
              <a:t>18/02/2025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3FEE9-437F-4483-A197-C340FD5FF2E1}"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72066" y="1428736"/>
            <a:ext cx="3286148" cy="1360587"/>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025"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500034" y="3286124"/>
            <a:ext cx="5929354" cy="138251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a:t>
            </a: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BẦY VOI RỪNG TRƯỜNG SƠN</a:t>
            </a:r>
            <a:endPar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025" b="1" kern="10" dirty="0" err="1"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1+2</a:t>
            </a: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4476072"/>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522875" y="4667826"/>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AC32E4F-78B6-0106-2441-C26AC6EBFC1B}"/>
              </a:ext>
            </a:extLst>
          </p:cNvPr>
          <p:cNvSpPr txBox="1"/>
          <p:nvPr/>
        </p:nvSpPr>
        <p:spPr>
          <a:xfrm>
            <a:off x="0" y="2143116"/>
            <a:ext cx="3143240" cy="1938992"/>
          </a:xfrm>
          <a:prstGeom prst="rect">
            <a:avLst/>
          </a:prstGeom>
          <a:noFill/>
        </p:spPr>
        <p:txBody>
          <a:bodyPr wrap="square" rtlCol="0">
            <a:spAutoFit/>
          </a:bodyPr>
          <a:lstStyle/>
          <a:p>
            <a:r>
              <a:rPr lang="en-US" sz="2400" b="1" dirty="0" smtClean="0">
                <a:solidFill>
                  <a:srgbClr val="008000"/>
                </a:solidFill>
                <a:latin typeface="Times New Roman" panose="02020603050405020304" pitchFamily="18" charset="0"/>
                <a:cs typeface="Times New Roman" panose="02020603050405020304" pitchFamily="18" charset="0"/>
              </a:rPr>
              <a:t>1. </a:t>
            </a:r>
            <a:r>
              <a:rPr lang="en-US" sz="2400" b="1" dirty="0" err="1" smtClean="0">
                <a:solidFill>
                  <a:srgbClr val="008000"/>
                </a:solidFill>
                <a:latin typeface="Times New Roman" panose="02020603050405020304" pitchFamily="18" charset="0"/>
                <a:cs typeface="Times New Roman" panose="02020603050405020304" pitchFamily="18" charset="0"/>
              </a:rPr>
              <a:t>Đọc</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câu</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chuyện</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bài</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văn</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bài</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thơ</a:t>
            </a:r>
            <a:r>
              <a:rPr lang="en-US" sz="2400" b="1" dirty="0" smtClean="0">
                <a:solidFill>
                  <a:srgbClr val="008000"/>
                </a:solidFill>
                <a:latin typeface="Times New Roman" panose="02020603050405020304" pitchFamily="18" charset="0"/>
                <a:cs typeface="Times New Roman" panose="02020603050405020304" pitchFamily="18" charset="0"/>
              </a:rPr>
              <a:t>, … </a:t>
            </a:r>
            <a:r>
              <a:rPr lang="en-US" sz="2400" b="1" dirty="0" err="1" smtClean="0">
                <a:solidFill>
                  <a:srgbClr val="008000"/>
                </a:solidFill>
                <a:latin typeface="Times New Roman" panose="02020603050405020304" pitchFamily="18" charset="0"/>
                <a:cs typeface="Times New Roman" panose="02020603050405020304" pitchFamily="18" charset="0"/>
              </a:rPr>
              <a:t>về</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cây</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cối</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muông</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thú</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và</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viết</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phiếu</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đọc</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sáchtheo</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mẫu</a:t>
            </a:r>
            <a:r>
              <a:rPr lang="en-US" sz="2400" b="1" dirty="0" smtClean="0">
                <a:solidFill>
                  <a:srgbClr val="008000"/>
                </a:solidFill>
                <a:latin typeface="Times New Roman" panose="02020603050405020304" pitchFamily="18" charset="0"/>
                <a:cs typeface="Times New Roman" panose="02020603050405020304" pitchFamily="18" charset="0"/>
              </a:rPr>
              <a:t>.</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143240" y="1571612"/>
            <a:ext cx="6000760" cy="22595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0" y="4214818"/>
          <a:ext cx="9144000" cy="331375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149996441"/>
                    </a:ext>
                  </a:extLst>
                </a:gridCol>
                <a:gridCol w="4572000">
                  <a:extLst>
                    <a:ext uri="{9D8B030D-6E8A-4147-A177-3AD203B41FA5}">
                      <a16:colId xmlns:a16="http://schemas.microsoft.com/office/drawing/2014/main" val="315282295"/>
                    </a:ext>
                  </a:extLst>
                </a:gridCol>
              </a:tblGrid>
              <a:tr h="597841">
                <a:tc gridSpan="2">
                  <a:txBody>
                    <a:bodyPr/>
                    <a:lstStyle/>
                    <a:p>
                      <a:pPr algn="ctr"/>
                      <a:r>
                        <a:rPr lang="en-US" sz="2700" dirty="0" smtClean="0">
                          <a:solidFill>
                            <a:schemeClr val="tx1"/>
                          </a:solidFill>
                          <a:latin typeface="Times New Roman" panose="02020603050405020304" pitchFamily="18" charset="0"/>
                          <a:cs typeface="Times New Roman" panose="02020603050405020304" pitchFamily="18" charset="0"/>
                        </a:rPr>
                        <a:t>PHIẾU</a:t>
                      </a:r>
                      <a:r>
                        <a:rPr lang="en-US" sz="2700" baseline="0" dirty="0" smtClean="0">
                          <a:solidFill>
                            <a:schemeClr val="tx1"/>
                          </a:solidFill>
                          <a:latin typeface="Times New Roman" panose="02020603050405020304" pitchFamily="18" charset="0"/>
                          <a:cs typeface="Times New Roman" panose="02020603050405020304" pitchFamily="18" charset="0"/>
                        </a:rPr>
                        <a:t> ĐỌC SÁCH</a:t>
                      </a:r>
                      <a:endParaRPr lang="en-US" sz="2700" dirty="0">
                        <a:solidFill>
                          <a:schemeClr val="tx1"/>
                        </a:solidFill>
                        <a:latin typeface="Times New Roman" panose="02020603050405020304" pitchFamily="18" charset="0"/>
                        <a:cs typeface="Times New Roman" panose="02020603050405020304" pitchFamily="18" charset="0"/>
                      </a:endParaRPr>
                    </a:p>
                  </a:txBody>
                  <a:tcPr marT="60960" marB="60960"/>
                </a:tc>
                <a:tc hMerge="1">
                  <a:txBody>
                    <a:bodyPr/>
                    <a:lstStyle/>
                    <a:p>
                      <a:endParaRPr lang="en-US" dirty="0"/>
                    </a:p>
                  </a:txBody>
                  <a:tcPr/>
                </a:tc>
                <a:extLst>
                  <a:ext uri="{0D108BD9-81ED-4DB2-BD59-A6C34878D82A}">
                    <a16:rowId xmlns:a16="http://schemas.microsoft.com/office/drawing/2014/main" val="1405201379"/>
                  </a:ext>
                </a:extLst>
              </a:tr>
              <a:tr h="1059034">
                <a:tc>
                  <a:txBody>
                    <a:bodyPr/>
                    <a:lstStyle/>
                    <a:p>
                      <a:r>
                        <a:rPr lang="en-US" sz="2700" dirty="0" err="1" smtClean="0">
                          <a:latin typeface="Times New Roman" panose="02020603050405020304" pitchFamily="18" charset="0"/>
                          <a:cs typeface="Times New Roman" panose="02020603050405020304" pitchFamily="18" charset="0"/>
                        </a:rPr>
                        <a:t>Tên</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bài</a:t>
                      </a:r>
                      <a:r>
                        <a:rPr lang="en-US" sz="2700" baseline="0" dirty="0" smtClean="0">
                          <a:latin typeface="Times New Roman" panose="02020603050405020304" pitchFamily="18" charset="0"/>
                          <a:cs typeface="Times New Roman" panose="02020603050405020304" pitchFamily="18" charset="0"/>
                        </a:rPr>
                        <a:t>: Mặt </a:t>
                      </a:r>
                      <a:r>
                        <a:rPr lang="en-US" sz="2700" baseline="0" dirty="0" err="1" smtClean="0">
                          <a:latin typeface="Times New Roman" panose="02020603050405020304" pitchFamily="18" charset="0"/>
                          <a:cs typeface="Times New Roman" panose="02020603050405020304" pitchFamily="18" charset="0"/>
                        </a:rPr>
                        <a:t>trời</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xanh</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của</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tôi</a:t>
                      </a:r>
                      <a:endParaRPr lang="en-US" sz="2700" dirty="0">
                        <a:latin typeface="Times New Roman" panose="02020603050405020304" pitchFamily="18" charset="0"/>
                        <a:cs typeface="Times New Roman" panose="02020603050405020304" pitchFamily="18" charset="0"/>
                      </a:endParaRPr>
                    </a:p>
                  </a:txBody>
                  <a:tcPr marT="60960" marB="60960"/>
                </a:tc>
                <a:tc>
                  <a:txBody>
                    <a:bodyPr/>
                    <a:lstStyle/>
                    <a:p>
                      <a:r>
                        <a:rPr lang="en-US" sz="2700" dirty="0" smtClean="0">
                          <a:latin typeface="Times New Roman" panose="02020603050405020304" pitchFamily="18" charset="0"/>
                          <a:cs typeface="Times New Roman" panose="02020603050405020304" pitchFamily="18" charset="0"/>
                        </a:rPr>
                        <a:t>Những </a:t>
                      </a:r>
                      <a:r>
                        <a:rPr lang="en-US" sz="2700" dirty="0" err="1" smtClean="0">
                          <a:latin typeface="Times New Roman" panose="02020603050405020304" pitchFamily="18" charset="0"/>
                          <a:cs typeface="Times New Roman" panose="02020603050405020304" pitchFamily="18" charset="0"/>
                        </a:rPr>
                        <a:t>thông</a:t>
                      </a:r>
                      <a:r>
                        <a:rPr lang="en-US" sz="2700" baseline="0" dirty="0" smtClean="0">
                          <a:latin typeface="Times New Roman" panose="02020603050405020304" pitchFamily="18" charset="0"/>
                          <a:cs typeface="Times New Roman" panose="02020603050405020304" pitchFamily="18" charset="0"/>
                        </a:rPr>
                        <a:t> tin </a:t>
                      </a:r>
                      <a:r>
                        <a:rPr lang="en-US" sz="2700" baseline="0" dirty="0" err="1" smtClean="0">
                          <a:latin typeface="Times New Roman" panose="02020603050405020304" pitchFamily="18" charset="0"/>
                          <a:cs typeface="Times New Roman" panose="02020603050405020304" pitchFamily="18" charset="0"/>
                        </a:rPr>
                        <a:t>về</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cây</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viết</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về</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cây</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cọ</a:t>
                      </a:r>
                      <a:endParaRPr lang="en-US" sz="27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1646718996"/>
                  </a:ext>
                </a:extLst>
              </a:tr>
              <a:tr h="1059034">
                <a:tc>
                  <a:txBody>
                    <a:bodyPr/>
                    <a:lstStyle/>
                    <a:p>
                      <a:r>
                        <a:rPr lang="en-US" sz="2700" dirty="0" err="1" smtClean="0">
                          <a:latin typeface="Times New Roman" panose="02020603050405020304" pitchFamily="18" charset="0"/>
                          <a:cs typeface="Times New Roman" panose="02020603050405020304" pitchFamily="18" charset="0"/>
                        </a:rPr>
                        <a:t>Tên</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tác</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giả</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Nguyễn</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Viết</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Bình</a:t>
                      </a:r>
                      <a:endParaRPr lang="en-US" sz="2700" dirty="0">
                        <a:latin typeface="Times New Roman" panose="02020603050405020304" pitchFamily="18" charset="0"/>
                        <a:cs typeface="Times New Roman" panose="02020603050405020304" pitchFamily="18" charset="0"/>
                      </a:endParaRPr>
                    </a:p>
                  </a:txBody>
                  <a:tcPr marT="60960" marB="60960"/>
                </a:tc>
                <a:tc>
                  <a:txBody>
                    <a:bodyPr/>
                    <a:lstStyle/>
                    <a:p>
                      <a:r>
                        <a:rPr lang="en-US" sz="2700" dirty="0" err="1" smtClean="0">
                          <a:latin typeface="Times New Roman" panose="02020603050405020304" pitchFamily="18" charset="0"/>
                          <a:cs typeface="Times New Roman" panose="02020603050405020304" pitchFamily="18" charset="0"/>
                        </a:rPr>
                        <a:t>Điều</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thú</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vị</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cây</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cọ</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được</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ví</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như</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mặt</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trời</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xanh</a:t>
                      </a:r>
                      <a:endParaRPr lang="en-US" sz="27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2582275986"/>
                  </a:ext>
                </a:extLst>
              </a:tr>
              <a:tr h="597841">
                <a:tc gridSpan="2">
                  <a:txBody>
                    <a:bodyPr/>
                    <a:lstStyle/>
                    <a:p>
                      <a:r>
                        <a:rPr lang="en-US" sz="2700" dirty="0" err="1" smtClean="0">
                          <a:latin typeface="Times New Roman" panose="02020603050405020304" pitchFamily="18" charset="0"/>
                          <a:cs typeface="Times New Roman" panose="02020603050405020304" pitchFamily="18" charset="0"/>
                        </a:rPr>
                        <a:t>Mức</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độ</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yêu</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thích</a:t>
                      </a:r>
                      <a:r>
                        <a:rPr lang="en-US" sz="2700" baseline="0" dirty="0" smtClean="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txBody>
                  <a:tcPr marT="60960" marB="60960"/>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7075143"/>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7096404"/>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7099676"/>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7069496"/>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7069496"/>
            <a:ext cx="288032" cy="3233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1643050"/>
            <a:ext cx="307180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V. </a:t>
            </a:r>
            <a:r>
              <a:rPr lang="en-US" sz="2400" b="1" dirty="0" err="1" smtClean="0">
                <a:solidFill>
                  <a:srgbClr val="0000FF"/>
                </a:solidFill>
                <a:latin typeface="Times New Roman" pitchFamily="18" charset="0"/>
                <a:cs typeface="Times New Roman" pitchFamily="18" charset="0"/>
              </a:rPr>
              <a:t>Đọc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mở</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rộng</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32E4F-78B6-0106-2441-C26AC6EBFC1B}"/>
              </a:ext>
            </a:extLst>
          </p:cNvPr>
          <p:cNvSpPr txBox="1"/>
          <p:nvPr/>
        </p:nvSpPr>
        <p:spPr>
          <a:xfrm>
            <a:off x="0" y="2000240"/>
            <a:ext cx="9144000" cy="954107"/>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2. </a:t>
            </a:r>
            <a:r>
              <a:rPr lang="en-US" sz="2800" b="1" dirty="0" err="1" smtClean="0">
                <a:solidFill>
                  <a:srgbClr val="0000FF"/>
                </a:solidFill>
                <a:latin typeface="Times New Roman" panose="02020603050405020304" pitchFamily="18" charset="0"/>
                <a:cs typeface="Times New Roman" panose="02020603050405020304" pitchFamily="18" charset="0"/>
              </a:rPr>
              <a:t>Chia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sẻ</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bạn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về</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thông</a:t>
            </a:r>
            <a:r>
              <a:rPr lang="en-US" sz="2800" b="1" dirty="0" smtClean="0">
                <a:solidFill>
                  <a:srgbClr val="0000FF"/>
                </a:solidFill>
                <a:latin typeface="Times New Roman" panose="02020603050405020304" pitchFamily="18" charset="0"/>
                <a:cs typeface="Times New Roman" panose="02020603050405020304" pitchFamily="18" charset="0"/>
              </a:rPr>
              <a:t> tin </a:t>
            </a:r>
            <a:r>
              <a:rPr lang="en-US" sz="2800" b="1" dirty="0" err="1" smtClean="0">
                <a:solidFill>
                  <a:srgbClr val="0000FF"/>
                </a:solidFill>
                <a:latin typeface="Times New Roman" panose="02020603050405020304" pitchFamily="18" charset="0"/>
                <a:cs typeface="Times New Roman" panose="02020603050405020304" pitchFamily="18" charset="0"/>
              </a:rPr>
              <a:t>thú</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vị</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về</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giới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thiên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đã</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hoặc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bức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thanh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em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vẽ</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29256" y="3167251"/>
            <a:ext cx="3528070" cy="3690749"/>
          </a:xfrm>
          <a:prstGeom prst="rect">
            <a:avLst/>
          </a:prstGeom>
        </p:spPr>
      </p:pic>
      <p:sp>
        <p:nvSpPr>
          <p:cNvPr id="8" name="TextBox 7"/>
          <p:cNvSpPr txBox="1"/>
          <p:nvPr/>
        </p:nvSpPr>
        <p:spPr>
          <a:xfrm>
            <a:off x="0" y="3071810"/>
            <a:ext cx="5357818" cy="3539430"/>
          </a:xfrm>
          <a:prstGeom prst="rect">
            <a:avLst/>
          </a:prstGeom>
          <a:noFill/>
        </p:spPr>
        <p:txBody>
          <a:bodyPr wrap="square" rtlCol="0">
            <a:spAutoFit/>
          </a:bodyPr>
          <a:lstStyle/>
          <a:p>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Bài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của</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tớ</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viết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về</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một</a:t>
            </a:r>
            <a:r>
              <a:rPr lang="en-US" sz="2800" b="1" dirty="0" smtClean="0">
                <a:solidFill>
                  <a:srgbClr val="008000"/>
                </a:solidFill>
                <a:latin typeface="Times New Roman" panose="02020603050405020304" pitchFamily="18" charset="0"/>
                <a:cs typeface="Times New Roman" panose="02020603050405020304" pitchFamily="18" charset="0"/>
              </a:rPr>
              <a:t> con </a:t>
            </a:r>
            <a:r>
              <a:rPr lang="en-US" sz="2800" b="1" dirty="0" err="1" smtClean="0">
                <a:solidFill>
                  <a:srgbClr val="008000"/>
                </a:solidFill>
                <a:latin typeface="Times New Roman" panose="02020603050405020304" pitchFamily="18" charset="0"/>
                <a:cs typeface="Times New Roman" panose="02020603050405020304" pitchFamily="18" charset="0"/>
              </a:rPr>
              <a:t>vật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rất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đáng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yêu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chính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là</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chim</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sâu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chim</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sâu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thân</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hình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bé</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đôi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chân</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bé</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tý</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xíu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như</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hai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trấu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chắp</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lại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Tuy</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bé</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rất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ích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thường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bắt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sâu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cho</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các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bác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nông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dân</a:t>
            </a:r>
            <a:endParaRPr lang="en-US" sz="2800" b="1" dirty="0" smtClean="0">
              <a:solidFill>
                <a:srgbClr val="008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4" name="TextBox 13"/>
          <p:cNvSpPr txBox="1"/>
          <p:nvPr/>
        </p:nvSpPr>
        <p:spPr>
          <a:xfrm>
            <a:off x="0" y="1500174"/>
            <a:ext cx="3071802" cy="523220"/>
          </a:xfrm>
          <a:prstGeom prst="rect">
            <a:avLst/>
          </a:prstGeom>
          <a:noFill/>
        </p:spPr>
        <p:txBody>
          <a:bodyPr wrap="square" rtlCol="0">
            <a:spAutoFit/>
          </a:bodyPr>
          <a:lstStyle/>
          <a:p>
            <a:r>
              <a:rPr lang="en-US" sz="2800" b="1" dirty="0" smtClean="0">
                <a:solidFill>
                  <a:srgbClr val="008000"/>
                </a:solidFill>
                <a:latin typeface="Times New Roman" pitchFamily="18" charset="0"/>
                <a:cs typeface="Times New Roman" pitchFamily="18" charset="0"/>
              </a:rPr>
              <a:t>V. </a:t>
            </a:r>
            <a:r>
              <a:rPr lang="en-US" sz="2800" b="1" dirty="0" err="1" smtClean="0">
                <a:solidFill>
                  <a:srgbClr val="008000"/>
                </a:solidFill>
                <a:latin typeface="Times New Roman" pitchFamily="18" charset="0"/>
                <a:cs typeface="Times New Roman" pitchFamily="18" charset="0"/>
              </a:rPr>
              <a:t>Đọc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mở</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rộng</a:t>
            </a:r>
            <a:r>
              <a:rPr lang="en-US" sz="2800" b="1" dirty="0" smtClean="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72066" y="1428736"/>
            <a:ext cx="3286148" cy="1360587"/>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025"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214282" y="3214686"/>
            <a:ext cx="6357982" cy="173970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MỞ RỘNG VỐN TỪ VỀ NÚI RỪNG.</a:t>
            </a:r>
          </a:p>
          <a:p>
            <a:pPr algn="ct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ĐẶT VÀ TRẢ LỜI CÂU HỎI: Ở ĐÂU? KHI NÀO?</a:t>
            </a:r>
            <a:endPar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04676"/>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485640" y="4975220"/>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9144000" cy="489001"/>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Bài 1. Xếp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dưới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đây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nhóm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hợp</a:t>
            </a:r>
            <a:r>
              <a:rPr lang="en-US" sz="2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smtClean="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2428868"/>
            <a:ext cx="9144000" cy="4312500"/>
          </a:xfrm>
          <a:prstGeom prst="rect">
            <a:avLst/>
          </a:prstGeom>
        </p:spPr>
      </p:pic>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9C293-9C2F-4531-87F2-9EF979CA5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237312"/>
          </a:xfrm>
          <a:prstGeom prst="rect">
            <a:avLst/>
          </a:prstGeom>
        </p:spPr>
      </p:pic>
      <p:pic>
        <p:nvPicPr>
          <p:cNvPr id="5" name="Picture 4">
            <a:extLst>
              <a:ext uri="{FF2B5EF4-FFF2-40B4-BE49-F238E27FC236}">
                <a16:creationId xmlns:a16="http://schemas.microsoft.com/office/drawing/2014/main" id="{80D18CDD-C1AB-486D-BA05-285F7153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0"/>
            <a:ext cx="4477732" cy="6237312"/>
          </a:xfrm>
          <a:prstGeom prst="rect">
            <a:avLst/>
          </a:prstGeom>
        </p:spPr>
      </p:pic>
      <p:sp>
        <p:nvSpPr>
          <p:cNvPr id="6" name="TextBox 5">
            <a:extLst>
              <a:ext uri="{FF2B5EF4-FFF2-40B4-BE49-F238E27FC236}">
                <a16:creationId xmlns:a16="http://schemas.microsoft.com/office/drawing/2014/main" id="{F368E1C5-8314-4D23-BAE3-7B8EFDE37DB4}"/>
              </a:ext>
            </a:extLst>
          </p:cNvPr>
          <p:cNvSpPr txBox="1"/>
          <p:nvPr/>
        </p:nvSpPr>
        <p:spPr>
          <a:xfrm>
            <a:off x="2271486" y="6237312"/>
            <a:ext cx="5328592" cy="646331"/>
          </a:xfrm>
          <a:prstGeom prst="rect">
            <a:avLst/>
          </a:prstGeom>
          <a:noFill/>
        </p:spPr>
        <p:txBody>
          <a:bodyPr wrap="square" rtlCol="0">
            <a:spAutoFit/>
          </a:bodyPr>
          <a:lstStyle/>
          <a:p>
            <a:pPr algn="ctr"/>
            <a:r>
              <a:rPr lang="vi-VN" sz="3600" b="1" dirty="0">
                <a:solidFill>
                  <a:srgbClr val="0000FF"/>
                </a:solidFill>
                <a:latin typeface="+mj-lt"/>
              </a:rPr>
              <a:t>Ruộng bậc thang</a:t>
            </a:r>
            <a:endParaRPr lang="en-US" sz="3600" b="1" dirty="0">
              <a:solidFill>
                <a:srgbClr val="0000FF"/>
              </a:solidFill>
              <a:latin typeface="+mj-lt"/>
            </a:endParaRPr>
          </a:p>
        </p:txBody>
      </p:sp>
    </p:spTree>
    <p:extLst>
      <p:ext uri="{BB962C8B-B14F-4D97-AF65-F5344CB8AC3E}">
        <p14:creationId xmlns:p14="http://schemas.microsoft.com/office/powerpoint/2010/main" val="214614003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6DE3F-FB12-47CE-9AB6-F66462518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1" y="0"/>
            <a:ext cx="4522509" cy="6093296"/>
          </a:xfrm>
          <a:prstGeom prst="rect">
            <a:avLst/>
          </a:prstGeom>
        </p:spPr>
      </p:pic>
      <p:pic>
        <p:nvPicPr>
          <p:cNvPr id="11" name="Picture 10">
            <a:extLst>
              <a:ext uri="{FF2B5EF4-FFF2-40B4-BE49-F238E27FC236}">
                <a16:creationId xmlns:a16="http://schemas.microsoft.com/office/drawing/2014/main" id="{2824C3F7-C427-4EB6-8732-D7B45DA0C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093295"/>
          </a:xfrm>
          <a:prstGeom prst="rect">
            <a:avLst/>
          </a:prstGeom>
        </p:spPr>
      </p:pic>
      <p:sp>
        <p:nvSpPr>
          <p:cNvPr id="12" name="TextBox 11">
            <a:extLst>
              <a:ext uri="{FF2B5EF4-FFF2-40B4-BE49-F238E27FC236}">
                <a16:creationId xmlns:a16="http://schemas.microsoft.com/office/drawing/2014/main" id="{17DAB1D8-84CE-42DF-BEBD-02347FCD3BEB}"/>
              </a:ext>
            </a:extLst>
          </p:cNvPr>
          <p:cNvSpPr txBox="1"/>
          <p:nvPr/>
        </p:nvSpPr>
        <p:spPr>
          <a:xfrm>
            <a:off x="3147190" y="6093296"/>
            <a:ext cx="2524027" cy="646331"/>
          </a:xfrm>
          <a:prstGeom prst="rect">
            <a:avLst/>
          </a:prstGeom>
          <a:noFill/>
        </p:spPr>
        <p:txBody>
          <a:bodyPr wrap="square" rtlCol="0">
            <a:spAutoFit/>
          </a:bodyPr>
          <a:lstStyle/>
          <a:p>
            <a:pPr algn="ctr"/>
            <a:r>
              <a:rPr lang="vi-VN" sz="3600" b="1" dirty="0">
                <a:solidFill>
                  <a:srgbClr val="0000FF"/>
                </a:solidFill>
                <a:latin typeface="+mj-lt"/>
              </a:rPr>
              <a:t>gập ghềnh</a:t>
            </a:r>
            <a:endParaRPr lang="en-US" sz="3600" b="1" dirty="0">
              <a:solidFill>
                <a:srgbClr val="0000FF"/>
              </a:solidFill>
              <a:latin typeface="+mj-lt"/>
            </a:endParaRPr>
          </a:p>
        </p:txBody>
      </p:sp>
    </p:spTree>
    <p:extLst>
      <p:ext uri="{BB962C8B-B14F-4D97-AF65-F5344CB8AC3E}">
        <p14:creationId xmlns:p14="http://schemas.microsoft.com/office/powerpoint/2010/main" val="32751420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C9BF3-2780-481B-9FEB-2A72C6C8B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3"/>
            <a:ext cx="4645057" cy="6083938"/>
          </a:xfrm>
          <a:prstGeom prst="rect">
            <a:avLst/>
          </a:prstGeom>
        </p:spPr>
      </p:pic>
      <p:pic>
        <p:nvPicPr>
          <p:cNvPr id="5" name="Picture 4">
            <a:extLst>
              <a:ext uri="{FF2B5EF4-FFF2-40B4-BE49-F238E27FC236}">
                <a16:creationId xmlns:a16="http://schemas.microsoft.com/office/drawing/2014/main" id="{16B6DEB1-0ACF-4AAB-AE8A-609B2B1C1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57" y="9263"/>
            <a:ext cx="4498943" cy="6083938"/>
          </a:xfrm>
          <a:prstGeom prst="rect">
            <a:avLst/>
          </a:prstGeom>
        </p:spPr>
      </p:pic>
      <p:sp>
        <p:nvSpPr>
          <p:cNvPr id="7" name="TextBox 6">
            <a:extLst>
              <a:ext uri="{FF2B5EF4-FFF2-40B4-BE49-F238E27FC236}">
                <a16:creationId xmlns:a16="http://schemas.microsoft.com/office/drawing/2014/main" id="{BB5F16C4-9451-4E4C-AFDC-A54FB8F99A53}"/>
              </a:ext>
            </a:extLst>
          </p:cNvPr>
          <p:cNvSpPr txBox="1"/>
          <p:nvPr/>
        </p:nvSpPr>
        <p:spPr>
          <a:xfrm>
            <a:off x="179512" y="6192758"/>
            <a:ext cx="2978111" cy="646331"/>
          </a:xfrm>
          <a:prstGeom prst="rect">
            <a:avLst/>
          </a:prstGeom>
          <a:noFill/>
        </p:spPr>
        <p:txBody>
          <a:bodyPr wrap="square" rtlCol="0">
            <a:spAutoFit/>
          </a:bodyPr>
          <a:lstStyle/>
          <a:p>
            <a:r>
              <a:rPr lang="vi-VN" sz="3600" b="1" dirty="0">
                <a:solidFill>
                  <a:srgbClr val="0000FF"/>
                </a:solidFill>
                <a:latin typeface="+mj-lt"/>
              </a:rPr>
              <a:t>ngoằn ngoèo</a:t>
            </a:r>
            <a:endParaRPr lang="en-US" sz="3600" b="1" dirty="0">
              <a:solidFill>
                <a:srgbClr val="0000FF"/>
              </a:solidFill>
              <a:latin typeface="+mj-lt"/>
            </a:endParaRPr>
          </a:p>
        </p:txBody>
      </p:sp>
      <p:sp>
        <p:nvSpPr>
          <p:cNvPr id="8" name="TextBox 7">
            <a:extLst>
              <a:ext uri="{FF2B5EF4-FFF2-40B4-BE49-F238E27FC236}">
                <a16:creationId xmlns:a16="http://schemas.microsoft.com/office/drawing/2014/main" id="{FB1C6C71-E25C-4309-A13F-304196C65AB1}"/>
              </a:ext>
            </a:extLst>
          </p:cNvPr>
          <p:cNvSpPr txBox="1"/>
          <p:nvPr/>
        </p:nvSpPr>
        <p:spPr>
          <a:xfrm>
            <a:off x="3635896" y="6192759"/>
            <a:ext cx="2592287" cy="646331"/>
          </a:xfrm>
          <a:prstGeom prst="rect">
            <a:avLst/>
          </a:prstGeom>
          <a:noFill/>
        </p:spPr>
        <p:txBody>
          <a:bodyPr wrap="square" rtlCol="0">
            <a:spAutoFit/>
          </a:bodyPr>
          <a:lstStyle/>
          <a:p>
            <a:r>
              <a:rPr lang="vi-VN" sz="3600" b="1" dirty="0">
                <a:solidFill>
                  <a:srgbClr val="0000FF"/>
                </a:solidFill>
                <a:latin typeface="+mj-lt"/>
              </a:rPr>
              <a:t>uốn lượn</a:t>
            </a:r>
            <a:endParaRPr lang="en-US" sz="3600" b="1" dirty="0">
              <a:solidFill>
                <a:srgbClr val="0000FF"/>
              </a:solidFill>
              <a:latin typeface="+mj-lt"/>
            </a:endParaRPr>
          </a:p>
        </p:txBody>
      </p:sp>
      <p:sp>
        <p:nvSpPr>
          <p:cNvPr id="9" name="TextBox 8">
            <a:extLst>
              <a:ext uri="{FF2B5EF4-FFF2-40B4-BE49-F238E27FC236}">
                <a16:creationId xmlns:a16="http://schemas.microsoft.com/office/drawing/2014/main" id="{EAC74FDC-1073-4A6A-9206-92BF1092BAAC}"/>
              </a:ext>
            </a:extLst>
          </p:cNvPr>
          <p:cNvSpPr txBox="1"/>
          <p:nvPr/>
        </p:nvSpPr>
        <p:spPr>
          <a:xfrm>
            <a:off x="6588224" y="6192760"/>
            <a:ext cx="2232248" cy="646331"/>
          </a:xfrm>
          <a:prstGeom prst="rect">
            <a:avLst/>
          </a:prstGeom>
          <a:noFill/>
        </p:spPr>
        <p:txBody>
          <a:bodyPr wrap="square" rtlCol="0">
            <a:spAutoFit/>
          </a:bodyPr>
          <a:lstStyle/>
          <a:p>
            <a:r>
              <a:rPr lang="vi-VN" sz="3600" b="1" dirty="0">
                <a:solidFill>
                  <a:srgbClr val="0000FF"/>
                </a:solidFill>
                <a:latin typeface="+mj-lt"/>
              </a:rPr>
              <a:t>quanh co</a:t>
            </a:r>
            <a:endParaRPr lang="en-US" sz="3600" b="1" dirty="0">
              <a:solidFill>
                <a:srgbClr val="0000FF"/>
              </a:solidFill>
              <a:latin typeface="+mj-lt"/>
            </a:endParaRPr>
          </a:p>
        </p:txBody>
      </p:sp>
    </p:spTree>
    <p:extLst>
      <p:ext uri="{BB962C8B-B14F-4D97-AF65-F5344CB8AC3E}">
        <p14:creationId xmlns:p14="http://schemas.microsoft.com/office/powerpoint/2010/main" val="12733254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1EAAC-83B4-47DD-8211-B462104BFB9E}"/>
              </a:ext>
            </a:extLst>
          </p:cNvPr>
          <p:cNvSpPr txBox="1"/>
          <p:nvPr/>
        </p:nvSpPr>
        <p:spPr>
          <a:xfrm>
            <a:off x="1" y="0"/>
            <a:ext cx="9143998" cy="1338828"/>
          </a:xfrm>
          <a:prstGeom prst="rect">
            <a:avLst/>
          </a:prstGeom>
          <a:noFill/>
        </p:spPr>
        <p:txBody>
          <a:bodyPr wrap="square" rtlCol="0">
            <a:spAutoFit/>
          </a:bodyPr>
          <a:lstStyle/>
          <a:p>
            <a:r>
              <a:rPr lang="en-US" sz="2700" b="1" dirty="0" smtClean="0">
                <a:latin typeface="+mj-lt"/>
              </a:rPr>
              <a:t>* </a:t>
            </a:r>
            <a:r>
              <a:rPr lang="vi-VN" sz="2700" b="1" dirty="0" smtClean="0">
                <a:latin typeface="+mj-lt"/>
              </a:rPr>
              <a:t>Ngoài </a:t>
            </a:r>
            <a:r>
              <a:rPr lang="vi-VN" sz="2700" b="1" dirty="0">
                <a:latin typeface="+mj-lt"/>
              </a:rPr>
              <a:t>ra còn một số từ ngữ về núi rừng: </a:t>
            </a:r>
            <a:r>
              <a:rPr lang="vi-VN" sz="2700" b="1" dirty="0">
                <a:solidFill>
                  <a:srgbClr val="0070C0"/>
                </a:solidFill>
                <a:latin typeface="+mj-lt"/>
              </a:rPr>
              <a:t>bảo vệ rừng, giữ rừng, khu bảo tồn thiên nhiên, trồng cây gây rừng, phủ xanh đồi núi trọc, lũ quét, cháy rừng.....</a:t>
            </a:r>
            <a:endParaRPr lang="en-US" sz="2700" b="1" dirty="0">
              <a:solidFill>
                <a:srgbClr val="0070C0"/>
              </a:solidFill>
              <a:latin typeface="+mj-lt"/>
            </a:endParaRPr>
          </a:p>
        </p:txBody>
      </p:sp>
      <p:pic>
        <p:nvPicPr>
          <p:cNvPr id="4" name="Picture 3">
            <a:extLst>
              <a:ext uri="{FF2B5EF4-FFF2-40B4-BE49-F238E27FC236}">
                <a16:creationId xmlns:a16="http://schemas.microsoft.com/office/drawing/2014/main" id="{D49E0D41-4B70-4D82-AC8B-34FF48D86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69794"/>
            <a:ext cx="2948232" cy="2995309"/>
          </a:xfrm>
          <a:prstGeom prst="rect">
            <a:avLst/>
          </a:prstGeom>
        </p:spPr>
      </p:pic>
      <p:pic>
        <p:nvPicPr>
          <p:cNvPr id="8" name="Picture 7">
            <a:extLst>
              <a:ext uri="{FF2B5EF4-FFF2-40B4-BE49-F238E27FC236}">
                <a16:creationId xmlns:a16="http://schemas.microsoft.com/office/drawing/2014/main" id="{B34B92FD-A5D0-49A5-9091-62F397D0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993" y="1375097"/>
            <a:ext cx="2868104" cy="2988264"/>
          </a:xfrm>
          <a:prstGeom prst="rect">
            <a:avLst/>
          </a:prstGeom>
        </p:spPr>
      </p:pic>
      <p:pic>
        <p:nvPicPr>
          <p:cNvPr id="10" name="Picture 9">
            <a:extLst>
              <a:ext uri="{FF2B5EF4-FFF2-40B4-BE49-F238E27FC236}">
                <a16:creationId xmlns:a16="http://schemas.microsoft.com/office/drawing/2014/main" id="{433BFD80-B145-4C88-BCD2-F15C6F83E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008" y="1375097"/>
            <a:ext cx="3091991" cy="2915668"/>
          </a:xfrm>
          <a:prstGeom prst="rect">
            <a:avLst/>
          </a:prstGeom>
        </p:spPr>
      </p:pic>
      <p:pic>
        <p:nvPicPr>
          <p:cNvPr id="12" name="Picture 11">
            <a:extLst>
              <a:ext uri="{FF2B5EF4-FFF2-40B4-BE49-F238E27FC236}">
                <a16:creationId xmlns:a16="http://schemas.microsoft.com/office/drawing/2014/main" id="{12E0393F-4DE4-4C1D-BF03-2C9D2CD06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4" y="4290765"/>
            <a:ext cx="2861419" cy="2475471"/>
          </a:xfrm>
          <a:prstGeom prst="rect">
            <a:avLst/>
          </a:prstGeom>
        </p:spPr>
      </p:pic>
      <p:pic>
        <p:nvPicPr>
          <p:cNvPr id="14" name="Picture 13">
            <a:extLst>
              <a:ext uri="{FF2B5EF4-FFF2-40B4-BE49-F238E27FC236}">
                <a16:creationId xmlns:a16="http://schemas.microsoft.com/office/drawing/2014/main" id="{350A945D-AF3C-4B4C-97F7-19E962AF1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992" y="4220769"/>
            <a:ext cx="2868104" cy="2545467"/>
          </a:xfrm>
          <a:prstGeom prst="rect">
            <a:avLst/>
          </a:prstGeom>
        </p:spPr>
      </p:pic>
      <p:pic>
        <p:nvPicPr>
          <p:cNvPr id="16" name="Picture 15">
            <a:extLst>
              <a:ext uri="{FF2B5EF4-FFF2-40B4-BE49-F238E27FC236}">
                <a16:creationId xmlns:a16="http://schemas.microsoft.com/office/drawing/2014/main" id="{EECA7D01-5A2C-4D47-ACFB-A9D330D5EE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2007" y="4230818"/>
            <a:ext cx="3091992" cy="2535418"/>
          </a:xfrm>
          <a:prstGeom prst="rect">
            <a:avLst/>
          </a:prstGeom>
        </p:spPr>
      </p:pic>
    </p:spTree>
    <p:extLst>
      <p:ext uri="{BB962C8B-B14F-4D97-AF65-F5344CB8AC3E}">
        <p14:creationId xmlns:p14="http://schemas.microsoft.com/office/powerpoint/2010/main" val="295689420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72066" y="1428736"/>
            <a:ext cx="3286148" cy="1360587"/>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025"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214282" y="3214686"/>
            <a:ext cx="6357982" cy="173970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VIẾT ĐOẠN VĂN NÊU TÌNH CẢM,</a:t>
            </a:r>
          </a:p>
          <a:p>
            <a:pPr algn="ct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CẢM XÚC VỀ CẢNH VẬT YÊU THÍCH. </a:t>
            </a:r>
            <a:endPar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04676"/>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485640" y="4975220"/>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A9783B-5CE7-36F5-84F5-F7F2B5049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36"/>
            <a:ext cx="9058940" cy="4143404"/>
          </a:xfrm>
          <a:prstGeom prst="rect">
            <a:avLst/>
          </a:prstGeom>
        </p:spPr>
      </p:pic>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Viết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đoạn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tình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xúc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về</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vật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yêu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thích</a:t>
            </a:r>
            <a:r>
              <a:rPr lang="en-US" sz="2700" b="1"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618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16A1C0-CD85-9FE1-499E-1E2EAEDCC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1613"/>
            <a:ext cx="9144000" cy="2793491"/>
          </a:xfrm>
          <a:prstGeom prst="rect">
            <a:avLst/>
          </a:prstGeom>
        </p:spPr>
      </p:pic>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Viết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đoạn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tình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xúc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về</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vật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yêu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thích</a:t>
            </a:r>
            <a:r>
              <a:rPr lang="en-US" sz="2700" b="1" dirty="0" smtClean="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24397" y="4480490"/>
            <a:ext cx="8877008" cy="2246769"/>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VD: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thích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ruộng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bậc</a:t>
            </a:r>
            <a:r>
              <a:rPr lang="en-US" sz="2800" b="1" dirty="0">
                <a:solidFill>
                  <a:srgbClr val="0000FF"/>
                </a:solidFill>
                <a:latin typeface="Times New Roman" pitchFamily="18" charset="0"/>
                <a:cs typeface="Times New Roman" pitchFamily="18" charset="0"/>
              </a:rPr>
              <a:t> thang. </a:t>
            </a:r>
            <a:r>
              <a:rPr lang="en-US" sz="2800" b="1" dirty="0" err="1">
                <a:solidFill>
                  <a:srgbClr val="0000FF"/>
                </a:solidFill>
                <a:latin typeface="Times New Roman" pitchFamily="18" charset="0"/>
                <a:cs typeface="Times New Roman" pitchFamily="18" charset="0"/>
              </a:rPr>
              <a:t>Vì</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nhìn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tấm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khổng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muôn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lúa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ngắt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cùng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đẹp</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mắt</a:t>
            </a:r>
            <a:r>
              <a:rPr lang="en-US" sz="2800" b="1" dirty="0" smtClean="0">
                <a:solidFill>
                  <a:srgbClr val="0000FF"/>
                </a:solidFill>
                <a:latin typeface="Times New Roman" pitchFamily="18" charset="0"/>
                <a:cs typeface="Times New Roman" pitchFamily="18" charset="0"/>
              </a:rPr>
              <a:t>.</a:t>
            </a:r>
            <a:endParaRPr lang="en-US" sz="2800" dirty="0">
              <a:solidFill>
                <a:srgbClr val="0000FF"/>
              </a:solidFill>
            </a:endParaRPr>
          </a:p>
        </p:txBody>
      </p:sp>
    </p:spTree>
    <p:extLst>
      <p:ext uri="{BB962C8B-B14F-4D97-AF65-F5344CB8AC3E}">
        <p14:creationId xmlns:p14="http://schemas.microsoft.com/office/powerpoint/2010/main" val="222294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005B8F-5A7B-A470-B2D6-F6FD7D9CA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051"/>
            <a:ext cx="9144000" cy="3357586"/>
          </a:xfrm>
          <a:prstGeom prst="rect">
            <a:avLst/>
          </a:prstGeom>
        </p:spPr>
      </p:pic>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Viết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đoạn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tình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xúc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về</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vật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yêu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thích</a:t>
            </a:r>
            <a:r>
              <a:rPr lang="en-US" sz="2700" b="1"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008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643041" y="2743200"/>
            <a:ext cx="5857917" cy="1187054"/>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smtClean="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CÁC EM!</a:t>
            </a:r>
            <a:endParaRPr lang="en-US"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0" y="1500174"/>
            <a:ext cx="2555776" cy="4500594"/>
          </a:xfrm>
          <a:prstGeom prst="rect">
            <a:avLst/>
          </a:prstGeom>
          <a:ln>
            <a:noFill/>
          </a:ln>
          <a:effectLst>
            <a:softEdge rad="112500"/>
          </a:effectLst>
        </p:spPr>
      </p:pic>
      <p:sp>
        <p:nvSpPr>
          <p:cNvPr id="4" name="TextBox 3"/>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929330"/>
            <a:ext cx="9144000" cy="954107"/>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Đây</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là</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vật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gì</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Chúng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có</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những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đặc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điểm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gì</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những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loài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thú</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khác</a:t>
            </a:r>
            <a:r>
              <a:rPr lang="en-US" sz="2800" b="1" dirty="0" smtClean="0">
                <a:solidFill>
                  <a:srgbClr val="0000FF"/>
                </a:solidFill>
                <a:latin typeface="Times New Roman" panose="02020603050405020304" pitchFamily="18" charset="0"/>
                <a:cs typeface="Times New Roman" panose="02020603050405020304" pitchFamily="18" charset="0"/>
              </a:rPr>
              <a:t>?</a:t>
            </a:r>
          </a:p>
        </p:txBody>
      </p:sp>
      <p:pic>
        <p:nvPicPr>
          <p:cNvPr id="8"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5776" y="1628800"/>
            <a:ext cx="6323182" cy="4252246"/>
          </a:xfrm>
          <a:prstGeom prst="rect">
            <a:avLst/>
          </a:prstGeom>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42984"/>
            <a:ext cx="3428992" cy="461665"/>
          </a:xfrm>
          <a:prstGeom prst="rect">
            <a:avLst/>
          </a:prstGeom>
          <a:noFill/>
        </p:spPr>
        <p:txBody>
          <a:bodyPr wrap="square" lIns="91438" tIns="45720" rIns="91438" bIns="45720"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Đọc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bản</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6" name="TextBox 5"/>
          <p:cNvSpPr txBox="1"/>
          <p:nvPr/>
        </p:nvSpPr>
        <p:spPr>
          <a:xfrm>
            <a:off x="0" y="2714620"/>
            <a:ext cx="4214810" cy="461665"/>
          </a:xfrm>
          <a:prstGeom prst="rect">
            <a:avLst/>
          </a:prstGeom>
          <a:noFill/>
        </p:spPr>
        <p:txBody>
          <a:bodyPr wrap="square" lIns="91438" tIns="45720" rIns="91438" bIns="45720" rtlCol="0">
            <a:spAutoFit/>
          </a:bodyPr>
          <a:lstStyle/>
          <a:p>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Luyện</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đọc</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câu</a:t>
            </a:r>
            <a:r>
              <a:rPr lang="en-US" sz="24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500174"/>
            <a:ext cx="5357818" cy="461665"/>
          </a:xfrm>
          <a:prstGeom prst="rect">
            <a:avLst/>
          </a:prstGeom>
          <a:noFill/>
        </p:spPr>
        <p:txBody>
          <a:bodyPr wrap="square" lIns="91438" tIns="45720" rIns="91438" bIns="45720" rtlCol="0">
            <a:spAutoFit/>
          </a:bodyPr>
          <a:lstStyle/>
          <a:p>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Luyện</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đọc</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đúng</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từ</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ngữ</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khó</a:t>
            </a:r>
            <a:r>
              <a:rPr lang="en-US" sz="2400" b="1" dirty="0">
                <a:solidFill>
                  <a:srgbClr val="008000"/>
                </a:solidFill>
                <a:latin typeface="Times New Roman" pitchFamily="18" charset="0"/>
                <a:ea typeface="Tahoma" panose="020B0604030504040204" pitchFamily="34" charset="0"/>
                <a:cs typeface="Times New Roman" pitchFamily="18" charset="0"/>
              </a:rPr>
              <a:t>: </a:t>
            </a:r>
            <a:endParaRPr lang="en-US" sz="2400" b="1" dirty="0">
              <a:solidFill>
                <a:srgbClr val="008000"/>
              </a:solidFill>
              <a:latin typeface="Times New Roman" pitchFamily="18" charset="0"/>
              <a:cs typeface="Times New Roman" pitchFamily="18" charset="0"/>
            </a:endParaRPr>
          </a:p>
        </p:txBody>
      </p:sp>
      <p:sp>
        <p:nvSpPr>
          <p:cNvPr id="8" name="Rectangle 7"/>
          <p:cNvSpPr/>
          <p:nvPr/>
        </p:nvSpPr>
        <p:spPr>
          <a:xfrm>
            <a:off x="0" y="1928802"/>
            <a:ext cx="9144000" cy="830997"/>
          </a:xfrm>
          <a:prstGeom prst="rect">
            <a:avLst/>
          </a:prstGeom>
        </p:spPr>
        <p:txBody>
          <a:bodyPr wrap="square">
            <a:spAutoFit/>
          </a:bodyPr>
          <a:lstStyle/>
          <a:p>
            <a:pPr lvl="0"/>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Dãy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Trường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Sơn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sương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phủ</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quanh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năm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giũ</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lá</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khoảng</a:t>
            </a:r>
            <a:r>
              <a:rPr lang="en-US" sz="2400" b="1" dirty="0" smtClean="0">
                <a:solidFill>
                  <a:srgbClr val="0000FF"/>
                </a:solidFill>
                <a:latin typeface="Times New Roman" pitchFamily="18" charset="0"/>
                <a:cs typeface="Times New Roman" pitchFamily="18" charset="0"/>
              </a:rPr>
              <a:t> 150ki-lô-gam, </a:t>
            </a:r>
            <a:r>
              <a:rPr lang="en-US" sz="2400" b="1" dirty="0" err="1" smtClean="0">
                <a:solidFill>
                  <a:srgbClr val="0000FF"/>
                </a:solidFill>
                <a:latin typeface="Times New Roman" pitchFamily="18" charset="0"/>
                <a:cs typeface="Times New Roman" pitchFamily="18" charset="0"/>
              </a:rPr>
              <a:t>lững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thững,sa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bẫy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rống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rền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vang</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
        <p:nvSpPr>
          <p:cNvPr id="9" name="Rectangle 8"/>
          <p:cNvSpPr/>
          <p:nvPr/>
        </p:nvSpPr>
        <p:spPr>
          <a:xfrm>
            <a:off x="0" y="3143248"/>
            <a:ext cx="9144000" cy="1200329"/>
          </a:xfrm>
          <a:prstGeom prst="rect">
            <a:avLst/>
          </a:prstGeom>
        </p:spPr>
        <p:txBody>
          <a:bodyPr wrap="square">
            <a:spAutoFit/>
          </a:bodyPr>
          <a:lstStyle/>
          <a:p>
            <a:r>
              <a:rPr lang="en-US" sz="2400" b="1" dirty="0">
                <a:solidFill>
                  <a:srgbClr val="0000FF"/>
                </a:solidFill>
                <a:latin typeface="Times New Roman" pitchFamily="18" charset="0"/>
                <a:cs typeface="Times New Roman" pitchFamily="18" charset="0"/>
              </a:rPr>
              <a:t> </a:t>
            </a:r>
            <a:r>
              <a:rPr lang="en-US" sz="2400" b="1"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Nơi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đó</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có</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nguồn</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suối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không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bao</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giờ</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giờ</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cạn</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bãi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chuối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rực</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trời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hoa</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đỏ</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rừng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lau</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bát</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ngát</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ngày</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đêm</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giũ</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lá</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rào</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rào</a:t>
            </a:r>
            <a:r>
              <a:rPr lang="en-US" sz="2400" b="1" kern="0"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endParaRPr>
          </a:p>
        </p:txBody>
      </p:sp>
      <p:sp>
        <p:nvSpPr>
          <p:cNvPr id="10" name="TextBox 9"/>
          <p:cNvSpPr txBox="1"/>
          <p:nvPr/>
        </p:nvSpPr>
        <p:spPr>
          <a:xfrm>
            <a:off x="0" y="4286256"/>
            <a:ext cx="4183892" cy="461665"/>
          </a:xfrm>
          <a:prstGeom prst="rect">
            <a:avLst/>
          </a:prstGeom>
          <a:noFill/>
        </p:spPr>
        <p:txBody>
          <a:bodyPr wrap="square" rtlCol="0">
            <a:spAutoFit/>
          </a:bodyPr>
          <a:lstStyle/>
          <a:p>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0"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13" name="TextBox 12"/>
          <p:cNvSpPr txBox="1"/>
          <p:nvPr/>
        </p:nvSpPr>
        <p:spPr>
          <a:xfrm>
            <a:off x="0" y="785794"/>
            <a:ext cx="91440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8: </a:t>
            </a:r>
            <a:r>
              <a:rPr lang="en-US" sz="2400" b="1" dirty="0" err="1" smtClean="0">
                <a:solidFill>
                  <a:srgbClr val="FF0000"/>
                </a:solidFill>
                <a:latin typeface="Times New Roman" panose="02020603050405020304" pitchFamily="18" charset="0"/>
                <a:cs typeface="Times New Roman" panose="02020603050405020304" pitchFamily="18" charset="0"/>
              </a:rPr>
              <a:t>Bầy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Sơn</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0" y="4714884"/>
            <a:ext cx="9144000" cy="830997"/>
          </a:xfrm>
          <a:prstGeom prst="rect">
            <a:avLst/>
          </a:prstGeom>
          <a:noFill/>
        </p:spPr>
        <p:txBody>
          <a:bodyPr wrap="square" rtlCol="0">
            <a:spAutoFit/>
          </a:bodyPr>
          <a:lstStyle/>
          <a:p>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lớp</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lớp</a:t>
            </a:r>
            <a:r>
              <a:rPr lang="en-US" sz="2400" b="1" kern="0" dirty="0" smtClean="0">
                <a:solidFill>
                  <a:srgbClr val="0000FF"/>
                </a:solidFill>
                <a:latin typeface="Times New Roman" panose="02020603050405020304" pitchFamily="18" charset="0"/>
                <a:cs typeface="Times New Roman" panose="02020603050405020304" pitchFamily="18" charset="0"/>
              </a:rPr>
              <a:t>:</a:t>
            </a:r>
            <a:r>
              <a:rPr lang="en-US" sz="2400" b="1" dirty="0" smtClean="0">
                <a:solidFill>
                  <a:srgbClr val="0000FF"/>
                </a:solidFill>
                <a:latin typeface="Times New Roman" panose="02020603050405020304" pitchFamily="18" charset="0"/>
                <a:cs typeface="Times New Roman" panose="02020603050405020304" pitchFamily="18" charset="0"/>
              </a:rPr>
              <a:t>(</a:t>
            </a:r>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mọc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rậm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rạp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cao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thấp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tiếp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nhau</a:t>
            </a:r>
            <a:r>
              <a:rPr lang="vi-VN" sz="2400" b="1" dirty="0" smtClean="0">
                <a:solidFill>
                  <a:srgbClr val="0000FF"/>
                </a:solidFill>
                <a:latin typeface="Times New Roman" panose="02020603050405020304" pitchFamily="18" charset="0"/>
                <a:cs typeface="Times New Roman" panose="02020603050405020304" pitchFamily="18" charset="0"/>
              </a:rPr>
              <a:t>.</a:t>
            </a:r>
            <a:r>
              <a:rPr lang="en-US" sz="2400" b="1" kern="0" dirty="0" smtClean="0">
                <a:solidFill>
                  <a:srgbClr val="0000FF"/>
                </a:solidFill>
                <a:latin typeface="Times New Roman" panose="02020603050405020304" pitchFamily="18" charset="0"/>
                <a:cs typeface="Times New Roman" panose="02020603050405020304" pitchFamily="18" charset="0"/>
              </a:rPr>
              <a:t> </a:t>
            </a:r>
          </a:p>
        </p:txBody>
      </p:sp>
      <p:sp>
        <p:nvSpPr>
          <p:cNvPr id="20" name="TextBox 19"/>
          <p:cNvSpPr txBox="1"/>
          <p:nvPr/>
        </p:nvSpPr>
        <p:spPr>
          <a:xfrm>
            <a:off x="0" y="5572140"/>
            <a:ext cx="9144000" cy="461665"/>
          </a:xfrm>
          <a:prstGeom prst="rect">
            <a:avLst/>
          </a:prstGeom>
          <a:noFill/>
        </p:spPr>
        <p:txBody>
          <a:bodyPr wrap="square" rtlCol="0">
            <a:spAutoFit/>
          </a:bodyPr>
          <a:lstStyle/>
          <a:p>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Rống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9"/>
                                        </p:tgtEl>
                                        <p:attrNameLst>
                                          <p:attrName>style.visibility</p:attrName>
                                        </p:attrNameLst>
                                      </p:cBhvr>
                                      <p:to>
                                        <p:strVal val="visible"/>
                                      </p:to>
                                    </p:set>
                                    <p:anim calcmode="discrete" valueType="clr">
                                      <p:cBhvr override="childStyle">
                                        <p:cTn id="4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9"/>
                                        </p:tgtEl>
                                        <p:attrNameLst>
                                          <p:attrName>fillcolor</p:attrName>
                                        </p:attrNameLst>
                                      </p:cBhvr>
                                      <p:tavLst>
                                        <p:tav tm="0">
                                          <p:val>
                                            <p:clrVal>
                                              <a:schemeClr val="accent2"/>
                                            </p:clrVal>
                                          </p:val>
                                        </p:tav>
                                        <p:tav tm="50000">
                                          <p:val>
                                            <p:clrVal>
                                              <a:schemeClr val="hlink"/>
                                            </p:clrVal>
                                          </p:val>
                                        </p:tav>
                                      </p:tavLst>
                                    </p:anim>
                                    <p:set>
                                      <p:cBhvr>
                                        <p:cTn id="45" dur="80"/>
                                        <p:tgtEl>
                                          <p:spTgt spid="19"/>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20"/>
                                        </p:tgtEl>
                                        <p:attrNameLst>
                                          <p:attrName>style.visibility</p:attrName>
                                        </p:attrNameLst>
                                      </p:cBhvr>
                                      <p:to>
                                        <p:strVal val="visible"/>
                                      </p:to>
                                    </p:set>
                                    <p:anim calcmode="discrete" valueType="clr">
                                      <p:cBhvr override="childStyle">
                                        <p:cTn id="50"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20"/>
                                        </p:tgtEl>
                                        <p:attrNameLst>
                                          <p:attrName>fillcolor</p:attrName>
                                        </p:attrNameLst>
                                      </p:cBhvr>
                                      <p:tavLst>
                                        <p:tav tm="0">
                                          <p:val>
                                            <p:clrVal>
                                              <a:schemeClr val="accent2"/>
                                            </p:clrVal>
                                          </p:val>
                                        </p:tav>
                                        <p:tav tm="50000">
                                          <p:val>
                                            <p:clrVal>
                                              <a:schemeClr val="hlink"/>
                                            </p:clrVal>
                                          </p:val>
                                        </p:tav>
                                      </p:tavLst>
                                    </p:anim>
                                    <p:set>
                                      <p:cBhvr>
                                        <p:cTn id="52"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50" y="2428868"/>
            <a:ext cx="2500330" cy="257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03204" y="2138004"/>
            <a:ext cx="4111869"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333" y="2910621"/>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994" y="3337338"/>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38" y="3337338"/>
            <a:ext cx="1729733"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5720" y="5641667"/>
            <a:ext cx="4100194"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4657298" y="5390109"/>
            <a:ext cx="4278574" cy="693113"/>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a:t>
            </a:r>
            <a:r>
              <a:rPr lang="en-US" sz="4000" b="1" dirty="0" smtClean="0">
                <a:solidFill>
                  <a:srgbClr val="FF0000"/>
                </a:solidFill>
                <a:latin typeface="Times New Roman" pitchFamily="18" charset="0"/>
                <a:cs typeface="Times New Roman" pitchFamily="18" charset="0"/>
              </a:rPr>
              <a:t>LẠI CẢ </a:t>
            </a:r>
            <a:r>
              <a:rPr lang="en-US" sz="4000" b="1" dirty="0">
                <a:solidFill>
                  <a:srgbClr val="FF0000"/>
                </a:solidFill>
                <a:latin typeface="Times New Roman" pitchFamily="18" charset="0"/>
                <a:cs typeface="Times New Roman" pitchFamily="18" charset="0"/>
              </a:rPr>
              <a:t>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0" y="1643050"/>
            <a:ext cx="2769565"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1428736"/>
            <a:ext cx="3071802"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Tìm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bài</a:t>
            </a:r>
            <a:r>
              <a:rPr lang="en-US" sz="2800" b="1" dirty="0" smtClean="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1857364"/>
            <a:ext cx="9144000" cy="461665"/>
          </a:xfrm>
          <a:prstGeom prst="rect">
            <a:avLst/>
          </a:prstGeom>
          <a:noFill/>
        </p:spPr>
        <p:txBody>
          <a:bodyPr wrap="square" rtlCol="0">
            <a:spAutoFit/>
          </a:bodyPr>
          <a:lstStyle/>
          <a:p>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1.Tìm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2400" dirty="0">
              <a:solidFill>
                <a:srgbClr val="008000"/>
              </a:solidFill>
            </a:endParaRPr>
          </a:p>
        </p:txBody>
      </p:sp>
      <p:sp>
        <p:nvSpPr>
          <p:cNvPr id="8" name="TextBox 7"/>
          <p:cNvSpPr txBox="1"/>
          <p:nvPr/>
        </p:nvSpPr>
        <p:spPr>
          <a:xfrm>
            <a:off x="0" y="2285992"/>
            <a:ext cx="9144000" cy="1569660"/>
          </a:xfrm>
          <a:prstGeom prst="rect">
            <a:avLst/>
          </a:prstGeom>
          <a:noFill/>
        </p:spPr>
        <p:txBody>
          <a:bodyPr wrap="square" rtlCol="0">
            <a:spAutoFit/>
          </a:bodyPr>
          <a:lstStyle/>
          <a:p>
            <a:pPr>
              <a:buFontTx/>
              <a:buChar char="-"/>
            </a:pP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p>
          <a:p>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400" dirty="0" smtClean="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3857628"/>
            <a:ext cx="9144000" cy="830997"/>
          </a:xfrm>
          <a:prstGeom prst="rect">
            <a:avLst/>
          </a:prstGeom>
          <a:noFill/>
        </p:spPr>
        <p:txBody>
          <a:bodyPr wrap="square" rtlCol="0">
            <a:spAutoFit/>
          </a:bodyPr>
          <a:lstStyle/>
          <a:p>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2.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Dựa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vào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tranh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nội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dung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lại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thường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2400" dirty="0">
              <a:solidFill>
                <a:srgbClr val="008000"/>
              </a:solidFill>
            </a:endParaRPr>
          </a:p>
        </p:txBody>
      </p:sp>
      <p:sp>
        <p:nvSpPr>
          <p:cNvPr id="10" name="TextBox 9"/>
          <p:cNvSpPr txBox="1"/>
          <p:nvPr/>
        </p:nvSpPr>
        <p:spPr>
          <a:xfrm>
            <a:off x="0" y="4643446"/>
            <a:ext cx="9144000" cy="1569660"/>
          </a:xfrm>
          <a:prstGeom prst="rect">
            <a:avLst/>
          </a:prstGeom>
          <a:noFill/>
        </p:spPr>
        <p:txBody>
          <a:bodyPr wrap="square" rtlCol="0">
            <a:spAutoFit/>
          </a:bodyPr>
          <a:lstStyle/>
          <a:p>
            <a:pPr>
              <a:buFontTx/>
              <a:buChar char="-"/>
            </a:pPr>
            <a:r>
              <a:rPr lang="en-US" sz="2400" b="1" dirty="0" err="1" smtClean="0">
                <a:solidFill>
                  <a:srgbClr val="0000FF"/>
                </a:solidFill>
                <a:latin typeface="Times New Roman" panose="02020603050405020304" pitchFamily="18" charset="0"/>
                <a:cs typeface="Times New Roman" panose="02020603050405020304" pitchFamily="18" charset="0"/>
              </a:rPr>
              <a:t>Từ</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núi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xuống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đồng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cỏ</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rồi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từ</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đồng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cỏ</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núi</a:t>
            </a:r>
            <a:r>
              <a:rPr lang="en-US" sz="2400" b="1" dirty="0" smtClean="0">
                <a:solidFill>
                  <a:srgbClr val="0000FF"/>
                </a:solidFill>
                <a:latin typeface="Times New Roman" panose="02020603050405020304" pitchFamily="18" charset="0"/>
                <a:cs typeface="Times New Roman" panose="02020603050405020304" pitchFamily="18" charset="0"/>
              </a:rPr>
              <a:t>. - </a:t>
            </a:r>
            <a:r>
              <a:rPr lang="en-US" sz="2400" b="1" dirty="0" err="1" smtClean="0">
                <a:solidFill>
                  <a:srgbClr val="0000FF"/>
                </a:solidFill>
                <a:latin typeface="Times New Roman" panose="02020603050405020304" pitchFamily="18" charset="0"/>
                <a:cs typeface="Times New Roman" panose="02020603050405020304" pitchFamily="18" charset="0"/>
              </a:rPr>
              <a:t>Buổi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trưa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trú</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trong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rừng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rậm</a:t>
            </a:r>
            <a:r>
              <a:rPr lang="en-US" sz="2400" b="1" dirty="0" smtClean="0">
                <a:solidFill>
                  <a:srgbClr val="0000FF"/>
                </a:solidFill>
                <a:latin typeface="Times New Roman" panose="02020603050405020304" pitchFamily="18" charset="0"/>
                <a:cs typeface="Times New Roman" panose="02020603050405020304" pitchFamily="18" charset="0"/>
              </a:rPr>
              <a:t>. </a:t>
            </a:r>
          </a:p>
          <a:p>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Chiều</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xuống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tắm</a:t>
            </a:r>
            <a:r>
              <a:rPr lang="en-US" sz="2400" b="1" dirty="0" smtClean="0">
                <a:solidFill>
                  <a:srgbClr val="0000FF"/>
                </a:solidFill>
                <a:latin typeface="Times New Roman" panose="02020603050405020304" pitchFamily="18" charset="0"/>
                <a:cs typeface="Times New Roman" panose="02020603050405020304" pitchFamily="18" charset="0"/>
              </a:rPr>
              <a:t> ở </a:t>
            </a:r>
            <a:r>
              <a:rPr lang="en-US" sz="2400" b="1" dirty="0" err="1" smtClean="0">
                <a:solidFill>
                  <a:srgbClr val="0000FF"/>
                </a:solidFill>
                <a:latin typeface="Times New Roman" panose="02020603050405020304" pitchFamily="18" charset="0"/>
                <a:cs typeface="Times New Roman" panose="02020603050405020304" pitchFamily="18" charset="0"/>
              </a:rPr>
              <a:t>những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quãng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sông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rồi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bãi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tìm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ăn</a:t>
            </a:r>
            <a:r>
              <a:rPr lang="en-US" sz="2400" b="1" dirty="0" smtClean="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1"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8">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28"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8">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42"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44" dur="80"/>
                                        <p:tgtEl>
                                          <p:spTgt spid="10">
                                            <p:txEl>
                                              <p:pRg st="0" end="0"/>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49"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51" dur="80"/>
                                        <p:tgtEl>
                                          <p:spTgt spid="1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85926"/>
            <a:ext cx="9144000" cy="461665"/>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3.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5" name="TextBox 4"/>
          <p:cNvSpPr txBox="1"/>
          <p:nvPr/>
        </p:nvSpPr>
        <p:spPr>
          <a:xfrm>
            <a:off x="1"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6" name="TextBox 5"/>
          <p:cNvSpPr txBox="1"/>
          <p:nvPr/>
        </p:nvSpPr>
        <p:spPr>
          <a:xfrm>
            <a:off x="0" y="785794"/>
            <a:ext cx="91440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8: </a:t>
            </a:r>
            <a:r>
              <a:rPr lang="en-US" sz="2400" b="1" dirty="0" err="1" smtClean="0">
                <a:solidFill>
                  <a:srgbClr val="FF0000"/>
                </a:solidFill>
                <a:latin typeface="Times New Roman" panose="02020603050405020304" pitchFamily="18" charset="0"/>
                <a:cs typeface="Times New Roman" panose="02020603050405020304" pitchFamily="18" charset="0"/>
              </a:rPr>
              <a:t>Đọc</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Bầy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Sơn</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214422"/>
            <a:ext cx="307180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II. </a:t>
            </a:r>
            <a:r>
              <a:rPr lang="en-US" sz="2400" b="1" dirty="0" err="1" smtClean="0">
                <a:solidFill>
                  <a:srgbClr val="0000FF"/>
                </a:solidFill>
                <a:latin typeface="Times New Roman" pitchFamily="18" charset="0"/>
                <a:cs typeface="Times New Roman" pitchFamily="18" charset="0"/>
              </a:rPr>
              <a:t>Tìm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hiểu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0" y="2428868"/>
            <a:ext cx="9144000" cy="1714512"/>
          </a:xfrm>
          <a:prstGeom prst="rect">
            <a:avLst/>
          </a:prstGeom>
        </p:spPr>
      </p:pic>
      <p:sp>
        <p:nvSpPr>
          <p:cNvPr id="10" name="TextBox 9"/>
          <p:cNvSpPr txBox="1"/>
          <p:nvPr/>
        </p:nvSpPr>
        <p:spPr>
          <a:xfrm>
            <a:off x="0" y="4286256"/>
            <a:ext cx="8793708" cy="1200329"/>
          </a:xfrm>
          <a:prstGeom prst="rect">
            <a:avLst/>
          </a:prstGeom>
          <a:noFill/>
        </p:spPr>
        <p:txBody>
          <a:bodyPr wrap="square" rtlCol="0">
            <a:spAutoFit/>
          </a:bodyPr>
          <a:lstStyle/>
          <a:p>
            <a:r>
              <a:rPr lang="nl-NL" sz="2400" b="1" dirty="0" smtClean="0">
                <a:solidFill>
                  <a:srgbClr val="0000FF"/>
                </a:solidFill>
                <a:latin typeface="Times New Roman" panose="02020603050405020304" pitchFamily="18" charset="0"/>
                <a:cs typeface="Times New Roman" panose="02020603050405020304" pitchFamily="18" charset="0"/>
              </a:rPr>
              <a:t>* Đoạn 1: Giới thiệu nơi ở của loài voi.</a:t>
            </a:r>
          </a:p>
          <a:p>
            <a:r>
              <a:rPr lang="nl-NL" sz="2400" b="1" dirty="0" smtClean="0">
                <a:solidFill>
                  <a:srgbClr val="0000FF"/>
                </a:solidFill>
                <a:latin typeface="Times New Roman" panose="02020603050405020304" pitchFamily="18" charset="0"/>
                <a:cs typeface="Times New Roman" panose="02020603050405020304" pitchFamily="18" charset="0"/>
              </a:rPr>
              <a:t>* Đoạn 2: Mô tả hoạt động thường ngày của loài voi.</a:t>
            </a:r>
          </a:p>
          <a:p>
            <a:r>
              <a:rPr lang="nl-NL" sz="2400" b="1" dirty="0" smtClean="0">
                <a:solidFill>
                  <a:srgbClr val="0000FF"/>
                </a:solidFill>
                <a:latin typeface="Times New Roman" panose="02020603050405020304" pitchFamily="18" charset="0"/>
                <a:cs typeface="Times New Roman" panose="02020603050405020304" pitchFamily="18" charset="0"/>
              </a:rPr>
              <a:t>* Đoạn 3: Cảm nghĩ về loài voi.</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0" y="5572140"/>
            <a:ext cx="9144000" cy="830997"/>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4.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Nêu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20"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0">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27"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10">
                                            <p:txEl>
                                              <p:pRg st="1" end="1"/>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0">
                                            <p:txEl>
                                              <p:pRg st="2" end="2"/>
                                            </p:txEl>
                                          </p:spTgt>
                                        </p:tgtEl>
                                        <p:attrNameLst>
                                          <p:attrName>style.visibility</p:attrName>
                                        </p:attrNameLst>
                                      </p:cBhvr>
                                      <p:to>
                                        <p:strVal val="visible"/>
                                      </p:to>
                                    </p:set>
                                    <p:anim calcmode="discrete" valueType="clr">
                                      <p:cBhvr override="childStyle">
                                        <p:cTn id="34" dur="80"/>
                                        <p:tgtEl>
                                          <p:spTgt spid="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0">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10">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1"/>
                                        </p:tgtEl>
                                        <p:attrNameLst>
                                          <p:attrName>style.visibility</p:attrName>
                                        </p:attrNameLst>
                                      </p:cBhvr>
                                      <p:to>
                                        <p:strVal val="visible"/>
                                      </p:to>
                                    </p:set>
                                    <p:anim calcmode="discrete" valueType="clr">
                                      <p:cBhvr override="childStyle">
                                        <p:cTn id="4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1"/>
                                        </p:tgtEl>
                                        <p:attrNameLst>
                                          <p:attrName>fillcolor</p:attrName>
                                        </p:attrNameLst>
                                      </p:cBhvr>
                                      <p:tavLst>
                                        <p:tav tm="0">
                                          <p:val>
                                            <p:clrVal>
                                              <a:schemeClr val="accent2"/>
                                            </p:clrVal>
                                          </p:val>
                                        </p:tav>
                                        <p:tav tm="50000">
                                          <p:val>
                                            <p:clrVal>
                                              <a:schemeClr val="hlink"/>
                                            </p:clrVal>
                                          </p:val>
                                        </p:tav>
                                      </p:tavLst>
                                    </p:anim>
                                    <p:set>
                                      <p:cBhvr>
                                        <p:cTn id="43"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1" name="TextBox 10"/>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1357298"/>
            <a:ext cx="307180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II. </a:t>
            </a:r>
            <a:r>
              <a:rPr lang="en-US" sz="2400" b="1" dirty="0" err="1" smtClean="0">
                <a:solidFill>
                  <a:srgbClr val="0000FF"/>
                </a:solidFill>
                <a:latin typeface="Times New Roman" pitchFamily="18" charset="0"/>
                <a:cs typeface="Times New Roman" pitchFamily="18" charset="0"/>
              </a:rPr>
              <a:t>Tìm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hiểu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14" name="TextBox 13"/>
          <p:cNvSpPr txBox="1"/>
          <p:nvPr/>
        </p:nvSpPr>
        <p:spPr>
          <a:xfrm>
            <a:off x="0" y="1785926"/>
            <a:ext cx="9144000" cy="830997"/>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4.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Nêu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5" name="TextBox 14"/>
          <p:cNvSpPr txBox="1"/>
          <p:nvPr/>
        </p:nvSpPr>
        <p:spPr>
          <a:xfrm>
            <a:off x="0" y="2571744"/>
            <a:ext cx="9144000" cy="1938992"/>
          </a:xfrm>
          <a:prstGeom prst="rect">
            <a:avLst/>
          </a:prstGeom>
          <a:noFill/>
        </p:spPr>
        <p:txBody>
          <a:bodyPr wrap="square" rtlCol="0">
            <a:spAutoFit/>
          </a:bodyPr>
          <a:lstStyle/>
          <a:p>
            <a:r>
              <a:rPr lang="nl-NL" sz="2400" b="1" dirty="0" smtClean="0">
                <a:solidFill>
                  <a:srgbClr val="0000FF"/>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thông</a:t>
            </a:r>
            <a:r>
              <a:rPr lang="en-US" sz="2400" b="1" dirty="0" smtClean="0">
                <a:solidFill>
                  <a:srgbClr val="0000FF"/>
                </a:solidFill>
                <a:latin typeface="Times New Roman" panose="02020603050405020304" pitchFamily="18" charset="0"/>
                <a:cs typeface="Times New Roman" panose="02020603050405020304" pitchFamily="18" charset="0"/>
              </a:rPr>
              <a:t> minh </a:t>
            </a:r>
            <a:r>
              <a:rPr lang="en-US" sz="2400" b="1" dirty="0" err="1" smtClean="0">
                <a:solidFill>
                  <a:srgbClr val="0000FF"/>
                </a:solidFill>
                <a:latin typeface="Times New Roman" panose="02020603050405020304" pitchFamily="18" charset="0"/>
                <a:cs typeface="Times New Roman" panose="02020603050405020304" pitchFamily="18" charset="0"/>
              </a:rPr>
              <a:t>và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tình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nghĩa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tận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tâm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thương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mến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đồng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0" y="4643446"/>
            <a:ext cx="9144000" cy="461665"/>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5.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điều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gì</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7" name="TextBox 16"/>
          <p:cNvSpPr txBox="1"/>
          <p:nvPr/>
        </p:nvSpPr>
        <p:spPr>
          <a:xfrm>
            <a:off x="0" y="5214950"/>
            <a:ext cx="9144000" cy="461665"/>
          </a:xfrm>
          <a:prstGeom prst="rect">
            <a:avLst/>
          </a:prstGeom>
          <a:noFill/>
        </p:spPr>
        <p:txBody>
          <a:bodyPr wrap="square" rtlCol="0">
            <a:spAutoFit/>
          </a:bodyPr>
          <a:lstStyle/>
          <a:p>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thông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minh,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smtClean="0">
                <a:solidFill>
                  <a:srgbClr val="0000FF"/>
                </a:solidFill>
                <a:latin typeface="Times New Roman" panose="02020603050405020304" pitchFamily="18" charset="0"/>
                <a:cs typeface="Times New Roman" panose="02020603050405020304" pitchFamily="18" charset="0"/>
              </a:rPr>
              <a:t>.</a:t>
            </a:r>
            <a:endParaRPr lang="en-US" sz="2400"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14"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5">
                                            <p:txEl>
                                              <p:pRg st="1" end="1"/>
                                            </p:txEl>
                                          </p:spTgt>
                                        </p:tgtEl>
                                        <p:attrNameLst>
                                          <p:attrName>style.visibility</p:attrName>
                                        </p:attrNameLst>
                                      </p:cBhvr>
                                      <p:to>
                                        <p:strVal val="visible"/>
                                      </p:to>
                                    </p:set>
                                    <p:anim calcmode="discrete" valueType="clr">
                                      <p:cBhvr override="childStyle">
                                        <p:cTn id="21" dur="80"/>
                                        <p:tgtEl>
                                          <p:spTgt spid="1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5">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
                                        </p:tgtEl>
                                        <p:attrNameLst>
                                          <p:attrName>style.visibility</p:attrName>
                                        </p:attrNameLst>
                                      </p:cBhvr>
                                      <p:to>
                                        <p:strVal val="visible"/>
                                      </p:to>
                                    </p:set>
                                    <p:anim calcmode="discrete" valueType="clr">
                                      <p:cBhvr override="childStyle">
                                        <p:cTn id="28"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
                                        </p:tgtEl>
                                        <p:attrNameLst>
                                          <p:attrName>fillcolor</p:attrName>
                                        </p:attrNameLst>
                                      </p:cBhvr>
                                      <p:tavLst>
                                        <p:tav tm="0">
                                          <p:val>
                                            <p:clrVal>
                                              <a:schemeClr val="accent2"/>
                                            </p:clrVal>
                                          </p:val>
                                        </p:tav>
                                        <p:tav tm="50000">
                                          <p:val>
                                            <p:clrVal>
                                              <a:schemeClr val="hlink"/>
                                            </p:clrVal>
                                          </p:val>
                                        </p:tav>
                                      </p:tavLst>
                                    </p:anim>
                                    <p:set>
                                      <p:cBhvr>
                                        <p:cTn id="30" dur="80"/>
                                        <p:tgtEl>
                                          <p:spTgt spid="1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7"/>
                                        </p:tgtEl>
                                        <p:attrNameLst>
                                          <p:attrName>style.visibility</p:attrName>
                                        </p:attrNameLst>
                                      </p:cBhvr>
                                      <p:to>
                                        <p:strVal val="visible"/>
                                      </p:to>
                                    </p:set>
                                    <p:anim calcmode="discrete" valueType="clr">
                                      <p:cBhvr override="childStyle">
                                        <p:cTn id="35"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7"/>
                                        </p:tgtEl>
                                        <p:attrNameLst>
                                          <p:attrName>fillcolor</p:attrName>
                                        </p:attrNameLst>
                                      </p:cBhvr>
                                      <p:tavLst>
                                        <p:tav tm="0">
                                          <p:val>
                                            <p:clrVal>
                                              <a:schemeClr val="accent2"/>
                                            </p:clrVal>
                                          </p:val>
                                        </p:tav>
                                        <p:tav tm="50000">
                                          <p:val>
                                            <p:clrVal>
                                              <a:schemeClr val="hlink"/>
                                            </p:clrVal>
                                          </p:val>
                                        </p:tav>
                                      </p:tavLst>
                                    </p:anim>
                                    <p:set>
                                      <p:cBhvr>
                                        <p:cTn id="37"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57089" y="4512332"/>
            <a:ext cx="2416544"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9" name="Picture 9"/>
          <p:cNvPicPr>
            <a:picLocks noChangeAspect="1"/>
          </p:cNvPicPr>
          <p:nvPr/>
        </p:nvPicPr>
        <p:blipFill>
          <a:blip r:embed="rId3" cstate="print"/>
          <a:srcRect/>
          <a:stretch>
            <a:fillRect/>
          </a:stretch>
        </p:blipFill>
        <p:spPr>
          <a:xfrm>
            <a:off x="1059044" y="1863715"/>
            <a:ext cx="851766" cy="1298890"/>
          </a:xfrm>
          <a:prstGeom prst="rect">
            <a:avLst/>
          </a:prstGeom>
        </p:spPr>
      </p:pic>
      <p:sp>
        <p:nvSpPr>
          <p:cNvPr id="18" name="TextBox 17"/>
          <p:cNvSpPr txBox="1"/>
          <p:nvPr/>
        </p:nvSpPr>
        <p:spPr>
          <a:xfrm>
            <a:off x="3071802" y="1785926"/>
            <a:ext cx="5500726"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sp>
        <p:nvSpPr>
          <p:cNvPr id="29" name="TextBox 28"/>
          <p:cNvSpPr txBox="1"/>
          <p:nvPr/>
        </p:nvSpPr>
        <p:spPr>
          <a:xfrm>
            <a:off x="0" y="1357298"/>
            <a:ext cx="3571868"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2966964"/>
            <a:ext cx="7643798"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a:t>
            </a:r>
            <a:r>
              <a:rPr lang="vi-VN" sz="2800" b="1" dirty="0" smtClean="0">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diễn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cảm</a:t>
            </a:r>
            <a:r>
              <a:rPr lang="vi-VN" sz="2800" b="1" dirty="0" smtClean="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3" name="TextBox 2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4" name="TextBox 23"/>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3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1103</Words>
  <Application>Microsoft Office PowerPoint</Application>
  <PresentationFormat>On-screen Show (4:3)</PresentationFormat>
  <Paragraphs>116</Paragraphs>
  <Slides>24</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Arial-Rounded</vt:lpstr>
      <vt:lpstr>AvantGarde</vt:lpstr>
      <vt:lpstr>Calibri</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DELL</cp:lastModifiedBy>
  <cp:revision>24</cp:revision>
  <dcterms:created xsi:type="dcterms:W3CDTF">2024-02-19T07:23:32Z</dcterms:created>
  <dcterms:modified xsi:type="dcterms:W3CDTF">2025-02-18T08:36:35Z</dcterms:modified>
</cp:coreProperties>
</file>