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1" r:id="rId2"/>
    <p:sldId id="290" r:id="rId3"/>
    <p:sldId id="329" r:id="rId4"/>
    <p:sldId id="384" r:id="rId5"/>
    <p:sldId id="277" r:id="rId6"/>
    <p:sldId id="263" r:id="rId7"/>
    <p:sldId id="385" r:id="rId8"/>
    <p:sldId id="386" r:id="rId9"/>
    <p:sldId id="348" r:id="rId10"/>
    <p:sldId id="349" r:id="rId11"/>
    <p:sldId id="350" r:id="rId12"/>
    <p:sldId id="351" r:id="rId13"/>
    <p:sldId id="387" r:id="rId14"/>
    <p:sldId id="388" r:id="rId15"/>
    <p:sldId id="334" r:id="rId16"/>
    <p:sldId id="353" r:id="rId17"/>
    <p:sldId id="331" r:id="rId18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873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87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75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876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4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9" r:id="rId13"/>
  </p:sldLayoutIdLst>
  <p:transition spd="slow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51558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93" y="977061"/>
            <a:ext cx="6852614" cy="4269179"/>
          </a:xfrm>
          <a:prstGeom prst="rect">
            <a:avLst/>
          </a:prstGeom>
        </p:spPr>
      </p:pic>
      <p:sp>
        <p:nvSpPr>
          <p:cNvPr id="15" name="TextBox 18"/>
          <p:cNvSpPr txBox="1"/>
          <p:nvPr/>
        </p:nvSpPr>
        <p:spPr>
          <a:xfrm>
            <a:off x="3756478" y="1952618"/>
            <a:ext cx="189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 TẬP</a:t>
            </a:r>
          </a:p>
          <a:p>
            <a:pPr algn="ctr" defTabSz="914400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 KHỞI ĐỘNG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3752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568" y="469363"/>
            <a:ext cx="8927431" cy="857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1994" tIns="30998" rIns="61994" bIns="30998" rtlCol="0" anchor="ctr"/>
          <a:lstStyle/>
          <a:p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2.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bộ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phận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khủng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long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săn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mồi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DCF74A-5C21-4D9E-A515-EF3CCF8DA502}"/>
              </a:ext>
            </a:extLst>
          </p:cNvPr>
          <p:cNvSpPr txBox="1"/>
          <p:nvPr/>
        </p:nvSpPr>
        <p:spPr>
          <a:xfrm>
            <a:off x="531292" y="1937637"/>
            <a:ext cx="828785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500" smtClean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Khủng </a:t>
            </a:r>
            <a:r>
              <a:rPr lang="vi-VN" sz="35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long có khả năng săn mồi tốt nhờ đôi mắt tinh tường cùng cái mũi và đôi tai thính.</a:t>
            </a:r>
            <a:endParaRPr lang="en-US" sz="35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9432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6228" y="360750"/>
            <a:ext cx="8827772" cy="857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1994" tIns="30998" rIns="61994" bIns="30998" rtlCol="0" anchor="ctr"/>
          <a:lstStyle/>
          <a:p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3.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Nhờ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khủng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long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khả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tự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vệ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DCF74A-5C21-4D9E-A515-EF3CCF8DA502}"/>
              </a:ext>
            </a:extLst>
          </p:cNvPr>
          <p:cNvSpPr txBox="1"/>
          <p:nvPr/>
        </p:nvSpPr>
        <p:spPr>
          <a:xfrm>
            <a:off x="134249" y="1973731"/>
            <a:ext cx="84683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5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có khả năng tự vệ tốt nhờ cái đầu cứng và cái đuôi dũng mãnh.</a:t>
            </a:r>
            <a:endParaRPr lang="en-US" sz="3500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6244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9756" y="489559"/>
            <a:ext cx="8479188" cy="857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1994" tIns="30998" rIns="61994" bIns="30998" rtlCol="0" anchor="ctr"/>
          <a:lstStyle/>
          <a:p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 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chúng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ta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khủng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long </a:t>
            </a:r>
            <a:r>
              <a:rPr lang="en-US" sz="35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thật</a:t>
            </a:r>
            <a:r>
              <a:rPr lang="en-US" sz="35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DCF74A-5C21-4D9E-A515-EF3CCF8DA502}"/>
              </a:ext>
            </a:extLst>
          </p:cNvPr>
          <p:cNvSpPr txBox="1"/>
          <p:nvPr/>
        </p:nvSpPr>
        <p:spPr>
          <a:xfrm>
            <a:off x="249756" y="2057953"/>
            <a:ext cx="8479188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5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vi-VN" sz="35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húng ta không thể gặp khủng long thật vì khủng long đã tuyệt chủng trước khi con người xuất hiện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971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075EBB-8297-43FD-87CC-24C87E49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6414" y="-205821"/>
            <a:ext cx="1505160" cy="924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B01121-9F22-486D-A046-B95661A72F53}"/>
              </a:ext>
            </a:extLst>
          </p:cNvPr>
          <p:cNvSpPr txBox="1"/>
          <p:nvPr/>
        </p:nvSpPr>
        <p:spPr>
          <a:xfrm>
            <a:off x="3007660" y="48457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16A489-CE76-469B-ABD8-E75C33C4A3C3}"/>
              </a:ext>
            </a:extLst>
          </p:cNvPr>
          <p:cNvSpPr txBox="1"/>
          <p:nvPr/>
        </p:nvSpPr>
        <p:spPr>
          <a:xfrm>
            <a:off x="339048" y="463955"/>
            <a:ext cx="86816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long là loài sinh vật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suy nghĩ của nhiều người, khủng long là loài sinh vật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trên thực tế, có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khủng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bằng một chú chó nhỏ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ăn thịt, cũng có một số loài ăn cỏ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khủng long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khỏe.  Vi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khắp một vùng rộng lớn để 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có khả năng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cũng có khả năng tự vệ tốt nhờ vào cái đầu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con người xuất hiện, khủng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bị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Vì thế, chúng ta sẽ không bao giờ có thể nhìn thấy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vi-V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Bách khoa tri thức về khám phá giới trẻ - Khủng long)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6562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9419" y="1429703"/>
            <a:ext cx="5129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altLang="zh-CN" sz="7200" b="1" i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Luyện </a:t>
            </a:r>
            <a:r>
              <a:rPr lang="en-US" altLang="zh-CN" sz="72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tập</a:t>
            </a:r>
            <a:endParaRPr lang="en-US" sz="7200" b="1" i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8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FC809A-7408-4B5E-9FDC-F397B0B7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736" y="734869"/>
            <a:ext cx="4719521" cy="4408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232728" y="128089"/>
            <a:ext cx="84942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217673" y="1143752"/>
            <a:ext cx="11058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217673" y="1882416"/>
            <a:ext cx="11058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1133901" y="1143752"/>
            <a:ext cx="2873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217673" y="2621080"/>
            <a:ext cx="11058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217673" y="3442508"/>
            <a:ext cx="11058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Chân: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1261019" y="1882416"/>
            <a:ext cx="2873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 tường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1241083" y="2589628"/>
            <a:ext cx="2873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1314610" y="3442508"/>
            <a:ext cx="2873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hẳng và rất khỏe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6094" y="285750"/>
            <a:ext cx="8058150" cy="914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1994" tIns="30998" rIns="61994" bIns="30998" rtlCol="0" anchor="ctr"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3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466094" y="1456573"/>
            <a:ext cx="2873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1298333" y="2010571"/>
            <a:ext cx="54032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khủng long thế nào?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AAD103-20E3-4DEC-929C-B0CA6D52B6D6}"/>
              </a:ext>
            </a:extLst>
          </p:cNvPr>
          <p:cNvSpPr txBox="1"/>
          <p:nvPr/>
        </p:nvSpPr>
        <p:spPr>
          <a:xfrm>
            <a:off x="1298333" y="2680329"/>
            <a:ext cx="54032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Đầu khủng long rất cứng.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7026" y="2692361"/>
            <a:ext cx="14526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cứng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93" y="536714"/>
            <a:ext cx="7593564" cy="4530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309428" y="2047461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96AD38-8581-4594-9AEE-5A17C9764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8" y="-106020"/>
            <a:ext cx="7411484" cy="1590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0FC398-2B28-440A-AE0C-5BA4B5BA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98" y="1353426"/>
            <a:ext cx="7189861" cy="1336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BBC5CB-95FF-4A78-B569-E7A0AA6AB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68" y="2641740"/>
            <a:ext cx="3772712" cy="2281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E1A3530-059E-4671-A068-F41A7FA4C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453" y="2628900"/>
            <a:ext cx="3986816" cy="23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629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075EBB-8297-43FD-87CC-24C87E49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6414" y="-205821"/>
            <a:ext cx="1505160" cy="924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B01121-9F22-486D-A046-B95661A72F53}"/>
              </a:ext>
            </a:extLst>
          </p:cNvPr>
          <p:cNvSpPr txBox="1"/>
          <p:nvPr/>
        </p:nvSpPr>
        <p:spPr>
          <a:xfrm>
            <a:off x="3007660" y="48457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16A489-CE76-469B-ABD8-E75C33C4A3C3}"/>
              </a:ext>
            </a:extLst>
          </p:cNvPr>
          <p:cNvSpPr txBox="1"/>
          <p:nvPr/>
        </p:nvSpPr>
        <p:spPr>
          <a:xfrm>
            <a:off x="339048" y="463955"/>
            <a:ext cx="86816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long là loài sinh vật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suy nghĩ của nhiều người, khủng long là loài sinh vật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trên thực tế, có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khủng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bằng một chú chó nhỏ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ăn thịt, cũng có một số loài ăn cỏ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khủng long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khỏe.  Vi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khắp một vùng rộng lớn để 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có khả năng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cũng có khả năng tự vệ tốt nhờ vào cái đầu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con người xuất hiện, khủng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bị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Vì thế, chúng ta sẽ không bao giờ có thể nhìn thấy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vi-V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Bách khoa tri thức về khám phá giới trẻ - Khủng long)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7846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139" y="1035697"/>
            <a:ext cx="1696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49" algn="just">
              <a:lnSpc>
                <a:spcPct val="150000"/>
              </a:lnSpc>
            </a:pPr>
            <a:r>
              <a:rPr lang="en-US" sz="3200" b="1">
                <a:latin typeface="HP001 4 hàng" panose="020B0603050302020204" pitchFamily="34" charset="0"/>
              </a:rPr>
              <a:t>s</a:t>
            </a:r>
            <a:r>
              <a:rPr lang="en-US" sz="3200" b="1" smtClean="0">
                <a:latin typeface="HP001 4 hàng" panose="020B0603050302020204" pitchFamily="34" charset="0"/>
              </a:rPr>
              <a:t>ăn mồi</a:t>
            </a:r>
            <a:endParaRPr lang="vi-VN" sz="3000" b="1" dirty="0"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367" y="227688"/>
            <a:ext cx="334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49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1. Luyện đọc từ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972" y="1745704"/>
            <a:ext cx="166263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49" algn="just">
              <a:lnSpc>
                <a:spcPct val="150000"/>
              </a:lnSpc>
            </a:pPr>
            <a:r>
              <a:rPr lang="en-US" sz="3000" b="1">
                <a:latin typeface="HP001 4 hàng" panose="020B0603050302020204" pitchFamily="34" charset="0"/>
                <a:cs typeface="Times New Roman" panose="02020603050405020304" pitchFamily="18" charset="0"/>
              </a:rPr>
              <a:t>q</a:t>
            </a:r>
            <a:r>
              <a:rPr 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uất đuôi</a:t>
            </a:r>
            <a:endParaRPr lang="vi-VN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947" y="3496240"/>
            <a:ext cx="2207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HP001 4 hàng" panose="020B0603050302020204" pitchFamily="34" charset="0"/>
              </a:rPr>
              <a:t>t</a:t>
            </a:r>
            <a:r>
              <a:rPr lang="en-US" sz="3000" b="1" smtClean="0">
                <a:latin typeface="HP001 4 hàng" panose="020B0603050302020204" pitchFamily="34" charset="0"/>
              </a:rPr>
              <a:t>uyệt chủng</a:t>
            </a:r>
            <a:r>
              <a:rPr lang="vi-VN" sz="3000" b="1" smtClean="0">
                <a:latin typeface="HP001 4 hàng" panose="020B0603050302020204" pitchFamily="34" charset="0"/>
              </a:rPr>
              <a:t> </a:t>
            </a:r>
            <a:endParaRPr lang="en-US" sz="3000"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200" y="2704606"/>
            <a:ext cx="22156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ũng mãnh</a:t>
            </a:r>
            <a:endParaRPr lang="en-US" sz="3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1000000">
            <a:off x="7523286" y="3567224"/>
            <a:ext cx="1797368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223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836286" y="227290"/>
            <a:ext cx="4064243" cy="904461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err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Giải</a:t>
            </a:r>
            <a:r>
              <a:rPr lang="en-US" sz="3500" b="1" dirty="0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nghĩa</a:t>
            </a:r>
            <a:r>
              <a:rPr lang="en-US" sz="3500" b="1" dirty="0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từ</a:t>
            </a:r>
            <a:r>
              <a:rPr lang="en-US" sz="3500" b="1" dirty="0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文本框 16">
            <a:extLst>
              <a:ext uri="{FF2B5EF4-FFF2-40B4-BE49-F238E27FC236}">
                <a16:creationId xmlns="" xmlns:a16="http://schemas.microsoft.com/office/drawing/2014/main" id="{A68EB9DB-B0E5-4CCD-891D-6C8542000746}"/>
              </a:ext>
            </a:extLst>
          </p:cNvPr>
          <p:cNvSpPr txBox="1"/>
          <p:nvPr/>
        </p:nvSpPr>
        <p:spPr>
          <a:xfrm>
            <a:off x="3162224" y="2394776"/>
            <a:ext cx="5802581" cy="6498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sức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mạnh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phi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thường</a:t>
            </a:r>
            <a:endParaRPr lang="zh-CN" altLang="en-US" sz="3500" b="1" dirty="0">
              <a:solidFill>
                <a:schemeClr val="tx1">
                  <a:lumMod val="65000"/>
                  <a:lumOff val="35000"/>
                </a:schemeClr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="" xmlns:a16="http://schemas.microsoft.com/office/drawing/2014/main" id="{E282031B-8710-4875-979F-32360AF4D8ED}"/>
              </a:ext>
            </a:extLst>
          </p:cNvPr>
          <p:cNvSpPr txBox="1"/>
          <p:nvPr/>
        </p:nvSpPr>
        <p:spPr>
          <a:xfrm>
            <a:off x="2355820" y="1402423"/>
            <a:ext cx="4398013" cy="6498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Tự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bảo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vệ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mình</a:t>
            </a:r>
            <a:r>
              <a:rPr lang="en-US" sz="3500" b="1">
                <a:latin typeface="HP001 4 hàng" panose="020B0603050302020204" pitchFamily="34" charset="0"/>
                <a:cs typeface="Arial" pitchFamily="34" charset="0"/>
              </a:rPr>
              <a:t>	</a:t>
            </a:r>
            <a:endParaRPr lang="zh-CN" altLang="en-US" sz="3500" b="1" dirty="0">
              <a:solidFill>
                <a:schemeClr val="tx1">
                  <a:lumMod val="65000"/>
                  <a:lumOff val="35000"/>
                </a:schemeClr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0047CB70-301D-42CE-97BB-AAC33589210E}"/>
              </a:ext>
            </a:extLst>
          </p:cNvPr>
          <p:cNvSpPr txBox="1"/>
          <p:nvPr/>
        </p:nvSpPr>
        <p:spPr>
          <a:xfrm>
            <a:off x="574335" y="1306437"/>
            <a:ext cx="2261951" cy="6498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500" b="1" err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Tự</a:t>
            </a:r>
            <a:r>
              <a:rPr lang="en-US" sz="3500" b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smtClean="0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vệ:</a:t>
            </a:r>
            <a:endParaRPr lang="zh-CN" altLang="en-US" sz="3500" b="1" dirty="0">
              <a:solidFill>
                <a:srgbClr val="F29A5B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7">
            <a:extLst>
              <a:ext uri="{FF2B5EF4-FFF2-40B4-BE49-F238E27FC236}">
                <a16:creationId xmlns="" xmlns:a16="http://schemas.microsoft.com/office/drawing/2014/main" id="{3A766DBE-D676-4AF2-8A3B-958027A63D66}"/>
              </a:ext>
            </a:extLst>
          </p:cNvPr>
          <p:cNvSpPr txBox="1"/>
          <p:nvPr/>
        </p:nvSpPr>
        <p:spPr>
          <a:xfrm>
            <a:off x="416340" y="2322993"/>
            <a:ext cx="3152462" cy="6498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500" b="1" err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Dũng</a:t>
            </a:r>
            <a:r>
              <a:rPr lang="en-US" sz="3500" b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smtClean="0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mãnh:</a:t>
            </a:r>
            <a:endParaRPr lang="zh-CN" altLang="en-US" sz="3500" b="1" dirty="0">
              <a:solidFill>
                <a:srgbClr val="A5C0A4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2">
            <a:extLst>
              <a:ext uri="{FF2B5EF4-FFF2-40B4-BE49-F238E27FC236}">
                <a16:creationId xmlns="" xmlns:a16="http://schemas.microsoft.com/office/drawing/2014/main" id="{4586CD9F-FB15-4D52-9BAA-2CE28964C416}"/>
              </a:ext>
            </a:extLst>
          </p:cNvPr>
          <p:cNvSpPr txBox="1"/>
          <p:nvPr/>
        </p:nvSpPr>
        <p:spPr>
          <a:xfrm>
            <a:off x="3162224" y="3544308"/>
            <a:ext cx="4271222" cy="1188506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Mất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hẳn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nòi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HP001 4 hàng" panose="020B0603050302020204" pitchFamily="34" charset="0"/>
                <a:cs typeface="Arial" pitchFamily="34" charset="0"/>
              </a:rPr>
              <a:t>giống</a:t>
            </a:r>
            <a:r>
              <a:rPr lang="en-US" sz="3500" b="1" dirty="0">
                <a:latin typeface="HP001 4 hàng" panose="020B0603050302020204" pitchFamily="34" charset="0"/>
                <a:cs typeface="Arial" pitchFamily="34" charset="0"/>
              </a:rPr>
              <a:t>	</a:t>
            </a:r>
            <a:endParaRPr lang="zh-CN" altLang="en-US" sz="3500" b="1" dirty="0">
              <a:solidFill>
                <a:schemeClr val="tx1">
                  <a:lumMod val="65000"/>
                  <a:lumOff val="35000"/>
                </a:schemeClr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3">
            <a:extLst>
              <a:ext uri="{FF2B5EF4-FFF2-40B4-BE49-F238E27FC236}">
                <a16:creationId xmlns="" xmlns:a16="http://schemas.microsoft.com/office/drawing/2014/main" id="{CCA6E5E1-C35C-4896-900E-829D15B1AF0C}"/>
              </a:ext>
            </a:extLst>
          </p:cNvPr>
          <p:cNvSpPr txBox="1"/>
          <p:nvPr/>
        </p:nvSpPr>
        <p:spPr>
          <a:xfrm>
            <a:off x="416340" y="3544308"/>
            <a:ext cx="2875651" cy="6498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500" b="1" err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Tuyệt</a:t>
            </a:r>
            <a:r>
              <a:rPr lang="en-US" sz="3500" b="1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 </a:t>
            </a:r>
            <a:r>
              <a:rPr lang="en-US" sz="3500" b="1" smtClean="0">
                <a:solidFill>
                  <a:srgbClr val="C00000"/>
                </a:solidFill>
                <a:latin typeface="HP001 4 hàng" panose="020B0603050302020204" pitchFamily="34" charset="0"/>
                <a:cs typeface="Arial" pitchFamily="34" charset="0"/>
              </a:rPr>
              <a:t>chủng:</a:t>
            </a:r>
            <a:endParaRPr lang="zh-CN" altLang="en-US" sz="3500" b="1" dirty="0">
              <a:solidFill>
                <a:srgbClr val="B09277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8887" y="396576"/>
            <a:ext cx="3544957" cy="523099"/>
          </a:xfrm>
          <a:prstGeom prst="rect">
            <a:avLst/>
          </a:prstGeom>
          <a:solidFill>
            <a:srgbClr val="D2ECB6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Luyện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câu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dài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40" y="1733552"/>
            <a:ext cx="8407461" cy="1200207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vi-VN" sz="2400" dirty="0">
                <a:latin typeface="+mj-lt"/>
                <a:ea typeface="Arial-Rounded" pitchFamily="34" charset="0"/>
                <a:cs typeface="Arial" pitchFamily="34" charset="0"/>
              </a:rPr>
              <a:t> Khủng long là loài sinh vật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+mj-lt"/>
                <a:ea typeface="Arial-Rounded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+mj-lt"/>
                <a:ea typeface="Arial-Rounded" pitchFamily="34" charset="0"/>
                <a:cs typeface="Arial" pitchFamily="34" charset="0"/>
              </a:rPr>
              <a:t>sống</a:t>
            </a:r>
            <a:r>
              <a:rPr lang="en-US" sz="2400" dirty="0">
                <a:latin typeface="+mj-lt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thành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đàn</a:t>
            </a:r>
            <a:r>
              <a:rPr lang="vi-VN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+mj-lt"/>
                <a:ea typeface="Arial-Rounded" pitchFamily="34" charset="0"/>
                <a:cs typeface="Arial" pitchFamily="34" charset="0"/>
              </a:rPr>
              <a:t>đất khô</a:t>
            </a:r>
            <a:r>
              <a:rPr lang="en-US" sz="2400" dirty="0">
                <a:latin typeface="+mj-lt"/>
                <a:ea typeface="Arial-Rounded" pitchFamily="34" charset="0"/>
                <a:cs typeface="Arial" pitchFamily="34" charset="0"/>
              </a:rPr>
              <a:t>.</a:t>
            </a:r>
            <a:r>
              <a:rPr lang="vi-VN" sz="2400" dirty="0">
                <a:latin typeface="+mj-lt"/>
                <a:ea typeface="Arial-Rounded" pitchFamily="34" charset="0"/>
                <a:cs typeface="Arial" pitchFamily="34" charset="0"/>
              </a:rPr>
              <a:t> Trong suy nghĩ của nhiều người, khủng long là loài sinh vật </a:t>
            </a:r>
            <a:r>
              <a:rPr lang="vi-VN" sz="2400">
                <a:latin typeface="+mj-lt"/>
                <a:ea typeface="Arial-Rounded" pitchFamily="34" charset="0"/>
                <a:cs typeface="Arial" pitchFamily="34" charset="0"/>
              </a:rPr>
              <a:t>khổng </a:t>
            </a:r>
            <a:r>
              <a:rPr lang="en-US" sz="240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lồ.</a:t>
            </a:r>
            <a:endParaRPr lang="en-US" sz="2400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12928" y="2498142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9BFAFAD-0F6F-480E-B082-45200955D44C}"/>
              </a:ext>
            </a:extLst>
          </p:cNvPr>
          <p:cNvCxnSpPr/>
          <p:nvPr/>
        </p:nvCxnSpPr>
        <p:spPr>
          <a:xfrm flipH="1">
            <a:off x="2068329" y="175406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01A6EA9-ADE5-4A56-B26D-B0AF4011C90B}"/>
              </a:ext>
            </a:extLst>
          </p:cNvPr>
          <p:cNvGrpSpPr/>
          <p:nvPr/>
        </p:nvGrpSpPr>
        <p:grpSpPr>
          <a:xfrm>
            <a:off x="1554619" y="2115846"/>
            <a:ext cx="98712" cy="435617"/>
            <a:chOff x="2590800" y="2272159"/>
            <a:chExt cx="98712" cy="43561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04EFA83F-D88C-4150-9A4D-DDD7E5A11D70}"/>
                </a:ext>
              </a:extLst>
            </p:cNvPr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1C2D8C7-B9F0-4569-99D0-719FD9DC4728}"/>
                </a:ext>
              </a:extLst>
            </p:cNvPr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9BFAFAD-0F6F-480E-B082-45200955D44C}"/>
              </a:ext>
            </a:extLst>
          </p:cNvPr>
          <p:cNvCxnSpPr/>
          <p:nvPr/>
        </p:nvCxnSpPr>
        <p:spPr>
          <a:xfrm flipH="1">
            <a:off x="7346660" y="174418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9BFAFAD-0F6F-480E-B082-45200955D44C}"/>
              </a:ext>
            </a:extLst>
          </p:cNvPr>
          <p:cNvCxnSpPr/>
          <p:nvPr/>
        </p:nvCxnSpPr>
        <p:spPr>
          <a:xfrm flipH="1">
            <a:off x="5772005" y="215877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075EBB-8297-43FD-87CC-24C87E496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6414" y="-205821"/>
            <a:ext cx="1505160" cy="924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B01121-9F22-486D-A046-B95661A72F53}"/>
              </a:ext>
            </a:extLst>
          </p:cNvPr>
          <p:cNvSpPr txBox="1"/>
          <p:nvPr/>
        </p:nvSpPr>
        <p:spPr>
          <a:xfrm>
            <a:off x="3007660" y="48457"/>
            <a:ext cx="2326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 LONG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16A489-CE76-469B-ABD8-E75C33C4A3C3}"/>
              </a:ext>
            </a:extLst>
          </p:cNvPr>
          <p:cNvSpPr txBox="1"/>
          <p:nvPr/>
        </p:nvSpPr>
        <p:spPr>
          <a:xfrm>
            <a:off x="339048" y="463955"/>
            <a:ext cx="86816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long là loài sinh vật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suy nghĩ của nhiều người, khủng long là loài sinh vật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trên thực tế, có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khủng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bằng một chú chó nhỏ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ăn thịt, cũng có một số loài ăn cỏ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khủng long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rất khỏe.  Vi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khắp một vùng rộng lớn để 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có khả năng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Khủng long cũng có khả năng tự vệ tốt nhờ vào cái đầu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cái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con người xuất hiện, khủng 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bị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Vì thế, chúng ta sẽ không bao giờ có thể nhìn thấy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vi-V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Bách khoa tri thức về khám phá giới trẻ - Khủng long)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87101" y="518178"/>
            <a:ext cx="33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287101" y="1037109"/>
            <a:ext cx="33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424168" y="2188105"/>
            <a:ext cx="33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456633" y="3775285"/>
            <a:ext cx="33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7693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139" y="1035697"/>
            <a:ext cx="1696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49" algn="just">
              <a:lnSpc>
                <a:spcPct val="150000"/>
              </a:lnSpc>
            </a:pPr>
            <a:r>
              <a:rPr lang="en-US" sz="3200" b="1">
                <a:latin typeface="HP001 4 hàng" panose="020B0603050302020204" pitchFamily="34" charset="0"/>
              </a:rPr>
              <a:t>s</a:t>
            </a:r>
            <a:r>
              <a:rPr lang="en-US" sz="3200" b="1" smtClean="0">
                <a:latin typeface="HP001 4 hàng" panose="020B0603050302020204" pitchFamily="34" charset="0"/>
              </a:rPr>
              <a:t>ăn mồi</a:t>
            </a:r>
            <a:endParaRPr lang="vi-VN" sz="3000" b="1" dirty="0"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65" y="93266"/>
            <a:ext cx="334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49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1. Luyện đọc từ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972" y="1745704"/>
            <a:ext cx="166263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49" algn="just">
              <a:lnSpc>
                <a:spcPct val="150000"/>
              </a:lnSpc>
            </a:pPr>
            <a:r>
              <a:rPr lang="en-US" sz="3000" b="1">
                <a:latin typeface="HP001 4 hàng" panose="020B0603050302020204" pitchFamily="34" charset="0"/>
                <a:cs typeface="Times New Roman" panose="02020603050405020304" pitchFamily="18" charset="0"/>
              </a:rPr>
              <a:t>q</a:t>
            </a:r>
            <a:r>
              <a:rPr 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uất đuôi</a:t>
            </a:r>
            <a:endParaRPr lang="vi-VN" sz="3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947" y="3496240"/>
            <a:ext cx="2207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HP001 4 hàng" panose="020B0603050302020204" pitchFamily="34" charset="0"/>
              </a:rPr>
              <a:t>t</a:t>
            </a:r>
            <a:r>
              <a:rPr lang="en-US" sz="3000" b="1" smtClean="0">
                <a:latin typeface="HP001 4 hàng" panose="020B0603050302020204" pitchFamily="34" charset="0"/>
              </a:rPr>
              <a:t>uyệt chủng</a:t>
            </a:r>
            <a:r>
              <a:rPr lang="vi-VN" sz="3000" b="1" smtClean="0">
                <a:latin typeface="HP001 4 hàng" panose="020B0603050302020204" pitchFamily="34" charset="0"/>
              </a:rPr>
              <a:t> </a:t>
            </a:r>
            <a:endParaRPr lang="en-US" sz="3000"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200" y="2704606"/>
            <a:ext cx="22156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3000" b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ũng mãnh</a:t>
            </a:r>
            <a:endParaRPr lang="en-US" sz="3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1000000">
            <a:off x="7523286" y="3567224"/>
            <a:ext cx="1797368" cy="175831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165289" y="-16436"/>
            <a:ext cx="8053" cy="5133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82119" y="104513"/>
            <a:ext cx="4454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2. Tìm hiểu bài</a:t>
            </a:r>
            <a:endParaRPr lang="vi-VN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57450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9644" y="204669"/>
            <a:ext cx="8551378" cy="8572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1994" tIns="30998" rIns="61994" bIns="30998" rtlCol="0" anchor="ctr"/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thông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tin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khủng</a:t>
            </a:r>
            <a:r>
              <a:rPr lang="en-US" sz="27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long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23B8F1-FE75-4C6E-BF28-C0252EC0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9" y="1445599"/>
            <a:ext cx="8680487" cy="23684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9390" y="1756610"/>
            <a:ext cx="372978" cy="4211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390" y="2943723"/>
            <a:ext cx="409074" cy="421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458327" y="1772648"/>
            <a:ext cx="409074" cy="421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幼儿园童年成长小学课件PPT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869</Words>
  <Application>Microsoft Office PowerPoint</Application>
  <PresentationFormat>On-screen Show (16:9)</PresentationFormat>
  <Paragraphs>85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可爱卡通幼儿园童年成长小学课件PPT</dc:title>
  <dc:creator>User</dc:creator>
  <cp:lastModifiedBy>Administrator</cp:lastModifiedBy>
  <cp:revision>159</cp:revision>
  <dcterms:created xsi:type="dcterms:W3CDTF">2017-03-04T06:55:50Z</dcterms:created>
  <dcterms:modified xsi:type="dcterms:W3CDTF">2025-03-01T14:06:11Z</dcterms:modified>
</cp:coreProperties>
</file>