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tags/tag1.xml" ContentType="application/vnd.openxmlformats-officedocument.presentationml.tags+xml"/>
  <Override PartName="/ppt/notesSlides/notesSlide58.xml" ContentType="application/vnd.openxmlformats-officedocument.presentationml.notesSlide+xml"/>
  <Override PartName="/ppt/tags/tag2.xml" ContentType="application/vnd.openxmlformats-officedocument.presentationml.tags+xml"/>
  <Override PartName="/ppt/notesSlides/notesSlide59.xml" ContentType="application/vnd.openxmlformats-officedocument.presentationml.notesSlide+xml"/>
  <Override PartName="/ppt/tags/tag3.xml" ContentType="application/vnd.openxmlformats-officedocument.presentationml.tags+xml"/>
  <Override PartName="/ppt/notesSlides/notesSlide60.xml" ContentType="application/vnd.openxmlformats-officedocument.presentationml.notesSlide+xml"/>
  <Override PartName="/ppt/tags/tag4.xml" ContentType="application/vnd.openxmlformats-officedocument.presentationml.tags+xml"/>
  <Override PartName="/ppt/notesSlides/notesSlide61.xml" ContentType="application/vnd.openxmlformats-officedocument.presentationml.notesSlide+xml"/>
  <Override PartName="/ppt/tags/tag5.xml" ContentType="application/vnd.openxmlformats-officedocument.presentationml.tags+xml"/>
  <Override PartName="/ppt/notesSlides/notesSlide62.xml" ContentType="application/vnd.openxmlformats-officedocument.presentationml.notesSlide+xml"/>
  <Override PartName="/ppt/tags/tag6.xml" ContentType="application/vnd.openxmlformats-officedocument.presentationml.tags+xml"/>
  <Override PartName="/ppt/notesSlides/notesSlide63.xml" ContentType="application/vnd.openxmlformats-officedocument.presentationml.notesSlide+xml"/>
  <Override PartName="/ppt/tags/tag7.xml" ContentType="application/vnd.openxmlformats-officedocument.presentationml.tags+xml"/>
  <Override PartName="/ppt/notesSlides/notesSlide64.xml" ContentType="application/vnd.openxmlformats-officedocument.presentationml.notesSlide+xml"/>
  <Override PartName="/ppt/tags/tag8.xml" ContentType="application/vnd.openxmlformats-officedocument.presentationml.tags+xml"/>
  <Override PartName="/ppt/notesSlides/notesSlide65.xml" ContentType="application/vnd.openxmlformats-officedocument.presentationml.notesSlide+xml"/>
  <Override PartName="/ppt/tags/tag9.xml" ContentType="application/vnd.openxmlformats-officedocument.presentationml.tags+xml"/>
  <Override PartName="/ppt/notesSlides/notesSlide66.xml" ContentType="application/vnd.openxmlformats-officedocument.presentationml.notesSlide+xml"/>
  <Override PartName="/ppt/tags/tag10.xml" ContentType="application/vnd.openxmlformats-officedocument.presentationml.tags+xml"/>
  <Override PartName="/ppt/notesSlides/notesSlide67.xml" ContentType="application/vnd.openxmlformats-officedocument.presentationml.notesSlide+xml"/>
  <Override PartName="/ppt/tags/tag11.xml" ContentType="application/vnd.openxmlformats-officedocument.presentationml.tags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sldIdLst>
    <p:sldId id="737" r:id="rId2"/>
    <p:sldId id="738" r:id="rId3"/>
    <p:sldId id="681" r:id="rId4"/>
    <p:sldId id="739" r:id="rId5"/>
    <p:sldId id="741" r:id="rId6"/>
    <p:sldId id="740" r:id="rId7"/>
    <p:sldId id="742" r:id="rId8"/>
    <p:sldId id="743" r:id="rId9"/>
    <p:sldId id="746" r:id="rId10"/>
    <p:sldId id="744" r:id="rId11"/>
    <p:sldId id="745" r:id="rId12"/>
    <p:sldId id="747" r:id="rId13"/>
    <p:sldId id="748" r:id="rId14"/>
    <p:sldId id="749" r:id="rId15"/>
    <p:sldId id="750" r:id="rId16"/>
    <p:sldId id="751" r:id="rId17"/>
    <p:sldId id="752" r:id="rId18"/>
    <p:sldId id="753" r:id="rId19"/>
    <p:sldId id="754" r:id="rId20"/>
    <p:sldId id="755" r:id="rId21"/>
    <p:sldId id="756" r:id="rId22"/>
    <p:sldId id="757" r:id="rId23"/>
    <p:sldId id="758" r:id="rId24"/>
    <p:sldId id="759" r:id="rId25"/>
    <p:sldId id="760" r:id="rId26"/>
    <p:sldId id="761" r:id="rId27"/>
    <p:sldId id="762" r:id="rId28"/>
    <p:sldId id="763" r:id="rId29"/>
    <p:sldId id="764" r:id="rId30"/>
    <p:sldId id="765" r:id="rId31"/>
    <p:sldId id="766" r:id="rId32"/>
    <p:sldId id="767" r:id="rId33"/>
    <p:sldId id="768" r:id="rId34"/>
    <p:sldId id="770" r:id="rId35"/>
    <p:sldId id="771" r:id="rId36"/>
    <p:sldId id="772" r:id="rId37"/>
    <p:sldId id="773" r:id="rId38"/>
    <p:sldId id="774" r:id="rId39"/>
    <p:sldId id="775" r:id="rId40"/>
    <p:sldId id="776" r:id="rId41"/>
    <p:sldId id="777" r:id="rId42"/>
    <p:sldId id="778" r:id="rId43"/>
    <p:sldId id="779" r:id="rId44"/>
    <p:sldId id="780" r:id="rId45"/>
    <p:sldId id="781" r:id="rId46"/>
    <p:sldId id="782" r:id="rId47"/>
    <p:sldId id="783" r:id="rId48"/>
    <p:sldId id="784" r:id="rId49"/>
    <p:sldId id="785" r:id="rId50"/>
    <p:sldId id="786" r:id="rId51"/>
    <p:sldId id="787" r:id="rId52"/>
    <p:sldId id="788" r:id="rId53"/>
    <p:sldId id="789" r:id="rId54"/>
    <p:sldId id="790" r:id="rId55"/>
    <p:sldId id="791" r:id="rId56"/>
    <p:sldId id="792" r:id="rId57"/>
    <p:sldId id="644" r:id="rId58"/>
    <p:sldId id="642" r:id="rId59"/>
    <p:sldId id="793" r:id="rId60"/>
    <p:sldId id="631" r:id="rId61"/>
    <p:sldId id="660" r:id="rId62"/>
    <p:sldId id="794" r:id="rId63"/>
    <p:sldId id="795" r:id="rId64"/>
    <p:sldId id="673" r:id="rId65"/>
    <p:sldId id="796" r:id="rId66"/>
    <p:sldId id="797" r:id="rId67"/>
    <p:sldId id="798" r:id="rId68"/>
    <p:sldId id="799" r:id="rId69"/>
    <p:sldId id="800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BC5B3-3D2C-4A3B-A0BF-591B0E2974F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22ECD-8671-4735-9D72-0F0F2B5C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49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7995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3616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2492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9640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7430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2860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4875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5317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59897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7010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96401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31094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92980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20040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75811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82442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96401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11264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74304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69040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8151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91626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77745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54008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96401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08833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15553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71839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97149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37164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55213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4919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91714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47335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22143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78441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97213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78441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30074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09358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80747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108440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1626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60593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821185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78461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981016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977194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898998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862200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803366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324996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900" b="1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Câu</a:t>
                </a:r>
                <a:r>
                  <a:rPr lang="en-US" sz="2900" b="1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3. </a:t>
                </a:r>
                <a:r>
                  <a:rPr lang="en-US" sz="2900" b="1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Chọn</a:t>
                </a:r>
                <a:r>
                  <a:rPr lang="en-US" sz="2900" b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</a:t>
                </a:r>
                <a:endParaRPr lang="en-US" sz="29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Mệnh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đề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𝑃⇒𝑄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chỉ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khi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đúng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và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Q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nên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chọn</a:t>
                </a:r>
                <a:r>
                  <a:rPr lang="en-US" sz="29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đáp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án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</a:t>
                </a:r>
              </a:p>
              <a:p>
                <a:endParaRPr lang="en-US" dirty="0" smtClean="0"/>
              </a:p>
              <a:p>
                <a:r>
                  <a:rPr lang="en-US" sz="2900" b="1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Câu</a:t>
                </a:r>
                <a:r>
                  <a:rPr lang="en-US" sz="2900" b="1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4. </a:t>
                </a:r>
                <a:r>
                  <a:rPr lang="en-US" sz="2900" b="1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Chọn</a:t>
                </a:r>
                <a:r>
                  <a:rPr lang="en-US" sz="2900" b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</a:t>
                </a:r>
                <a:endParaRPr lang="en-US" sz="29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“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Trước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đủ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sau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cần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“.</a:t>
                </a:r>
                <a:endParaRPr lang="en-US" sz="29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Đáp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án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vì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𝐵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mới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là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điều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kiện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cần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để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có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𝐴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FE56B-9C1D-4357-A643-BC5835BA8B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944848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900" b="1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Câu</a:t>
                </a:r>
                <a:r>
                  <a:rPr lang="en-US" sz="2900" b="1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3. </a:t>
                </a:r>
                <a:r>
                  <a:rPr lang="en-US" sz="2900" b="1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Chọn</a:t>
                </a:r>
                <a:r>
                  <a:rPr lang="en-US" sz="2900" b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</a:t>
                </a:r>
                <a:endParaRPr lang="en-US" sz="29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Mệnh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đề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𝑃⇒𝑄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chỉ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khi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đúng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và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Q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nên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chọn</a:t>
                </a:r>
                <a:r>
                  <a:rPr lang="en-US" sz="29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đáp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án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</a:t>
                </a:r>
              </a:p>
              <a:p>
                <a:endParaRPr lang="en-US" dirty="0" smtClean="0"/>
              </a:p>
              <a:p>
                <a:r>
                  <a:rPr lang="en-US" sz="2900" b="1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Câu</a:t>
                </a:r>
                <a:r>
                  <a:rPr lang="en-US" sz="2900" b="1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4. </a:t>
                </a:r>
                <a:r>
                  <a:rPr lang="en-US" sz="2900" b="1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Chọn</a:t>
                </a:r>
                <a:r>
                  <a:rPr lang="en-US" sz="2900" b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</a:t>
                </a:r>
                <a:endParaRPr lang="en-US" sz="29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“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Trước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đủ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sau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cần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“.</a:t>
                </a:r>
                <a:endParaRPr lang="en-US" sz="29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Đáp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án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vì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𝐵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mới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là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điều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kiện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cần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để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có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𝐴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FE56B-9C1D-4357-A643-BC5835BA8B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2530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398711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Câu</a:t>
                </a:r>
                <a:r>
                  <a:rPr lang="en-US" sz="2900" b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3.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Chọn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</a:t>
                </a:r>
                <a:endParaRPr lang="en-US" sz="29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Mệnh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đề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𝑃⇒𝑄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chỉ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khi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đúng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và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Q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nên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chọn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đáp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án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</a:t>
                </a:r>
              </a:p>
              <a:p>
                <a:endParaRPr lang="en-US" dirty="0"/>
              </a:p>
              <a:p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Câu</a:t>
                </a:r>
                <a:r>
                  <a:rPr lang="en-US" sz="2900" b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4.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Chọn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</a:t>
                </a:r>
                <a:endParaRPr lang="en-US" sz="29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“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Trước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đủ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sau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cần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“.</a:t>
                </a:r>
                <a:endParaRPr lang="en-US" sz="29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Đáp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án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vì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𝐵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mới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là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điều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kiện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cần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để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có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𝐴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FE56B-9C1D-4357-A643-BC5835BA8B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658182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900" b="1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Câu</a:t>
                </a:r>
                <a:r>
                  <a:rPr lang="en-US" sz="2900" b="1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3. </a:t>
                </a:r>
                <a:r>
                  <a:rPr lang="en-US" sz="2900" b="1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Chọn</a:t>
                </a:r>
                <a:r>
                  <a:rPr lang="en-US" sz="2900" b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</a:t>
                </a:r>
                <a:endParaRPr lang="en-US" sz="29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Mệnh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đề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𝑃⇒𝑄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chỉ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khi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đúng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và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Q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nên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chọn</a:t>
                </a:r>
                <a:r>
                  <a:rPr lang="en-US" sz="29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đáp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án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</a:t>
                </a:r>
              </a:p>
              <a:p>
                <a:endParaRPr lang="en-US" dirty="0" smtClean="0"/>
              </a:p>
              <a:p>
                <a:r>
                  <a:rPr lang="en-US" sz="2900" b="1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Câu</a:t>
                </a:r>
                <a:r>
                  <a:rPr lang="en-US" sz="2900" b="1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4. </a:t>
                </a:r>
                <a:r>
                  <a:rPr lang="en-US" sz="2900" b="1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Chọn</a:t>
                </a:r>
                <a:r>
                  <a:rPr lang="en-US" sz="2900" b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</a:t>
                </a:r>
                <a:endParaRPr lang="en-US" sz="29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“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Trước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đủ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sau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cần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“.</a:t>
                </a:r>
                <a:endParaRPr lang="en-US" sz="29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Đáp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án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vì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𝐵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mới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là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điều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kiện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cần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để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có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𝐴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FE56B-9C1D-4357-A643-BC5835BA8B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528952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Câu</a:t>
                </a:r>
                <a:r>
                  <a:rPr lang="en-US" sz="2900" b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3.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Chọn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</a:t>
                </a:r>
                <a:endParaRPr lang="en-US" sz="29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Mệnh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đề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𝑃⇒𝑄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chỉ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khi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đúng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và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Q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nên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chọn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đáp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án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</a:t>
                </a:r>
              </a:p>
              <a:p>
                <a:endParaRPr lang="en-US" dirty="0"/>
              </a:p>
              <a:p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Câu</a:t>
                </a:r>
                <a:r>
                  <a:rPr lang="en-US" sz="2900" b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4.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Chọn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</a:t>
                </a:r>
                <a:endParaRPr lang="en-US" sz="29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“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Trước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đủ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sau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cần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“.</a:t>
                </a:r>
                <a:endParaRPr lang="en-US" sz="29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Đáp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án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vì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𝐵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mới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là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điều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kiện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cần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để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có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𝐴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FE56B-9C1D-4357-A643-BC5835BA8B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974398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Câu</a:t>
                </a:r>
                <a:r>
                  <a:rPr lang="en-US" sz="2900" b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3.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Chọn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</a:t>
                </a:r>
                <a:endParaRPr lang="en-US" sz="29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Mệnh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đề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𝑃⇒𝑄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chỉ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khi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đúng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và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Q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nên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chọn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đáp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án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</a:t>
                </a:r>
              </a:p>
              <a:p>
                <a:endParaRPr lang="en-US" dirty="0"/>
              </a:p>
              <a:p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Câu</a:t>
                </a:r>
                <a:r>
                  <a:rPr lang="en-US" sz="2900" b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4.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Chọn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</a:t>
                </a:r>
                <a:endParaRPr lang="en-US" sz="29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“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Trước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đủ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sau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cần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“.</a:t>
                </a:r>
                <a:endParaRPr lang="en-US" sz="29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Đáp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án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vì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𝐵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mới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là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điều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kiện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cần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để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có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𝐴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FE56B-9C1D-4357-A643-BC5835BA8B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11349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Câu</a:t>
                </a:r>
                <a:r>
                  <a:rPr lang="en-US" sz="2900" b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3.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Chọn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</a:t>
                </a:r>
                <a:endParaRPr lang="en-US" sz="29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Mệnh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đề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𝑃⇒𝑄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chỉ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khi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đúng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và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Q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nên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chọn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đáp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án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</a:t>
                </a:r>
              </a:p>
              <a:p>
                <a:endParaRPr lang="en-US" dirty="0"/>
              </a:p>
              <a:p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Câu</a:t>
                </a:r>
                <a:r>
                  <a:rPr lang="en-US" sz="2900" b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4.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Chọn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</a:t>
                </a:r>
                <a:endParaRPr lang="en-US" sz="29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“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Trước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đủ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sau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cần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“.</a:t>
                </a:r>
                <a:endParaRPr lang="en-US" sz="29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Đáp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án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vì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𝐵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mới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là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điều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kiện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cần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để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có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𝐴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FE56B-9C1D-4357-A643-BC5835BA8B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844693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Câu</a:t>
                </a:r>
                <a:r>
                  <a:rPr lang="en-US" sz="2900" b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3.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Chọn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</a:t>
                </a:r>
                <a:endParaRPr lang="en-US" sz="29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Mệnh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đề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𝑃⇒𝑄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chỉ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khi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đúng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và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Q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nên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chọn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đáp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án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</a:t>
                </a:r>
              </a:p>
              <a:p>
                <a:endParaRPr lang="en-US" dirty="0"/>
              </a:p>
              <a:p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Câu</a:t>
                </a:r>
                <a:r>
                  <a:rPr lang="en-US" sz="2900" b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4.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Chọn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</a:t>
                </a:r>
                <a:endParaRPr lang="en-US" sz="29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“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Trước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đủ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sau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cần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“.</a:t>
                </a:r>
                <a:endParaRPr lang="en-US" sz="29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Đáp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án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vì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𝐵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mới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là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điều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kiện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cần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để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có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𝐴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FE56B-9C1D-4357-A643-BC5835BA8B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57679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Câu</a:t>
                </a:r>
                <a:r>
                  <a:rPr lang="en-US" sz="2900" b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3.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Chọn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</a:t>
                </a:r>
                <a:endParaRPr lang="en-US" sz="29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Mệnh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đề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𝑃⇒𝑄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chỉ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khi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đúng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và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Q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nên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chọn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đáp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án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</a:t>
                </a:r>
              </a:p>
              <a:p>
                <a:endParaRPr lang="en-US" dirty="0"/>
              </a:p>
              <a:p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Câu</a:t>
                </a:r>
                <a:r>
                  <a:rPr lang="en-US" sz="2900" b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4.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Chọn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</a:t>
                </a:r>
                <a:endParaRPr lang="en-US" sz="29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“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Trước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đủ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sau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cần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“.</a:t>
                </a:r>
                <a:endParaRPr lang="en-US" sz="29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Đáp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án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vì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𝐵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mới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là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điều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kiện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cần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để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có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𝐴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FE56B-9C1D-4357-A643-BC5835BA8B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493660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Câu</a:t>
                </a:r>
                <a:r>
                  <a:rPr lang="en-US" sz="2900" b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3.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Chọn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</a:t>
                </a:r>
                <a:endParaRPr lang="en-US" sz="29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Mệnh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đề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𝑃⇒𝑄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chỉ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khi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đúng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và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Q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nên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chọn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đáp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án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</a:t>
                </a:r>
              </a:p>
              <a:p>
                <a:endParaRPr lang="en-US" dirty="0"/>
              </a:p>
              <a:p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Câu</a:t>
                </a:r>
                <a:r>
                  <a:rPr lang="en-US" sz="2900" b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4.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Chọn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</a:t>
                </a:r>
                <a:endParaRPr lang="en-US" sz="29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“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Trước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đủ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sau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cần</a:t>
                </a:r>
                <a:r>
                  <a:rPr lang="en-US" sz="29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“.</a:t>
                </a:r>
                <a:endParaRPr lang="en-US" sz="29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Đáp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án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vì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𝐵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mới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là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điều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kiện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cần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để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có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9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𝐴</a:t>
                </a:r>
                <a:r>
                  <a:rPr lang="en-US" sz="2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FE56B-9C1D-4357-A643-BC5835BA8B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831852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FE56B-9C1D-4357-A643-BC5835BA8B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2569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4785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7793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691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Ref idx="1001">
        <a:schemeClr val="bg1"/>
      </p:bgRef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855C21-6581-4E82-AD84-1FE9EFDC7E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7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2916265" y="3087722"/>
            <a:ext cx="6556076" cy="98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07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10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marR="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144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430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371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002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288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7119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marR="0" lvl="0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144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43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3716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002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288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9895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marR="0" lvl="0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144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43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3716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002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288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3044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65561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45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37.png"/><Relationship Id="rId4" Type="http://schemas.openxmlformats.org/officeDocument/2006/relationships/image" Target="../media/image3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48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6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7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0.png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png"/><Relationship Id="rId4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3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3.png"/><Relationship Id="rId7" Type="http://schemas.openxmlformats.org/officeDocument/2006/relationships/image" Target="../media/image8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0.png"/><Relationship Id="rId4" Type="http://schemas.openxmlformats.org/officeDocument/2006/relationships/image" Target="../media/image8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910.png"/><Relationship Id="rId4" Type="http://schemas.openxmlformats.org/officeDocument/2006/relationships/image" Target="../media/image9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5" Type="http://schemas.openxmlformats.org/officeDocument/2006/relationships/image" Target="../media/image102.png"/><Relationship Id="rId4" Type="http://schemas.openxmlformats.org/officeDocument/2006/relationships/image" Target="../media/image10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0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0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5" Type="http://schemas.openxmlformats.org/officeDocument/2006/relationships/image" Target="../media/image115.png"/><Relationship Id="rId4" Type="http://schemas.openxmlformats.org/officeDocument/2006/relationships/image" Target="../media/image11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1.png"/><Relationship Id="rId4" Type="http://schemas.openxmlformats.org/officeDocument/2006/relationships/image" Target="../media/image12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3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1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.png"/><Relationship Id="rId5" Type="http://schemas.openxmlformats.org/officeDocument/2006/relationships/image" Target="../media/image1300.png"/><Relationship Id="rId4" Type="http://schemas.openxmlformats.org/officeDocument/2006/relationships/image" Target="../media/image12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3.png"/><Relationship Id="rId5" Type="http://schemas.openxmlformats.org/officeDocument/2006/relationships/image" Target="../media/image126.png"/><Relationship Id="rId4" Type="http://schemas.openxmlformats.org/officeDocument/2006/relationships/image" Target="../media/image132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3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6.png"/><Relationship Id="rId5" Type="http://schemas.openxmlformats.org/officeDocument/2006/relationships/image" Target="../media/image132.png"/><Relationship Id="rId10" Type="http://schemas.openxmlformats.org/officeDocument/2006/relationships/image" Target="../media/image139.png"/><Relationship Id="rId4" Type="http://schemas.openxmlformats.org/officeDocument/2006/relationships/image" Target="../media/image134.png"/><Relationship Id="rId9" Type="http://schemas.openxmlformats.org/officeDocument/2006/relationships/image" Target="../media/image1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.png"/><Relationship Id="rId5" Type="http://schemas.openxmlformats.org/officeDocument/2006/relationships/image" Target="../media/image1380.png"/><Relationship Id="rId4" Type="http://schemas.openxmlformats.org/officeDocument/2006/relationships/image" Target="../media/image137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1.png"/><Relationship Id="rId5" Type="http://schemas.openxmlformats.org/officeDocument/2006/relationships/image" Target="../media/image135.png"/><Relationship Id="rId4" Type="http://schemas.openxmlformats.org/officeDocument/2006/relationships/image" Target="../media/image139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3.png"/><Relationship Id="rId7" Type="http://schemas.openxmlformats.org/officeDocument/2006/relationships/image" Target="../media/image14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.png"/><Relationship Id="rId5" Type="http://schemas.openxmlformats.org/officeDocument/2006/relationships/image" Target="../media/image142.png"/><Relationship Id="rId4" Type="http://schemas.openxmlformats.org/officeDocument/2006/relationships/image" Target="../media/image140.png"/><Relationship Id="rId9" Type="http://schemas.openxmlformats.org/officeDocument/2006/relationships/image" Target="../media/image14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3.png"/><Relationship Id="rId7" Type="http://schemas.openxmlformats.org/officeDocument/2006/relationships/image" Target="../media/image14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.png"/><Relationship Id="rId5" Type="http://schemas.openxmlformats.org/officeDocument/2006/relationships/image" Target="../media/image1470.png"/><Relationship Id="rId4" Type="http://schemas.openxmlformats.org/officeDocument/2006/relationships/image" Target="../media/image143.png"/><Relationship Id="rId9" Type="http://schemas.openxmlformats.org/officeDocument/2006/relationships/image" Target="../media/image15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01.png"/><Relationship Id="rId5" Type="http://schemas.openxmlformats.org/officeDocument/2006/relationships/image" Target="../media/image151.png"/><Relationship Id="rId4" Type="http://schemas.openxmlformats.org/officeDocument/2006/relationships/image" Target="../media/image14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.png"/><Relationship Id="rId5" Type="http://schemas.openxmlformats.org/officeDocument/2006/relationships/image" Target="../media/image152.png"/><Relationship Id="rId4" Type="http://schemas.openxmlformats.org/officeDocument/2006/relationships/image" Target="../media/image15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4.png"/><Relationship Id="rId5" Type="http://schemas.openxmlformats.org/officeDocument/2006/relationships/image" Target="../media/image121.png"/><Relationship Id="rId4" Type="http://schemas.openxmlformats.org/officeDocument/2006/relationships/image" Target="../media/image153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6.png"/><Relationship Id="rId7" Type="http://schemas.openxmlformats.org/officeDocument/2006/relationships/image" Target="../media/image155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0.png"/><Relationship Id="rId11" Type="http://schemas.openxmlformats.org/officeDocument/2006/relationships/image" Target="../media/image121.png"/><Relationship Id="rId5" Type="http://schemas.openxmlformats.org/officeDocument/2006/relationships/image" Target="../media/image711.png"/><Relationship Id="rId10" Type="http://schemas.openxmlformats.org/officeDocument/2006/relationships/image" Target="../media/image159.png"/><Relationship Id="rId4" Type="http://schemas.openxmlformats.org/officeDocument/2006/relationships/image" Target="../media/image611.png"/><Relationship Id="rId9" Type="http://schemas.openxmlformats.org/officeDocument/2006/relationships/image" Target="../media/image101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jpeg"/><Relationship Id="rId3" Type="http://schemas.openxmlformats.org/officeDocument/2006/relationships/image" Target="../media/image1320.png"/><Relationship Id="rId7" Type="http://schemas.openxmlformats.org/officeDocument/2006/relationships/image" Target="../media/image158.png"/><Relationship Id="rId12" Type="http://schemas.openxmlformats.org/officeDocument/2006/relationships/image" Target="../media/image16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2.png"/><Relationship Id="rId11" Type="http://schemas.openxmlformats.org/officeDocument/2006/relationships/image" Target="../media/image121.png"/><Relationship Id="rId5" Type="http://schemas.openxmlformats.org/officeDocument/2006/relationships/image" Target="../media/image1500.png"/><Relationship Id="rId10" Type="http://schemas.openxmlformats.org/officeDocument/2006/relationships/image" Target="../media/image161.png"/><Relationship Id="rId4" Type="http://schemas.openxmlformats.org/officeDocument/2006/relationships/image" Target="../media/image1420.png"/><Relationship Id="rId9" Type="http://schemas.openxmlformats.org/officeDocument/2006/relationships/image" Target="../media/image16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jpeg"/><Relationship Id="rId13" Type="http://schemas.openxmlformats.org/officeDocument/2006/relationships/image" Target="../media/image121.png"/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242.png"/><Relationship Id="rId12" Type="http://schemas.openxmlformats.org/officeDocument/2006/relationships/image" Target="../media/image16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30.png"/><Relationship Id="rId11" Type="http://schemas.openxmlformats.org/officeDocument/2006/relationships/image" Target="../media/image165.emf"/><Relationship Id="rId5" Type="http://schemas.openxmlformats.org/officeDocument/2006/relationships/image" Target="../media/image222.png"/><Relationship Id="rId10" Type="http://schemas.openxmlformats.org/officeDocument/2006/relationships/image" Target="../media/image167.png"/><Relationship Id="rId4" Type="http://schemas.openxmlformats.org/officeDocument/2006/relationships/image" Target="../media/image212.png"/><Relationship Id="rId9" Type="http://schemas.openxmlformats.org/officeDocument/2006/relationships/image" Target="../media/image15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2.png"/><Relationship Id="rId13" Type="http://schemas.openxmlformats.org/officeDocument/2006/relationships/image" Target="../media/image121.png"/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312.png"/><Relationship Id="rId12" Type="http://schemas.openxmlformats.org/officeDocument/2006/relationships/image" Target="../media/image17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66.jpeg"/><Relationship Id="rId11" Type="http://schemas.openxmlformats.org/officeDocument/2006/relationships/image" Target="../media/image168.png"/><Relationship Id="rId5" Type="http://schemas.openxmlformats.org/officeDocument/2006/relationships/image" Target="../media/image157.png"/><Relationship Id="rId10" Type="http://schemas.openxmlformats.org/officeDocument/2006/relationships/image" Target="../media/image341.png"/><Relationship Id="rId4" Type="http://schemas.openxmlformats.org/officeDocument/2006/relationships/image" Target="../media/image170.png"/><Relationship Id="rId9" Type="http://schemas.openxmlformats.org/officeDocument/2006/relationships/image" Target="../media/image331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jpeg"/><Relationship Id="rId13" Type="http://schemas.openxmlformats.org/officeDocument/2006/relationships/image" Target="../media/image121.png"/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272.png"/><Relationship Id="rId12" Type="http://schemas.openxmlformats.org/officeDocument/2006/relationships/image" Target="../media/image17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58.png"/><Relationship Id="rId11" Type="http://schemas.openxmlformats.org/officeDocument/2006/relationships/image" Target="../media/image171.png"/><Relationship Id="rId5" Type="http://schemas.openxmlformats.org/officeDocument/2006/relationships/image" Target="../media/image250.png"/><Relationship Id="rId10" Type="http://schemas.openxmlformats.org/officeDocument/2006/relationships/image" Target="../media/image351.png"/><Relationship Id="rId4" Type="http://schemas.openxmlformats.org/officeDocument/2006/relationships/image" Target="../media/image166.png"/><Relationship Id="rId9" Type="http://schemas.openxmlformats.org/officeDocument/2006/relationships/image" Target="../media/image302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image" Target="../media/image121.png"/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400.png"/><Relationship Id="rId12" Type="http://schemas.openxmlformats.org/officeDocument/2006/relationships/image" Target="../media/image17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66.jpeg"/><Relationship Id="rId11" Type="http://schemas.openxmlformats.org/officeDocument/2006/relationships/image" Target="../media/image179.png"/><Relationship Id="rId5" Type="http://schemas.openxmlformats.org/officeDocument/2006/relationships/image" Target="../media/image157.png"/><Relationship Id="rId10" Type="http://schemas.openxmlformats.org/officeDocument/2006/relationships/image" Target="../media/image430.png"/><Relationship Id="rId4" Type="http://schemas.openxmlformats.org/officeDocument/2006/relationships/image" Target="../media/image178.png"/><Relationship Id="rId9" Type="http://schemas.openxmlformats.org/officeDocument/2006/relationships/image" Target="../media/image42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notesSlide" Target="../notesSlides/notesSlide62.xml"/><Relationship Id="rId7" Type="http://schemas.openxmlformats.org/officeDocument/2006/relationships/image" Target="../media/image173.jpeg"/><Relationship Id="rId12" Type="http://schemas.openxmlformats.org/officeDocument/2006/relationships/image" Target="../media/image1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470.png"/><Relationship Id="rId11" Type="http://schemas.openxmlformats.org/officeDocument/2006/relationships/image" Target="../media/image174.png"/><Relationship Id="rId5" Type="http://schemas.openxmlformats.org/officeDocument/2006/relationships/image" Target="../media/image158.png"/><Relationship Id="rId10" Type="http://schemas.openxmlformats.org/officeDocument/2006/relationships/image" Target="../media/image513.png"/><Relationship Id="rId4" Type="http://schemas.openxmlformats.org/officeDocument/2006/relationships/image" Target="../media/image181.png"/><Relationship Id="rId9" Type="http://schemas.openxmlformats.org/officeDocument/2006/relationships/image" Target="../media/image50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180.png"/><Relationship Id="rId3" Type="http://schemas.openxmlformats.org/officeDocument/2006/relationships/notesSlide" Target="../notesSlides/notesSlide63.xml"/><Relationship Id="rId7" Type="http://schemas.openxmlformats.org/officeDocument/2006/relationships/image" Target="../media/image540.png"/><Relationship Id="rId12" Type="http://schemas.openxmlformats.org/officeDocument/2006/relationships/image" Target="../media/image18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75.png"/><Relationship Id="rId11" Type="http://schemas.openxmlformats.org/officeDocument/2006/relationships/image" Target="../media/image176.png"/><Relationship Id="rId5" Type="http://schemas.openxmlformats.org/officeDocument/2006/relationships/image" Target="../media/image173.jpeg"/><Relationship Id="rId10" Type="http://schemas.openxmlformats.org/officeDocument/2006/relationships/image" Target="../media/image570.png"/><Relationship Id="rId4" Type="http://schemas.openxmlformats.org/officeDocument/2006/relationships/image" Target="../media/image158.png"/><Relationship Id="rId9" Type="http://schemas.openxmlformats.org/officeDocument/2006/relationships/image" Target="../media/image56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13" Type="http://schemas.openxmlformats.org/officeDocument/2006/relationships/image" Target="../media/image660.png"/><Relationship Id="rId18" Type="http://schemas.openxmlformats.org/officeDocument/2006/relationships/image" Target="../media/image193.png"/><Relationship Id="rId3" Type="http://schemas.openxmlformats.org/officeDocument/2006/relationships/notesSlide" Target="../notesSlides/notesSlide64.xml"/><Relationship Id="rId7" Type="http://schemas.openxmlformats.org/officeDocument/2006/relationships/image" Target="../media/image612.png"/><Relationship Id="rId12" Type="http://schemas.openxmlformats.org/officeDocument/2006/relationships/image" Target="../media/image651.png"/><Relationship Id="rId17" Type="http://schemas.openxmlformats.org/officeDocument/2006/relationships/image" Target="../media/image19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91.png"/><Relationship Id="rId1" Type="http://schemas.openxmlformats.org/officeDocument/2006/relationships/tags" Target="../tags/tag7.xml"/><Relationship Id="rId6" Type="http://schemas.openxmlformats.org/officeDocument/2006/relationships/image" Target="../media/image183.png"/><Relationship Id="rId11" Type="http://schemas.openxmlformats.org/officeDocument/2006/relationships/image" Target="../media/image121.png"/><Relationship Id="rId5" Type="http://schemas.openxmlformats.org/officeDocument/2006/relationships/image" Target="../media/image188.png"/><Relationship Id="rId15" Type="http://schemas.openxmlformats.org/officeDocument/2006/relationships/image" Target="../media/image190.png"/><Relationship Id="rId10" Type="http://schemas.openxmlformats.org/officeDocument/2006/relationships/image" Target="../media/image640.png"/><Relationship Id="rId4" Type="http://schemas.openxmlformats.org/officeDocument/2006/relationships/image" Target="../media/image158.png"/><Relationship Id="rId9" Type="http://schemas.openxmlformats.org/officeDocument/2006/relationships/image" Target="../media/image630.png"/><Relationship Id="rId14" Type="http://schemas.openxmlformats.org/officeDocument/2006/relationships/image" Target="../media/image67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13" Type="http://schemas.openxmlformats.org/officeDocument/2006/relationships/image" Target="../media/image197.png"/><Relationship Id="rId3" Type="http://schemas.openxmlformats.org/officeDocument/2006/relationships/notesSlide" Target="../notesSlides/notesSlide65.xml"/><Relationship Id="rId7" Type="http://schemas.openxmlformats.org/officeDocument/2006/relationships/image" Target="../media/image731.png"/><Relationship Id="rId12" Type="http://schemas.openxmlformats.org/officeDocument/2006/relationships/image" Target="../media/image19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720.png"/><Relationship Id="rId11" Type="http://schemas.openxmlformats.org/officeDocument/2006/relationships/image" Target="../media/image195.png"/><Relationship Id="rId5" Type="http://schemas.openxmlformats.org/officeDocument/2006/relationships/image" Target="../media/image1830.png"/><Relationship Id="rId10" Type="http://schemas.openxmlformats.org/officeDocument/2006/relationships/image" Target="../media/image121.png"/><Relationship Id="rId4" Type="http://schemas.openxmlformats.org/officeDocument/2006/relationships/image" Target="../media/image158.png"/><Relationship Id="rId9" Type="http://schemas.openxmlformats.org/officeDocument/2006/relationships/image" Target="../media/image750.png"/><Relationship Id="rId14" Type="http://schemas.openxmlformats.org/officeDocument/2006/relationships/image" Target="../media/image198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notesSlide" Target="../notesSlides/notesSlide66.xml"/><Relationship Id="rId7" Type="http://schemas.openxmlformats.org/officeDocument/2006/relationships/image" Target="../media/image18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58.png"/><Relationship Id="rId5" Type="http://schemas.openxmlformats.org/officeDocument/2006/relationships/image" Target="../media/image200.png"/><Relationship Id="rId4" Type="http://schemas.openxmlformats.org/officeDocument/2006/relationships/image" Target="../media/image184.jpeg"/><Relationship Id="rId9" Type="http://schemas.openxmlformats.org/officeDocument/2006/relationships/image" Target="../media/image121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notesSlide" Target="../notesSlides/notesSlide67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89.png"/><Relationship Id="rId5" Type="http://schemas.openxmlformats.org/officeDocument/2006/relationships/image" Target="../media/image158.png"/><Relationship Id="rId4" Type="http://schemas.openxmlformats.org/officeDocument/2006/relationships/image" Target="../media/image187.png"/><Relationship Id="rId9" Type="http://schemas.openxmlformats.org/officeDocument/2006/relationships/image" Target="../media/image205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notesSlide" Target="../notesSlides/notesSlide68.xml"/><Relationship Id="rId7" Type="http://schemas.openxmlformats.org/officeDocument/2006/relationships/image" Target="../media/image19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94.png"/><Relationship Id="rId5" Type="http://schemas.openxmlformats.org/officeDocument/2006/relationships/image" Target="../media/image158.png"/><Relationship Id="rId4" Type="http://schemas.openxmlformats.org/officeDocument/2006/relationships/image" Target="../media/image190.jpeg"/><Relationship Id="rId9" Type="http://schemas.openxmlformats.org/officeDocument/2006/relationships/image" Target="../media/image20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0368162-974A-0E28-06D9-A22140CDD799}"/>
              </a:ext>
            </a:extLst>
          </p:cNvPr>
          <p:cNvGrpSpPr/>
          <p:nvPr/>
        </p:nvGrpSpPr>
        <p:grpSpPr>
          <a:xfrm>
            <a:off x="4795520" y="380632"/>
            <a:ext cx="7239529" cy="6096112"/>
            <a:chOff x="9095093" y="1073075"/>
            <a:chExt cx="14479058" cy="1219222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A1E1A35-BFC8-466A-8E56-BCB9A3EFE090}"/>
                </a:ext>
              </a:extLst>
            </p:cNvPr>
            <p:cNvGrpSpPr/>
            <p:nvPr/>
          </p:nvGrpSpPr>
          <p:grpSpPr>
            <a:xfrm>
              <a:off x="9095093" y="1073075"/>
              <a:ext cx="14479058" cy="12192224"/>
              <a:chOff x="9095093" y="1073075"/>
              <a:chExt cx="14479058" cy="12192224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3BB56DDE-FBC5-9CD0-A217-38CD802230EB}"/>
                  </a:ext>
                </a:extLst>
              </p:cNvPr>
              <p:cNvGrpSpPr/>
              <p:nvPr/>
            </p:nvGrpSpPr>
            <p:grpSpPr>
              <a:xfrm>
                <a:off x="9095093" y="1073075"/>
                <a:ext cx="14479058" cy="12192224"/>
                <a:chOff x="804826" y="3448230"/>
                <a:chExt cx="14479058" cy="12192224"/>
              </a:xfrm>
            </p:grpSpPr>
            <p:sp>
              <p:nvSpPr>
                <p:cNvPr id="9" name="Right Triangle 8">
                  <a:extLst>
                    <a:ext uri="{FF2B5EF4-FFF2-40B4-BE49-F238E27FC236}">
                      <a16:creationId xmlns:a16="http://schemas.microsoft.com/office/drawing/2014/main" id="{DA405364-CBCA-BA0A-0B58-7875757C9992}"/>
                    </a:ext>
                  </a:extLst>
                </p:cNvPr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rgbClr val="4472C4">
                    <a:lumMod val="5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1088639">
                    <a:defRPr/>
                  </a:pPr>
                  <a:endParaRPr lang="en-US" sz="2400">
                    <a:solidFill>
                      <a:prstClr val="white"/>
                    </a:solidFill>
                    <a:latin typeface="Calibri"/>
                    <a:cs typeface="Arial"/>
                    <a:sym typeface="Arial"/>
                  </a:endParaRPr>
                </a:p>
              </p:txBody>
            </p: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8ED253D7-A542-5280-27A4-A75A757C9757}"/>
                    </a:ext>
                  </a:extLst>
                </p:cNvPr>
                <p:cNvGrpSpPr/>
                <p:nvPr/>
              </p:nvGrpSpPr>
              <p:grpSpPr>
                <a:xfrm>
                  <a:off x="804826" y="3448230"/>
                  <a:ext cx="14479058" cy="12192224"/>
                  <a:chOff x="804826" y="3448230"/>
                  <a:chExt cx="14479058" cy="12192224"/>
                </a:xfrm>
              </p:grpSpPr>
              <p:sp>
                <p:nvSpPr>
                  <p:cNvPr id="11" name="Rounded Rectangle 11">
                    <a:extLst>
                      <a:ext uri="{FF2B5EF4-FFF2-40B4-BE49-F238E27FC236}">
                        <a16:creationId xmlns:a16="http://schemas.microsoft.com/office/drawing/2014/main" id="{9C2FA77C-E91D-023E-844F-9F8AE3494380}"/>
                      </a:ext>
                    </a:extLst>
                  </p:cNvPr>
                  <p:cNvSpPr/>
                  <p:nvPr/>
                </p:nvSpPr>
                <p:spPr>
                  <a:xfrm>
                    <a:off x="804826" y="3486542"/>
                    <a:ext cx="14479058" cy="12153912"/>
                  </a:xfrm>
                  <a:prstGeom prst="roundRect">
                    <a:avLst>
                      <a:gd name="adj" fmla="val 1026"/>
                    </a:avLst>
                  </a:prstGeom>
                  <a:solidFill>
                    <a:srgbClr val="70AD47">
                      <a:lumMod val="20000"/>
                      <a:lumOff val="80000"/>
                    </a:srgbClr>
                  </a:solidFill>
                  <a:ln w="28575" cap="flat" cmpd="sng" algn="ctr">
                    <a:solidFill>
                      <a:srgbClr val="0999C8"/>
                    </a:solidFill>
                    <a:prstDash val="solid"/>
                    <a:miter lim="800000"/>
                  </a:ln>
                  <a:effectLst/>
                </p:spPr>
                <p:txBody>
                  <a:bodyPr lIns="18000" tIns="9000" rIns="18000" bIns="9000" rtlCol="0" anchor="ctr"/>
                  <a:lstStyle/>
                  <a:p>
                    <a:pPr algn="ctr" defTabSz="1088639">
                      <a:defRPr/>
                    </a:pPr>
                    <a:endParaRPr lang="en-US" sz="240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Arial"/>
                    </a:endParaRPr>
                  </a:p>
                </p:txBody>
              </p:sp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FF3E73A5-2B49-9218-172C-EF6523BCE7E3}"/>
                      </a:ext>
                    </a:extLst>
                  </p:cNvPr>
                  <p:cNvSpPr txBox="1"/>
                  <p:nvPr/>
                </p:nvSpPr>
                <p:spPr>
                  <a:xfrm>
                    <a:off x="5872152" y="3448230"/>
                    <a:ext cx="3665106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defTabSz="1088639">
                      <a:spcBef>
                        <a:spcPct val="50000"/>
                      </a:spcBef>
                      <a:defRPr/>
                    </a:pPr>
                    <a:r>
                      <a:rPr lang="en-US" sz="2400" b="1" cap="all" dirty="0">
                        <a:ln w="0"/>
                        <a:solidFill>
                          <a:prstClr val="white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Arial"/>
                      </a:rPr>
                      <a:t>CHƯƠNG I</a:t>
                    </a:r>
                  </a:p>
                </p:txBody>
              </p:sp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EFB472B-47C0-C87D-0063-1DAECC1A878F}"/>
                  </a:ext>
                </a:extLst>
              </p:cNvPr>
              <p:cNvGrpSpPr/>
              <p:nvPr/>
            </p:nvGrpSpPr>
            <p:grpSpPr>
              <a:xfrm>
                <a:off x="9106600" y="1073075"/>
                <a:ext cx="14176768" cy="2536197"/>
                <a:chOff x="9107018" y="1073075"/>
                <a:chExt cx="14176768" cy="2536197"/>
              </a:xfrm>
            </p:grpSpPr>
            <p:sp>
              <p:nvSpPr>
                <p:cNvPr id="14" name="Isosceles Triangle 13">
                  <a:extLst>
                    <a:ext uri="{FF2B5EF4-FFF2-40B4-BE49-F238E27FC236}">
                      <a16:creationId xmlns:a16="http://schemas.microsoft.com/office/drawing/2014/main" id="{79C7A4FF-CADB-677D-6C4F-C8CECFE6E2C4}"/>
                    </a:ext>
                  </a:extLst>
                </p:cNvPr>
                <p:cNvSpPr/>
                <p:nvPr/>
              </p:nvSpPr>
              <p:spPr>
                <a:xfrm>
                  <a:off x="21933047" y="1073075"/>
                  <a:ext cx="1350739" cy="698455"/>
                </a:xfrm>
                <a:prstGeom prst="triangl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>
                    <a:buClr>
                      <a:srgbClr val="000000"/>
                    </a:buClr>
                  </a:pPr>
                  <a:endParaRPr lang="en-US" sz="2400" ker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13" name="Isosceles Triangle 12">
                  <a:extLst>
                    <a:ext uri="{FF2B5EF4-FFF2-40B4-BE49-F238E27FC236}">
                      <a16:creationId xmlns:a16="http://schemas.microsoft.com/office/drawing/2014/main" id="{FD43A790-4761-1593-5E7F-C61E0EF6568E}"/>
                    </a:ext>
                  </a:extLst>
                </p:cNvPr>
                <p:cNvSpPr/>
                <p:nvPr/>
              </p:nvSpPr>
              <p:spPr>
                <a:xfrm>
                  <a:off x="9107018" y="1111387"/>
                  <a:ext cx="1350740" cy="698456"/>
                </a:xfrm>
                <a:prstGeom prst="triangl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>
                    <a:buClr>
                      <a:srgbClr val="000000"/>
                    </a:buClr>
                  </a:pPr>
                  <a:endParaRPr lang="en-US" sz="2400" ker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6" name="Round Same Side Corner Rectangle 15">
                  <a:extLst>
                    <a:ext uri="{FF2B5EF4-FFF2-40B4-BE49-F238E27FC236}">
                      <a16:creationId xmlns:a16="http://schemas.microsoft.com/office/drawing/2014/main" id="{65BE2761-C815-58A4-1E48-C1E58E62963D}"/>
                    </a:ext>
                  </a:extLst>
                </p:cNvPr>
                <p:cNvSpPr/>
                <p:nvPr/>
              </p:nvSpPr>
              <p:spPr>
                <a:xfrm flipV="1">
                  <a:off x="9789226" y="1134967"/>
                  <a:ext cx="12812352" cy="2474305"/>
                </a:xfrm>
                <a:prstGeom prst="round2SameRect">
                  <a:avLst>
                    <a:gd name="adj1" fmla="val 8963"/>
                    <a:gd name="adj2" fmla="val 0"/>
                  </a:avLst>
                </a:prstGeom>
                <a:solidFill>
                  <a:schemeClr val="accent5">
                    <a:lumMod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1088639">
                    <a:defRPr/>
                  </a:pPr>
                  <a:endParaRPr lang="en-US" sz="2400">
                    <a:solidFill>
                      <a:prstClr val="white"/>
                    </a:solidFill>
                    <a:latin typeface="Calibri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0740EC7-49C8-CC33-EDD9-95A8C0C1C158}"/>
                </a:ext>
              </a:extLst>
            </p:cNvPr>
            <p:cNvSpPr txBox="1"/>
            <p:nvPr/>
          </p:nvSpPr>
          <p:spPr>
            <a:xfrm>
              <a:off x="10050135" y="1494829"/>
              <a:ext cx="12551028" cy="1661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vi-VN" sz="2400" b="1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Chương II. VECTƠ VÀ HỆ TRỤC TOẠ ĐỘ TRONG KHÔNG GIAN</a:t>
              </a: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81BBE778-32AF-ECC8-9F64-80958E018EAE}"/>
              </a:ext>
            </a:extLst>
          </p:cNvPr>
          <p:cNvSpPr/>
          <p:nvPr/>
        </p:nvSpPr>
        <p:spPr>
          <a:xfrm flipH="1">
            <a:off x="5628203" y="536539"/>
            <a:ext cx="96689" cy="106171"/>
          </a:xfrm>
          <a:prstGeom prst="rtTriangle">
            <a:avLst/>
          </a:prstGeom>
          <a:solidFill>
            <a:srgbClr val="4472C4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088639">
              <a:defRPr/>
            </a:pPr>
            <a:endParaRPr lang="en-US" sz="2400">
              <a:solidFill>
                <a:prstClr val="white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00C193-F170-BA99-215B-91A131C36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240" y="1713590"/>
            <a:ext cx="6921417" cy="460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defTabSz="1088639">
              <a:lnSpc>
                <a:spcPct val="150000"/>
              </a:lnSpc>
              <a:spcBef>
                <a:spcPct val="20000"/>
              </a:spcBef>
              <a:defRPr/>
            </a:pPr>
            <a:endParaRPr lang="en-US" sz="2400" b="1" dirty="0">
              <a:solidFill>
                <a:srgbClr val="4436FA"/>
              </a:solidFill>
              <a:latin typeface="Tahoma" pitchFamily="34" charset="0"/>
              <a:ea typeface="Tahoma" pitchFamily="34" charset="0"/>
              <a:cs typeface="Tahoma" pitchFamily="34" charset="0"/>
              <a:sym typeface="Arial"/>
            </a:endParaRPr>
          </a:p>
          <a:p>
            <a:pPr algn="just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§6. </a:t>
            </a:r>
            <a:r>
              <a:rPr lang="vi-VN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  <a:p>
            <a:pPr algn="just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§7. HỆ TRỤC TOẠ ĐỘ TRONG KHÔNG GIAN.</a:t>
            </a:r>
          </a:p>
          <a:p>
            <a:pPr algn="just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§8. </a:t>
            </a:r>
            <a:r>
              <a:rPr lang="vi-VN" sz="2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BIỂU THỨC TOẠ ĐỘ CỦA CÁC PHÉP TOÁN VECTƠ</a:t>
            </a:r>
            <a:r>
              <a:rPr lang="en-US" sz="2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  <a:p>
            <a:pPr algn="just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BÀI TẬP CUỐI CHƯƠNG II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2736F35-3E80-2DB7-45C8-A6F3AAD9D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50" y="452873"/>
            <a:ext cx="4493371" cy="627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3492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30">
            <a:extLst>
              <a:ext uri="{FF2B5EF4-FFF2-40B4-BE49-F238E27FC236}">
                <a16:creationId xmlns:a16="http://schemas.microsoft.com/office/drawing/2014/main" id="{B1092DFC-EDA7-0751-94E2-9F5688C542A9}"/>
              </a:ext>
            </a:extLst>
          </p:cNvPr>
          <p:cNvSpPr/>
          <p:nvPr/>
        </p:nvSpPr>
        <p:spPr>
          <a:xfrm>
            <a:off x="137762" y="1079773"/>
            <a:ext cx="704063" cy="6758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 defTabSz="457200">
              <a:buClr>
                <a:srgbClr val="000000"/>
              </a:buClr>
            </a:pPr>
            <a:r>
              <a:rPr lang="en-US"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❶</a:t>
            </a:r>
            <a:endParaRPr sz="3000" b="1" kern="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6A0EEDB-C8A7-6794-7E96-F62C40CD642B}"/>
              </a:ext>
            </a:extLst>
          </p:cNvPr>
          <p:cNvSpPr/>
          <p:nvPr/>
        </p:nvSpPr>
        <p:spPr>
          <a:xfrm>
            <a:off x="841824" y="1128009"/>
            <a:ext cx="4847775" cy="561897"/>
          </a:xfrm>
          <a:prstGeom prst="homePlate">
            <a:avLst>
              <a:gd name="adj" fmla="val 3672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VECTƠ TRONG KHÔNG GIAN</a:t>
            </a:r>
            <a:endParaRPr lang="en-US" sz="24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1">
                <a:extLst>
                  <a:ext uri="{FF2B5EF4-FFF2-40B4-BE49-F238E27FC236}">
                    <a16:creationId xmlns:a16="http://schemas.microsoft.com/office/drawing/2014/main" id="{E399DB1E-A3F4-013E-1D49-AB1A32E76EB7}"/>
                  </a:ext>
                </a:extLst>
              </p:cNvPr>
              <p:cNvSpPr txBox="1"/>
              <p:nvPr/>
            </p:nvSpPr>
            <p:spPr>
              <a:xfrm>
                <a:off x="574805" y="2611832"/>
                <a:ext cx="8213595" cy="356597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 Trong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trước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duy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𝑶𝑴</m:t>
                        </m:r>
                      </m:e>
                    </m:acc>
                    <m:r>
                      <a:rPr lang="en-US" sz="24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𝑨𝑨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𝑩𝑩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 …..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Ta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ước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vectơ-không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0,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(và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vectơ-không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chung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Text Box 1">
                <a:extLst>
                  <a:ext uri="{FF2B5EF4-FFF2-40B4-BE49-F238E27FC236}">
                    <a16:creationId xmlns:a16="http://schemas.microsoft.com/office/drawing/2014/main" id="{E399DB1E-A3F4-013E-1D49-AB1A32E76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05" y="2611832"/>
                <a:ext cx="8213595" cy="3565976"/>
              </a:xfrm>
              <a:prstGeom prst="rect">
                <a:avLst/>
              </a:prstGeom>
              <a:blipFill>
                <a:blip r:embed="rId4"/>
                <a:stretch>
                  <a:fillRect l="-1036" t="-1531" b="-2381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39F592DC-C7C2-1E23-789C-CC300A4DE844}"/>
              </a:ext>
            </a:extLst>
          </p:cNvPr>
          <p:cNvSpPr txBox="1"/>
          <p:nvPr/>
        </p:nvSpPr>
        <p:spPr>
          <a:xfrm>
            <a:off x="132659" y="1829595"/>
            <a:ext cx="3057599" cy="642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ưu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ý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3D188CA-616D-2899-9369-143FD1F1CC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2623" y="2089231"/>
            <a:ext cx="1974572" cy="131638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982EDAC-4E9E-625F-D77A-278C047998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3232" y="3406363"/>
            <a:ext cx="2066925" cy="136207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E8B9F6C-FB81-6DAD-E447-ABC91A5E3EAC}"/>
              </a:ext>
            </a:extLst>
          </p:cNvPr>
          <p:cNvSpPr txBox="1"/>
          <p:nvPr/>
        </p:nvSpPr>
        <p:spPr>
          <a:xfrm>
            <a:off x="9026125" y="4553692"/>
            <a:ext cx="422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>
                <a:srgbClr val="000000"/>
              </a:buClr>
            </a:pPr>
            <a:r>
              <a:rPr lang="en-US" sz="2800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</a:t>
            </a:r>
            <a:endParaRPr lang="en-US" sz="2400" kern="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5568D7-1FA9-3054-04DE-554DF9BC8358}"/>
              </a:ext>
            </a:extLst>
          </p:cNvPr>
          <p:cNvSpPr txBox="1"/>
          <p:nvPr/>
        </p:nvSpPr>
        <p:spPr>
          <a:xfrm>
            <a:off x="11037805" y="3375132"/>
            <a:ext cx="422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>
                <a:srgbClr val="000000"/>
              </a:buClr>
            </a:pPr>
            <a:r>
              <a:rPr lang="en-US" sz="2800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DF8AD4-7454-C04F-3CBB-5EABF4B959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1951" y="4304898"/>
            <a:ext cx="523219" cy="5232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1518F2-EB4B-35CA-AE26-CC431373ED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6195" y="3315453"/>
            <a:ext cx="523219" cy="52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64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30">
            <a:extLst>
              <a:ext uri="{FF2B5EF4-FFF2-40B4-BE49-F238E27FC236}">
                <a16:creationId xmlns:a16="http://schemas.microsoft.com/office/drawing/2014/main" id="{B1092DFC-EDA7-0751-94E2-9F5688C542A9}"/>
              </a:ext>
            </a:extLst>
          </p:cNvPr>
          <p:cNvSpPr/>
          <p:nvPr/>
        </p:nvSpPr>
        <p:spPr>
          <a:xfrm>
            <a:off x="137762" y="1079773"/>
            <a:ext cx="704063" cy="6758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 defTabSz="457200">
              <a:buClr>
                <a:srgbClr val="000000"/>
              </a:buClr>
            </a:pPr>
            <a:r>
              <a:rPr lang="en-US"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❶</a:t>
            </a:r>
            <a:endParaRPr sz="3000" b="1" kern="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6A0EEDB-C8A7-6794-7E96-F62C40CD642B}"/>
              </a:ext>
            </a:extLst>
          </p:cNvPr>
          <p:cNvSpPr/>
          <p:nvPr/>
        </p:nvSpPr>
        <p:spPr>
          <a:xfrm>
            <a:off x="841824" y="1128009"/>
            <a:ext cx="4847775" cy="561897"/>
          </a:xfrm>
          <a:prstGeom prst="homePlate">
            <a:avLst>
              <a:gd name="adj" fmla="val 3672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VECTƠ TRONG KHÔNG GIAN</a:t>
            </a:r>
            <a:endParaRPr lang="en-US" sz="24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488B4C-CF15-D8C2-8B67-9E4B4C75BCAC}"/>
              </a:ext>
            </a:extLst>
          </p:cNvPr>
          <p:cNvSpPr txBox="1"/>
          <p:nvPr/>
        </p:nvSpPr>
        <p:spPr>
          <a:xfrm>
            <a:off x="5848530" y="1215069"/>
            <a:ext cx="1336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>
                <a:srgbClr val="000000"/>
              </a:buClr>
            </a:pPr>
            <a:r>
              <a:rPr lang="vi-VN" sz="2400" b="1" u="sng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HĐ</a:t>
            </a:r>
            <a:r>
              <a:rPr lang="en-US" sz="2400" b="1" u="sng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2.3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3CFA90-B4CA-6896-2EA1-68A47E5AA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638" y="1128010"/>
            <a:ext cx="3515361" cy="3602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B7D165-BA93-DFBC-4D55-C9BDC1093F4F}"/>
                  </a:ext>
                </a:extLst>
              </p:cNvPr>
              <p:cNvSpPr txBox="1"/>
              <p:nvPr/>
            </p:nvSpPr>
            <p:spPr>
              <a:xfrm>
                <a:off x="288" y="1848792"/>
                <a:ext cx="8676351" cy="2201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u="sng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2400" b="1" u="sng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u="sng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2400" b="1" u="sng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 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lăng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(H.2.8) </a:t>
                </a:r>
              </a:p>
              <a:p>
                <a:pPr marL="457200" marR="0" indent="-2286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Trong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457200" marR="0" indent="-2286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𝑩𝑪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′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𝑴𝑴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e>
                    </m:acc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𝑨𝑨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B7D165-BA93-DFBC-4D55-C9BDC1093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" y="1848792"/>
                <a:ext cx="8676351" cy="2201693"/>
              </a:xfrm>
              <a:prstGeom prst="rect">
                <a:avLst/>
              </a:prstGeom>
              <a:blipFill>
                <a:blip r:embed="rId5"/>
                <a:stretch>
                  <a:fillRect l="-1054" t="-2770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9D079C8F-76D8-AA3D-E12A-623B6B4330D9}"/>
              </a:ext>
            </a:extLst>
          </p:cNvPr>
          <p:cNvSpPr txBox="1"/>
          <p:nvPr/>
        </p:nvSpPr>
        <p:spPr>
          <a:xfrm>
            <a:off x="3858647" y="3701580"/>
            <a:ext cx="1441595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620C9A2C-5F8E-FA7D-DE7E-6EE6D2A50A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9525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102" imgH="177492" progId="Equation.DSMT4">
                  <p:embed/>
                </p:oleObj>
              </mc:Choice>
              <mc:Fallback>
                <p:oleObj name="Equation" r:id="rId6" imgW="114102" imgH="17749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9525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3">
                <a:extLst>
                  <a:ext uri="{FF2B5EF4-FFF2-40B4-BE49-F238E27FC236}">
                    <a16:creationId xmlns:a16="http://schemas.microsoft.com/office/drawing/2014/main" id="{7AD938C2-2B7D-ED36-2AEF-122DCF559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V="1">
                <a:off x="276325" y="4136708"/>
                <a:ext cx="11776709" cy="23703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457200" lvl="0" indent="-457200">
                  <a:buFontTx/>
                  <a:buAutoNum type="alphaLcParenR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2300" b="1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2300" b="1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2300" b="1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2300" b="1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2300" b="1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300" b="1" dirty="0" err="1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2300" b="1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2300" b="1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2300" b="1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2300" b="1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kumimoji="0" lang="en-US" altLang="en-US" sz="2300" b="1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2300" b="1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kumimoji="0" lang="en-US" altLang="en-US" sz="2300" b="1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M' </a:t>
                </a:r>
                <a:r>
                  <a:rPr kumimoji="0" lang="en-US" altLang="en-US" sz="2300" b="1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2300" b="1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2300" b="1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2300" b="1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B'C'. </a:t>
                </a:r>
                <a:r>
                  <a:rPr kumimoji="0" lang="en-US" altLang="en-US" sz="2300" b="1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2300" b="1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2300" b="1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BCC'B' </a:t>
                </a:r>
                <a:r>
                  <a:rPr kumimoji="0" lang="en-US" altLang="en-US" sz="2300" b="1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2300" b="1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2300" b="1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2300" b="1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2300" b="1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MM'//BB' và  MM'=BB'. </a:t>
                </a:r>
                <a:r>
                  <a:rPr kumimoji="0" lang="en-US" altLang="en-US" sz="2300" b="1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2300" b="1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lăng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2300" b="1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ABC.A'B'C' </a:t>
                </a:r>
                <a:r>
                  <a:rPr kumimoji="0" lang="en-US" altLang="en-US" sz="2300" b="1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AA'//BB' và AA'=BB’.</a:t>
                </a:r>
              </a:p>
              <a:p>
                <a:pPr lvl="0"/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2300" b="1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2300" b="1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𝑴𝑴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2300" b="1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𝑨𝑨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2300" b="1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2300" b="1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2300" b="1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2300" b="1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:r>
                  <a:rPr kumimoji="0" lang="en-US" altLang="en-US" sz="2300" b="1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2300" b="1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2300" b="1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𝑴𝑴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e>
                    </m:acc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𝑨𝑨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e>
                    </m:acc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Vậy </a:t>
                </a:r>
                <a:r>
                  <a:rPr kumimoji="0" lang="en-US" altLang="en-US" sz="2300" b="1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2300" b="1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2300" b="1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2300" b="1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B'C' </a:t>
                </a:r>
                <a:r>
                  <a:rPr kumimoji="0" lang="en-US" altLang="en-US" sz="2300" b="1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2300" b="1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M’ </a:t>
                </a:r>
                <a:r>
                  <a:rPr kumimoji="0" lang="en-US" altLang="en-US" sz="2300" b="1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2300" b="1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kumimoji="0" lang="en-US" altLang="en-US" sz="2300" b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Rectangle 3">
                <a:extLst>
                  <a:ext uri="{FF2B5EF4-FFF2-40B4-BE49-F238E27FC236}">
                    <a16:creationId xmlns:a16="http://schemas.microsoft.com/office/drawing/2014/main" id="{7AD938C2-2B7D-ED36-2AEF-122DCF5596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0800000" flipV="1">
                <a:off x="276325" y="4136708"/>
                <a:ext cx="11776709" cy="2370392"/>
              </a:xfrm>
              <a:prstGeom prst="rect">
                <a:avLst/>
              </a:prstGeom>
              <a:blipFill>
                <a:blip r:embed="rId8"/>
                <a:stretch>
                  <a:fillRect l="-725" r="-414" b="-36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02752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745AE22-14F5-2767-3512-624A3FFF6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593" y="3095666"/>
            <a:ext cx="3368332" cy="2819644"/>
          </a:xfrm>
          <a:prstGeom prst="rect">
            <a:avLst/>
          </a:prstGeom>
        </p:spPr>
      </p:pic>
      <p:sp>
        <p:nvSpPr>
          <p:cNvPr id="2" name="Google Shape;186;p30">
            <a:extLst>
              <a:ext uri="{FF2B5EF4-FFF2-40B4-BE49-F238E27FC236}">
                <a16:creationId xmlns:a16="http://schemas.microsoft.com/office/drawing/2014/main" id="{B1092DFC-EDA7-0751-94E2-9F5688C542A9}"/>
              </a:ext>
            </a:extLst>
          </p:cNvPr>
          <p:cNvSpPr/>
          <p:nvPr/>
        </p:nvSpPr>
        <p:spPr>
          <a:xfrm>
            <a:off x="137762" y="1079773"/>
            <a:ext cx="704063" cy="6758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 defTabSz="457200">
              <a:buClr>
                <a:srgbClr val="000000"/>
              </a:buClr>
            </a:pPr>
            <a:r>
              <a:rPr lang="en-US"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❶</a:t>
            </a:r>
            <a:endParaRPr sz="3000" b="1" kern="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6A0EEDB-C8A7-6794-7E96-F62C40CD642B}"/>
              </a:ext>
            </a:extLst>
          </p:cNvPr>
          <p:cNvSpPr/>
          <p:nvPr/>
        </p:nvSpPr>
        <p:spPr>
          <a:xfrm>
            <a:off x="841824" y="1128009"/>
            <a:ext cx="4847775" cy="561897"/>
          </a:xfrm>
          <a:prstGeom prst="homePlate">
            <a:avLst>
              <a:gd name="adj" fmla="val 3672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VECTƠ TRONG KHÔNG GIAN</a:t>
            </a:r>
            <a:endParaRPr lang="en-US" sz="24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488B4C-CF15-D8C2-8B67-9E4B4C75BCAC}"/>
              </a:ext>
            </a:extLst>
          </p:cNvPr>
          <p:cNvSpPr txBox="1"/>
          <p:nvPr/>
        </p:nvSpPr>
        <p:spPr>
          <a:xfrm>
            <a:off x="5848530" y="1215069"/>
            <a:ext cx="1336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>
                <a:srgbClr val="000000"/>
              </a:buClr>
            </a:pPr>
            <a:r>
              <a:rPr lang="vi-VN" sz="2400" b="1" u="sng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HĐ</a:t>
            </a:r>
            <a:r>
              <a:rPr lang="en-US" sz="2400" b="1" u="sng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2.4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079C8F-76D8-AA3D-E12A-623B6B4330D9}"/>
              </a:ext>
            </a:extLst>
          </p:cNvPr>
          <p:cNvSpPr txBox="1"/>
          <p:nvPr/>
        </p:nvSpPr>
        <p:spPr>
          <a:xfrm>
            <a:off x="458810" y="3017344"/>
            <a:ext cx="1441595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Lời</a:t>
            </a:r>
            <a:r>
              <a:rPr lang="en-US" sz="2400" b="1" u="sng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giải</a:t>
            </a:r>
            <a:endParaRPr lang="en-US" sz="2400" b="1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620C9A2C-5F8E-FA7D-DE7E-6EE6D2A50A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9525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02" imgH="177492" progId="Equation.DSMT4">
                  <p:embed/>
                </p:oleObj>
              </mc:Choice>
              <mc:Fallback>
                <p:oleObj name="Equation" r:id="rId5" imgW="114102" imgH="177492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620C9A2C-5F8E-FA7D-DE7E-6EE6D2A50A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9525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9DC6E7-846C-92B9-C77B-09E14152FFBA}"/>
                  </a:ext>
                </a:extLst>
              </p:cNvPr>
              <p:cNvSpPr txBox="1"/>
              <p:nvPr/>
            </p:nvSpPr>
            <p:spPr>
              <a:xfrm>
                <a:off x="354872" y="1681465"/>
                <a:ext cx="11699366" cy="1334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2286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u="sng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</a:t>
                </a:r>
                <a:r>
                  <a:rPr lang="en-US" sz="2400" b="1" u="sng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u="sng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400" b="1" u="sng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457200" marR="0" indent="-2286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	Trong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𝑺𝑪</m:t>
                        </m:r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𝑫𝑪</m:t>
                        </m:r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457200" marR="0" indent="-2286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	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𝑨𝑫</m:t>
                    </m:r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𝑵</m:t>
                    </m:r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𝑴𝑵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9DC6E7-846C-92B9-C77B-09E14152F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72" y="1681465"/>
                <a:ext cx="11699366" cy="1334724"/>
              </a:xfrm>
              <a:prstGeom prst="rect">
                <a:avLst/>
              </a:prstGeom>
              <a:blipFill>
                <a:blip r:embed="rId7"/>
                <a:stretch>
                  <a:fillRect t="-4566" b="-9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3262E1C-5B82-4BC3-68D4-07DC2714F5F7}"/>
                  </a:ext>
                </a:extLst>
              </p:cNvPr>
              <p:cNvSpPr txBox="1"/>
              <p:nvPr/>
            </p:nvSpPr>
            <p:spPr>
              <a:xfrm>
                <a:off x="47625" y="3555986"/>
                <a:ext cx="8705510" cy="32829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0480" marR="3048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//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𝑪𝑫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= 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𝑪𝑫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30480" marR="3048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𝑫𝑪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 </a:t>
                </a:r>
                <a:endParaRPr lang="en-US" sz="24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0480" marR="3048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𝑺𝑪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vì không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30480" marR="30480" algn="just"/>
                <a:r>
                  <a:rPr lang="en-US" sz="2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vì không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0480" marR="3048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 </a:t>
                </a: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//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𝑵𝑴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𝑴𝑵</m:t>
                    </m:r>
                    <m:r>
                      <a:rPr lang="en-US" sz="2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𝑴𝑵</m:t>
                        </m:r>
                      </m:e>
                    </m:acc>
                    <m:r>
                      <a:rPr lang="en-US" sz="24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,  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 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30480" marR="3048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𝑵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𝑩𝑪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3262E1C-5B82-4BC3-68D4-07DC2714F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" y="3555986"/>
                <a:ext cx="8705510" cy="3282950"/>
              </a:xfrm>
              <a:prstGeom prst="rect">
                <a:avLst/>
              </a:prstGeom>
              <a:blipFill>
                <a:blip r:embed="rId8"/>
                <a:stretch>
                  <a:fillRect l="-770" t="-1670" r="-700" b="-2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A025C90-9570-80EF-430F-1589E4F17D2D}"/>
              </a:ext>
            </a:extLst>
          </p:cNvPr>
          <p:cNvCxnSpPr/>
          <p:nvPr/>
        </p:nvCxnSpPr>
        <p:spPr>
          <a:xfrm>
            <a:off x="9185566" y="5280031"/>
            <a:ext cx="2172387" cy="0"/>
          </a:xfrm>
          <a:prstGeom prst="line">
            <a:avLst/>
          </a:prstGeom>
          <a:ln w="158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06CB9CD-17A7-F10D-818E-518E9406B7CE}"/>
              </a:ext>
            </a:extLst>
          </p:cNvPr>
          <p:cNvSpPr txBox="1"/>
          <p:nvPr/>
        </p:nvSpPr>
        <p:spPr>
          <a:xfrm>
            <a:off x="8997649" y="5253356"/>
            <a:ext cx="540248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M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EA5BB30-EF3E-FD78-9EBA-3865AE62D552}"/>
              </a:ext>
            </a:extLst>
          </p:cNvPr>
          <p:cNvSpPr txBox="1"/>
          <p:nvPr/>
        </p:nvSpPr>
        <p:spPr>
          <a:xfrm flipV="1">
            <a:off x="11389360" y="5223159"/>
            <a:ext cx="342900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4166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32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30">
            <a:extLst>
              <a:ext uri="{FF2B5EF4-FFF2-40B4-BE49-F238E27FC236}">
                <a16:creationId xmlns:a16="http://schemas.microsoft.com/office/drawing/2014/main" id="{B1092DFC-EDA7-0751-94E2-9F5688C542A9}"/>
              </a:ext>
            </a:extLst>
          </p:cNvPr>
          <p:cNvSpPr/>
          <p:nvPr/>
        </p:nvSpPr>
        <p:spPr>
          <a:xfrm>
            <a:off x="137762" y="1079773"/>
            <a:ext cx="704063" cy="6758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 defTabSz="457200">
              <a:buClr>
                <a:srgbClr val="000000"/>
              </a:buClr>
            </a:pPr>
            <a:r>
              <a:rPr lang="en-US"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❶</a:t>
            </a:r>
            <a:endParaRPr sz="3000" b="1" kern="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6A0EEDB-C8A7-6794-7E96-F62C40CD642B}"/>
              </a:ext>
            </a:extLst>
          </p:cNvPr>
          <p:cNvSpPr/>
          <p:nvPr/>
        </p:nvSpPr>
        <p:spPr>
          <a:xfrm>
            <a:off x="841824" y="1128009"/>
            <a:ext cx="4847775" cy="561897"/>
          </a:xfrm>
          <a:prstGeom prst="homePlate">
            <a:avLst>
              <a:gd name="adj" fmla="val 3672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VECTƠ TRONG KHÔNG GIAN</a:t>
            </a:r>
            <a:endParaRPr lang="en-US" sz="24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488B4C-CF15-D8C2-8B67-9E4B4C75BCAC}"/>
              </a:ext>
            </a:extLst>
          </p:cNvPr>
          <p:cNvSpPr txBox="1"/>
          <p:nvPr/>
        </p:nvSpPr>
        <p:spPr>
          <a:xfrm>
            <a:off x="5848530" y="1215069"/>
            <a:ext cx="1336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>
                <a:srgbClr val="000000"/>
              </a:buClr>
            </a:pPr>
            <a:r>
              <a:rPr lang="vi-VN" sz="2400" b="1" u="sng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HĐ</a:t>
            </a:r>
            <a:r>
              <a:rPr lang="en-US" sz="2400" b="1" u="sng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2.4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079C8F-76D8-AA3D-E12A-623B6B4330D9}"/>
              </a:ext>
            </a:extLst>
          </p:cNvPr>
          <p:cNvSpPr txBox="1"/>
          <p:nvPr/>
        </p:nvSpPr>
        <p:spPr>
          <a:xfrm>
            <a:off x="2340665" y="3200179"/>
            <a:ext cx="1441595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Lời</a:t>
            </a:r>
            <a:r>
              <a:rPr lang="en-US" sz="2400" b="1" u="sng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giải</a:t>
            </a:r>
            <a:endParaRPr lang="en-US" sz="2400" b="1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8D42A0D5-5179-3691-1AAC-23E32255C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a)	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Hai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đường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thẳng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AA'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và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BC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chéo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nhau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nên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hai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vectơ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AA'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và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BC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không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cùng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phương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Do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đó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hai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vectơ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AA'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và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BC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không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bằng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nhau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Tứ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giác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ACC'A'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là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hình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bình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hành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nên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AA'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//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CC'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và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AA'=CC'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. Hai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vectơ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AA'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CC'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có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cùng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độ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dài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và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cùng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hướng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nên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hai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vectơ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đó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bằng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nhau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Tương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tự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hai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vectơ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620C9A2C-5F8E-FA7D-DE7E-6EE6D2A50A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9525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620C9A2C-5F8E-FA7D-DE7E-6EE6D2A50A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9525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625A4CB-E37C-7938-B824-30650DC2D6B4}"/>
              </a:ext>
            </a:extLst>
          </p:cNvPr>
          <p:cNvSpPr txBox="1"/>
          <p:nvPr/>
        </p:nvSpPr>
        <p:spPr>
          <a:xfrm>
            <a:off x="171990" y="1698301"/>
            <a:ext cx="11705049" cy="1644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b="1" u="sng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Vận</a:t>
            </a:r>
            <a:r>
              <a:rPr lang="fr-FR" sz="2400" b="1" u="sng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u="sng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dụng</a:t>
            </a:r>
            <a:r>
              <a:rPr lang="fr-FR" sz="2400" b="1" u="sng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1</a:t>
            </a:r>
            <a:r>
              <a:rPr lang="fr-FR" sz="2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.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Một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tòa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nhà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có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chiều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cao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của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các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tầng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là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như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nhau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.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Một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chiếc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thang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máy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di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chuyển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từ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tầng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15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lên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tầng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22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của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tòa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nhà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sau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đó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di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chuyển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từ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tầng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22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lên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tầng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29.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Các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vectơ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biểu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diễn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độ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dịch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chuyển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của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thang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máy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trong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hai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lần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di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chuyển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đó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có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bằng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nhau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không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?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Giải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thích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vì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sao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E97C1A1-71AA-810F-4030-9C1C76B4B7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2588" y="3429000"/>
            <a:ext cx="5365040" cy="3269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4418D00-966F-2C35-834C-3A32434E44C9}"/>
                  </a:ext>
                </a:extLst>
              </p:cNvPr>
              <p:cNvSpPr txBox="1"/>
              <p:nvPr/>
            </p:nvSpPr>
            <p:spPr>
              <a:xfrm>
                <a:off x="47625" y="3659344"/>
                <a:ext cx="6661148" cy="33295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dịch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thang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tầng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15 </a:t>
                </a: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tầng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22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3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3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300" b="1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dịch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thang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tầng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22 </a:t>
                </a: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tầng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29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3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3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300" b="1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3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3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fr-FR" sz="23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fr-FR" sz="23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3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3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fr-FR" sz="23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fr-FR" sz="23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fr-FR" sz="23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𝟕</m:t>
                    </m:r>
                  </m:oMath>
                </a14:m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3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3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23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3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3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3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3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fr-FR" sz="23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3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3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dịch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thang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di </a:t>
                </a: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3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fr-FR" sz="23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300" b="1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4418D00-966F-2C35-834C-3A32434E4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" y="3659344"/>
                <a:ext cx="6661148" cy="3329501"/>
              </a:xfrm>
              <a:prstGeom prst="rect">
                <a:avLst/>
              </a:prstGeom>
              <a:blipFill>
                <a:blip r:embed="rId7"/>
                <a:stretch>
                  <a:fillRect l="-1372" t="-1648" r="-1281" b="-3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717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974CB5-272C-268D-288F-6ADF606F8BFB}"/>
              </a:ext>
            </a:extLst>
          </p:cNvPr>
          <p:cNvGrpSpPr/>
          <p:nvPr/>
        </p:nvGrpSpPr>
        <p:grpSpPr>
          <a:xfrm>
            <a:off x="258295" y="1248375"/>
            <a:ext cx="9593371" cy="583648"/>
            <a:chOff x="8663663" y="5234302"/>
            <a:chExt cx="32755010" cy="1351720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6D8942C-4BEB-F6FA-0164-7F708F9C8FFC}"/>
                </a:ext>
              </a:extLst>
            </p:cNvPr>
            <p:cNvSpPr/>
            <p:nvPr/>
          </p:nvSpPr>
          <p:spPr>
            <a:xfrm>
              <a:off x="9779639" y="5399640"/>
              <a:ext cx="31639034" cy="1036841"/>
            </a:xfrm>
            <a:prstGeom prst="homePlate">
              <a:avLst>
                <a:gd name="adj" fmla="val 3672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spcAft>
                  <a:spcPts val="600"/>
                </a:spcAft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 TỔNG VÀ HIỆU CỦA HAI VECTƠ TRONG KHÔNG GIAN</a:t>
              </a:r>
              <a:endParaRPr lang="en-US" sz="2800" b="1" kern="0" dirty="0">
                <a:solidFill>
                  <a:srgbClr val="4436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" name="Google Shape;183;p30">
              <a:extLst>
                <a:ext uri="{FF2B5EF4-FFF2-40B4-BE49-F238E27FC236}">
                  <a16:creationId xmlns:a16="http://schemas.microsoft.com/office/drawing/2014/main" id="{2476B884-55FA-A8D4-EFCE-2669AFACA0AC}"/>
                </a:ext>
              </a:extLst>
            </p:cNvPr>
            <p:cNvSpPr/>
            <p:nvPr/>
          </p:nvSpPr>
          <p:spPr>
            <a:xfrm>
              <a:off x="8663663" y="5234302"/>
              <a:ext cx="1408126" cy="13517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en-US"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❷</a:t>
              </a:r>
              <a:endParaRPr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C76BA72-BCDF-EFED-97EF-542A45E1AB27}"/>
              </a:ext>
            </a:extLst>
          </p:cNvPr>
          <p:cNvSpPr txBox="1"/>
          <p:nvPr/>
        </p:nvSpPr>
        <p:spPr>
          <a:xfrm>
            <a:off x="10178516" y="1281828"/>
            <a:ext cx="1336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>
                <a:srgbClr val="000000"/>
              </a:buClr>
            </a:pPr>
            <a:r>
              <a:rPr lang="vi-VN" sz="2400" b="1" u="sng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HĐ</a:t>
            </a:r>
            <a:r>
              <a:rPr lang="en-US" sz="2400" b="1" u="sng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3.1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4C3426D-3F1C-8C03-230A-38660B109D34}"/>
                  </a:ext>
                </a:extLst>
              </p:cNvPr>
              <p:cNvSpPr txBox="1"/>
              <p:nvPr/>
            </p:nvSpPr>
            <p:spPr>
              <a:xfrm>
                <a:off x="29878" y="1745828"/>
                <a:ext cx="12059341" cy="18505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𝑩𝑪</m:t>
                        </m:r>
                      </m:e>
                    </m:acc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′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:endParaRPr lang="en-US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indent="-2286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	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indent="-2286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	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</m:t>
                    </m:r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𝑪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4C3426D-3F1C-8C03-230A-38660B109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" y="1745828"/>
                <a:ext cx="12059341" cy="1850507"/>
              </a:xfrm>
              <a:prstGeom prst="rect">
                <a:avLst/>
              </a:prstGeom>
              <a:blipFill>
                <a:blip r:embed="rId4"/>
                <a:stretch>
                  <a:fillRect l="-809" t="-987" r="-758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DB2F2911-737F-6EE9-C8B8-6D17D44035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6467" y="3933863"/>
            <a:ext cx="1781175" cy="2628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1EF0559-D66D-3B24-0CC9-8690384E4B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9694" y="4025027"/>
            <a:ext cx="40481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658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974CB5-272C-268D-288F-6ADF606F8BFB}"/>
              </a:ext>
            </a:extLst>
          </p:cNvPr>
          <p:cNvGrpSpPr/>
          <p:nvPr/>
        </p:nvGrpSpPr>
        <p:grpSpPr>
          <a:xfrm>
            <a:off x="258295" y="1177255"/>
            <a:ext cx="9593371" cy="583648"/>
            <a:chOff x="8663663" y="5234302"/>
            <a:chExt cx="32755010" cy="1351720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6D8942C-4BEB-F6FA-0164-7F708F9C8FFC}"/>
                </a:ext>
              </a:extLst>
            </p:cNvPr>
            <p:cNvSpPr/>
            <p:nvPr/>
          </p:nvSpPr>
          <p:spPr>
            <a:xfrm>
              <a:off x="9779639" y="5258458"/>
              <a:ext cx="31639034" cy="1036841"/>
            </a:xfrm>
            <a:prstGeom prst="homePlate">
              <a:avLst>
                <a:gd name="adj" fmla="val 3672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spcAft>
                  <a:spcPts val="600"/>
                </a:spcAft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 TỔNG VÀ HIỆU CỦA HAI VECTƠ TRONG KHÔNG GIAN</a:t>
              </a:r>
              <a:endParaRPr lang="en-US" sz="2800" b="1" kern="0" dirty="0">
                <a:solidFill>
                  <a:srgbClr val="4436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" name="Google Shape;183;p30">
              <a:extLst>
                <a:ext uri="{FF2B5EF4-FFF2-40B4-BE49-F238E27FC236}">
                  <a16:creationId xmlns:a16="http://schemas.microsoft.com/office/drawing/2014/main" id="{2476B884-55FA-A8D4-EFCE-2669AFACA0AC}"/>
                </a:ext>
              </a:extLst>
            </p:cNvPr>
            <p:cNvSpPr/>
            <p:nvPr/>
          </p:nvSpPr>
          <p:spPr>
            <a:xfrm>
              <a:off x="8663663" y="5234302"/>
              <a:ext cx="1408126" cy="13517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en-US"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❷</a:t>
              </a:r>
              <a:endParaRPr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9C2A09D-6FAA-927D-D3EB-4908161253A3}"/>
              </a:ext>
            </a:extLst>
          </p:cNvPr>
          <p:cNvSpPr txBox="1"/>
          <p:nvPr/>
        </p:nvSpPr>
        <p:spPr>
          <a:xfrm>
            <a:off x="234506" y="3399347"/>
            <a:ext cx="1441595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Lời</a:t>
            </a:r>
            <a:r>
              <a:rPr lang="en-US" sz="2400" b="1" u="sng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giải</a:t>
            </a:r>
            <a:endParaRPr lang="en-US" sz="2400" b="1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083F92-4F52-52C5-F5F4-95A1B6CBE973}"/>
              </a:ext>
            </a:extLst>
          </p:cNvPr>
          <p:cNvSpPr txBox="1"/>
          <p:nvPr/>
        </p:nvSpPr>
        <p:spPr>
          <a:xfrm>
            <a:off x="407286" y="1880825"/>
            <a:ext cx="1336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>
                <a:srgbClr val="000000"/>
              </a:buClr>
            </a:pPr>
            <a:r>
              <a:rPr lang="vi-VN" sz="2400" b="1" u="sng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HĐ</a:t>
            </a:r>
            <a:r>
              <a:rPr lang="en-US" sz="2400" b="1" u="sng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3.1</a:t>
            </a:r>
          </a:p>
        </p:txBody>
      </p:sp>
      <p:pic>
        <p:nvPicPr>
          <p:cNvPr id="12" name="Hình ảnh 2" descr="Ảnh có chứa hàng, biểu đồ, Sơ đồ, thiết kế&#10;&#10;Mô tả được tạo tự động">
            <a:extLst>
              <a:ext uri="{FF2B5EF4-FFF2-40B4-BE49-F238E27FC236}">
                <a16:creationId xmlns:a16="http://schemas.microsoft.com/office/drawing/2014/main" id="{25AA6BD6-AD13-F242-235C-699BB16AE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834" y="1570157"/>
            <a:ext cx="4845463" cy="2407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7C29E2-2C90-08A1-5E4A-18C88D1694D7}"/>
                  </a:ext>
                </a:extLst>
              </p:cNvPr>
              <p:cNvSpPr txBox="1"/>
              <p:nvPr/>
            </p:nvSpPr>
            <p:spPr>
              <a:xfrm>
                <a:off x="-479581" y="3900363"/>
                <a:ext cx="12956061" cy="2758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14400" marR="30480" indent="-457200">
                  <a:spcBef>
                    <a:spcPts val="0"/>
                  </a:spcBef>
                  <a:spcAft>
                    <a:spcPts val="0"/>
                  </a:spcAft>
                  <a:buAutoNum type="alphaLcParenR"/>
                </a:pP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2400" b="1" i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// 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457200" marR="3048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2400" b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// 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marR="3048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𝑩𝑪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𝑩𝑪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// 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457200" marR="3048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𝑩𝑪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𝑪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2400" b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// 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𝑪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marR="30480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3048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457200" marR="3048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𝑨𝑪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7C29E2-2C90-08A1-5E4A-18C88D169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9581" y="3900363"/>
                <a:ext cx="12956061" cy="2758769"/>
              </a:xfrm>
              <a:prstGeom prst="rect">
                <a:avLst/>
              </a:prstGeom>
              <a:blipFill>
                <a:blip r:embed="rId5"/>
                <a:stretch>
                  <a:fillRect t="-221" b="-3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6F71DBB-2407-40BB-7CA4-A277BE34167C}"/>
                  </a:ext>
                </a:extLst>
              </p:cNvPr>
              <p:cNvSpPr txBox="1"/>
              <p:nvPr/>
            </p:nvSpPr>
            <p:spPr>
              <a:xfrm>
                <a:off x="6367296" y="1988695"/>
                <a:ext cx="5824703" cy="1391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indent="-2286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	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indent="-2286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	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6F71DBB-2407-40BB-7CA4-A277BE341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296" y="1988695"/>
                <a:ext cx="5824703" cy="1391150"/>
              </a:xfrm>
              <a:prstGeom prst="rect">
                <a:avLst/>
              </a:prstGeom>
              <a:blipFill>
                <a:blip r:embed="rId6"/>
                <a:stretch>
                  <a:fillRect t="-1754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33643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974CB5-272C-268D-288F-6ADF606F8BFB}"/>
              </a:ext>
            </a:extLst>
          </p:cNvPr>
          <p:cNvGrpSpPr/>
          <p:nvPr/>
        </p:nvGrpSpPr>
        <p:grpSpPr>
          <a:xfrm>
            <a:off x="278615" y="1143111"/>
            <a:ext cx="9593371" cy="583648"/>
            <a:chOff x="8663663" y="5234302"/>
            <a:chExt cx="32755010" cy="1351720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6D8942C-4BEB-F6FA-0164-7F708F9C8FFC}"/>
                </a:ext>
              </a:extLst>
            </p:cNvPr>
            <p:cNvSpPr/>
            <p:nvPr/>
          </p:nvSpPr>
          <p:spPr>
            <a:xfrm>
              <a:off x="9779639" y="5399640"/>
              <a:ext cx="31639034" cy="1036841"/>
            </a:xfrm>
            <a:prstGeom prst="homePlate">
              <a:avLst>
                <a:gd name="adj" fmla="val 3672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spcAft>
                  <a:spcPts val="600"/>
                </a:spcAft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 TỔNG VÀ HIỆU CỦA HAI VECTƠ TRONG KHÔNG GIAN</a:t>
              </a:r>
              <a:endParaRPr lang="en-US" sz="2800" b="1" kern="0" dirty="0">
                <a:solidFill>
                  <a:srgbClr val="4436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" name="Google Shape;183;p30">
              <a:extLst>
                <a:ext uri="{FF2B5EF4-FFF2-40B4-BE49-F238E27FC236}">
                  <a16:creationId xmlns:a16="http://schemas.microsoft.com/office/drawing/2014/main" id="{2476B884-55FA-A8D4-EFCE-2669AFACA0AC}"/>
                </a:ext>
              </a:extLst>
            </p:cNvPr>
            <p:cNvSpPr/>
            <p:nvPr/>
          </p:nvSpPr>
          <p:spPr>
            <a:xfrm>
              <a:off x="8663663" y="5234302"/>
              <a:ext cx="1408126" cy="13517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en-US"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❷</a:t>
              </a:r>
              <a:endParaRPr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1">
                <a:extLst>
                  <a:ext uri="{FF2B5EF4-FFF2-40B4-BE49-F238E27FC236}">
                    <a16:creationId xmlns:a16="http://schemas.microsoft.com/office/drawing/2014/main" id="{9B68D609-CE9D-8F71-B103-1CC1825AEF3C}"/>
                  </a:ext>
                </a:extLst>
              </p:cNvPr>
              <p:cNvSpPr txBox="1"/>
              <p:nvPr/>
            </p:nvSpPr>
            <p:spPr>
              <a:xfrm>
                <a:off x="132659" y="2199358"/>
                <a:ext cx="7161276" cy="2668023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2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2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cộng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endParaRPr lang="en-US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2" name="Text Box 1">
                <a:extLst>
                  <a:ext uri="{FF2B5EF4-FFF2-40B4-BE49-F238E27FC236}">
                    <a16:creationId xmlns:a16="http://schemas.microsoft.com/office/drawing/2014/main" id="{9B68D609-CE9D-8F71-B103-1CC1825AE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59" y="2199358"/>
                <a:ext cx="7161276" cy="2668023"/>
              </a:xfrm>
              <a:prstGeom prst="rect">
                <a:avLst/>
              </a:prstGeom>
              <a:blipFill>
                <a:blip r:embed="rId4"/>
                <a:stretch>
                  <a:fillRect l="-1273" t="-455" r="-1698" b="-3409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79C6952C-DFAE-7276-F1FF-84A72B7E0A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4567" y="1838844"/>
            <a:ext cx="4887434" cy="2733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9E86D7-ED41-6E20-1A52-18D31A0B1F9A}"/>
                  </a:ext>
                </a:extLst>
              </p:cNvPr>
              <p:cNvSpPr txBox="1"/>
              <p:nvPr/>
            </p:nvSpPr>
            <p:spPr>
              <a:xfrm>
                <a:off x="0" y="5180047"/>
                <a:ext cx="12192000" cy="17310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3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 </a:t>
                </a:r>
                <a:r>
                  <a:rPr lang="en-US" sz="23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23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3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23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3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3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3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3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3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23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3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23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3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3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3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23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3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23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3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23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3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23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3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23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3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vẫn</a:t>
                </a:r>
                <a:r>
                  <a:rPr lang="en-US" sz="23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3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23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3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23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3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23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3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23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𝑪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24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𝑩𝑪</m:t>
                        </m:r>
                      </m:e>
                    </m:acc>
                    <m:r>
                      <a:rPr lang="en-US" sz="24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24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𝑨𝑫</m:t>
                        </m:r>
                      </m:e>
                    </m:acc>
                    <m:r>
                      <a:rPr lang="en-US" sz="24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9E86D7-ED41-6E20-1A52-18D31A0B1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80047"/>
                <a:ext cx="12192000" cy="1731051"/>
              </a:xfrm>
              <a:prstGeom prst="rect">
                <a:avLst/>
              </a:prstGeom>
              <a:blipFill>
                <a:blip r:embed="rId6"/>
                <a:stretch>
                  <a:fillRect l="-750" t="-3521" r="-700" b="-4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C7EB7BD8-9EB6-532A-B655-548D9B70CDB3}"/>
              </a:ext>
            </a:extLst>
          </p:cNvPr>
          <p:cNvSpPr txBox="1"/>
          <p:nvPr/>
        </p:nvSpPr>
        <p:spPr>
          <a:xfrm>
            <a:off x="132659" y="4818575"/>
            <a:ext cx="1441595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</a:t>
            </a:r>
            <a:r>
              <a:rPr lang="en-US" sz="2400" b="1" u="sng" dirty="0" err="1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ưu</a:t>
            </a:r>
            <a:r>
              <a:rPr lang="en-US" sz="2400" b="1" u="sng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ý:</a:t>
            </a:r>
            <a:endParaRPr lang="en-US" sz="2400" b="1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3E5273-BDB3-EDB0-B9A8-3E66FF5FB3DE}"/>
              </a:ext>
            </a:extLst>
          </p:cNvPr>
          <p:cNvSpPr txBox="1"/>
          <p:nvPr/>
        </p:nvSpPr>
        <p:spPr>
          <a:xfrm>
            <a:off x="484823" y="1677953"/>
            <a:ext cx="6283960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Tổng</a:t>
            </a:r>
            <a:r>
              <a:rPr lang="en-US" sz="24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vectơ</a:t>
            </a:r>
            <a:r>
              <a:rPr lang="en-US" sz="24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gian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8092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974CB5-272C-268D-288F-6ADF606F8BFB}"/>
              </a:ext>
            </a:extLst>
          </p:cNvPr>
          <p:cNvGrpSpPr/>
          <p:nvPr/>
        </p:nvGrpSpPr>
        <p:grpSpPr>
          <a:xfrm>
            <a:off x="152337" y="1145994"/>
            <a:ext cx="9593371" cy="583648"/>
            <a:chOff x="8663663" y="5234302"/>
            <a:chExt cx="32755010" cy="1351720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6D8942C-4BEB-F6FA-0164-7F708F9C8FFC}"/>
                </a:ext>
              </a:extLst>
            </p:cNvPr>
            <p:cNvSpPr/>
            <p:nvPr/>
          </p:nvSpPr>
          <p:spPr>
            <a:xfrm>
              <a:off x="9779639" y="5399640"/>
              <a:ext cx="31639034" cy="1036841"/>
            </a:xfrm>
            <a:prstGeom prst="homePlate">
              <a:avLst>
                <a:gd name="adj" fmla="val 3672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spcAft>
                  <a:spcPts val="600"/>
                </a:spcAft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 TỔNG VÀ HIỆU CỦA HAI VECTƠ TRONG KHÔNG GIAN</a:t>
              </a:r>
              <a:endParaRPr lang="en-US" sz="2800" b="1" kern="0" dirty="0">
                <a:solidFill>
                  <a:srgbClr val="4436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" name="Google Shape;183;p30">
              <a:extLst>
                <a:ext uri="{FF2B5EF4-FFF2-40B4-BE49-F238E27FC236}">
                  <a16:creationId xmlns:a16="http://schemas.microsoft.com/office/drawing/2014/main" id="{2476B884-55FA-A8D4-EFCE-2669AFACA0AC}"/>
                </a:ext>
              </a:extLst>
            </p:cNvPr>
            <p:cNvSpPr/>
            <p:nvPr/>
          </p:nvSpPr>
          <p:spPr>
            <a:xfrm>
              <a:off x="8663663" y="5234302"/>
              <a:ext cx="1408126" cy="13517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en-US"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❷</a:t>
              </a:r>
              <a:endParaRPr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C76BA72-BCDF-EFED-97EF-542A45E1AB27}"/>
              </a:ext>
            </a:extLst>
          </p:cNvPr>
          <p:cNvSpPr txBox="1"/>
          <p:nvPr/>
        </p:nvSpPr>
        <p:spPr>
          <a:xfrm>
            <a:off x="10178516" y="1281828"/>
            <a:ext cx="1336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>
                <a:srgbClr val="000000"/>
              </a:buClr>
            </a:pPr>
            <a:r>
              <a:rPr lang="vi-VN" sz="2400" b="1" u="sng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HĐ</a:t>
            </a:r>
            <a:r>
              <a:rPr lang="en-US" sz="2400" b="1" u="sng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3.2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5782DF-669A-96C4-3921-BB5F9A21D5F2}"/>
                  </a:ext>
                </a:extLst>
              </p:cNvPr>
              <p:cNvSpPr txBox="1"/>
              <p:nvPr/>
            </p:nvSpPr>
            <p:spPr>
              <a:xfrm>
                <a:off x="258293" y="1717352"/>
                <a:ext cx="11852189" cy="894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u="sng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Ví</a:t>
                </a:r>
                <a:r>
                  <a:rPr lang="en-US" sz="2400" b="1" u="sng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u="sng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dụ</a:t>
                </a:r>
                <a:r>
                  <a:rPr lang="en-US" sz="2400" b="1" u="sng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3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Cho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lập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dài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mỗi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1 (H.2.12).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dài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𝑩𝑪</m:t>
                        </m:r>
                      </m:e>
                    </m:acc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5782DF-669A-96C4-3921-BB5F9A21D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93" y="1717352"/>
                <a:ext cx="11852189" cy="894219"/>
              </a:xfrm>
              <a:prstGeom prst="rect">
                <a:avLst/>
              </a:prstGeom>
              <a:blipFill>
                <a:blip r:embed="rId4"/>
                <a:stretch>
                  <a:fillRect l="-771" t="-6849" r="-771" b="-15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Hình ảnh 3" descr="Ảnh có chứa hàng, biểu đồ, Sơ đồ, Song song&#10;&#10;Mô tả được tạo tự động">
            <a:extLst>
              <a:ext uri="{FF2B5EF4-FFF2-40B4-BE49-F238E27FC236}">
                <a16:creationId xmlns:a16="http://schemas.microsoft.com/office/drawing/2014/main" id="{75823A9E-AF83-A487-D547-FEA7601EC3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258" y="2346656"/>
            <a:ext cx="4041447" cy="36985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759F54F-5B09-80CC-4CB1-2A87507992F9}"/>
                  </a:ext>
                </a:extLst>
              </p:cNvPr>
              <p:cNvSpPr txBox="1"/>
              <p:nvPr/>
            </p:nvSpPr>
            <p:spPr>
              <a:xfrm>
                <a:off x="236234" y="2963696"/>
                <a:ext cx="8176246" cy="18431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𝑨𝑫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𝑨𝑫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𝑩𝑪</m:t>
                            </m:r>
                          </m:e>
                        </m:acc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</m:t>
                            </m:r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𝑫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  <m:r>
                      <a:rPr lang="en-US" sz="24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759F54F-5B09-80CC-4CB1-2A8750799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34" y="2963696"/>
                <a:ext cx="8176246" cy="1843133"/>
              </a:xfrm>
              <a:prstGeom prst="rect">
                <a:avLst/>
              </a:prstGeom>
              <a:blipFill>
                <a:blip r:embed="rId6"/>
                <a:stretch>
                  <a:fillRect l="-1193" t="-1320" r="-75" b="-4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7223EEB0-F576-C7C5-C962-2E1DE0CBEA0C}"/>
              </a:ext>
            </a:extLst>
          </p:cNvPr>
          <p:cNvSpPr txBox="1"/>
          <p:nvPr/>
        </p:nvSpPr>
        <p:spPr>
          <a:xfrm>
            <a:off x="236234" y="2569498"/>
            <a:ext cx="1441595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Lời</a:t>
            </a:r>
            <a:r>
              <a:rPr lang="en-US" sz="2400" b="1" u="sng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giải</a:t>
            </a:r>
            <a:endParaRPr lang="en-US" sz="2400" b="1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A7DF0E-8527-DA76-E8DB-7EB5216066B5}"/>
                  </a:ext>
                </a:extLst>
              </p:cNvPr>
              <p:cNvSpPr txBox="1"/>
              <p:nvPr/>
            </p:nvSpPr>
            <p:spPr>
              <a:xfrm>
                <a:off x="216320" y="4793324"/>
                <a:ext cx="9381460" cy="8910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u="sng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</a:t>
                </a:r>
                <a:r>
                  <a:rPr lang="en-US" sz="2400" b="1" u="sng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u="sng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400" b="1" u="sng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3,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endParaRPr lang="en-US" sz="2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A7DF0E-8527-DA76-E8DB-7EB521606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20" y="4793324"/>
                <a:ext cx="9381460" cy="891078"/>
              </a:xfrm>
              <a:prstGeom prst="rect">
                <a:avLst/>
              </a:prstGeom>
              <a:blipFill>
                <a:blip r:embed="rId7"/>
                <a:stretch>
                  <a:fillRect l="-975" t="-6849" b="-14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3053868-E54F-4550-BB96-5D9D11CCA4AA}"/>
                  </a:ext>
                </a:extLst>
              </p:cNvPr>
              <p:cNvSpPr txBox="1"/>
              <p:nvPr/>
            </p:nvSpPr>
            <p:spPr>
              <a:xfrm>
                <a:off x="236234" y="5721423"/>
                <a:ext cx="11852189" cy="9961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𝑫𝑪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𝑪𝑫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𝑪𝑫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𝑫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𝑨𝑫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3053868-E54F-4550-BB96-5D9D11CCA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34" y="5721423"/>
                <a:ext cx="11852189" cy="996170"/>
              </a:xfrm>
              <a:prstGeom prst="rect">
                <a:avLst/>
              </a:prstGeom>
              <a:blipFill>
                <a:blip r:embed="rId8"/>
                <a:stretch>
                  <a:fillRect l="-823" t="-2454" b="-9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D1AA84C4-186B-EF89-3578-975CF847E08C}"/>
              </a:ext>
            </a:extLst>
          </p:cNvPr>
          <p:cNvSpPr txBox="1"/>
          <p:nvPr/>
        </p:nvSpPr>
        <p:spPr>
          <a:xfrm>
            <a:off x="3058201" y="5388018"/>
            <a:ext cx="1441595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Lời</a:t>
            </a:r>
            <a:r>
              <a:rPr lang="en-US" sz="2400" b="1" u="sng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giải</a:t>
            </a:r>
            <a:endParaRPr lang="en-US" sz="2400" b="1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151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974CB5-272C-268D-288F-6ADF606F8BFB}"/>
              </a:ext>
            </a:extLst>
          </p:cNvPr>
          <p:cNvGrpSpPr/>
          <p:nvPr/>
        </p:nvGrpSpPr>
        <p:grpSpPr>
          <a:xfrm>
            <a:off x="258295" y="1248375"/>
            <a:ext cx="9593371" cy="583648"/>
            <a:chOff x="8663663" y="5234302"/>
            <a:chExt cx="32755010" cy="1351720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6D8942C-4BEB-F6FA-0164-7F708F9C8FFC}"/>
                </a:ext>
              </a:extLst>
            </p:cNvPr>
            <p:cNvSpPr/>
            <p:nvPr/>
          </p:nvSpPr>
          <p:spPr>
            <a:xfrm>
              <a:off x="9779639" y="5399640"/>
              <a:ext cx="31639034" cy="1036841"/>
            </a:xfrm>
            <a:prstGeom prst="homePlate">
              <a:avLst>
                <a:gd name="adj" fmla="val 3672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spcAft>
                  <a:spcPts val="600"/>
                </a:spcAft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 TỔNG VÀ HIỆU CỦA HAI VECTƠ TRONG KHÔNG GIAN</a:t>
              </a:r>
              <a:endParaRPr lang="en-US" sz="2800" b="1" kern="0" dirty="0">
                <a:solidFill>
                  <a:srgbClr val="4436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" name="Google Shape;183;p30">
              <a:extLst>
                <a:ext uri="{FF2B5EF4-FFF2-40B4-BE49-F238E27FC236}">
                  <a16:creationId xmlns:a16="http://schemas.microsoft.com/office/drawing/2014/main" id="{2476B884-55FA-A8D4-EFCE-2669AFACA0AC}"/>
                </a:ext>
              </a:extLst>
            </p:cNvPr>
            <p:cNvSpPr/>
            <p:nvPr/>
          </p:nvSpPr>
          <p:spPr>
            <a:xfrm>
              <a:off x="8663663" y="5234302"/>
              <a:ext cx="1408126" cy="13517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en-US"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❷</a:t>
              </a:r>
              <a:endParaRPr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5C0799-D12E-BCA4-2A28-9D01C5B4A5E0}"/>
                  </a:ext>
                </a:extLst>
              </p:cNvPr>
              <p:cNvSpPr txBox="1"/>
              <p:nvPr/>
            </p:nvSpPr>
            <p:spPr>
              <a:xfrm>
                <a:off x="258294" y="1832023"/>
                <a:ext cx="11933705" cy="39618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u="sng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sz="2400" b="1" u="sng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ý: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cộng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cộng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indent="-2286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	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hoán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571500" marR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</a:pP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286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𝒄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𝒄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marR="0" indent="-2286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	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cộng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cộng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ngoặc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nhiều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5C0799-D12E-BCA4-2A28-9D01C5B4A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94" y="1832023"/>
                <a:ext cx="11933705" cy="3961854"/>
              </a:xfrm>
              <a:prstGeom prst="rect">
                <a:avLst/>
              </a:prstGeom>
              <a:blipFill>
                <a:blip r:embed="rId4"/>
                <a:stretch>
                  <a:fillRect l="-766" t="-1541" r="-817" b="-1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93529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974CB5-272C-268D-288F-6ADF606F8BFB}"/>
              </a:ext>
            </a:extLst>
          </p:cNvPr>
          <p:cNvGrpSpPr/>
          <p:nvPr/>
        </p:nvGrpSpPr>
        <p:grpSpPr>
          <a:xfrm>
            <a:off x="258295" y="1142045"/>
            <a:ext cx="9593371" cy="583648"/>
            <a:chOff x="8663663" y="5234302"/>
            <a:chExt cx="32755010" cy="1351720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6D8942C-4BEB-F6FA-0164-7F708F9C8FFC}"/>
                </a:ext>
              </a:extLst>
            </p:cNvPr>
            <p:cNvSpPr/>
            <p:nvPr/>
          </p:nvSpPr>
          <p:spPr>
            <a:xfrm>
              <a:off x="9779639" y="5399640"/>
              <a:ext cx="31639034" cy="1036841"/>
            </a:xfrm>
            <a:prstGeom prst="homePlate">
              <a:avLst>
                <a:gd name="adj" fmla="val 3672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spcAft>
                  <a:spcPts val="600"/>
                </a:spcAft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 TỔNG VÀ HIỆU CỦA HAI VECTƠ TRONG KHÔNG GIAN</a:t>
              </a:r>
              <a:endParaRPr lang="en-US" sz="2800" b="1" kern="0" dirty="0">
                <a:solidFill>
                  <a:srgbClr val="4436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" name="Google Shape;183;p30">
              <a:extLst>
                <a:ext uri="{FF2B5EF4-FFF2-40B4-BE49-F238E27FC236}">
                  <a16:creationId xmlns:a16="http://schemas.microsoft.com/office/drawing/2014/main" id="{2476B884-55FA-A8D4-EFCE-2669AFACA0AC}"/>
                </a:ext>
              </a:extLst>
            </p:cNvPr>
            <p:cNvSpPr/>
            <p:nvPr/>
          </p:nvSpPr>
          <p:spPr>
            <a:xfrm>
              <a:off x="8663663" y="5234302"/>
              <a:ext cx="1408126" cy="13517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en-US"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❷</a:t>
              </a:r>
              <a:endParaRPr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0B1C0F-91A8-4F04-60A2-6173B101A983}"/>
                  </a:ext>
                </a:extLst>
              </p:cNvPr>
              <p:cNvSpPr txBox="1"/>
              <p:nvPr/>
            </p:nvSpPr>
            <p:spPr>
              <a:xfrm>
                <a:off x="258294" y="1725693"/>
                <a:ext cx="10714505" cy="4950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u="sng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2400" b="1" u="sng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u="sng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2400" b="1" u="sng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(H.2.13).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𝑩𝑫</m:t>
                        </m:r>
                      </m:e>
                    </m:acc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𝑨𝑫</m:t>
                        </m:r>
                      </m:e>
                    </m:acc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0B1C0F-91A8-4F04-60A2-6173B101A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94" y="1725693"/>
                <a:ext cx="10714505" cy="495007"/>
              </a:xfrm>
              <a:prstGeom prst="rect">
                <a:avLst/>
              </a:prstGeom>
              <a:blipFill>
                <a:blip r:embed="rId4"/>
                <a:stretch>
                  <a:fillRect l="-853" t="-4938" r="-57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Hình ảnh 4" descr="Ảnh có chứa hàng, hình tam giác&#10;&#10;Mô tả được tạo tự động">
            <a:extLst>
              <a:ext uri="{FF2B5EF4-FFF2-40B4-BE49-F238E27FC236}">
                <a16:creationId xmlns:a16="http://schemas.microsoft.com/office/drawing/2014/main" id="{32BB21A1-C81F-3408-CEBA-D72614BD1A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912" y="2202595"/>
            <a:ext cx="3760381" cy="43554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F6B9A07-4038-DF41-FEB6-778DABC12524}"/>
                  </a:ext>
                </a:extLst>
              </p:cNvPr>
              <p:cNvSpPr txBox="1"/>
              <p:nvPr/>
            </p:nvSpPr>
            <p:spPr>
              <a:xfrm>
                <a:off x="83509" y="2512493"/>
                <a:ext cx="9885100" cy="2343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𝑨𝑫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𝑫𝑪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cộng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𝑨𝑪</m:t>
                          </m:r>
                        </m:e>
                      </m:acc>
                      <m:r>
                        <a:rPr lang="en-US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𝑩𝑫</m:t>
                          </m:r>
                        </m:e>
                      </m:acc>
                      <m:r>
                        <a:rPr lang="en-US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𝑨𝑫</m:t>
                              </m:r>
                            </m:e>
                          </m:acc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𝑫𝑪</m:t>
                              </m:r>
                            </m:e>
                          </m:acc>
                        </m:e>
                      </m:d>
                      <m:r>
                        <a:rPr lang="en-US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𝑩𝑫</m:t>
                          </m:r>
                        </m:e>
                      </m:acc>
                      <m:r>
                        <a:rPr lang="en-US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𝑨𝑫</m:t>
                          </m:r>
                        </m:e>
                      </m:acc>
                      <m:r>
                        <a:rPr lang="en-US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𝑫𝑪</m:t>
                              </m:r>
                            </m:e>
                          </m:acc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𝑩𝑫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b="1" i="1" dirty="0">
                  <a:solidFill>
                    <a:srgbClr val="0000FF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                                                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𝑨𝑫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𝑩𝑫</m:t>
                            </m:r>
                          </m:e>
                        </m:acc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𝑨𝑫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F6B9A07-4038-DF41-FEB6-778DABC12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09" y="2512493"/>
                <a:ext cx="9885100" cy="2343975"/>
              </a:xfrm>
              <a:prstGeom prst="rect">
                <a:avLst/>
              </a:prstGeom>
              <a:blipFill>
                <a:blip r:embed="rId6"/>
                <a:stretch>
                  <a:fillRect l="-987" t="-1039" r="-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7E52E827-D454-AE0B-3CD4-5DC629BE763A}"/>
              </a:ext>
            </a:extLst>
          </p:cNvPr>
          <p:cNvSpPr txBox="1"/>
          <p:nvPr/>
        </p:nvSpPr>
        <p:spPr>
          <a:xfrm>
            <a:off x="132658" y="2173613"/>
            <a:ext cx="1441595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Lời</a:t>
            </a:r>
            <a:r>
              <a:rPr lang="en-US" sz="2400" b="1" u="sng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giải</a:t>
            </a:r>
            <a:endParaRPr lang="en-US" sz="2400" b="1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0AB4454-1A23-99CA-3757-51514CF20886}"/>
                  </a:ext>
                </a:extLst>
              </p:cNvPr>
              <p:cNvSpPr txBox="1"/>
              <p:nvPr/>
            </p:nvSpPr>
            <p:spPr>
              <a:xfrm>
                <a:off x="40109" y="4620800"/>
                <a:ext cx="7930746" cy="890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u="sng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</a:t>
                </a:r>
                <a:r>
                  <a:rPr lang="en-US" sz="2400" b="1" u="sng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u="sng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400" b="1" u="sng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(H.2.13).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𝑪𝑫</m:t>
                        </m:r>
                      </m:e>
                    </m:acc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𝑨𝑫</m:t>
                        </m:r>
                      </m:e>
                    </m:acc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0AB4454-1A23-99CA-3757-51514CF20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9" y="4620800"/>
                <a:ext cx="7930746" cy="890180"/>
              </a:xfrm>
              <a:prstGeom prst="rect">
                <a:avLst/>
              </a:prstGeom>
              <a:blipFill>
                <a:blip r:embed="rId7"/>
                <a:stretch>
                  <a:fillRect l="-1230" t="-6849" b="-14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FA065A-00C7-564A-82C5-5F96B5DE6759}"/>
                  </a:ext>
                </a:extLst>
              </p:cNvPr>
              <p:cNvSpPr txBox="1"/>
              <p:nvPr/>
            </p:nvSpPr>
            <p:spPr>
              <a:xfrm>
                <a:off x="1524805" y="5510980"/>
                <a:ext cx="9958358" cy="1047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𝑪𝑫</m:t>
                          </m:r>
                        </m:e>
                      </m:acc>
                      <m:r>
                        <a:rPr lang="en-US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𝑨𝑫</m:t>
                              </m:r>
                            </m:e>
                          </m:acc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𝑫𝑩</m:t>
                              </m:r>
                            </m:e>
                          </m:acc>
                        </m:e>
                      </m:d>
                      <m:r>
                        <a:rPr lang="en-US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𝑪𝑫</m:t>
                          </m:r>
                        </m:e>
                      </m:acc>
                      <m:r>
                        <a:rPr lang="en-US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𝑨𝑫</m:t>
                          </m:r>
                        </m:e>
                      </m:acc>
                      <m:r>
                        <a:rPr lang="en-US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𝑫𝑩</m:t>
                              </m:r>
                            </m:e>
                          </m:acc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𝑪𝑫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b="1" i="1" dirty="0">
                  <a:solidFill>
                    <a:srgbClr val="0000FF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Tahoma" panose="020B060403050404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    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𝑨𝑫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𝑪𝑫</m:t>
                            </m:r>
                          </m:e>
                        </m:acc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𝑫𝑩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𝑨𝑫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𝑪𝑩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FA065A-00C7-564A-82C5-5F96B5DE6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805" y="5510980"/>
                <a:ext cx="9958358" cy="10470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340C329C-B98F-16E3-612E-FB58B85F7931}"/>
              </a:ext>
            </a:extLst>
          </p:cNvPr>
          <p:cNvSpPr txBox="1"/>
          <p:nvPr/>
        </p:nvSpPr>
        <p:spPr>
          <a:xfrm>
            <a:off x="26718" y="5510980"/>
            <a:ext cx="1441595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Lời</a:t>
            </a:r>
            <a:r>
              <a:rPr lang="en-US" sz="2400" b="1" u="sng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giải</a:t>
            </a:r>
            <a:endParaRPr lang="en-US" sz="2400" b="1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323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30"/>
          <p:cNvGrpSpPr/>
          <p:nvPr/>
        </p:nvGrpSpPr>
        <p:grpSpPr>
          <a:xfrm>
            <a:off x="1861008" y="613451"/>
            <a:ext cx="9615639" cy="1124213"/>
            <a:chOff x="1489477" y="430332"/>
            <a:chExt cx="9231213" cy="1099091"/>
          </a:xfrm>
        </p:grpSpPr>
        <p:grpSp>
          <p:nvGrpSpPr>
            <p:cNvPr id="166" name="Google Shape;166;p30"/>
            <p:cNvGrpSpPr/>
            <p:nvPr/>
          </p:nvGrpSpPr>
          <p:grpSpPr>
            <a:xfrm>
              <a:off x="1489477" y="430332"/>
              <a:ext cx="9231213" cy="1099091"/>
              <a:chOff x="39279" y="116727"/>
              <a:chExt cx="6473258" cy="1287478"/>
            </a:xfrm>
          </p:grpSpPr>
          <p:pic>
            <p:nvPicPr>
              <p:cNvPr id="167" name="Google Shape;167;p30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9279" y="116727"/>
                <a:ext cx="6473258" cy="128747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8" name="Google Shape;168;p30"/>
              <p:cNvSpPr txBox="1"/>
              <p:nvPr/>
            </p:nvSpPr>
            <p:spPr>
              <a:xfrm>
                <a:off x="315641" y="157162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169" name="Google Shape;169;p30"/>
            <p:cNvSpPr txBox="1"/>
            <p:nvPr/>
          </p:nvSpPr>
          <p:spPr>
            <a:xfrm>
              <a:off x="3177016" y="548305"/>
              <a:ext cx="5884205" cy="4061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grpSp>
        <p:nvGrpSpPr>
          <p:cNvPr id="176" name="Google Shape;176;p30"/>
          <p:cNvGrpSpPr/>
          <p:nvPr/>
        </p:nvGrpSpPr>
        <p:grpSpPr>
          <a:xfrm>
            <a:off x="271015" y="3022154"/>
            <a:ext cx="2873573" cy="1263023"/>
            <a:chOff x="-792300" y="5755317"/>
            <a:chExt cx="8662671" cy="3167763"/>
          </a:xfrm>
        </p:grpSpPr>
        <p:sp>
          <p:nvSpPr>
            <p:cNvPr id="177" name="Google Shape;177;p30"/>
            <p:cNvSpPr/>
            <p:nvPr/>
          </p:nvSpPr>
          <p:spPr>
            <a:xfrm flipH="1">
              <a:off x="979598" y="5755317"/>
              <a:ext cx="6890773" cy="3144491"/>
            </a:xfrm>
            <a:prstGeom prst="flowChartDisplay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endParaRPr sz="21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30"/>
            <p:cNvSpPr/>
            <p:nvPr/>
          </p:nvSpPr>
          <p:spPr>
            <a:xfrm flipH="1">
              <a:off x="-39912" y="5762807"/>
              <a:ext cx="7324972" cy="3144492"/>
            </a:xfrm>
            <a:prstGeom prst="flowChartDisplay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endParaRPr sz="21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30"/>
            <p:cNvSpPr/>
            <p:nvPr/>
          </p:nvSpPr>
          <p:spPr>
            <a:xfrm flipH="1">
              <a:off x="-792300" y="5778588"/>
              <a:ext cx="7492051" cy="3144492"/>
            </a:xfrm>
            <a:prstGeom prst="flowChartDisplay">
              <a:avLst/>
            </a:prstGeom>
            <a:solidFill>
              <a:srgbClr val="4436FA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endParaRPr sz="21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30"/>
          <p:cNvSpPr txBox="1"/>
          <p:nvPr/>
        </p:nvSpPr>
        <p:spPr>
          <a:xfrm>
            <a:off x="747443" y="3402805"/>
            <a:ext cx="1859517" cy="50781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defTabSz="457200">
              <a:buClr>
                <a:srgbClr val="000000"/>
              </a:buClr>
            </a:pPr>
            <a:r>
              <a:rPr lang="en-US" sz="3000" b="1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NỘI DUNG </a:t>
            </a:r>
            <a:endParaRPr sz="3000" b="1" kern="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70906D6-4555-F734-E5FB-7EDDE23625C1}"/>
              </a:ext>
            </a:extLst>
          </p:cNvPr>
          <p:cNvGrpSpPr/>
          <p:nvPr/>
        </p:nvGrpSpPr>
        <p:grpSpPr>
          <a:xfrm>
            <a:off x="3202586" y="1922240"/>
            <a:ext cx="8504104" cy="1650678"/>
            <a:chOff x="6497221" y="3263031"/>
            <a:chExt cx="17990038" cy="330117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7FE823A-F838-2E41-8358-05D4FE6855D8}"/>
                </a:ext>
              </a:extLst>
            </p:cNvPr>
            <p:cNvGrpSpPr/>
            <p:nvPr/>
          </p:nvGrpSpPr>
          <p:grpSpPr>
            <a:xfrm>
              <a:off x="8780056" y="3263031"/>
              <a:ext cx="15707203" cy="1510180"/>
              <a:chOff x="8780056" y="3263031"/>
              <a:chExt cx="15707203" cy="1510180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50E2C9AC-67D3-1C37-2758-EED9005EBD67}"/>
                  </a:ext>
                </a:extLst>
              </p:cNvPr>
              <p:cNvSpPr/>
              <p:nvPr/>
            </p:nvSpPr>
            <p:spPr>
              <a:xfrm>
                <a:off x="10146140" y="3263031"/>
                <a:ext cx="14341119" cy="1481773"/>
              </a:xfrm>
              <a:prstGeom prst="homePlate">
                <a:avLst>
                  <a:gd name="adj" fmla="val 36726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VECTƠ TRONG KHÔNG GIAN</a:t>
                </a:r>
                <a:endParaRPr lang="en-US" sz="24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86" name="Google Shape;186;p30"/>
              <p:cNvSpPr/>
              <p:nvPr/>
            </p:nvSpPr>
            <p:spPr>
              <a:xfrm>
                <a:off x="8780056" y="3421491"/>
                <a:ext cx="1408126" cy="135172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13" tIns="22850" rIns="45713" bIns="22850" anchor="ctr" anchorCtr="0">
                <a:noAutofit/>
              </a:bodyPr>
              <a:lstStyle/>
              <a:p>
                <a:pPr algn="ctr" defTabSz="457200">
                  <a:buClr>
                    <a:srgbClr val="000000"/>
                  </a:buClr>
                </a:pPr>
                <a:r>
                  <a:rPr lang="en-US" sz="3000" b="1" kern="0" dirty="0">
                    <a:solidFill>
                      <a:srgbClr val="0000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❶</a:t>
                </a:r>
                <a:endParaRPr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96" name="Google Shape;196;p30"/>
            <p:cNvCxnSpPr>
              <a:cxnSpLocks/>
              <a:endCxn id="186" idx="2"/>
            </p:cNvCxnSpPr>
            <p:nvPr/>
          </p:nvCxnSpPr>
          <p:spPr>
            <a:xfrm flipV="1">
              <a:off x="6497221" y="4097350"/>
              <a:ext cx="2282835" cy="2466857"/>
            </a:xfrm>
            <a:prstGeom prst="straightConnector1">
              <a:avLst/>
            </a:prstGeom>
            <a:noFill/>
            <a:ln w="76200" cap="flat" cmpd="sng">
              <a:solidFill>
                <a:srgbClr val="4436FA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F874974-2705-4EB4-5B40-D4087A4E67D5}"/>
              </a:ext>
            </a:extLst>
          </p:cNvPr>
          <p:cNvGrpSpPr/>
          <p:nvPr/>
        </p:nvGrpSpPr>
        <p:grpSpPr>
          <a:xfrm>
            <a:off x="3241012" y="2777284"/>
            <a:ext cx="8484090" cy="889581"/>
            <a:chOff x="6654664" y="5028606"/>
            <a:chExt cx="16958934" cy="177916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39B6A69-43B0-2FC8-2B61-D8CB1C2C3E19}"/>
                </a:ext>
              </a:extLst>
            </p:cNvPr>
            <p:cNvGrpSpPr/>
            <p:nvPr/>
          </p:nvGrpSpPr>
          <p:grpSpPr>
            <a:xfrm>
              <a:off x="8663663" y="5028606"/>
              <a:ext cx="14949935" cy="1779161"/>
              <a:chOff x="8663663" y="5028606"/>
              <a:chExt cx="14949935" cy="1779161"/>
            </a:xfrm>
          </p:grpSpPr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E1FF3C96-FAAE-B494-C5C7-BD5639C8C51E}"/>
                  </a:ext>
                </a:extLst>
              </p:cNvPr>
              <p:cNvSpPr/>
              <p:nvPr/>
            </p:nvSpPr>
            <p:spPr>
              <a:xfrm>
                <a:off x="10062553" y="5028606"/>
                <a:ext cx="13551045" cy="1779161"/>
              </a:xfrm>
              <a:prstGeom prst="homePlate">
                <a:avLst>
                  <a:gd name="adj" fmla="val 36726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457200">
                  <a:spcAft>
                    <a:spcPts val="600"/>
                  </a:spcAft>
                  <a:buClr>
                    <a:srgbClr val="000000"/>
                  </a:buClr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TỔNG VÀ HIỆU CỦA HAI VECTƠ TRONG KHÔNG GIAN</a:t>
                </a:r>
                <a:endParaRPr lang="en-US" sz="2400" b="1" kern="0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183" name="Google Shape;183;p30"/>
              <p:cNvSpPr/>
              <p:nvPr/>
            </p:nvSpPr>
            <p:spPr>
              <a:xfrm>
                <a:off x="8663663" y="5234302"/>
                <a:ext cx="1408126" cy="135172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13" tIns="22850" rIns="45713" bIns="22850" anchor="ctr" anchorCtr="0">
                <a:noAutofit/>
              </a:bodyPr>
              <a:lstStyle/>
              <a:p>
                <a:pPr algn="ctr" defTabSz="457200">
                  <a:buClr>
                    <a:srgbClr val="000000"/>
                  </a:buClr>
                </a:pPr>
                <a:r>
                  <a:rPr lang="en-US" sz="3000" b="1" kern="0" dirty="0">
                    <a:solidFill>
                      <a:srgbClr val="0000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❷</a:t>
                </a:r>
                <a:endParaRPr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97" name="Google Shape;197;p30"/>
            <p:cNvCxnSpPr>
              <a:cxnSpLocks/>
              <a:endCxn id="183" idx="2"/>
            </p:cNvCxnSpPr>
            <p:nvPr/>
          </p:nvCxnSpPr>
          <p:spPr>
            <a:xfrm flipV="1">
              <a:off x="6654664" y="5910162"/>
              <a:ext cx="2008999" cy="897605"/>
            </a:xfrm>
            <a:prstGeom prst="straightConnector1">
              <a:avLst/>
            </a:prstGeom>
            <a:noFill/>
            <a:ln w="76200" cap="flat" cmpd="sng">
              <a:solidFill>
                <a:srgbClr val="4436FA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E9E4C48-D771-D2A4-3EAD-DC0215941B4A}"/>
              </a:ext>
            </a:extLst>
          </p:cNvPr>
          <p:cNvGrpSpPr/>
          <p:nvPr/>
        </p:nvGrpSpPr>
        <p:grpSpPr>
          <a:xfrm>
            <a:off x="3202585" y="3740526"/>
            <a:ext cx="8468819" cy="907810"/>
            <a:chOff x="6311395" y="4949106"/>
            <a:chExt cx="16937637" cy="181561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0A3250F-5054-E81A-8A61-8DC919D99B1B}"/>
                </a:ext>
              </a:extLst>
            </p:cNvPr>
            <p:cNvGrpSpPr/>
            <p:nvPr/>
          </p:nvGrpSpPr>
          <p:grpSpPr>
            <a:xfrm>
              <a:off x="8377822" y="4985563"/>
              <a:ext cx="14871210" cy="1779162"/>
              <a:chOff x="8377822" y="4985563"/>
              <a:chExt cx="14871210" cy="1779162"/>
            </a:xfrm>
          </p:grpSpPr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88A90F4D-FF73-DCA0-8596-F4AC987E8975}"/>
                  </a:ext>
                </a:extLst>
              </p:cNvPr>
              <p:cNvSpPr/>
              <p:nvPr/>
            </p:nvSpPr>
            <p:spPr>
              <a:xfrm>
                <a:off x="9697986" y="4985563"/>
                <a:ext cx="13551046" cy="1779162"/>
              </a:xfrm>
              <a:prstGeom prst="homePlate">
                <a:avLst>
                  <a:gd name="adj" fmla="val 36726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457200">
                  <a:buClr>
                    <a:srgbClr val="000000"/>
                  </a:buClr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TÍCH MỘT SỐ VỚI MỘT VECTƠ TRONG KHÔNG GIAN</a:t>
                </a:r>
                <a:endParaRPr lang="en-US" sz="2400" b="1" kern="0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189" name="Google Shape;189;p30"/>
              <p:cNvSpPr/>
              <p:nvPr/>
            </p:nvSpPr>
            <p:spPr>
              <a:xfrm>
                <a:off x="8377822" y="5087071"/>
                <a:ext cx="1408126" cy="135172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13" tIns="22850" rIns="45713" bIns="22850" anchor="ctr" anchorCtr="0">
                <a:noAutofit/>
              </a:bodyPr>
              <a:lstStyle/>
              <a:p>
                <a:pPr algn="ctr" defTabSz="457200">
                  <a:buClr>
                    <a:srgbClr val="000000"/>
                  </a:buClr>
                </a:pPr>
                <a:r>
                  <a:rPr lang="en-US" sz="3000" b="1" kern="0" dirty="0">
                    <a:solidFill>
                      <a:srgbClr val="0000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❸</a:t>
                </a:r>
                <a:endParaRPr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98" name="Google Shape;198;p30"/>
            <p:cNvCxnSpPr>
              <a:cxnSpLocks/>
              <a:endCxn id="189" idx="2"/>
            </p:cNvCxnSpPr>
            <p:nvPr/>
          </p:nvCxnSpPr>
          <p:spPr>
            <a:xfrm>
              <a:off x="6311395" y="4949106"/>
              <a:ext cx="2066428" cy="813826"/>
            </a:xfrm>
            <a:prstGeom prst="straightConnector1">
              <a:avLst/>
            </a:prstGeom>
            <a:noFill/>
            <a:ln w="76200" cap="flat" cmpd="sng">
              <a:solidFill>
                <a:srgbClr val="4436FA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201" name="Google Shape;201;p30"/>
          <p:cNvGrpSpPr/>
          <p:nvPr/>
        </p:nvGrpSpPr>
        <p:grpSpPr>
          <a:xfrm>
            <a:off x="0" y="2334099"/>
            <a:ext cx="646989" cy="2543051"/>
            <a:chOff x="-2669926" y="4431471"/>
            <a:chExt cx="1871038" cy="5086102"/>
          </a:xfrm>
        </p:grpSpPr>
        <p:sp>
          <p:nvSpPr>
            <p:cNvPr id="202" name="Google Shape;202;p30"/>
            <p:cNvSpPr/>
            <p:nvPr/>
          </p:nvSpPr>
          <p:spPr>
            <a:xfrm>
              <a:off x="-1637087" y="4806788"/>
              <a:ext cx="838199" cy="4247627"/>
            </a:xfrm>
            <a:prstGeom prst="flowChartDelay">
              <a:avLst/>
            </a:prstGeom>
            <a:solidFill>
              <a:srgbClr val="BBD6EE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endParaRPr sz="21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0"/>
            <p:cNvSpPr/>
            <p:nvPr/>
          </p:nvSpPr>
          <p:spPr>
            <a:xfrm>
              <a:off x="-1928223" y="4585819"/>
              <a:ext cx="838199" cy="4823899"/>
            </a:xfrm>
            <a:prstGeom prst="flowChartDelay">
              <a:avLst/>
            </a:prstGeom>
            <a:solidFill>
              <a:srgbClr val="ACB8CA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endParaRPr sz="21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0"/>
            <p:cNvSpPr/>
            <p:nvPr/>
          </p:nvSpPr>
          <p:spPr>
            <a:xfrm>
              <a:off x="-2669926" y="4431471"/>
              <a:ext cx="1285158" cy="5086102"/>
            </a:xfrm>
            <a:prstGeom prst="flowChartDelay">
              <a:avLst/>
            </a:prstGeom>
            <a:solidFill>
              <a:srgbClr val="7B7B7B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endParaRPr sz="21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BAAC7C1-4848-C3E6-403D-B7D2041CB1F5}"/>
              </a:ext>
            </a:extLst>
          </p:cNvPr>
          <p:cNvSpPr txBox="1"/>
          <p:nvPr/>
        </p:nvSpPr>
        <p:spPr>
          <a:xfrm>
            <a:off x="3728725" y="712050"/>
            <a:ext cx="6158484" cy="730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6F1BD4C5-4449-69F6-A7DB-E71EC7E1DA37}"/>
              </a:ext>
            </a:extLst>
          </p:cNvPr>
          <p:cNvSpPr/>
          <p:nvPr/>
        </p:nvSpPr>
        <p:spPr>
          <a:xfrm>
            <a:off x="4900258" y="4826956"/>
            <a:ext cx="6775523" cy="856631"/>
          </a:xfrm>
          <a:prstGeom prst="homePlate">
            <a:avLst>
              <a:gd name="adj" fmla="val 3672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buClr>
                <a:srgbClr val="000000"/>
              </a:buClr>
            </a:pPr>
            <a:r>
              <a:rPr lang="en-US" sz="2400" b="1" kern="0" dirty="0">
                <a:solidFill>
                  <a:srgbClr val="0000F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TÍCH VÔ HƯỚNG CỦA HAI VECTƠ TRONG KHÔNG GIAN</a:t>
            </a:r>
            <a:endParaRPr lang="en-US" sz="2000" b="1" kern="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7" name="Google Shape;189;p30">
            <a:extLst>
              <a:ext uri="{FF2B5EF4-FFF2-40B4-BE49-F238E27FC236}">
                <a16:creationId xmlns:a16="http://schemas.microsoft.com/office/drawing/2014/main" id="{6A8EFFB3-2864-7535-0D61-348AB9D14963}"/>
              </a:ext>
            </a:extLst>
          </p:cNvPr>
          <p:cNvSpPr/>
          <p:nvPr/>
        </p:nvSpPr>
        <p:spPr>
          <a:xfrm>
            <a:off x="4281709" y="4823223"/>
            <a:ext cx="704063" cy="78041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 defTabSz="457200">
              <a:buClr>
                <a:srgbClr val="000000"/>
              </a:buClr>
            </a:pPr>
            <a:endParaRPr sz="3000" b="1" kern="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" name="Google Shape;198;p30">
            <a:extLst>
              <a:ext uri="{FF2B5EF4-FFF2-40B4-BE49-F238E27FC236}">
                <a16:creationId xmlns:a16="http://schemas.microsoft.com/office/drawing/2014/main" id="{A4FAD959-AA27-1F11-7756-94142EF706BC}"/>
              </a:ext>
            </a:extLst>
          </p:cNvPr>
          <p:cNvCxnSpPr>
            <a:cxnSpLocks/>
          </p:cNvCxnSpPr>
          <p:nvPr/>
        </p:nvCxnSpPr>
        <p:spPr>
          <a:xfrm>
            <a:off x="3144588" y="3893348"/>
            <a:ext cx="1109741" cy="1204661"/>
          </a:xfrm>
          <a:prstGeom prst="straightConnector1">
            <a:avLst/>
          </a:prstGeom>
          <a:noFill/>
          <a:ln w="76200" cap="flat" cmpd="sng">
            <a:solidFill>
              <a:srgbClr val="4436F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06EFE386-06B0-A7F4-AE67-7870909F2306}"/>
              </a:ext>
            </a:extLst>
          </p:cNvPr>
          <p:cNvSpPr/>
          <p:nvPr/>
        </p:nvSpPr>
        <p:spPr>
          <a:xfrm>
            <a:off x="4393466" y="4961383"/>
            <a:ext cx="453602" cy="466371"/>
          </a:xfrm>
          <a:prstGeom prst="ellipse">
            <a:avLst/>
          </a:prstGeom>
          <a:solidFill>
            <a:srgbClr val="0000FF"/>
          </a:solidFill>
          <a:ln w="571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>
              <a:defRPr/>
            </a:pPr>
            <a:r>
              <a:rPr lang="en-US" sz="2400" b="1" dirty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4</a:t>
            </a:r>
            <a:endParaRPr lang="en-US" sz="2400" dirty="0">
              <a:solidFill>
                <a:schemeClr val="accent4"/>
              </a:solidFill>
              <a:latin typeface="Calibri"/>
              <a:sym typeface="Arial"/>
            </a:endParaRP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7D389A35-34EA-3BDA-E3EC-EEC6A9F0FD1B}"/>
              </a:ext>
            </a:extLst>
          </p:cNvPr>
          <p:cNvSpPr/>
          <p:nvPr/>
        </p:nvSpPr>
        <p:spPr>
          <a:xfrm>
            <a:off x="4900258" y="5821567"/>
            <a:ext cx="6775523" cy="856631"/>
          </a:xfrm>
          <a:prstGeom prst="homePlate">
            <a:avLst>
              <a:gd name="adj" fmla="val 3672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buClr>
                <a:srgbClr val="000000"/>
              </a:buClr>
            </a:pPr>
            <a:r>
              <a:rPr lang="en-US" sz="2800" b="1" kern="0" dirty="0">
                <a:solidFill>
                  <a:srgbClr val="0000FF"/>
                </a:solidFill>
                <a:latin typeface="Arial"/>
                <a:sym typeface="Arial"/>
              </a:rPr>
              <a:t>  </a:t>
            </a:r>
            <a:r>
              <a:rPr lang="en-US" sz="2400" b="1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 TẬP</a:t>
            </a:r>
          </a:p>
        </p:txBody>
      </p:sp>
      <p:sp>
        <p:nvSpPr>
          <p:cNvPr id="23" name="Google Shape;189;p30">
            <a:extLst>
              <a:ext uri="{FF2B5EF4-FFF2-40B4-BE49-F238E27FC236}">
                <a16:creationId xmlns:a16="http://schemas.microsoft.com/office/drawing/2014/main" id="{0C9906A4-B8AD-E86D-AB83-93F0BD4281C3}"/>
              </a:ext>
            </a:extLst>
          </p:cNvPr>
          <p:cNvSpPr/>
          <p:nvPr/>
        </p:nvSpPr>
        <p:spPr>
          <a:xfrm>
            <a:off x="4281709" y="5858474"/>
            <a:ext cx="704063" cy="78041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 defTabSz="457200">
              <a:buClr>
                <a:srgbClr val="000000"/>
              </a:buClr>
            </a:pPr>
            <a:endParaRPr sz="3000" b="1" kern="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BFB6346-8F59-3415-68D9-0211B90B0271}"/>
              </a:ext>
            </a:extLst>
          </p:cNvPr>
          <p:cNvSpPr/>
          <p:nvPr/>
        </p:nvSpPr>
        <p:spPr>
          <a:xfrm>
            <a:off x="4393465" y="5996634"/>
            <a:ext cx="502415" cy="478594"/>
          </a:xfrm>
          <a:prstGeom prst="ellipse">
            <a:avLst/>
          </a:prstGeom>
          <a:solidFill>
            <a:srgbClr val="0000FF"/>
          </a:solidFill>
          <a:ln w="571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>
              <a:defRPr/>
            </a:pPr>
            <a:r>
              <a:rPr lang="en-US" sz="2400" b="1" dirty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5</a:t>
            </a:r>
            <a:endParaRPr lang="en-US" sz="2400" dirty="0">
              <a:solidFill>
                <a:schemeClr val="accent4"/>
              </a:solidFill>
              <a:latin typeface="Calibri"/>
              <a:sym typeface="Arial"/>
            </a:endParaRPr>
          </a:p>
        </p:txBody>
      </p:sp>
      <p:cxnSp>
        <p:nvCxnSpPr>
          <p:cNvPr id="25" name="Google Shape;198;p30">
            <a:extLst>
              <a:ext uri="{FF2B5EF4-FFF2-40B4-BE49-F238E27FC236}">
                <a16:creationId xmlns:a16="http://schemas.microsoft.com/office/drawing/2014/main" id="{4ADF9DE6-2144-6AF7-0F95-7019CF131596}"/>
              </a:ext>
            </a:extLst>
          </p:cNvPr>
          <p:cNvCxnSpPr>
            <a:cxnSpLocks/>
            <a:endCxn id="23" idx="2"/>
          </p:cNvCxnSpPr>
          <p:nvPr/>
        </p:nvCxnSpPr>
        <p:spPr>
          <a:xfrm>
            <a:off x="3084911" y="4046170"/>
            <a:ext cx="1196798" cy="2202510"/>
          </a:xfrm>
          <a:prstGeom prst="straightConnector1">
            <a:avLst/>
          </a:prstGeom>
          <a:noFill/>
          <a:ln w="76200" cap="flat" cmpd="sng">
            <a:solidFill>
              <a:srgbClr val="4436FA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8" grpId="0" animBg="1"/>
      <p:bldP spid="22" grpId="0" animBg="1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Hình ảnh 1" descr="Ảnh có chứa hàng, biểu đồ, Sơ đồ, thiết kế&#10;&#10;Mô tả được tạo tự động">
            <a:extLst>
              <a:ext uri="{FF2B5EF4-FFF2-40B4-BE49-F238E27FC236}">
                <a16:creationId xmlns:a16="http://schemas.microsoft.com/office/drawing/2014/main" id="{DEA5B386-1C43-E2E2-CDF7-3F54DA8F6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192" y="1681821"/>
            <a:ext cx="3278808" cy="3598684"/>
          </a:xfrm>
          <a:prstGeom prst="rect">
            <a:avLst/>
          </a:prstGeom>
        </p:spPr>
      </p:pic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974CB5-272C-268D-288F-6ADF606F8BFB}"/>
              </a:ext>
            </a:extLst>
          </p:cNvPr>
          <p:cNvGrpSpPr/>
          <p:nvPr/>
        </p:nvGrpSpPr>
        <p:grpSpPr>
          <a:xfrm>
            <a:off x="258295" y="1248375"/>
            <a:ext cx="9593371" cy="583648"/>
            <a:chOff x="8663663" y="5234302"/>
            <a:chExt cx="32755010" cy="1351720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6D8942C-4BEB-F6FA-0164-7F708F9C8FFC}"/>
                </a:ext>
              </a:extLst>
            </p:cNvPr>
            <p:cNvSpPr/>
            <p:nvPr/>
          </p:nvSpPr>
          <p:spPr>
            <a:xfrm>
              <a:off x="9779639" y="5399640"/>
              <a:ext cx="31639034" cy="1036841"/>
            </a:xfrm>
            <a:prstGeom prst="homePlate">
              <a:avLst>
                <a:gd name="adj" fmla="val 3672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spcAft>
                  <a:spcPts val="600"/>
                </a:spcAft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 TỔNG VÀ HIỆU CỦA HAI VECTƠ TRONG KHÔNG GIAN</a:t>
              </a:r>
              <a:endParaRPr lang="en-US" sz="2800" b="1" kern="0" dirty="0">
                <a:solidFill>
                  <a:srgbClr val="4436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" name="Google Shape;183;p30">
              <a:extLst>
                <a:ext uri="{FF2B5EF4-FFF2-40B4-BE49-F238E27FC236}">
                  <a16:creationId xmlns:a16="http://schemas.microsoft.com/office/drawing/2014/main" id="{2476B884-55FA-A8D4-EFCE-2669AFACA0AC}"/>
                </a:ext>
              </a:extLst>
            </p:cNvPr>
            <p:cNvSpPr/>
            <p:nvPr/>
          </p:nvSpPr>
          <p:spPr>
            <a:xfrm>
              <a:off x="8663663" y="5234302"/>
              <a:ext cx="1408126" cy="13517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en-US"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❷</a:t>
              </a:r>
              <a:endParaRPr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C76BA72-BCDF-EFED-97EF-542A45E1AB27}"/>
              </a:ext>
            </a:extLst>
          </p:cNvPr>
          <p:cNvSpPr txBox="1"/>
          <p:nvPr/>
        </p:nvSpPr>
        <p:spPr>
          <a:xfrm>
            <a:off x="10178516" y="1281828"/>
            <a:ext cx="1336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>
                <a:srgbClr val="000000"/>
              </a:buClr>
            </a:pPr>
            <a:r>
              <a:rPr lang="vi-VN" sz="2400" b="1" u="sng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HĐ</a:t>
            </a:r>
            <a:r>
              <a:rPr lang="en-US" sz="2400" b="1" u="sng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4.1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23EEB0-F576-C7C5-C962-2E1DE0CBEA0C}"/>
              </a:ext>
            </a:extLst>
          </p:cNvPr>
          <p:cNvSpPr txBox="1"/>
          <p:nvPr/>
        </p:nvSpPr>
        <p:spPr>
          <a:xfrm>
            <a:off x="585145" y="3243463"/>
            <a:ext cx="1441595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Lời</a:t>
            </a:r>
            <a:r>
              <a:rPr lang="en-US" sz="2400" b="1" u="sng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giải</a:t>
            </a:r>
            <a:endParaRPr lang="en-US" sz="2400" b="1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743D65F-705A-77A9-A1DC-6163B004DBC5}"/>
                  </a:ext>
                </a:extLst>
              </p:cNvPr>
              <p:cNvSpPr txBox="1"/>
              <p:nvPr/>
            </p:nvSpPr>
            <p:spPr>
              <a:xfrm>
                <a:off x="0" y="1827341"/>
                <a:ext cx="9641840" cy="1358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(H.2.14).</a:t>
                </a:r>
                <a:endParaRPr lang="en-US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indent="-2286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Hai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endParaRPr lang="en-US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indent="-2286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Hai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𝑨𝑫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𝑨𝑨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𝑨𝑪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743D65F-705A-77A9-A1DC-6163B004D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27341"/>
                <a:ext cx="9641840" cy="1358385"/>
              </a:xfrm>
              <a:prstGeom prst="rect">
                <a:avLst/>
              </a:prstGeom>
              <a:blipFill>
                <a:blip r:embed="rId5"/>
                <a:stretch>
                  <a:fillRect l="-948" t="-4484" b="-8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9E3EB85-29CF-9378-6713-3DD9401E5FF6}"/>
                  </a:ext>
                </a:extLst>
              </p:cNvPr>
              <p:cNvSpPr txBox="1"/>
              <p:nvPr/>
            </p:nvSpPr>
            <p:spPr>
              <a:xfrm>
                <a:off x="130698" y="3680840"/>
                <a:ext cx="11597013" cy="21788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Trong hình bình hành </a:t>
                </a:r>
                <a:r>
                  <a:rPr lang="vi-VN" sz="2400" b="1" i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ABCD</a:t>
                </a:r>
                <a:r>
                  <a:rPr lang="en-US" sz="2400" b="1" i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𝑨𝑫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Từ câu a 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𝑨𝑫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:r>
                  <a:rPr lang="vi-VN" sz="2400" b="1" i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ABCD.A'B'C'D’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hình hộp nên </a:t>
                </a:r>
                <a:r>
                  <a:rPr lang="vi-VN" sz="2400" b="1" i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AA’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 </a:t>
                </a:r>
                <a:r>
                  <a:rPr lang="vi-VN" sz="2400" b="1" i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CC'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:r>
                  <a:rPr lang="vi-VN" sz="2400" b="1" i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AA'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:r>
                  <a:rPr lang="vi-VN" sz="2400" b="1" i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CC’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tứ giác </a:t>
                </a:r>
                <a:r>
                  <a:rPr lang="vi-VN" sz="2400" b="1" i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ACC'A’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hình bình hành. 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</m:oMath>
                </a14:m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𝑨𝑫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9E3EB85-29CF-9378-6713-3DD9401E5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8" y="3680840"/>
                <a:ext cx="11597013" cy="2178866"/>
              </a:xfrm>
              <a:prstGeom prst="rect">
                <a:avLst/>
              </a:prstGeom>
              <a:blipFill>
                <a:blip r:embed="rId6"/>
                <a:stretch>
                  <a:fillRect l="-788" t="-1120" b="-5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1">
                <a:extLst>
                  <a:ext uri="{FF2B5EF4-FFF2-40B4-BE49-F238E27FC236}">
                    <a16:creationId xmlns:a16="http://schemas.microsoft.com/office/drawing/2014/main" id="{869BB59F-6F78-A3C3-9685-B1F37796D494}"/>
                  </a:ext>
                </a:extLst>
              </p:cNvPr>
              <p:cNvSpPr txBox="1"/>
              <p:nvPr/>
            </p:nvSpPr>
            <p:spPr>
              <a:xfrm>
                <a:off x="130698" y="5878695"/>
                <a:ext cx="10364582" cy="570631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𝑨𝑩𝑪𝑫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𝑨𝑫</m:t>
                        </m:r>
                      </m:e>
                    </m:acc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 Box 1">
                <a:extLst>
                  <a:ext uri="{FF2B5EF4-FFF2-40B4-BE49-F238E27FC236}">
                    <a16:creationId xmlns:a16="http://schemas.microsoft.com/office/drawing/2014/main" id="{869BB59F-6F78-A3C3-9685-B1F37796D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8" y="5878695"/>
                <a:ext cx="10364582" cy="570631"/>
              </a:xfrm>
              <a:prstGeom prst="rect">
                <a:avLst/>
              </a:prstGeom>
              <a:blipFill>
                <a:blip r:embed="rId7"/>
                <a:stretch>
                  <a:fillRect l="-1115" t="-3093" b="-23711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2984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974CB5-272C-268D-288F-6ADF606F8BFB}"/>
              </a:ext>
            </a:extLst>
          </p:cNvPr>
          <p:cNvGrpSpPr/>
          <p:nvPr/>
        </p:nvGrpSpPr>
        <p:grpSpPr>
          <a:xfrm>
            <a:off x="258295" y="1248375"/>
            <a:ext cx="9593371" cy="583648"/>
            <a:chOff x="8663663" y="5234302"/>
            <a:chExt cx="32755010" cy="1351720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6D8942C-4BEB-F6FA-0164-7F708F9C8FFC}"/>
                </a:ext>
              </a:extLst>
            </p:cNvPr>
            <p:cNvSpPr/>
            <p:nvPr/>
          </p:nvSpPr>
          <p:spPr>
            <a:xfrm>
              <a:off x="9779639" y="5399640"/>
              <a:ext cx="31639034" cy="1036841"/>
            </a:xfrm>
            <a:prstGeom prst="homePlate">
              <a:avLst>
                <a:gd name="adj" fmla="val 3672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spcAft>
                  <a:spcPts val="600"/>
                </a:spcAft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 TỔNG VÀ HIỆU CỦA HAI VECTƠ TRONG KHÔNG GIAN</a:t>
              </a:r>
              <a:endParaRPr lang="en-US" sz="2800" b="1" kern="0" dirty="0">
                <a:solidFill>
                  <a:srgbClr val="4436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" name="Google Shape;183;p30">
              <a:extLst>
                <a:ext uri="{FF2B5EF4-FFF2-40B4-BE49-F238E27FC236}">
                  <a16:creationId xmlns:a16="http://schemas.microsoft.com/office/drawing/2014/main" id="{2476B884-55FA-A8D4-EFCE-2669AFACA0AC}"/>
                </a:ext>
              </a:extLst>
            </p:cNvPr>
            <p:cNvSpPr/>
            <p:nvPr/>
          </p:nvSpPr>
          <p:spPr>
            <a:xfrm>
              <a:off x="8663663" y="5234302"/>
              <a:ext cx="1408126" cy="13517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en-US"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❷</a:t>
              </a:r>
              <a:endParaRPr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C76BA72-BCDF-EFED-97EF-542A45E1AB27}"/>
              </a:ext>
            </a:extLst>
          </p:cNvPr>
          <p:cNvSpPr txBox="1"/>
          <p:nvPr/>
        </p:nvSpPr>
        <p:spPr>
          <a:xfrm>
            <a:off x="10178516" y="1281828"/>
            <a:ext cx="1336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>
                <a:srgbClr val="000000"/>
              </a:buClr>
            </a:pPr>
            <a:r>
              <a:rPr lang="vi-VN" sz="2400" b="1" u="sng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HĐ</a:t>
            </a:r>
            <a:r>
              <a:rPr lang="en-US" sz="2400" b="1" u="sng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4.1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23EEB0-F576-C7C5-C962-2E1DE0CBEA0C}"/>
              </a:ext>
            </a:extLst>
          </p:cNvPr>
          <p:cNvSpPr txBox="1"/>
          <p:nvPr/>
        </p:nvSpPr>
        <p:spPr>
          <a:xfrm>
            <a:off x="130698" y="2732586"/>
            <a:ext cx="1441595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Lời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giải</a:t>
            </a:r>
            <a:endParaRPr lang="en-US" sz="2400" b="1" u="sng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4AC3D7-C329-923E-545E-5C8EAB012143}"/>
                  </a:ext>
                </a:extLst>
              </p:cNvPr>
              <p:cNvSpPr txBox="1"/>
              <p:nvPr/>
            </p:nvSpPr>
            <p:spPr>
              <a:xfrm>
                <a:off x="258294" y="1876311"/>
                <a:ext cx="8917603" cy="8910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5. Cho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(H.2.14).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𝑩𝑪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𝑫𝑪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4AC3D7-C329-923E-545E-5C8EAB012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94" y="1876311"/>
                <a:ext cx="8917603" cy="891078"/>
              </a:xfrm>
              <a:prstGeom prst="rect">
                <a:avLst/>
              </a:prstGeom>
              <a:blipFill>
                <a:blip r:embed="rId4"/>
                <a:stretch>
                  <a:fillRect l="-1025" t="-6849" b="-14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Hình ảnh 1" descr="Ảnh có chứa hàng, biểu đồ, Sơ đồ, thiết kế&#10;&#10;Mô tả được tạo tự động">
            <a:extLst>
              <a:ext uri="{FF2B5EF4-FFF2-40B4-BE49-F238E27FC236}">
                <a16:creationId xmlns:a16="http://schemas.microsoft.com/office/drawing/2014/main" id="{627CD678-6FB1-9651-454F-AF0BE138B3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603" y="1866918"/>
            <a:ext cx="3833138" cy="32475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E2985ED-5BE1-F1D5-C6A9-731A6C42F20F}"/>
                  </a:ext>
                </a:extLst>
              </p:cNvPr>
              <p:cNvSpPr txBox="1"/>
              <p:nvPr/>
            </p:nvSpPr>
            <p:spPr>
              <a:xfrm>
                <a:off x="258294" y="3164441"/>
                <a:ext cx="10182878" cy="1380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i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𝑨𝑫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E2985ED-5BE1-F1D5-C6A9-731A6C42F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94" y="3164441"/>
                <a:ext cx="10182878" cy="1380121"/>
              </a:xfrm>
              <a:prstGeom prst="rect">
                <a:avLst/>
              </a:prstGeom>
              <a:blipFill>
                <a:blip r:embed="rId6"/>
                <a:stretch>
                  <a:fillRect l="-898" t="-1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FDC66D9-F687-3E98-D06C-D84558CDF485}"/>
                  </a:ext>
                </a:extLst>
              </p:cNvPr>
              <p:cNvSpPr txBox="1"/>
              <p:nvPr/>
            </p:nvSpPr>
            <p:spPr>
              <a:xfrm>
                <a:off x="130698" y="4586712"/>
                <a:ext cx="9640623" cy="8910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 </a:t>
                </a:r>
                <a:r>
                  <a:rPr lang="fr-FR" sz="24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fr-FR" sz="2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5. 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</a:t>
                </a:r>
                <a:r>
                  <a:rPr lang="fr-FR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 </a:t>
                </a:r>
                <a:r>
                  <a:rPr lang="fr-FR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fr-FR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fr-FR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fr-FR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𝑪𝑫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𝑨𝑫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FDC66D9-F687-3E98-D06C-D84558CDF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8" y="4586712"/>
                <a:ext cx="9640623" cy="891078"/>
              </a:xfrm>
              <a:prstGeom prst="rect">
                <a:avLst/>
              </a:prstGeom>
              <a:blipFill>
                <a:blip r:embed="rId7"/>
                <a:stretch>
                  <a:fillRect l="-948" t="-6803" b="-13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96BB9310-418F-E262-D398-F8FBAC1DE7D3}"/>
              </a:ext>
            </a:extLst>
          </p:cNvPr>
          <p:cNvSpPr txBox="1"/>
          <p:nvPr/>
        </p:nvSpPr>
        <p:spPr>
          <a:xfrm>
            <a:off x="-18911" y="5481622"/>
            <a:ext cx="1441595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Lời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giải</a:t>
            </a:r>
            <a:endParaRPr lang="en-US" sz="2400" b="1" u="sng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E98206B-4212-B72E-CE36-72B603C18A53}"/>
                  </a:ext>
                </a:extLst>
              </p:cNvPr>
              <p:cNvSpPr txBox="1"/>
              <p:nvPr/>
            </p:nvSpPr>
            <p:spPr>
              <a:xfrm>
                <a:off x="1080241" y="5857527"/>
                <a:ext cx="11330665" cy="941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𝑪𝑫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𝑩𝑨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𝑨𝑫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𝑪𝑫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𝑨𝑫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𝑩𝑨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E98206B-4212-B72E-CE36-72B603C18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241" y="5857527"/>
                <a:ext cx="11330665" cy="941604"/>
              </a:xfrm>
              <a:prstGeom prst="rect">
                <a:avLst/>
              </a:prstGeom>
              <a:blipFill>
                <a:blip r:embed="rId8"/>
                <a:stretch>
                  <a:fillRect l="-807" t="-2597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5942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974CB5-272C-268D-288F-6ADF606F8BFB}"/>
              </a:ext>
            </a:extLst>
          </p:cNvPr>
          <p:cNvGrpSpPr/>
          <p:nvPr/>
        </p:nvGrpSpPr>
        <p:grpSpPr>
          <a:xfrm>
            <a:off x="298935" y="1146354"/>
            <a:ext cx="9593371" cy="583648"/>
            <a:chOff x="8663663" y="5234302"/>
            <a:chExt cx="32755010" cy="1351720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6D8942C-4BEB-F6FA-0164-7F708F9C8FFC}"/>
                </a:ext>
              </a:extLst>
            </p:cNvPr>
            <p:cNvSpPr/>
            <p:nvPr/>
          </p:nvSpPr>
          <p:spPr>
            <a:xfrm>
              <a:off x="9779639" y="5399640"/>
              <a:ext cx="31639034" cy="1036841"/>
            </a:xfrm>
            <a:prstGeom prst="homePlate">
              <a:avLst>
                <a:gd name="adj" fmla="val 3672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spcAft>
                  <a:spcPts val="600"/>
                </a:spcAft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 TỔNG VÀ HIỆU CỦA HAI VECTƠ TRONG KHÔNG GIAN</a:t>
              </a:r>
              <a:endParaRPr lang="en-US" sz="2800" b="1" kern="0" dirty="0">
                <a:solidFill>
                  <a:srgbClr val="4436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" name="Google Shape;183;p30">
              <a:extLst>
                <a:ext uri="{FF2B5EF4-FFF2-40B4-BE49-F238E27FC236}">
                  <a16:creationId xmlns:a16="http://schemas.microsoft.com/office/drawing/2014/main" id="{2476B884-55FA-A8D4-EFCE-2669AFACA0AC}"/>
                </a:ext>
              </a:extLst>
            </p:cNvPr>
            <p:cNvSpPr/>
            <p:nvPr/>
          </p:nvSpPr>
          <p:spPr>
            <a:xfrm>
              <a:off x="8663663" y="5234302"/>
              <a:ext cx="1408126" cy="13517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en-US"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❷</a:t>
              </a:r>
              <a:endParaRPr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EB9C539-8212-432E-C42C-15FA1239FD0B}"/>
              </a:ext>
            </a:extLst>
          </p:cNvPr>
          <p:cNvSpPr txBox="1"/>
          <p:nvPr/>
        </p:nvSpPr>
        <p:spPr>
          <a:xfrm>
            <a:off x="505143" y="1761267"/>
            <a:ext cx="6162040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b)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vectơ</a:t>
            </a:r>
            <a:r>
              <a:rPr lang="en-US" sz="24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gian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B1F57E-BE15-D644-0655-4E7E63742457}"/>
              </a:ext>
            </a:extLst>
          </p:cNvPr>
          <p:cNvSpPr txBox="1"/>
          <p:nvPr/>
        </p:nvSpPr>
        <p:spPr>
          <a:xfrm>
            <a:off x="298934" y="2180577"/>
            <a:ext cx="11446025" cy="1249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2.15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mô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tả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lọ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trọng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lọ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phản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lọ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hướng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vectơ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?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Hình ảnh 2" descr="Ảnh có chứa hoa hồng, Hoa cắt cắm, Nghề bán hoa, cánh hoa&#10;&#10;Mô tả được tạo tự động">
            <a:extLst>
              <a:ext uri="{FF2B5EF4-FFF2-40B4-BE49-F238E27FC236}">
                <a16:creationId xmlns:a16="http://schemas.microsoft.com/office/drawing/2014/main" id="{70B624AD-C2F7-6F8A-D68F-3C447999F8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353" y="3396708"/>
            <a:ext cx="2577647" cy="346129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40D6BCD-05A1-3B68-2167-0966BD96E7A2}"/>
              </a:ext>
            </a:extLst>
          </p:cNvPr>
          <p:cNvSpPr txBox="1"/>
          <p:nvPr/>
        </p:nvSpPr>
        <p:spPr>
          <a:xfrm>
            <a:off x="132659" y="3554685"/>
            <a:ext cx="93263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Theo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luật</a:t>
            </a:r>
            <a:r>
              <a:rPr lang="en-US" sz="2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III New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tơn</a:t>
            </a:r>
            <a:r>
              <a:rPr lang="en-US" sz="2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ngược</a:t>
            </a:r>
            <a:r>
              <a:rPr lang="en-US" sz="2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hướng</a:t>
            </a:r>
            <a:r>
              <a:rPr lang="en-US" sz="2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1">
                <a:extLst>
                  <a:ext uri="{FF2B5EF4-FFF2-40B4-BE49-F238E27FC236}">
                    <a16:creationId xmlns:a16="http://schemas.microsoft.com/office/drawing/2014/main" id="{5D6C2760-8821-2738-EAF2-082361BDAA51}"/>
                  </a:ext>
                </a:extLst>
              </p:cNvPr>
              <p:cNvSpPr txBox="1"/>
              <p:nvPr/>
            </p:nvSpPr>
            <p:spPr>
              <a:xfrm>
                <a:off x="226349" y="4828036"/>
                <a:ext cx="9138919" cy="103482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gian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cùng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dài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ngược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hướng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kí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hiệu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Text Box 1">
                <a:extLst>
                  <a:ext uri="{FF2B5EF4-FFF2-40B4-BE49-F238E27FC236}">
                    <a16:creationId xmlns:a16="http://schemas.microsoft.com/office/drawing/2014/main" id="{5D6C2760-8821-2738-EAF2-082361BDA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49" y="4828036"/>
                <a:ext cx="9138919" cy="1034825"/>
              </a:xfrm>
              <a:prstGeom prst="rect">
                <a:avLst/>
              </a:prstGeom>
              <a:blipFill>
                <a:blip r:embed="rId5"/>
                <a:stretch>
                  <a:fillRect l="-932" t="-4046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4404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974CB5-272C-268D-288F-6ADF606F8BFB}"/>
              </a:ext>
            </a:extLst>
          </p:cNvPr>
          <p:cNvGrpSpPr/>
          <p:nvPr/>
        </p:nvGrpSpPr>
        <p:grpSpPr>
          <a:xfrm>
            <a:off x="298935" y="1146354"/>
            <a:ext cx="9593371" cy="583648"/>
            <a:chOff x="8663663" y="5234302"/>
            <a:chExt cx="32755010" cy="1351720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6D8942C-4BEB-F6FA-0164-7F708F9C8FFC}"/>
                </a:ext>
              </a:extLst>
            </p:cNvPr>
            <p:cNvSpPr/>
            <p:nvPr/>
          </p:nvSpPr>
          <p:spPr>
            <a:xfrm>
              <a:off x="9779639" y="5399640"/>
              <a:ext cx="31639034" cy="1036841"/>
            </a:xfrm>
            <a:prstGeom prst="homePlate">
              <a:avLst>
                <a:gd name="adj" fmla="val 3672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spcAft>
                  <a:spcPts val="600"/>
                </a:spcAft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 TỔNG VÀ HIỆU CỦA HAI VECTƠ TRONG KHÔNG GIAN</a:t>
              </a:r>
              <a:endParaRPr lang="en-US" sz="2800" b="1" kern="0" dirty="0">
                <a:solidFill>
                  <a:srgbClr val="4436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" name="Google Shape;183;p30">
              <a:extLst>
                <a:ext uri="{FF2B5EF4-FFF2-40B4-BE49-F238E27FC236}">
                  <a16:creationId xmlns:a16="http://schemas.microsoft.com/office/drawing/2014/main" id="{2476B884-55FA-A8D4-EFCE-2669AFACA0AC}"/>
                </a:ext>
              </a:extLst>
            </p:cNvPr>
            <p:cNvSpPr/>
            <p:nvPr/>
          </p:nvSpPr>
          <p:spPr>
            <a:xfrm>
              <a:off x="8663663" y="5234302"/>
              <a:ext cx="1408126" cy="13517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en-US"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❷</a:t>
              </a:r>
              <a:endParaRPr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EB9C539-8212-432E-C42C-15FA1239FD0B}"/>
              </a:ext>
            </a:extLst>
          </p:cNvPr>
          <p:cNvSpPr txBox="1"/>
          <p:nvPr/>
        </p:nvSpPr>
        <p:spPr>
          <a:xfrm>
            <a:off x="505143" y="1761267"/>
            <a:ext cx="6162040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b)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vectơ</a:t>
            </a:r>
            <a:r>
              <a:rPr lang="en-US" sz="24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gian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1">
                <a:extLst>
                  <a:ext uri="{FF2B5EF4-FFF2-40B4-BE49-F238E27FC236}">
                    <a16:creationId xmlns:a16="http://schemas.microsoft.com/office/drawing/2014/main" id="{5D6C2760-8821-2738-EAF2-082361BDAA51}"/>
                  </a:ext>
                </a:extLst>
              </p:cNvPr>
              <p:cNvSpPr txBox="1"/>
              <p:nvPr/>
            </p:nvSpPr>
            <p:spPr>
              <a:xfrm>
                <a:off x="505143" y="2231615"/>
                <a:ext cx="11463337" cy="85702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Text Box 1">
                <a:extLst>
                  <a:ext uri="{FF2B5EF4-FFF2-40B4-BE49-F238E27FC236}">
                    <a16:creationId xmlns:a16="http://schemas.microsoft.com/office/drawing/2014/main" id="{5D6C2760-8821-2738-EAF2-082361BDA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3" y="2231615"/>
                <a:ext cx="11463337" cy="857025"/>
              </a:xfrm>
              <a:prstGeom prst="rect">
                <a:avLst/>
              </a:prstGeom>
              <a:blipFill>
                <a:blip r:embed="rId4"/>
                <a:stretch>
                  <a:fillRect l="-797" t="-6250" r="-690" b="-11806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27C4222-9EC0-A845-D811-EB09528046D7}"/>
                  </a:ext>
                </a:extLst>
              </p:cNvPr>
              <p:cNvSpPr txBox="1"/>
              <p:nvPr/>
            </p:nvSpPr>
            <p:spPr>
              <a:xfrm>
                <a:off x="430661" y="3194225"/>
                <a:ext cx="11463336" cy="1386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ý:    - Hai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-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𝑩𝑨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-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coi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27C4222-9EC0-A845-D811-EB0952804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61" y="3194225"/>
                <a:ext cx="11463336" cy="1386405"/>
              </a:xfrm>
              <a:prstGeom prst="rect">
                <a:avLst/>
              </a:prstGeom>
              <a:blipFill>
                <a:blip r:embed="rId5"/>
                <a:stretch>
                  <a:fillRect l="-851" t="-1762" b="-8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1">
                <a:extLst>
                  <a:ext uri="{FF2B5EF4-FFF2-40B4-BE49-F238E27FC236}">
                    <a16:creationId xmlns:a16="http://schemas.microsoft.com/office/drawing/2014/main" id="{0DB942DF-AF01-244E-C294-E49D22EB84F6}"/>
                  </a:ext>
                </a:extLst>
              </p:cNvPr>
              <p:cNvSpPr txBox="1"/>
              <p:nvPr/>
            </p:nvSpPr>
            <p:spPr>
              <a:xfrm>
                <a:off x="298934" y="4686215"/>
                <a:ext cx="11893065" cy="121499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trừ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 Box 1">
                <a:extLst>
                  <a:ext uri="{FF2B5EF4-FFF2-40B4-BE49-F238E27FC236}">
                    <a16:creationId xmlns:a16="http://schemas.microsoft.com/office/drawing/2014/main" id="{0DB942DF-AF01-244E-C294-E49D22EB8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34" y="4686215"/>
                <a:ext cx="11893065" cy="1214995"/>
              </a:xfrm>
              <a:prstGeom prst="rect">
                <a:avLst/>
              </a:prstGeom>
              <a:blipFill>
                <a:blip r:embed="rId6"/>
                <a:stretch>
                  <a:fillRect l="-716" b="-3465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0457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974CB5-272C-268D-288F-6ADF606F8BFB}"/>
              </a:ext>
            </a:extLst>
          </p:cNvPr>
          <p:cNvGrpSpPr/>
          <p:nvPr/>
        </p:nvGrpSpPr>
        <p:grpSpPr>
          <a:xfrm>
            <a:off x="298935" y="1146354"/>
            <a:ext cx="9593371" cy="583648"/>
            <a:chOff x="8663663" y="5234302"/>
            <a:chExt cx="32755010" cy="1351720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6D8942C-4BEB-F6FA-0164-7F708F9C8FFC}"/>
                </a:ext>
              </a:extLst>
            </p:cNvPr>
            <p:cNvSpPr/>
            <p:nvPr/>
          </p:nvSpPr>
          <p:spPr>
            <a:xfrm>
              <a:off x="9779639" y="5399640"/>
              <a:ext cx="31639034" cy="1036841"/>
            </a:xfrm>
            <a:prstGeom prst="homePlate">
              <a:avLst>
                <a:gd name="adj" fmla="val 3672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spcAft>
                  <a:spcPts val="600"/>
                </a:spcAft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 TỔNG VÀ HIỆU CỦA HAI VECTƠ TRONG KHÔNG GIAN</a:t>
              </a:r>
              <a:endParaRPr lang="en-US" sz="2800" b="1" kern="0" dirty="0">
                <a:solidFill>
                  <a:srgbClr val="4436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" name="Google Shape;183;p30">
              <a:extLst>
                <a:ext uri="{FF2B5EF4-FFF2-40B4-BE49-F238E27FC236}">
                  <a16:creationId xmlns:a16="http://schemas.microsoft.com/office/drawing/2014/main" id="{2476B884-55FA-A8D4-EFCE-2669AFACA0AC}"/>
                </a:ext>
              </a:extLst>
            </p:cNvPr>
            <p:cNvSpPr/>
            <p:nvPr/>
          </p:nvSpPr>
          <p:spPr>
            <a:xfrm>
              <a:off x="8663663" y="5234302"/>
              <a:ext cx="1408126" cy="13517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en-US"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❷</a:t>
              </a:r>
              <a:endParaRPr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EB9C539-8212-432E-C42C-15FA1239FD0B}"/>
              </a:ext>
            </a:extLst>
          </p:cNvPr>
          <p:cNvSpPr txBox="1"/>
          <p:nvPr/>
        </p:nvSpPr>
        <p:spPr>
          <a:xfrm>
            <a:off x="505143" y="1710467"/>
            <a:ext cx="6162040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b)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vectơ</a:t>
            </a:r>
            <a:r>
              <a:rPr lang="en-US" sz="24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gian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6B5154-31AC-7A88-BE5A-94917A423F06}"/>
                  </a:ext>
                </a:extLst>
              </p:cNvPr>
              <p:cNvSpPr txBox="1"/>
              <p:nvPr/>
            </p:nvSpPr>
            <p:spPr>
              <a:xfrm>
                <a:off x="505142" y="2153706"/>
                <a:ext cx="8564430" cy="2126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6. 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𝑵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𝑪𝑫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(H.2.16).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indent="-2286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𝑪𝑵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indent="-2286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𝑺𝑪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𝑨𝑴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𝑨𝑵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𝑺𝑨</m:t>
                        </m:r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6B5154-31AC-7A88-BE5A-94917A423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2" y="2153706"/>
                <a:ext cx="8564430" cy="2126223"/>
              </a:xfrm>
              <a:prstGeom prst="rect">
                <a:avLst/>
              </a:prstGeom>
              <a:blipFill>
                <a:blip r:embed="rId4"/>
                <a:stretch>
                  <a:fillRect l="-1139" t="-2865" b="-5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7D8615B-107C-756A-3488-8E48A146F6D2}"/>
                  </a:ext>
                </a:extLst>
              </p:cNvPr>
              <p:cNvSpPr txBox="1"/>
              <p:nvPr/>
            </p:nvSpPr>
            <p:spPr>
              <a:xfrm>
                <a:off x="66329" y="4591535"/>
                <a:ext cx="12059341" cy="21767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𝑪𝑫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// 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𝑪𝑫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  <a:p>
                <a:pPr marL="2286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𝑨𝑴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𝑪𝑵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𝑨𝑴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// 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𝑪𝑵</m:t>
                    </m:r>
                    <m:r>
                      <a:rPr lang="en-US" sz="2400" b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Hai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𝑪𝑵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2286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2286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a, ta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𝑪𝑵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2286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𝑺𝑪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𝑨𝑴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𝑨𝑵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𝑺𝑪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𝑪𝑵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𝑨𝑵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𝑺𝑵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𝑨𝑵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𝑺𝑵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𝑵𝑨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𝑺𝑨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7D8615B-107C-756A-3488-8E48A146F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9" y="4591535"/>
                <a:ext cx="12059341" cy="2176750"/>
              </a:xfrm>
              <a:prstGeom prst="rect">
                <a:avLst/>
              </a:prstGeom>
              <a:blipFill>
                <a:blip r:embed="rId5"/>
                <a:stretch>
                  <a:fillRect t="-2801" b="-5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AD941A7A-E439-63EA-3B47-A9553592921A}"/>
              </a:ext>
            </a:extLst>
          </p:cNvPr>
          <p:cNvSpPr txBox="1"/>
          <p:nvPr/>
        </p:nvSpPr>
        <p:spPr>
          <a:xfrm>
            <a:off x="4275068" y="4148794"/>
            <a:ext cx="1441595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Lời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giải</a:t>
            </a:r>
            <a:endParaRPr lang="en-US" sz="2400" b="1" u="sng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6B1BAC-52AE-1074-D24E-896234E046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6401" y="1768204"/>
            <a:ext cx="2952125" cy="284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612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974CB5-272C-268D-288F-6ADF606F8BFB}"/>
              </a:ext>
            </a:extLst>
          </p:cNvPr>
          <p:cNvGrpSpPr/>
          <p:nvPr/>
        </p:nvGrpSpPr>
        <p:grpSpPr>
          <a:xfrm>
            <a:off x="298935" y="1146354"/>
            <a:ext cx="9593371" cy="583648"/>
            <a:chOff x="8663663" y="5234302"/>
            <a:chExt cx="32755010" cy="1351720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6D8942C-4BEB-F6FA-0164-7F708F9C8FFC}"/>
                </a:ext>
              </a:extLst>
            </p:cNvPr>
            <p:cNvSpPr/>
            <p:nvPr/>
          </p:nvSpPr>
          <p:spPr>
            <a:xfrm>
              <a:off x="9779639" y="5399640"/>
              <a:ext cx="31639034" cy="1036841"/>
            </a:xfrm>
            <a:prstGeom prst="homePlate">
              <a:avLst>
                <a:gd name="adj" fmla="val 3672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spcAft>
                  <a:spcPts val="600"/>
                </a:spcAft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 TỔNG VÀ HIỆU CỦA HAI VECTƠ TRONG KHÔNG GIAN</a:t>
              </a:r>
              <a:endParaRPr lang="en-US" sz="2800" b="1" kern="0" dirty="0">
                <a:solidFill>
                  <a:srgbClr val="4436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" name="Google Shape;183;p30">
              <a:extLst>
                <a:ext uri="{FF2B5EF4-FFF2-40B4-BE49-F238E27FC236}">
                  <a16:creationId xmlns:a16="http://schemas.microsoft.com/office/drawing/2014/main" id="{2476B884-55FA-A8D4-EFCE-2669AFACA0AC}"/>
                </a:ext>
              </a:extLst>
            </p:cNvPr>
            <p:cNvSpPr/>
            <p:nvPr/>
          </p:nvSpPr>
          <p:spPr>
            <a:xfrm>
              <a:off x="8663663" y="5234302"/>
              <a:ext cx="1408126" cy="13517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en-US"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❷</a:t>
              </a:r>
              <a:endParaRPr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EB9C539-8212-432E-C42C-15FA1239FD0B}"/>
              </a:ext>
            </a:extLst>
          </p:cNvPr>
          <p:cNvSpPr txBox="1"/>
          <p:nvPr/>
        </p:nvSpPr>
        <p:spPr>
          <a:xfrm>
            <a:off x="505143" y="1710467"/>
            <a:ext cx="6162040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b)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vectơ</a:t>
            </a:r>
            <a:r>
              <a:rPr lang="en-US" sz="24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gian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6B5154-31AC-7A88-BE5A-94917A423F06}"/>
                  </a:ext>
                </a:extLst>
              </p:cNvPr>
              <p:cNvSpPr txBox="1"/>
              <p:nvPr/>
            </p:nvSpPr>
            <p:spPr>
              <a:xfrm>
                <a:off x="505142" y="2153706"/>
                <a:ext cx="11422698" cy="4561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6. 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6B5154-31AC-7A88-BE5A-94917A423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2" y="2153706"/>
                <a:ext cx="11422698" cy="456151"/>
              </a:xfrm>
              <a:prstGeom prst="rect">
                <a:avLst/>
              </a:prstGeom>
              <a:blipFill>
                <a:blip r:embed="rId4"/>
                <a:stretch>
                  <a:fillRect l="-854" t="-13333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Hình ảnh 1" descr="Ảnh có chứa hình tam giác, hàng&#10;&#10;Mô tả được tạo tự động">
            <a:extLst>
              <a:ext uri="{FF2B5EF4-FFF2-40B4-BE49-F238E27FC236}">
                <a16:creationId xmlns:a16="http://schemas.microsoft.com/office/drawing/2014/main" id="{78E00648-7E5A-BD51-49D3-F0B2260E90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766" y="2697229"/>
            <a:ext cx="3704234" cy="380910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D941A7A-E439-63EA-3B47-A9553592921A}"/>
              </a:ext>
            </a:extLst>
          </p:cNvPr>
          <p:cNvSpPr txBox="1"/>
          <p:nvPr/>
        </p:nvSpPr>
        <p:spPr>
          <a:xfrm>
            <a:off x="298935" y="4121063"/>
            <a:ext cx="1441595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Lời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giải</a:t>
            </a:r>
            <a:endParaRPr lang="en-US" sz="2400" b="1" u="sng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A791A9-B392-36BF-4D45-D0E6070EEA66}"/>
                  </a:ext>
                </a:extLst>
              </p:cNvPr>
              <p:cNvSpPr txBox="1"/>
              <p:nvPr/>
            </p:nvSpPr>
            <p:spPr>
              <a:xfrm>
                <a:off x="505142" y="2787813"/>
                <a:ext cx="9329737" cy="13332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6. 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6,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indent="-2286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𝑩𝑵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𝑫𝑴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indent="-2286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𝑺𝑫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𝑩𝑵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𝑪𝑴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𝑺𝑪</m:t>
                        </m:r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A791A9-B392-36BF-4D45-D0E6070EE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2" y="2787813"/>
                <a:ext cx="9329737" cy="1333250"/>
              </a:xfrm>
              <a:prstGeom prst="rect">
                <a:avLst/>
              </a:prstGeom>
              <a:blipFill>
                <a:blip r:embed="rId6"/>
                <a:stretch>
                  <a:fillRect l="-1046" t="-4566" b="-8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FBC50F5-8DC3-996C-D17A-BDE12005C482}"/>
                  </a:ext>
                </a:extLst>
              </p:cNvPr>
              <p:cNvSpPr txBox="1"/>
              <p:nvPr/>
            </p:nvSpPr>
            <p:spPr>
              <a:xfrm>
                <a:off x="349302" y="4569981"/>
                <a:ext cx="8215577" cy="1778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𝑩𝑵</m:t>
                        </m:r>
                      </m:e>
                    </m:acc>
                  </m:oMath>
                </a14:m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𝑫𝑴</m:t>
                        </m:r>
                      </m:e>
                    </m:acc>
                  </m:oMath>
                </a14:m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phương, ngược hướng và có cùng độ dài nên là hai vectơ đối nhau.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𝑺𝑫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𝑩𝑵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𝑪𝑴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𝑺𝑫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𝑫𝑴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𝑪𝑴</m:t>
                        </m:r>
                      </m:e>
                    </m:acc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                                  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𝑺𝑴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𝑪𝑴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𝑺𝑪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FBC50F5-8DC3-996C-D17A-BDE12005C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02" y="4569981"/>
                <a:ext cx="8215577" cy="1778949"/>
              </a:xfrm>
              <a:prstGeom prst="rect">
                <a:avLst/>
              </a:prstGeom>
              <a:blipFill>
                <a:blip r:embed="rId7"/>
                <a:stretch>
                  <a:fillRect l="-1113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3163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974CB5-272C-268D-288F-6ADF606F8BFB}"/>
              </a:ext>
            </a:extLst>
          </p:cNvPr>
          <p:cNvGrpSpPr/>
          <p:nvPr/>
        </p:nvGrpSpPr>
        <p:grpSpPr>
          <a:xfrm>
            <a:off x="132658" y="1166234"/>
            <a:ext cx="9593372" cy="519079"/>
            <a:chOff x="8663660" y="5304892"/>
            <a:chExt cx="32755013" cy="1202179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6D8942C-4BEB-F6FA-0164-7F708F9C8FFC}"/>
                </a:ext>
              </a:extLst>
            </p:cNvPr>
            <p:cNvSpPr/>
            <p:nvPr/>
          </p:nvSpPr>
          <p:spPr>
            <a:xfrm>
              <a:off x="9779639" y="5399640"/>
              <a:ext cx="31639034" cy="1036841"/>
            </a:xfrm>
            <a:prstGeom prst="homePlate">
              <a:avLst>
                <a:gd name="adj" fmla="val 3672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spcAft>
                  <a:spcPts val="600"/>
                </a:spcAft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 TÍCH MỘT SỐ VỚI MỘT VECTƠ TRONG KHÔNG GIAN</a:t>
              </a:r>
              <a:endParaRPr lang="en-US" sz="3600" b="1" kern="0" dirty="0">
                <a:solidFill>
                  <a:srgbClr val="4436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" name="Google Shape;183;p30">
              <a:extLst>
                <a:ext uri="{FF2B5EF4-FFF2-40B4-BE49-F238E27FC236}">
                  <a16:creationId xmlns:a16="http://schemas.microsoft.com/office/drawing/2014/main" id="{2476B884-55FA-A8D4-EFCE-2669AFACA0AC}"/>
                </a:ext>
              </a:extLst>
            </p:cNvPr>
            <p:cNvSpPr/>
            <p:nvPr/>
          </p:nvSpPr>
          <p:spPr>
            <a:xfrm>
              <a:off x="8663660" y="5304892"/>
              <a:ext cx="1628438" cy="120217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en-US"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41D707A-D1A0-27DE-40FD-EE49AFAFB5C8}"/>
                  </a:ext>
                </a:extLst>
              </p:cNvPr>
              <p:cNvSpPr txBox="1"/>
              <p:nvPr/>
            </p:nvSpPr>
            <p:spPr>
              <a:xfrm>
                <a:off x="261764" y="1638346"/>
                <a:ext cx="11668472" cy="18985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lăng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𝑵</m:t>
                    </m:r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Hai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𝑴𝑵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|=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41D707A-D1A0-27DE-40FD-EE49AFAFB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64" y="1638346"/>
                <a:ext cx="11668472" cy="1898597"/>
              </a:xfrm>
              <a:prstGeom prst="rect">
                <a:avLst/>
              </a:prstGeom>
              <a:blipFill>
                <a:blip r:embed="rId4"/>
                <a:stretch>
                  <a:fillRect l="-836" t="-3215" b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1E7B432A-B092-8B9F-1AFE-20E2CCBD28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1377" y="2746662"/>
            <a:ext cx="2951751" cy="35402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2F19B9-0752-B8D8-9C1F-D14A6F1DC3C4}"/>
                  </a:ext>
                </a:extLst>
              </p:cNvPr>
              <p:cNvSpPr txBox="1"/>
              <p:nvPr/>
            </p:nvSpPr>
            <p:spPr>
              <a:xfrm>
                <a:off x="156617" y="3816106"/>
                <a:ext cx="10287249" cy="2891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indent="-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AutoNum type="alphaLcParenR"/>
                </a:pP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Vì </a:t>
                </a:r>
                <a:r>
                  <a:rPr lang="vi-VN" sz="2400" b="1" i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MN  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là đường trung bình của tam giác </a:t>
                </a:r>
                <a:r>
                  <a:rPr lang="vi-VN" sz="2400" b="1" i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ABC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𝑴𝑵</m:t>
                    </m:r>
                    <m:r>
                      <m:rPr>
                        <m:nor/>
                      </m:rPr>
                      <a:rPr lang="vi-VN" sz="2400" b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rPr>
                      <m:t>//</m:t>
                    </m:r>
                    <m:r>
                      <a:rPr lang="vi-VN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𝑩𝑪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Mà</a:t>
                </a: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 t</a:t>
                </a:r>
                <a:r>
                  <a:rPr lang="vi-VN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ứ giác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𝑩𝑪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 là hình bình hành nên</a:t>
                </a: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𝐁𝐂</m:t>
                    </m:r>
                    <m:r>
                      <m:rPr>
                        <m:nor/>
                      </m:rPr>
                      <a:rPr lang="vi-VN" sz="2400" b="1">
                        <a:solidFill>
                          <a:srgbClr val="0000FF"/>
                        </a:solidFill>
                        <a:latin typeface="Tahoma" panose="020B0604030504040204" pitchFamily="34" charset="0"/>
                        <a:ea typeface="Times New Roman" panose="02020603050405020304" pitchFamily="18" charset="0"/>
                      </a:rPr>
                      <m:t>//</m:t>
                    </m:r>
                    <m:r>
                      <a:rPr lang="vi-VN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′</m:t>
                    </m:r>
                    <m:r>
                      <a:rPr lang="vi-VN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′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do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𝑴𝑵</m:t>
                    </m:r>
                    <m:r>
                      <m:rPr>
                        <m:nor/>
                      </m:rPr>
                      <a:rPr lang="vi-VN" sz="2400" b="1">
                        <a:solidFill>
                          <a:srgbClr val="0000FF"/>
                        </a:solidFill>
                        <a:latin typeface="Tahoma" panose="020B0604030504040204" pitchFamily="34" charset="0"/>
                        <a:ea typeface="Times New Roman" panose="02020603050405020304" pitchFamily="18" charset="0"/>
                      </a:rPr>
                      <m:t>//</m:t>
                    </m:r>
                    <m:r>
                      <a:rPr lang="vi-VN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′</m:t>
                    </m:r>
                    <m:r>
                      <a:rPr lang="vi-VN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′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S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uy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cùng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cùng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hướng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b) 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Vì </a:t>
                </a:r>
                <a:r>
                  <a:rPr lang="vi-VN" sz="2400" b="1" i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MN  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là đường trung bình của tam giác </a:t>
                </a:r>
                <a:r>
                  <a:rPr lang="vi-VN" sz="2400" b="1" i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ABC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𝑴𝑵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𝑩𝑪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Tứ giác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𝑩𝑪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là hình bình hành nên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𝑩𝑪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Suy ra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𝑴𝑵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Do đó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𝑴𝑵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2F19B9-0752-B8D8-9C1F-D14A6F1DC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17" y="3816106"/>
                <a:ext cx="10287249" cy="2891561"/>
              </a:xfrm>
              <a:prstGeom prst="rect">
                <a:avLst/>
              </a:prstGeom>
              <a:blipFill>
                <a:blip r:embed="rId6"/>
                <a:stretch>
                  <a:fillRect l="-948" t="-2110" r="-474" b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D1EC5740-B9CC-5EFB-215F-D6B230303453}"/>
              </a:ext>
            </a:extLst>
          </p:cNvPr>
          <p:cNvSpPr txBox="1"/>
          <p:nvPr/>
        </p:nvSpPr>
        <p:spPr>
          <a:xfrm>
            <a:off x="459509" y="3365437"/>
            <a:ext cx="1441595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giải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8575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974CB5-272C-268D-288F-6ADF606F8BFB}"/>
              </a:ext>
            </a:extLst>
          </p:cNvPr>
          <p:cNvGrpSpPr/>
          <p:nvPr/>
        </p:nvGrpSpPr>
        <p:grpSpPr>
          <a:xfrm>
            <a:off x="132658" y="1166234"/>
            <a:ext cx="9593372" cy="519079"/>
            <a:chOff x="8663660" y="5304892"/>
            <a:chExt cx="32755013" cy="1202179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6D8942C-4BEB-F6FA-0164-7F708F9C8FFC}"/>
                </a:ext>
              </a:extLst>
            </p:cNvPr>
            <p:cNvSpPr/>
            <p:nvPr/>
          </p:nvSpPr>
          <p:spPr>
            <a:xfrm>
              <a:off x="9779639" y="5399640"/>
              <a:ext cx="31639034" cy="1036841"/>
            </a:xfrm>
            <a:prstGeom prst="homePlate">
              <a:avLst>
                <a:gd name="adj" fmla="val 3672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spcAft>
                  <a:spcPts val="600"/>
                </a:spcAft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 TÍCH MỘT SỐ VỚI MỘT VECTƠ TRONG KHÔNG GIAN</a:t>
              </a:r>
              <a:endParaRPr lang="en-US" sz="3600" b="1" kern="0" dirty="0">
                <a:solidFill>
                  <a:srgbClr val="4436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" name="Google Shape;183;p30">
              <a:extLst>
                <a:ext uri="{FF2B5EF4-FFF2-40B4-BE49-F238E27FC236}">
                  <a16:creationId xmlns:a16="http://schemas.microsoft.com/office/drawing/2014/main" id="{2476B884-55FA-A8D4-EFCE-2669AFACA0AC}"/>
                </a:ext>
              </a:extLst>
            </p:cNvPr>
            <p:cNvSpPr/>
            <p:nvPr/>
          </p:nvSpPr>
          <p:spPr>
            <a:xfrm>
              <a:off x="8663660" y="5304892"/>
              <a:ext cx="1628438" cy="120217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en-US"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">
                <a:extLst>
                  <a:ext uri="{FF2B5EF4-FFF2-40B4-BE49-F238E27FC236}">
                    <a16:creationId xmlns:a16="http://schemas.microsoft.com/office/drawing/2014/main" id="{CF35515C-2086-B16A-E555-3A20159B14CF}"/>
                  </a:ext>
                </a:extLst>
              </p:cNvPr>
              <p:cNvSpPr txBox="1"/>
              <p:nvPr/>
            </p:nvSpPr>
            <p:spPr>
              <a:xfrm>
                <a:off x="132658" y="1699427"/>
                <a:ext cx="11937422" cy="2689693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k≠0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k&gt;0;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k&lt;0;</a:t>
                </a:r>
              </a:p>
              <a:p>
                <a:pPr marL="0" marR="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𝒌</m:t>
                        </m:r>
                      </m:e>
                    </m:d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i="1" u="sng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2400" b="1" i="1" u="sng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i="1" u="sng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2400" b="1" i="1" u="sng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i="1" u="sng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400" b="1" i="1" u="sng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i="1" u="sng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400" b="1" i="1" u="sng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i="1" u="sng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400" b="1" i="1" u="sng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i="1" u="sng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400" b="1" i="1" u="sng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i="1" u="sng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i="1" u="sng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i="1" u="sng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 Box 1">
                <a:extLst>
                  <a:ext uri="{FF2B5EF4-FFF2-40B4-BE49-F238E27FC236}">
                    <a16:creationId xmlns:a16="http://schemas.microsoft.com/office/drawing/2014/main" id="{CF35515C-2086-B16A-E555-3A20159B1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58" y="1699427"/>
                <a:ext cx="11937422" cy="2689693"/>
              </a:xfrm>
              <a:prstGeom prst="rect">
                <a:avLst/>
              </a:prstGeom>
              <a:blipFill>
                <a:blip r:embed="rId4"/>
                <a:stretch>
                  <a:fillRect l="-765" t="-225" b="-4054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AE8C2B8-2189-9C4B-1411-A37768E750BE}"/>
                  </a:ext>
                </a:extLst>
              </p:cNvPr>
              <p:cNvSpPr txBox="1"/>
              <p:nvPr/>
            </p:nvSpPr>
            <p:spPr>
              <a:xfrm>
                <a:off x="132658" y="4441116"/>
                <a:ext cx="12059342" cy="22288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ý. </a:t>
                </a:r>
                <a:endParaRPr lang="en-US" sz="2400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𝒉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𝒌</m:t>
                        </m:r>
                        <m:acc>
                          <m:accPr>
                            <m:chr m:val="⃗"/>
                            <m:ctrlPr>
                              <a:rPr lang="en-US" sz="2400" b="1" i="1" kern="1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kern="1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2400" b="1" i="1" kern="12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b="1" kern="1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𝒌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𝒉</m:t>
                        </m:r>
                        <m:acc>
                          <m:accPr>
                            <m:chr m:val="⃗"/>
                            <m:ctrlPr>
                              <a:rPr lang="en-US" sz="2400" b="1" i="1" kern="1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kern="1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2400" b="1" i="1" kern="120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phối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𝒉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𝒌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2400" b="1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 kern="12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𝒉</m:t>
                    </m:r>
                    <m:acc>
                      <m:accPr>
                        <m:chr m:val="⃗"/>
                        <m:ctrlPr>
                          <a:rPr lang="en-US" sz="2400" b="1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 kern="12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2400" b="1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kern="1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    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𝒌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 kern="1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kern="1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b="1" i="1" kern="1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kern="1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2400" b="1" i="1" kern="12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2400" b="1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2400" b="1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 kern="12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2400" b="1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 kern="12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2400" b="1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endParaRPr lang="en-US" sz="2400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AE8C2B8-2189-9C4B-1411-A37768E75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58" y="4441116"/>
                <a:ext cx="12059342" cy="2228815"/>
              </a:xfrm>
              <a:prstGeom prst="rect">
                <a:avLst/>
              </a:prstGeom>
              <a:blipFill>
                <a:blip r:embed="rId5"/>
                <a:stretch>
                  <a:fillRect l="-809" t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116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C2A09D-6FAA-927D-D3EB-4908161253A3}"/>
              </a:ext>
            </a:extLst>
          </p:cNvPr>
          <p:cNvSpPr txBox="1"/>
          <p:nvPr/>
        </p:nvSpPr>
        <p:spPr>
          <a:xfrm>
            <a:off x="464503" y="2674398"/>
            <a:ext cx="1441595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giải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3F78EEB-C5FE-16DA-C1BE-E1430E9530C5}"/>
                  </a:ext>
                </a:extLst>
              </p:cNvPr>
              <p:cNvSpPr txBox="1"/>
              <p:nvPr/>
            </p:nvSpPr>
            <p:spPr>
              <a:xfrm>
                <a:off x="258295" y="1760903"/>
                <a:ext cx="11352458" cy="8793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3048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215868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</a:t>
                </a:r>
                <a:r>
                  <a:rPr lang="en-US" sz="2400" b="1" dirty="0" err="1">
                    <a:solidFill>
                      <a:srgbClr val="215868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2400" b="1" dirty="0">
                    <a:solidFill>
                      <a:srgbClr val="215868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7.</a:t>
                </a:r>
                <a:r>
                  <a:rPr lang="en-US" sz="2400" dirty="0">
                    <a:solidFill>
                      <a:srgbClr val="215868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HĐ6,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𝑶</m:t>
                    </m:r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</m:t>
                    </m:r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</m:t>
                    </m:r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(H.2.18).</a:t>
                </a:r>
                <a:endParaRPr lang="en-US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3048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=(−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3F78EEB-C5FE-16DA-C1BE-E1430E953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95" y="1760903"/>
                <a:ext cx="11352458" cy="879343"/>
              </a:xfrm>
              <a:prstGeom prst="rect">
                <a:avLst/>
              </a:prstGeom>
              <a:blipFill>
                <a:blip r:embed="rId4"/>
                <a:stretch>
                  <a:fillRect l="-805" t="-6250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2A161D4-DA4C-3716-28AB-F2264C32EEA8}"/>
                  </a:ext>
                </a:extLst>
              </p:cNvPr>
              <p:cNvSpPr txBox="1"/>
              <p:nvPr/>
            </p:nvSpPr>
            <p:spPr>
              <a:xfrm>
                <a:off x="123819" y="3153273"/>
                <a:ext cx="8745942" cy="24050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3048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𝑶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𝑶𝑴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//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𝑶𝑴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𝑶𝑴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marR="30480" algn="just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3048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𝑩𝑪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//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𝑪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   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𝑪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//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𝑶𝑴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𝑶𝑴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=(−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2A161D4-DA4C-3716-28AB-F2264C32E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19" y="3153273"/>
                <a:ext cx="8745942" cy="2405017"/>
              </a:xfrm>
              <a:prstGeom prst="rect">
                <a:avLst/>
              </a:prstGeom>
              <a:blipFill>
                <a:blip r:embed="rId5"/>
                <a:stretch>
                  <a:fillRect l="-1045" t="-2278" r="-767" b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0DC281F6-34BE-C23E-F214-A3AD048FB8FD}"/>
              </a:ext>
            </a:extLst>
          </p:cNvPr>
          <p:cNvGrpSpPr/>
          <p:nvPr/>
        </p:nvGrpSpPr>
        <p:grpSpPr>
          <a:xfrm>
            <a:off x="132658" y="1166234"/>
            <a:ext cx="9593372" cy="519079"/>
            <a:chOff x="8663660" y="5304892"/>
            <a:chExt cx="32755013" cy="1202179"/>
          </a:xfrm>
        </p:grpSpPr>
        <p:sp>
          <p:nvSpPr>
            <p:cNvPr id="41" name="Arrow: Pentagon 40">
              <a:extLst>
                <a:ext uri="{FF2B5EF4-FFF2-40B4-BE49-F238E27FC236}">
                  <a16:creationId xmlns:a16="http://schemas.microsoft.com/office/drawing/2014/main" id="{6ACB8AD3-8A53-9291-0639-62DE87CDF84F}"/>
                </a:ext>
              </a:extLst>
            </p:cNvPr>
            <p:cNvSpPr/>
            <p:nvPr/>
          </p:nvSpPr>
          <p:spPr>
            <a:xfrm>
              <a:off x="9779639" y="5399640"/>
              <a:ext cx="31639034" cy="1036841"/>
            </a:xfrm>
            <a:prstGeom prst="homePlate">
              <a:avLst>
                <a:gd name="adj" fmla="val 3672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spcAft>
                  <a:spcPts val="600"/>
                </a:spcAft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 TÍCH MỘT SỐ VỚI MỘT VECTƠ TRONG KHÔNG GIAN</a:t>
              </a:r>
              <a:endParaRPr lang="en-US" sz="3600" b="1" kern="0" dirty="0">
                <a:solidFill>
                  <a:srgbClr val="4436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42" name="Google Shape;183;p30">
              <a:extLst>
                <a:ext uri="{FF2B5EF4-FFF2-40B4-BE49-F238E27FC236}">
                  <a16:creationId xmlns:a16="http://schemas.microsoft.com/office/drawing/2014/main" id="{F8FCCAC1-F0B6-57E4-1C29-4589DFE62246}"/>
                </a:ext>
              </a:extLst>
            </p:cNvPr>
            <p:cNvSpPr/>
            <p:nvPr/>
          </p:nvSpPr>
          <p:spPr>
            <a:xfrm>
              <a:off x="8663660" y="5304892"/>
              <a:ext cx="1628438" cy="120217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en-US"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96EB0CCC-1921-A944-DD78-A5515FE43F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9281" y="2454492"/>
            <a:ext cx="3336101" cy="275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47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C2A09D-6FAA-927D-D3EB-4908161253A3}"/>
              </a:ext>
            </a:extLst>
          </p:cNvPr>
          <p:cNvSpPr txBox="1"/>
          <p:nvPr/>
        </p:nvSpPr>
        <p:spPr>
          <a:xfrm>
            <a:off x="245265" y="3374689"/>
            <a:ext cx="1441595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giải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84255C-576E-00C0-5CEB-5A503C248150}"/>
              </a:ext>
            </a:extLst>
          </p:cNvPr>
          <p:cNvGrpSpPr/>
          <p:nvPr/>
        </p:nvGrpSpPr>
        <p:grpSpPr>
          <a:xfrm>
            <a:off x="132658" y="1166234"/>
            <a:ext cx="9593372" cy="519079"/>
            <a:chOff x="8663660" y="5304892"/>
            <a:chExt cx="32755013" cy="1202179"/>
          </a:xfrm>
        </p:grpSpPr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FEF85AD3-C83F-7AE7-ED7C-FD591EDCC449}"/>
                </a:ext>
              </a:extLst>
            </p:cNvPr>
            <p:cNvSpPr/>
            <p:nvPr/>
          </p:nvSpPr>
          <p:spPr>
            <a:xfrm>
              <a:off x="9779639" y="5399640"/>
              <a:ext cx="31639034" cy="1036841"/>
            </a:xfrm>
            <a:prstGeom prst="homePlate">
              <a:avLst>
                <a:gd name="adj" fmla="val 3672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spcAft>
                  <a:spcPts val="600"/>
                </a:spcAft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 TÍCH MỘT SỐ VỚI MỘT VECTƠ TRONG KHÔNG GIAN</a:t>
              </a:r>
              <a:endParaRPr lang="en-US" sz="3600" b="1" kern="0" dirty="0">
                <a:solidFill>
                  <a:srgbClr val="4436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3" name="Google Shape;183;p30">
              <a:extLst>
                <a:ext uri="{FF2B5EF4-FFF2-40B4-BE49-F238E27FC236}">
                  <a16:creationId xmlns:a16="http://schemas.microsoft.com/office/drawing/2014/main" id="{8C597043-A032-5C3D-AC66-80326C99AF79}"/>
                </a:ext>
              </a:extLst>
            </p:cNvPr>
            <p:cNvSpPr/>
            <p:nvPr/>
          </p:nvSpPr>
          <p:spPr>
            <a:xfrm>
              <a:off x="8663660" y="5304892"/>
              <a:ext cx="1628438" cy="120217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en-US"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B8C87A-0CB1-4478-14E6-B72DDEDD0A78}"/>
                  </a:ext>
                </a:extLst>
              </p:cNvPr>
              <p:cNvSpPr txBox="1"/>
              <p:nvPr/>
            </p:nvSpPr>
            <p:spPr>
              <a:xfrm>
                <a:off x="132658" y="1726223"/>
                <a:ext cx="11886622" cy="1629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215868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</a:t>
                </a:r>
                <a:r>
                  <a:rPr lang="en-US" sz="2400" b="1" dirty="0">
                    <a:solidFill>
                      <a:srgbClr val="215868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215868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400" b="1" dirty="0">
                    <a:solidFill>
                      <a:srgbClr val="215868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7.</a:t>
                </a:r>
                <a:r>
                  <a:rPr lang="en-US" sz="2400" dirty="0">
                    <a:solidFill>
                      <a:srgbClr val="215868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𝑬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𝑭</m:t>
                    </m:r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𝑺𝑩</m:t>
                    </m:r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𝑺𝑬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𝑺𝑭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𝑺𝑩</m:t>
                    </m:r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𝑬𝑭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𝑫𝑪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B8C87A-0CB1-4478-14E6-B72DDEDD0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58" y="1726223"/>
                <a:ext cx="11886622" cy="1629100"/>
              </a:xfrm>
              <a:prstGeom prst="rect">
                <a:avLst/>
              </a:prstGeom>
              <a:blipFill>
                <a:blip r:embed="rId4"/>
                <a:stretch>
                  <a:fillRect l="-821" t="-3745" r="-769" b="-1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825106-A853-EAA7-17AC-4F8B1BDA47EB}"/>
                  </a:ext>
                </a:extLst>
              </p:cNvPr>
              <p:cNvSpPr txBox="1"/>
              <p:nvPr/>
            </p:nvSpPr>
            <p:spPr>
              <a:xfrm>
                <a:off x="92865" y="3851106"/>
                <a:ext cx="10890942" cy="25950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dụng định lí Thalès trong tam giác </a:t>
                </a:r>
                <a:r>
                  <a:rPr lang="vi-VN" sz="2400" b="1" i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SAB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:r>
                  <a:rPr lang="vi-VN" sz="2400" b="1" i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EF 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// </a:t>
                </a:r>
                <a:r>
                  <a:rPr lang="vi-VN" sz="2400" b="1" i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𝑬𝑭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tứ giác </a:t>
                </a:r>
                <a:r>
                  <a:rPr lang="vi-VN" sz="2400" b="1" i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ABCD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b.h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:r>
                  <a:rPr lang="vi-VN" sz="2400" b="1" i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 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//</a:t>
                </a:r>
                <a:r>
                  <a:rPr lang="vi-VN" sz="2400" b="1" i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CD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𝑫𝑪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</a:t>
                </a:r>
                <a:r>
                  <a:rPr lang="vi-VN" sz="2400" b="1" i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EF 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//</a:t>
                </a:r>
                <a:r>
                  <a:rPr lang="vi-VN" sz="2400" b="1" i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DC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𝑬𝑭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𝑫𝑪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𝑬𝑭</m:t>
                        </m:r>
                      </m:e>
                    </m:acc>
                  </m:oMath>
                </a14:m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𝑫𝑪</m:t>
                        </m:r>
                      </m:e>
                    </m:acc>
                  </m:oMath>
                </a14:m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hướng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𝑬𝑭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825106-A853-EAA7-17AC-4F8B1BDA4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65" y="3851106"/>
                <a:ext cx="10890942" cy="2595069"/>
              </a:xfrm>
              <a:prstGeom prst="rect">
                <a:avLst/>
              </a:prstGeom>
              <a:blipFill>
                <a:blip r:embed="rId5"/>
                <a:stretch>
                  <a:fillRect l="-839" t="-2353" b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9AE76E2E-C292-5898-B99B-EA49A2E142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9394" y="2722880"/>
            <a:ext cx="4079741" cy="3964999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85F8C6E-3512-D2C0-6EC1-A30A7D2639D9}"/>
              </a:ext>
            </a:extLst>
          </p:cNvPr>
          <p:cNvGrpSpPr/>
          <p:nvPr/>
        </p:nvGrpSpPr>
        <p:grpSpPr>
          <a:xfrm>
            <a:off x="8435340" y="3759666"/>
            <a:ext cx="1183640" cy="972218"/>
            <a:chOff x="8435340" y="3759666"/>
            <a:chExt cx="1183640" cy="972218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7AD073D-3A2C-A029-B1A9-C119ABF13FF3}"/>
                </a:ext>
              </a:extLst>
            </p:cNvPr>
            <p:cNvCxnSpPr/>
            <p:nvPr/>
          </p:nvCxnSpPr>
          <p:spPr>
            <a:xfrm flipV="1">
              <a:off x="8890000" y="4109492"/>
              <a:ext cx="304800" cy="330428"/>
            </a:xfrm>
            <a:prstGeom prst="line">
              <a:avLst/>
            </a:prstGeom>
            <a:ln w="571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67A2F04-1B18-B620-899A-F9645F930B22}"/>
                    </a:ext>
                  </a:extLst>
                </p:cNvPr>
                <p:cNvSpPr txBox="1"/>
                <p:nvPr/>
              </p:nvSpPr>
              <p:spPr>
                <a:xfrm>
                  <a:off x="8435340" y="4270219"/>
                  <a:ext cx="535940" cy="461665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67A2F04-1B18-B620-899A-F9645F930B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5340" y="4270219"/>
                  <a:ext cx="535940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FFAA136-57C3-C5DF-6A37-613A70C2AADF}"/>
                    </a:ext>
                  </a:extLst>
                </p:cNvPr>
                <p:cNvSpPr txBox="1"/>
                <p:nvPr/>
              </p:nvSpPr>
              <p:spPr>
                <a:xfrm>
                  <a:off x="9083040" y="3759666"/>
                  <a:ext cx="535940" cy="461665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FFAA136-57C3-C5DF-6A37-613A70C2AA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3040" y="3759666"/>
                  <a:ext cx="535940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567378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30">
            <a:extLst>
              <a:ext uri="{FF2B5EF4-FFF2-40B4-BE49-F238E27FC236}">
                <a16:creationId xmlns:a16="http://schemas.microsoft.com/office/drawing/2014/main" id="{B1092DFC-EDA7-0751-94E2-9F5688C542A9}"/>
              </a:ext>
            </a:extLst>
          </p:cNvPr>
          <p:cNvSpPr/>
          <p:nvPr/>
        </p:nvSpPr>
        <p:spPr>
          <a:xfrm>
            <a:off x="137762" y="1079773"/>
            <a:ext cx="704063" cy="6758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 defTabSz="457200">
              <a:buClr>
                <a:srgbClr val="000000"/>
              </a:buClr>
            </a:pPr>
            <a:r>
              <a:rPr lang="en-US"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❶</a:t>
            </a:r>
            <a:endParaRPr sz="3000" b="1" kern="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6A0EEDB-C8A7-6794-7E96-F62C40CD642B}"/>
              </a:ext>
            </a:extLst>
          </p:cNvPr>
          <p:cNvSpPr/>
          <p:nvPr/>
        </p:nvSpPr>
        <p:spPr>
          <a:xfrm>
            <a:off x="841824" y="1128009"/>
            <a:ext cx="4847775" cy="561897"/>
          </a:xfrm>
          <a:prstGeom prst="homePlate">
            <a:avLst>
              <a:gd name="adj" fmla="val 3672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VECTƠ TRONG KHÔNG GIAN</a:t>
            </a:r>
            <a:endParaRPr lang="en-US" sz="24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DF2C77-2448-23C3-9AEA-DC8888DBBE89}"/>
              </a:ext>
            </a:extLst>
          </p:cNvPr>
          <p:cNvSpPr txBox="1"/>
          <p:nvPr/>
        </p:nvSpPr>
        <p:spPr>
          <a:xfrm>
            <a:off x="2561167" y="1796295"/>
            <a:ext cx="4000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>
                <a:srgbClr val="000000"/>
              </a:buClr>
            </a:pP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vi-VN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uan sát hình 2.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pic>
        <p:nvPicPr>
          <p:cNvPr id="15" name="Hình ảnh 2">
            <a:extLst>
              <a:ext uri="{FF2B5EF4-FFF2-40B4-BE49-F238E27FC236}">
                <a16:creationId xmlns:a16="http://schemas.microsoft.com/office/drawing/2014/main" id="{428E5002-B255-EFA6-5347-7F00C859DF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53" y="1417702"/>
            <a:ext cx="4785267" cy="47189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C86F4DA-F456-C900-1C3A-7A80577BE263}"/>
              </a:ext>
            </a:extLst>
          </p:cNvPr>
          <p:cNvSpPr txBox="1"/>
          <p:nvPr/>
        </p:nvSpPr>
        <p:spPr>
          <a:xfrm>
            <a:off x="474980" y="2499669"/>
            <a:ext cx="6388947" cy="2822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ó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ể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giống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và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030187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84255C-576E-00C0-5CEB-5A503C248150}"/>
              </a:ext>
            </a:extLst>
          </p:cNvPr>
          <p:cNvGrpSpPr/>
          <p:nvPr/>
        </p:nvGrpSpPr>
        <p:grpSpPr>
          <a:xfrm>
            <a:off x="132658" y="1166234"/>
            <a:ext cx="9593372" cy="519079"/>
            <a:chOff x="8663660" y="5304892"/>
            <a:chExt cx="32755013" cy="1202179"/>
          </a:xfrm>
        </p:grpSpPr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FEF85AD3-C83F-7AE7-ED7C-FD591EDCC449}"/>
                </a:ext>
              </a:extLst>
            </p:cNvPr>
            <p:cNvSpPr/>
            <p:nvPr/>
          </p:nvSpPr>
          <p:spPr>
            <a:xfrm>
              <a:off x="9779639" y="5399640"/>
              <a:ext cx="31639034" cy="1036841"/>
            </a:xfrm>
            <a:prstGeom prst="homePlate">
              <a:avLst>
                <a:gd name="adj" fmla="val 3672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spcAft>
                  <a:spcPts val="600"/>
                </a:spcAft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 TÍCH MỘT SỐ VỚI MỘT VECTƠ TRONG KHÔNG GIAN</a:t>
              </a:r>
              <a:endParaRPr lang="en-US" sz="3600" b="1" kern="0" dirty="0">
                <a:solidFill>
                  <a:srgbClr val="4436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3" name="Google Shape;183;p30">
              <a:extLst>
                <a:ext uri="{FF2B5EF4-FFF2-40B4-BE49-F238E27FC236}">
                  <a16:creationId xmlns:a16="http://schemas.microsoft.com/office/drawing/2014/main" id="{8C597043-A032-5C3D-AC66-80326C99AF79}"/>
                </a:ext>
              </a:extLst>
            </p:cNvPr>
            <p:cNvSpPr/>
            <p:nvPr/>
          </p:nvSpPr>
          <p:spPr>
            <a:xfrm>
              <a:off x="8663660" y="5304892"/>
              <a:ext cx="1628438" cy="120217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en-US"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1ED175F-7572-22A4-00B3-B625AC5A190F}"/>
                  </a:ext>
                </a:extLst>
              </p:cNvPr>
              <p:cNvSpPr txBox="1"/>
              <p:nvPr/>
            </p:nvSpPr>
            <p:spPr>
              <a:xfrm>
                <a:off x="371128" y="1425773"/>
                <a:ext cx="11688214" cy="12853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endParaRPr lang="en-US" sz="2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8.</a:t>
                </a:r>
                <a:r>
                  <a:rPr lang="en-US" sz="2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𝑩𝑪𝑫</m:t>
                    </m:r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(H.2.19).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𝑨𝑫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𝑨𝑮</m:t>
                        </m:r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1ED175F-7572-22A4-00B3-B625AC5A1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28" y="1425773"/>
                <a:ext cx="11688214" cy="1285352"/>
              </a:xfrm>
              <a:prstGeom prst="rect">
                <a:avLst/>
              </a:prstGeom>
              <a:blipFill>
                <a:blip r:embed="rId4"/>
                <a:stretch>
                  <a:fillRect l="-835" b="-9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A25EAD18-0FE5-F308-72FC-84711F68E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2965" y="2206317"/>
            <a:ext cx="3389035" cy="37068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D737BA-DB17-C153-B812-AD3F7B366A66}"/>
                  </a:ext>
                </a:extLst>
              </p:cNvPr>
              <p:cNvSpPr txBox="1"/>
              <p:nvPr/>
            </p:nvSpPr>
            <p:spPr>
              <a:xfrm>
                <a:off x="151832" y="3260546"/>
                <a:ext cx="9211010" cy="13878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G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𝑩𝑪𝑫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𝑮𝑩</m:t>
                        </m:r>
                      </m:e>
                    </m:acc>
                    <m:r>
                      <a:rPr lang="en-US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𝑮𝑪</m:t>
                        </m:r>
                      </m:e>
                    </m:acc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𝑮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</m:acc>
                    <m:r>
                      <a:rPr lang="en-US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2400" b="1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  <m:r>
                      <a:rPr lang="en-US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𝑨𝑫</m:t>
                        </m:r>
                      </m:e>
                    </m:acc>
                    <m:r>
                      <a:rPr lang="en-US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𝑨𝑮</m:t>
                        </m:r>
                      </m:e>
                    </m:acc>
                    <m:r>
                      <a:rPr lang="en-US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𝑮𝑩</m:t>
                        </m:r>
                      </m:e>
                    </m:acc>
                    <m:r>
                      <a:rPr lang="en-US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𝑨𝑮</m:t>
                        </m:r>
                      </m:e>
                    </m:acc>
                    <m:r>
                      <a:rPr lang="en-US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𝑮𝑪</m:t>
                        </m:r>
                      </m:e>
                    </m:acc>
                    <m:r>
                      <a:rPr lang="en-US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𝑨𝑮</m:t>
                        </m:r>
                      </m:e>
                    </m:acc>
                    <m:r>
                      <a:rPr lang="en-US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𝑮𝑫</m:t>
                        </m:r>
                      </m:e>
                    </m:acc>
                  </m:oMath>
                </a14:m>
                <a:endParaRPr lang="en-US" sz="2400" b="1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400" b="1" dirty="0">
                    <a:solidFill>
                      <a:srgbClr val="0070C0"/>
                    </a:solidFill>
                    <a:effectLst/>
                    <a:ea typeface="Times New Roman" panose="02020603050405020304" pitchFamily="18" charset="0"/>
                    <a:cs typeface="Tahoma" panose="020B0604030504040204" pitchFamily="34" charset="0"/>
                  </a:rPr>
                  <a:t>                                            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𝑨𝑮</m:t>
                        </m:r>
                      </m:e>
                    </m:acc>
                    <m:r>
                      <a:rPr lang="en-US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+( 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𝑮𝑩</m:t>
                        </m:r>
                      </m:e>
                    </m:acc>
                    <m:r>
                      <a:rPr lang="en-US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𝑮𝑪</m:t>
                        </m:r>
                      </m:e>
                    </m:acc>
                    <m:r>
                      <a:rPr lang="en-US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𝑮𝑫</m:t>
                        </m:r>
                      </m:e>
                    </m:acc>
                    <m:r>
                      <a:rPr lang="en-US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)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ea typeface="Times New Roman" panose="020206030504050203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𝑨𝑮</m:t>
                        </m:r>
                      </m:e>
                    </m:acc>
                  </m:oMath>
                </a14:m>
                <a:endParaRPr lang="en-US" sz="2400" b="1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D737BA-DB17-C153-B812-AD3F7B366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32" y="3260546"/>
                <a:ext cx="9211010" cy="1387816"/>
              </a:xfrm>
              <a:prstGeom prst="rect">
                <a:avLst/>
              </a:prstGeom>
              <a:blipFill>
                <a:blip r:embed="rId6"/>
                <a:stretch>
                  <a:fillRect l="-1059"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06780B6D-D87D-4AB4-E438-850766352A94}"/>
              </a:ext>
            </a:extLst>
          </p:cNvPr>
          <p:cNvSpPr txBox="1"/>
          <p:nvPr/>
        </p:nvSpPr>
        <p:spPr>
          <a:xfrm>
            <a:off x="90582" y="2800178"/>
            <a:ext cx="1441595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giải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914E25D-4FFE-142D-DE1F-19DD5291DB45}"/>
                  </a:ext>
                </a:extLst>
              </p:cNvPr>
              <p:cNvSpPr txBox="1"/>
              <p:nvPr/>
            </p:nvSpPr>
            <p:spPr>
              <a:xfrm>
                <a:off x="53588" y="4575221"/>
                <a:ext cx="9407499" cy="890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</a:t>
                </a:r>
                <a:r>
                  <a:rPr lang="en-US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8.</a:t>
                </a:r>
                <a:r>
                  <a:rPr lang="en-US" sz="2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8,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𝑰</m:t>
                    </m:r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𝑨𝑮</m:t>
                    </m:r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𝑨𝑰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𝑰𝑮</m:t>
                        </m:r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𝑰𝑨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𝑰𝑩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𝑰𝑪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𝑰𝑫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914E25D-4FFE-142D-DE1F-19DD5291D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8" y="4575221"/>
                <a:ext cx="9407499" cy="890180"/>
              </a:xfrm>
              <a:prstGeom prst="rect">
                <a:avLst/>
              </a:prstGeom>
              <a:blipFill>
                <a:blip r:embed="rId7"/>
                <a:stretch>
                  <a:fillRect l="-1037" t="-6849" r="-454" b="-14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17DD3C6-B137-A03C-36DE-6FA4904E3A0F}"/>
                  </a:ext>
                </a:extLst>
              </p:cNvPr>
              <p:cNvSpPr txBox="1"/>
              <p:nvPr/>
            </p:nvSpPr>
            <p:spPr>
              <a:xfrm>
                <a:off x="53588" y="5848491"/>
                <a:ext cx="11820872" cy="9407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𝑮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𝑩𝑪𝑫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𝑰𝑩</m:t>
                        </m:r>
                      </m:e>
                    </m:acc>
                    <m:r>
                      <a:rPr lang="en-US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𝑰𝑪</m:t>
                        </m:r>
                      </m:e>
                    </m:acc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𝑰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</m:acc>
                    <m:r>
                      <a:rPr lang="en-US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𝑰𝑮</m:t>
                        </m:r>
                      </m:e>
                    </m:acc>
                    <m:r>
                      <m:rPr>
                        <m:nor/>
                      </m:rPr>
                      <a:rPr lang="en-US" sz="2400" b="1">
                        <a:solidFill>
                          <a:srgbClr val="0070C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𝑰𝑨</m:t>
                        </m:r>
                      </m:e>
                    </m:acc>
                    <m:r>
                      <a:rPr lang="en-US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𝑰𝑩</m:t>
                        </m:r>
                      </m:e>
                    </m:acc>
                    <m:r>
                      <a:rPr lang="en-US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𝑰𝑪</m:t>
                        </m:r>
                      </m:e>
                    </m:acc>
                    <m:r>
                      <a:rPr lang="en-US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𝑰𝑫</m:t>
                        </m:r>
                      </m:e>
                    </m:acc>
                    <m:r>
                      <a:rPr lang="en-US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𝑰𝑨</m:t>
                        </m:r>
                      </m:e>
                    </m:acc>
                    <m:r>
                      <a:rPr lang="en-US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𝑰𝑮</m:t>
                        </m:r>
                      </m:e>
                    </m:acc>
                    <m:r>
                      <a:rPr lang="en-US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𝑰𝑨</m:t>
                        </m:r>
                      </m:e>
                    </m:acc>
                    <m:r>
                      <a:rPr lang="en-US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𝑨𝑰</m:t>
                        </m:r>
                      </m:e>
                    </m:acc>
                    <m:r>
                      <a:rPr lang="en-US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acc>
                    <m:r>
                      <a:rPr lang="en-US" sz="24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17DD3C6-B137-A03C-36DE-6FA4904E3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8" y="5848491"/>
                <a:ext cx="11820872" cy="940707"/>
              </a:xfrm>
              <a:prstGeom prst="rect">
                <a:avLst/>
              </a:prstGeom>
              <a:blipFill>
                <a:blip r:embed="rId8"/>
                <a:stretch>
                  <a:fillRect l="-825" t="-2581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C1BEBA1-266D-A05F-B2E4-4218D0AB4BF1}"/>
              </a:ext>
            </a:extLst>
          </p:cNvPr>
          <p:cNvSpPr txBox="1"/>
          <p:nvPr/>
        </p:nvSpPr>
        <p:spPr>
          <a:xfrm>
            <a:off x="132658" y="5465401"/>
            <a:ext cx="1441595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giải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916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84255C-576E-00C0-5CEB-5A503C248150}"/>
              </a:ext>
            </a:extLst>
          </p:cNvPr>
          <p:cNvGrpSpPr/>
          <p:nvPr/>
        </p:nvGrpSpPr>
        <p:grpSpPr>
          <a:xfrm>
            <a:off x="132658" y="1166234"/>
            <a:ext cx="9593372" cy="519079"/>
            <a:chOff x="8663660" y="5304892"/>
            <a:chExt cx="32755013" cy="1202179"/>
          </a:xfrm>
        </p:grpSpPr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FEF85AD3-C83F-7AE7-ED7C-FD591EDCC449}"/>
                </a:ext>
              </a:extLst>
            </p:cNvPr>
            <p:cNvSpPr/>
            <p:nvPr/>
          </p:nvSpPr>
          <p:spPr>
            <a:xfrm>
              <a:off x="9779639" y="5399640"/>
              <a:ext cx="31639034" cy="1036841"/>
            </a:xfrm>
            <a:prstGeom prst="homePlate">
              <a:avLst>
                <a:gd name="adj" fmla="val 3672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spcAft>
                  <a:spcPts val="600"/>
                </a:spcAft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 TÍCH MỘT SỐ VỚI MỘT VECTƠ TRONG KHÔNG GIAN</a:t>
              </a:r>
              <a:endParaRPr lang="en-US" sz="3600" b="1" kern="0" dirty="0">
                <a:solidFill>
                  <a:srgbClr val="4436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3" name="Google Shape;183;p30">
              <a:extLst>
                <a:ext uri="{FF2B5EF4-FFF2-40B4-BE49-F238E27FC236}">
                  <a16:creationId xmlns:a16="http://schemas.microsoft.com/office/drawing/2014/main" id="{8C597043-A032-5C3D-AC66-80326C99AF79}"/>
                </a:ext>
              </a:extLst>
            </p:cNvPr>
            <p:cNvSpPr/>
            <p:nvPr/>
          </p:nvSpPr>
          <p:spPr>
            <a:xfrm>
              <a:off x="8663660" y="5304892"/>
              <a:ext cx="1628438" cy="120217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en-US"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8F02194-CC7B-491B-AC54-FC5B88D94F6A}"/>
              </a:ext>
            </a:extLst>
          </p:cNvPr>
          <p:cNvSpPr txBox="1"/>
          <p:nvPr/>
        </p:nvSpPr>
        <p:spPr>
          <a:xfrm>
            <a:off x="156119" y="1597280"/>
            <a:ext cx="11903223" cy="1644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Vận</a:t>
            </a:r>
            <a:r>
              <a:rPr lang="en-US" sz="2400" b="1" u="sng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dụng</a:t>
            </a:r>
            <a:r>
              <a:rPr lang="en-US" sz="2400" b="1" u="sng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3. 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Khi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bay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luôn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chịu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bốn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đẩy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cản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trọng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nâng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(H.2.20).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cản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ngược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hướng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đẩy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tỉ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lệ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thuận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vận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tốc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D0D0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bay. 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B4CEEAA-5F3C-451E-9A94-52A8B3B1ABC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626441" y="3241961"/>
            <a:ext cx="4565559" cy="35959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F0AC305-8796-400E-BE20-DE3265F7A5CD}"/>
                  </a:ext>
                </a:extLst>
              </p:cNvPr>
              <p:cNvSpPr txBox="1"/>
              <p:nvPr/>
            </p:nvSpPr>
            <p:spPr>
              <a:xfrm>
                <a:off x="156120" y="3241961"/>
                <a:ext cx="7470322" cy="31365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Một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chiếc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máy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bay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tăng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vận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tốc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từ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900km/h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lên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920km/h,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quá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tăng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tốc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máy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bay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giữ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nguyên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hướng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bay.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Lực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cản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khí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máy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bay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đạt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vận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tốc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900km/h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920km/h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lần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lượt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diễn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bởi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Hãy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giải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thích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vì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sao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𝒌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thực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dương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nào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giá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trị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𝒌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làm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đến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thập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thứ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).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F0AC305-8796-400E-BE20-DE3265F7A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20" y="3241961"/>
                <a:ext cx="7470322" cy="3136500"/>
              </a:xfrm>
              <a:prstGeom prst="rect">
                <a:avLst/>
              </a:prstGeom>
              <a:blipFill>
                <a:blip r:embed="rId5"/>
                <a:stretch>
                  <a:fillRect l="-1306" t="-1556" r="-1224" b="-3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3989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84255C-576E-00C0-5CEB-5A503C248150}"/>
              </a:ext>
            </a:extLst>
          </p:cNvPr>
          <p:cNvGrpSpPr/>
          <p:nvPr/>
        </p:nvGrpSpPr>
        <p:grpSpPr>
          <a:xfrm>
            <a:off x="132658" y="1166234"/>
            <a:ext cx="9593372" cy="519079"/>
            <a:chOff x="8663660" y="5304892"/>
            <a:chExt cx="32755013" cy="1202179"/>
          </a:xfrm>
        </p:grpSpPr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FEF85AD3-C83F-7AE7-ED7C-FD591EDCC449}"/>
                </a:ext>
              </a:extLst>
            </p:cNvPr>
            <p:cNvSpPr/>
            <p:nvPr/>
          </p:nvSpPr>
          <p:spPr>
            <a:xfrm>
              <a:off x="9779639" y="5399640"/>
              <a:ext cx="31639034" cy="1036841"/>
            </a:xfrm>
            <a:prstGeom prst="homePlate">
              <a:avLst>
                <a:gd name="adj" fmla="val 3672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spcAft>
                  <a:spcPts val="600"/>
                </a:spcAft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 TÍCH MỘT SỐ VỚI MỘT VECTƠ TRONG KHÔNG GIAN</a:t>
              </a:r>
              <a:endParaRPr lang="en-US" sz="3600" b="1" kern="0" dirty="0">
                <a:solidFill>
                  <a:srgbClr val="4436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3" name="Google Shape;183;p30">
              <a:extLst>
                <a:ext uri="{FF2B5EF4-FFF2-40B4-BE49-F238E27FC236}">
                  <a16:creationId xmlns:a16="http://schemas.microsoft.com/office/drawing/2014/main" id="{8C597043-A032-5C3D-AC66-80326C99AF79}"/>
                </a:ext>
              </a:extLst>
            </p:cNvPr>
            <p:cNvSpPr/>
            <p:nvPr/>
          </p:nvSpPr>
          <p:spPr>
            <a:xfrm>
              <a:off x="8663660" y="5304892"/>
              <a:ext cx="1628438" cy="120217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en-US"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5B4CEEAA-5F3C-451E-9A94-52A8B3B1ABC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19801" y="1770547"/>
            <a:ext cx="4565559" cy="4029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F225C6-646D-4C16-A7A5-62E95A48FABF}"/>
                  </a:ext>
                </a:extLst>
              </p:cNvPr>
              <p:cNvSpPr txBox="1"/>
              <p:nvPr/>
            </p:nvSpPr>
            <p:spPr>
              <a:xfrm>
                <a:off x="4720734" y="2330926"/>
                <a:ext cx="7406641" cy="4123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 cản ngược hướng với lực đẩy của động cơ (lực này có hướng không đổi vì máy bay giữ nguyên hướng bay)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hướng, 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:r>
                  <a:rPr lang="vi-VN" sz="2400" b="1" i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là tỉ số độ dài của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14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 cách khác, </a:t>
                </a:r>
                <a:r>
                  <a:rPr lang="vi-VN" sz="2400" b="1" i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là tỉ số độ lớn của hai lực cản tương ứng nên từ giả thiết tính được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𝒌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𝟗𝟎𝟎</m:t>
                                </m:r>
                              </m:num>
                              <m:den>
                                <m:r>
                                  <a:rPr lang="en-US" sz="32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𝟗𝟐𝟎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≈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𝟗𝟔</m:t>
                    </m:r>
                    <m:r>
                      <a:rPr lang="en-US" sz="32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F225C6-646D-4C16-A7A5-62E95A48F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734" y="2330926"/>
                <a:ext cx="7406641" cy="4123949"/>
              </a:xfrm>
              <a:prstGeom prst="rect">
                <a:avLst/>
              </a:prstGeom>
              <a:blipFill>
                <a:blip r:embed="rId5"/>
                <a:stretch>
                  <a:fillRect l="-1235" t="-1477" r="-1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F89A963-0D7B-45DE-A38F-3D23C94D38BA}"/>
              </a:ext>
            </a:extLst>
          </p:cNvPr>
          <p:cNvSpPr txBox="1"/>
          <p:nvPr/>
        </p:nvSpPr>
        <p:spPr>
          <a:xfrm>
            <a:off x="4720734" y="1829254"/>
            <a:ext cx="1441595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giải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38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974CB5-272C-268D-288F-6ADF606F8BFB}"/>
              </a:ext>
            </a:extLst>
          </p:cNvPr>
          <p:cNvGrpSpPr/>
          <p:nvPr/>
        </p:nvGrpSpPr>
        <p:grpSpPr>
          <a:xfrm>
            <a:off x="132658" y="1135754"/>
            <a:ext cx="9593372" cy="519079"/>
            <a:chOff x="8663660" y="5304892"/>
            <a:chExt cx="32755013" cy="1202179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6D8942C-4BEB-F6FA-0164-7F708F9C8FFC}"/>
                </a:ext>
              </a:extLst>
            </p:cNvPr>
            <p:cNvSpPr/>
            <p:nvPr/>
          </p:nvSpPr>
          <p:spPr>
            <a:xfrm>
              <a:off x="9779639" y="5399640"/>
              <a:ext cx="31639034" cy="1036841"/>
            </a:xfrm>
            <a:prstGeom prst="homePlate">
              <a:avLst>
                <a:gd name="adj" fmla="val 3672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spcAft>
                  <a:spcPts val="600"/>
                </a:spcAft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  TÍCH VÔ HƯỚNG CỦA HAI VECTƠ TRONG KHÔNG GIAN</a:t>
              </a:r>
              <a:endParaRPr lang="en-US" sz="4400" b="1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" name="Google Shape;183;p30">
              <a:extLst>
                <a:ext uri="{FF2B5EF4-FFF2-40B4-BE49-F238E27FC236}">
                  <a16:creationId xmlns:a16="http://schemas.microsoft.com/office/drawing/2014/main" id="{2476B884-55FA-A8D4-EFCE-2669AFACA0AC}"/>
                </a:ext>
              </a:extLst>
            </p:cNvPr>
            <p:cNvSpPr/>
            <p:nvPr/>
          </p:nvSpPr>
          <p:spPr>
            <a:xfrm>
              <a:off x="8663660" y="5304892"/>
              <a:ext cx="1628438" cy="120217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en-US"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1EC5740-B9CC-5EFB-215F-D6B230303453}"/>
              </a:ext>
            </a:extLst>
          </p:cNvPr>
          <p:cNvSpPr txBox="1"/>
          <p:nvPr/>
        </p:nvSpPr>
        <p:spPr>
          <a:xfrm>
            <a:off x="4579444" y="3429000"/>
            <a:ext cx="1441595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giải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34DB5D-95C0-4BC0-84D4-86E595E30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2521" y="2445488"/>
            <a:ext cx="4249479" cy="4306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B97AA02-35A0-4634-9FB7-EB093912C33D}"/>
                  </a:ext>
                </a:extLst>
              </p:cNvPr>
              <p:cNvSpPr txBox="1"/>
              <p:nvPr/>
            </p:nvSpPr>
            <p:spPr>
              <a:xfrm>
                <a:off x="395034" y="3812999"/>
                <a:ext cx="10280054" cy="30450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𝑶𝑩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𝑶𝑨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𝑶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𝑶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có</a:t>
                </a: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cos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𝑨𝑶𝑩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𝑶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𝑶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𝑶𝑨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⋅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𝑶𝑩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𝒄𝒐𝒔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 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𝑶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fun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𝑶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𝑶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𝑶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𝑶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:r>
                  <a:rPr lang="vi-VN" sz="2400" b="1" i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OA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:r>
                  <a:rPr lang="vi-VN" sz="2400" b="1" i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OB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vi-VN" sz="2400" b="1" i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O'A'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:r>
                  <a:rPr lang="vi-VN" sz="2400" b="1" i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O'B'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= 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𝑨𝑶𝑩</m:t>
                            </m:r>
                          </m:e>
                        </m:acc>
                      </m:e>
                    </m:fun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 </m:t>
                        </m:r>
                      </m:e>
                    </m:func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𝑶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</m:oMath>
                </a14:m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𝑨𝑶𝑩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𝑶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B97AA02-35A0-4634-9FB7-EB093912C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34" y="3812999"/>
                <a:ext cx="10280054" cy="3045001"/>
              </a:xfrm>
              <a:prstGeom prst="rect">
                <a:avLst/>
              </a:prstGeom>
              <a:blipFill>
                <a:blip r:embed="rId5"/>
                <a:stretch>
                  <a:fillRect l="-949" t="-600" b="-3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5B4F6A-1A29-4112-8AC7-00216871EA19}"/>
                  </a:ext>
                </a:extLst>
              </p:cNvPr>
              <p:cNvSpPr txBox="1"/>
              <p:nvPr/>
            </p:nvSpPr>
            <p:spPr>
              <a:xfrm>
                <a:off x="29532" y="1534623"/>
                <a:ext cx="12282862" cy="2217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2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𝑶</m:t>
                    </m:r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𝑶𝑨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</m:oMath>
                </a14:m>
                <a:endParaRPr lang="en-US" sz="2400" b="1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  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𝑶𝑩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𝑶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𝑶</m:t>
                    </m:r>
                  </m:oMath>
                </a14:m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𝑶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𝑶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(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𝑯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𝟐𝟏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2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2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côsin</a:t>
                </a:r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2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kern="1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𝑶𝑨𝑩</m:t>
                    </m:r>
                  </m:oMath>
                </a14:m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𝑶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400" b="1" kern="1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𝑨𝑶𝑩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𝑶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5B4F6A-1A29-4112-8AC7-00216871E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2" y="1534623"/>
                <a:ext cx="12282862" cy="2217658"/>
              </a:xfrm>
              <a:prstGeom prst="rect">
                <a:avLst/>
              </a:prstGeom>
              <a:blipFill>
                <a:blip r:embed="rId7"/>
                <a:stretch>
                  <a:fillRect l="-794" t="-824" b="-4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2433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974CB5-272C-268D-288F-6ADF606F8BFB}"/>
              </a:ext>
            </a:extLst>
          </p:cNvPr>
          <p:cNvGrpSpPr/>
          <p:nvPr/>
        </p:nvGrpSpPr>
        <p:grpSpPr>
          <a:xfrm>
            <a:off x="132658" y="1135754"/>
            <a:ext cx="9593372" cy="519079"/>
            <a:chOff x="8663660" y="5304892"/>
            <a:chExt cx="32755013" cy="1202179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6D8942C-4BEB-F6FA-0164-7F708F9C8FFC}"/>
                </a:ext>
              </a:extLst>
            </p:cNvPr>
            <p:cNvSpPr/>
            <p:nvPr/>
          </p:nvSpPr>
          <p:spPr>
            <a:xfrm>
              <a:off x="9779639" y="5399640"/>
              <a:ext cx="31639034" cy="1036841"/>
            </a:xfrm>
            <a:prstGeom prst="homePlate">
              <a:avLst>
                <a:gd name="adj" fmla="val 3672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spcAft>
                  <a:spcPts val="600"/>
                </a:spcAft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  TÍCH VÔ HƯỚNG CỦA HAI VECTƠ TRONG KHÔNG GIAN</a:t>
              </a:r>
              <a:endParaRPr lang="en-US" sz="4400" b="1" kern="0" dirty="0">
                <a:solidFill>
                  <a:srgbClr val="4436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" name="Google Shape;183;p30">
              <a:extLst>
                <a:ext uri="{FF2B5EF4-FFF2-40B4-BE49-F238E27FC236}">
                  <a16:creationId xmlns:a16="http://schemas.microsoft.com/office/drawing/2014/main" id="{2476B884-55FA-A8D4-EFCE-2669AFACA0AC}"/>
                </a:ext>
              </a:extLst>
            </p:cNvPr>
            <p:cNvSpPr/>
            <p:nvPr/>
          </p:nvSpPr>
          <p:spPr>
            <a:xfrm>
              <a:off x="8663660" y="5304892"/>
              <a:ext cx="1628438" cy="120217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en-US"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1">
                <a:extLst>
                  <a:ext uri="{FF2B5EF4-FFF2-40B4-BE49-F238E27FC236}">
                    <a16:creationId xmlns:a16="http://schemas.microsoft.com/office/drawing/2014/main" id="{768D3E6C-E7FD-4345-874C-EFB32796138A}"/>
                  </a:ext>
                </a:extLst>
              </p:cNvPr>
              <p:cNvSpPr txBox="1"/>
              <p:nvPr/>
            </p:nvSpPr>
            <p:spPr>
              <a:xfrm>
                <a:off x="227732" y="2119325"/>
                <a:ext cx="11869194" cy="15554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kern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 kern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kern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 kern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kern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 kern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A,B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𝑶𝑨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𝑶𝑩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𝑨𝑶𝑩</m:t>
                        </m:r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𝒐</m:t>
                        </m:r>
                      </m:sup>
                    </m:sSup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≤</m:t>
                    </m:r>
                    <m:acc>
                      <m:accPr>
                        <m:chr m:val="̂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𝑨𝑶𝑩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≤</m:t>
                    </m:r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𝟏𝟖𝟎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𝒐</m:t>
                        </m:r>
                      </m:sup>
                    </m:sSup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kern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 kern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kern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 kern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kern="120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400" b="1" i="1" kern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 kern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kern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 kern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2400" b="1" i="1" kern="1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 </a:t>
                </a:r>
              </a:p>
            </p:txBody>
          </p:sp>
        </mc:Choice>
        <mc:Fallback xmlns="">
          <p:sp>
            <p:nvSpPr>
              <p:cNvPr id="15" name="Text Box 1">
                <a:extLst>
                  <a:ext uri="{FF2B5EF4-FFF2-40B4-BE49-F238E27FC236}">
                    <a16:creationId xmlns:a16="http://schemas.microsoft.com/office/drawing/2014/main" id="{768D3E6C-E7FD-4345-874C-EFB327961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32" y="2119325"/>
                <a:ext cx="11869194" cy="1555458"/>
              </a:xfrm>
              <a:prstGeom prst="rect">
                <a:avLst/>
              </a:prstGeom>
              <a:blipFill>
                <a:blip r:embed="rId4"/>
                <a:stretch>
                  <a:fillRect l="-718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8A60070A-48A3-4A18-A540-7368DB3A0011}"/>
              </a:ext>
            </a:extLst>
          </p:cNvPr>
          <p:cNvSpPr txBox="1"/>
          <p:nvPr/>
        </p:nvSpPr>
        <p:spPr>
          <a:xfrm>
            <a:off x="371127" y="1665263"/>
            <a:ext cx="8896645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Tahoma" panose="020B0604030504040204" pitchFamily="34" charset="0"/>
                <a:ea typeface="Calibri" panose="020F0502020204030204" pitchFamily="34" charset="0"/>
              </a:rPr>
              <a:t>a</a:t>
            </a:r>
            <a:r>
              <a:rPr lang="en-US" sz="24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) </a:t>
            </a:r>
            <a:r>
              <a:rPr lang="en-US" sz="2400" b="1" dirty="0" err="1">
                <a:latin typeface="Tahoma" panose="020B0604030504040204" pitchFamily="34" charset="0"/>
                <a:ea typeface="Calibri" panose="020F0502020204030204" pitchFamily="34" charset="0"/>
              </a:rPr>
              <a:t>G</a:t>
            </a:r>
            <a:r>
              <a:rPr lang="en-US" sz="2400" b="1" kern="12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óc</a:t>
            </a:r>
            <a:r>
              <a:rPr lang="en-US" sz="2400" b="1" kern="12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giữa</a:t>
            </a:r>
            <a:r>
              <a:rPr lang="en-US" sz="2400" b="1" kern="12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hai</a:t>
            </a:r>
            <a:r>
              <a:rPr lang="en-US" sz="2400" b="1" kern="12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vectơ</a:t>
            </a:r>
            <a:r>
              <a:rPr lang="en-US" sz="2400" b="1" kern="12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trong</a:t>
            </a:r>
            <a:r>
              <a:rPr lang="en-US" sz="2400" b="1" kern="12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không</a:t>
            </a:r>
            <a:r>
              <a:rPr lang="en-US" sz="2400" b="1" kern="12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gian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601B057-77B6-C3C4-7ECA-D6F245869C90}"/>
              </a:ext>
            </a:extLst>
          </p:cNvPr>
          <p:cNvCxnSpPr/>
          <p:nvPr/>
        </p:nvCxnSpPr>
        <p:spPr>
          <a:xfrm flipV="1">
            <a:off x="3143982" y="3959817"/>
            <a:ext cx="2106874" cy="71238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0331D92-9860-16FD-C252-B462501070E1}"/>
              </a:ext>
            </a:extLst>
          </p:cNvPr>
          <p:cNvCxnSpPr>
            <a:cxnSpLocks/>
          </p:cNvCxnSpPr>
          <p:nvPr/>
        </p:nvCxnSpPr>
        <p:spPr>
          <a:xfrm>
            <a:off x="3143982" y="5211763"/>
            <a:ext cx="1511317" cy="93914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816FD32-931C-D28B-2CE1-E26E8FCC723B}"/>
                  </a:ext>
                </a:extLst>
              </p:cNvPr>
              <p:cNvSpPr txBox="1"/>
              <p:nvPr/>
            </p:nvSpPr>
            <p:spPr>
              <a:xfrm>
                <a:off x="3668501" y="3805710"/>
                <a:ext cx="51225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kern="12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 kern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8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816FD32-931C-D28B-2CE1-E26E8FCC7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501" y="3805710"/>
                <a:ext cx="51225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AA9F4F4-33CA-1212-1DEC-8745771045E4}"/>
                  </a:ext>
                </a:extLst>
              </p:cNvPr>
              <p:cNvSpPr txBox="1"/>
              <p:nvPr/>
            </p:nvSpPr>
            <p:spPr>
              <a:xfrm>
                <a:off x="3668501" y="5717738"/>
                <a:ext cx="512259" cy="5872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kern="12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 kern="12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8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AA9F4F4-33CA-1212-1DEC-874577104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501" y="5717738"/>
                <a:ext cx="512259" cy="5872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4B09B100-DFE8-3461-0C95-FA59FB8D93C4}"/>
              </a:ext>
            </a:extLst>
          </p:cNvPr>
          <p:cNvSpPr txBox="1"/>
          <p:nvPr/>
        </p:nvSpPr>
        <p:spPr>
          <a:xfrm>
            <a:off x="5250856" y="5336778"/>
            <a:ext cx="422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>
                <a:srgbClr val="000000"/>
              </a:buClr>
            </a:pPr>
            <a:r>
              <a:rPr lang="en-US" sz="28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</a:t>
            </a:r>
            <a:endParaRPr lang="en-US" sz="2400" b="1" kern="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728DEA-C381-24D2-BB75-75599106CAB6}"/>
              </a:ext>
            </a:extLst>
          </p:cNvPr>
          <p:cNvSpPr txBox="1"/>
          <p:nvPr/>
        </p:nvSpPr>
        <p:spPr>
          <a:xfrm>
            <a:off x="7993695" y="4275256"/>
            <a:ext cx="422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>
                <a:srgbClr val="000000"/>
              </a:buClr>
            </a:pPr>
            <a:r>
              <a:rPr lang="en-US" sz="28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A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F22FBA2-4628-AE14-A491-93BCE010B9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4868" y="5057501"/>
            <a:ext cx="523219" cy="523219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510E9FB-B046-B316-9D96-4D257C2F6F3C}"/>
              </a:ext>
            </a:extLst>
          </p:cNvPr>
          <p:cNvCxnSpPr/>
          <p:nvPr/>
        </p:nvCxnSpPr>
        <p:spPr>
          <a:xfrm flipV="1">
            <a:off x="5780176" y="4600542"/>
            <a:ext cx="2106874" cy="71238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A20FC8-9B25-4E74-4317-ABE242073A80}"/>
              </a:ext>
            </a:extLst>
          </p:cNvPr>
          <p:cNvCxnSpPr>
            <a:cxnSpLocks/>
          </p:cNvCxnSpPr>
          <p:nvPr/>
        </p:nvCxnSpPr>
        <p:spPr>
          <a:xfrm>
            <a:off x="5762812" y="5312923"/>
            <a:ext cx="1511317" cy="93914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06B9F4E-43EF-3F09-FBDB-85410B1E411F}"/>
              </a:ext>
            </a:extLst>
          </p:cNvPr>
          <p:cNvSpPr txBox="1"/>
          <p:nvPr/>
        </p:nvSpPr>
        <p:spPr>
          <a:xfrm>
            <a:off x="7310735" y="6143468"/>
            <a:ext cx="422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>
                <a:srgbClr val="000000"/>
              </a:buClr>
            </a:pPr>
            <a:r>
              <a:rPr lang="en-US" sz="28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BB7E154-CC0E-CBD1-6873-8C29CB40A06A}"/>
              </a:ext>
            </a:extLst>
          </p:cNvPr>
          <p:cNvSpPr/>
          <p:nvPr/>
        </p:nvSpPr>
        <p:spPr>
          <a:xfrm>
            <a:off x="6209414" y="5178056"/>
            <a:ext cx="253570" cy="425302"/>
          </a:xfrm>
          <a:custGeom>
            <a:avLst/>
            <a:gdLst>
              <a:gd name="connsiteX0" fmla="*/ 10633 w 253570"/>
              <a:gd name="connsiteY0" fmla="*/ 0 h 425302"/>
              <a:gd name="connsiteX1" fmla="*/ 233916 w 253570"/>
              <a:gd name="connsiteY1" fmla="*/ 138223 h 425302"/>
              <a:gd name="connsiteX2" fmla="*/ 233916 w 253570"/>
              <a:gd name="connsiteY2" fmla="*/ 287079 h 425302"/>
              <a:gd name="connsiteX3" fmla="*/ 159488 w 253570"/>
              <a:gd name="connsiteY3" fmla="*/ 350874 h 425302"/>
              <a:gd name="connsiteX4" fmla="*/ 0 w 253570"/>
              <a:gd name="connsiteY4" fmla="*/ 425302 h 42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570" h="425302">
                <a:moveTo>
                  <a:pt x="10633" y="0"/>
                </a:moveTo>
                <a:cubicBezTo>
                  <a:pt x="103667" y="45188"/>
                  <a:pt x="196702" y="90377"/>
                  <a:pt x="233916" y="138223"/>
                </a:cubicBezTo>
                <a:cubicBezTo>
                  <a:pt x="271130" y="186070"/>
                  <a:pt x="246321" y="251637"/>
                  <a:pt x="233916" y="287079"/>
                </a:cubicBezTo>
                <a:cubicBezTo>
                  <a:pt x="221511" y="322521"/>
                  <a:pt x="198474" y="327837"/>
                  <a:pt x="159488" y="350874"/>
                </a:cubicBezTo>
                <a:cubicBezTo>
                  <a:pt x="120502" y="373911"/>
                  <a:pt x="60251" y="399606"/>
                  <a:pt x="0" y="425302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40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/>
      <p:bldP spid="26" grpId="0"/>
      <p:bldP spid="33" grpId="0"/>
      <p:bldP spid="3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974CB5-272C-268D-288F-6ADF606F8BFB}"/>
              </a:ext>
            </a:extLst>
          </p:cNvPr>
          <p:cNvGrpSpPr/>
          <p:nvPr/>
        </p:nvGrpSpPr>
        <p:grpSpPr>
          <a:xfrm>
            <a:off x="132658" y="1135754"/>
            <a:ext cx="9593372" cy="519079"/>
            <a:chOff x="8663660" y="5304892"/>
            <a:chExt cx="32755013" cy="1202179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6D8942C-4BEB-F6FA-0164-7F708F9C8FFC}"/>
                </a:ext>
              </a:extLst>
            </p:cNvPr>
            <p:cNvSpPr/>
            <p:nvPr/>
          </p:nvSpPr>
          <p:spPr>
            <a:xfrm>
              <a:off x="9779639" y="5399640"/>
              <a:ext cx="31639034" cy="1036841"/>
            </a:xfrm>
            <a:prstGeom prst="homePlate">
              <a:avLst>
                <a:gd name="adj" fmla="val 3672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spcAft>
                  <a:spcPts val="600"/>
                </a:spcAft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  TÍCH VÔ HƯỚNG CỦA HAI VECTƠ TRONG KHÔNG GIAN</a:t>
              </a:r>
              <a:endParaRPr lang="en-US" sz="4400" b="1" kern="0" dirty="0">
                <a:solidFill>
                  <a:srgbClr val="4436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" name="Google Shape;183;p30">
              <a:extLst>
                <a:ext uri="{FF2B5EF4-FFF2-40B4-BE49-F238E27FC236}">
                  <a16:creationId xmlns:a16="http://schemas.microsoft.com/office/drawing/2014/main" id="{2476B884-55FA-A8D4-EFCE-2669AFACA0AC}"/>
                </a:ext>
              </a:extLst>
            </p:cNvPr>
            <p:cNvSpPr/>
            <p:nvPr/>
          </p:nvSpPr>
          <p:spPr>
            <a:xfrm>
              <a:off x="8663660" y="5304892"/>
              <a:ext cx="1628438" cy="120217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en-US"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4931E1F-3AE6-4E7A-B773-488FD58DE9CD}"/>
                  </a:ext>
                </a:extLst>
              </p:cNvPr>
              <p:cNvSpPr txBox="1"/>
              <p:nvPr/>
            </p:nvSpPr>
            <p:spPr>
              <a:xfrm>
                <a:off x="345957" y="2094058"/>
                <a:ext cx="8348171" cy="18783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ý. </a:t>
                </a:r>
                <a:endParaRPr lang="en-US" sz="2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E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𝑨𝑬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( 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𝑪𝑫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)=</m:t>
                    </m:r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𝑩𝑨𝑬</m:t>
                        </m:r>
                      </m:e>
                    </m:acc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4931E1F-3AE6-4E7A-B773-488FD58DE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57" y="2094058"/>
                <a:ext cx="8348171" cy="1878335"/>
              </a:xfrm>
              <a:prstGeom prst="rect">
                <a:avLst/>
              </a:prstGeom>
              <a:blipFill>
                <a:blip r:embed="rId4"/>
                <a:stretch>
                  <a:fillRect l="-1169" t="-2597" b="-6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BBCBF77-7567-477D-B5B9-1967EC18065D}"/>
                  </a:ext>
                </a:extLst>
              </p:cNvPr>
              <p:cNvSpPr txBox="1"/>
              <p:nvPr/>
            </p:nvSpPr>
            <p:spPr>
              <a:xfrm>
                <a:off x="211045" y="3946181"/>
                <a:ext cx="8617994" cy="1787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ước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kern="12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 kern="12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tuỳ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𝟏𝟖𝟎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𝟏𝟖𝟎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BBCBF77-7567-477D-B5B9-1967EC180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45" y="3946181"/>
                <a:ext cx="8617994" cy="1787092"/>
              </a:xfrm>
              <a:prstGeom prst="rect">
                <a:avLst/>
              </a:prstGeom>
              <a:blipFill>
                <a:blip r:embed="rId5"/>
                <a:stretch>
                  <a:fillRect l="-1132" t="-683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16DD326-CCDA-4E01-9EF4-CAF9685E617A}"/>
                  </a:ext>
                </a:extLst>
              </p:cNvPr>
              <p:cNvSpPr txBox="1"/>
              <p:nvPr/>
            </p:nvSpPr>
            <p:spPr>
              <a:xfrm>
                <a:off x="145584" y="5722246"/>
                <a:ext cx="11655834" cy="510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indent="-34290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  <a:buFontTx/>
                  <a:buChar char="-"/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kern="12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 kern="12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kern="12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kern="12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kern="12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kern="12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 kern="12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𝟗𝟎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kern="12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 kern="12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kern="12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2400" b="1" i="1" kern="12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 kern="12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16DD326-CCDA-4E01-9EF4-CAF9685E6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84" y="5722246"/>
                <a:ext cx="11655834" cy="510396"/>
              </a:xfrm>
              <a:prstGeom prst="rect">
                <a:avLst/>
              </a:prstGeom>
              <a:blipFill>
                <a:blip r:embed="rId6"/>
                <a:stretch>
                  <a:fillRect l="-837" t="-1205" b="-26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DE630FF2-B6AA-4EF6-8A6A-15DA03049DCC}"/>
              </a:ext>
            </a:extLst>
          </p:cNvPr>
          <p:cNvSpPr txBox="1"/>
          <p:nvPr/>
        </p:nvSpPr>
        <p:spPr>
          <a:xfrm>
            <a:off x="371127" y="1583983"/>
            <a:ext cx="8896645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Tahoma" panose="020B0604030504040204" pitchFamily="34" charset="0"/>
                <a:ea typeface="Calibri" panose="020F0502020204030204" pitchFamily="34" charset="0"/>
              </a:rPr>
              <a:t>a</a:t>
            </a:r>
            <a:r>
              <a:rPr lang="en-US" sz="24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) </a:t>
            </a:r>
            <a:r>
              <a:rPr lang="en-US" sz="2400" b="1" dirty="0" err="1">
                <a:latin typeface="Tahoma" panose="020B0604030504040204" pitchFamily="34" charset="0"/>
                <a:ea typeface="Calibri" panose="020F0502020204030204" pitchFamily="34" charset="0"/>
              </a:rPr>
              <a:t>G</a:t>
            </a:r>
            <a:r>
              <a:rPr lang="en-US" sz="2400" b="1" kern="12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óc</a:t>
            </a:r>
            <a:r>
              <a:rPr lang="en-US" sz="2400" b="1" kern="12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giữa</a:t>
            </a:r>
            <a:r>
              <a:rPr lang="en-US" sz="2400" b="1" kern="12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hai</a:t>
            </a:r>
            <a:r>
              <a:rPr lang="en-US" sz="2400" b="1" kern="12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vectơ</a:t>
            </a:r>
            <a:r>
              <a:rPr lang="en-US" sz="2400" b="1" kern="12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trong</a:t>
            </a:r>
            <a:r>
              <a:rPr lang="en-US" sz="2400" b="1" kern="12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không</a:t>
            </a:r>
            <a:r>
              <a:rPr lang="en-US" sz="2400" b="1" kern="12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kern="12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gian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8CCDE3-B8FB-601E-60F9-19156058295E}"/>
              </a:ext>
            </a:extLst>
          </p:cNvPr>
          <p:cNvSpPr txBox="1"/>
          <p:nvPr/>
        </p:nvSpPr>
        <p:spPr>
          <a:xfrm>
            <a:off x="8771692" y="2380017"/>
            <a:ext cx="422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>
                <a:srgbClr val="000000"/>
              </a:buClr>
            </a:pPr>
            <a:r>
              <a:rPr lang="en-US" sz="28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A</a:t>
            </a:r>
            <a:endParaRPr lang="en-US" sz="2400" b="1" kern="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AE9D69-4B1B-139A-C523-3CCFACD8DA46}"/>
              </a:ext>
            </a:extLst>
          </p:cNvPr>
          <p:cNvSpPr txBox="1"/>
          <p:nvPr/>
        </p:nvSpPr>
        <p:spPr>
          <a:xfrm>
            <a:off x="11442778" y="1766932"/>
            <a:ext cx="422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>
                <a:srgbClr val="000000"/>
              </a:buClr>
            </a:pPr>
            <a:r>
              <a:rPr lang="en-US" sz="28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F9F001F-127B-FF18-CBDE-4941C15D5A7A}"/>
              </a:ext>
            </a:extLst>
          </p:cNvPr>
          <p:cNvCxnSpPr/>
          <p:nvPr/>
        </p:nvCxnSpPr>
        <p:spPr>
          <a:xfrm flipV="1">
            <a:off x="9229259" y="2092218"/>
            <a:ext cx="2106874" cy="71238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AC6D09D-3C84-1791-601A-87F59E6959EB}"/>
              </a:ext>
            </a:extLst>
          </p:cNvPr>
          <p:cNvCxnSpPr>
            <a:cxnSpLocks/>
          </p:cNvCxnSpPr>
          <p:nvPr/>
        </p:nvCxnSpPr>
        <p:spPr>
          <a:xfrm>
            <a:off x="9211895" y="2804599"/>
            <a:ext cx="2389546" cy="98858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9DE9E8E-39BC-2709-99CB-6293C1EB5368}"/>
              </a:ext>
            </a:extLst>
          </p:cNvPr>
          <p:cNvSpPr txBox="1"/>
          <p:nvPr/>
        </p:nvSpPr>
        <p:spPr>
          <a:xfrm>
            <a:off x="11601442" y="3442014"/>
            <a:ext cx="423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>
                <a:srgbClr val="000000"/>
              </a:buClr>
            </a:pPr>
            <a:r>
              <a:rPr lang="en-US" sz="2800" b="1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E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E21CE6E-D07C-7396-F063-CDA425650CB9}"/>
              </a:ext>
            </a:extLst>
          </p:cNvPr>
          <p:cNvSpPr/>
          <p:nvPr/>
        </p:nvSpPr>
        <p:spPr>
          <a:xfrm>
            <a:off x="9858931" y="2574887"/>
            <a:ext cx="53135" cy="466226"/>
          </a:xfrm>
          <a:custGeom>
            <a:avLst/>
            <a:gdLst>
              <a:gd name="connsiteX0" fmla="*/ 10633 w 253570"/>
              <a:gd name="connsiteY0" fmla="*/ 0 h 425302"/>
              <a:gd name="connsiteX1" fmla="*/ 233916 w 253570"/>
              <a:gd name="connsiteY1" fmla="*/ 138223 h 425302"/>
              <a:gd name="connsiteX2" fmla="*/ 233916 w 253570"/>
              <a:gd name="connsiteY2" fmla="*/ 287079 h 425302"/>
              <a:gd name="connsiteX3" fmla="*/ 159488 w 253570"/>
              <a:gd name="connsiteY3" fmla="*/ 350874 h 425302"/>
              <a:gd name="connsiteX4" fmla="*/ 0 w 253570"/>
              <a:gd name="connsiteY4" fmla="*/ 425302 h 42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570" h="425302">
                <a:moveTo>
                  <a:pt x="10633" y="0"/>
                </a:moveTo>
                <a:cubicBezTo>
                  <a:pt x="103667" y="45188"/>
                  <a:pt x="196702" y="90377"/>
                  <a:pt x="233916" y="138223"/>
                </a:cubicBezTo>
                <a:cubicBezTo>
                  <a:pt x="271130" y="186070"/>
                  <a:pt x="246321" y="251637"/>
                  <a:pt x="233916" y="287079"/>
                </a:cubicBezTo>
                <a:cubicBezTo>
                  <a:pt x="221511" y="322521"/>
                  <a:pt x="198474" y="327837"/>
                  <a:pt x="159488" y="350874"/>
                </a:cubicBezTo>
                <a:cubicBezTo>
                  <a:pt x="120502" y="373911"/>
                  <a:pt x="60251" y="399606"/>
                  <a:pt x="0" y="425302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37329C5-D192-69A6-166A-334D0AFDCA9C}"/>
              </a:ext>
            </a:extLst>
          </p:cNvPr>
          <p:cNvCxnSpPr>
            <a:cxnSpLocks/>
          </p:cNvCxnSpPr>
          <p:nvPr/>
        </p:nvCxnSpPr>
        <p:spPr>
          <a:xfrm>
            <a:off x="9556905" y="3580017"/>
            <a:ext cx="2389546" cy="9885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FC34F7A-E702-8FF5-A433-702AEEB66AF2}"/>
              </a:ext>
            </a:extLst>
          </p:cNvPr>
          <p:cNvSpPr txBox="1"/>
          <p:nvPr/>
        </p:nvSpPr>
        <p:spPr>
          <a:xfrm>
            <a:off x="11768008" y="4622201"/>
            <a:ext cx="423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>
                <a:srgbClr val="000000"/>
              </a:buClr>
            </a:pPr>
            <a:r>
              <a:rPr lang="en-US" sz="28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69EC33-AFD8-E027-FE99-A2924C1A2941}"/>
              </a:ext>
            </a:extLst>
          </p:cNvPr>
          <p:cNvSpPr txBox="1"/>
          <p:nvPr/>
        </p:nvSpPr>
        <p:spPr>
          <a:xfrm>
            <a:off x="9153345" y="3307042"/>
            <a:ext cx="422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>
                <a:srgbClr val="000000"/>
              </a:buClr>
            </a:pPr>
            <a:r>
              <a:rPr lang="en-US" sz="28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</a:t>
            </a:r>
            <a:endParaRPr lang="en-US" sz="2400" b="1" kern="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8664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974CB5-272C-268D-288F-6ADF606F8BFB}"/>
              </a:ext>
            </a:extLst>
          </p:cNvPr>
          <p:cNvGrpSpPr/>
          <p:nvPr/>
        </p:nvGrpSpPr>
        <p:grpSpPr>
          <a:xfrm>
            <a:off x="132658" y="1135754"/>
            <a:ext cx="9593372" cy="519079"/>
            <a:chOff x="8663660" y="5304892"/>
            <a:chExt cx="32755013" cy="1202179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6D8942C-4BEB-F6FA-0164-7F708F9C8FFC}"/>
                </a:ext>
              </a:extLst>
            </p:cNvPr>
            <p:cNvSpPr/>
            <p:nvPr/>
          </p:nvSpPr>
          <p:spPr>
            <a:xfrm>
              <a:off x="9779639" y="5399640"/>
              <a:ext cx="31639034" cy="1036841"/>
            </a:xfrm>
            <a:prstGeom prst="homePlate">
              <a:avLst>
                <a:gd name="adj" fmla="val 3672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spcAft>
                  <a:spcPts val="600"/>
                </a:spcAft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  TÍCH VÔ HƯỚNG CỦA HAI VECTƠ TRONG KHÔNG GIAN</a:t>
              </a:r>
              <a:endParaRPr lang="en-US" sz="4400" b="1" kern="0" dirty="0">
                <a:solidFill>
                  <a:srgbClr val="4436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" name="Google Shape;183;p30">
              <a:extLst>
                <a:ext uri="{FF2B5EF4-FFF2-40B4-BE49-F238E27FC236}">
                  <a16:creationId xmlns:a16="http://schemas.microsoft.com/office/drawing/2014/main" id="{2476B884-55FA-A8D4-EFCE-2669AFACA0AC}"/>
                </a:ext>
              </a:extLst>
            </p:cNvPr>
            <p:cNvSpPr/>
            <p:nvPr/>
          </p:nvSpPr>
          <p:spPr>
            <a:xfrm>
              <a:off x="8663660" y="5304892"/>
              <a:ext cx="1628438" cy="120217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en-US"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AC39787-80E2-4524-A225-FA694A949017}"/>
                  </a:ext>
                </a:extLst>
              </p:cNvPr>
              <p:cNvSpPr txBox="1"/>
              <p:nvPr/>
            </p:nvSpPr>
            <p:spPr>
              <a:xfrm>
                <a:off x="193618" y="1665263"/>
                <a:ext cx="8401742" cy="17331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u="sng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2400" b="1" u="sng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u="sng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2400" b="1" u="sng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9. 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 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AC39787-80E2-4524-A225-FA694A949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18" y="1665263"/>
                <a:ext cx="8401742" cy="1733167"/>
              </a:xfrm>
              <a:prstGeom prst="rect">
                <a:avLst/>
              </a:prstGeom>
              <a:blipFill>
                <a:blip r:embed="rId4"/>
                <a:stretch>
                  <a:fillRect l="-1161" t="-3521" r="-363" b="-6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04A2F3-B700-495B-ADA0-B9B718DCFF83}"/>
                  </a:ext>
                </a:extLst>
              </p:cNvPr>
              <p:cNvSpPr txBox="1"/>
              <p:nvPr/>
            </p:nvSpPr>
            <p:spPr>
              <a:xfrm>
                <a:off x="320040" y="3914150"/>
                <a:ext cx="10916920" cy="19533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Hai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𝑨𝑫</m:t>
                            </m:r>
                          </m:e>
                        </m:acc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𝑨𝑫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𝑨𝑫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𝑫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=(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𝑨𝑫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)=</m:t>
                    </m:r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𝑪𝑨𝑫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𝑨𝑫𝑪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𝑪𝑨𝑫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𝟒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𝑫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𝟒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04A2F3-B700-495B-ADA0-B9B718DCF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" y="3914150"/>
                <a:ext cx="10916920" cy="1953355"/>
              </a:xfrm>
              <a:prstGeom prst="rect">
                <a:avLst/>
              </a:prstGeom>
              <a:blipFill>
                <a:blip r:embed="rId5"/>
                <a:stretch>
                  <a:fillRect l="-894" b="-4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161B650E-0B6C-46DE-9270-38092E2926BE}"/>
              </a:ext>
            </a:extLst>
          </p:cNvPr>
          <p:cNvSpPr txBox="1"/>
          <p:nvPr/>
        </p:nvSpPr>
        <p:spPr>
          <a:xfrm>
            <a:off x="132658" y="3469820"/>
            <a:ext cx="1441595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Lời</a:t>
            </a:r>
            <a:r>
              <a:rPr lang="en-US" sz="2400" b="1" u="sng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giải</a:t>
            </a:r>
            <a:endParaRPr lang="en-US" sz="24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FB69EB-448A-1502-FBAB-16A21CB2FD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436" y="1999778"/>
            <a:ext cx="3403564" cy="279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429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974CB5-272C-268D-288F-6ADF606F8BFB}"/>
              </a:ext>
            </a:extLst>
          </p:cNvPr>
          <p:cNvGrpSpPr/>
          <p:nvPr/>
        </p:nvGrpSpPr>
        <p:grpSpPr>
          <a:xfrm>
            <a:off x="132658" y="1135754"/>
            <a:ext cx="9593372" cy="519079"/>
            <a:chOff x="8663660" y="5304892"/>
            <a:chExt cx="32755013" cy="1202179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6D8942C-4BEB-F6FA-0164-7F708F9C8FFC}"/>
                </a:ext>
              </a:extLst>
            </p:cNvPr>
            <p:cNvSpPr/>
            <p:nvPr/>
          </p:nvSpPr>
          <p:spPr>
            <a:xfrm>
              <a:off x="9779639" y="5399640"/>
              <a:ext cx="31639034" cy="1036841"/>
            </a:xfrm>
            <a:prstGeom prst="homePlate">
              <a:avLst>
                <a:gd name="adj" fmla="val 3672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spcAft>
                  <a:spcPts val="600"/>
                </a:spcAft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  TÍCH VÔ HƯỚNG CỦA HAI VECTƠ TRONG KHÔNG GIAN</a:t>
              </a:r>
              <a:endParaRPr lang="en-US" sz="4400" b="1" kern="0" dirty="0">
                <a:solidFill>
                  <a:srgbClr val="4436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" name="Google Shape;183;p30">
              <a:extLst>
                <a:ext uri="{FF2B5EF4-FFF2-40B4-BE49-F238E27FC236}">
                  <a16:creationId xmlns:a16="http://schemas.microsoft.com/office/drawing/2014/main" id="{2476B884-55FA-A8D4-EFCE-2669AFACA0AC}"/>
                </a:ext>
              </a:extLst>
            </p:cNvPr>
            <p:cNvSpPr/>
            <p:nvPr/>
          </p:nvSpPr>
          <p:spPr>
            <a:xfrm>
              <a:off x="8663660" y="5304892"/>
              <a:ext cx="1628438" cy="120217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en-US"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61B650E-0B6C-46DE-9270-38092E2926BE}"/>
              </a:ext>
            </a:extLst>
          </p:cNvPr>
          <p:cNvSpPr txBox="1"/>
          <p:nvPr/>
        </p:nvSpPr>
        <p:spPr>
          <a:xfrm>
            <a:off x="132658" y="2786400"/>
            <a:ext cx="1441595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giải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2353E25-D5BC-42DE-8993-0D4A01B1ADFD}"/>
                  </a:ext>
                </a:extLst>
              </p:cNvPr>
              <p:cNvSpPr txBox="1"/>
              <p:nvPr/>
            </p:nvSpPr>
            <p:spPr>
              <a:xfrm>
                <a:off x="132658" y="1614463"/>
                <a:ext cx="11409102" cy="908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3048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</a:t>
                </a:r>
                <a:r>
                  <a:rPr lang="en-US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9.</a:t>
                </a:r>
                <a:r>
                  <a:rPr lang="en-US" sz="2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lăng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(H.2.25). </a:t>
                </a:r>
              </a:p>
              <a:p>
                <a:pPr marL="0" marR="3048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  <m:sSup>
                              <m:sSupPr>
                                <m:ctrlP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2353E25-D5BC-42DE-8993-0D4A01B1A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58" y="1614463"/>
                <a:ext cx="11409102" cy="908967"/>
              </a:xfrm>
              <a:prstGeom prst="rect">
                <a:avLst/>
              </a:prstGeom>
              <a:blipFill>
                <a:blip r:embed="rId4"/>
                <a:stretch>
                  <a:fillRect l="-855" t="-6040" b="-10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EE1CAD26-9217-4028-B18A-684E144426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4597" y="2198185"/>
            <a:ext cx="4099626" cy="41707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31C6F15-2ECE-4723-8012-C866E00FC203}"/>
                  </a:ext>
                </a:extLst>
              </p:cNvPr>
              <p:cNvSpPr txBox="1"/>
              <p:nvPr/>
            </p:nvSpPr>
            <p:spPr>
              <a:xfrm>
                <a:off x="132658" y="3224157"/>
                <a:ext cx="8079739" cy="14163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+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Vì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𝑨𝑩𝑪</m:t>
                        </m:r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𝑩𝑪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𝟗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+ Ta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𝑩𝑨𝑪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𝟔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vì tam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31C6F15-2ECE-4723-8012-C866E00FC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58" y="3224157"/>
                <a:ext cx="8079739" cy="1416350"/>
              </a:xfrm>
              <a:prstGeom prst="rect">
                <a:avLst/>
              </a:prstGeom>
              <a:blipFill>
                <a:blip r:embed="rId6"/>
                <a:stretch>
                  <a:fillRect l="-1208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10628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974CB5-272C-268D-288F-6ADF606F8BFB}"/>
              </a:ext>
            </a:extLst>
          </p:cNvPr>
          <p:cNvGrpSpPr/>
          <p:nvPr/>
        </p:nvGrpSpPr>
        <p:grpSpPr>
          <a:xfrm>
            <a:off x="132658" y="1135754"/>
            <a:ext cx="9593372" cy="519079"/>
            <a:chOff x="8663660" y="5304892"/>
            <a:chExt cx="32755013" cy="1202179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6D8942C-4BEB-F6FA-0164-7F708F9C8FFC}"/>
                </a:ext>
              </a:extLst>
            </p:cNvPr>
            <p:cNvSpPr/>
            <p:nvPr/>
          </p:nvSpPr>
          <p:spPr>
            <a:xfrm>
              <a:off x="9779639" y="5399640"/>
              <a:ext cx="31639034" cy="1036841"/>
            </a:xfrm>
            <a:prstGeom prst="homePlate">
              <a:avLst>
                <a:gd name="adj" fmla="val 3672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spcAft>
                  <a:spcPts val="600"/>
                </a:spcAft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  TÍCH VÔ HƯỚNG CỦA HAI VECTƠ TRONG KHÔNG GIAN</a:t>
              </a:r>
              <a:endParaRPr lang="en-US" sz="4400" b="1" kern="0" dirty="0">
                <a:solidFill>
                  <a:srgbClr val="4436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" name="Google Shape;183;p30">
              <a:extLst>
                <a:ext uri="{FF2B5EF4-FFF2-40B4-BE49-F238E27FC236}">
                  <a16:creationId xmlns:a16="http://schemas.microsoft.com/office/drawing/2014/main" id="{2476B884-55FA-A8D4-EFCE-2669AFACA0AC}"/>
                </a:ext>
              </a:extLst>
            </p:cNvPr>
            <p:cNvSpPr/>
            <p:nvPr/>
          </p:nvSpPr>
          <p:spPr>
            <a:xfrm>
              <a:off x="8663660" y="5304892"/>
              <a:ext cx="1628438" cy="120217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en-US"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76DBE1B-DDAA-479E-87BC-3F038FF79D34}"/>
              </a:ext>
            </a:extLst>
          </p:cNvPr>
          <p:cNvSpPr txBox="1"/>
          <p:nvPr/>
        </p:nvSpPr>
        <p:spPr>
          <a:xfrm>
            <a:off x="371127" y="1665263"/>
            <a:ext cx="8896645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b)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Tích</a:t>
            </a:r>
            <a:r>
              <a:rPr lang="en-US" sz="24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vô</a:t>
            </a:r>
            <a:r>
              <a:rPr lang="en-US" sz="24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hướng</a:t>
            </a:r>
            <a:r>
              <a:rPr lang="en-US" sz="24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hai</a:t>
            </a:r>
            <a:r>
              <a:rPr lang="en-US" sz="24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vectơ</a:t>
            </a:r>
            <a:r>
              <a:rPr lang="en-US" sz="24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trong</a:t>
            </a:r>
            <a:r>
              <a:rPr lang="en-US" sz="24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không</a:t>
            </a:r>
            <a:r>
              <a:rPr lang="en-US" sz="24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gian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1">
                <a:extLst>
                  <a:ext uri="{FF2B5EF4-FFF2-40B4-BE49-F238E27FC236}">
                    <a16:creationId xmlns:a16="http://schemas.microsoft.com/office/drawing/2014/main" id="{37E1A352-9A1F-410D-B3A1-1EA9CCD68D68}"/>
                  </a:ext>
                </a:extLst>
              </p:cNvPr>
              <p:cNvSpPr txBox="1"/>
              <p:nvPr/>
            </p:nvSpPr>
            <p:spPr>
              <a:xfrm>
                <a:off x="459509" y="2165338"/>
                <a:ext cx="11559772" cy="104522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kern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 kern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kern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 kern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16" name="Text Box 1">
                <a:extLst>
                  <a:ext uri="{FF2B5EF4-FFF2-40B4-BE49-F238E27FC236}">
                    <a16:creationId xmlns:a16="http://schemas.microsoft.com/office/drawing/2014/main" id="{37E1A352-9A1F-410D-B3A1-1EA9CCD68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09" y="2165338"/>
                <a:ext cx="11559772" cy="1045222"/>
              </a:xfrm>
              <a:prstGeom prst="rect">
                <a:avLst/>
              </a:prstGeom>
              <a:blipFill>
                <a:blip r:embed="rId4"/>
                <a:stretch>
                  <a:fillRect l="-737" t="-1143" b="-1714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D62A30F-19CC-4560-8DB9-24EDF286A2C0}"/>
                  </a:ext>
                </a:extLst>
              </p:cNvPr>
              <p:cNvSpPr txBox="1"/>
              <p:nvPr/>
            </p:nvSpPr>
            <p:spPr>
              <a:xfrm>
                <a:off x="4582044" y="3101522"/>
                <a:ext cx="4338671" cy="62190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2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2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=|</m:t>
                      </m:r>
                      <m:acc>
                        <m:accPr>
                          <m:chr m:val="⃗"/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2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|.|</m:t>
                      </m:r>
                      <m:acc>
                        <m:accPr>
                          <m:chr m:val="⃗"/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2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 |.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𝐜𝐨𝐬</m:t>
                      </m:r>
                      <m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⁡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2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2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D62A30F-19CC-4560-8DB9-24EDF286A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44" y="3101522"/>
                <a:ext cx="4338671" cy="6219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23A2A57-EB1E-45B2-A0D0-FD24732555C5}"/>
                  </a:ext>
                </a:extLst>
              </p:cNvPr>
              <p:cNvSpPr txBox="1"/>
              <p:nvPr/>
            </p:nvSpPr>
            <p:spPr>
              <a:xfrm>
                <a:off x="502072" y="3463513"/>
                <a:ext cx="8841596" cy="27099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Chú ý.</a:t>
                </a:r>
                <a:r>
                  <a:rPr lang="en-US" sz="2400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-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Quy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ước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nếu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hoặc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  <m:r>
                      <a:rPr lang="en-US" sz="2400" b="1" i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thì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  <m:r>
                      <a:rPr lang="en-US" sz="2400" b="1" i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2400" b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- Cho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hai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vectơ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đều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khác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 Khi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: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  <m:r>
                      <a:rPr lang="en-US" sz="2400" b="1" i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  <m:r>
                      <a:rPr lang="en-US" sz="2400" b="1" i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2400" b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-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Với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mọi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vectơ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|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-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Nếu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hai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vectơ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khác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acc>
                    <m:r>
                      <a:rPr lang="en-US" sz="2400" b="1" i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thì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𝒄𝒐𝒔</m:t>
                        </m:r>
                        <m: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 </m:t>
                        </m:r>
                      </m:fName>
                      <m:e>
                        <m:r>
                          <a:rPr lang="en-US" sz="2800" b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⁡</m:t>
                        </m:r>
                        <m: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)</m:t>
                        </m:r>
                      </m:e>
                    </m:func>
                    <m:r>
                      <a:rPr lang="en-US" sz="2800" b="1" i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acc>
                      </m:num>
                      <m:den>
                        <m: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|.|</m:t>
                        </m:r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 |</m:t>
                        </m:r>
                      </m:den>
                    </m:f>
                  </m:oMath>
                </a14:m>
                <a:endParaRPr lang="en-US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23A2A57-EB1E-45B2-A0D0-FD2473255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72" y="3463513"/>
                <a:ext cx="8841596" cy="2709973"/>
              </a:xfrm>
              <a:prstGeom prst="rect">
                <a:avLst/>
              </a:prstGeom>
              <a:blipFill>
                <a:blip r:embed="rId6"/>
                <a:stretch>
                  <a:fillRect l="-1034" t="-2247" r="-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36453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974CB5-272C-268D-288F-6ADF606F8BFB}"/>
              </a:ext>
            </a:extLst>
          </p:cNvPr>
          <p:cNvGrpSpPr/>
          <p:nvPr/>
        </p:nvGrpSpPr>
        <p:grpSpPr>
          <a:xfrm>
            <a:off x="132658" y="1135754"/>
            <a:ext cx="9593372" cy="519079"/>
            <a:chOff x="8663660" y="5304892"/>
            <a:chExt cx="32755013" cy="1202179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6D8942C-4BEB-F6FA-0164-7F708F9C8FFC}"/>
                </a:ext>
              </a:extLst>
            </p:cNvPr>
            <p:cNvSpPr/>
            <p:nvPr/>
          </p:nvSpPr>
          <p:spPr>
            <a:xfrm>
              <a:off x="9779639" y="5399640"/>
              <a:ext cx="31639034" cy="1036841"/>
            </a:xfrm>
            <a:prstGeom prst="homePlate">
              <a:avLst>
                <a:gd name="adj" fmla="val 3672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spcAft>
                  <a:spcPts val="600"/>
                </a:spcAft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  TÍCH VÔ HƯỚNG CỦA HAI VECTƠ TRONG KHÔNG GIAN</a:t>
              </a:r>
              <a:endParaRPr lang="en-US" sz="4400" b="1" kern="0" dirty="0">
                <a:solidFill>
                  <a:srgbClr val="4436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" name="Google Shape;183;p30">
              <a:extLst>
                <a:ext uri="{FF2B5EF4-FFF2-40B4-BE49-F238E27FC236}">
                  <a16:creationId xmlns:a16="http://schemas.microsoft.com/office/drawing/2014/main" id="{2476B884-55FA-A8D4-EFCE-2669AFACA0AC}"/>
                </a:ext>
              </a:extLst>
            </p:cNvPr>
            <p:cNvSpPr/>
            <p:nvPr/>
          </p:nvSpPr>
          <p:spPr>
            <a:xfrm>
              <a:off x="8663660" y="5304892"/>
              <a:ext cx="1628438" cy="120217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en-US"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F513272-B87B-4881-A52E-75BEF469A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602" y="1984981"/>
            <a:ext cx="3596698" cy="35323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74B59B-11C9-421B-9951-C87F1D898401}"/>
                  </a:ext>
                </a:extLst>
              </p:cNvPr>
              <p:cNvSpPr txBox="1"/>
              <p:nvPr/>
            </p:nvSpPr>
            <p:spPr>
              <a:xfrm>
                <a:off x="132657" y="3310513"/>
                <a:ext cx="11926685" cy="35117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Tam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𝑺𝑨𝑫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𝑺𝑨𝑫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𝟔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𝑨𝑫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𝑨𝑺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)=(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𝑨𝑺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𝑨𝑫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)=</m:t>
                    </m:r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𝑺𝑨𝑫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𝟔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𝑨𝑺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=|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𝑨𝑺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|⋅|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|⋅</m:t>
                    </m:r>
                    <m:func>
                      <m:func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𝟔</m:t>
                        </m:r>
                      </m:e>
                    </m:func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°</m:t>
                        </m:r>
                      </m:sup>
                    </m:sSup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⋅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⋅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𝑺𝑨𝑪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𝑺𝑪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𝑺𝑨𝑪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𝑺𝑨𝑪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𝟒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𝑨𝑺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=|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𝑨𝑺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|⋅|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|⋅</m:t>
                    </m:r>
                    <m:func>
                      <m:func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𝑺𝑨𝑪</m:t>
                            </m:r>
                          </m:e>
                        </m:acc>
                      </m:e>
                    </m:fun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⋅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74B59B-11C9-421B-9951-C87F1D898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57" y="3310513"/>
                <a:ext cx="11926685" cy="3511795"/>
              </a:xfrm>
              <a:prstGeom prst="rect">
                <a:avLst/>
              </a:prstGeom>
              <a:blipFill>
                <a:blip r:embed="rId5"/>
                <a:stretch>
                  <a:fillRect l="-818" t="-1389" b="-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9BDCD57-E297-474E-A3A6-01376F8BDFAA}"/>
                  </a:ext>
                </a:extLst>
              </p:cNvPr>
              <p:cNvSpPr txBox="1"/>
              <p:nvPr/>
            </p:nvSpPr>
            <p:spPr>
              <a:xfrm>
                <a:off x="132657" y="1579462"/>
                <a:ext cx="12059341" cy="17310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10.</a:t>
                </a:r>
                <a:r>
                  <a:rPr lang="en-US" sz="2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𝑨𝑺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𝑨𝑺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9BDCD57-E297-474E-A3A6-01376F8BD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57" y="1579462"/>
                <a:ext cx="12059341" cy="1731051"/>
              </a:xfrm>
              <a:prstGeom prst="rect">
                <a:avLst/>
              </a:prstGeom>
              <a:blipFill>
                <a:blip r:embed="rId6"/>
                <a:stretch>
                  <a:fillRect l="-809" t="-3521" r="-51" b="-6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53CB9D3-D526-47FE-BBBF-FD31312B0CE9}"/>
              </a:ext>
            </a:extLst>
          </p:cNvPr>
          <p:cNvSpPr txBox="1"/>
          <p:nvPr/>
        </p:nvSpPr>
        <p:spPr>
          <a:xfrm>
            <a:off x="3533833" y="2944435"/>
            <a:ext cx="1441595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giải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290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30">
            <a:extLst>
              <a:ext uri="{FF2B5EF4-FFF2-40B4-BE49-F238E27FC236}">
                <a16:creationId xmlns:a16="http://schemas.microsoft.com/office/drawing/2014/main" id="{B1092DFC-EDA7-0751-94E2-9F5688C542A9}"/>
              </a:ext>
            </a:extLst>
          </p:cNvPr>
          <p:cNvSpPr/>
          <p:nvPr/>
        </p:nvSpPr>
        <p:spPr>
          <a:xfrm>
            <a:off x="137762" y="1079773"/>
            <a:ext cx="704063" cy="6758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 defTabSz="457200">
              <a:buClr>
                <a:srgbClr val="000000"/>
              </a:buClr>
            </a:pPr>
            <a:r>
              <a:rPr lang="en-US"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❶</a:t>
            </a:r>
            <a:endParaRPr sz="3000" b="1" kern="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6A0EEDB-C8A7-6794-7E96-F62C40CD642B}"/>
              </a:ext>
            </a:extLst>
          </p:cNvPr>
          <p:cNvSpPr/>
          <p:nvPr/>
        </p:nvSpPr>
        <p:spPr>
          <a:xfrm>
            <a:off x="841824" y="1128009"/>
            <a:ext cx="4847775" cy="561897"/>
          </a:xfrm>
          <a:prstGeom prst="homePlate">
            <a:avLst>
              <a:gd name="adj" fmla="val 3672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VECTƠ TRONG KHÔNG GIAN</a:t>
            </a:r>
            <a:endParaRPr lang="en-US" sz="24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8B3195-51AB-F03B-6BE7-F99AD5A2D0DE}"/>
              </a:ext>
            </a:extLst>
          </p:cNvPr>
          <p:cNvSpPr txBox="1"/>
          <p:nvPr/>
        </p:nvSpPr>
        <p:spPr>
          <a:xfrm>
            <a:off x="213360" y="1821360"/>
            <a:ext cx="117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>
                <a:srgbClr val="000000"/>
              </a:buClr>
            </a:pPr>
            <a:r>
              <a:rPr lang="vi-VN" sz="2400" b="1" u="sng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HĐ</a:t>
            </a:r>
            <a:r>
              <a:rPr lang="en-US" sz="2400" b="1" u="sng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1.</a:t>
            </a:r>
            <a:r>
              <a:rPr lang="vi-VN" sz="2400" b="1" u="sng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1</a:t>
            </a:r>
            <a:endParaRPr lang="en-US" sz="2400" b="1" u="sng" kern="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A0E3B9-68A2-04B8-6BF5-41307C9C0C86}"/>
              </a:ext>
            </a:extLst>
          </p:cNvPr>
          <p:cNvSpPr txBox="1"/>
          <p:nvPr/>
        </p:nvSpPr>
        <p:spPr>
          <a:xfrm>
            <a:off x="380361" y="1821360"/>
            <a:ext cx="8235319" cy="327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Trong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2.2,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lực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căng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dây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bởi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sức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nặng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bởi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mũi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đỏ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marR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	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và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lực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căng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dây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457200" marR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	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15" name="Hình ảnh 1" descr="Ảnh có chứa bầu trời, ngoài trời, cờ&#10;&#10;Mô tả được tạo tự động">
            <a:extLst>
              <a:ext uri="{FF2B5EF4-FFF2-40B4-BE49-F238E27FC236}">
                <a16:creationId xmlns:a16="http://schemas.microsoft.com/office/drawing/2014/main" id="{82CEB334-A6BC-3FAB-73A9-53A63197EE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554" y="1158861"/>
            <a:ext cx="3259745" cy="4071966"/>
          </a:xfrm>
          <a:prstGeom prst="rect">
            <a:avLst/>
          </a:prstGeom>
        </p:spPr>
      </p:pic>
      <p:sp>
        <p:nvSpPr>
          <p:cNvPr id="16" name="Text Box 1">
            <a:extLst>
              <a:ext uri="{FF2B5EF4-FFF2-40B4-BE49-F238E27FC236}">
                <a16:creationId xmlns:a16="http://schemas.microsoft.com/office/drawing/2014/main" id="{A0DA285A-560D-2ACB-0D77-C10C135DC079}"/>
              </a:ext>
            </a:extLst>
          </p:cNvPr>
          <p:cNvSpPr txBox="1"/>
          <p:nvPr/>
        </p:nvSpPr>
        <p:spPr>
          <a:xfrm>
            <a:off x="132659" y="5230827"/>
            <a:ext cx="11811639" cy="15365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* 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và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cuối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7831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974CB5-272C-268D-288F-6ADF606F8BFB}"/>
              </a:ext>
            </a:extLst>
          </p:cNvPr>
          <p:cNvGrpSpPr/>
          <p:nvPr/>
        </p:nvGrpSpPr>
        <p:grpSpPr>
          <a:xfrm>
            <a:off x="132658" y="1135754"/>
            <a:ext cx="9593372" cy="519079"/>
            <a:chOff x="8663660" y="5304892"/>
            <a:chExt cx="32755013" cy="1202179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6D8942C-4BEB-F6FA-0164-7F708F9C8FFC}"/>
                </a:ext>
              </a:extLst>
            </p:cNvPr>
            <p:cNvSpPr/>
            <p:nvPr/>
          </p:nvSpPr>
          <p:spPr>
            <a:xfrm>
              <a:off x="9779639" y="5399640"/>
              <a:ext cx="31639034" cy="1036841"/>
            </a:xfrm>
            <a:prstGeom prst="homePlate">
              <a:avLst>
                <a:gd name="adj" fmla="val 3672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spcAft>
                  <a:spcPts val="600"/>
                </a:spcAft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  TÍCH VÔ HƯỚNG CỦA HAI VECTƠ TRONG KHÔNG GIAN</a:t>
              </a:r>
              <a:endParaRPr lang="en-US" sz="4400" b="1" kern="0" dirty="0">
                <a:solidFill>
                  <a:srgbClr val="4436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" name="Google Shape;183;p30">
              <a:extLst>
                <a:ext uri="{FF2B5EF4-FFF2-40B4-BE49-F238E27FC236}">
                  <a16:creationId xmlns:a16="http://schemas.microsoft.com/office/drawing/2014/main" id="{2476B884-55FA-A8D4-EFCE-2669AFACA0AC}"/>
                </a:ext>
              </a:extLst>
            </p:cNvPr>
            <p:cNvSpPr/>
            <p:nvPr/>
          </p:nvSpPr>
          <p:spPr>
            <a:xfrm>
              <a:off x="8663660" y="5304892"/>
              <a:ext cx="1628438" cy="120217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en-US"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F513272-B87B-4881-A52E-75BEF469A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910" y="2283742"/>
            <a:ext cx="4170432" cy="40957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53CB9D3-D526-47FE-BBBF-FD31312B0CE9}"/>
              </a:ext>
            </a:extLst>
          </p:cNvPr>
          <p:cNvSpPr txBox="1"/>
          <p:nvPr/>
        </p:nvSpPr>
        <p:spPr>
          <a:xfrm>
            <a:off x="2423544" y="2342452"/>
            <a:ext cx="1441595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giải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B4BAACA-DADC-416B-AC50-FFB184D0E3F6}"/>
                  </a:ext>
                </a:extLst>
              </p:cNvPr>
              <p:cNvSpPr txBox="1"/>
              <p:nvPr/>
            </p:nvSpPr>
            <p:spPr>
              <a:xfrm>
                <a:off x="218700" y="1721784"/>
                <a:ext cx="11754600" cy="4950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</a:t>
                </a:r>
                <a:r>
                  <a:rPr lang="en-US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10.</a:t>
                </a:r>
                <a:r>
                  <a:rPr lang="en-US" sz="2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10 ,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𝑨𝑺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𝑨𝑺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B4BAACA-DADC-416B-AC50-FFB184D0E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00" y="1721784"/>
                <a:ext cx="11754600" cy="495007"/>
              </a:xfrm>
              <a:prstGeom prst="rect">
                <a:avLst/>
              </a:prstGeom>
              <a:blipFill>
                <a:blip r:embed="rId5"/>
                <a:stretch>
                  <a:fillRect l="-830" t="-4878" r="-311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8E83283-2184-9081-4DA3-F68F0A9E2F0A}"/>
                  </a:ext>
                </a:extLst>
              </p:cNvPr>
              <p:cNvSpPr txBox="1"/>
              <p:nvPr/>
            </p:nvSpPr>
            <p:spPr>
              <a:xfrm>
                <a:off x="132658" y="3001841"/>
                <a:ext cx="11424660" cy="29345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𝑺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𝑨𝑺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</m:acc>
                    <m:r>
                      <a:rPr lang="en-US" sz="24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)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𝟗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𝑨𝑺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=|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𝑨𝑺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|⋅|</m:t>
                    </m:r>
                    <m:acc>
                      <m:accPr>
                        <m:chr m:val="⃗"/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|⋅</m:t>
                    </m:r>
                    <m:func>
                      <m:func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𝒄𝒐𝒔</m:t>
                        </m:r>
                      </m:fName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𝟗𝟎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°</m:t>
                            </m:r>
                          </m:sup>
                        </m:sSup>
                      </m:e>
                    </m:fun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Tam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𝑺𝑨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𝟔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𝑨𝑺</m:t>
                            </m:r>
                          </m:e>
                        </m:acc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  <m:r>
                              <a:rPr lang="en-US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𝑨𝑺</m:t>
                            </m:r>
                          </m:e>
                        </m:acc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𝑩𝑨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𝟏𝟖𝟎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𝑺𝑨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𝟏𝟐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𝑨𝑺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𝑪𝑫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=|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𝑨𝑺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|⋅|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𝑪𝑫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|⋅</m:t>
                    </m:r>
                    <m:func>
                      <m:func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𝟏𝟐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𝒐</m:t>
                            </m:r>
                          </m:sup>
                        </m:sSup>
                      </m:e>
                    </m:fun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⋅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⋅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8E83283-2184-9081-4DA3-F68F0A9E2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58" y="3001841"/>
                <a:ext cx="11424660" cy="2934586"/>
              </a:xfrm>
              <a:prstGeom prst="rect">
                <a:avLst/>
              </a:prstGeom>
              <a:blipFill>
                <a:blip r:embed="rId6"/>
                <a:stretch>
                  <a:fillRect l="-854" t="-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3419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974CB5-272C-268D-288F-6ADF606F8BFB}"/>
              </a:ext>
            </a:extLst>
          </p:cNvPr>
          <p:cNvGrpSpPr/>
          <p:nvPr/>
        </p:nvGrpSpPr>
        <p:grpSpPr>
          <a:xfrm>
            <a:off x="132658" y="1135754"/>
            <a:ext cx="9593372" cy="519079"/>
            <a:chOff x="8663660" y="5304892"/>
            <a:chExt cx="32755013" cy="1202179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6D8942C-4BEB-F6FA-0164-7F708F9C8FFC}"/>
                </a:ext>
              </a:extLst>
            </p:cNvPr>
            <p:cNvSpPr/>
            <p:nvPr/>
          </p:nvSpPr>
          <p:spPr>
            <a:xfrm>
              <a:off x="9779639" y="5399640"/>
              <a:ext cx="31639034" cy="1036841"/>
            </a:xfrm>
            <a:prstGeom prst="homePlate">
              <a:avLst>
                <a:gd name="adj" fmla="val 3672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spcAft>
                  <a:spcPts val="600"/>
                </a:spcAft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  TÍCH VÔ HƯỚNG CỦA HAI VECTƠ TRONG KHÔNG GIAN</a:t>
              </a:r>
              <a:endParaRPr lang="en-US" sz="4400" b="1" kern="0" dirty="0">
                <a:solidFill>
                  <a:srgbClr val="4436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" name="Google Shape;183;p30">
              <a:extLst>
                <a:ext uri="{FF2B5EF4-FFF2-40B4-BE49-F238E27FC236}">
                  <a16:creationId xmlns:a16="http://schemas.microsoft.com/office/drawing/2014/main" id="{2476B884-55FA-A8D4-EFCE-2669AFACA0AC}"/>
                </a:ext>
              </a:extLst>
            </p:cNvPr>
            <p:cNvSpPr/>
            <p:nvPr/>
          </p:nvSpPr>
          <p:spPr>
            <a:xfrm>
              <a:off x="8663660" y="5304892"/>
              <a:ext cx="1628438" cy="120217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en-US"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295463-8EC3-4AA4-94E6-485DC15F8A71}"/>
                  </a:ext>
                </a:extLst>
              </p:cNvPr>
              <p:cNvSpPr txBox="1"/>
              <p:nvPr/>
            </p:nvSpPr>
            <p:spPr>
              <a:xfrm>
                <a:off x="371128" y="1709587"/>
                <a:ext cx="11434792" cy="3443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2400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giống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Cụ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  <m:r>
                      <a:rPr lang="en-US" sz="2400" b="1" i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𝒌</m:t>
                    </m:r>
                  </m:oMath>
                </a14:m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2400" b="1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;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𝒌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)=(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)⋅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⋅(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⋅(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𝒄</m:t>
                        </m:r>
                      </m:e>
                    </m:acc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)=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295463-8EC3-4AA4-94E6-485DC15F8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28" y="1709587"/>
                <a:ext cx="11434792" cy="3443315"/>
              </a:xfrm>
              <a:prstGeom prst="rect">
                <a:avLst/>
              </a:prstGeom>
              <a:blipFill>
                <a:blip r:embed="rId4"/>
                <a:stretch>
                  <a:fillRect l="-853" t="-1770" b="-2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6304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974CB5-272C-268D-288F-6ADF606F8BFB}"/>
              </a:ext>
            </a:extLst>
          </p:cNvPr>
          <p:cNvGrpSpPr/>
          <p:nvPr/>
        </p:nvGrpSpPr>
        <p:grpSpPr>
          <a:xfrm>
            <a:off x="132658" y="1135754"/>
            <a:ext cx="9593372" cy="519079"/>
            <a:chOff x="8663660" y="5304892"/>
            <a:chExt cx="32755013" cy="1202179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6D8942C-4BEB-F6FA-0164-7F708F9C8FFC}"/>
                </a:ext>
              </a:extLst>
            </p:cNvPr>
            <p:cNvSpPr/>
            <p:nvPr/>
          </p:nvSpPr>
          <p:spPr>
            <a:xfrm>
              <a:off x="9779639" y="5399640"/>
              <a:ext cx="31639034" cy="1036841"/>
            </a:xfrm>
            <a:prstGeom prst="homePlate">
              <a:avLst>
                <a:gd name="adj" fmla="val 3672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spcAft>
                  <a:spcPts val="600"/>
                </a:spcAft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  TÍCH VÔ HƯỚNG CỦA HAI VECTƠ TRONG KHÔNG GIAN</a:t>
              </a:r>
              <a:endParaRPr lang="en-US" sz="4400" b="1" kern="0" dirty="0">
                <a:solidFill>
                  <a:srgbClr val="4436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" name="Google Shape;183;p30">
              <a:extLst>
                <a:ext uri="{FF2B5EF4-FFF2-40B4-BE49-F238E27FC236}">
                  <a16:creationId xmlns:a16="http://schemas.microsoft.com/office/drawing/2014/main" id="{2476B884-55FA-A8D4-EFCE-2669AFACA0AC}"/>
                </a:ext>
              </a:extLst>
            </p:cNvPr>
            <p:cNvSpPr/>
            <p:nvPr/>
          </p:nvSpPr>
          <p:spPr>
            <a:xfrm>
              <a:off x="8663660" y="5304892"/>
              <a:ext cx="1628438" cy="120217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en-US"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53CB9D3-D526-47FE-BBBF-FD31312B0CE9}"/>
              </a:ext>
            </a:extLst>
          </p:cNvPr>
          <p:cNvSpPr txBox="1"/>
          <p:nvPr/>
        </p:nvSpPr>
        <p:spPr>
          <a:xfrm>
            <a:off x="4047440" y="2874709"/>
            <a:ext cx="1441595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giải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B475E7-51AA-49CF-BD7F-178E5308BC5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615533" y="2371241"/>
            <a:ext cx="3611880" cy="43110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4FAD68-22F6-449A-8FCF-DC4EBCE40295}"/>
                  </a:ext>
                </a:extLst>
              </p:cNvPr>
              <p:cNvSpPr txBox="1"/>
              <p:nvPr/>
            </p:nvSpPr>
            <p:spPr>
              <a:xfrm>
                <a:off x="132658" y="1564082"/>
                <a:ext cx="11732260" cy="1846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11.</a:t>
                </a:r>
                <a:r>
                  <a:rPr lang="fr-FR" sz="24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𝑩𝑫</m:t>
                    </m:r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𝑵</m:t>
                    </m:r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𝑪𝑫</m:t>
                    </m:r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(H.2.27) .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endParaRPr lang="en-US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𝑴𝑵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𝑩𝑫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𝑴𝑵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4FAD68-22F6-449A-8FCF-DC4EBCE40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58" y="1564082"/>
                <a:ext cx="11732260" cy="1846531"/>
              </a:xfrm>
              <a:prstGeom prst="rect">
                <a:avLst/>
              </a:prstGeom>
              <a:blipFill>
                <a:blip r:embed="rId5"/>
                <a:stretch>
                  <a:fillRect l="-832" t="-3311" b="-6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8DAAE78-4486-41CB-AD52-8B0B758C8F37}"/>
                  </a:ext>
                </a:extLst>
              </p:cNvPr>
              <p:cNvSpPr txBox="1"/>
              <p:nvPr/>
            </p:nvSpPr>
            <p:spPr>
              <a:xfrm>
                <a:off x="132658" y="3457136"/>
                <a:ext cx="10712754" cy="3408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𝑴𝑵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𝑴𝑨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𝑪𝑵</m:t>
                        </m:r>
                      </m:e>
                    </m:acc>
                  </m:oMath>
                </a14:m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𝑴𝑵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𝑴𝑩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𝑩𝑫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𝑫𝑵</m:t>
                        </m:r>
                      </m:e>
                    </m:acc>
                  </m:oMath>
                </a14:m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𝑴𝑵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=(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𝑴𝑨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𝑴𝑩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)+(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𝑩𝑫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)+(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𝑪𝑵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𝑫𝑵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𝑵</m:t>
                    </m:r>
                  </m:oMath>
                </a14:m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𝑪𝑫</m:t>
                    </m:r>
                  </m:oMath>
                </a14:m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𝑴𝑨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𝑴𝑩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𝑪𝑵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𝑫𝑵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𝑴𝑵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𝑴𝑵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𝑩𝑫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𝑩𝑫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𝑴𝑵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𝑩𝑫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)⋅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𝑩𝑫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8DAAE78-4486-41CB-AD52-8B0B758C8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58" y="3457136"/>
                <a:ext cx="10712754" cy="3408305"/>
              </a:xfrm>
              <a:prstGeom prst="rect">
                <a:avLst/>
              </a:prstGeom>
              <a:blipFill>
                <a:blip r:embed="rId6"/>
                <a:stretch>
                  <a:fillRect l="-911" t="-716" b="-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1973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974CB5-272C-268D-288F-6ADF606F8BFB}"/>
              </a:ext>
            </a:extLst>
          </p:cNvPr>
          <p:cNvGrpSpPr/>
          <p:nvPr/>
        </p:nvGrpSpPr>
        <p:grpSpPr>
          <a:xfrm>
            <a:off x="132658" y="1135754"/>
            <a:ext cx="9593372" cy="519079"/>
            <a:chOff x="8663660" y="5304892"/>
            <a:chExt cx="32755013" cy="1202179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6D8942C-4BEB-F6FA-0164-7F708F9C8FFC}"/>
                </a:ext>
              </a:extLst>
            </p:cNvPr>
            <p:cNvSpPr/>
            <p:nvPr/>
          </p:nvSpPr>
          <p:spPr>
            <a:xfrm>
              <a:off x="9779639" y="5399640"/>
              <a:ext cx="31639034" cy="1036841"/>
            </a:xfrm>
            <a:prstGeom prst="homePlate">
              <a:avLst>
                <a:gd name="adj" fmla="val 3672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spcAft>
                  <a:spcPts val="600"/>
                </a:spcAft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  TÍCH VÔ HƯỚNG CỦA HAI VECTƠ TRONG KHÔNG GIAN</a:t>
              </a:r>
              <a:endParaRPr lang="en-US" sz="4400" b="1" kern="0" dirty="0">
                <a:solidFill>
                  <a:srgbClr val="4436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" name="Google Shape;183;p30">
              <a:extLst>
                <a:ext uri="{FF2B5EF4-FFF2-40B4-BE49-F238E27FC236}">
                  <a16:creationId xmlns:a16="http://schemas.microsoft.com/office/drawing/2014/main" id="{2476B884-55FA-A8D4-EFCE-2669AFACA0AC}"/>
                </a:ext>
              </a:extLst>
            </p:cNvPr>
            <p:cNvSpPr/>
            <p:nvPr/>
          </p:nvSpPr>
          <p:spPr>
            <a:xfrm>
              <a:off x="8663660" y="5304892"/>
              <a:ext cx="1628438" cy="120217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en-US"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53CB9D3-D526-47FE-BBBF-FD31312B0CE9}"/>
              </a:ext>
            </a:extLst>
          </p:cNvPr>
          <p:cNvSpPr txBox="1"/>
          <p:nvPr/>
        </p:nvSpPr>
        <p:spPr>
          <a:xfrm>
            <a:off x="354872" y="3140949"/>
            <a:ext cx="1441595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giải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09FD21E-499F-4A74-AF5B-0537DECD9665}"/>
                  </a:ext>
                </a:extLst>
              </p:cNvPr>
              <p:cNvSpPr txBox="1"/>
              <p:nvPr/>
            </p:nvSpPr>
            <p:spPr>
              <a:xfrm>
                <a:off x="62519" y="1677701"/>
                <a:ext cx="11069770" cy="8910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11.</a:t>
                </a:r>
                <a:r>
                  <a:rPr lang="fr-FR" sz="2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⋅</m:t>
                    </m:r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09FD21E-499F-4A74-AF5B-0537DECD9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9" y="1677701"/>
                <a:ext cx="11069770" cy="891078"/>
              </a:xfrm>
              <a:prstGeom prst="rect">
                <a:avLst/>
              </a:prstGeom>
              <a:blipFill>
                <a:blip r:embed="rId4"/>
                <a:stretch>
                  <a:fillRect l="-826" t="-6849" b="-14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9091DB89-888C-413C-87FE-DF84B014815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143677" y="3254159"/>
            <a:ext cx="3291262" cy="30327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7FEB1A-A647-44FF-8347-38DF5E2A48D9}"/>
                  </a:ext>
                </a:extLst>
              </p:cNvPr>
              <p:cNvSpPr txBox="1"/>
              <p:nvPr/>
            </p:nvSpPr>
            <p:spPr>
              <a:xfrm>
                <a:off x="609599" y="3889305"/>
                <a:ext cx="6368011" cy="1779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𝑪</m:t>
                          </m:r>
                        </m:e>
                      </m:acc>
                      <m:r>
                        <a:rPr lang="en-US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𝑪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acc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𝑪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𝑪</m:t>
                              </m:r>
                            </m:e>
                          </m:acc>
                        </m:e>
                      </m:d>
                      <m:r>
                        <a:rPr lang="en-US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sz="2400" b="1" i="1" dirty="0">
                  <a:solidFill>
                    <a:srgbClr val="0000FF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Tahoma" panose="020B0604030504040204" pitchFamily="34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(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vì hai đường thẳng </a:t>
                </a:r>
                <a:r>
                  <a:rPr lang="vi-VN" sz="2400" b="1" i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A'C’ </a:t>
                </a:r>
                <a:r>
                  <a:rPr lang="en-US" sz="2400" b="1" i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và </a:t>
                </a:r>
                <a:r>
                  <a:rPr lang="vi-VN" sz="2400" b="1" i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C’C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đều 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  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 góc với đường thẳng </a:t>
                </a:r>
                <a:r>
                  <a:rPr lang="vi-VN" sz="2400" b="1" i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B'D’</a:t>
                </a:r>
                <a:r>
                  <a:rPr lang="en-US" sz="2400" b="1" i="1" dirty="0">
                    <a:solidFill>
                      <a:srgbClr val="0000FF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)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7FEB1A-A647-44FF-8347-38DF5E2A4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3889305"/>
                <a:ext cx="6368011" cy="1779846"/>
              </a:xfrm>
              <a:prstGeom prst="rect">
                <a:avLst/>
              </a:prstGeom>
              <a:blipFill>
                <a:blip r:embed="rId6"/>
                <a:stretch>
                  <a:fillRect l="-1435" b="-6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5243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974CB5-272C-268D-288F-6ADF606F8BFB}"/>
              </a:ext>
            </a:extLst>
          </p:cNvPr>
          <p:cNvGrpSpPr/>
          <p:nvPr/>
        </p:nvGrpSpPr>
        <p:grpSpPr>
          <a:xfrm>
            <a:off x="132658" y="1135754"/>
            <a:ext cx="9593372" cy="519079"/>
            <a:chOff x="8663660" y="5304892"/>
            <a:chExt cx="32755013" cy="1202179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6D8942C-4BEB-F6FA-0164-7F708F9C8FFC}"/>
                </a:ext>
              </a:extLst>
            </p:cNvPr>
            <p:cNvSpPr/>
            <p:nvPr/>
          </p:nvSpPr>
          <p:spPr>
            <a:xfrm>
              <a:off x="9779639" y="5399640"/>
              <a:ext cx="31639034" cy="1036841"/>
            </a:xfrm>
            <a:prstGeom prst="homePlate">
              <a:avLst>
                <a:gd name="adj" fmla="val 3672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spcAft>
                  <a:spcPts val="600"/>
                </a:spcAft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  TÍCH VÔ HƯỚNG CỦA HAI VECTƠ TRONG KHÔNG GIAN</a:t>
              </a:r>
              <a:endParaRPr lang="en-US" sz="4400" b="1" kern="0" dirty="0">
                <a:solidFill>
                  <a:srgbClr val="4436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" name="Google Shape;183;p30">
              <a:extLst>
                <a:ext uri="{FF2B5EF4-FFF2-40B4-BE49-F238E27FC236}">
                  <a16:creationId xmlns:a16="http://schemas.microsoft.com/office/drawing/2014/main" id="{2476B884-55FA-A8D4-EFCE-2669AFACA0AC}"/>
                </a:ext>
              </a:extLst>
            </p:cNvPr>
            <p:cNvSpPr/>
            <p:nvPr/>
          </p:nvSpPr>
          <p:spPr>
            <a:xfrm>
              <a:off x="8663660" y="5304892"/>
              <a:ext cx="1628438" cy="120217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en-US"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53CB9D3-D526-47FE-BBBF-FD31312B0CE9}"/>
              </a:ext>
            </a:extLst>
          </p:cNvPr>
          <p:cNvSpPr txBox="1"/>
          <p:nvPr/>
        </p:nvSpPr>
        <p:spPr>
          <a:xfrm>
            <a:off x="6914706" y="4546430"/>
            <a:ext cx="1441595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Lời</a:t>
            </a:r>
            <a:r>
              <a:rPr lang="en-US" sz="2400" b="1" u="sng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giải</a:t>
            </a:r>
            <a:endParaRPr lang="en-US" sz="24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864AEC7-D05C-4626-8D42-D60C72848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4970" y="2107207"/>
            <a:ext cx="2687030" cy="29551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71E9F7D-2074-4C48-A3D4-87CC17881260}"/>
                  </a:ext>
                </a:extLst>
              </p:cNvPr>
              <p:cNvSpPr txBox="1"/>
              <p:nvPr/>
            </p:nvSpPr>
            <p:spPr>
              <a:xfrm>
                <a:off x="103925" y="5029018"/>
                <a:ext cx="11897833" cy="2199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𝑭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𝑴𝑵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⋅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𝑭</m:t>
                            </m:r>
                          </m:e>
                        </m:acc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𝑴𝑵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Suy</a:t>
                </a: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vi-VN" sz="2400" b="1" i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A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lớn nhất khi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𝑭</m:t>
                                </m:r>
                              </m:e>
                            </m:acc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𝑴𝑵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</m:oMath>
                </a14:m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400" b="1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ahoma" panose="020B0604030504040204" pitchFamily="34" charset="0"/>
                  </a:rPr>
                  <a:t>Khi </a:t>
                </a:r>
                <a:r>
                  <a:rPr lang="en-US" sz="2400" b="1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ahoma" panose="020B0604030504040204" pitchFamily="34" charset="0"/>
                  </a:rPr>
                  <a:t>đó</a:t>
                </a:r>
                <a:r>
                  <a:rPr lang="en-US" sz="2400" b="1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𝑭</m:t>
                            </m:r>
                          </m:e>
                        </m:acc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𝑴𝑵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= 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0</a:t>
                </a:r>
                <a:r>
                  <a:rPr lang="vi-VN" sz="2400" b="1" baseline="300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o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 Nói cách khác lực tác động cùng hướng với chuyển động của vật. Do đó khi kéo (hoặc đẩy) các vật nặng, ta nên kéo (hoặc đẩy) theo hướng 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“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song song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”</a:t>
                </a: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với hướng chuyển động mong muốn của vật.</a:t>
                </a:r>
                <a:endParaRPr lang="en-US" sz="2400" b="1" dirty="0"/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71E9F7D-2074-4C48-A3D4-87CC17881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25" y="5029018"/>
                <a:ext cx="11897833" cy="2199000"/>
              </a:xfrm>
              <a:prstGeom prst="rect">
                <a:avLst/>
              </a:prstGeom>
              <a:blipFill>
                <a:blip r:embed="rId5"/>
                <a:stretch>
                  <a:fillRect l="-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B79ED55-8957-482B-A9EA-59E2455987CF}"/>
                  </a:ext>
                </a:extLst>
              </p:cNvPr>
              <p:cNvSpPr txBox="1"/>
              <p:nvPr/>
            </p:nvSpPr>
            <p:spPr>
              <a:xfrm>
                <a:off x="132658" y="1593800"/>
                <a:ext cx="9458382" cy="3361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u="sng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fr-FR" sz="2400" b="1" u="sng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u="sng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fr-FR" sz="2400" b="1" u="sng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ếu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tác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di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quãng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𝑴𝑵</m:t>
                    </m:r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𝑭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ếu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di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quãng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tác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kéo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đẩy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nặng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B79ED55-8957-482B-A9EA-59E245598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58" y="1593800"/>
                <a:ext cx="9458382" cy="3361818"/>
              </a:xfrm>
              <a:prstGeom prst="rect">
                <a:avLst/>
              </a:prstGeom>
              <a:blipFill>
                <a:blip r:embed="rId6"/>
                <a:stretch>
                  <a:fillRect l="-1032" t="-725" r="-967" b="-3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0997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974CB5-272C-268D-288F-6ADF606F8BFB}"/>
              </a:ext>
            </a:extLst>
          </p:cNvPr>
          <p:cNvGrpSpPr/>
          <p:nvPr/>
        </p:nvGrpSpPr>
        <p:grpSpPr>
          <a:xfrm>
            <a:off x="132658" y="1135754"/>
            <a:ext cx="2122862" cy="519079"/>
            <a:chOff x="8663660" y="5304892"/>
            <a:chExt cx="7248168" cy="1202179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6D8942C-4BEB-F6FA-0164-7F708F9C8FFC}"/>
                </a:ext>
              </a:extLst>
            </p:cNvPr>
            <p:cNvSpPr/>
            <p:nvPr/>
          </p:nvSpPr>
          <p:spPr>
            <a:xfrm>
              <a:off x="9779640" y="5399639"/>
              <a:ext cx="6132188" cy="1036841"/>
            </a:xfrm>
            <a:prstGeom prst="homePlate">
              <a:avLst>
                <a:gd name="adj" fmla="val 3672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spcAft>
                  <a:spcPts val="600"/>
                </a:spcAft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  </a:t>
              </a:r>
              <a:r>
                <a:rPr lang="en-US" sz="2400" b="1" kern="0" dirty="0">
                  <a:solidFill>
                    <a:srgbClr val="0070C0"/>
                  </a:solidFill>
                  <a:latin typeface="Tahoma" panose="020B0604030504040204" pitchFamily="34" charset="0"/>
                  <a:ea typeface="Times New Roman" panose="02020603050405020304" pitchFamily="18" charset="0"/>
                </a:rPr>
                <a:t>BÀI TẬP</a:t>
              </a:r>
              <a:endParaRPr lang="en-US" sz="4400" b="1" kern="0" dirty="0">
                <a:solidFill>
                  <a:srgbClr val="4436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" name="Google Shape;183;p30">
              <a:extLst>
                <a:ext uri="{FF2B5EF4-FFF2-40B4-BE49-F238E27FC236}">
                  <a16:creationId xmlns:a16="http://schemas.microsoft.com/office/drawing/2014/main" id="{2476B884-55FA-A8D4-EFCE-2669AFACA0AC}"/>
                </a:ext>
              </a:extLst>
            </p:cNvPr>
            <p:cNvSpPr/>
            <p:nvPr/>
          </p:nvSpPr>
          <p:spPr>
            <a:xfrm>
              <a:off x="8663660" y="5304892"/>
              <a:ext cx="1628438" cy="120217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en-US"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53CB9D3-D526-47FE-BBBF-FD31312B0CE9}"/>
              </a:ext>
            </a:extLst>
          </p:cNvPr>
          <p:cNvSpPr txBox="1"/>
          <p:nvPr/>
        </p:nvSpPr>
        <p:spPr>
          <a:xfrm>
            <a:off x="0" y="4474763"/>
            <a:ext cx="1441595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giải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298EB16-3F37-40EB-92DB-AB59BCBB864F}"/>
                  </a:ext>
                </a:extLst>
              </p:cNvPr>
              <p:cNvSpPr txBox="1"/>
              <p:nvPr/>
            </p:nvSpPr>
            <p:spPr>
              <a:xfrm>
                <a:off x="188926" y="1709587"/>
                <a:ext cx="11606834" cy="271042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2.1.</a:t>
                </a:r>
                <a:r>
                  <a:rPr lang="fr-FR" sz="2400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298EB16-3F37-40EB-92DB-AB59BCBB8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26" y="1709587"/>
                <a:ext cx="11606834" cy="2710422"/>
              </a:xfrm>
              <a:prstGeom prst="rect">
                <a:avLst/>
              </a:prstGeom>
              <a:blipFill>
                <a:blip r:embed="rId4"/>
                <a:stretch>
                  <a:fillRect l="-734" t="-223" b="-3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F1936421-B6C4-497F-AD16-FAD343F160D8}"/>
              </a:ext>
            </a:extLst>
          </p:cNvPr>
          <p:cNvSpPr txBox="1"/>
          <p:nvPr/>
        </p:nvSpPr>
        <p:spPr>
          <a:xfrm>
            <a:off x="1628140" y="4704345"/>
            <a:ext cx="6162040" cy="1637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là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fr-FR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fr-FR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fr-FR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là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fr-FR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fr-FR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fr-FR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là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fr-FR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fr-FR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fr-FR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d) là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fr-FR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fr-FR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fr-FR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05CD2E-7DE1-4FBA-A0E4-8C8CEE06DF59}"/>
              </a:ext>
            </a:extLst>
          </p:cNvPr>
          <p:cNvGrpSpPr/>
          <p:nvPr/>
        </p:nvGrpSpPr>
        <p:grpSpPr>
          <a:xfrm>
            <a:off x="3591237" y="959386"/>
            <a:ext cx="4089719" cy="676067"/>
            <a:chOff x="2887217" y="5153601"/>
            <a:chExt cx="1849416" cy="378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C38326-41D1-4DAA-AC54-FAF4FB718B56}"/>
                </a:ext>
              </a:extLst>
            </p:cNvPr>
            <p:cNvSpPr/>
            <p:nvPr/>
          </p:nvSpPr>
          <p:spPr>
            <a:xfrm rot="10800000">
              <a:off x="2887217" y="5153601"/>
              <a:ext cx="1849416" cy="378104"/>
            </a:xfrm>
            <a:custGeom>
              <a:avLst/>
              <a:gdLst>
                <a:gd name="connsiteX0" fmla="*/ 404333 w 2513262"/>
                <a:gd name="connsiteY0" fmla="*/ 0 h 426834"/>
                <a:gd name="connsiteX1" fmla="*/ 2108929 w 2513262"/>
                <a:gd name="connsiteY1" fmla="*/ 0 h 426834"/>
                <a:gd name="connsiteX2" fmla="*/ 2513262 w 2513262"/>
                <a:gd name="connsiteY2" fmla="*/ 405883 h 426834"/>
                <a:gd name="connsiteX3" fmla="*/ 2509048 w 2513262"/>
                <a:gd name="connsiteY3" fmla="*/ 426834 h 426834"/>
                <a:gd name="connsiteX4" fmla="*/ 4214 w 2513262"/>
                <a:gd name="connsiteY4" fmla="*/ 426834 h 426834"/>
                <a:gd name="connsiteX5" fmla="*/ 0 w 2513262"/>
                <a:gd name="connsiteY5" fmla="*/ 405883 h 426834"/>
                <a:gd name="connsiteX6" fmla="*/ 404333 w 2513262"/>
                <a:gd name="connsiteY6" fmla="*/ 0 h 42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3262" h="426834">
                  <a:moveTo>
                    <a:pt x="404333" y="0"/>
                  </a:moveTo>
                  <a:lnTo>
                    <a:pt x="2108929" y="0"/>
                  </a:lnTo>
                  <a:cubicBezTo>
                    <a:pt x="2332214" y="0"/>
                    <a:pt x="2513262" y="181708"/>
                    <a:pt x="2513262" y="405883"/>
                  </a:cubicBezTo>
                  <a:lnTo>
                    <a:pt x="2509048" y="426834"/>
                  </a:lnTo>
                  <a:lnTo>
                    <a:pt x="4214" y="426834"/>
                  </a:lnTo>
                  <a:lnTo>
                    <a:pt x="0" y="405883"/>
                  </a:lnTo>
                  <a:cubicBezTo>
                    <a:pt x="0" y="181708"/>
                    <a:pt x="181048" y="0"/>
                    <a:pt x="404333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5C40F99-DB7B-47E1-BA0D-C2AD5037ADC0}"/>
                </a:ext>
              </a:extLst>
            </p:cNvPr>
            <p:cNvSpPr/>
            <p:nvPr/>
          </p:nvSpPr>
          <p:spPr>
            <a:xfrm rot="10800000">
              <a:off x="2949336" y="5197466"/>
              <a:ext cx="1707807" cy="292351"/>
            </a:xfrm>
            <a:custGeom>
              <a:avLst/>
              <a:gdLst>
                <a:gd name="connsiteX0" fmla="*/ 404333 w 2513262"/>
                <a:gd name="connsiteY0" fmla="*/ 0 h 426834"/>
                <a:gd name="connsiteX1" fmla="*/ 2108929 w 2513262"/>
                <a:gd name="connsiteY1" fmla="*/ 0 h 426834"/>
                <a:gd name="connsiteX2" fmla="*/ 2513262 w 2513262"/>
                <a:gd name="connsiteY2" fmla="*/ 405883 h 426834"/>
                <a:gd name="connsiteX3" fmla="*/ 2509048 w 2513262"/>
                <a:gd name="connsiteY3" fmla="*/ 426834 h 426834"/>
                <a:gd name="connsiteX4" fmla="*/ 4214 w 2513262"/>
                <a:gd name="connsiteY4" fmla="*/ 426834 h 426834"/>
                <a:gd name="connsiteX5" fmla="*/ 0 w 2513262"/>
                <a:gd name="connsiteY5" fmla="*/ 405883 h 426834"/>
                <a:gd name="connsiteX6" fmla="*/ 404333 w 2513262"/>
                <a:gd name="connsiteY6" fmla="*/ 0 h 42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3262" h="426834">
                  <a:moveTo>
                    <a:pt x="404333" y="0"/>
                  </a:moveTo>
                  <a:lnTo>
                    <a:pt x="2108929" y="0"/>
                  </a:lnTo>
                  <a:cubicBezTo>
                    <a:pt x="2332214" y="0"/>
                    <a:pt x="2513262" y="181708"/>
                    <a:pt x="2513262" y="405883"/>
                  </a:cubicBezTo>
                  <a:lnTo>
                    <a:pt x="2509048" y="426834"/>
                  </a:lnTo>
                  <a:lnTo>
                    <a:pt x="4214" y="426834"/>
                  </a:lnTo>
                  <a:lnTo>
                    <a:pt x="0" y="405883"/>
                  </a:lnTo>
                  <a:cubicBezTo>
                    <a:pt x="0" y="181708"/>
                    <a:pt x="181048" y="0"/>
                    <a:pt x="404333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A54EEBB-330E-49EB-88F3-DA11FA2349FE}"/>
              </a:ext>
            </a:extLst>
          </p:cNvPr>
          <p:cNvSpPr/>
          <p:nvPr/>
        </p:nvSpPr>
        <p:spPr>
          <a:xfrm rot="10800000">
            <a:off x="3846927" y="1651864"/>
            <a:ext cx="3653336" cy="57723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02995D33-EE44-48B4-88DD-D8D969D57C25}"/>
              </a:ext>
            </a:extLst>
          </p:cNvPr>
          <p:cNvSpPr txBox="1"/>
          <p:nvPr/>
        </p:nvSpPr>
        <p:spPr>
          <a:xfrm>
            <a:off x="3895543" y="1044313"/>
            <a:ext cx="3873304" cy="52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Blip>
                <a:blip r:embed="rId5"/>
              </a:buBlip>
            </a:pP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 TỰ LUẬN SGK</a:t>
            </a:r>
          </a:p>
        </p:txBody>
      </p:sp>
    </p:spTree>
    <p:extLst>
      <p:ext uri="{BB962C8B-B14F-4D97-AF65-F5344CB8AC3E}">
        <p14:creationId xmlns:p14="http://schemas.microsoft.com/office/powerpoint/2010/main" val="820650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974CB5-272C-268D-288F-6ADF606F8BFB}"/>
              </a:ext>
            </a:extLst>
          </p:cNvPr>
          <p:cNvGrpSpPr/>
          <p:nvPr/>
        </p:nvGrpSpPr>
        <p:grpSpPr>
          <a:xfrm>
            <a:off x="132658" y="1135754"/>
            <a:ext cx="2122862" cy="519079"/>
            <a:chOff x="8663660" y="5304892"/>
            <a:chExt cx="7248168" cy="1202179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6D8942C-4BEB-F6FA-0164-7F708F9C8FFC}"/>
                </a:ext>
              </a:extLst>
            </p:cNvPr>
            <p:cNvSpPr/>
            <p:nvPr/>
          </p:nvSpPr>
          <p:spPr>
            <a:xfrm>
              <a:off x="9779640" y="5399639"/>
              <a:ext cx="6132188" cy="1036841"/>
            </a:xfrm>
            <a:prstGeom prst="homePlate">
              <a:avLst>
                <a:gd name="adj" fmla="val 3672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spcAft>
                  <a:spcPts val="600"/>
                </a:spcAft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  </a:t>
              </a:r>
              <a:r>
                <a:rPr lang="en-US" sz="2400" b="1" kern="0" dirty="0">
                  <a:solidFill>
                    <a:srgbClr val="0070C0"/>
                  </a:solidFill>
                  <a:latin typeface="Tahoma" panose="020B0604030504040204" pitchFamily="34" charset="0"/>
                  <a:ea typeface="Times New Roman" panose="02020603050405020304" pitchFamily="18" charset="0"/>
                </a:rPr>
                <a:t>BÀI TẬP</a:t>
              </a:r>
              <a:endParaRPr lang="en-US" sz="4400" b="1" kern="0" dirty="0">
                <a:solidFill>
                  <a:srgbClr val="4436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" name="Google Shape;183;p30">
              <a:extLst>
                <a:ext uri="{FF2B5EF4-FFF2-40B4-BE49-F238E27FC236}">
                  <a16:creationId xmlns:a16="http://schemas.microsoft.com/office/drawing/2014/main" id="{2476B884-55FA-A8D4-EFCE-2669AFACA0AC}"/>
                </a:ext>
              </a:extLst>
            </p:cNvPr>
            <p:cNvSpPr/>
            <p:nvPr/>
          </p:nvSpPr>
          <p:spPr>
            <a:xfrm>
              <a:off x="8663660" y="5304892"/>
              <a:ext cx="1628438" cy="120217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en-US"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53CB9D3-D526-47FE-BBBF-FD31312B0CE9}"/>
              </a:ext>
            </a:extLst>
          </p:cNvPr>
          <p:cNvSpPr txBox="1"/>
          <p:nvPr/>
        </p:nvSpPr>
        <p:spPr>
          <a:xfrm>
            <a:off x="236220" y="2906364"/>
            <a:ext cx="1441595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giải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D52FC40-3E7C-4D73-9984-F3AAD6A14047}"/>
                  </a:ext>
                </a:extLst>
              </p:cNvPr>
              <p:cNvSpPr txBox="1"/>
              <p:nvPr/>
            </p:nvSpPr>
            <p:spPr>
              <a:xfrm>
                <a:off x="236220" y="1665263"/>
                <a:ext cx="11579860" cy="89107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2.2.</a:t>
                </a:r>
                <a:r>
                  <a:rPr lang="fr-FR" sz="2400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⋅</m:t>
                    </m:r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400" b="1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𝑨𝑫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</m:t>
                    </m:r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D52FC40-3E7C-4D73-9984-F3AAD6A14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" y="1665263"/>
                <a:ext cx="11579860" cy="891078"/>
              </a:xfrm>
              <a:prstGeom prst="rect">
                <a:avLst/>
              </a:prstGeom>
              <a:blipFill>
                <a:blip r:embed="rId4"/>
                <a:stretch>
                  <a:fillRect l="-736" t="-5333" b="-1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95EA64C2-DC76-4C6D-91E3-C5411B49ADC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793664" y="2808928"/>
            <a:ext cx="3756601" cy="36606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C7FF591-36A0-4597-A75D-4012B5B98AA3}"/>
                  </a:ext>
                </a:extLst>
              </p:cNvPr>
              <p:cNvSpPr txBox="1"/>
              <p:nvPr/>
            </p:nvSpPr>
            <p:spPr>
              <a:xfrm>
                <a:off x="371128" y="3626304"/>
                <a:ext cx="7970232" cy="2018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 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𝑩𝑫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𝑩𝑫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𝟏𝟑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𝑫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𝟏𝟑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𝟏𝟔</m:t>
                        </m:r>
                      </m:e>
                    </m:ra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𝟐𝟗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C7FF591-36A0-4597-A75D-4012B5B98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28" y="3626304"/>
                <a:ext cx="7970232" cy="2018566"/>
              </a:xfrm>
              <a:prstGeom prst="rect">
                <a:avLst/>
              </a:prstGeom>
              <a:blipFill>
                <a:blip r:embed="rId6"/>
                <a:stretch>
                  <a:fillRect l="-1224" t="-3021" b="-2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34E17CC-1FB0-4FCB-B53B-9B76E6CD6808}"/>
              </a:ext>
            </a:extLst>
          </p:cNvPr>
          <p:cNvSpPr/>
          <p:nvPr/>
        </p:nvSpPr>
        <p:spPr>
          <a:xfrm rot="10800000">
            <a:off x="3621717" y="937846"/>
            <a:ext cx="4089719" cy="676067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8AEBA5-3A1D-CA45-06C6-FA6F9399B295}"/>
              </a:ext>
            </a:extLst>
          </p:cNvPr>
          <p:cNvSpPr/>
          <p:nvPr/>
        </p:nvSpPr>
        <p:spPr>
          <a:xfrm rot="10800000">
            <a:off x="3713786" y="1017408"/>
            <a:ext cx="3776571" cy="522737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TextBox 31">
            <a:extLst>
              <a:ext uri="{FF2B5EF4-FFF2-40B4-BE49-F238E27FC236}">
                <a16:creationId xmlns:a16="http://schemas.microsoft.com/office/drawing/2014/main" id="{3BA54613-9F09-A0DE-2A23-75E93BB2EC20}"/>
              </a:ext>
            </a:extLst>
          </p:cNvPr>
          <p:cNvSpPr txBox="1"/>
          <p:nvPr/>
        </p:nvSpPr>
        <p:spPr>
          <a:xfrm>
            <a:off x="3838132" y="1015460"/>
            <a:ext cx="3873304" cy="52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Blip>
                <a:blip r:embed="rId7"/>
              </a:buBlip>
            </a:pP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 TỰ LUẬN SGK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CB37B46-3E25-7570-85A4-B3620C0658A7}"/>
                  </a:ext>
                </a:extLst>
              </p:cNvPr>
              <p:cNvSpPr txBox="1"/>
              <p:nvPr/>
            </p:nvSpPr>
            <p:spPr>
              <a:xfrm>
                <a:off x="7898890" y="5635847"/>
                <a:ext cx="8849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CB37B46-3E25-7570-85A4-B3620C065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8890" y="5635847"/>
                <a:ext cx="884939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028E54-C5CC-82EB-BA32-82B5CC77D294}"/>
                  </a:ext>
                </a:extLst>
              </p:cNvPr>
              <p:cNvSpPr txBox="1"/>
              <p:nvPr/>
            </p:nvSpPr>
            <p:spPr>
              <a:xfrm>
                <a:off x="9343668" y="5297074"/>
                <a:ext cx="8849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028E54-C5CC-82EB-BA32-82B5CC77D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3668" y="5297074"/>
                <a:ext cx="884939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614037-9BE9-30BF-C6E8-C071F69F2CB2}"/>
                  </a:ext>
                </a:extLst>
              </p:cNvPr>
              <p:cNvSpPr txBox="1"/>
              <p:nvPr/>
            </p:nvSpPr>
            <p:spPr>
              <a:xfrm>
                <a:off x="8400044" y="4178409"/>
                <a:ext cx="8849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614037-9BE9-30BF-C6E8-C071F69F2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044" y="4178409"/>
                <a:ext cx="88493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4209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974CB5-272C-268D-288F-6ADF606F8BFB}"/>
              </a:ext>
            </a:extLst>
          </p:cNvPr>
          <p:cNvGrpSpPr/>
          <p:nvPr/>
        </p:nvGrpSpPr>
        <p:grpSpPr>
          <a:xfrm>
            <a:off x="132658" y="1135754"/>
            <a:ext cx="2122862" cy="519079"/>
            <a:chOff x="8663660" y="5304892"/>
            <a:chExt cx="7248168" cy="1202179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6D8942C-4BEB-F6FA-0164-7F708F9C8FFC}"/>
                </a:ext>
              </a:extLst>
            </p:cNvPr>
            <p:cNvSpPr/>
            <p:nvPr/>
          </p:nvSpPr>
          <p:spPr>
            <a:xfrm>
              <a:off x="9779640" y="5399639"/>
              <a:ext cx="6132188" cy="1036841"/>
            </a:xfrm>
            <a:prstGeom prst="homePlate">
              <a:avLst>
                <a:gd name="adj" fmla="val 3672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spcAft>
                  <a:spcPts val="600"/>
                </a:spcAft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  </a:t>
              </a:r>
              <a:r>
                <a:rPr lang="en-US" sz="2400" b="1" kern="0" dirty="0">
                  <a:solidFill>
                    <a:srgbClr val="0070C0"/>
                  </a:solidFill>
                  <a:latin typeface="Tahoma" panose="020B0604030504040204" pitchFamily="34" charset="0"/>
                  <a:ea typeface="Times New Roman" panose="02020603050405020304" pitchFamily="18" charset="0"/>
                </a:rPr>
                <a:t>BÀI TẬP</a:t>
              </a:r>
              <a:endParaRPr lang="en-US" sz="4400" b="1" kern="0" dirty="0">
                <a:solidFill>
                  <a:srgbClr val="4436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" name="Google Shape;183;p30">
              <a:extLst>
                <a:ext uri="{FF2B5EF4-FFF2-40B4-BE49-F238E27FC236}">
                  <a16:creationId xmlns:a16="http://schemas.microsoft.com/office/drawing/2014/main" id="{2476B884-55FA-A8D4-EFCE-2669AFACA0AC}"/>
                </a:ext>
              </a:extLst>
            </p:cNvPr>
            <p:cNvSpPr/>
            <p:nvPr/>
          </p:nvSpPr>
          <p:spPr>
            <a:xfrm>
              <a:off x="8663660" y="5304892"/>
              <a:ext cx="1628438" cy="120217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en-US"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53CB9D3-D526-47FE-BBBF-FD31312B0CE9}"/>
              </a:ext>
            </a:extLst>
          </p:cNvPr>
          <p:cNvSpPr txBox="1"/>
          <p:nvPr/>
        </p:nvSpPr>
        <p:spPr>
          <a:xfrm>
            <a:off x="3277182" y="4802053"/>
            <a:ext cx="1441595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giải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408990F-2B29-406A-BC93-B77FBFCF9E7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076581" y="1478350"/>
            <a:ext cx="3044299" cy="3561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B65DA1F-CD1A-43A7-B7A0-466973341BB8}"/>
                  </a:ext>
                </a:extLst>
              </p:cNvPr>
              <p:cNvSpPr txBox="1"/>
              <p:nvPr/>
            </p:nvSpPr>
            <p:spPr>
              <a:xfrm>
                <a:off x="132658" y="1607232"/>
                <a:ext cx="8851854" cy="3325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2.3.</a:t>
                </a:r>
                <a:r>
                  <a:rPr lang="fr-FR" sz="2400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sàn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chân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sàn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tác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tán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chân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gây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sàn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chân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𝒄</m:t>
                        </m:r>
                      </m:e>
                    </m:acc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𝒅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𝒆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𝒄</m:t>
                        </m:r>
                      </m:e>
                    </m:acc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𝒅</m:t>
                        </m:r>
                      </m:e>
                    </m:acc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𝒆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B65DA1F-CD1A-43A7-B7A0-466973341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58" y="1607232"/>
                <a:ext cx="8851854" cy="3325975"/>
              </a:xfrm>
              <a:prstGeom prst="rect">
                <a:avLst/>
              </a:prstGeom>
              <a:blipFill>
                <a:blip r:embed="rId5"/>
                <a:stretch>
                  <a:fillRect l="-1102" t="-1835" r="-1033" b="-3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DE03C1F-3D6A-94EA-2353-B3354BD35FC3}"/>
              </a:ext>
            </a:extLst>
          </p:cNvPr>
          <p:cNvSpPr/>
          <p:nvPr/>
        </p:nvSpPr>
        <p:spPr>
          <a:xfrm rot="10800000">
            <a:off x="3546090" y="967868"/>
            <a:ext cx="4089719" cy="676067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86B896F-8E79-A512-911C-7939F1A056B8}"/>
              </a:ext>
            </a:extLst>
          </p:cNvPr>
          <p:cNvSpPr/>
          <p:nvPr/>
        </p:nvSpPr>
        <p:spPr>
          <a:xfrm rot="10800000">
            <a:off x="3638159" y="1047430"/>
            <a:ext cx="3776571" cy="522737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161BF5B5-F0FE-033F-B859-AD241AA0CDF0}"/>
              </a:ext>
            </a:extLst>
          </p:cNvPr>
          <p:cNvSpPr txBox="1"/>
          <p:nvPr/>
        </p:nvSpPr>
        <p:spPr>
          <a:xfrm>
            <a:off x="3762505" y="1045482"/>
            <a:ext cx="3873304" cy="52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Blip>
                <a:blip r:embed="rId6"/>
              </a:buBlip>
            </a:pP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 TỰ LUẬN SGK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71C1313-083C-291B-C91D-979D94B7E789}"/>
                  </a:ext>
                </a:extLst>
              </p:cNvPr>
              <p:cNvSpPr txBox="1"/>
              <p:nvPr/>
            </p:nvSpPr>
            <p:spPr>
              <a:xfrm>
                <a:off x="-18911" y="5098164"/>
                <a:ext cx="11924668" cy="1803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𝒄</m:t>
                        </m:r>
                      </m:e>
                    </m:acc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𝒅</m:t>
                        </m:r>
                      </m:e>
                    </m:acc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𝒆</m:t>
                        </m:r>
                      </m:e>
                    </m:acc>
                  </m:oMath>
                </a14:m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𝒄</m:t>
                        </m:r>
                      </m:e>
                    </m:acc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𝒅</m:t>
                        </m:r>
                      </m:e>
                    </m:acc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𝒆</m:t>
                        </m:r>
                      </m:e>
                    </m:acc>
                  </m:oMath>
                </a14:m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Do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tán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chân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bàn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phản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sàn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𝒄</m:t>
                        </m:r>
                      </m:e>
                    </m:acc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𝒅</m:t>
                        </m:r>
                      </m:e>
                    </m:acc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𝒆</m:t>
                        </m:r>
                      </m:e>
                    </m:acc>
                  </m:oMath>
                </a14:m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71C1313-083C-291B-C91D-979D94B7E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911" y="5098164"/>
                <a:ext cx="11924668" cy="1803955"/>
              </a:xfrm>
              <a:prstGeom prst="rect">
                <a:avLst/>
              </a:prstGeom>
              <a:blipFill>
                <a:blip r:embed="rId7"/>
                <a:stretch>
                  <a:fillRect l="-818" t="-1014" b="-6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83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974CB5-272C-268D-288F-6ADF606F8BFB}"/>
              </a:ext>
            </a:extLst>
          </p:cNvPr>
          <p:cNvGrpSpPr/>
          <p:nvPr/>
        </p:nvGrpSpPr>
        <p:grpSpPr>
          <a:xfrm>
            <a:off x="132658" y="1135754"/>
            <a:ext cx="2122862" cy="519079"/>
            <a:chOff x="8663660" y="5304892"/>
            <a:chExt cx="7248168" cy="1202179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6D8942C-4BEB-F6FA-0164-7F708F9C8FFC}"/>
                </a:ext>
              </a:extLst>
            </p:cNvPr>
            <p:cNvSpPr/>
            <p:nvPr/>
          </p:nvSpPr>
          <p:spPr>
            <a:xfrm>
              <a:off x="9779640" y="5399639"/>
              <a:ext cx="6132188" cy="1036841"/>
            </a:xfrm>
            <a:prstGeom prst="homePlate">
              <a:avLst>
                <a:gd name="adj" fmla="val 3672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spcAft>
                  <a:spcPts val="600"/>
                </a:spcAft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  </a:t>
              </a:r>
              <a:r>
                <a:rPr lang="en-US" sz="2400" b="1" kern="0" dirty="0">
                  <a:solidFill>
                    <a:srgbClr val="0070C0"/>
                  </a:solidFill>
                  <a:latin typeface="Tahoma" panose="020B0604030504040204" pitchFamily="34" charset="0"/>
                  <a:ea typeface="Times New Roman" panose="02020603050405020304" pitchFamily="18" charset="0"/>
                </a:rPr>
                <a:t>BÀI TẬP</a:t>
              </a:r>
              <a:endParaRPr lang="en-US" sz="4400" b="1" kern="0" dirty="0">
                <a:solidFill>
                  <a:srgbClr val="4436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" name="Google Shape;183;p30">
              <a:extLst>
                <a:ext uri="{FF2B5EF4-FFF2-40B4-BE49-F238E27FC236}">
                  <a16:creationId xmlns:a16="http://schemas.microsoft.com/office/drawing/2014/main" id="{2476B884-55FA-A8D4-EFCE-2669AFACA0AC}"/>
                </a:ext>
              </a:extLst>
            </p:cNvPr>
            <p:cNvSpPr/>
            <p:nvPr/>
          </p:nvSpPr>
          <p:spPr>
            <a:xfrm>
              <a:off x="8663660" y="5304892"/>
              <a:ext cx="1628438" cy="120217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en-US"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53CB9D3-D526-47FE-BBBF-FD31312B0CE9}"/>
              </a:ext>
            </a:extLst>
          </p:cNvPr>
          <p:cNvSpPr txBox="1"/>
          <p:nvPr/>
        </p:nvSpPr>
        <p:spPr>
          <a:xfrm>
            <a:off x="4156018" y="3373361"/>
            <a:ext cx="1441595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giải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757112-585A-4D5C-B111-DA8741E9BD0E}"/>
                  </a:ext>
                </a:extLst>
              </p:cNvPr>
              <p:cNvSpPr txBox="1"/>
              <p:nvPr/>
            </p:nvSpPr>
            <p:spPr>
              <a:xfrm>
                <a:off x="203778" y="1709587"/>
                <a:ext cx="11764702" cy="1784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2.4. 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⋅</m:t>
                    </m:r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</m:t>
                        </m:r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endParaRPr lang="en-US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𝑩𝑪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𝑫𝑪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757112-585A-4D5C-B111-DA8741E9B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78" y="1709587"/>
                <a:ext cx="11764702" cy="1784912"/>
              </a:xfrm>
              <a:prstGeom prst="rect">
                <a:avLst/>
              </a:prstGeom>
              <a:blipFill>
                <a:blip r:embed="rId4"/>
                <a:stretch>
                  <a:fillRect l="-777" t="-3413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8BD7DE3C-5B03-4090-B017-E59282E37E4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168522" y="2206020"/>
            <a:ext cx="3286182" cy="3253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110D50E-C17B-45D2-800D-1FEB00A66429}"/>
                  </a:ext>
                </a:extLst>
              </p:cNvPr>
              <p:cNvSpPr txBox="1"/>
              <p:nvPr/>
            </p:nvSpPr>
            <p:spPr>
              <a:xfrm>
                <a:off x="346112" y="3769956"/>
                <a:ext cx="10066020" cy="2733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a)  Ta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 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fr-FR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fr-FR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fr-FR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fr-FR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Khi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 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b) Ta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 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fr-FR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fr-FR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c) Ta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 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𝑩𝑪</m:t>
                        </m:r>
                      </m:e>
                    </m:acc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fr-FR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fr-FR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𝑫𝑪</m:t>
                        </m:r>
                      </m:e>
                    </m:acc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fr-FR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fr-FR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,−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fr-FR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fr-FR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fr-FR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Khi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 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110D50E-C17B-45D2-800D-1FEB00A66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12" y="3769956"/>
                <a:ext cx="10066020" cy="2733633"/>
              </a:xfrm>
              <a:prstGeom prst="rect">
                <a:avLst/>
              </a:prstGeom>
              <a:blipFill>
                <a:blip r:embed="rId6"/>
                <a:stretch>
                  <a:fillRect l="-969" t="-891" b="-3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F24092A-FD61-87E7-7406-156C114F8457}"/>
              </a:ext>
            </a:extLst>
          </p:cNvPr>
          <p:cNvSpPr/>
          <p:nvPr/>
        </p:nvSpPr>
        <p:spPr>
          <a:xfrm rot="10800000">
            <a:off x="3552753" y="1006143"/>
            <a:ext cx="4089719" cy="676067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317D9DC-C1F8-836F-B25E-DE7E29ED639A}"/>
              </a:ext>
            </a:extLst>
          </p:cNvPr>
          <p:cNvSpPr/>
          <p:nvPr/>
        </p:nvSpPr>
        <p:spPr>
          <a:xfrm rot="10800000">
            <a:off x="3644822" y="1085705"/>
            <a:ext cx="3776571" cy="522737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E3FAB170-A528-0ADF-249A-BF2664803941}"/>
              </a:ext>
            </a:extLst>
          </p:cNvPr>
          <p:cNvSpPr txBox="1"/>
          <p:nvPr/>
        </p:nvSpPr>
        <p:spPr>
          <a:xfrm>
            <a:off x="3769168" y="1083757"/>
            <a:ext cx="3873304" cy="52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Blip>
                <a:blip r:embed="rId7"/>
              </a:buBlip>
            </a:pP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 TỰ LUẬN SGK</a:t>
            </a:r>
          </a:p>
        </p:txBody>
      </p:sp>
    </p:spTree>
    <p:extLst>
      <p:ext uri="{BB962C8B-B14F-4D97-AF65-F5344CB8AC3E}">
        <p14:creationId xmlns:p14="http://schemas.microsoft.com/office/powerpoint/2010/main" val="6033582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974CB5-272C-268D-288F-6ADF606F8BFB}"/>
              </a:ext>
            </a:extLst>
          </p:cNvPr>
          <p:cNvGrpSpPr/>
          <p:nvPr/>
        </p:nvGrpSpPr>
        <p:grpSpPr>
          <a:xfrm>
            <a:off x="132658" y="1135754"/>
            <a:ext cx="2122862" cy="519079"/>
            <a:chOff x="8663660" y="5304892"/>
            <a:chExt cx="7248168" cy="1202179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6D8942C-4BEB-F6FA-0164-7F708F9C8FFC}"/>
                </a:ext>
              </a:extLst>
            </p:cNvPr>
            <p:cNvSpPr/>
            <p:nvPr/>
          </p:nvSpPr>
          <p:spPr>
            <a:xfrm>
              <a:off x="9779640" y="5399639"/>
              <a:ext cx="6132188" cy="1036841"/>
            </a:xfrm>
            <a:prstGeom prst="homePlate">
              <a:avLst>
                <a:gd name="adj" fmla="val 3672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spcAft>
                  <a:spcPts val="600"/>
                </a:spcAft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  </a:t>
              </a:r>
              <a:r>
                <a:rPr lang="en-US" sz="2400" b="1" kern="0" dirty="0">
                  <a:solidFill>
                    <a:srgbClr val="0070C0"/>
                  </a:solidFill>
                  <a:latin typeface="Tahoma" panose="020B0604030504040204" pitchFamily="34" charset="0"/>
                  <a:ea typeface="Times New Roman" panose="02020603050405020304" pitchFamily="18" charset="0"/>
                </a:rPr>
                <a:t>BÀI TẬP</a:t>
              </a:r>
              <a:endParaRPr lang="en-US" sz="4400" b="1" kern="0" dirty="0">
                <a:solidFill>
                  <a:srgbClr val="4436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" name="Google Shape;183;p30">
              <a:extLst>
                <a:ext uri="{FF2B5EF4-FFF2-40B4-BE49-F238E27FC236}">
                  <a16:creationId xmlns:a16="http://schemas.microsoft.com/office/drawing/2014/main" id="{2476B884-55FA-A8D4-EFCE-2669AFACA0AC}"/>
                </a:ext>
              </a:extLst>
            </p:cNvPr>
            <p:cNvSpPr/>
            <p:nvPr/>
          </p:nvSpPr>
          <p:spPr>
            <a:xfrm>
              <a:off x="8663660" y="5304892"/>
              <a:ext cx="1628438" cy="120217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en-US"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53CB9D3-D526-47FE-BBBF-FD31312B0CE9}"/>
              </a:ext>
            </a:extLst>
          </p:cNvPr>
          <p:cNvSpPr txBox="1"/>
          <p:nvPr/>
        </p:nvSpPr>
        <p:spPr>
          <a:xfrm>
            <a:off x="132658" y="3105726"/>
            <a:ext cx="1441595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giải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929E81-3CD7-4798-A9D7-BFA1AF1F31A4}"/>
                  </a:ext>
                </a:extLst>
              </p:cNvPr>
              <p:cNvSpPr txBox="1"/>
              <p:nvPr/>
            </p:nvSpPr>
            <p:spPr>
              <a:xfrm>
                <a:off x="215900" y="1624353"/>
                <a:ext cx="11650980" cy="1406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2.5.</a:t>
                </a:r>
                <a:r>
                  <a:rPr lang="fr-FR" sz="2400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lăng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trụ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tam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 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Hãy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biểu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diễn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các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vectơ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sau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qua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các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vectơ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:</a:t>
                </a:r>
                <a:endParaRPr lang="en-US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;				b)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barPr>
                      <m:e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</m:bar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;				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929E81-3CD7-4798-A9D7-BFA1AF1F3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1624353"/>
                <a:ext cx="11650980" cy="1406219"/>
              </a:xfrm>
              <a:prstGeom prst="rect">
                <a:avLst/>
              </a:prstGeom>
              <a:blipFill>
                <a:blip r:embed="rId4"/>
                <a:stretch>
                  <a:fillRect l="-785" t="-1299" b="-8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B3CE7615-A0F8-4E52-8D15-4A10713CAD9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687339" y="2902981"/>
            <a:ext cx="3919869" cy="36679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964B5EA-7B67-4D36-BBAB-7DB0FAB810F5}"/>
                  </a:ext>
                </a:extLst>
              </p:cNvPr>
              <p:cNvSpPr txBox="1"/>
              <p:nvPr/>
            </p:nvSpPr>
            <p:spPr>
              <a:xfrm>
                <a:off x="371128" y="3827429"/>
                <a:ext cx="7560760" cy="26491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Tahoma" panose="020B0604030504040204" pitchFamily="34" charset="0"/>
                  </a:rPr>
                  <a:t>a)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endParaRPr lang="en-US" sz="2400" b="1" i="1" dirty="0">
                  <a:solidFill>
                    <a:srgbClr val="0000FF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Tahoma" panose="020B0604030504040204" pitchFamily="34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964B5EA-7B67-4D36-BBAB-7DB0FAB81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28" y="3827429"/>
                <a:ext cx="7560760" cy="2649187"/>
              </a:xfrm>
              <a:prstGeom prst="rect">
                <a:avLst/>
              </a:prstGeom>
              <a:blipFill>
                <a:blip r:embed="rId6"/>
                <a:stretch>
                  <a:fillRect l="-1290" t="-691" b="-4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B3B83EF-A553-7346-0425-2487AD4F586A}"/>
              </a:ext>
            </a:extLst>
          </p:cNvPr>
          <p:cNvSpPr/>
          <p:nvPr/>
        </p:nvSpPr>
        <p:spPr>
          <a:xfrm rot="10800000">
            <a:off x="3370419" y="948286"/>
            <a:ext cx="4089719" cy="676067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B350D0C-177A-DFB4-191A-51903FCFB869}"/>
              </a:ext>
            </a:extLst>
          </p:cNvPr>
          <p:cNvSpPr/>
          <p:nvPr/>
        </p:nvSpPr>
        <p:spPr>
          <a:xfrm rot="10800000">
            <a:off x="3462488" y="1027848"/>
            <a:ext cx="3776571" cy="522737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D9472AC4-0EC6-61A4-E8A5-498DE8AEFB04}"/>
              </a:ext>
            </a:extLst>
          </p:cNvPr>
          <p:cNvSpPr txBox="1"/>
          <p:nvPr/>
        </p:nvSpPr>
        <p:spPr>
          <a:xfrm>
            <a:off x="3586834" y="1025900"/>
            <a:ext cx="3873304" cy="52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Blip>
                <a:blip r:embed="rId7"/>
              </a:buBlip>
            </a:pP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 TỰ LUẬN SGK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43F198-AA9A-91E1-2528-463C270049A4}"/>
                  </a:ext>
                </a:extLst>
              </p:cNvPr>
              <p:cNvSpPr txBox="1"/>
              <p:nvPr/>
            </p:nvSpPr>
            <p:spPr>
              <a:xfrm>
                <a:off x="7543297" y="3999246"/>
                <a:ext cx="77718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43F198-AA9A-91E1-2528-463C27004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297" y="3999246"/>
                <a:ext cx="77718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FE7170-A9CB-A4EA-31EE-916CBB6216F4}"/>
                  </a:ext>
                </a:extLst>
              </p:cNvPr>
              <p:cNvSpPr txBox="1"/>
              <p:nvPr/>
            </p:nvSpPr>
            <p:spPr>
              <a:xfrm>
                <a:off x="8462237" y="5855520"/>
                <a:ext cx="777181" cy="5164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FE7170-A9CB-A4EA-31EE-916CBB621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2237" y="5855520"/>
                <a:ext cx="777181" cy="5164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475E1E-D101-8EAC-07D8-93BB4552EAEF}"/>
                  </a:ext>
                </a:extLst>
              </p:cNvPr>
              <p:cNvSpPr txBox="1"/>
              <p:nvPr/>
            </p:nvSpPr>
            <p:spPr>
              <a:xfrm>
                <a:off x="8637342" y="5109880"/>
                <a:ext cx="77718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𝒄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475E1E-D101-8EAC-07D8-93BB4552E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342" y="5109880"/>
                <a:ext cx="777181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5C566EF-ED29-109D-256F-976F5FFC0116}"/>
              </a:ext>
            </a:extLst>
          </p:cNvPr>
          <p:cNvCxnSpPr>
            <a:cxnSpLocks/>
          </p:cNvCxnSpPr>
          <p:nvPr/>
        </p:nvCxnSpPr>
        <p:spPr>
          <a:xfrm flipV="1">
            <a:off x="8196943" y="3944293"/>
            <a:ext cx="1970081" cy="1627252"/>
          </a:xfrm>
          <a:prstGeom prst="straightConnector1">
            <a:avLst/>
          </a:prstGeom>
          <a:ln w="44450" cap="sq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2A31CB2-91B8-5ACA-BBDC-6DAD29BC1C18}"/>
              </a:ext>
            </a:extLst>
          </p:cNvPr>
          <p:cNvCxnSpPr>
            <a:cxnSpLocks/>
          </p:cNvCxnSpPr>
          <p:nvPr/>
        </p:nvCxnSpPr>
        <p:spPr>
          <a:xfrm>
            <a:off x="10167024" y="3944293"/>
            <a:ext cx="946298" cy="1585316"/>
          </a:xfrm>
          <a:prstGeom prst="straightConnector1">
            <a:avLst/>
          </a:prstGeom>
          <a:ln w="44450" cap="sq">
            <a:solidFill>
              <a:srgbClr val="7030A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09CBF00-5C26-F475-EA94-7E7FF71102EB}"/>
              </a:ext>
            </a:extLst>
          </p:cNvPr>
          <p:cNvCxnSpPr>
            <a:cxnSpLocks/>
          </p:cNvCxnSpPr>
          <p:nvPr/>
        </p:nvCxnSpPr>
        <p:spPr>
          <a:xfrm flipV="1">
            <a:off x="10144805" y="3166912"/>
            <a:ext cx="946862" cy="3125031"/>
          </a:xfrm>
          <a:prstGeom prst="straightConnector1">
            <a:avLst/>
          </a:prstGeom>
          <a:ln w="44450" cap="sq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8580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30">
            <a:extLst>
              <a:ext uri="{FF2B5EF4-FFF2-40B4-BE49-F238E27FC236}">
                <a16:creationId xmlns:a16="http://schemas.microsoft.com/office/drawing/2014/main" id="{B1092DFC-EDA7-0751-94E2-9F5688C542A9}"/>
              </a:ext>
            </a:extLst>
          </p:cNvPr>
          <p:cNvSpPr/>
          <p:nvPr/>
        </p:nvSpPr>
        <p:spPr>
          <a:xfrm>
            <a:off x="137762" y="1079773"/>
            <a:ext cx="704063" cy="6758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 defTabSz="457200">
              <a:buClr>
                <a:srgbClr val="000000"/>
              </a:buClr>
            </a:pPr>
            <a:r>
              <a:rPr lang="en-US"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❶</a:t>
            </a:r>
            <a:endParaRPr sz="3000" b="1" kern="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6A0EEDB-C8A7-6794-7E96-F62C40CD642B}"/>
              </a:ext>
            </a:extLst>
          </p:cNvPr>
          <p:cNvSpPr/>
          <p:nvPr/>
        </p:nvSpPr>
        <p:spPr>
          <a:xfrm>
            <a:off x="841824" y="1128009"/>
            <a:ext cx="4847775" cy="561897"/>
          </a:xfrm>
          <a:prstGeom prst="homePlate">
            <a:avLst>
              <a:gd name="adj" fmla="val 3672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VEC TƠ TRONG KHÔNG GIAN</a:t>
            </a:r>
            <a:endParaRPr lang="en-US" sz="24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8B3195-51AB-F03B-6BE7-F99AD5A2D0DE}"/>
              </a:ext>
            </a:extLst>
          </p:cNvPr>
          <p:cNvSpPr txBox="1"/>
          <p:nvPr/>
        </p:nvSpPr>
        <p:spPr>
          <a:xfrm>
            <a:off x="2778034" y="1715029"/>
            <a:ext cx="1336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>
                <a:srgbClr val="000000"/>
              </a:buClr>
            </a:pPr>
            <a:r>
              <a:rPr lang="vi-VN" sz="2400" b="1" u="sng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HĐ</a:t>
            </a:r>
            <a:r>
              <a:rPr lang="en-US" sz="2400" b="1" u="sng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1.2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C861A3-5CAE-E30D-601F-F713A797D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4704" y="1116735"/>
            <a:ext cx="4186558" cy="29527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7316CC-AF54-5DD1-EC70-51D9D0AD9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5824" y="4139013"/>
            <a:ext cx="4115438" cy="24990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1">
                <a:extLst>
                  <a:ext uri="{FF2B5EF4-FFF2-40B4-BE49-F238E27FC236}">
                    <a16:creationId xmlns:a16="http://schemas.microsoft.com/office/drawing/2014/main" id="{BC50DC87-B32C-9F27-3BB9-2433F756E728}"/>
                  </a:ext>
                </a:extLst>
              </p:cNvPr>
              <p:cNvSpPr txBox="1"/>
              <p:nvPr/>
            </p:nvSpPr>
            <p:spPr>
              <a:xfrm>
                <a:off x="61539" y="2228404"/>
                <a:ext cx="7933165" cy="3717043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ký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Khi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rõ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ký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𝒚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…..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Text Box 1">
                <a:extLst>
                  <a:ext uri="{FF2B5EF4-FFF2-40B4-BE49-F238E27FC236}">
                    <a16:creationId xmlns:a16="http://schemas.microsoft.com/office/drawing/2014/main" id="{BC50DC87-B32C-9F27-3BB9-2433F756E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9" y="2228404"/>
                <a:ext cx="7933165" cy="3717043"/>
              </a:xfrm>
              <a:prstGeom prst="rect">
                <a:avLst/>
              </a:prstGeom>
              <a:blipFill>
                <a:blip r:embed="rId6"/>
                <a:stretch>
                  <a:fillRect l="-1074" t="-1471" b="-2451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9023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974CB5-272C-268D-288F-6ADF606F8BFB}"/>
              </a:ext>
            </a:extLst>
          </p:cNvPr>
          <p:cNvGrpSpPr/>
          <p:nvPr/>
        </p:nvGrpSpPr>
        <p:grpSpPr>
          <a:xfrm>
            <a:off x="132658" y="1135754"/>
            <a:ext cx="2122862" cy="519079"/>
            <a:chOff x="8663660" y="5304892"/>
            <a:chExt cx="7248168" cy="1202179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6D8942C-4BEB-F6FA-0164-7F708F9C8FFC}"/>
                </a:ext>
              </a:extLst>
            </p:cNvPr>
            <p:cNvSpPr/>
            <p:nvPr/>
          </p:nvSpPr>
          <p:spPr>
            <a:xfrm>
              <a:off x="9779640" y="5399639"/>
              <a:ext cx="6132188" cy="1036841"/>
            </a:xfrm>
            <a:prstGeom prst="homePlate">
              <a:avLst>
                <a:gd name="adj" fmla="val 3672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spcAft>
                  <a:spcPts val="600"/>
                </a:spcAft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  </a:t>
              </a:r>
              <a:r>
                <a:rPr lang="en-US" sz="2400" b="1" kern="0" dirty="0">
                  <a:solidFill>
                    <a:srgbClr val="0070C0"/>
                  </a:solidFill>
                  <a:latin typeface="Tahoma" panose="020B0604030504040204" pitchFamily="34" charset="0"/>
                  <a:ea typeface="Times New Roman" panose="02020603050405020304" pitchFamily="18" charset="0"/>
                </a:rPr>
                <a:t>BÀI TẬP</a:t>
              </a:r>
              <a:endParaRPr lang="en-US" sz="4400" b="1" kern="0" dirty="0">
                <a:solidFill>
                  <a:srgbClr val="4436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" name="Google Shape;183;p30">
              <a:extLst>
                <a:ext uri="{FF2B5EF4-FFF2-40B4-BE49-F238E27FC236}">
                  <a16:creationId xmlns:a16="http://schemas.microsoft.com/office/drawing/2014/main" id="{2476B884-55FA-A8D4-EFCE-2669AFACA0AC}"/>
                </a:ext>
              </a:extLst>
            </p:cNvPr>
            <p:cNvSpPr/>
            <p:nvPr/>
          </p:nvSpPr>
          <p:spPr>
            <a:xfrm>
              <a:off x="8663660" y="5304892"/>
              <a:ext cx="1628438" cy="120217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en-US"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53CB9D3-D526-47FE-BBBF-FD31312B0CE9}"/>
              </a:ext>
            </a:extLst>
          </p:cNvPr>
          <p:cNvSpPr txBox="1"/>
          <p:nvPr/>
        </p:nvSpPr>
        <p:spPr>
          <a:xfrm>
            <a:off x="132658" y="3105726"/>
            <a:ext cx="1441595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giải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FE7AD65-7668-435D-9901-E9B67374164F}"/>
                  </a:ext>
                </a:extLst>
              </p:cNvPr>
              <p:cNvSpPr txBox="1"/>
              <p:nvPr/>
            </p:nvSpPr>
            <p:spPr>
              <a:xfrm>
                <a:off x="276860" y="1654215"/>
                <a:ext cx="11630660" cy="893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2.6.</a:t>
                </a:r>
                <a:r>
                  <a:rPr lang="fr-FR" sz="2400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𝑺𝑨</m:t>
                        </m:r>
                      </m:e>
                    </m:acc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𝑺𝑪</m:t>
                        </m:r>
                      </m:e>
                    </m:acc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𝑺𝑩</m:t>
                        </m:r>
                      </m:e>
                    </m:acc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𝑺𝑫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FE7AD65-7668-435D-9901-E9B673741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60" y="1654215"/>
                <a:ext cx="11630660" cy="893321"/>
              </a:xfrm>
              <a:prstGeom prst="rect">
                <a:avLst/>
              </a:prstGeom>
              <a:blipFill>
                <a:blip r:embed="rId4"/>
                <a:stretch>
                  <a:fillRect l="-786" t="-6803" b="-13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7E1F711-64C7-47DA-8323-5DBD269F8AA9}"/>
                  </a:ext>
                </a:extLst>
              </p:cNvPr>
              <p:cNvSpPr txBox="1"/>
              <p:nvPr/>
            </p:nvSpPr>
            <p:spPr>
              <a:xfrm>
                <a:off x="459508" y="3757564"/>
                <a:ext cx="8694651" cy="1389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là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bình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hành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𝑫𝑪</m:t>
                        </m:r>
                      </m:e>
                    </m:acc>
                  </m:oMath>
                </a14:m>
                <a:endParaRPr lang="en-US" sz="2400" b="1" i="1" dirty="0">
                  <a:solidFill>
                    <a:srgbClr val="0000FF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fr-FR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𝑺𝑩</m:t>
                          </m:r>
                        </m:e>
                      </m:acc>
                      <m:r>
                        <a:rPr lang="fr-FR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fr-FR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𝑺𝑨</m:t>
                          </m:r>
                        </m:e>
                      </m:acc>
                      <m:r>
                        <a:rPr lang="fr-FR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fr-FR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𝑺𝑪</m:t>
                          </m:r>
                        </m:e>
                      </m:acc>
                      <m:r>
                        <a:rPr lang="fr-FR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fr-FR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𝑺𝑫</m:t>
                          </m:r>
                        </m:e>
                      </m:acc>
                    </m:oMath>
                  </m:oMathPara>
                </a14:m>
                <a:endParaRPr lang="en-US" sz="2400" b="1" i="1" dirty="0">
                  <a:solidFill>
                    <a:srgbClr val="0000FF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Tahoma" panose="020B0604030504040204" pitchFamily="34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𝑺𝑨</m:t>
                        </m:r>
                      </m:e>
                    </m:acc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𝑺𝑪</m:t>
                        </m:r>
                      </m:e>
                    </m:acc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𝑺𝑩</m:t>
                        </m:r>
                      </m:e>
                    </m:acc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𝑺𝑫</m:t>
                        </m:r>
                      </m:e>
                    </m:acc>
                  </m:oMath>
                </a14:m>
                <a:endParaRPr lang="en-US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7E1F711-64C7-47DA-8323-5DBD269F8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08" y="3757564"/>
                <a:ext cx="8694651" cy="1389548"/>
              </a:xfrm>
              <a:prstGeom prst="rect">
                <a:avLst/>
              </a:prstGeom>
              <a:blipFill>
                <a:blip r:embed="rId5"/>
                <a:stretch>
                  <a:fillRect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45A5FD7-C8E4-5173-72E8-F2FFB783C3BA}"/>
              </a:ext>
            </a:extLst>
          </p:cNvPr>
          <p:cNvSpPr/>
          <p:nvPr/>
        </p:nvSpPr>
        <p:spPr>
          <a:xfrm rot="10800000">
            <a:off x="3546090" y="902461"/>
            <a:ext cx="4089719" cy="676067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36EF42-45A7-1841-5969-C4B675C27BDE}"/>
              </a:ext>
            </a:extLst>
          </p:cNvPr>
          <p:cNvSpPr/>
          <p:nvPr/>
        </p:nvSpPr>
        <p:spPr>
          <a:xfrm rot="10800000">
            <a:off x="3638159" y="982023"/>
            <a:ext cx="3776571" cy="522737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6370D519-F0A6-73D5-B5E4-4EDE7C2168D9}"/>
              </a:ext>
            </a:extLst>
          </p:cNvPr>
          <p:cNvSpPr txBox="1"/>
          <p:nvPr/>
        </p:nvSpPr>
        <p:spPr>
          <a:xfrm>
            <a:off x="3762505" y="980075"/>
            <a:ext cx="3873304" cy="52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Blip>
                <a:blip r:embed="rId6"/>
              </a:buBlip>
            </a:pP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 TỰ LUẬN SGK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7EB069-C1C5-C5E0-27AF-6CC0D4A31A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4730" y="2272001"/>
            <a:ext cx="4151223" cy="407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412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974CB5-272C-268D-288F-6ADF606F8BFB}"/>
              </a:ext>
            </a:extLst>
          </p:cNvPr>
          <p:cNvGrpSpPr/>
          <p:nvPr/>
        </p:nvGrpSpPr>
        <p:grpSpPr>
          <a:xfrm>
            <a:off x="132658" y="1135754"/>
            <a:ext cx="2122862" cy="519079"/>
            <a:chOff x="8663660" y="5304892"/>
            <a:chExt cx="7248168" cy="1202179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6D8942C-4BEB-F6FA-0164-7F708F9C8FFC}"/>
                </a:ext>
              </a:extLst>
            </p:cNvPr>
            <p:cNvSpPr/>
            <p:nvPr/>
          </p:nvSpPr>
          <p:spPr>
            <a:xfrm>
              <a:off x="9779640" y="5399639"/>
              <a:ext cx="6132188" cy="1036841"/>
            </a:xfrm>
            <a:prstGeom prst="homePlate">
              <a:avLst>
                <a:gd name="adj" fmla="val 3672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spcAft>
                  <a:spcPts val="600"/>
                </a:spcAft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  </a:t>
              </a:r>
              <a:r>
                <a:rPr lang="en-US" sz="2400" b="1" kern="0" dirty="0">
                  <a:solidFill>
                    <a:srgbClr val="0070C0"/>
                  </a:solidFill>
                  <a:latin typeface="Tahoma" panose="020B0604030504040204" pitchFamily="34" charset="0"/>
                  <a:ea typeface="Times New Roman" panose="02020603050405020304" pitchFamily="18" charset="0"/>
                </a:rPr>
                <a:t>BÀI TẬP</a:t>
              </a:r>
              <a:endParaRPr lang="en-US" sz="4400" b="1" kern="0" dirty="0">
                <a:solidFill>
                  <a:srgbClr val="4436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" name="Google Shape;183;p30">
              <a:extLst>
                <a:ext uri="{FF2B5EF4-FFF2-40B4-BE49-F238E27FC236}">
                  <a16:creationId xmlns:a16="http://schemas.microsoft.com/office/drawing/2014/main" id="{2476B884-55FA-A8D4-EFCE-2669AFACA0AC}"/>
                </a:ext>
              </a:extLst>
            </p:cNvPr>
            <p:cNvSpPr/>
            <p:nvPr/>
          </p:nvSpPr>
          <p:spPr>
            <a:xfrm>
              <a:off x="8663660" y="5304892"/>
              <a:ext cx="1628438" cy="120217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en-US"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53CB9D3-D526-47FE-BBBF-FD31312B0CE9}"/>
              </a:ext>
            </a:extLst>
          </p:cNvPr>
          <p:cNvSpPr txBox="1"/>
          <p:nvPr/>
        </p:nvSpPr>
        <p:spPr>
          <a:xfrm>
            <a:off x="132658" y="3105726"/>
            <a:ext cx="1441595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giải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DB14F2-4E07-4DB9-927F-F15D1C3D967D}"/>
                  </a:ext>
                </a:extLst>
              </p:cNvPr>
              <p:cNvSpPr txBox="1"/>
              <p:nvPr/>
            </p:nvSpPr>
            <p:spPr>
              <a:xfrm>
                <a:off x="256540" y="1779317"/>
                <a:ext cx="11518900" cy="15013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2.7.</a:t>
                </a:r>
                <a:r>
                  <a:rPr lang="fr-FR" sz="2400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chóp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cạnh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𝑺𝑨</m:t>
                    </m:r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lấy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M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sao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cho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𝑺𝑴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𝑨𝑴</m:t>
                    </m:r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cạnh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𝑩𝑪</m:t>
                    </m:r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lấy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sao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cho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𝑪𝑵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𝑩𝑵</m:t>
                    </m:r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Chứng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minh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rằng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𝑴𝑵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𝑺𝑨</m:t>
                            </m:r>
                          </m:e>
                        </m:acc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DB14F2-4E07-4DB9-927F-F15D1C3D9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40" y="1779317"/>
                <a:ext cx="11518900" cy="1501373"/>
              </a:xfrm>
              <a:prstGeom prst="rect">
                <a:avLst/>
              </a:prstGeom>
              <a:blipFill>
                <a:blip r:embed="rId4"/>
                <a:stretch>
                  <a:fillRect l="-794" t="-4065" r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99B540FF-38E1-4BF1-B478-A69B637601B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113248" y="2436926"/>
            <a:ext cx="4768584" cy="38500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F4EB532-9AB1-41B0-AA09-1DB29BFA1EEA}"/>
                  </a:ext>
                </a:extLst>
              </p:cNvPr>
              <p:cNvSpPr txBox="1"/>
              <p:nvPr/>
            </p:nvSpPr>
            <p:spPr>
              <a:xfrm>
                <a:off x="310168" y="3682443"/>
                <a:ext cx="7746711" cy="1976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Ta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 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𝑴𝑵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𝑺𝑵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𝑺𝑴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𝑺𝑩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𝑩𝑵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𝑺𝑨</m:t>
                        </m:r>
                      </m:e>
                    </m:acc>
                  </m:oMath>
                </a14:m>
                <a:endParaRPr lang="en-US" sz="2400" b="1" i="1" dirty="0">
                  <a:solidFill>
                    <a:srgbClr val="0000FF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                        </m:t>
                      </m:r>
                      <m:r>
                        <a:rPr lang="en-US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𝑺𝑨</m:t>
                          </m:r>
                        </m:e>
                      </m:acc>
                      <m:r>
                        <a:rPr lang="en-US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𝑩𝑪</m:t>
                          </m:r>
                        </m:e>
                      </m:acc>
                      <m:r>
                        <a:rPr lang="en-US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𝑺𝑨</m:t>
                          </m:r>
                        </m:e>
                      </m:acc>
                    </m:oMath>
                  </m:oMathPara>
                </a14:m>
                <a:endParaRPr lang="en-US" sz="2400" b="1" i="1" dirty="0">
                  <a:solidFill>
                    <a:srgbClr val="0000FF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                       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𝑺𝑨</m:t>
                            </m:r>
                          </m:e>
                        </m:acc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F4EB532-9AB1-41B0-AA09-1DB29BFA1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68" y="3682443"/>
                <a:ext cx="7746711" cy="1976310"/>
              </a:xfrm>
              <a:prstGeom prst="rect">
                <a:avLst/>
              </a:prstGeom>
              <a:blipFill>
                <a:blip r:embed="rId6"/>
                <a:stretch>
                  <a:fillRect l="-1259" b="-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136FCAB-FA27-9489-1A68-AF9ECAD9A122}"/>
              </a:ext>
            </a:extLst>
          </p:cNvPr>
          <p:cNvSpPr/>
          <p:nvPr/>
        </p:nvSpPr>
        <p:spPr>
          <a:xfrm rot="10800000">
            <a:off x="3245797" y="994006"/>
            <a:ext cx="4089719" cy="676067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B78DD13-02CA-E698-2442-D866B9C82C4E}"/>
              </a:ext>
            </a:extLst>
          </p:cNvPr>
          <p:cNvSpPr/>
          <p:nvPr/>
        </p:nvSpPr>
        <p:spPr>
          <a:xfrm rot="10800000">
            <a:off x="3337866" y="1073568"/>
            <a:ext cx="3776571" cy="522737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EE9D2C28-4A7D-C89E-AF3F-3CE435F62A27}"/>
              </a:ext>
            </a:extLst>
          </p:cNvPr>
          <p:cNvSpPr txBox="1"/>
          <p:nvPr/>
        </p:nvSpPr>
        <p:spPr>
          <a:xfrm>
            <a:off x="3462212" y="1071620"/>
            <a:ext cx="3873304" cy="52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Blip>
                <a:blip r:embed="rId7"/>
              </a:buBlip>
            </a:pP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 TỰ LUẬN SGK</a:t>
            </a:r>
          </a:p>
        </p:txBody>
      </p:sp>
    </p:spTree>
    <p:extLst>
      <p:ext uri="{BB962C8B-B14F-4D97-AF65-F5344CB8AC3E}">
        <p14:creationId xmlns:p14="http://schemas.microsoft.com/office/powerpoint/2010/main" val="4096986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974CB5-272C-268D-288F-6ADF606F8BFB}"/>
              </a:ext>
            </a:extLst>
          </p:cNvPr>
          <p:cNvGrpSpPr/>
          <p:nvPr/>
        </p:nvGrpSpPr>
        <p:grpSpPr>
          <a:xfrm>
            <a:off x="132658" y="1135754"/>
            <a:ext cx="2122862" cy="519079"/>
            <a:chOff x="8663660" y="5304892"/>
            <a:chExt cx="7248168" cy="1202179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6D8942C-4BEB-F6FA-0164-7F708F9C8FFC}"/>
                </a:ext>
              </a:extLst>
            </p:cNvPr>
            <p:cNvSpPr/>
            <p:nvPr/>
          </p:nvSpPr>
          <p:spPr>
            <a:xfrm>
              <a:off x="9779640" y="5399639"/>
              <a:ext cx="6132188" cy="1036841"/>
            </a:xfrm>
            <a:prstGeom prst="homePlate">
              <a:avLst>
                <a:gd name="adj" fmla="val 3672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spcAft>
                  <a:spcPts val="600"/>
                </a:spcAft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  </a:t>
              </a:r>
              <a:r>
                <a:rPr lang="en-US" sz="2400" b="1" kern="0" dirty="0">
                  <a:solidFill>
                    <a:srgbClr val="0070C0"/>
                  </a:solidFill>
                  <a:latin typeface="Tahoma" panose="020B0604030504040204" pitchFamily="34" charset="0"/>
                  <a:ea typeface="Times New Roman" panose="02020603050405020304" pitchFamily="18" charset="0"/>
                </a:rPr>
                <a:t>BÀI TẬP</a:t>
              </a:r>
              <a:endParaRPr lang="en-US" sz="4400" b="1" kern="0" dirty="0">
                <a:solidFill>
                  <a:srgbClr val="4436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" name="Google Shape;183;p30">
              <a:extLst>
                <a:ext uri="{FF2B5EF4-FFF2-40B4-BE49-F238E27FC236}">
                  <a16:creationId xmlns:a16="http://schemas.microsoft.com/office/drawing/2014/main" id="{2476B884-55FA-A8D4-EFCE-2669AFACA0AC}"/>
                </a:ext>
              </a:extLst>
            </p:cNvPr>
            <p:cNvSpPr/>
            <p:nvPr/>
          </p:nvSpPr>
          <p:spPr>
            <a:xfrm>
              <a:off x="8663660" y="5304892"/>
              <a:ext cx="1628438" cy="120217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en-US"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53CB9D3-D526-47FE-BBBF-FD31312B0CE9}"/>
              </a:ext>
            </a:extLst>
          </p:cNvPr>
          <p:cNvSpPr txBox="1"/>
          <p:nvPr/>
        </p:nvSpPr>
        <p:spPr>
          <a:xfrm>
            <a:off x="4237265" y="3637021"/>
            <a:ext cx="1441595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giải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541DF72-3954-4C26-ACA7-6396F3FF5F3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102200" y="1135754"/>
            <a:ext cx="3089799" cy="32023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8212ED4-17B6-4602-BD8D-F7A667CE76A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885786" y="3827721"/>
            <a:ext cx="3173556" cy="2766855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F51B9C1-03E8-0463-89F2-D772749A2C3D}"/>
              </a:ext>
            </a:extLst>
          </p:cNvPr>
          <p:cNvSpPr/>
          <p:nvPr/>
        </p:nvSpPr>
        <p:spPr>
          <a:xfrm rot="10800000">
            <a:off x="3363566" y="913666"/>
            <a:ext cx="4089719" cy="676067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27842B-0A4E-63F4-72D8-A1BCA1C8B703}"/>
              </a:ext>
            </a:extLst>
          </p:cNvPr>
          <p:cNvSpPr/>
          <p:nvPr/>
        </p:nvSpPr>
        <p:spPr>
          <a:xfrm rot="10800000">
            <a:off x="3455635" y="993228"/>
            <a:ext cx="3776571" cy="522737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EED862DB-2246-A94C-C5E4-A977898D97B0}"/>
              </a:ext>
            </a:extLst>
          </p:cNvPr>
          <p:cNvSpPr txBox="1"/>
          <p:nvPr/>
        </p:nvSpPr>
        <p:spPr>
          <a:xfrm>
            <a:off x="3579981" y="991280"/>
            <a:ext cx="3873304" cy="52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Blip>
                <a:blip r:embed="rId6"/>
              </a:buBlip>
            </a:pP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 TỰ LUẬN SGK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F022C39-1645-4A0F-B67F-DB3BCCD583FF}"/>
                  </a:ext>
                </a:extLst>
              </p:cNvPr>
              <p:cNvSpPr txBox="1"/>
              <p:nvPr/>
            </p:nvSpPr>
            <p:spPr>
              <a:xfrm>
                <a:off x="132658" y="1583215"/>
                <a:ext cx="9211010" cy="248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2.8.</a:t>
                </a:r>
                <a:r>
                  <a:rPr lang="fr-FR" sz="2400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Luyện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tập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8, ta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đã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biết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trọng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tứ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diện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là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𝑰</m:t>
                    </m:r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thoả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mãn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𝑨𝑰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𝑰𝑮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, ở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là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trọng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tam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𝑩𝑪𝑫</m:t>
                    </m:r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Áp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dụng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chất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để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khoảng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cách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từ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trọng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khối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Rukik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đồng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chất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)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tứ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diện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đều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đến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mặt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nó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biết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rằng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chiều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cao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Rubik là </a:t>
                </a:r>
                <a14:m>
                  <m:oMath xmlns:m="http://schemas.openxmlformats.org/officeDocument/2006/math"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𝟖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𝒄𝒎</m:t>
                    </m:r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(H.2.30).</a:t>
                </a:r>
                <a:endParaRPr lang="en-US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F022C39-1645-4A0F-B67F-DB3BCCD58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58" y="1583215"/>
                <a:ext cx="9211010" cy="2485552"/>
              </a:xfrm>
              <a:prstGeom prst="rect">
                <a:avLst/>
              </a:prstGeom>
              <a:blipFill>
                <a:blip r:embed="rId7"/>
                <a:stretch>
                  <a:fillRect l="-1059" t="-2457" r="-529" b="-4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77DD2D-9C38-40EB-BB87-8882C1102F59}"/>
                  </a:ext>
                </a:extLst>
              </p:cNvPr>
              <p:cNvSpPr txBox="1"/>
              <p:nvPr/>
            </p:nvSpPr>
            <p:spPr>
              <a:xfrm>
                <a:off x="177513" y="4385683"/>
                <a:ext cx="9211010" cy="2264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Chiều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cao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tứ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diện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𝑨𝑮</m:t>
                    </m:r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𝟖</m:t>
                    </m:r>
                  </m:oMath>
                </a14:m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Theo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bài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ra ta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 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𝑨𝑰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𝑰𝑮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𝑨𝑰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𝑰𝑮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𝑰𝑮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𝟒</m:t>
                        </m:r>
                      </m:den>
                    </m:f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𝑨𝑮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Khi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𝒅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𝑰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𝑩𝑪𝑫</m:t>
                            </m:r>
                          </m:e>
                        </m:d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𝑰𝑮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.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Vậy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khoảng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cách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từ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trọng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khối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Rukik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đồng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chất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)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tứ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diện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đều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đến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mặt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nó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𝒄𝒎</m:t>
                    </m:r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77DD2D-9C38-40EB-BB87-8882C1102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13" y="4385683"/>
                <a:ext cx="9211010" cy="2264531"/>
              </a:xfrm>
              <a:prstGeom prst="rect">
                <a:avLst/>
              </a:prstGeom>
              <a:blipFill>
                <a:blip r:embed="rId8"/>
                <a:stretch>
                  <a:fillRect l="-993" t="-2688" b="-4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AAF3FE-DC26-D37A-F647-B7F9A8A1E1C8}"/>
                  </a:ext>
                </a:extLst>
              </p:cNvPr>
              <p:cNvSpPr txBox="1"/>
              <p:nvPr/>
            </p:nvSpPr>
            <p:spPr>
              <a:xfrm>
                <a:off x="10047262" y="4773832"/>
                <a:ext cx="85060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8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AAF3FE-DC26-D37A-F647-B7F9A8A1E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7262" y="4773832"/>
                <a:ext cx="850604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15679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974CB5-272C-268D-288F-6ADF606F8BFB}"/>
              </a:ext>
            </a:extLst>
          </p:cNvPr>
          <p:cNvGrpSpPr/>
          <p:nvPr/>
        </p:nvGrpSpPr>
        <p:grpSpPr>
          <a:xfrm>
            <a:off x="132658" y="1135754"/>
            <a:ext cx="2122862" cy="519079"/>
            <a:chOff x="8663660" y="5304892"/>
            <a:chExt cx="7248168" cy="1202179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6D8942C-4BEB-F6FA-0164-7F708F9C8FFC}"/>
                </a:ext>
              </a:extLst>
            </p:cNvPr>
            <p:cNvSpPr/>
            <p:nvPr/>
          </p:nvSpPr>
          <p:spPr>
            <a:xfrm>
              <a:off x="9779640" y="5399639"/>
              <a:ext cx="6132188" cy="1036841"/>
            </a:xfrm>
            <a:prstGeom prst="homePlate">
              <a:avLst>
                <a:gd name="adj" fmla="val 3672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spcAft>
                  <a:spcPts val="600"/>
                </a:spcAft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  </a:t>
              </a:r>
              <a:r>
                <a:rPr lang="en-US" sz="2400" b="1" kern="0" dirty="0">
                  <a:solidFill>
                    <a:srgbClr val="0070C0"/>
                  </a:solidFill>
                  <a:latin typeface="Tahoma" panose="020B0604030504040204" pitchFamily="34" charset="0"/>
                  <a:ea typeface="Times New Roman" panose="02020603050405020304" pitchFamily="18" charset="0"/>
                </a:rPr>
                <a:t>BÀI TẬP</a:t>
              </a:r>
              <a:endParaRPr lang="en-US" sz="4400" b="1" kern="0" dirty="0">
                <a:solidFill>
                  <a:srgbClr val="4436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" name="Google Shape;183;p30">
              <a:extLst>
                <a:ext uri="{FF2B5EF4-FFF2-40B4-BE49-F238E27FC236}">
                  <a16:creationId xmlns:a16="http://schemas.microsoft.com/office/drawing/2014/main" id="{2476B884-55FA-A8D4-EFCE-2669AFACA0AC}"/>
                </a:ext>
              </a:extLst>
            </p:cNvPr>
            <p:cNvSpPr/>
            <p:nvPr/>
          </p:nvSpPr>
          <p:spPr>
            <a:xfrm>
              <a:off x="8663660" y="5304892"/>
              <a:ext cx="1628438" cy="120217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en-US"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53CB9D3-D526-47FE-BBBF-FD31312B0CE9}"/>
              </a:ext>
            </a:extLst>
          </p:cNvPr>
          <p:cNvSpPr txBox="1"/>
          <p:nvPr/>
        </p:nvSpPr>
        <p:spPr>
          <a:xfrm>
            <a:off x="2738359" y="3167340"/>
            <a:ext cx="1441595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giải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139F75-560F-46EC-85E1-CB44A0B043B7}"/>
              </a:ext>
            </a:extLst>
          </p:cNvPr>
          <p:cNvSpPr txBox="1"/>
          <p:nvPr/>
        </p:nvSpPr>
        <p:spPr>
          <a:xfrm>
            <a:off x="132658" y="1629339"/>
            <a:ext cx="11713902" cy="1644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2.9.  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Ba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sợi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dây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không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giãn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với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số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lượng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không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đáng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kể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được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buộc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chung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một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đầu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và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được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kéo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căng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về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ba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hướng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khác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nhau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(H.2.31).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Nếu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các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lực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kéo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làm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cho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ba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sợi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dây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ở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trạng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thái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đứng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yên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thì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khi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đó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ba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sợi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dây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cùng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nằm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trên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cùng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một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mặt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phẳng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.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Giải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thích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vì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sao</a:t>
            </a:r>
            <a:r>
              <a:rPr lang="fr-F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?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99CF1D0-B807-4E6F-B68B-8731D7E55D2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548876" y="3299769"/>
            <a:ext cx="4784870" cy="3494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524ABB6-02A9-4D8F-BAE8-57592D601D70}"/>
                  </a:ext>
                </a:extLst>
              </p:cNvPr>
              <p:cNvSpPr txBox="1"/>
              <p:nvPr/>
            </p:nvSpPr>
            <p:spPr>
              <a:xfrm>
                <a:off x="132658" y="3519825"/>
                <a:ext cx="7331398" cy="2629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Giả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sử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ba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lực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kéo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, khi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ba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sợi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dây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đứng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yên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khi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 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Suy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ra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ba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lực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đồng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phẳng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do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ba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lực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này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chung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đầu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nằm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cùng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mặt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phẳng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.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Vậy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ba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sợi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dây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cùng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nằm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cùng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mặt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phẳng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524ABB6-02A9-4D8F-BAE8-57592D601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58" y="3519825"/>
                <a:ext cx="7331398" cy="2629246"/>
              </a:xfrm>
              <a:prstGeom prst="rect">
                <a:avLst/>
              </a:prstGeom>
              <a:blipFill>
                <a:blip r:embed="rId5"/>
                <a:stretch>
                  <a:fillRect l="-1331" t="-926" r="-1331" b="-3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CFDC8C5-65F5-D2AA-18E6-6D155EB97209}"/>
              </a:ext>
            </a:extLst>
          </p:cNvPr>
          <p:cNvSpPr/>
          <p:nvPr/>
        </p:nvSpPr>
        <p:spPr>
          <a:xfrm rot="10800000">
            <a:off x="3459157" y="1001927"/>
            <a:ext cx="4089719" cy="676067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BCC5AD3-0202-3A52-5461-175CAAF16EAD}"/>
              </a:ext>
            </a:extLst>
          </p:cNvPr>
          <p:cNvSpPr/>
          <p:nvPr/>
        </p:nvSpPr>
        <p:spPr>
          <a:xfrm rot="10800000">
            <a:off x="3551226" y="1081489"/>
            <a:ext cx="3776571" cy="522737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4BA9E9F4-E2B3-1596-4CB4-864EA8811104}"/>
              </a:ext>
            </a:extLst>
          </p:cNvPr>
          <p:cNvSpPr txBox="1"/>
          <p:nvPr/>
        </p:nvSpPr>
        <p:spPr>
          <a:xfrm>
            <a:off x="3675572" y="1079541"/>
            <a:ext cx="3873304" cy="52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Blip>
                <a:blip r:embed="rId6"/>
              </a:buBlip>
            </a:pP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 TỰ LUẬN SGK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257629A-82ED-EB3D-0E75-A3DD4AB022EA}"/>
                  </a:ext>
                </a:extLst>
              </p:cNvPr>
              <p:cNvSpPr txBox="1"/>
              <p:nvPr/>
            </p:nvSpPr>
            <p:spPr>
              <a:xfrm>
                <a:off x="8636651" y="3593445"/>
                <a:ext cx="707017" cy="644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b="1" i="1" smtClean="0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3200" b="1" i="1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fr-FR" sz="3200" b="1" i="1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257629A-82ED-EB3D-0E75-A3DD4AB02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651" y="3593445"/>
                <a:ext cx="707017" cy="644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6F7265-118D-6513-FAEF-63978F296333}"/>
                  </a:ext>
                </a:extLst>
              </p:cNvPr>
              <p:cNvSpPr txBox="1"/>
              <p:nvPr/>
            </p:nvSpPr>
            <p:spPr>
              <a:xfrm>
                <a:off x="8385013" y="5129547"/>
                <a:ext cx="707017" cy="644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b="1" i="1" smtClean="0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3200" b="1" i="1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6F7265-118D-6513-FAEF-63978F296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5013" y="5129547"/>
                <a:ext cx="707017" cy="6446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C16173C-63EF-170F-A5C1-75AC6325124D}"/>
                  </a:ext>
                </a:extLst>
              </p:cNvPr>
              <p:cNvSpPr txBox="1"/>
              <p:nvPr/>
            </p:nvSpPr>
            <p:spPr>
              <a:xfrm>
                <a:off x="11139543" y="5129547"/>
                <a:ext cx="707017" cy="644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b="1" i="1" smtClean="0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3200" b="1" i="1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C16173C-63EF-170F-A5C1-75AC63251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9543" y="5129547"/>
                <a:ext cx="707017" cy="6446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63616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/>
      <p:bldP spid="16" grpId="0"/>
      <p:bldP spid="1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974CB5-272C-268D-288F-6ADF606F8BFB}"/>
              </a:ext>
            </a:extLst>
          </p:cNvPr>
          <p:cNvGrpSpPr/>
          <p:nvPr/>
        </p:nvGrpSpPr>
        <p:grpSpPr>
          <a:xfrm>
            <a:off x="132658" y="1135754"/>
            <a:ext cx="2122862" cy="519079"/>
            <a:chOff x="8663660" y="5304892"/>
            <a:chExt cx="7248168" cy="1202179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6D8942C-4BEB-F6FA-0164-7F708F9C8FFC}"/>
                </a:ext>
              </a:extLst>
            </p:cNvPr>
            <p:cNvSpPr/>
            <p:nvPr/>
          </p:nvSpPr>
          <p:spPr>
            <a:xfrm>
              <a:off x="9779640" y="5399639"/>
              <a:ext cx="6132188" cy="1036841"/>
            </a:xfrm>
            <a:prstGeom prst="homePlate">
              <a:avLst>
                <a:gd name="adj" fmla="val 3672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spcAft>
                  <a:spcPts val="600"/>
                </a:spcAft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  </a:t>
              </a:r>
              <a:r>
                <a:rPr lang="en-US" sz="2400" b="1" kern="0" dirty="0">
                  <a:solidFill>
                    <a:srgbClr val="0070C0"/>
                  </a:solidFill>
                  <a:latin typeface="Tahoma" panose="020B0604030504040204" pitchFamily="34" charset="0"/>
                  <a:ea typeface="Times New Roman" panose="02020603050405020304" pitchFamily="18" charset="0"/>
                </a:rPr>
                <a:t>BÀI TẬP</a:t>
              </a:r>
              <a:endParaRPr lang="en-US" sz="4400" b="1" kern="0" dirty="0">
                <a:solidFill>
                  <a:srgbClr val="4436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" name="Google Shape;183;p30">
              <a:extLst>
                <a:ext uri="{FF2B5EF4-FFF2-40B4-BE49-F238E27FC236}">
                  <a16:creationId xmlns:a16="http://schemas.microsoft.com/office/drawing/2014/main" id="{2476B884-55FA-A8D4-EFCE-2669AFACA0AC}"/>
                </a:ext>
              </a:extLst>
            </p:cNvPr>
            <p:cNvSpPr/>
            <p:nvPr/>
          </p:nvSpPr>
          <p:spPr>
            <a:xfrm>
              <a:off x="8663660" y="5304892"/>
              <a:ext cx="1628438" cy="120217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en-US"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53CB9D3-D526-47FE-BBBF-FD31312B0CE9}"/>
              </a:ext>
            </a:extLst>
          </p:cNvPr>
          <p:cNvSpPr txBox="1"/>
          <p:nvPr/>
        </p:nvSpPr>
        <p:spPr>
          <a:xfrm>
            <a:off x="2423544" y="3145799"/>
            <a:ext cx="1441595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giải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FAC36A-C170-4899-8E3E-BBFCA3968989}"/>
                  </a:ext>
                </a:extLst>
              </p:cNvPr>
              <p:cNvSpPr txBox="1"/>
              <p:nvPr/>
            </p:nvSpPr>
            <p:spPr>
              <a:xfrm>
                <a:off x="285634" y="1624353"/>
                <a:ext cx="11773708" cy="16845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2.10.</a:t>
                </a:r>
                <a:r>
                  <a:rPr lang="fr-FR" sz="2400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 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lăng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trụ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tứ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đều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p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  <m:sup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độ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dài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mỗi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cạnh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đáy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độ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dài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mỗi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cạnh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bên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Hãy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giữa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các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cặp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vectơ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sau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đây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tích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vô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hướng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mỗi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cặp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vectơ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:</a:t>
                </a:r>
                <a:endParaRPr lang="en-US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;		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;		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FAC36A-C170-4899-8E3E-BBFCA3968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34" y="1624353"/>
                <a:ext cx="11773708" cy="1684564"/>
              </a:xfrm>
              <a:prstGeom prst="rect">
                <a:avLst/>
              </a:prstGeom>
              <a:blipFill>
                <a:blip r:embed="rId4"/>
                <a:stretch>
                  <a:fillRect l="-829" t="-3610" b="-6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666B5F3E-469C-4800-9CD2-6626F7B59D7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683728" y="3308917"/>
            <a:ext cx="3667760" cy="34474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5CCEB3F-F27B-4446-9FF4-6E9B9620E03B}"/>
                  </a:ext>
                </a:extLst>
              </p:cNvPr>
              <p:cNvSpPr txBox="1"/>
              <p:nvPr/>
            </p:nvSpPr>
            <p:spPr>
              <a:xfrm>
                <a:off x="126892" y="3492446"/>
                <a:ext cx="9110401" cy="31512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a) Hai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vectơ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ngược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hướng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𝟏𝟖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Khi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 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func>
                      <m:func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fun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𝟖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𝒐</m:t>
                        </m:r>
                      </m:sup>
                    </m:sSup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b) Ta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𝑩𝑪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𝟗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.Khi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 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c) Ta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 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𝑩𝑨𝑪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𝟒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𝟒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, 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suy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ra 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𝑩𝑨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𝟏𝟑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. 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Khi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 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func>
                      <m:func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fun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𝟑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𝒐</m:t>
                        </m:r>
                      </m:sup>
                    </m:sSup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5CCEB3F-F27B-4446-9FF4-6E9B9620E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92" y="3492446"/>
                <a:ext cx="9110401" cy="3151247"/>
              </a:xfrm>
              <a:prstGeom prst="rect">
                <a:avLst/>
              </a:prstGeom>
              <a:blipFill>
                <a:blip r:embed="rId6"/>
                <a:stretch>
                  <a:fillRect l="-1071" r="-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42A2113-FDEB-8E00-EE91-473E7C869D32}"/>
              </a:ext>
            </a:extLst>
          </p:cNvPr>
          <p:cNvSpPr/>
          <p:nvPr/>
        </p:nvSpPr>
        <p:spPr>
          <a:xfrm rot="10800000">
            <a:off x="3648724" y="936432"/>
            <a:ext cx="4089719" cy="676067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2DA47B8-01E6-06CA-F312-7C891D4096A5}"/>
              </a:ext>
            </a:extLst>
          </p:cNvPr>
          <p:cNvSpPr/>
          <p:nvPr/>
        </p:nvSpPr>
        <p:spPr>
          <a:xfrm rot="10800000">
            <a:off x="3740793" y="1015994"/>
            <a:ext cx="3776571" cy="522737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670DDAC8-10E3-98BB-B899-5494716E50DF}"/>
              </a:ext>
            </a:extLst>
          </p:cNvPr>
          <p:cNvSpPr txBox="1"/>
          <p:nvPr/>
        </p:nvSpPr>
        <p:spPr>
          <a:xfrm>
            <a:off x="3865139" y="1014046"/>
            <a:ext cx="3873304" cy="52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Blip>
                <a:blip r:embed="rId7"/>
              </a:buBlip>
            </a:pP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 TỰ LUẬN SGK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970624-9422-53E7-8DB5-F2C8EDDF5EC1}"/>
              </a:ext>
            </a:extLst>
          </p:cNvPr>
          <p:cNvCxnSpPr>
            <a:cxnSpLocks/>
          </p:cNvCxnSpPr>
          <p:nvPr/>
        </p:nvCxnSpPr>
        <p:spPr>
          <a:xfrm flipV="1">
            <a:off x="9700288" y="3587982"/>
            <a:ext cx="0" cy="2183313"/>
          </a:xfrm>
          <a:prstGeom prst="straightConnector1">
            <a:avLst/>
          </a:prstGeom>
          <a:ln w="44450">
            <a:solidFill>
              <a:srgbClr val="FF0000"/>
            </a:solidFill>
            <a:prstDash val="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3C12064-7616-CB71-9113-D63291AEF6E6}"/>
              </a:ext>
            </a:extLst>
          </p:cNvPr>
          <p:cNvCxnSpPr>
            <a:cxnSpLocks/>
          </p:cNvCxnSpPr>
          <p:nvPr/>
        </p:nvCxnSpPr>
        <p:spPr>
          <a:xfrm>
            <a:off x="11217464" y="4272644"/>
            <a:ext cx="0" cy="2185663"/>
          </a:xfrm>
          <a:prstGeom prst="straightConnector1">
            <a:avLst/>
          </a:prstGeom>
          <a:ln w="44450">
            <a:solidFill>
              <a:srgbClr val="FF0000"/>
            </a:solidFill>
            <a:prstDash val="soli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E9305C0-D537-FA6B-D1F7-FB1710F571E3}"/>
              </a:ext>
            </a:extLst>
          </p:cNvPr>
          <p:cNvCxnSpPr>
            <a:cxnSpLocks/>
          </p:cNvCxnSpPr>
          <p:nvPr/>
        </p:nvCxnSpPr>
        <p:spPr>
          <a:xfrm>
            <a:off x="8966906" y="6458307"/>
            <a:ext cx="2250558" cy="0"/>
          </a:xfrm>
          <a:prstGeom prst="straightConnector1">
            <a:avLst/>
          </a:prstGeom>
          <a:ln w="44450">
            <a:solidFill>
              <a:srgbClr val="FF0000"/>
            </a:solidFill>
            <a:prstDash val="soli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3AC46CB-67A7-159A-5CD1-CC6B5D326786}"/>
              </a:ext>
            </a:extLst>
          </p:cNvPr>
          <p:cNvCxnSpPr>
            <a:cxnSpLocks/>
          </p:cNvCxnSpPr>
          <p:nvPr/>
        </p:nvCxnSpPr>
        <p:spPr>
          <a:xfrm flipV="1">
            <a:off x="8970565" y="3559348"/>
            <a:ext cx="729723" cy="713296"/>
          </a:xfrm>
          <a:prstGeom prst="straightConnector1">
            <a:avLst/>
          </a:prstGeom>
          <a:ln w="44450">
            <a:solidFill>
              <a:srgbClr val="0000FF"/>
            </a:solidFill>
            <a:prstDash val="soli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A31C5DF-C447-33EE-48CA-34D0B6421BA2}"/>
              </a:ext>
            </a:extLst>
          </p:cNvPr>
          <p:cNvCxnSpPr>
            <a:cxnSpLocks/>
          </p:cNvCxnSpPr>
          <p:nvPr/>
        </p:nvCxnSpPr>
        <p:spPr>
          <a:xfrm>
            <a:off x="9700048" y="5731740"/>
            <a:ext cx="1517416" cy="726567"/>
          </a:xfrm>
          <a:prstGeom prst="straightConnector1">
            <a:avLst/>
          </a:prstGeom>
          <a:ln w="44450">
            <a:solidFill>
              <a:srgbClr val="0000FF"/>
            </a:solidFill>
            <a:prstDash val="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280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974CB5-272C-268D-288F-6ADF606F8BFB}"/>
              </a:ext>
            </a:extLst>
          </p:cNvPr>
          <p:cNvGrpSpPr/>
          <p:nvPr/>
        </p:nvGrpSpPr>
        <p:grpSpPr>
          <a:xfrm>
            <a:off x="132658" y="1135754"/>
            <a:ext cx="2122862" cy="519079"/>
            <a:chOff x="8663660" y="5304892"/>
            <a:chExt cx="7248168" cy="1202179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6D8942C-4BEB-F6FA-0164-7F708F9C8FFC}"/>
                </a:ext>
              </a:extLst>
            </p:cNvPr>
            <p:cNvSpPr/>
            <p:nvPr/>
          </p:nvSpPr>
          <p:spPr>
            <a:xfrm>
              <a:off x="9779640" y="5399639"/>
              <a:ext cx="6132188" cy="1036841"/>
            </a:xfrm>
            <a:prstGeom prst="homePlate">
              <a:avLst>
                <a:gd name="adj" fmla="val 3672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spcAft>
                  <a:spcPts val="600"/>
                </a:spcAft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  </a:t>
              </a:r>
              <a:r>
                <a:rPr lang="en-US" sz="2400" b="1" kern="0" dirty="0">
                  <a:solidFill>
                    <a:srgbClr val="0070C0"/>
                  </a:solidFill>
                  <a:latin typeface="Tahoma" panose="020B0604030504040204" pitchFamily="34" charset="0"/>
                  <a:ea typeface="Times New Roman" panose="02020603050405020304" pitchFamily="18" charset="0"/>
                </a:rPr>
                <a:t>BÀI TẬP</a:t>
              </a:r>
              <a:endParaRPr lang="en-US" sz="4400" b="1" kern="0" dirty="0">
                <a:solidFill>
                  <a:srgbClr val="4436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" name="Google Shape;183;p30">
              <a:extLst>
                <a:ext uri="{FF2B5EF4-FFF2-40B4-BE49-F238E27FC236}">
                  <a16:creationId xmlns:a16="http://schemas.microsoft.com/office/drawing/2014/main" id="{2476B884-55FA-A8D4-EFCE-2669AFACA0AC}"/>
                </a:ext>
              </a:extLst>
            </p:cNvPr>
            <p:cNvSpPr/>
            <p:nvPr/>
          </p:nvSpPr>
          <p:spPr>
            <a:xfrm>
              <a:off x="8663660" y="5304892"/>
              <a:ext cx="1628438" cy="120217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en-US"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53CB9D3-D526-47FE-BBBF-FD31312B0CE9}"/>
              </a:ext>
            </a:extLst>
          </p:cNvPr>
          <p:cNvSpPr txBox="1"/>
          <p:nvPr/>
        </p:nvSpPr>
        <p:spPr>
          <a:xfrm>
            <a:off x="294640" y="3199417"/>
            <a:ext cx="1441595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giải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5B582C-25F8-4357-90FF-3FBBF3B97482}"/>
                  </a:ext>
                </a:extLst>
              </p:cNvPr>
              <p:cNvSpPr txBox="1"/>
              <p:nvPr/>
            </p:nvSpPr>
            <p:spPr>
              <a:xfrm>
                <a:off x="371128" y="1642247"/>
                <a:ext cx="11526232" cy="15996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2.11.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không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gian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cho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vectơ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cùng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độ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dài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1 .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Biết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rằng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giữa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vectơ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𝟒</m:t>
                    </m:r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hãy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:</a:t>
                </a:r>
                <a:endParaRPr lang="en-US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	;	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⋅</m:t>
                    </m:r>
                    <m:d>
                      <m:d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;				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5B582C-25F8-4357-90FF-3FBBF3B97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28" y="1642247"/>
                <a:ext cx="11526232" cy="1599669"/>
              </a:xfrm>
              <a:prstGeom prst="rect">
                <a:avLst/>
              </a:prstGeom>
              <a:blipFill>
                <a:blip r:embed="rId4"/>
                <a:stretch>
                  <a:fillRect l="-846" t="-1141" b="-1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CF0C7A-2E10-476F-A407-66E72AD45712}"/>
                  </a:ext>
                </a:extLst>
              </p:cNvPr>
              <p:cNvSpPr txBox="1"/>
              <p:nvPr/>
            </p:nvSpPr>
            <p:spPr>
              <a:xfrm>
                <a:off x="459508" y="3598351"/>
                <a:ext cx="11437852" cy="30676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Theo </a:t>
                </a:r>
                <a:r>
                  <a:rPr lang="fr-FR" sz="28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bài</a:t>
                </a:r>
                <a:r>
                  <a:rPr lang="fr-FR" sz="2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ra 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fr-FR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fr-FR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fr-FR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fr-FR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fr-FR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fr-FR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fr-FR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fr-FR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fr-FR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fr-FR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acc>
                      </m:e>
                      <m:sup>
                        <m:r>
                          <a:rPr lang="fr-FR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fr-FR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fr-FR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fr-FR" sz="2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8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a) Theo </a:t>
                </a:r>
                <a:r>
                  <a:rPr lang="fr-FR" sz="28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bài</a:t>
                </a:r>
                <a:r>
                  <a:rPr lang="fr-FR" sz="2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ra ta </a:t>
                </a:r>
                <a:r>
                  <a:rPr lang="fr-FR" sz="28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fr-FR" sz="2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 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fr-FR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  <m:r>
                      <a:rPr lang="fr-FR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fr-FR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fr-FR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fr-FR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func>
                      <m:func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a:rPr lang="fr-FR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8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fr-FR" sz="28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fr-FR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lang="en-US" sz="28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fr-FR" sz="28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fr-FR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fr-FR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fr-FR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fr-FR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fr-FR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func>
                      <m:func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a:rPr lang="fr-FR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fr-FR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fr-FR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  <m:sup>
                        <m:r>
                          <a:rPr lang="fr-FR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𝒐</m:t>
                        </m:r>
                      </m:sup>
                    </m:sSup>
                    <m:r>
                      <a:rPr lang="fr-FR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fr-FR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8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⋅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  <m:r>
                      <a:rPr lang="en-US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𝟔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acc>
                      </m:e>
                      <m:sup>
                        <m: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𝟏𝟎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8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8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28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  <m:r>
                      <a:rPr lang="en-US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acc>
                      </m:e>
                      <m:sup>
                        <m: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CF0C7A-2E10-476F-A407-66E72AD45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08" y="3598351"/>
                <a:ext cx="11437852" cy="3067635"/>
              </a:xfrm>
              <a:prstGeom prst="rect">
                <a:avLst/>
              </a:prstGeom>
              <a:blipFill>
                <a:blip r:embed="rId5"/>
                <a:stretch>
                  <a:fillRect l="-1066" b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C552727-40F8-E8C3-AE33-41347444D761}"/>
              </a:ext>
            </a:extLst>
          </p:cNvPr>
          <p:cNvSpPr/>
          <p:nvPr/>
        </p:nvSpPr>
        <p:spPr>
          <a:xfrm rot="10800000">
            <a:off x="3363566" y="1005247"/>
            <a:ext cx="4089719" cy="676067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40C33FC-4A41-C49C-3353-C20709FDBE88}"/>
              </a:ext>
            </a:extLst>
          </p:cNvPr>
          <p:cNvSpPr/>
          <p:nvPr/>
        </p:nvSpPr>
        <p:spPr>
          <a:xfrm rot="10800000">
            <a:off x="3455635" y="1084809"/>
            <a:ext cx="3776571" cy="522737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TextBox 31">
            <a:extLst>
              <a:ext uri="{FF2B5EF4-FFF2-40B4-BE49-F238E27FC236}">
                <a16:creationId xmlns:a16="http://schemas.microsoft.com/office/drawing/2014/main" id="{99E0DB52-AEA9-6B66-93A4-727DBEC0FF1F}"/>
              </a:ext>
            </a:extLst>
          </p:cNvPr>
          <p:cNvSpPr txBox="1"/>
          <p:nvPr/>
        </p:nvSpPr>
        <p:spPr>
          <a:xfrm>
            <a:off x="3579981" y="1082861"/>
            <a:ext cx="3873304" cy="52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Blip>
                <a:blip r:embed="rId6"/>
              </a:buBlip>
            </a:pP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 TỰ LUẬN SGK</a:t>
            </a:r>
          </a:p>
        </p:txBody>
      </p:sp>
    </p:spTree>
    <p:extLst>
      <p:ext uri="{BB962C8B-B14F-4D97-AF65-F5344CB8AC3E}">
        <p14:creationId xmlns:p14="http://schemas.microsoft.com/office/powerpoint/2010/main" val="32623616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974CB5-272C-268D-288F-6ADF606F8BFB}"/>
              </a:ext>
            </a:extLst>
          </p:cNvPr>
          <p:cNvGrpSpPr/>
          <p:nvPr/>
        </p:nvGrpSpPr>
        <p:grpSpPr>
          <a:xfrm>
            <a:off x="132658" y="1135754"/>
            <a:ext cx="2122862" cy="519079"/>
            <a:chOff x="8663660" y="5304892"/>
            <a:chExt cx="7248168" cy="1202179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C6D8942C-4BEB-F6FA-0164-7F708F9C8FFC}"/>
                </a:ext>
              </a:extLst>
            </p:cNvPr>
            <p:cNvSpPr/>
            <p:nvPr/>
          </p:nvSpPr>
          <p:spPr>
            <a:xfrm>
              <a:off x="9779640" y="5399639"/>
              <a:ext cx="6132188" cy="1036841"/>
            </a:xfrm>
            <a:prstGeom prst="homePlate">
              <a:avLst>
                <a:gd name="adj" fmla="val 3672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spcAft>
                  <a:spcPts val="600"/>
                </a:spcAft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70C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  </a:t>
              </a:r>
              <a:r>
                <a:rPr lang="en-US" sz="2400" b="1" kern="0" dirty="0">
                  <a:solidFill>
                    <a:srgbClr val="0070C0"/>
                  </a:solidFill>
                  <a:latin typeface="Tahoma" panose="020B0604030504040204" pitchFamily="34" charset="0"/>
                  <a:ea typeface="Times New Roman" panose="02020603050405020304" pitchFamily="18" charset="0"/>
                </a:rPr>
                <a:t>BÀI TẬP</a:t>
              </a:r>
              <a:endParaRPr lang="en-US" sz="4400" b="1" kern="0" dirty="0">
                <a:solidFill>
                  <a:srgbClr val="4436F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" name="Google Shape;183;p30">
              <a:extLst>
                <a:ext uri="{FF2B5EF4-FFF2-40B4-BE49-F238E27FC236}">
                  <a16:creationId xmlns:a16="http://schemas.microsoft.com/office/drawing/2014/main" id="{2476B884-55FA-A8D4-EFCE-2669AFACA0AC}"/>
                </a:ext>
              </a:extLst>
            </p:cNvPr>
            <p:cNvSpPr/>
            <p:nvPr/>
          </p:nvSpPr>
          <p:spPr>
            <a:xfrm>
              <a:off x="8663660" y="5304892"/>
              <a:ext cx="1628438" cy="120217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en-US" sz="3000" b="1" kern="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53CB9D3-D526-47FE-BBBF-FD31312B0CE9}"/>
              </a:ext>
            </a:extLst>
          </p:cNvPr>
          <p:cNvSpPr txBox="1"/>
          <p:nvPr/>
        </p:nvSpPr>
        <p:spPr>
          <a:xfrm>
            <a:off x="241250" y="3130739"/>
            <a:ext cx="1441595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giải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F50DD4D-FC21-44AB-8C32-61F8F329FF62}"/>
                  </a:ext>
                </a:extLst>
              </p:cNvPr>
              <p:cNvSpPr txBox="1"/>
              <p:nvPr/>
            </p:nvSpPr>
            <p:spPr>
              <a:xfrm>
                <a:off x="459508" y="1624353"/>
                <a:ext cx="9060412" cy="1339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2.12. 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tứ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diện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Chứng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minh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rằng</a:t>
                </a: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endParaRPr lang="en-US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a)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𝑪𝑫</m:t>
                        </m:r>
                      </m:e>
                    </m:acc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𝑪𝑫</m:t>
                        </m:r>
                      </m:e>
                    </m:acc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𝑩𝑪</m:t>
                        </m:r>
                      </m:e>
                    </m:acc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𝑫𝑪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b)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𝑪𝑫</m:t>
                        </m:r>
                      </m:e>
                    </m:acc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𝑫𝑩</m:t>
                        </m:r>
                      </m:e>
                    </m:acc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𝑨𝑫</m:t>
                        </m:r>
                      </m:e>
                    </m:acc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𝑩𝑪</m:t>
                        </m:r>
                      </m:e>
                    </m:acc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F50DD4D-FC21-44AB-8C32-61F8F329F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08" y="1624353"/>
                <a:ext cx="9060412" cy="1339021"/>
              </a:xfrm>
              <a:prstGeom prst="rect">
                <a:avLst/>
              </a:prstGeom>
              <a:blipFill>
                <a:blip r:embed="rId4"/>
                <a:stretch>
                  <a:fillRect l="-1009" t="-4545" b="-8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83BC83F-3774-6234-9991-D28F3FBF1DD3}"/>
              </a:ext>
            </a:extLst>
          </p:cNvPr>
          <p:cNvSpPr/>
          <p:nvPr/>
        </p:nvSpPr>
        <p:spPr>
          <a:xfrm rot="10800000">
            <a:off x="3626445" y="1005673"/>
            <a:ext cx="4089719" cy="676067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F65EAD1-F8AD-60B7-0B6C-F7B2B2A42376}"/>
              </a:ext>
            </a:extLst>
          </p:cNvPr>
          <p:cNvSpPr/>
          <p:nvPr/>
        </p:nvSpPr>
        <p:spPr>
          <a:xfrm rot="10800000">
            <a:off x="3718514" y="1085235"/>
            <a:ext cx="3776571" cy="522737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4C47E902-CF53-6A0C-12BF-36B2712A5EB9}"/>
              </a:ext>
            </a:extLst>
          </p:cNvPr>
          <p:cNvSpPr txBox="1"/>
          <p:nvPr/>
        </p:nvSpPr>
        <p:spPr>
          <a:xfrm>
            <a:off x="3842860" y="1083287"/>
            <a:ext cx="3873304" cy="52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Blip>
                <a:blip r:embed="rId5"/>
              </a:buBlip>
            </a:pP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 TỰ LUẬN SGK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DF08D6-E0EB-C18E-AE86-7594A99864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0744" y="2255520"/>
            <a:ext cx="3870006" cy="45287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FE90AA-08B6-4A9A-B504-C1F9335B8F25}"/>
                  </a:ext>
                </a:extLst>
              </p:cNvPr>
              <p:cNvSpPr txBox="1"/>
              <p:nvPr/>
            </p:nvSpPr>
            <p:spPr>
              <a:xfrm>
                <a:off x="371128" y="3658582"/>
                <a:ext cx="11272232" cy="26476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Tahoma" panose="020B0604030504040204" pitchFamily="34" charset="0"/>
                  </a:rPr>
                  <a:t>a)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𝑪𝑫</m:t>
                        </m:r>
                      </m:e>
                    </m:acc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fr-FR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𝑨𝑪</m:t>
                            </m:r>
                          </m:e>
                        </m:acc>
                        <m:r>
                          <a:rPr lang="fr-FR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fr-FR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𝑪𝑫</m:t>
                        </m:r>
                      </m:e>
                    </m:acc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𝑪𝑫</m:t>
                        </m:r>
                      </m:e>
                    </m:acc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𝑪𝑩</m:t>
                        </m:r>
                      </m:e>
                    </m:acc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𝑪𝑫</m:t>
                        </m:r>
                      </m:e>
                    </m:acc>
                  </m:oMath>
                </a14:m>
                <a:endParaRPr lang="en-US" sz="2400" b="1" i="1" dirty="0">
                  <a:solidFill>
                    <a:srgbClr val="0000FF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ahoma" panose="020B0604030504040204" pitchFamily="34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                     </m:t>
                    </m:r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𝑪𝑫</m:t>
                        </m:r>
                      </m:e>
                    </m:acc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𝑩𝑪</m:t>
                        </m:r>
                      </m:e>
                    </m:acc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𝑫𝑪</m:t>
                        </m:r>
                      </m:e>
                    </m:acc>
                  </m:oMath>
                </a14:m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  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vì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𝑪𝑩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𝑪𝑫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𝑫𝑪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1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b)  Ta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:  </a:t>
                </a: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fr-FR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𝑪𝑫</m:t>
                        </m:r>
                      </m:e>
                    </m:acc>
                    <m:r>
                      <a:rPr lang="fr-FR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  <m:r>
                      <a:rPr lang="fr-FR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𝑫𝑩</m:t>
                        </m:r>
                      </m:e>
                    </m:acc>
                    <m:r>
                      <a:rPr lang="fr-FR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𝑨𝑫</m:t>
                        </m:r>
                      </m:e>
                    </m:acc>
                    <m:r>
                      <a:rPr lang="fr-FR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𝑩𝑪</m:t>
                        </m:r>
                      </m:e>
                    </m:acc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fr-FR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𝑨𝑩</m:t>
                          </m:r>
                        </m:e>
                      </m:acc>
                      <m:r>
                        <a:rPr lang="fr-FR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𝑨𝑫</m:t>
                              </m:r>
                            </m:e>
                          </m:acc>
                          <m:r>
                            <a:rPr lang="fr-FR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𝑨𝑪</m:t>
                              </m:r>
                            </m:e>
                          </m:acc>
                        </m:e>
                      </m:d>
                      <m:r>
                        <a:rPr lang="fr-FR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fr-FR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𝑨𝑪</m:t>
                          </m:r>
                        </m:e>
                      </m:acc>
                      <m:r>
                        <a:rPr lang="fr-FR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fr-FR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𝑨𝑫</m:t>
                              </m:r>
                            </m:e>
                          </m:acc>
                        </m:e>
                      </m:d>
                      <m:r>
                        <a:rPr lang="fr-FR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fr-FR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𝑨𝑫</m:t>
                          </m:r>
                        </m:e>
                      </m:acc>
                      <m:r>
                        <a:rPr lang="fr-FR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fr-FR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b="1" i="1" dirty="0">
                  <a:solidFill>
                    <a:srgbClr val="0000FF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fr-FR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𝑨𝑩</m:t>
                          </m:r>
                        </m:e>
                      </m:acc>
                      <m:r>
                        <a:rPr lang="fr-FR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fr-FR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𝑨𝑫</m:t>
                          </m:r>
                        </m:e>
                      </m:acc>
                      <m:r>
                        <a:rPr lang="fr-FR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fr-FR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𝑨𝑩</m:t>
                          </m:r>
                        </m:e>
                      </m:acc>
                      <m:r>
                        <a:rPr lang="fr-FR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fr-FR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𝑨𝑪</m:t>
                          </m:r>
                        </m:e>
                      </m:acc>
                      <m:r>
                        <a:rPr lang="fr-FR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fr-FR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𝑨𝑪</m:t>
                          </m:r>
                        </m:e>
                      </m:acc>
                      <m:r>
                        <a:rPr lang="fr-FR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fr-FR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𝑨𝑩</m:t>
                          </m:r>
                        </m:e>
                      </m:acc>
                      <m:r>
                        <a:rPr lang="fr-FR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fr-FR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𝑨𝑪</m:t>
                          </m:r>
                        </m:e>
                      </m:acc>
                      <m:r>
                        <a:rPr lang="fr-FR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fr-FR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𝑨𝑫</m:t>
                          </m:r>
                        </m:e>
                      </m:acc>
                      <m:r>
                        <a:rPr lang="fr-FR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fr-FR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𝑨𝑫</m:t>
                          </m:r>
                        </m:e>
                      </m:acc>
                      <m:r>
                        <a:rPr lang="fr-FR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fr-FR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𝑨𝑪</m:t>
                          </m:r>
                        </m:e>
                      </m:acc>
                      <m:r>
                        <a:rPr lang="fr-FR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fr-FR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𝑨𝑫</m:t>
                          </m:r>
                        </m:e>
                      </m:acc>
                      <m:r>
                        <a:rPr lang="fr-FR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fr-FR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𝑨𝑩</m:t>
                          </m:r>
                        </m:e>
                      </m:acc>
                      <m:r>
                        <a:rPr lang="fr-FR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fr-FR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FE90AA-08B6-4A9A-B504-C1F9335B8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28" y="3658582"/>
                <a:ext cx="11272232" cy="2647648"/>
              </a:xfrm>
              <a:prstGeom prst="rect">
                <a:avLst/>
              </a:prstGeom>
              <a:blipFill>
                <a:blip r:embed="rId7"/>
                <a:stretch>
                  <a:fillRect l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0654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41">
                <a:extLst>
                  <a:ext uri="{FF2B5EF4-FFF2-40B4-BE49-F238E27FC236}">
                    <a16:creationId xmlns:a16="http://schemas.microsoft.com/office/drawing/2014/main" id="{55FE2A71-303D-D9D7-93EA-93DDADC542EF}"/>
                  </a:ext>
                </a:extLst>
              </p:cNvPr>
              <p:cNvSpPr/>
              <p:nvPr/>
            </p:nvSpPr>
            <p:spPr>
              <a:xfrm>
                <a:off x="101378" y="1166859"/>
                <a:ext cx="11654682" cy="1642802"/>
              </a:xfrm>
              <a:prstGeom prst="roundRect">
                <a:avLst>
                  <a:gd name="adj" fmla="val 4376"/>
                </a:avLst>
              </a:prstGeom>
              <a:solidFill>
                <a:srgbClr val="FEEBB0"/>
              </a:solidFill>
              <a:ln w="12700" cap="flat" cmpd="sng" algn="ctr">
                <a:solidFill>
                  <a:srgbClr val="91720D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Rounded Rectangle 41">
                <a:extLst>
                  <a:ext uri="{FF2B5EF4-FFF2-40B4-BE49-F238E27FC236}">
                    <a16:creationId xmlns:a16="http://schemas.microsoft.com/office/drawing/2014/main" id="{55FE2A71-303D-D9D7-93EA-93DDADC542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78" y="1166859"/>
                <a:ext cx="11654682" cy="1642802"/>
              </a:xfrm>
              <a:prstGeom prst="roundRect">
                <a:avLst>
                  <a:gd name="adj" fmla="val 4376"/>
                </a:avLst>
              </a:prstGeom>
              <a:blipFill>
                <a:blip r:embed="rId3"/>
                <a:stretch>
                  <a:fillRect/>
                </a:stretch>
              </a:blipFill>
              <a:ln w="12700" cap="flat" cmpd="sng" algn="ctr">
                <a:solidFill>
                  <a:srgbClr val="91720D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D6ACB9A7-31F6-413A-653F-3120206F375B}"/>
              </a:ext>
            </a:extLst>
          </p:cNvPr>
          <p:cNvGrpSpPr/>
          <p:nvPr/>
        </p:nvGrpSpPr>
        <p:grpSpPr>
          <a:xfrm>
            <a:off x="960747" y="2967546"/>
            <a:ext cx="6641706" cy="1719196"/>
            <a:chOff x="51583" y="4562973"/>
            <a:chExt cx="13283412" cy="3438392"/>
          </a:xfrm>
          <a:solidFill>
            <a:srgbClr val="5F8D2E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4E7AE0-29F0-67EE-2BDE-1C6DA81AC7A4}"/>
                </a:ext>
              </a:extLst>
            </p:cNvPr>
            <p:cNvGrpSpPr/>
            <p:nvPr/>
          </p:nvGrpSpPr>
          <p:grpSpPr>
            <a:xfrm>
              <a:off x="55473" y="4562973"/>
              <a:ext cx="13123142" cy="3438392"/>
              <a:chOff x="56142" y="2213030"/>
              <a:chExt cx="6561571" cy="1719196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DCEEA44-5419-3143-0113-7D2C87D5BA5C}"/>
                  </a:ext>
                </a:extLst>
              </p:cNvPr>
              <p:cNvSpPr/>
              <p:nvPr/>
            </p:nvSpPr>
            <p:spPr>
              <a:xfrm>
                <a:off x="3737713" y="2213030"/>
                <a:ext cx="288000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C3740E9-E1B9-CFE6-3707-E799F2A4A9B4}"/>
                  </a:ext>
                </a:extLst>
              </p:cNvPr>
              <p:cNvSpPr/>
              <p:nvPr/>
            </p:nvSpPr>
            <p:spPr>
              <a:xfrm>
                <a:off x="365572" y="2243981"/>
                <a:ext cx="288000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AB02E8A-98A3-3349-0AB3-0EE3BB8DE742}"/>
                  </a:ext>
                </a:extLst>
              </p:cNvPr>
              <p:cNvSpPr/>
              <p:nvPr/>
            </p:nvSpPr>
            <p:spPr>
              <a:xfrm>
                <a:off x="3429421" y="2340897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vi-VN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</a:t>
                </a:r>
                <a:endParaRPr lang="en-US" sz="3200" dirty="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B5B15B-4A82-EBE8-A3F1-2012E9B75319}"/>
                  </a:ext>
                </a:extLst>
              </p:cNvPr>
              <p:cNvSpPr/>
              <p:nvPr/>
            </p:nvSpPr>
            <p:spPr>
              <a:xfrm>
                <a:off x="72610" y="2359527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vi-VN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A</a:t>
                </a:r>
                <a:endParaRPr lang="en-US" sz="3200" dirty="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050644-61B5-E533-3DC7-306A035A688F}"/>
                  </a:ext>
                </a:extLst>
              </p:cNvPr>
              <p:cNvSpPr/>
              <p:nvPr/>
            </p:nvSpPr>
            <p:spPr>
              <a:xfrm>
                <a:off x="344742" y="3152800"/>
                <a:ext cx="288000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6CF1215-B085-6D89-EF3B-1C8F9621E550}"/>
                  </a:ext>
                </a:extLst>
              </p:cNvPr>
              <p:cNvSpPr/>
              <p:nvPr/>
            </p:nvSpPr>
            <p:spPr>
              <a:xfrm>
                <a:off x="56142" y="3280667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en-US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</a:t>
                </a:r>
                <a:endParaRPr lang="en-US" sz="3200" dirty="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E60EA91-AFE1-46D0-9154-AA9686709442}"/>
                  </a:ext>
                </a:extLst>
              </p:cNvPr>
              <p:cNvSpPr/>
              <p:nvPr/>
            </p:nvSpPr>
            <p:spPr>
              <a:xfrm>
                <a:off x="3730832" y="3176226"/>
                <a:ext cx="288000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C090F5F-EB69-D7E6-2B5E-803A942B4FC0}"/>
                  </a:ext>
                </a:extLst>
              </p:cNvPr>
              <p:cNvSpPr/>
              <p:nvPr/>
            </p:nvSpPr>
            <p:spPr>
              <a:xfrm>
                <a:off x="3373197" y="3290804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en-US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D</a:t>
                </a:r>
                <a:endParaRPr lang="en-US" sz="3200" dirty="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/>
                <p:nvPr/>
              </p:nvSpPr>
              <p:spPr>
                <a:xfrm>
                  <a:off x="51583" y="4842421"/>
                  <a:ext cx="6822768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defTabSz="108863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kern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𝟒</m:t>
                        </m:r>
                      </m:oMath>
                    </m:oMathPara>
                  </a14:m>
                  <a:endParaRPr lang="en-US" sz="2200" b="1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83" y="4842421"/>
                  <a:ext cx="6822768" cy="9233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64AC40-9B4C-9EC2-5C70-524A8E691D9F}"/>
                </a:ext>
              </a:extLst>
            </p:cNvPr>
            <p:cNvSpPr/>
            <p:nvPr/>
          </p:nvSpPr>
          <p:spPr>
            <a:xfrm>
              <a:off x="8491691" y="4952279"/>
              <a:ext cx="3821526" cy="830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088639">
                <a:defRPr/>
              </a:pPr>
              <a:endParaRPr lang="en-US" sz="21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22024985-9FD3-0583-8207-6A9982DAF2BE}"/>
                    </a:ext>
                  </a:extLst>
                </p:cNvPr>
                <p:cNvSpPr/>
                <p:nvPr/>
              </p:nvSpPr>
              <p:spPr>
                <a:xfrm>
                  <a:off x="1070839" y="6578205"/>
                  <a:ext cx="4887714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defTabSz="108863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kern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𝟖</m:t>
                        </m:r>
                      </m:oMath>
                    </m:oMathPara>
                  </a14:m>
                  <a:endParaRPr lang="en-US" sz="21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22024985-9FD3-0583-8207-6A9982DAF2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839" y="6578205"/>
                  <a:ext cx="4887714" cy="9233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70C14A7A-66A0-141F-A815-11C56EC691A9}"/>
                    </a:ext>
                  </a:extLst>
                </p:cNvPr>
                <p:cNvSpPr/>
                <p:nvPr/>
              </p:nvSpPr>
              <p:spPr>
                <a:xfrm>
                  <a:off x="7890561" y="6565563"/>
                  <a:ext cx="5444434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108863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kern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𝟏𝟎</m:t>
                        </m:r>
                      </m:oMath>
                    </m:oMathPara>
                  </a14:m>
                  <a:endParaRPr lang="en-US" sz="21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70C14A7A-66A0-141F-A815-11C56EC691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0561" y="6565563"/>
                  <a:ext cx="5444434" cy="9233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A26F18B-950F-1229-9597-118F0FA7B802}"/>
              </a:ext>
            </a:extLst>
          </p:cNvPr>
          <p:cNvSpPr/>
          <p:nvPr/>
        </p:nvSpPr>
        <p:spPr>
          <a:xfrm>
            <a:off x="4347639" y="3101411"/>
            <a:ext cx="544265" cy="500266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088639">
              <a:defRPr/>
            </a:pPr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B</a:t>
            </a:r>
            <a:endParaRPr lang="en-US" sz="3200" dirty="0">
              <a:solidFill>
                <a:prstClr val="white"/>
              </a:solidFill>
              <a:latin typeface="Calibri"/>
              <a:cs typeface="Arial"/>
              <a:sym typeface="Arial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6AA3CB5-2770-F36E-7612-4227C6A7C50A}"/>
              </a:ext>
            </a:extLst>
          </p:cNvPr>
          <p:cNvGrpSpPr/>
          <p:nvPr/>
        </p:nvGrpSpPr>
        <p:grpSpPr>
          <a:xfrm>
            <a:off x="101378" y="1012434"/>
            <a:ext cx="1755073" cy="433149"/>
            <a:chOff x="2028795" y="4433105"/>
            <a:chExt cx="3510146" cy="745750"/>
          </a:xfrm>
        </p:grpSpPr>
        <p:sp>
          <p:nvSpPr>
            <p:cNvPr id="44" name="Freeform 20">
              <a:extLst>
                <a:ext uri="{FF2B5EF4-FFF2-40B4-BE49-F238E27FC236}">
                  <a16:creationId xmlns:a16="http://schemas.microsoft.com/office/drawing/2014/main" id="{6E795B17-2213-BA0F-A0A5-676340326B1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407450" y="3054450"/>
              <a:ext cx="745750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ysClr val="window" lastClr="FFFFFF"/>
            </a:solidFill>
            <a:ln w="57150">
              <a:solidFill>
                <a:srgbClr val="91720D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>
                <a:defRPr/>
              </a:pPr>
              <a:endParaRPr lang="en-US" sz="9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C545B05-8386-16B3-8F5D-8FECB24AA383}"/>
                </a:ext>
              </a:extLst>
            </p:cNvPr>
            <p:cNvSpPr txBox="1"/>
            <p:nvPr/>
          </p:nvSpPr>
          <p:spPr>
            <a:xfrm>
              <a:off x="2745911" y="4456598"/>
              <a:ext cx="2793030" cy="688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88639">
                <a:defRPr/>
              </a:pPr>
              <a:r>
                <a:rPr lang="vi-VN" sz="2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CÂU </a:t>
              </a:r>
              <a:r>
                <a:rPr lang="en-US" sz="2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1</a:t>
              </a:r>
            </a:p>
          </p:txBody>
        </p:sp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3973160" y="385074"/>
            <a:ext cx="4577063" cy="526318"/>
            <a:chOff x="739068" y="1515168"/>
            <a:chExt cx="8338389" cy="1052773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defTabSz="1088639">
                <a:defRPr/>
              </a:pPr>
              <a:endParaRPr lang="en-US" sz="2150">
                <a:solidFill>
                  <a:prstClr val="white"/>
                </a:solidFill>
                <a:latin typeface="Calibri"/>
                <a:cs typeface="Arial"/>
                <a:sym typeface="Arial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1052773"/>
              <a:chOff x="739068" y="1515168"/>
              <a:chExt cx="7220702" cy="1052773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1" y="1706055"/>
                <a:ext cx="5827039" cy="861886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libri"/>
                    <a:ea typeface="Tahoma" panose="020B0604030504040204" pitchFamily="34" charset="0"/>
                    <a:cs typeface="Arial" panose="020B0604020202020204" pitchFamily="34" charset="0"/>
                    <a:sym typeface="Arial"/>
                  </a:rPr>
                  <a:t>   BÀI TẬP BỔ SUNG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130407" y="4730200"/>
            <a:ext cx="11931187" cy="1800286"/>
            <a:chOff x="48567" y="4381499"/>
            <a:chExt cx="23018772" cy="5519709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4941556"/>
              <a:ext cx="22682027" cy="4959652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defTabSz="1088639"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        </a:t>
              </a:r>
              <a:endPara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868376" cy="2270790"/>
              <a:chOff x="410517" y="4648199"/>
              <a:chExt cx="3868376" cy="2270790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1739240" y="4315011"/>
                <a:ext cx="2206462" cy="2872839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4"/>
                <a:ext cx="2872839" cy="2186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vi-VN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lang="en-US" sz="23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199"/>
                <a:ext cx="1058947" cy="2122597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pic>
        <p:nvPicPr>
          <p:cNvPr id="11" name="Google Shape;448;p3">
            <a:extLst>
              <a:ext uri="{FF2B5EF4-FFF2-40B4-BE49-F238E27FC236}">
                <a16:creationId xmlns:a16="http://schemas.microsoft.com/office/drawing/2014/main" id="{98E1B69A-E6D2-CD89-BE02-7DF91CA18E6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42889" y="910339"/>
            <a:ext cx="538178" cy="520238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F554E48-D0A8-850C-A343-D30BDCCAD2EA}"/>
                  </a:ext>
                </a:extLst>
              </p:cNvPr>
              <p:cNvSpPr txBox="1"/>
              <p:nvPr/>
            </p:nvSpPr>
            <p:spPr>
              <a:xfrm>
                <a:off x="5499587" y="3137797"/>
                <a:ext cx="15140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45720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kern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𝟏𝟐</m:t>
                      </m:r>
                    </m:oMath>
                  </m:oMathPara>
                </a14:m>
                <a:endParaRPr lang="en-US" sz="24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F554E48-D0A8-850C-A343-D30BDCCAD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587" y="3137797"/>
                <a:ext cx="151405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6012C3F-2A8E-4B7D-96AF-CF1537B5D76A}"/>
                  </a:ext>
                </a:extLst>
              </p:cNvPr>
              <p:cNvSpPr txBox="1"/>
              <p:nvPr/>
            </p:nvSpPr>
            <p:spPr>
              <a:xfrm>
                <a:off x="1523425" y="4844852"/>
                <a:ext cx="10538168" cy="17159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3333FF"/>
                    </a:solidFill>
                    <a:effectLst/>
                    <a:highlight>
                      <a:srgbClr val="00FF00"/>
                    </a:highlight>
                    <a:latin typeface="Tahoma" panose="020B0604030504040204" pitchFamily="34" charset="0"/>
                    <a:ea typeface="Calibri" panose="020F0502020204030204" pitchFamily="34" charset="0"/>
                  </a:rPr>
                  <a:t>Chọn</a:t>
                </a:r>
                <a:r>
                  <a:rPr lang="en-US" sz="2400" b="1" dirty="0">
                    <a:solidFill>
                      <a:srgbClr val="3333FF"/>
                    </a:solidFill>
                    <a:effectLst/>
                    <a:highlight>
                      <a:srgbClr val="00FF00"/>
                    </a:highlight>
                    <a:latin typeface="Tahoma" panose="020B0604030504040204" pitchFamily="34" charset="0"/>
                    <a:ea typeface="Calibri" panose="020F0502020204030204" pitchFamily="34" charset="0"/>
                  </a:rPr>
                  <a:t> B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Mỗi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vectơ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khác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vectơ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mà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điểm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đầu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điểm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cuối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hai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đỉnh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tứ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diện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tương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ứng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một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chỉnh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hợp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chập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2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4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phần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tử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Từ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suy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ra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vectơ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cần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tính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b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bSup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𝟏𝟐</m:t>
                    </m:r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6012C3F-2A8E-4B7D-96AF-CF1537B5D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425" y="4844852"/>
                <a:ext cx="10538168" cy="1715919"/>
              </a:xfrm>
              <a:prstGeom prst="rect">
                <a:avLst/>
              </a:prstGeom>
              <a:blipFill>
                <a:blip r:embed="rId10"/>
                <a:stretch>
                  <a:fillRect t="-3559" r="-868" b="-6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784DED44-45AC-89D2-0DA2-B5A75E1D0BBF}"/>
              </a:ext>
            </a:extLst>
          </p:cNvPr>
          <p:cNvGrpSpPr/>
          <p:nvPr/>
        </p:nvGrpSpPr>
        <p:grpSpPr>
          <a:xfrm>
            <a:off x="2195789" y="883743"/>
            <a:ext cx="4184691" cy="561841"/>
            <a:chOff x="2887217" y="5153601"/>
            <a:chExt cx="1849416" cy="378104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940DF3C-D96C-8DE7-300E-9B95BB8351DE}"/>
                </a:ext>
              </a:extLst>
            </p:cNvPr>
            <p:cNvSpPr/>
            <p:nvPr/>
          </p:nvSpPr>
          <p:spPr>
            <a:xfrm rot="10800000">
              <a:off x="2887217" y="5153601"/>
              <a:ext cx="1849416" cy="378104"/>
            </a:xfrm>
            <a:custGeom>
              <a:avLst/>
              <a:gdLst>
                <a:gd name="connsiteX0" fmla="*/ 404333 w 2513262"/>
                <a:gd name="connsiteY0" fmla="*/ 0 h 426834"/>
                <a:gd name="connsiteX1" fmla="*/ 2108929 w 2513262"/>
                <a:gd name="connsiteY1" fmla="*/ 0 h 426834"/>
                <a:gd name="connsiteX2" fmla="*/ 2513262 w 2513262"/>
                <a:gd name="connsiteY2" fmla="*/ 405883 h 426834"/>
                <a:gd name="connsiteX3" fmla="*/ 2509048 w 2513262"/>
                <a:gd name="connsiteY3" fmla="*/ 426834 h 426834"/>
                <a:gd name="connsiteX4" fmla="*/ 4214 w 2513262"/>
                <a:gd name="connsiteY4" fmla="*/ 426834 h 426834"/>
                <a:gd name="connsiteX5" fmla="*/ 0 w 2513262"/>
                <a:gd name="connsiteY5" fmla="*/ 405883 h 426834"/>
                <a:gd name="connsiteX6" fmla="*/ 404333 w 2513262"/>
                <a:gd name="connsiteY6" fmla="*/ 0 h 42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3262" h="426834">
                  <a:moveTo>
                    <a:pt x="404333" y="0"/>
                  </a:moveTo>
                  <a:lnTo>
                    <a:pt x="2108929" y="0"/>
                  </a:lnTo>
                  <a:cubicBezTo>
                    <a:pt x="2332214" y="0"/>
                    <a:pt x="2513262" y="181708"/>
                    <a:pt x="2513262" y="405883"/>
                  </a:cubicBezTo>
                  <a:lnTo>
                    <a:pt x="2509048" y="426834"/>
                  </a:lnTo>
                  <a:lnTo>
                    <a:pt x="4214" y="426834"/>
                  </a:lnTo>
                  <a:lnTo>
                    <a:pt x="0" y="405883"/>
                  </a:lnTo>
                  <a:cubicBezTo>
                    <a:pt x="0" y="181708"/>
                    <a:pt x="181048" y="0"/>
                    <a:pt x="404333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D70FBDC-446F-568C-D054-83A59CA1B433}"/>
                </a:ext>
              </a:extLst>
            </p:cNvPr>
            <p:cNvSpPr/>
            <p:nvPr/>
          </p:nvSpPr>
          <p:spPr>
            <a:xfrm rot="10800000">
              <a:off x="2949336" y="5197466"/>
              <a:ext cx="1707807" cy="292351"/>
            </a:xfrm>
            <a:custGeom>
              <a:avLst/>
              <a:gdLst>
                <a:gd name="connsiteX0" fmla="*/ 404333 w 2513262"/>
                <a:gd name="connsiteY0" fmla="*/ 0 h 426834"/>
                <a:gd name="connsiteX1" fmla="*/ 2108929 w 2513262"/>
                <a:gd name="connsiteY1" fmla="*/ 0 h 426834"/>
                <a:gd name="connsiteX2" fmla="*/ 2513262 w 2513262"/>
                <a:gd name="connsiteY2" fmla="*/ 405883 h 426834"/>
                <a:gd name="connsiteX3" fmla="*/ 2509048 w 2513262"/>
                <a:gd name="connsiteY3" fmla="*/ 426834 h 426834"/>
                <a:gd name="connsiteX4" fmla="*/ 4214 w 2513262"/>
                <a:gd name="connsiteY4" fmla="*/ 426834 h 426834"/>
                <a:gd name="connsiteX5" fmla="*/ 0 w 2513262"/>
                <a:gd name="connsiteY5" fmla="*/ 405883 h 426834"/>
                <a:gd name="connsiteX6" fmla="*/ 404333 w 2513262"/>
                <a:gd name="connsiteY6" fmla="*/ 0 h 42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3262" h="426834">
                  <a:moveTo>
                    <a:pt x="404333" y="0"/>
                  </a:moveTo>
                  <a:lnTo>
                    <a:pt x="2108929" y="0"/>
                  </a:lnTo>
                  <a:cubicBezTo>
                    <a:pt x="2332214" y="0"/>
                    <a:pt x="2513262" y="181708"/>
                    <a:pt x="2513262" y="405883"/>
                  </a:cubicBezTo>
                  <a:lnTo>
                    <a:pt x="2509048" y="426834"/>
                  </a:lnTo>
                  <a:lnTo>
                    <a:pt x="4214" y="426834"/>
                  </a:lnTo>
                  <a:lnTo>
                    <a:pt x="0" y="405883"/>
                  </a:lnTo>
                  <a:cubicBezTo>
                    <a:pt x="0" y="181708"/>
                    <a:pt x="181048" y="0"/>
                    <a:pt x="404333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1" name="TextBox 31">
            <a:extLst>
              <a:ext uri="{FF2B5EF4-FFF2-40B4-BE49-F238E27FC236}">
                <a16:creationId xmlns:a16="http://schemas.microsoft.com/office/drawing/2014/main" id="{E50E53F8-698E-7386-09B9-D57E00141B72}"/>
              </a:ext>
            </a:extLst>
          </p:cNvPr>
          <p:cNvSpPr txBox="1"/>
          <p:nvPr/>
        </p:nvSpPr>
        <p:spPr>
          <a:xfrm>
            <a:off x="2373790" y="931546"/>
            <a:ext cx="387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Blip>
                <a:blip r:embed="rId11"/>
              </a:buBlip>
            </a:pP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 TRẮC NGHIỆM </a:t>
            </a:r>
          </a:p>
        </p:txBody>
      </p:sp>
    </p:spTree>
    <p:extLst>
      <p:ext uri="{BB962C8B-B14F-4D97-AF65-F5344CB8AC3E}">
        <p14:creationId xmlns:p14="http://schemas.microsoft.com/office/powerpoint/2010/main" val="4253079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463108" y="1110304"/>
            <a:ext cx="11354339" cy="1160962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314960" indent="-314960" defTabSz="457200">
              <a:lnSpc>
                <a:spcPct val="115000"/>
              </a:lnSpc>
              <a:spcBef>
                <a:spcPts val="300"/>
              </a:spcBef>
              <a:spcAft>
                <a:spcPts val="400"/>
              </a:spcAft>
              <a:buClr>
                <a:srgbClr val="000000"/>
              </a:buClr>
              <a:tabLst>
                <a:tab pos="314960" algn="l"/>
              </a:tabLst>
            </a:pPr>
            <a:endParaRPr lang="en-US" sz="2100" b="1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ACB9A7-31F6-413A-653F-3120206F375B}"/>
              </a:ext>
            </a:extLst>
          </p:cNvPr>
          <p:cNvGrpSpPr/>
          <p:nvPr/>
        </p:nvGrpSpPr>
        <p:grpSpPr>
          <a:xfrm>
            <a:off x="1662245" y="2316366"/>
            <a:ext cx="8443354" cy="1707804"/>
            <a:chOff x="55473" y="4539337"/>
            <a:chExt cx="16886708" cy="3415608"/>
          </a:xfrm>
          <a:solidFill>
            <a:srgbClr val="5F8D2E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4E7AE0-29F0-67EE-2BDE-1C6DA81AC7A4}"/>
                </a:ext>
              </a:extLst>
            </p:cNvPr>
            <p:cNvGrpSpPr/>
            <p:nvPr/>
          </p:nvGrpSpPr>
          <p:grpSpPr>
            <a:xfrm>
              <a:off x="55473" y="4539337"/>
              <a:ext cx="16886708" cy="3415608"/>
              <a:chOff x="56142" y="2201212"/>
              <a:chExt cx="8443354" cy="1707804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DCEEA44-5419-3143-0113-7D2C87D5BA5C}"/>
                  </a:ext>
                </a:extLst>
              </p:cNvPr>
              <p:cNvSpPr/>
              <p:nvPr/>
            </p:nvSpPr>
            <p:spPr>
              <a:xfrm>
                <a:off x="5079496" y="2201212"/>
                <a:ext cx="342000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C3740E9-E1B9-CFE6-3707-E799F2A4A9B4}"/>
                  </a:ext>
                </a:extLst>
              </p:cNvPr>
              <p:cNvSpPr/>
              <p:nvPr/>
            </p:nvSpPr>
            <p:spPr>
              <a:xfrm>
                <a:off x="429548" y="2246537"/>
                <a:ext cx="342000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AB02E8A-98A3-3349-0AB3-0EE3BB8DE742}"/>
                  </a:ext>
                </a:extLst>
              </p:cNvPr>
              <p:cNvSpPr/>
              <p:nvPr/>
            </p:nvSpPr>
            <p:spPr>
              <a:xfrm>
                <a:off x="4771204" y="2329079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vi-VN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</a:t>
                </a:r>
                <a:endParaRPr lang="en-US" sz="3200" dirty="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B5B15B-4A82-EBE8-A3F1-2012E9B75319}"/>
                  </a:ext>
                </a:extLst>
              </p:cNvPr>
              <p:cNvSpPr/>
              <p:nvPr/>
            </p:nvSpPr>
            <p:spPr>
              <a:xfrm>
                <a:off x="72610" y="2359527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vi-VN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A</a:t>
                </a:r>
                <a:endParaRPr lang="en-US" sz="3200" dirty="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050644-61B5-E533-3DC7-306A035A688F}"/>
                  </a:ext>
                </a:extLst>
              </p:cNvPr>
              <p:cNvSpPr/>
              <p:nvPr/>
            </p:nvSpPr>
            <p:spPr>
              <a:xfrm>
                <a:off x="344742" y="3152800"/>
                <a:ext cx="3504806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6CF1215-B085-6D89-EF3B-1C8F9621E550}"/>
                  </a:ext>
                </a:extLst>
              </p:cNvPr>
              <p:cNvSpPr/>
              <p:nvPr/>
            </p:nvSpPr>
            <p:spPr>
              <a:xfrm>
                <a:off x="56142" y="3280667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en-US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</a:t>
                </a:r>
                <a:endParaRPr lang="en-US" sz="3200" dirty="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E60EA91-AFE1-46D0-9154-AA9686709442}"/>
                  </a:ext>
                </a:extLst>
              </p:cNvPr>
              <p:cNvSpPr/>
              <p:nvPr/>
            </p:nvSpPr>
            <p:spPr>
              <a:xfrm>
                <a:off x="5079496" y="3153016"/>
                <a:ext cx="342000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C090F5F-EB69-D7E6-2B5E-803A942B4FC0}"/>
                  </a:ext>
                </a:extLst>
              </p:cNvPr>
              <p:cNvSpPr/>
              <p:nvPr/>
            </p:nvSpPr>
            <p:spPr>
              <a:xfrm>
                <a:off x="4714980" y="3278986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en-US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D</a:t>
                </a:r>
                <a:endParaRPr lang="en-US" sz="3200" dirty="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/>
                <p:nvPr/>
              </p:nvSpPr>
              <p:spPr>
                <a:xfrm>
                  <a:off x="819517" y="4861051"/>
                  <a:ext cx="6822768" cy="10177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defTabSz="108863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𝐶𝐷</m:t>
                            </m:r>
                          </m:e>
                        </m:acc>
                        <m:r>
                          <a:rPr lang="en-US" sz="24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𝐻𝐺</m:t>
                            </m:r>
                          </m:e>
                        </m:acc>
                        <m:r>
                          <a:rPr lang="en-US" sz="24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𝐸𝐹</m:t>
                            </m:r>
                          </m:e>
                        </m:acc>
                        <m:r>
                          <a:rPr lang="en-US" sz="24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2200" b="1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517" y="4861051"/>
                  <a:ext cx="6822768" cy="101771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064AC40-9B4C-9EC2-5C70-524A8E691D9F}"/>
                    </a:ext>
                  </a:extLst>
                </p:cNvPr>
                <p:cNvSpPr/>
                <p:nvPr/>
              </p:nvSpPr>
              <p:spPr>
                <a:xfrm>
                  <a:off x="10801395" y="4770835"/>
                  <a:ext cx="5760000" cy="10760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629920" marR="0" algn="just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2160270" algn="l"/>
                      <a:tab pos="3599815" algn="l"/>
                      <a:tab pos="5039995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𝐷𝐶</m:t>
                            </m:r>
                          </m:e>
                        </m:acc>
                        <m: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𝐻𝐺</m:t>
                            </m:r>
                          </m:e>
                        </m:acc>
                        <m: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𝐸𝐹</m:t>
                            </m:r>
                          </m:e>
                        </m:acc>
                        <m: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240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064AC40-9B4C-9EC2-5C70-524A8E691D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01395" y="4770835"/>
                  <a:ext cx="5760000" cy="107606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22024985-9FD3-0583-8207-6A9982DAF2BE}"/>
                    </a:ext>
                  </a:extLst>
                </p:cNvPr>
                <p:cNvSpPr/>
                <p:nvPr/>
              </p:nvSpPr>
              <p:spPr>
                <a:xfrm>
                  <a:off x="1365617" y="6613069"/>
                  <a:ext cx="6072650" cy="10177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defTabSz="108863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𝐷𝐶</m:t>
                            </m:r>
                          </m:e>
                        </m:acc>
                        <m:r>
                          <a:rPr lang="en-US" sz="24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𝐻𝐺</m:t>
                            </m:r>
                          </m:e>
                        </m:acc>
                        <m:r>
                          <a:rPr lang="en-US" sz="24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𝐹𝐸</m:t>
                            </m:r>
                          </m:e>
                        </m:acc>
                        <m:r>
                          <a:rPr lang="en-US" sz="24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2400" b="1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22024985-9FD3-0583-8207-6A9982DAF2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5617" y="6613069"/>
                  <a:ext cx="6072650" cy="101771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70C14A7A-66A0-141F-A815-11C56EC691A9}"/>
                    </a:ext>
                  </a:extLst>
                </p:cNvPr>
                <p:cNvSpPr/>
                <p:nvPr/>
              </p:nvSpPr>
              <p:spPr>
                <a:xfrm>
                  <a:off x="10761407" y="6689223"/>
                  <a:ext cx="5521548" cy="10177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defTabSz="108863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𝐷𝐶</m:t>
                            </m:r>
                          </m:e>
                        </m:acc>
                        <m:r>
                          <a:rPr lang="en-US" sz="24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𝐺𝐻</m:t>
                            </m:r>
                          </m:e>
                        </m:acc>
                        <m:r>
                          <a:rPr lang="en-US" sz="24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𝐸𝐹</m:t>
                            </m:r>
                          </m:e>
                        </m:acc>
                        <m:r>
                          <a:rPr lang="en-US" sz="24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24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70C14A7A-66A0-141F-A815-11C56EC691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1407" y="6689223"/>
                  <a:ext cx="5521548" cy="101771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130407" y="849510"/>
            <a:ext cx="1850566" cy="530327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9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88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vi-VN" sz="2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 </a:t>
                </a:r>
                <a:r>
                  <a:rPr lang="en-US" sz="2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2</a:t>
                </a: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28785" y="271570"/>
            <a:ext cx="4577063" cy="526318"/>
            <a:chOff x="739068" y="1515168"/>
            <a:chExt cx="8338389" cy="1052773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defTabSz="1088639">
                <a:defRPr/>
              </a:pPr>
              <a:endParaRPr lang="en-US" sz="2150">
                <a:solidFill>
                  <a:prstClr val="white"/>
                </a:solidFill>
                <a:latin typeface="Calibri"/>
                <a:cs typeface="Arial"/>
                <a:sym typeface="Arial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1052773"/>
              <a:chOff x="739068" y="1515168"/>
              <a:chExt cx="7220702" cy="1052773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1" y="1706055"/>
                <a:ext cx="5827039" cy="861886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libri"/>
                    <a:ea typeface="Tahoma" panose="020B0604030504040204" pitchFamily="34" charset="0"/>
                    <a:cs typeface="Arial" panose="020B0604020202020204" pitchFamily="34" charset="0"/>
                    <a:sym typeface="Arial"/>
                  </a:rPr>
                  <a:t>   BÀI TẬP BỔ SUNG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124787" y="3872628"/>
            <a:ext cx="11931187" cy="2985372"/>
            <a:chOff x="48567" y="4381499"/>
            <a:chExt cx="23018772" cy="5519709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4941556"/>
              <a:ext cx="22682027" cy="4959652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defTabSz="1088639"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        </a:t>
              </a:r>
              <a:endPara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2"/>
                <a:ext cx="2872839" cy="82512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vi-VN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lang="en-US" sz="23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4A0E812-1F79-4F1F-8ABC-728F33951977}"/>
                  </a:ext>
                </a:extLst>
              </p:cNvPr>
              <p:cNvSpPr txBox="1"/>
              <p:nvPr/>
            </p:nvSpPr>
            <p:spPr>
              <a:xfrm>
                <a:off x="668584" y="1305507"/>
                <a:ext cx="11060307" cy="890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indent="-62992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𝑬𝑭𝑮𝑯</m:t>
                    </m:r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4A0E812-1F79-4F1F-8ABC-728F33951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84" y="1305507"/>
                <a:ext cx="11060307" cy="890180"/>
              </a:xfrm>
              <a:prstGeom prst="rect">
                <a:avLst/>
              </a:prstGeom>
              <a:blipFill>
                <a:blip r:embed="rId9"/>
                <a:stretch>
                  <a:fillRect l="-882" t="-6849" b="-13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585334C-030F-406A-80FB-D4A81BB9A971}"/>
                  </a:ext>
                </a:extLst>
              </p:cNvPr>
              <p:cNvSpPr txBox="1"/>
              <p:nvPr/>
            </p:nvSpPr>
            <p:spPr>
              <a:xfrm>
                <a:off x="584458" y="4667172"/>
                <a:ext cx="10580241" cy="893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2400" b="1" dirty="0" err="1">
                    <a:effectLst/>
                    <a:highlight>
                      <a:srgbClr val="00FF00"/>
                    </a:highlight>
                    <a:latin typeface="Tahoma" panose="020B0604030504040204" pitchFamily="34" charset="0"/>
                    <a:ea typeface="Times New Roman" panose="02020603050405020304" pitchFamily="18" charset="0"/>
                  </a:rPr>
                  <a:t>Chọn</a:t>
                </a:r>
                <a:r>
                  <a:rPr lang="en-US" sz="2400" b="1" dirty="0">
                    <a:effectLst/>
                    <a:highlight>
                      <a:srgbClr val="00FF00"/>
                    </a:highlight>
                    <a:latin typeface="Tahoma" panose="020B0604030504040204" pitchFamily="34" charset="0"/>
                    <a:ea typeface="Times New Roman" panose="02020603050405020304" pitchFamily="18" charset="0"/>
                  </a:rPr>
                  <a:t> B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𝑯𝑮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𝑬𝑭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585334C-030F-406A-80FB-D4A81BB9A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58" y="4667172"/>
                <a:ext cx="10580241" cy="893321"/>
              </a:xfrm>
              <a:prstGeom prst="rect">
                <a:avLst/>
              </a:prstGeom>
              <a:blipFill>
                <a:blip r:embed="rId10"/>
                <a:stretch>
                  <a:fillRect t="-6849" b="-14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val 70">
            <a:extLst>
              <a:ext uri="{FF2B5EF4-FFF2-40B4-BE49-F238E27FC236}">
                <a16:creationId xmlns:a16="http://schemas.microsoft.com/office/drawing/2014/main" id="{36D34F92-CC37-41FB-AD82-9C329E089A71}"/>
              </a:ext>
            </a:extLst>
          </p:cNvPr>
          <p:cNvSpPr/>
          <p:nvPr/>
        </p:nvSpPr>
        <p:spPr>
          <a:xfrm>
            <a:off x="6377306" y="2441440"/>
            <a:ext cx="544265" cy="533507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088639">
              <a:defRPr/>
            </a:pPr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B</a:t>
            </a:r>
            <a:endParaRPr lang="en-US" sz="3200" dirty="0">
              <a:solidFill>
                <a:prstClr val="white"/>
              </a:solidFill>
              <a:latin typeface="Calibri"/>
              <a:cs typeface="Arial"/>
              <a:sym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E8A2D5-9601-47AC-308E-0B541508AFF2}"/>
              </a:ext>
            </a:extLst>
          </p:cNvPr>
          <p:cNvGrpSpPr/>
          <p:nvPr/>
        </p:nvGrpSpPr>
        <p:grpSpPr>
          <a:xfrm>
            <a:off x="4829225" y="375496"/>
            <a:ext cx="4184691" cy="561841"/>
            <a:chOff x="2887217" y="5153601"/>
            <a:chExt cx="1849416" cy="37810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69133BD-FD66-7F13-EE60-02D383EA0544}"/>
                </a:ext>
              </a:extLst>
            </p:cNvPr>
            <p:cNvSpPr/>
            <p:nvPr/>
          </p:nvSpPr>
          <p:spPr>
            <a:xfrm rot="10800000">
              <a:off x="2887217" y="5153601"/>
              <a:ext cx="1849416" cy="378104"/>
            </a:xfrm>
            <a:custGeom>
              <a:avLst/>
              <a:gdLst>
                <a:gd name="connsiteX0" fmla="*/ 404333 w 2513262"/>
                <a:gd name="connsiteY0" fmla="*/ 0 h 426834"/>
                <a:gd name="connsiteX1" fmla="*/ 2108929 w 2513262"/>
                <a:gd name="connsiteY1" fmla="*/ 0 h 426834"/>
                <a:gd name="connsiteX2" fmla="*/ 2513262 w 2513262"/>
                <a:gd name="connsiteY2" fmla="*/ 405883 h 426834"/>
                <a:gd name="connsiteX3" fmla="*/ 2509048 w 2513262"/>
                <a:gd name="connsiteY3" fmla="*/ 426834 h 426834"/>
                <a:gd name="connsiteX4" fmla="*/ 4214 w 2513262"/>
                <a:gd name="connsiteY4" fmla="*/ 426834 h 426834"/>
                <a:gd name="connsiteX5" fmla="*/ 0 w 2513262"/>
                <a:gd name="connsiteY5" fmla="*/ 405883 h 426834"/>
                <a:gd name="connsiteX6" fmla="*/ 404333 w 2513262"/>
                <a:gd name="connsiteY6" fmla="*/ 0 h 42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3262" h="426834">
                  <a:moveTo>
                    <a:pt x="404333" y="0"/>
                  </a:moveTo>
                  <a:lnTo>
                    <a:pt x="2108929" y="0"/>
                  </a:lnTo>
                  <a:cubicBezTo>
                    <a:pt x="2332214" y="0"/>
                    <a:pt x="2513262" y="181708"/>
                    <a:pt x="2513262" y="405883"/>
                  </a:cubicBezTo>
                  <a:lnTo>
                    <a:pt x="2509048" y="426834"/>
                  </a:lnTo>
                  <a:lnTo>
                    <a:pt x="4214" y="426834"/>
                  </a:lnTo>
                  <a:lnTo>
                    <a:pt x="0" y="405883"/>
                  </a:lnTo>
                  <a:cubicBezTo>
                    <a:pt x="0" y="181708"/>
                    <a:pt x="181048" y="0"/>
                    <a:pt x="404333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59DA867-5BF7-0372-C846-84A0AC4531CD}"/>
                </a:ext>
              </a:extLst>
            </p:cNvPr>
            <p:cNvSpPr/>
            <p:nvPr/>
          </p:nvSpPr>
          <p:spPr>
            <a:xfrm rot="10800000">
              <a:off x="2949336" y="5197466"/>
              <a:ext cx="1707807" cy="292351"/>
            </a:xfrm>
            <a:custGeom>
              <a:avLst/>
              <a:gdLst>
                <a:gd name="connsiteX0" fmla="*/ 404333 w 2513262"/>
                <a:gd name="connsiteY0" fmla="*/ 0 h 426834"/>
                <a:gd name="connsiteX1" fmla="*/ 2108929 w 2513262"/>
                <a:gd name="connsiteY1" fmla="*/ 0 h 426834"/>
                <a:gd name="connsiteX2" fmla="*/ 2513262 w 2513262"/>
                <a:gd name="connsiteY2" fmla="*/ 405883 h 426834"/>
                <a:gd name="connsiteX3" fmla="*/ 2509048 w 2513262"/>
                <a:gd name="connsiteY3" fmla="*/ 426834 h 426834"/>
                <a:gd name="connsiteX4" fmla="*/ 4214 w 2513262"/>
                <a:gd name="connsiteY4" fmla="*/ 426834 h 426834"/>
                <a:gd name="connsiteX5" fmla="*/ 0 w 2513262"/>
                <a:gd name="connsiteY5" fmla="*/ 405883 h 426834"/>
                <a:gd name="connsiteX6" fmla="*/ 404333 w 2513262"/>
                <a:gd name="connsiteY6" fmla="*/ 0 h 42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3262" h="426834">
                  <a:moveTo>
                    <a:pt x="404333" y="0"/>
                  </a:moveTo>
                  <a:lnTo>
                    <a:pt x="2108929" y="0"/>
                  </a:lnTo>
                  <a:cubicBezTo>
                    <a:pt x="2332214" y="0"/>
                    <a:pt x="2513262" y="181708"/>
                    <a:pt x="2513262" y="405883"/>
                  </a:cubicBezTo>
                  <a:lnTo>
                    <a:pt x="2509048" y="426834"/>
                  </a:lnTo>
                  <a:lnTo>
                    <a:pt x="4214" y="426834"/>
                  </a:lnTo>
                  <a:lnTo>
                    <a:pt x="0" y="405883"/>
                  </a:lnTo>
                  <a:cubicBezTo>
                    <a:pt x="0" y="181708"/>
                    <a:pt x="181048" y="0"/>
                    <a:pt x="404333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7" name="TextBox 31">
            <a:extLst>
              <a:ext uri="{FF2B5EF4-FFF2-40B4-BE49-F238E27FC236}">
                <a16:creationId xmlns:a16="http://schemas.microsoft.com/office/drawing/2014/main" id="{8253E1E7-7891-F4D1-45E2-9E2B13F61D52}"/>
              </a:ext>
            </a:extLst>
          </p:cNvPr>
          <p:cNvSpPr txBox="1"/>
          <p:nvPr/>
        </p:nvSpPr>
        <p:spPr>
          <a:xfrm>
            <a:off x="5007226" y="423299"/>
            <a:ext cx="387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Blip>
                <a:blip r:embed="rId11"/>
              </a:buBlip>
            </a:pP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 TRẮC NGHIỆM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D4982EE-BCE2-667C-18A8-F0F39D9652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5778" y="4112973"/>
            <a:ext cx="3294930" cy="2665983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3C5B3D7-D0DC-68C7-3235-7B451B120244}"/>
              </a:ext>
            </a:extLst>
          </p:cNvPr>
          <p:cNvCxnSpPr/>
          <p:nvPr/>
        </p:nvCxnSpPr>
        <p:spPr>
          <a:xfrm>
            <a:off x="9775986" y="5862320"/>
            <a:ext cx="1582894" cy="0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8CECAB3-4833-A475-FD22-7F39BA2766DC}"/>
              </a:ext>
            </a:extLst>
          </p:cNvPr>
          <p:cNvCxnSpPr>
            <a:cxnSpLocks/>
          </p:cNvCxnSpPr>
          <p:nvPr/>
        </p:nvCxnSpPr>
        <p:spPr>
          <a:xfrm>
            <a:off x="9112469" y="6561258"/>
            <a:ext cx="1673597" cy="0"/>
          </a:xfrm>
          <a:prstGeom prst="straightConnector1">
            <a:avLst/>
          </a:prstGeom>
          <a:ln w="444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9C36A94-3209-2881-A7D6-1F90C799C73C}"/>
              </a:ext>
            </a:extLst>
          </p:cNvPr>
          <p:cNvCxnSpPr>
            <a:cxnSpLocks/>
          </p:cNvCxnSpPr>
          <p:nvPr/>
        </p:nvCxnSpPr>
        <p:spPr>
          <a:xfrm>
            <a:off x="9237270" y="4350787"/>
            <a:ext cx="1673597" cy="0"/>
          </a:xfrm>
          <a:prstGeom prst="straightConnector1">
            <a:avLst/>
          </a:prstGeom>
          <a:ln w="317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6DB8CB-8918-FC93-E38F-F147E11215AE}"/>
              </a:ext>
            </a:extLst>
          </p:cNvPr>
          <p:cNvCxnSpPr>
            <a:cxnSpLocks/>
          </p:cNvCxnSpPr>
          <p:nvPr/>
        </p:nvCxnSpPr>
        <p:spPr>
          <a:xfrm>
            <a:off x="8571185" y="5032003"/>
            <a:ext cx="1673597" cy="0"/>
          </a:xfrm>
          <a:prstGeom prst="straightConnector1">
            <a:avLst/>
          </a:prstGeom>
          <a:ln w="317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3986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225340" y="1198210"/>
            <a:ext cx="11654640" cy="1068336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EF524F8-E36A-455D-B747-24196E0F10B8}"/>
              </a:ext>
            </a:extLst>
          </p:cNvPr>
          <p:cNvGrpSpPr/>
          <p:nvPr/>
        </p:nvGrpSpPr>
        <p:grpSpPr>
          <a:xfrm>
            <a:off x="65790" y="2324165"/>
            <a:ext cx="11920849" cy="1266038"/>
            <a:chOff x="65661" y="4576187"/>
            <a:chExt cx="23809146" cy="2667570"/>
          </a:xfrm>
          <a:solidFill>
            <a:srgbClr val="5F8D2E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C9CDA57-3642-4499-85DC-7E3520E54035}"/>
                </a:ext>
              </a:extLst>
            </p:cNvPr>
            <p:cNvGrpSpPr/>
            <p:nvPr/>
          </p:nvGrpSpPr>
          <p:grpSpPr>
            <a:xfrm>
              <a:off x="65661" y="4576187"/>
              <a:ext cx="23809146" cy="2662048"/>
              <a:chOff x="61236" y="2219637"/>
              <a:chExt cx="11904573" cy="1331024"/>
            </a:xfrm>
            <a:grpFill/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0780CF5-E936-48E1-AB7B-CE819980B2C4}"/>
                  </a:ext>
                </a:extLst>
              </p:cNvPr>
              <p:cNvSpPr/>
              <p:nvPr/>
            </p:nvSpPr>
            <p:spPr>
              <a:xfrm>
                <a:off x="6258009" y="2219637"/>
                <a:ext cx="5707800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7EC5FD-6D19-4178-8F3F-D968CD745CD7}"/>
                  </a:ext>
                </a:extLst>
              </p:cNvPr>
              <p:cNvSpPr/>
              <p:nvPr/>
            </p:nvSpPr>
            <p:spPr>
              <a:xfrm>
                <a:off x="365572" y="2243980"/>
                <a:ext cx="5707800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4E3787D-1546-489A-BC25-C3FD609DCB06}"/>
                  </a:ext>
                </a:extLst>
              </p:cNvPr>
              <p:cNvSpPr/>
              <p:nvPr/>
            </p:nvSpPr>
            <p:spPr>
              <a:xfrm>
                <a:off x="5967464" y="2278892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676FBB2-AAED-49BD-A619-CEF526460920}"/>
                  </a:ext>
                </a:extLst>
              </p:cNvPr>
              <p:cNvSpPr/>
              <p:nvPr/>
            </p:nvSpPr>
            <p:spPr>
              <a:xfrm>
                <a:off x="93440" y="2301326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A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40F324A-DDD8-4E6C-BDD6-975E3ADA5BD3}"/>
                  </a:ext>
                </a:extLst>
              </p:cNvPr>
              <p:cNvSpPr/>
              <p:nvPr/>
            </p:nvSpPr>
            <p:spPr>
              <a:xfrm>
                <a:off x="351781" y="2933393"/>
                <a:ext cx="5707800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5F2BEF5-F8F4-46A1-9C1D-71C64EC303F1}"/>
                  </a:ext>
                </a:extLst>
              </p:cNvPr>
              <p:cNvSpPr/>
              <p:nvPr/>
            </p:nvSpPr>
            <p:spPr>
              <a:xfrm>
                <a:off x="61236" y="2992648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DAB8123-5FE6-40C4-9AE4-208D44B789A6}"/>
                  </a:ext>
                </a:extLst>
              </p:cNvPr>
              <p:cNvSpPr/>
              <p:nvPr/>
            </p:nvSpPr>
            <p:spPr>
              <a:xfrm>
                <a:off x="6244219" y="2909049"/>
                <a:ext cx="5707800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953997F-6181-4CF6-B667-2A3829F80CDD}"/>
                  </a:ext>
                </a:extLst>
              </p:cNvPr>
              <p:cNvSpPr/>
              <p:nvPr/>
            </p:nvSpPr>
            <p:spPr>
              <a:xfrm>
                <a:off x="5953674" y="2968304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D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BEFDA752-A975-4913-AE7E-32648CC5A8A8}"/>
                    </a:ext>
                  </a:extLst>
                </p:cNvPr>
                <p:cNvSpPr/>
                <p:nvPr/>
              </p:nvSpPr>
              <p:spPr>
                <a:xfrm>
                  <a:off x="2120176" y="4670008"/>
                  <a:ext cx="9076249" cy="12214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108863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𝐷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</m:oMath>
                  </a14:m>
                  <a:r>
                    <a:rPr lang="en-US" sz="2800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</a:rPr>
                    <a:t>.</a:t>
                  </a:r>
                  <a:endParaRPr kumimoji="0" lang="en-US" sz="25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BEFDA752-A975-4913-AE7E-32648CC5A8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0176" y="4670008"/>
                  <a:ext cx="9076249" cy="1221462"/>
                </a:xfrm>
                <a:prstGeom prst="rect">
                  <a:avLst/>
                </a:prstGeom>
                <a:blipFill>
                  <a:blip r:embed="rId4"/>
                  <a:stretch>
                    <a:fillRect t="-3158" b="-273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7C0DD5C-CA29-4F39-AC21-B07FE7A9A880}"/>
                    </a:ext>
                  </a:extLst>
                </p:cNvPr>
                <p:cNvSpPr/>
                <p:nvPr/>
              </p:nvSpPr>
              <p:spPr>
                <a:xfrm>
                  <a:off x="13067473" y="4593699"/>
                  <a:ext cx="9335890" cy="121254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25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𝐷𝐵</m:t>
                          </m:r>
                        </m:e>
                      </m:acc>
                    </m:oMath>
                  </a14:m>
                  <a:r>
                    <a:rPr lang="en-US" sz="2800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</a:rPr>
                    <a:t>.</a:t>
                  </a:r>
                  <a:endParaRPr kumimoji="0" lang="en-US" sz="25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7C0DD5C-CA29-4F39-AC21-B07FE7A9A8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67473" y="4593699"/>
                  <a:ext cx="9335890" cy="1212547"/>
                </a:xfrm>
                <a:prstGeom prst="rect">
                  <a:avLst/>
                </a:prstGeom>
                <a:blipFill>
                  <a:blip r:embed="rId5"/>
                  <a:stretch>
                    <a:fillRect t="-3191" b="-287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BD7AAF3C-7B09-4083-9EB5-02FB1C1CBDCF}"/>
                    </a:ext>
                  </a:extLst>
                </p:cNvPr>
                <p:cNvSpPr/>
                <p:nvPr/>
              </p:nvSpPr>
              <p:spPr>
                <a:xfrm>
                  <a:off x="2300158" y="6031210"/>
                  <a:ext cx="8192238" cy="121254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108863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5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𝐵𝐷</m:t>
                          </m:r>
                        </m:e>
                      </m:acc>
                    </m:oMath>
                  </a14:m>
                  <a:r>
                    <a:rPr lang="en-US" sz="2800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</a:rPr>
                    <a:t>.</a:t>
                  </a:r>
                  <a:endParaRPr kumimoji="0" lang="en-US" sz="25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BD7AAF3C-7B09-4083-9EB5-02FB1C1CBD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0158" y="6031210"/>
                  <a:ext cx="8192238" cy="1212547"/>
                </a:xfrm>
                <a:prstGeom prst="rect">
                  <a:avLst/>
                </a:prstGeom>
                <a:blipFill>
                  <a:blip r:embed="rId6"/>
                  <a:stretch>
                    <a:fillRect t="-3191" b="-287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FB725FB9-832D-4520-9459-E016C2129A13}"/>
                    </a:ext>
                  </a:extLst>
                </p:cNvPr>
                <p:cNvSpPr/>
                <p:nvPr/>
              </p:nvSpPr>
              <p:spPr>
                <a:xfrm>
                  <a:off x="12497286" y="5954144"/>
                  <a:ext cx="10896600" cy="12214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108863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</m:oMath>
                  </a14:m>
                  <a:r>
                    <a:rPr lang="en-US" sz="2800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</a:rPr>
                    <a:t>.</a:t>
                  </a:r>
                  <a:endParaRPr kumimoji="0" lang="en-US" sz="25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FB725FB9-832D-4520-9459-E016C2129A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97286" y="5954144"/>
                  <a:ext cx="10896600" cy="1221462"/>
                </a:xfrm>
                <a:prstGeom prst="rect">
                  <a:avLst/>
                </a:prstGeom>
                <a:blipFill>
                  <a:blip r:embed="rId7"/>
                  <a:stretch>
                    <a:fillRect t="-3158" b="-273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101378" y="1075540"/>
            <a:ext cx="1755073" cy="412515"/>
            <a:chOff x="2028795" y="4433105"/>
            <a:chExt cx="3510146" cy="781246"/>
          </a:xfrm>
        </p:grpSpPr>
        <p:sp>
          <p:nvSpPr>
            <p:cNvPr id="54" name="Freeform 20"/>
            <p:cNvSpPr>
              <a:spLocks/>
            </p:cNvSpPr>
            <p:nvPr/>
          </p:nvSpPr>
          <p:spPr bwMode="auto">
            <a:xfrm rot="5400000">
              <a:off x="3407450" y="3054450"/>
              <a:ext cx="745750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bg1"/>
            </a:solidFill>
            <a:ln w="57150">
              <a:solidFill>
                <a:srgbClr val="91720D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Arial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745911" y="4456598"/>
              <a:ext cx="2793030" cy="75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CÂU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3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E5DF828-0591-8CA4-7218-024F1C6A1CBE}"/>
              </a:ext>
            </a:extLst>
          </p:cNvPr>
          <p:cNvGrpSpPr/>
          <p:nvPr/>
        </p:nvGrpSpPr>
        <p:grpSpPr>
          <a:xfrm>
            <a:off x="65790" y="3687769"/>
            <a:ext cx="11931187" cy="3213771"/>
            <a:chOff x="48567" y="4381499"/>
            <a:chExt cx="23018772" cy="2920446"/>
          </a:xfrm>
          <a:solidFill>
            <a:srgbClr val="DAE3F3"/>
          </a:solidFill>
        </p:grpSpPr>
        <p:sp>
          <p:nvSpPr>
            <p:cNvPr id="52" name="Rounded Rectangle 52">
              <a:extLst>
                <a:ext uri="{FF2B5EF4-FFF2-40B4-BE49-F238E27FC236}">
                  <a16:creationId xmlns:a16="http://schemas.microsoft.com/office/drawing/2014/main" id="{49BDEC93-4072-975E-E471-551BE8C3620A}"/>
                </a:ext>
              </a:extLst>
            </p:cNvPr>
            <p:cNvSpPr/>
            <p:nvPr/>
          </p:nvSpPr>
          <p:spPr>
            <a:xfrm>
              <a:off x="385312" y="4627683"/>
              <a:ext cx="22682027" cy="2674262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l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        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0B7F755-CD5B-E8D1-D385-2ECAD955C4EF}"/>
                </a:ext>
              </a:extLst>
            </p:cNvPr>
            <p:cNvGrpSpPr/>
            <p:nvPr/>
          </p:nvGrpSpPr>
          <p:grpSpPr>
            <a:xfrm>
              <a:off x="48567" y="4381499"/>
              <a:ext cx="3991938" cy="532439"/>
              <a:chOff x="410517" y="4648199"/>
              <a:chExt cx="3991938" cy="532439"/>
            </a:xfrm>
            <a:grpFill/>
          </p:grpSpPr>
          <p:sp>
            <p:nvSpPr>
              <p:cNvPr id="56" name="Freeform 20">
                <a:extLst>
                  <a:ext uri="{FF2B5EF4-FFF2-40B4-BE49-F238E27FC236}">
                    <a16:creationId xmlns:a16="http://schemas.microsoft.com/office/drawing/2014/main" id="{79A6E741-1DAD-1FD7-66A5-C3D816A9E46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38033" y="3416215"/>
                <a:ext cx="532438" cy="2996406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5F22E90-AA30-F352-4DFC-C05C9B4114DF}"/>
                  </a:ext>
                </a:extLst>
              </p:cNvPr>
              <p:cNvSpPr txBox="1"/>
              <p:nvPr/>
            </p:nvSpPr>
            <p:spPr>
              <a:xfrm>
                <a:off x="1631965" y="4762420"/>
                <a:ext cx="2687453" cy="40554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kumimoji="0" 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07A0FA96-A72C-C1B8-1568-EBD69CBFD8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532438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pic>
        <p:nvPicPr>
          <p:cNvPr id="17" name="Google Shape;448;p3">
            <a:extLst>
              <a:ext uri="{FF2B5EF4-FFF2-40B4-BE49-F238E27FC236}">
                <a16:creationId xmlns:a16="http://schemas.microsoft.com/office/drawing/2014/main" id="{C1582A9E-50A3-5E66-2361-8C0C8B8F3A7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15599" t="21515" r="9758" b="14519"/>
          <a:stretch/>
        </p:blipFill>
        <p:spPr>
          <a:xfrm>
            <a:off x="65790" y="974750"/>
            <a:ext cx="538178" cy="520238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6C1C690-E6F9-4E3C-B4D3-4B560B683056}"/>
                  </a:ext>
                </a:extLst>
              </p:cNvPr>
              <p:cNvSpPr txBox="1"/>
              <p:nvPr/>
            </p:nvSpPr>
            <p:spPr>
              <a:xfrm>
                <a:off x="2142998" y="1254614"/>
                <a:ext cx="8431403" cy="894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indent="-62992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hộp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𝑨𝑩𝑪𝑫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xem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dưới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),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tổng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𝑫𝑨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𝑫𝑪</m:t>
                        </m:r>
                      </m:e>
                    </m:acc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𝑫</m:t>
                        </m:r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nào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dưới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đây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?</a:t>
                </a:r>
                <a:endParaRPr lang="en-US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6C1C690-E6F9-4E3C-B4D3-4B560B683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998" y="1254614"/>
                <a:ext cx="8431403" cy="894219"/>
              </a:xfrm>
              <a:prstGeom prst="rect">
                <a:avLst/>
              </a:prstGeom>
              <a:blipFill>
                <a:blip r:embed="rId10"/>
                <a:stretch>
                  <a:fillRect l="-1157" t="-6849" b="-14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48">
            <a:extLst>
              <a:ext uri="{FF2B5EF4-FFF2-40B4-BE49-F238E27FC236}">
                <a16:creationId xmlns:a16="http://schemas.microsoft.com/office/drawing/2014/main" id="{6092DBA5-49C4-4D9D-8D0E-CAA0E9C4A2FC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674" y="3954962"/>
            <a:ext cx="3639798" cy="277502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A30AE7A-B860-4489-B1C7-5C9D1D7BA176}"/>
                  </a:ext>
                </a:extLst>
              </p:cNvPr>
              <p:cNvSpPr txBox="1"/>
              <p:nvPr/>
            </p:nvSpPr>
            <p:spPr>
              <a:xfrm>
                <a:off x="81325" y="4549605"/>
                <a:ext cx="7836844" cy="894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3333FF"/>
                    </a:solidFill>
                    <a:effectLst/>
                    <a:highlight>
                      <a:srgbClr val="00FF00"/>
                    </a:highlight>
                    <a:latin typeface="Tahoma" panose="020B0604030504040204" pitchFamily="34" charset="0"/>
                    <a:ea typeface="Calibri" panose="020F0502020204030204" pitchFamily="34" charset="0"/>
                  </a:rPr>
                  <a:t>Chọn</a:t>
                </a:r>
                <a:r>
                  <a:rPr lang="en-US" sz="2400" b="1" dirty="0">
                    <a:solidFill>
                      <a:srgbClr val="3333FF"/>
                    </a:solidFill>
                    <a:effectLst/>
                    <a:highlight>
                      <a:srgbClr val="00FF00"/>
                    </a:highlight>
                    <a:latin typeface="Tahoma" panose="020B0604030504040204" pitchFamily="34" charset="0"/>
                    <a:ea typeface="Calibri" panose="020F0502020204030204" pitchFamily="34" charset="0"/>
                  </a:rPr>
                  <a:t> A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Theo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quy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tắc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hộp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𝑫𝑨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𝑫𝑪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𝑫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𝑫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A30AE7A-B860-4489-B1C7-5C9D1D7BA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5" y="4549605"/>
                <a:ext cx="7836844" cy="894219"/>
              </a:xfrm>
              <a:prstGeom prst="rect">
                <a:avLst/>
              </a:prstGeom>
              <a:blipFill>
                <a:blip r:embed="rId12"/>
                <a:stretch>
                  <a:fillRect t="-6803" b="-13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59">
            <a:extLst>
              <a:ext uri="{FF2B5EF4-FFF2-40B4-BE49-F238E27FC236}">
                <a16:creationId xmlns:a16="http://schemas.microsoft.com/office/drawing/2014/main" id="{3B6F36A8-7918-4123-A553-6323FC550C06}"/>
              </a:ext>
            </a:extLst>
          </p:cNvPr>
          <p:cNvSpPr/>
          <p:nvPr/>
        </p:nvSpPr>
        <p:spPr>
          <a:xfrm>
            <a:off x="98038" y="2369633"/>
            <a:ext cx="544265" cy="5529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088639">
              <a:defRPr/>
            </a:pPr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A</a:t>
            </a:r>
            <a:endParaRPr lang="en-US" sz="3200" dirty="0">
              <a:solidFill>
                <a:prstClr val="white"/>
              </a:solidFill>
              <a:latin typeface="Calibri"/>
              <a:cs typeface="Arial"/>
              <a:sym typeface="Arial"/>
            </a:endParaRPr>
          </a:p>
        </p:txBody>
      </p:sp>
      <p:grpSp>
        <p:nvGrpSpPr>
          <p:cNvPr id="18" name="Group 47">
            <a:extLst>
              <a:ext uri="{FF2B5EF4-FFF2-40B4-BE49-F238E27FC236}">
                <a16:creationId xmlns:a16="http://schemas.microsoft.com/office/drawing/2014/main" id="{F4A49784-CEE9-1031-4917-11478FF4E882}"/>
              </a:ext>
            </a:extLst>
          </p:cNvPr>
          <p:cNvGrpSpPr/>
          <p:nvPr/>
        </p:nvGrpSpPr>
        <p:grpSpPr>
          <a:xfrm>
            <a:off x="28785" y="271570"/>
            <a:ext cx="4577063" cy="526318"/>
            <a:chOff x="739068" y="1515168"/>
            <a:chExt cx="8338389" cy="1052773"/>
          </a:xfrm>
          <a:solidFill>
            <a:srgbClr val="FFC000"/>
          </a:solidFill>
        </p:grpSpPr>
        <p:sp>
          <p:nvSpPr>
            <p:cNvPr id="22" name="Freeform 71">
              <a:extLst>
                <a:ext uri="{FF2B5EF4-FFF2-40B4-BE49-F238E27FC236}">
                  <a16:creationId xmlns:a16="http://schemas.microsoft.com/office/drawing/2014/main" id="{DC14356A-10E1-CB05-032F-D4BAD6B475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defTabSz="1088639">
                <a:defRPr/>
              </a:pPr>
              <a:endParaRPr lang="en-US" sz="2150">
                <a:solidFill>
                  <a:prstClr val="white"/>
                </a:solidFill>
                <a:latin typeface="Calibri"/>
                <a:cs typeface="Arial"/>
                <a:sym typeface="Arial"/>
              </a:endParaRPr>
            </a:p>
          </p:txBody>
        </p:sp>
        <p:grpSp>
          <p:nvGrpSpPr>
            <p:cNvPr id="25" name="Group 30">
              <a:extLst>
                <a:ext uri="{FF2B5EF4-FFF2-40B4-BE49-F238E27FC236}">
                  <a16:creationId xmlns:a16="http://schemas.microsoft.com/office/drawing/2014/main" id="{4A433F59-FD49-AF11-B700-F6A7B9911F2D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1052773"/>
              <a:chOff x="739068" y="1515168"/>
              <a:chExt cx="7220702" cy="1052773"/>
            </a:xfrm>
            <a:grpFill/>
          </p:grpSpPr>
          <p:sp>
            <p:nvSpPr>
              <p:cNvPr id="28" name="Freeform 71">
                <a:extLst>
                  <a:ext uri="{FF2B5EF4-FFF2-40B4-BE49-F238E27FC236}">
                    <a16:creationId xmlns:a16="http://schemas.microsoft.com/office/drawing/2014/main" id="{25EB04B8-FFDC-D515-5BB7-4AC2ED8D7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30" name="Oval 72">
                <a:extLst>
                  <a:ext uri="{FF2B5EF4-FFF2-40B4-BE49-F238E27FC236}">
                    <a16:creationId xmlns:a16="http://schemas.microsoft.com/office/drawing/2014/main" id="{53502814-C660-70AC-9B97-9710EF8AB1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32" name="Freeform 73">
                <a:extLst>
                  <a:ext uri="{FF2B5EF4-FFF2-40B4-BE49-F238E27FC236}">
                    <a16:creationId xmlns:a16="http://schemas.microsoft.com/office/drawing/2014/main" id="{9DAD1CD4-F1BC-D949-A4E5-496700910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37" name="Freeform 74">
                <a:extLst>
                  <a:ext uri="{FF2B5EF4-FFF2-40B4-BE49-F238E27FC236}">
                    <a16:creationId xmlns:a16="http://schemas.microsoft.com/office/drawing/2014/main" id="{3854A7C6-5C77-F5C0-CEFB-3F3136F53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41" name="Freeform 75">
                <a:extLst>
                  <a:ext uri="{FF2B5EF4-FFF2-40B4-BE49-F238E27FC236}">
                    <a16:creationId xmlns:a16="http://schemas.microsoft.com/office/drawing/2014/main" id="{B853079C-3D6E-5D8D-3D84-8E59741CC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43" name="Freeform 76">
                <a:extLst>
                  <a:ext uri="{FF2B5EF4-FFF2-40B4-BE49-F238E27FC236}">
                    <a16:creationId xmlns:a16="http://schemas.microsoft.com/office/drawing/2014/main" id="{22CE9643-D079-E302-6D6D-C5FACBD5E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44" name="Freeform 77">
                <a:extLst>
                  <a:ext uri="{FF2B5EF4-FFF2-40B4-BE49-F238E27FC236}">
                    <a16:creationId xmlns:a16="http://schemas.microsoft.com/office/drawing/2014/main" id="{B30F33CC-DF33-2D5D-5CFB-6B7B8FEBC4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45" name="Freeform 78">
                <a:extLst>
                  <a:ext uri="{FF2B5EF4-FFF2-40B4-BE49-F238E27FC236}">
                    <a16:creationId xmlns:a16="http://schemas.microsoft.com/office/drawing/2014/main" id="{40DFE545-7E3E-9B6B-FC56-171AF171D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46" name="Freeform 79">
                <a:extLst>
                  <a:ext uri="{FF2B5EF4-FFF2-40B4-BE49-F238E27FC236}">
                    <a16:creationId xmlns:a16="http://schemas.microsoft.com/office/drawing/2014/main" id="{3B206BB3-B39D-8D26-357C-87997F11F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47" name="Freeform 80">
                <a:extLst>
                  <a:ext uri="{FF2B5EF4-FFF2-40B4-BE49-F238E27FC236}">
                    <a16:creationId xmlns:a16="http://schemas.microsoft.com/office/drawing/2014/main" id="{D84A5744-84BC-D9DD-ABA8-E898F85AC5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1" name="Freeform 81">
                <a:extLst>
                  <a:ext uri="{FF2B5EF4-FFF2-40B4-BE49-F238E27FC236}">
                    <a16:creationId xmlns:a16="http://schemas.microsoft.com/office/drawing/2014/main" id="{BF0CF49B-5024-3B72-3BE6-F37FC321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61" name="Freeform 82">
                <a:extLst>
                  <a:ext uri="{FF2B5EF4-FFF2-40B4-BE49-F238E27FC236}">
                    <a16:creationId xmlns:a16="http://schemas.microsoft.com/office/drawing/2014/main" id="{575FE22C-060E-52F4-B068-B45DEB3C8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62" name="TextBox 43">
                <a:extLst>
                  <a:ext uri="{FF2B5EF4-FFF2-40B4-BE49-F238E27FC236}">
                    <a16:creationId xmlns:a16="http://schemas.microsoft.com/office/drawing/2014/main" id="{CBEFA012-A38E-5EC0-0875-2063DEE67C2E}"/>
                  </a:ext>
                </a:extLst>
              </p:cNvPr>
              <p:cNvSpPr txBox="1"/>
              <p:nvPr/>
            </p:nvSpPr>
            <p:spPr>
              <a:xfrm>
                <a:off x="2132731" y="1706055"/>
                <a:ext cx="5827039" cy="861886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libri"/>
                    <a:ea typeface="Tahoma" panose="020B0604030504040204" pitchFamily="34" charset="0"/>
                    <a:cs typeface="Arial" panose="020B0604020202020204" pitchFamily="34" charset="0"/>
                    <a:sym typeface="Arial"/>
                  </a:rPr>
                  <a:t>   BÀI TẬP BỔ SUNG</a:t>
                </a: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8ED772B-3D1D-7606-0F97-6633A90F58B6}"/>
              </a:ext>
            </a:extLst>
          </p:cNvPr>
          <p:cNvGrpSpPr/>
          <p:nvPr/>
        </p:nvGrpSpPr>
        <p:grpSpPr>
          <a:xfrm>
            <a:off x="4829225" y="375496"/>
            <a:ext cx="4184691" cy="561841"/>
            <a:chOff x="2887217" y="5153601"/>
            <a:chExt cx="1849416" cy="378104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E575F91-A522-1A6E-E3D3-249C982F9215}"/>
                </a:ext>
              </a:extLst>
            </p:cNvPr>
            <p:cNvSpPr/>
            <p:nvPr/>
          </p:nvSpPr>
          <p:spPr>
            <a:xfrm rot="10800000">
              <a:off x="2887217" y="5153601"/>
              <a:ext cx="1849416" cy="378104"/>
            </a:xfrm>
            <a:custGeom>
              <a:avLst/>
              <a:gdLst>
                <a:gd name="connsiteX0" fmla="*/ 404333 w 2513262"/>
                <a:gd name="connsiteY0" fmla="*/ 0 h 426834"/>
                <a:gd name="connsiteX1" fmla="*/ 2108929 w 2513262"/>
                <a:gd name="connsiteY1" fmla="*/ 0 h 426834"/>
                <a:gd name="connsiteX2" fmla="*/ 2513262 w 2513262"/>
                <a:gd name="connsiteY2" fmla="*/ 405883 h 426834"/>
                <a:gd name="connsiteX3" fmla="*/ 2509048 w 2513262"/>
                <a:gd name="connsiteY3" fmla="*/ 426834 h 426834"/>
                <a:gd name="connsiteX4" fmla="*/ 4214 w 2513262"/>
                <a:gd name="connsiteY4" fmla="*/ 426834 h 426834"/>
                <a:gd name="connsiteX5" fmla="*/ 0 w 2513262"/>
                <a:gd name="connsiteY5" fmla="*/ 405883 h 426834"/>
                <a:gd name="connsiteX6" fmla="*/ 404333 w 2513262"/>
                <a:gd name="connsiteY6" fmla="*/ 0 h 42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3262" h="426834">
                  <a:moveTo>
                    <a:pt x="404333" y="0"/>
                  </a:moveTo>
                  <a:lnTo>
                    <a:pt x="2108929" y="0"/>
                  </a:lnTo>
                  <a:cubicBezTo>
                    <a:pt x="2332214" y="0"/>
                    <a:pt x="2513262" y="181708"/>
                    <a:pt x="2513262" y="405883"/>
                  </a:cubicBezTo>
                  <a:lnTo>
                    <a:pt x="2509048" y="426834"/>
                  </a:lnTo>
                  <a:lnTo>
                    <a:pt x="4214" y="426834"/>
                  </a:lnTo>
                  <a:lnTo>
                    <a:pt x="0" y="405883"/>
                  </a:lnTo>
                  <a:cubicBezTo>
                    <a:pt x="0" y="181708"/>
                    <a:pt x="181048" y="0"/>
                    <a:pt x="404333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A4417FE-FEA4-278C-685A-4682D8DA6B03}"/>
                </a:ext>
              </a:extLst>
            </p:cNvPr>
            <p:cNvSpPr/>
            <p:nvPr/>
          </p:nvSpPr>
          <p:spPr>
            <a:xfrm rot="10800000">
              <a:off x="2949336" y="5197466"/>
              <a:ext cx="1707807" cy="292351"/>
            </a:xfrm>
            <a:custGeom>
              <a:avLst/>
              <a:gdLst>
                <a:gd name="connsiteX0" fmla="*/ 404333 w 2513262"/>
                <a:gd name="connsiteY0" fmla="*/ 0 h 426834"/>
                <a:gd name="connsiteX1" fmla="*/ 2108929 w 2513262"/>
                <a:gd name="connsiteY1" fmla="*/ 0 h 426834"/>
                <a:gd name="connsiteX2" fmla="*/ 2513262 w 2513262"/>
                <a:gd name="connsiteY2" fmla="*/ 405883 h 426834"/>
                <a:gd name="connsiteX3" fmla="*/ 2509048 w 2513262"/>
                <a:gd name="connsiteY3" fmla="*/ 426834 h 426834"/>
                <a:gd name="connsiteX4" fmla="*/ 4214 w 2513262"/>
                <a:gd name="connsiteY4" fmla="*/ 426834 h 426834"/>
                <a:gd name="connsiteX5" fmla="*/ 0 w 2513262"/>
                <a:gd name="connsiteY5" fmla="*/ 405883 h 426834"/>
                <a:gd name="connsiteX6" fmla="*/ 404333 w 2513262"/>
                <a:gd name="connsiteY6" fmla="*/ 0 h 42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3262" h="426834">
                  <a:moveTo>
                    <a:pt x="404333" y="0"/>
                  </a:moveTo>
                  <a:lnTo>
                    <a:pt x="2108929" y="0"/>
                  </a:lnTo>
                  <a:cubicBezTo>
                    <a:pt x="2332214" y="0"/>
                    <a:pt x="2513262" y="181708"/>
                    <a:pt x="2513262" y="405883"/>
                  </a:cubicBezTo>
                  <a:lnTo>
                    <a:pt x="2509048" y="426834"/>
                  </a:lnTo>
                  <a:lnTo>
                    <a:pt x="4214" y="426834"/>
                  </a:lnTo>
                  <a:lnTo>
                    <a:pt x="0" y="405883"/>
                  </a:lnTo>
                  <a:cubicBezTo>
                    <a:pt x="0" y="181708"/>
                    <a:pt x="181048" y="0"/>
                    <a:pt x="404333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6" name="TextBox 31">
            <a:extLst>
              <a:ext uri="{FF2B5EF4-FFF2-40B4-BE49-F238E27FC236}">
                <a16:creationId xmlns:a16="http://schemas.microsoft.com/office/drawing/2014/main" id="{F51DC991-596B-15B3-2570-F3D08CB8B52D}"/>
              </a:ext>
            </a:extLst>
          </p:cNvPr>
          <p:cNvSpPr txBox="1"/>
          <p:nvPr/>
        </p:nvSpPr>
        <p:spPr>
          <a:xfrm>
            <a:off x="5007226" y="423299"/>
            <a:ext cx="387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Blip>
                <a:blip r:embed="rId13"/>
              </a:buBlip>
            </a:pP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 TRẮC NGHIỆM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492298-AA41-B8B9-A134-681CB0553496}"/>
              </a:ext>
            </a:extLst>
          </p:cNvPr>
          <p:cNvCxnSpPr>
            <a:cxnSpLocks/>
          </p:cNvCxnSpPr>
          <p:nvPr/>
        </p:nvCxnSpPr>
        <p:spPr>
          <a:xfrm flipH="1">
            <a:off x="10819791" y="5913120"/>
            <a:ext cx="711809" cy="498139"/>
          </a:xfrm>
          <a:prstGeom prst="line">
            <a:avLst/>
          </a:prstGeom>
          <a:ln w="25400">
            <a:solidFill>
              <a:srgbClr val="FF0000"/>
            </a:solidFill>
            <a:head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F62A128-544C-D921-0009-194672D87872}"/>
              </a:ext>
            </a:extLst>
          </p:cNvPr>
          <p:cNvCxnSpPr>
            <a:cxnSpLocks/>
          </p:cNvCxnSpPr>
          <p:nvPr/>
        </p:nvCxnSpPr>
        <p:spPr>
          <a:xfrm>
            <a:off x="10353040" y="4976394"/>
            <a:ext cx="504623" cy="1446548"/>
          </a:xfrm>
          <a:prstGeom prst="line">
            <a:avLst/>
          </a:prstGeom>
          <a:ln w="25400">
            <a:solidFill>
              <a:srgbClr val="FF0000"/>
            </a:solidFill>
            <a:head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6FDD3F-A6B6-EB32-E53C-5201B9F6C8EC}"/>
              </a:ext>
            </a:extLst>
          </p:cNvPr>
          <p:cNvCxnSpPr>
            <a:cxnSpLocks/>
          </p:cNvCxnSpPr>
          <p:nvPr/>
        </p:nvCxnSpPr>
        <p:spPr>
          <a:xfrm>
            <a:off x="8757920" y="6422942"/>
            <a:ext cx="2061871" cy="0"/>
          </a:xfrm>
          <a:prstGeom prst="line">
            <a:avLst/>
          </a:prstGeom>
          <a:ln w="25400">
            <a:solidFill>
              <a:srgbClr val="FF0000"/>
            </a:solidFill>
            <a:head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93A4D87-B18D-7628-DC89-94A75EA668F6}"/>
              </a:ext>
            </a:extLst>
          </p:cNvPr>
          <p:cNvCxnSpPr>
            <a:cxnSpLocks/>
          </p:cNvCxnSpPr>
          <p:nvPr/>
        </p:nvCxnSpPr>
        <p:spPr>
          <a:xfrm>
            <a:off x="9115028" y="4352145"/>
            <a:ext cx="1706277" cy="2050584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  <a:prstDash val="dash"/>
            <a:head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172421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1" descr="Ảnh có chứa hàng, hình tam giác&#10;&#10;Mô tả được tạo tự động">
            <a:extLst>
              <a:ext uri="{FF2B5EF4-FFF2-40B4-BE49-F238E27FC236}">
                <a16:creationId xmlns:a16="http://schemas.microsoft.com/office/drawing/2014/main" id="{127C55C3-CFF3-FE01-DF68-5B0BB72AA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173" y="1174429"/>
            <a:ext cx="3250758" cy="3675604"/>
          </a:xfrm>
          <a:prstGeom prst="rect">
            <a:avLst/>
          </a:prstGeom>
        </p:spPr>
      </p:pic>
      <p:sp>
        <p:nvSpPr>
          <p:cNvPr id="2" name="Google Shape;186;p30">
            <a:extLst>
              <a:ext uri="{FF2B5EF4-FFF2-40B4-BE49-F238E27FC236}">
                <a16:creationId xmlns:a16="http://schemas.microsoft.com/office/drawing/2014/main" id="{B1092DFC-EDA7-0751-94E2-9F5688C542A9}"/>
              </a:ext>
            </a:extLst>
          </p:cNvPr>
          <p:cNvSpPr/>
          <p:nvPr/>
        </p:nvSpPr>
        <p:spPr>
          <a:xfrm>
            <a:off x="137762" y="1079773"/>
            <a:ext cx="704063" cy="6758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 defTabSz="457200">
              <a:buClr>
                <a:srgbClr val="000000"/>
              </a:buClr>
            </a:pPr>
            <a:r>
              <a:rPr lang="en-US"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❶</a:t>
            </a:r>
            <a:endParaRPr sz="3000" b="1" kern="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6A0EEDB-C8A7-6794-7E96-F62C40CD642B}"/>
              </a:ext>
            </a:extLst>
          </p:cNvPr>
          <p:cNvSpPr/>
          <p:nvPr/>
        </p:nvSpPr>
        <p:spPr>
          <a:xfrm>
            <a:off x="841824" y="1128009"/>
            <a:ext cx="4847775" cy="561897"/>
          </a:xfrm>
          <a:prstGeom prst="homePlate">
            <a:avLst>
              <a:gd name="adj" fmla="val 3672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VECTƠ TRONG KHÔNG GIAN</a:t>
            </a:r>
            <a:endParaRPr lang="en-US" sz="24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488B4C-CF15-D8C2-8B67-9E4B4C75BCAC}"/>
              </a:ext>
            </a:extLst>
          </p:cNvPr>
          <p:cNvSpPr txBox="1"/>
          <p:nvPr/>
        </p:nvSpPr>
        <p:spPr>
          <a:xfrm>
            <a:off x="5848530" y="1215069"/>
            <a:ext cx="1336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>
                <a:srgbClr val="000000"/>
              </a:buClr>
            </a:pPr>
            <a:r>
              <a:rPr lang="vi-VN" sz="2400" b="1" u="sng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HĐ</a:t>
            </a:r>
            <a:r>
              <a:rPr lang="en-US" sz="2400" b="1" u="sng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1.3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7CCFCF-2C7E-3D69-E4F3-4FA5A3ECE6D2}"/>
                  </a:ext>
                </a:extLst>
              </p:cNvPr>
              <p:cNvSpPr txBox="1"/>
              <p:nvPr/>
            </p:nvSpPr>
            <p:spPr>
              <a:xfrm>
                <a:off x="132660" y="1789530"/>
                <a:ext cx="9549820" cy="24277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2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 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(H.2.5)</a:t>
                </a:r>
              </a:p>
              <a:p>
                <a:pPr marL="457200" marR="0" indent="-2286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457200" marR="0" indent="-2286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Trong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a,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457200" marR="0" indent="-2286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7CCFCF-2C7E-3D69-E4F3-4FA5A3ECE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0" y="1789530"/>
                <a:ext cx="9549820" cy="2427781"/>
              </a:xfrm>
              <a:prstGeom prst="rect">
                <a:avLst/>
              </a:prstGeom>
              <a:blipFill>
                <a:blip r:embed="rId5"/>
                <a:stretch>
                  <a:fillRect l="-1022" t="-2513" b="-4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E85F473-22C3-F901-8024-C740E8A662FA}"/>
              </a:ext>
            </a:extLst>
          </p:cNvPr>
          <p:cNvSpPr txBox="1"/>
          <p:nvPr/>
        </p:nvSpPr>
        <p:spPr>
          <a:xfrm>
            <a:off x="354872" y="4214371"/>
            <a:ext cx="1441595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3AE3A1-8AED-0D8B-02D9-D89E0DA4E640}"/>
                  </a:ext>
                </a:extLst>
              </p:cNvPr>
              <p:cNvSpPr txBox="1"/>
              <p:nvPr/>
            </p:nvSpPr>
            <p:spPr>
              <a:xfrm>
                <a:off x="276860" y="4590032"/>
                <a:ext cx="11560268" cy="18349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indent="-2286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marR="0" indent="-2286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Trong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𝑨𝑩𝑪</m:t>
                        </m:r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indent="-2286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𝑨𝑫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solidFill>
                    <a:schemeClr val="accent5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3AE3A1-8AED-0D8B-02D9-D89E0DA4E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60" y="4590032"/>
                <a:ext cx="11560268" cy="1834926"/>
              </a:xfrm>
              <a:prstGeom prst="rect">
                <a:avLst/>
              </a:prstGeom>
              <a:blipFill>
                <a:blip r:embed="rId6"/>
                <a:stretch>
                  <a:fillRect t="-1329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9534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De_bai1">
                <a:extLst>
                  <a:ext uri="{FF2B5EF4-FFF2-40B4-BE49-F238E27FC236}">
                    <a16:creationId xmlns:a16="http://schemas.microsoft.com/office/drawing/2014/main" id="{4035526F-9547-0E81-B93A-BC0D8AAC2D2E}"/>
                  </a:ext>
                </a:extLst>
              </p:cNvPr>
              <p:cNvSpPr/>
              <p:nvPr/>
            </p:nvSpPr>
            <p:spPr>
              <a:xfrm>
                <a:off x="308093" y="1236157"/>
                <a:ext cx="11756643" cy="957287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 cap="flat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13" tIns="22850" rIns="45713" bIns="22850" anchor="ctr" anchorCtr="0">
                <a:no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Cho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𝑶</m:t>
                    </m:r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8" name="De_bai1">
                <a:extLst>
                  <a:ext uri="{FF2B5EF4-FFF2-40B4-BE49-F238E27FC236}">
                    <a16:creationId xmlns:a16="http://schemas.microsoft.com/office/drawing/2014/main" id="{4035526F-9547-0E81-B93A-BC0D8AAC2D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93" y="1236157"/>
                <a:ext cx="11756643" cy="957287"/>
              </a:xfrm>
              <a:prstGeom prst="roundRect">
                <a:avLst>
                  <a:gd name="adj" fmla="val 10158"/>
                </a:avLst>
              </a:prstGeom>
              <a:blipFill>
                <a:blip r:embed="rId4"/>
                <a:stretch>
                  <a:fillRect l="-933" r="-881" b="-11950"/>
                </a:stretch>
              </a:blipFill>
              <a:ln w="12700" cap="flat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oogle Shape;445;p3">
            <a:extLst>
              <a:ext uri="{FF2B5EF4-FFF2-40B4-BE49-F238E27FC236}">
                <a16:creationId xmlns:a16="http://schemas.microsoft.com/office/drawing/2014/main" id="{A57B0C30-A4F7-FBBC-27D8-465F7B16C258}"/>
              </a:ext>
            </a:extLst>
          </p:cNvPr>
          <p:cNvGrpSpPr/>
          <p:nvPr/>
        </p:nvGrpSpPr>
        <p:grpSpPr>
          <a:xfrm>
            <a:off x="578505" y="1129359"/>
            <a:ext cx="1500945" cy="430978"/>
            <a:chOff x="2028795" y="4418277"/>
            <a:chExt cx="3503060" cy="861956"/>
          </a:xfrm>
        </p:grpSpPr>
        <p:sp>
          <p:nvSpPr>
            <p:cNvPr id="30" name="Google Shape;446;p3">
              <a:extLst>
                <a:ext uri="{FF2B5EF4-FFF2-40B4-BE49-F238E27FC236}">
                  <a16:creationId xmlns:a16="http://schemas.microsoft.com/office/drawing/2014/main" id="{33184391-C473-9B5F-7345-EBFD02CE4859}"/>
                </a:ext>
              </a:extLst>
            </p:cNvPr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t" anchorCtr="0">
              <a:noAutofit/>
            </a:bodyPr>
            <a:lstStyle/>
            <a:p>
              <a:pPr defTabSz="1088639">
                <a:defRPr/>
              </a:pPr>
              <a:endParaRPr sz="2150" b="1">
                <a:solidFill>
                  <a:prstClr val="black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txt_cau">
              <a:extLst>
                <a:ext uri="{FF2B5EF4-FFF2-40B4-BE49-F238E27FC236}">
                  <a16:creationId xmlns:a16="http://schemas.microsoft.com/office/drawing/2014/main" id="{6806E7B0-3116-DA8D-C809-46E50CD98B3D}"/>
                </a:ext>
              </a:extLst>
            </p:cNvPr>
            <p:cNvSpPr txBox="1"/>
            <p:nvPr/>
          </p:nvSpPr>
          <p:spPr>
            <a:xfrm>
              <a:off x="2636457" y="4480055"/>
              <a:ext cx="2895398" cy="800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1088639">
                <a:defRPr/>
              </a:pPr>
              <a:r>
                <a:rPr lang="en-US" sz="23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</a:t>
              </a:r>
              <a:r>
                <a:rPr lang="en-US" sz="2300" b="1" dirty="0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 4</a:t>
              </a:r>
              <a:endParaRPr sz="23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3" name="Google Shape;448;p3">
            <a:extLst>
              <a:ext uri="{FF2B5EF4-FFF2-40B4-BE49-F238E27FC236}">
                <a16:creationId xmlns:a16="http://schemas.microsoft.com/office/drawing/2014/main" id="{007431FF-0311-6660-3852-3015FBD00AB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5599" t="21515" r="9758" b="14519"/>
          <a:stretch/>
        </p:blipFill>
        <p:spPr>
          <a:xfrm>
            <a:off x="34977" y="1073705"/>
            <a:ext cx="538178" cy="520238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FE5DF828-0591-8CA4-7218-024F1C6A1CBE}"/>
              </a:ext>
            </a:extLst>
          </p:cNvPr>
          <p:cNvGrpSpPr/>
          <p:nvPr/>
        </p:nvGrpSpPr>
        <p:grpSpPr>
          <a:xfrm>
            <a:off x="52756" y="3991884"/>
            <a:ext cx="11931187" cy="2866115"/>
            <a:chOff x="48567" y="4381499"/>
            <a:chExt cx="23018772" cy="3805527"/>
          </a:xfrm>
          <a:solidFill>
            <a:srgbClr val="DAE3F3"/>
          </a:solidFill>
        </p:grpSpPr>
        <p:sp>
          <p:nvSpPr>
            <p:cNvPr id="52" name="Rounded Rectangle 52">
              <a:extLst>
                <a:ext uri="{FF2B5EF4-FFF2-40B4-BE49-F238E27FC236}">
                  <a16:creationId xmlns:a16="http://schemas.microsoft.com/office/drawing/2014/main" id="{49BDEC93-4072-975E-E471-551BE8C3620A}"/>
                </a:ext>
              </a:extLst>
            </p:cNvPr>
            <p:cNvSpPr/>
            <p:nvPr/>
          </p:nvSpPr>
          <p:spPr>
            <a:xfrm>
              <a:off x="385312" y="4627683"/>
              <a:ext cx="22682027" cy="3559343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defTabSz="1088639"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        </a:t>
              </a:r>
              <a:endPara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0B7F755-CD5B-E8D1-D385-2ECAD955C4EF}"/>
                </a:ext>
              </a:extLst>
            </p:cNvPr>
            <p:cNvGrpSpPr/>
            <p:nvPr/>
          </p:nvGrpSpPr>
          <p:grpSpPr>
            <a:xfrm>
              <a:off x="48567" y="4381499"/>
              <a:ext cx="3991938" cy="659254"/>
              <a:chOff x="410517" y="4648199"/>
              <a:chExt cx="3991938" cy="659254"/>
            </a:xfrm>
            <a:grpFill/>
          </p:grpSpPr>
          <p:sp>
            <p:nvSpPr>
              <p:cNvPr id="56" name="Freeform 20">
                <a:extLst>
                  <a:ext uri="{FF2B5EF4-FFF2-40B4-BE49-F238E27FC236}">
                    <a16:creationId xmlns:a16="http://schemas.microsoft.com/office/drawing/2014/main" id="{79A6E741-1DAD-1FD7-66A5-C3D816A9E46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74626" y="3479623"/>
                <a:ext cx="659254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5F22E90-AA30-F352-4DFC-C05C9B4114DF}"/>
                  </a:ext>
                </a:extLst>
              </p:cNvPr>
              <p:cNvSpPr txBox="1"/>
              <p:nvPr/>
            </p:nvSpPr>
            <p:spPr>
              <a:xfrm>
                <a:off x="1406050" y="4717327"/>
                <a:ext cx="2634185" cy="57450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vi-VN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lang="en-US" sz="23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07A0FA96-A72C-C1B8-1568-EBD69CBFD8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659252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61B55D0-D0C1-486D-852B-4D3D879FEF7C}"/>
              </a:ext>
            </a:extLst>
          </p:cNvPr>
          <p:cNvGrpSpPr/>
          <p:nvPr/>
        </p:nvGrpSpPr>
        <p:grpSpPr>
          <a:xfrm>
            <a:off x="-79684" y="2141778"/>
            <a:ext cx="9245986" cy="1787296"/>
            <a:chOff x="-182691" y="4404363"/>
            <a:chExt cx="19585676" cy="3574592"/>
          </a:xfrm>
          <a:solidFill>
            <a:srgbClr val="5F8D2E"/>
          </a:solidFill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B33401C-0DD2-4474-9123-7096C6CB9EDC}"/>
                </a:ext>
              </a:extLst>
            </p:cNvPr>
            <p:cNvGrpSpPr/>
            <p:nvPr/>
          </p:nvGrpSpPr>
          <p:grpSpPr>
            <a:xfrm>
              <a:off x="55473" y="4539337"/>
              <a:ext cx="19297764" cy="3415608"/>
              <a:chOff x="56142" y="2201212"/>
              <a:chExt cx="9648882" cy="1707804"/>
            </a:xfrm>
            <a:grpFill/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5FA4E34-960F-436B-BC8D-178127F1A85D}"/>
                  </a:ext>
                </a:extLst>
              </p:cNvPr>
              <p:cNvSpPr/>
              <p:nvPr/>
            </p:nvSpPr>
            <p:spPr>
              <a:xfrm>
                <a:off x="5079495" y="2201212"/>
                <a:ext cx="4625529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804EDA5-2330-466E-9037-92D7C5334FDA}"/>
                  </a:ext>
                </a:extLst>
              </p:cNvPr>
              <p:cNvSpPr/>
              <p:nvPr/>
            </p:nvSpPr>
            <p:spPr>
              <a:xfrm>
                <a:off x="474654" y="2219448"/>
                <a:ext cx="4296547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FF8A05B-28D4-4006-AEDC-C0201AC8F6BC}"/>
                  </a:ext>
                </a:extLst>
              </p:cNvPr>
              <p:cNvSpPr/>
              <p:nvPr/>
            </p:nvSpPr>
            <p:spPr>
              <a:xfrm>
                <a:off x="4771204" y="2329079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vi-VN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</a:t>
                </a:r>
                <a:endParaRPr lang="en-US" sz="3200" dirty="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34C0754B-ACD8-4E6F-9EE4-92AC404D3AD2}"/>
                  </a:ext>
                </a:extLst>
              </p:cNvPr>
              <p:cNvSpPr/>
              <p:nvPr/>
            </p:nvSpPr>
            <p:spPr>
              <a:xfrm>
                <a:off x="72610" y="2359527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vi-VN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A</a:t>
                </a:r>
                <a:endParaRPr lang="en-US" sz="3200" dirty="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16FAF60-DE4E-4154-A407-5355CCD54824}"/>
                  </a:ext>
                </a:extLst>
              </p:cNvPr>
              <p:cNvSpPr/>
              <p:nvPr/>
            </p:nvSpPr>
            <p:spPr>
              <a:xfrm>
                <a:off x="344741" y="3152800"/>
                <a:ext cx="4426459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0CB0F16B-3ACD-41A7-8824-0530A64509ED}"/>
                  </a:ext>
                </a:extLst>
              </p:cNvPr>
              <p:cNvSpPr/>
              <p:nvPr/>
            </p:nvSpPr>
            <p:spPr>
              <a:xfrm>
                <a:off x="56142" y="3280667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en-US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</a:t>
                </a:r>
                <a:endParaRPr lang="en-US" sz="3200" dirty="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1923CD85-5005-4F31-92AD-EAED6B6428A0}"/>
                  </a:ext>
                </a:extLst>
              </p:cNvPr>
              <p:cNvSpPr/>
              <p:nvPr/>
            </p:nvSpPr>
            <p:spPr>
              <a:xfrm>
                <a:off x="5079496" y="3153016"/>
                <a:ext cx="4625528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DB56AF4-2285-495F-B64D-3A494667A498}"/>
                  </a:ext>
                </a:extLst>
              </p:cNvPr>
              <p:cNvSpPr/>
              <p:nvPr/>
            </p:nvSpPr>
            <p:spPr>
              <a:xfrm>
                <a:off x="4714980" y="3278986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en-US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D</a:t>
                </a:r>
                <a:endParaRPr lang="en-US" sz="3200" dirty="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44B0FAB1-98D8-407A-B16A-C96D510004CB}"/>
                    </a:ext>
                  </a:extLst>
                </p:cNvPr>
                <p:cNvSpPr/>
                <p:nvPr/>
              </p:nvSpPr>
              <p:spPr>
                <a:xfrm>
                  <a:off x="-182691" y="4539337"/>
                  <a:ext cx="10483640" cy="15723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defTabSz="108863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𝐴𝑂</m:t>
                            </m:r>
                          </m:e>
                        </m:acc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3</m:t>
                            </m:r>
                          </m:den>
                        </m:f>
                        <m:d>
                          <m:d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𝐴𝐵</m:t>
                                </m:r>
                              </m:e>
                            </m:acc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𝐴𝐷</m:t>
                                </m:r>
                              </m:e>
                            </m:acc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𝐴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acc>
                          </m:e>
                        </m:d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2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44B0FAB1-98D8-407A-B16A-C96D510004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82691" y="4539337"/>
                  <a:ext cx="10483640" cy="15723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C7D301EA-FD26-4514-97D8-5B7BAB9796EB}"/>
                    </a:ext>
                  </a:extLst>
                </p:cNvPr>
                <p:cNvSpPr/>
                <p:nvPr/>
              </p:nvSpPr>
              <p:spPr>
                <a:xfrm>
                  <a:off x="9618561" y="4404363"/>
                  <a:ext cx="9784424" cy="16644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629920" marR="0" algn="just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2160270" algn="l"/>
                      <a:tab pos="3599815" algn="l"/>
                      <a:tab pos="5039995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𝐴𝑂</m:t>
                            </m:r>
                          </m:e>
                        </m:acc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𝐴𝐵</m:t>
                                </m:r>
                              </m:e>
                            </m:acc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𝐴𝐷</m:t>
                                </m:r>
                              </m:e>
                            </m:acc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𝐴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acc>
                          </m:e>
                        </m:d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C7D301EA-FD26-4514-97D8-5B7BAB9796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8561" y="4404363"/>
                  <a:ext cx="9784424" cy="16644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78F6538-C6F8-4B59-B916-7EA765C48192}"/>
                    </a:ext>
                  </a:extLst>
                </p:cNvPr>
                <p:cNvSpPr/>
                <p:nvPr/>
              </p:nvSpPr>
              <p:spPr>
                <a:xfrm>
                  <a:off x="599335" y="6411347"/>
                  <a:ext cx="9096062" cy="156760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defTabSz="108863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𝐴𝑂</m:t>
                            </m:r>
                          </m:e>
                        </m:acc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4</m:t>
                            </m:r>
                          </m:den>
                        </m:f>
                        <m:d>
                          <m:d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𝐴𝐵</m:t>
                                </m:r>
                              </m:e>
                            </m:acc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𝐴𝐷</m:t>
                                </m:r>
                              </m:e>
                            </m:acc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𝐴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acc>
                          </m:e>
                        </m:d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78F6538-C6F8-4B59-B916-7EA765C481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335" y="6411347"/>
                  <a:ext cx="9096062" cy="156760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4E774A3E-FE9D-479F-B51B-6A70018DEFBA}"/>
                    </a:ext>
                  </a:extLst>
                </p:cNvPr>
                <p:cNvSpPr/>
                <p:nvPr/>
              </p:nvSpPr>
              <p:spPr>
                <a:xfrm>
                  <a:off x="9884481" y="6323467"/>
                  <a:ext cx="9369726" cy="15723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defTabSz="108863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𝐴𝑂</m:t>
                            </m:r>
                          </m:e>
                        </m:acc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3</m:t>
                            </m:r>
                          </m:den>
                        </m:f>
                        <m:d>
                          <m:d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𝐴𝐵</m:t>
                                </m:r>
                              </m:e>
                            </m:acc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𝐴𝐷</m:t>
                                </m:r>
                              </m:e>
                            </m:acc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𝐴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acc>
                          </m:e>
                        </m:d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2400" b="1" kern="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4E774A3E-FE9D-479F-B51B-6A70018DEF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84481" y="6323467"/>
                  <a:ext cx="9369726" cy="15723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3" name="Oval 82">
            <a:extLst>
              <a:ext uri="{FF2B5EF4-FFF2-40B4-BE49-F238E27FC236}">
                <a16:creationId xmlns:a16="http://schemas.microsoft.com/office/drawing/2014/main" id="{1870CD8F-A4BA-4AF6-A943-2066FD0E8A1C}"/>
              </a:ext>
            </a:extLst>
          </p:cNvPr>
          <p:cNvSpPr/>
          <p:nvPr/>
        </p:nvSpPr>
        <p:spPr>
          <a:xfrm>
            <a:off x="4466371" y="2295118"/>
            <a:ext cx="544265" cy="533507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088639">
              <a:defRPr/>
            </a:pPr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B</a:t>
            </a:r>
            <a:endParaRPr lang="en-US" sz="3200" dirty="0">
              <a:solidFill>
                <a:prstClr val="white"/>
              </a:solidFill>
              <a:latin typeface="Calibri"/>
              <a:cs typeface="Arial"/>
              <a:sym typeface="Arial"/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A8E74009-AAE9-421F-B64D-20B1EC9F94B5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781" y="2193444"/>
            <a:ext cx="3209952" cy="29101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B7570E8-308C-46A6-ACBE-31D434D74B89}"/>
                  </a:ext>
                </a:extLst>
              </p:cNvPr>
              <p:cNvSpPr txBox="1"/>
              <p:nvPr/>
            </p:nvSpPr>
            <p:spPr>
              <a:xfrm>
                <a:off x="337225" y="4633387"/>
                <a:ext cx="10758832" cy="18452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2400" b="1" dirty="0" err="1">
                    <a:effectLst/>
                    <a:highlight>
                      <a:srgbClr val="00FF00"/>
                    </a:highlight>
                    <a:latin typeface="Tahoma" panose="020B0604030504040204" pitchFamily="34" charset="0"/>
                    <a:ea typeface="Times New Roman" panose="02020603050405020304" pitchFamily="18" charset="0"/>
                  </a:rPr>
                  <a:t>Chọn</a:t>
                </a:r>
                <a:r>
                  <a:rPr lang="en-US" sz="2400" b="1" dirty="0">
                    <a:effectLst/>
                    <a:highlight>
                      <a:srgbClr val="00FF00"/>
                    </a:highlight>
                    <a:latin typeface="Tahoma" panose="020B0604030504040204" pitchFamily="34" charset="0"/>
                    <a:ea typeface="Times New Roman" panose="02020603050405020304" pitchFamily="18" charset="0"/>
                  </a:rPr>
                  <a:t> B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Theo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quy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tắc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hình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hộp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𝑨𝑫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𝑶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trung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điểm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nên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𝑨𝑶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𝑨𝑫</m:t>
                            </m:r>
                          </m:e>
                        </m:acc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𝑨</m:t>
                            </m:r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B7570E8-308C-46A6-ACBE-31D434D74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25" y="4633387"/>
                <a:ext cx="10758832" cy="1845249"/>
              </a:xfrm>
              <a:prstGeom prst="rect">
                <a:avLst/>
              </a:prstGeom>
              <a:blipFill>
                <a:blip r:embed="rId12"/>
                <a:stretch>
                  <a:fillRect t="-3300" b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7">
            <a:extLst>
              <a:ext uri="{FF2B5EF4-FFF2-40B4-BE49-F238E27FC236}">
                <a16:creationId xmlns:a16="http://schemas.microsoft.com/office/drawing/2014/main" id="{2FA37E49-192E-BF0F-EE62-544E30A77FBD}"/>
              </a:ext>
            </a:extLst>
          </p:cNvPr>
          <p:cNvGrpSpPr/>
          <p:nvPr/>
        </p:nvGrpSpPr>
        <p:grpSpPr>
          <a:xfrm>
            <a:off x="28785" y="271570"/>
            <a:ext cx="4577063" cy="526318"/>
            <a:chOff x="739068" y="1515168"/>
            <a:chExt cx="8338389" cy="1052773"/>
          </a:xfrm>
          <a:solidFill>
            <a:srgbClr val="FFC000"/>
          </a:solidFill>
        </p:grpSpPr>
        <p:sp>
          <p:nvSpPr>
            <p:cNvPr id="3" name="Freeform 71">
              <a:extLst>
                <a:ext uri="{FF2B5EF4-FFF2-40B4-BE49-F238E27FC236}">
                  <a16:creationId xmlns:a16="http://schemas.microsoft.com/office/drawing/2014/main" id="{C0EB1F66-9BE0-B85B-D0D3-F3658FC5B19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defTabSz="1088639">
                <a:defRPr/>
              </a:pPr>
              <a:endParaRPr lang="en-US" sz="2150">
                <a:solidFill>
                  <a:prstClr val="white"/>
                </a:solidFill>
                <a:latin typeface="Calibri"/>
                <a:cs typeface="Arial"/>
                <a:sym typeface="Arial"/>
              </a:endParaRPr>
            </a:p>
          </p:txBody>
        </p:sp>
        <p:grpSp>
          <p:nvGrpSpPr>
            <p:cNvPr id="4" name="Group 30">
              <a:extLst>
                <a:ext uri="{FF2B5EF4-FFF2-40B4-BE49-F238E27FC236}">
                  <a16:creationId xmlns:a16="http://schemas.microsoft.com/office/drawing/2014/main" id="{5A832B8F-AD0F-1AF9-1E84-11DD5DE9A12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1052773"/>
              <a:chOff x="739068" y="1515168"/>
              <a:chExt cx="7220702" cy="1052773"/>
            </a:xfrm>
            <a:grpFill/>
          </p:grpSpPr>
          <p:sp>
            <p:nvSpPr>
              <p:cNvPr id="5" name="Freeform 71">
                <a:extLst>
                  <a:ext uri="{FF2B5EF4-FFF2-40B4-BE49-F238E27FC236}">
                    <a16:creationId xmlns:a16="http://schemas.microsoft.com/office/drawing/2014/main" id="{63FF9E10-E5F8-425B-439A-0B72B07B9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6" name="Oval 72">
                <a:extLst>
                  <a:ext uri="{FF2B5EF4-FFF2-40B4-BE49-F238E27FC236}">
                    <a16:creationId xmlns:a16="http://schemas.microsoft.com/office/drawing/2014/main" id="{87821B3C-A2AC-8AEB-6BEB-35A10CF1FE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7" name="Freeform 73">
                <a:extLst>
                  <a:ext uri="{FF2B5EF4-FFF2-40B4-BE49-F238E27FC236}">
                    <a16:creationId xmlns:a16="http://schemas.microsoft.com/office/drawing/2014/main" id="{6EAE332F-1009-83C0-2173-412F023640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8" name="Freeform 74">
                <a:extLst>
                  <a:ext uri="{FF2B5EF4-FFF2-40B4-BE49-F238E27FC236}">
                    <a16:creationId xmlns:a16="http://schemas.microsoft.com/office/drawing/2014/main" id="{2BBBF90E-C860-C061-8758-FA6A6321B4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9" name="Freeform 75">
                <a:extLst>
                  <a:ext uri="{FF2B5EF4-FFF2-40B4-BE49-F238E27FC236}">
                    <a16:creationId xmlns:a16="http://schemas.microsoft.com/office/drawing/2014/main" id="{60EAC15B-04CE-11D1-F5B5-BC9609032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0" name="Freeform 76">
                <a:extLst>
                  <a:ext uri="{FF2B5EF4-FFF2-40B4-BE49-F238E27FC236}">
                    <a16:creationId xmlns:a16="http://schemas.microsoft.com/office/drawing/2014/main" id="{A8D650BE-BCD6-01FE-6E85-1745658E8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1" name="Freeform 77">
                <a:extLst>
                  <a:ext uri="{FF2B5EF4-FFF2-40B4-BE49-F238E27FC236}">
                    <a16:creationId xmlns:a16="http://schemas.microsoft.com/office/drawing/2014/main" id="{AEC59967-A44E-55A2-E528-4DF86CE0A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2" name="Freeform 78">
                <a:extLst>
                  <a:ext uri="{FF2B5EF4-FFF2-40B4-BE49-F238E27FC236}">
                    <a16:creationId xmlns:a16="http://schemas.microsoft.com/office/drawing/2014/main" id="{99107AC4-CB90-1CE4-D515-EAB6203B8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3" name="Freeform 79">
                <a:extLst>
                  <a:ext uri="{FF2B5EF4-FFF2-40B4-BE49-F238E27FC236}">
                    <a16:creationId xmlns:a16="http://schemas.microsoft.com/office/drawing/2014/main" id="{DD67CDD2-5D0B-CC45-AE09-F59E0A6CB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4" name="Freeform 80">
                <a:extLst>
                  <a:ext uri="{FF2B5EF4-FFF2-40B4-BE49-F238E27FC236}">
                    <a16:creationId xmlns:a16="http://schemas.microsoft.com/office/drawing/2014/main" id="{C73CFFD8-1ACE-B30E-D94D-397393D2E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5" name="Freeform 81">
                <a:extLst>
                  <a:ext uri="{FF2B5EF4-FFF2-40B4-BE49-F238E27FC236}">
                    <a16:creationId xmlns:a16="http://schemas.microsoft.com/office/drawing/2014/main" id="{1C8BBF13-735C-6912-5DD3-5AB7C052C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7" name="Freeform 82">
                <a:extLst>
                  <a:ext uri="{FF2B5EF4-FFF2-40B4-BE49-F238E27FC236}">
                    <a16:creationId xmlns:a16="http://schemas.microsoft.com/office/drawing/2014/main" id="{D62FC89D-1E15-FF52-F9E7-DD52E2B5E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22" name="TextBox 43">
                <a:extLst>
                  <a:ext uri="{FF2B5EF4-FFF2-40B4-BE49-F238E27FC236}">
                    <a16:creationId xmlns:a16="http://schemas.microsoft.com/office/drawing/2014/main" id="{1D955B64-DB24-9E48-4BC7-838F516C0E36}"/>
                  </a:ext>
                </a:extLst>
              </p:cNvPr>
              <p:cNvSpPr txBox="1"/>
              <p:nvPr/>
            </p:nvSpPr>
            <p:spPr>
              <a:xfrm>
                <a:off x="2132731" y="1706055"/>
                <a:ext cx="5827039" cy="861886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libri"/>
                    <a:ea typeface="Tahoma" panose="020B0604030504040204" pitchFamily="34" charset="0"/>
                    <a:cs typeface="Arial" panose="020B0604020202020204" pitchFamily="34" charset="0"/>
                    <a:sym typeface="Arial"/>
                  </a:rPr>
                  <a:t>   BÀI TẬP BỔ SUNG</a:t>
                </a: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9139098-8095-9644-6F5C-696A703B2D77}"/>
              </a:ext>
            </a:extLst>
          </p:cNvPr>
          <p:cNvGrpSpPr/>
          <p:nvPr/>
        </p:nvGrpSpPr>
        <p:grpSpPr>
          <a:xfrm>
            <a:off x="4829225" y="375496"/>
            <a:ext cx="4184691" cy="561841"/>
            <a:chOff x="2887217" y="5153601"/>
            <a:chExt cx="1849416" cy="378104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E4BB929-1733-C909-2E31-A71F6CE5BA4C}"/>
                </a:ext>
              </a:extLst>
            </p:cNvPr>
            <p:cNvSpPr/>
            <p:nvPr/>
          </p:nvSpPr>
          <p:spPr>
            <a:xfrm rot="10800000">
              <a:off x="2887217" y="5153601"/>
              <a:ext cx="1849416" cy="378104"/>
            </a:xfrm>
            <a:custGeom>
              <a:avLst/>
              <a:gdLst>
                <a:gd name="connsiteX0" fmla="*/ 404333 w 2513262"/>
                <a:gd name="connsiteY0" fmla="*/ 0 h 426834"/>
                <a:gd name="connsiteX1" fmla="*/ 2108929 w 2513262"/>
                <a:gd name="connsiteY1" fmla="*/ 0 h 426834"/>
                <a:gd name="connsiteX2" fmla="*/ 2513262 w 2513262"/>
                <a:gd name="connsiteY2" fmla="*/ 405883 h 426834"/>
                <a:gd name="connsiteX3" fmla="*/ 2509048 w 2513262"/>
                <a:gd name="connsiteY3" fmla="*/ 426834 h 426834"/>
                <a:gd name="connsiteX4" fmla="*/ 4214 w 2513262"/>
                <a:gd name="connsiteY4" fmla="*/ 426834 h 426834"/>
                <a:gd name="connsiteX5" fmla="*/ 0 w 2513262"/>
                <a:gd name="connsiteY5" fmla="*/ 405883 h 426834"/>
                <a:gd name="connsiteX6" fmla="*/ 404333 w 2513262"/>
                <a:gd name="connsiteY6" fmla="*/ 0 h 42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3262" h="426834">
                  <a:moveTo>
                    <a:pt x="404333" y="0"/>
                  </a:moveTo>
                  <a:lnTo>
                    <a:pt x="2108929" y="0"/>
                  </a:lnTo>
                  <a:cubicBezTo>
                    <a:pt x="2332214" y="0"/>
                    <a:pt x="2513262" y="181708"/>
                    <a:pt x="2513262" y="405883"/>
                  </a:cubicBezTo>
                  <a:lnTo>
                    <a:pt x="2509048" y="426834"/>
                  </a:lnTo>
                  <a:lnTo>
                    <a:pt x="4214" y="426834"/>
                  </a:lnTo>
                  <a:lnTo>
                    <a:pt x="0" y="405883"/>
                  </a:lnTo>
                  <a:cubicBezTo>
                    <a:pt x="0" y="181708"/>
                    <a:pt x="181048" y="0"/>
                    <a:pt x="404333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31959E9-2A19-9AC1-21DE-1A9DA699A28E}"/>
                </a:ext>
              </a:extLst>
            </p:cNvPr>
            <p:cNvSpPr/>
            <p:nvPr/>
          </p:nvSpPr>
          <p:spPr>
            <a:xfrm rot="10800000">
              <a:off x="2949336" y="5197466"/>
              <a:ext cx="1707807" cy="292351"/>
            </a:xfrm>
            <a:custGeom>
              <a:avLst/>
              <a:gdLst>
                <a:gd name="connsiteX0" fmla="*/ 404333 w 2513262"/>
                <a:gd name="connsiteY0" fmla="*/ 0 h 426834"/>
                <a:gd name="connsiteX1" fmla="*/ 2108929 w 2513262"/>
                <a:gd name="connsiteY1" fmla="*/ 0 h 426834"/>
                <a:gd name="connsiteX2" fmla="*/ 2513262 w 2513262"/>
                <a:gd name="connsiteY2" fmla="*/ 405883 h 426834"/>
                <a:gd name="connsiteX3" fmla="*/ 2509048 w 2513262"/>
                <a:gd name="connsiteY3" fmla="*/ 426834 h 426834"/>
                <a:gd name="connsiteX4" fmla="*/ 4214 w 2513262"/>
                <a:gd name="connsiteY4" fmla="*/ 426834 h 426834"/>
                <a:gd name="connsiteX5" fmla="*/ 0 w 2513262"/>
                <a:gd name="connsiteY5" fmla="*/ 405883 h 426834"/>
                <a:gd name="connsiteX6" fmla="*/ 404333 w 2513262"/>
                <a:gd name="connsiteY6" fmla="*/ 0 h 42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3262" h="426834">
                  <a:moveTo>
                    <a:pt x="404333" y="0"/>
                  </a:moveTo>
                  <a:lnTo>
                    <a:pt x="2108929" y="0"/>
                  </a:lnTo>
                  <a:cubicBezTo>
                    <a:pt x="2332214" y="0"/>
                    <a:pt x="2513262" y="181708"/>
                    <a:pt x="2513262" y="405883"/>
                  </a:cubicBezTo>
                  <a:lnTo>
                    <a:pt x="2509048" y="426834"/>
                  </a:lnTo>
                  <a:lnTo>
                    <a:pt x="4214" y="426834"/>
                  </a:lnTo>
                  <a:lnTo>
                    <a:pt x="0" y="405883"/>
                  </a:lnTo>
                  <a:cubicBezTo>
                    <a:pt x="0" y="181708"/>
                    <a:pt x="181048" y="0"/>
                    <a:pt x="404333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8" name="TextBox 31">
            <a:extLst>
              <a:ext uri="{FF2B5EF4-FFF2-40B4-BE49-F238E27FC236}">
                <a16:creationId xmlns:a16="http://schemas.microsoft.com/office/drawing/2014/main" id="{7BF5B159-8AAC-2871-3004-BF30A15E564D}"/>
              </a:ext>
            </a:extLst>
          </p:cNvPr>
          <p:cNvSpPr txBox="1"/>
          <p:nvPr/>
        </p:nvSpPr>
        <p:spPr>
          <a:xfrm>
            <a:off x="5007226" y="423299"/>
            <a:ext cx="387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Blip>
                <a:blip r:embed="rId13"/>
              </a:buBlip>
            </a:pP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 TRẮC NGHIỆM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59322F9-D8C8-3EEC-3DBF-8988AE5D2F04}"/>
              </a:ext>
            </a:extLst>
          </p:cNvPr>
          <p:cNvCxnSpPr>
            <a:cxnSpLocks/>
          </p:cNvCxnSpPr>
          <p:nvPr/>
        </p:nvCxnSpPr>
        <p:spPr>
          <a:xfrm flipV="1">
            <a:off x="10196623" y="3615070"/>
            <a:ext cx="384060" cy="531271"/>
          </a:xfrm>
          <a:prstGeom prst="straightConnector1">
            <a:avLst/>
          </a:prstGeom>
          <a:ln w="508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927927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/>
              <p:cNvSpPr/>
              <p:nvPr/>
            </p:nvSpPr>
            <p:spPr>
              <a:xfrm>
                <a:off x="355625" y="975091"/>
                <a:ext cx="11765452" cy="1382801"/>
              </a:xfrm>
              <a:prstGeom prst="roundRect">
                <a:avLst>
                  <a:gd name="adj" fmla="val 437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Cho hình lập phương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pt-BR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cạnh a. </a:t>
                </a:r>
              </a:p>
              <a:p>
                <a:r>
                  <a:rPr lang="pt-BR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Tính độ dài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pt-BR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theo a.</a:t>
                </a:r>
                <a:endParaRPr lang="en-US" sz="2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Rounded 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25" y="975091"/>
                <a:ext cx="11765452" cy="1382801"/>
              </a:xfrm>
              <a:prstGeom prst="roundRect">
                <a:avLst>
                  <a:gd name="adj" fmla="val 4376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91720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EEF524F8-E36A-455D-B747-24196E0F10B8}"/>
              </a:ext>
            </a:extLst>
          </p:cNvPr>
          <p:cNvGrpSpPr/>
          <p:nvPr/>
        </p:nvGrpSpPr>
        <p:grpSpPr>
          <a:xfrm>
            <a:off x="574649" y="2429711"/>
            <a:ext cx="10352699" cy="980524"/>
            <a:chOff x="130069" y="4553819"/>
            <a:chExt cx="20677130" cy="2065986"/>
          </a:xfrm>
          <a:solidFill>
            <a:srgbClr val="5F8D2E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C9CDA57-3642-4499-85DC-7E3520E54035}"/>
                </a:ext>
              </a:extLst>
            </p:cNvPr>
            <p:cNvGrpSpPr/>
            <p:nvPr/>
          </p:nvGrpSpPr>
          <p:grpSpPr>
            <a:xfrm>
              <a:off x="130069" y="4553819"/>
              <a:ext cx="20677130" cy="2065986"/>
              <a:chOff x="93440" y="2208453"/>
              <a:chExt cx="10338565" cy="1032993"/>
            </a:xfrm>
            <a:grpFill/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0780CF5-E936-48E1-AB7B-CE819980B2C4}"/>
                  </a:ext>
                </a:extLst>
              </p:cNvPr>
              <p:cNvSpPr/>
              <p:nvPr/>
            </p:nvSpPr>
            <p:spPr>
              <a:xfrm>
                <a:off x="3023177" y="2229375"/>
                <a:ext cx="1977297" cy="997465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7EC5FD-6D19-4178-8F3F-D968CD745CD7}"/>
                  </a:ext>
                </a:extLst>
              </p:cNvPr>
              <p:cNvSpPr/>
              <p:nvPr/>
            </p:nvSpPr>
            <p:spPr>
              <a:xfrm>
                <a:off x="365572" y="2243981"/>
                <a:ext cx="1977297" cy="997465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4E3787D-1546-489A-BC25-C3FD609DCB06}"/>
                  </a:ext>
                </a:extLst>
              </p:cNvPr>
              <p:cNvSpPr/>
              <p:nvPr/>
            </p:nvSpPr>
            <p:spPr>
              <a:xfrm>
                <a:off x="2732631" y="2360040"/>
                <a:ext cx="544265" cy="697697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vi-VN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</a:t>
                </a:r>
                <a:endParaRPr lang="en-US" sz="3200" dirty="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676FBB2-AAED-49BD-A619-CEF526460920}"/>
                  </a:ext>
                </a:extLst>
              </p:cNvPr>
              <p:cNvSpPr/>
              <p:nvPr/>
            </p:nvSpPr>
            <p:spPr>
              <a:xfrm>
                <a:off x="93440" y="2372738"/>
                <a:ext cx="544265" cy="697697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vi-VN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A</a:t>
                </a:r>
                <a:endParaRPr lang="en-US" sz="3200" dirty="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40F324A-DDD8-4E6C-BDD6-975E3ADA5BD3}"/>
                  </a:ext>
                </a:extLst>
              </p:cNvPr>
              <p:cNvSpPr/>
              <p:nvPr/>
            </p:nvSpPr>
            <p:spPr>
              <a:xfrm>
                <a:off x="5709312" y="2221357"/>
                <a:ext cx="1977297" cy="997465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5F2BEF5-F8F4-46A1-9C1D-71C64EC303F1}"/>
                  </a:ext>
                </a:extLst>
              </p:cNvPr>
              <p:cNvSpPr/>
              <p:nvPr/>
            </p:nvSpPr>
            <p:spPr>
              <a:xfrm>
                <a:off x="5418768" y="2352025"/>
                <a:ext cx="544265" cy="697697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en-US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</a:t>
                </a:r>
                <a:endParaRPr lang="en-US" sz="3200" dirty="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DAB8123-5FE6-40C4-9AE4-208D44B789A6}"/>
                  </a:ext>
                </a:extLst>
              </p:cNvPr>
              <p:cNvSpPr/>
              <p:nvPr/>
            </p:nvSpPr>
            <p:spPr>
              <a:xfrm>
                <a:off x="8454708" y="2208453"/>
                <a:ext cx="1977297" cy="997465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953997F-6181-4CF6-B667-2A3829F80CDD}"/>
                  </a:ext>
                </a:extLst>
              </p:cNvPr>
              <p:cNvSpPr/>
              <p:nvPr/>
            </p:nvSpPr>
            <p:spPr>
              <a:xfrm>
                <a:off x="8164162" y="2339120"/>
                <a:ext cx="544265" cy="697697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en-US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D</a:t>
                </a:r>
                <a:endParaRPr lang="en-US" sz="3200" dirty="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BEFDA752-A975-4913-AE7E-32648CC5A8A8}"/>
                    </a:ext>
                  </a:extLst>
                </p:cNvPr>
                <p:cNvSpPr/>
                <p:nvPr/>
              </p:nvSpPr>
              <p:spPr>
                <a:xfrm>
                  <a:off x="1322545" y="4949012"/>
                  <a:ext cx="2481168" cy="12093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defTabSz="108863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e>
                        </m:rad>
                        <m:r>
                          <a:rPr lang="en-US" sz="2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2800" b="1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BEFDA752-A975-4913-AE7E-32648CC5A8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2545" y="4949012"/>
                  <a:ext cx="2481168" cy="120930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B725FB9-832D-4520-9459-E016C2129A13}"/>
                </a:ext>
              </a:extLst>
            </p:cNvPr>
            <p:cNvSpPr/>
            <p:nvPr/>
          </p:nvSpPr>
          <p:spPr>
            <a:xfrm>
              <a:off x="11832253" y="5023666"/>
              <a:ext cx="3067608" cy="1021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088639">
                <a:defRPr/>
              </a:pPr>
              <a:endParaRPr lang="en-US" sz="255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6471" y="1016157"/>
            <a:ext cx="1819980" cy="431256"/>
            <a:chOff x="1232231" y="4035661"/>
            <a:chExt cx="3639960" cy="816740"/>
          </a:xfrm>
        </p:grpSpPr>
        <p:grpSp>
          <p:nvGrpSpPr>
            <p:cNvPr id="38" name="Group 37"/>
            <p:cNvGrpSpPr/>
            <p:nvPr/>
          </p:nvGrpSpPr>
          <p:grpSpPr>
            <a:xfrm>
              <a:off x="1362045" y="4071155"/>
              <a:ext cx="3510146" cy="781246"/>
              <a:chOff x="2028795" y="4433105"/>
              <a:chExt cx="3510146" cy="781246"/>
            </a:xfrm>
          </p:grpSpPr>
          <p:sp>
            <p:nvSpPr>
              <p:cNvPr id="54" name="Freeform 20"/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9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745911" y="4456598"/>
                <a:ext cx="2793030" cy="757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vi-VN" sz="2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 </a:t>
                </a:r>
                <a:r>
                  <a:rPr lang="en-US" sz="2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5</a:t>
                </a:r>
              </a:p>
            </p:txBody>
          </p:sp>
        </p:grpSp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232231" y="4035661"/>
              <a:ext cx="1076356" cy="683367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33D5E65-5FCC-C920-539F-0B7DFAA8AD9B}"/>
                  </a:ext>
                </a:extLst>
              </p:cNvPr>
              <p:cNvSpPr/>
              <p:nvPr/>
            </p:nvSpPr>
            <p:spPr>
              <a:xfrm>
                <a:off x="3694066" y="2573598"/>
                <a:ext cx="2003758" cy="6085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088639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𝑎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1</m:t>
                          </m:r>
                          <m:r>
                            <a:rPr lang="en-US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r>
                        <a:rPr lang="en-US" sz="2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800" b="1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33D5E65-5FCC-C920-539F-0B7DFAA8AD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066" y="2573598"/>
                <a:ext cx="2003758" cy="608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1C55C0DD-1AF1-1B8B-3ECB-6386DD6CF042}"/>
              </a:ext>
            </a:extLst>
          </p:cNvPr>
          <p:cNvGrpSpPr/>
          <p:nvPr/>
        </p:nvGrpSpPr>
        <p:grpSpPr>
          <a:xfrm>
            <a:off x="101377" y="3450590"/>
            <a:ext cx="11931187" cy="3057214"/>
            <a:chOff x="48567" y="4381499"/>
            <a:chExt cx="23018772" cy="5706648"/>
          </a:xfrm>
          <a:solidFill>
            <a:srgbClr val="DAE3F3"/>
          </a:solidFill>
        </p:grpSpPr>
        <p:sp>
          <p:nvSpPr>
            <p:cNvPr id="48" name="Rounded Rectangle 52">
              <a:extLst>
                <a:ext uri="{FF2B5EF4-FFF2-40B4-BE49-F238E27FC236}">
                  <a16:creationId xmlns:a16="http://schemas.microsoft.com/office/drawing/2014/main" id="{508164E2-2E6D-5104-FDC6-933342AA6A66}"/>
                </a:ext>
              </a:extLst>
            </p:cNvPr>
            <p:cNvSpPr/>
            <p:nvPr/>
          </p:nvSpPr>
          <p:spPr>
            <a:xfrm>
              <a:off x="385312" y="4627683"/>
              <a:ext cx="22682027" cy="5460464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defTabSz="1088639"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        </a:t>
              </a:r>
              <a:endPara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C384347-D84D-1C95-0437-F1071A3E430B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0" name="Freeform 20">
                <a:extLst>
                  <a:ext uri="{FF2B5EF4-FFF2-40B4-BE49-F238E27FC236}">
                    <a16:creationId xmlns:a16="http://schemas.microsoft.com/office/drawing/2014/main" id="{249F710D-7572-A9F7-1F81-F84C891259A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6A7B7E2-8BE3-49EB-9B98-6B587A2C5244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9255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vi-VN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lang="en-US" sz="23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67D5449D-1061-A4A8-AFC8-F02398DC5E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E87E909-AEA9-A0D4-93FB-183C8413701E}"/>
                  </a:ext>
                </a:extLst>
              </p:cNvPr>
              <p:cNvSpPr/>
              <p:nvPr/>
            </p:nvSpPr>
            <p:spPr>
              <a:xfrm>
                <a:off x="6700747" y="2535009"/>
                <a:ext cx="1242280" cy="573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088639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6</m:t>
                          </m:r>
                        </m:e>
                      </m:rad>
                      <m:r>
                        <a:rPr lang="en-US" sz="2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800" b="1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E87E909-AEA9-A0D4-93FB-183C841370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747" y="2535009"/>
                <a:ext cx="1242280" cy="5739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7D15BC5-DC29-A8A5-61FC-B455CBC52715}"/>
                  </a:ext>
                </a:extLst>
              </p:cNvPr>
              <p:cNvSpPr txBox="1"/>
              <p:nvPr/>
            </p:nvSpPr>
            <p:spPr>
              <a:xfrm>
                <a:off x="9363286" y="2374834"/>
                <a:ext cx="1148124" cy="995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7D15BC5-DC29-A8A5-61FC-B455CBC52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3286" y="2374834"/>
                <a:ext cx="1148124" cy="99591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 descr="A cube with lines and dots&#10;&#10;Description automatically generated">
            <a:extLst>
              <a:ext uri="{FF2B5EF4-FFF2-40B4-BE49-F238E27FC236}">
                <a16:creationId xmlns:a16="http://schemas.microsoft.com/office/drawing/2014/main" id="{5C1E2120-D4DC-47ED-8F2E-EE0E5DF3F133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9062720" y="3646860"/>
            <a:ext cx="2883840" cy="27539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FBD31EC-C84F-42B1-A333-B22A703B4E9F}"/>
                  </a:ext>
                </a:extLst>
              </p:cNvPr>
              <p:cNvSpPr txBox="1"/>
              <p:nvPr/>
            </p:nvSpPr>
            <p:spPr>
              <a:xfrm>
                <a:off x="-162561" y="3832036"/>
                <a:ext cx="10098297" cy="2627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O’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′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𝑶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𝑶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𝑶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𝑶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AA’O’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A’, </a:t>
                </a:r>
              </a:p>
              <a:p>
                <a:pPr marL="62992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𝑶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𝑶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𝑶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𝟔</m:t>
                        </m:r>
                      </m:e>
                    </m:ra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FBD31EC-C84F-42B1-A333-B22A703B4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2561" y="3832036"/>
                <a:ext cx="10098297" cy="2627322"/>
              </a:xfrm>
              <a:prstGeom prst="rect">
                <a:avLst/>
              </a:prstGeom>
              <a:blipFill>
                <a:blip r:embed="rId12"/>
                <a:stretch>
                  <a:fillRect b="-4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14412A02-6809-4F45-87F2-FBC704402A44}"/>
              </a:ext>
            </a:extLst>
          </p:cNvPr>
          <p:cNvSpPr/>
          <p:nvPr/>
        </p:nvSpPr>
        <p:spPr>
          <a:xfrm>
            <a:off x="5918832" y="2593933"/>
            <a:ext cx="573357" cy="597278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>
              <a:defRPr/>
            </a:pPr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C</a:t>
            </a:r>
            <a:endParaRPr lang="en-US" sz="3200" dirty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478DAB-CD86-2053-B713-89067A716280}"/>
              </a:ext>
            </a:extLst>
          </p:cNvPr>
          <p:cNvSpPr txBox="1"/>
          <p:nvPr/>
        </p:nvSpPr>
        <p:spPr>
          <a:xfrm>
            <a:off x="5800977" y="5366987"/>
            <a:ext cx="2501837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160270" algn="l"/>
                <a:tab pos="3599815" algn="l"/>
                <a:tab pos="5039995" algn="l"/>
              </a:tabLst>
            </a:pPr>
            <a:r>
              <a:rPr lang="en-US" sz="2400" b="1" dirty="0" err="1">
                <a:effectLst/>
                <a:highlight>
                  <a:srgbClr val="00FF00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Chọn</a:t>
            </a:r>
            <a:r>
              <a:rPr lang="en-US" sz="2400" b="1" dirty="0">
                <a:effectLst/>
                <a:highlight>
                  <a:srgbClr val="00FF00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 C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6" name="Group 47">
            <a:extLst>
              <a:ext uri="{FF2B5EF4-FFF2-40B4-BE49-F238E27FC236}">
                <a16:creationId xmlns:a16="http://schemas.microsoft.com/office/drawing/2014/main" id="{0753E7B2-A874-97FF-98B0-2E5B611EB5C1}"/>
              </a:ext>
            </a:extLst>
          </p:cNvPr>
          <p:cNvGrpSpPr/>
          <p:nvPr/>
        </p:nvGrpSpPr>
        <p:grpSpPr>
          <a:xfrm>
            <a:off x="28785" y="271570"/>
            <a:ext cx="4577063" cy="526318"/>
            <a:chOff x="739068" y="1515168"/>
            <a:chExt cx="8338389" cy="1052773"/>
          </a:xfrm>
          <a:solidFill>
            <a:srgbClr val="FFC000"/>
          </a:solidFill>
        </p:grpSpPr>
        <p:sp>
          <p:nvSpPr>
            <p:cNvPr id="17" name="Freeform 71">
              <a:extLst>
                <a:ext uri="{FF2B5EF4-FFF2-40B4-BE49-F238E27FC236}">
                  <a16:creationId xmlns:a16="http://schemas.microsoft.com/office/drawing/2014/main" id="{43D3EAA6-0A35-FEAB-793A-99AEFEAA63A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defTabSz="1088639">
                <a:defRPr/>
              </a:pPr>
              <a:endParaRPr lang="en-US" sz="2150">
                <a:solidFill>
                  <a:prstClr val="white"/>
                </a:solidFill>
                <a:latin typeface="Calibri"/>
                <a:cs typeface="Arial"/>
                <a:sym typeface="Arial"/>
              </a:endParaRPr>
            </a:p>
          </p:txBody>
        </p:sp>
        <p:grpSp>
          <p:nvGrpSpPr>
            <p:cNvPr id="18" name="Group 30">
              <a:extLst>
                <a:ext uri="{FF2B5EF4-FFF2-40B4-BE49-F238E27FC236}">
                  <a16:creationId xmlns:a16="http://schemas.microsoft.com/office/drawing/2014/main" id="{5F7EA3B1-97A9-0504-6A08-F688E43BC01B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1052773"/>
              <a:chOff x="739068" y="1515168"/>
              <a:chExt cx="7220702" cy="1052773"/>
            </a:xfrm>
            <a:grpFill/>
          </p:grpSpPr>
          <p:sp>
            <p:nvSpPr>
              <p:cNvPr id="22" name="Freeform 71">
                <a:extLst>
                  <a:ext uri="{FF2B5EF4-FFF2-40B4-BE49-F238E27FC236}">
                    <a16:creationId xmlns:a16="http://schemas.microsoft.com/office/drawing/2014/main" id="{A297BE0E-200F-C692-0A5F-A2E84FC57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28" name="Oval 72">
                <a:extLst>
                  <a:ext uri="{FF2B5EF4-FFF2-40B4-BE49-F238E27FC236}">
                    <a16:creationId xmlns:a16="http://schemas.microsoft.com/office/drawing/2014/main" id="{7BB2A188-1C65-B081-5E09-A71FD4A874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30" name="Freeform 73">
                <a:extLst>
                  <a:ext uri="{FF2B5EF4-FFF2-40B4-BE49-F238E27FC236}">
                    <a16:creationId xmlns:a16="http://schemas.microsoft.com/office/drawing/2014/main" id="{C847184B-7D09-B266-5324-F109047185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32" name="Freeform 74">
                <a:extLst>
                  <a:ext uri="{FF2B5EF4-FFF2-40B4-BE49-F238E27FC236}">
                    <a16:creationId xmlns:a16="http://schemas.microsoft.com/office/drawing/2014/main" id="{2075D16A-D8D8-526D-C290-1223313384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41" name="Freeform 75">
                <a:extLst>
                  <a:ext uri="{FF2B5EF4-FFF2-40B4-BE49-F238E27FC236}">
                    <a16:creationId xmlns:a16="http://schemas.microsoft.com/office/drawing/2014/main" id="{C8EB29CF-04F5-1316-7FD4-15A359C55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43" name="Freeform 76">
                <a:extLst>
                  <a:ext uri="{FF2B5EF4-FFF2-40B4-BE49-F238E27FC236}">
                    <a16:creationId xmlns:a16="http://schemas.microsoft.com/office/drawing/2014/main" id="{0CCF3C6B-DAD9-AFC0-2EBB-8A71C5841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44" name="Freeform 77">
                <a:extLst>
                  <a:ext uri="{FF2B5EF4-FFF2-40B4-BE49-F238E27FC236}">
                    <a16:creationId xmlns:a16="http://schemas.microsoft.com/office/drawing/2014/main" id="{BE5C6281-B2D2-1EC7-6E99-AA2EA4BE1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45" name="Freeform 78">
                <a:extLst>
                  <a:ext uri="{FF2B5EF4-FFF2-40B4-BE49-F238E27FC236}">
                    <a16:creationId xmlns:a16="http://schemas.microsoft.com/office/drawing/2014/main" id="{B09113F5-C302-AE61-0235-BEB8CF9C0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0" name="Freeform 79">
                <a:extLst>
                  <a:ext uri="{FF2B5EF4-FFF2-40B4-BE49-F238E27FC236}">
                    <a16:creationId xmlns:a16="http://schemas.microsoft.com/office/drawing/2014/main" id="{D9CCBB8E-12D1-42AE-B282-40704DE1C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7" name="Freeform 80">
                <a:extLst>
                  <a:ext uri="{FF2B5EF4-FFF2-40B4-BE49-F238E27FC236}">
                    <a16:creationId xmlns:a16="http://schemas.microsoft.com/office/drawing/2014/main" id="{68F1894B-A225-3320-DE2C-CD197EFD9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8" name="Freeform 81">
                <a:extLst>
                  <a:ext uri="{FF2B5EF4-FFF2-40B4-BE49-F238E27FC236}">
                    <a16:creationId xmlns:a16="http://schemas.microsoft.com/office/drawing/2014/main" id="{25143B17-0FDE-0411-4249-4B0202C63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9" name="Freeform 82">
                <a:extLst>
                  <a:ext uri="{FF2B5EF4-FFF2-40B4-BE49-F238E27FC236}">
                    <a16:creationId xmlns:a16="http://schemas.microsoft.com/office/drawing/2014/main" id="{0D530B71-E949-118F-B924-44AEB226A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63" name="TextBox 43">
                <a:extLst>
                  <a:ext uri="{FF2B5EF4-FFF2-40B4-BE49-F238E27FC236}">
                    <a16:creationId xmlns:a16="http://schemas.microsoft.com/office/drawing/2014/main" id="{6FEF88B1-2210-5489-82D5-2BB7CAB6462F}"/>
                  </a:ext>
                </a:extLst>
              </p:cNvPr>
              <p:cNvSpPr txBox="1"/>
              <p:nvPr/>
            </p:nvSpPr>
            <p:spPr>
              <a:xfrm>
                <a:off x="2132731" y="1706055"/>
                <a:ext cx="5827039" cy="861886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libri"/>
                    <a:ea typeface="Tahoma" panose="020B0604030504040204" pitchFamily="34" charset="0"/>
                    <a:cs typeface="Arial" panose="020B0604020202020204" pitchFamily="34" charset="0"/>
                    <a:sym typeface="Arial"/>
                  </a:rPr>
                  <a:t>   BÀI TẬP BỔ SUNG</a:t>
                </a:r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39D4974-0EB5-A4E1-A8A7-B332F71A9A3C}"/>
              </a:ext>
            </a:extLst>
          </p:cNvPr>
          <p:cNvGrpSpPr/>
          <p:nvPr/>
        </p:nvGrpSpPr>
        <p:grpSpPr>
          <a:xfrm>
            <a:off x="4829225" y="375496"/>
            <a:ext cx="4184691" cy="561841"/>
            <a:chOff x="2887217" y="5153601"/>
            <a:chExt cx="1849416" cy="378104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25C27BE-1F3D-8F71-8132-69D581859287}"/>
                </a:ext>
              </a:extLst>
            </p:cNvPr>
            <p:cNvSpPr/>
            <p:nvPr/>
          </p:nvSpPr>
          <p:spPr>
            <a:xfrm rot="10800000">
              <a:off x="2887217" y="5153601"/>
              <a:ext cx="1849416" cy="378104"/>
            </a:xfrm>
            <a:custGeom>
              <a:avLst/>
              <a:gdLst>
                <a:gd name="connsiteX0" fmla="*/ 404333 w 2513262"/>
                <a:gd name="connsiteY0" fmla="*/ 0 h 426834"/>
                <a:gd name="connsiteX1" fmla="*/ 2108929 w 2513262"/>
                <a:gd name="connsiteY1" fmla="*/ 0 h 426834"/>
                <a:gd name="connsiteX2" fmla="*/ 2513262 w 2513262"/>
                <a:gd name="connsiteY2" fmla="*/ 405883 h 426834"/>
                <a:gd name="connsiteX3" fmla="*/ 2509048 w 2513262"/>
                <a:gd name="connsiteY3" fmla="*/ 426834 h 426834"/>
                <a:gd name="connsiteX4" fmla="*/ 4214 w 2513262"/>
                <a:gd name="connsiteY4" fmla="*/ 426834 h 426834"/>
                <a:gd name="connsiteX5" fmla="*/ 0 w 2513262"/>
                <a:gd name="connsiteY5" fmla="*/ 405883 h 426834"/>
                <a:gd name="connsiteX6" fmla="*/ 404333 w 2513262"/>
                <a:gd name="connsiteY6" fmla="*/ 0 h 42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3262" h="426834">
                  <a:moveTo>
                    <a:pt x="404333" y="0"/>
                  </a:moveTo>
                  <a:lnTo>
                    <a:pt x="2108929" y="0"/>
                  </a:lnTo>
                  <a:cubicBezTo>
                    <a:pt x="2332214" y="0"/>
                    <a:pt x="2513262" y="181708"/>
                    <a:pt x="2513262" y="405883"/>
                  </a:cubicBezTo>
                  <a:lnTo>
                    <a:pt x="2509048" y="426834"/>
                  </a:lnTo>
                  <a:lnTo>
                    <a:pt x="4214" y="426834"/>
                  </a:lnTo>
                  <a:lnTo>
                    <a:pt x="0" y="405883"/>
                  </a:lnTo>
                  <a:cubicBezTo>
                    <a:pt x="0" y="181708"/>
                    <a:pt x="181048" y="0"/>
                    <a:pt x="404333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77E999A-D42F-031B-92B3-3F464EA49067}"/>
                </a:ext>
              </a:extLst>
            </p:cNvPr>
            <p:cNvSpPr/>
            <p:nvPr/>
          </p:nvSpPr>
          <p:spPr>
            <a:xfrm rot="10800000">
              <a:off x="2949336" y="5197466"/>
              <a:ext cx="1707807" cy="292351"/>
            </a:xfrm>
            <a:custGeom>
              <a:avLst/>
              <a:gdLst>
                <a:gd name="connsiteX0" fmla="*/ 404333 w 2513262"/>
                <a:gd name="connsiteY0" fmla="*/ 0 h 426834"/>
                <a:gd name="connsiteX1" fmla="*/ 2108929 w 2513262"/>
                <a:gd name="connsiteY1" fmla="*/ 0 h 426834"/>
                <a:gd name="connsiteX2" fmla="*/ 2513262 w 2513262"/>
                <a:gd name="connsiteY2" fmla="*/ 405883 h 426834"/>
                <a:gd name="connsiteX3" fmla="*/ 2509048 w 2513262"/>
                <a:gd name="connsiteY3" fmla="*/ 426834 h 426834"/>
                <a:gd name="connsiteX4" fmla="*/ 4214 w 2513262"/>
                <a:gd name="connsiteY4" fmla="*/ 426834 h 426834"/>
                <a:gd name="connsiteX5" fmla="*/ 0 w 2513262"/>
                <a:gd name="connsiteY5" fmla="*/ 405883 h 426834"/>
                <a:gd name="connsiteX6" fmla="*/ 404333 w 2513262"/>
                <a:gd name="connsiteY6" fmla="*/ 0 h 42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3262" h="426834">
                  <a:moveTo>
                    <a:pt x="404333" y="0"/>
                  </a:moveTo>
                  <a:lnTo>
                    <a:pt x="2108929" y="0"/>
                  </a:lnTo>
                  <a:cubicBezTo>
                    <a:pt x="2332214" y="0"/>
                    <a:pt x="2513262" y="181708"/>
                    <a:pt x="2513262" y="405883"/>
                  </a:cubicBezTo>
                  <a:lnTo>
                    <a:pt x="2509048" y="426834"/>
                  </a:lnTo>
                  <a:lnTo>
                    <a:pt x="4214" y="426834"/>
                  </a:lnTo>
                  <a:lnTo>
                    <a:pt x="0" y="405883"/>
                  </a:lnTo>
                  <a:cubicBezTo>
                    <a:pt x="0" y="181708"/>
                    <a:pt x="181048" y="0"/>
                    <a:pt x="404333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8" name="TextBox 31">
            <a:extLst>
              <a:ext uri="{FF2B5EF4-FFF2-40B4-BE49-F238E27FC236}">
                <a16:creationId xmlns:a16="http://schemas.microsoft.com/office/drawing/2014/main" id="{5F9B3A45-EE96-871F-5816-481959EB2569}"/>
              </a:ext>
            </a:extLst>
          </p:cNvPr>
          <p:cNvSpPr txBox="1"/>
          <p:nvPr/>
        </p:nvSpPr>
        <p:spPr>
          <a:xfrm>
            <a:off x="5007226" y="423299"/>
            <a:ext cx="387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Blip>
                <a:blip r:embed="rId13"/>
              </a:buBlip>
            </a:pP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 TRẮC NGHIỆM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8D645FF-C43D-C57B-74F2-6E9F9B40B3FD}"/>
              </a:ext>
            </a:extLst>
          </p:cNvPr>
          <p:cNvCxnSpPr>
            <a:cxnSpLocks/>
          </p:cNvCxnSpPr>
          <p:nvPr/>
        </p:nvCxnSpPr>
        <p:spPr>
          <a:xfrm flipV="1">
            <a:off x="10072427" y="3968287"/>
            <a:ext cx="0" cy="1606149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C67612D-D515-85B9-9CE4-A53D46A6C054}"/>
              </a:ext>
            </a:extLst>
          </p:cNvPr>
          <p:cNvCxnSpPr>
            <a:cxnSpLocks/>
          </p:cNvCxnSpPr>
          <p:nvPr/>
        </p:nvCxnSpPr>
        <p:spPr>
          <a:xfrm flipV="1">
            <a:off x="10072427" y="4444409"/>
            <a:ext cx="932271" cy="111435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227612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De_bai1">
                <a:extLst>
                  <a:ext uri="{FF2B5EF4-FFF2-40B4-BE49-F238E27FC236}">
                    <a16:creationId xmlns:a16="http://schemas.microsoft.com/office/drawing/2014/main" id="{4035526F-9547-0E81-B93A-BC0D8AAC2D2E}"/>
                  </a:ext>
                </a:extLst>
              </p:cNvPr>
              <p:cNvSpPr/>
              <p:nvPr/>
            </p:nvSpPr>
            <p:spPr>
              <a:xfrm>
                <a:off x="277613" y="1114237"/>
                <a:ext cx="11756643" cy="957287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 cap="flat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13" tIns="22850" rIns="45713" bIns="22850" anchor="ctr" anchorCtr="0">
                <a:noAutofit/>
              </a:bodyPr>
              <a:lstStyle/>
              <a:p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Cho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8" name="De_bai1">
                <a:extLst>
                  <a:ext uri="{FF2B5EF4-FFF2-40B4-BE49-F238E27FC236}">
                    <a16:creationId xmlns:a16="http://schemas.microsoft.com/office/drawing/2014/main" id="{4035526F-9547-0E81-B93A-BC0D8AAC2D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13" y="1114237"/>
                <a:ext cx="11756643" cy="957287"/>
              </a:xfrm>
              <a:prstGeom prst="roundRect">
                <a:avLst>
                  <a:gd name="adj" fmla="val 10158"/>
                </a:avLst>
              </a:prstGeom>
              <a:blipFill>
                <a:blip r:embed="rId4"/>
                <a:stretch>
                  <a:fillRect b="-6918"/>
                </a:stretch>
              </a:blipFill>
              <a:ln w="12700" cap="flat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oogle Shape;445;p3">
            <a:extLst>
              <a:ext uri="{FF2B5EF4-FFF2-40B4-BE49-F238E27FC236}">
                <a16:creationId xmlns:a16="http://schemas.microsoft.com/office/drawing/2014/main" id="{A57B0C30-A4F7-FBBC-27D8-465F7B16C258}"/>
              </a:ext>
            </a:extLst>
          </p:cNvPr>
          <p:cNvGrpSpPr/>
          <p:nvPr/>
        </p:nvGrpSpPr>
        <p:grpSpPr>
          <a:xfrm>
            <a:off x="548025" y="1007439"/>
            <a:ext cx="1500945" cy="430978"/>
            <a:chOff x="2028795" y="4418277"/>
            <a:chExt cx="3503060" cy="861956"/>
          </a:xfrm>
        </p:grpSpPr>
        <p:sp>
          <p:nvSpPr>
            <p:cNvPr id="30" name="Google Shape;446;p3">
              <a:extLst>
                <a:ext uri="{FF2B5EF4-FFF2-40B4-BE49-F238E27FC236}">
                  <a16:creationId xmlns:a16="http://schemas.microsoft.com/office/drawing/2014/main" id="{33184391-C473-9B5F-7345-EBFD02CE4859}"/>
                </a:ext>
              </a:extLst>
            </p:cNvPr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t" anchorCtr="0">
              <a:noAutofit/>
            </a:bodyPr>
            <a:lstStyle/>
            <a:p>
              <a:pPr defTabSz="1088639">
                <a:defRPr/>
              </a:pPr>
              <a:endParaRPr sz="2150" b="1">
                <a:solidFill>
                  <a:prstClr val="black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txt_cau">
              <a:extLst>
                <a:ext uri="{FF2B5EF4-FFF2-40B4-BE49-F238E27FC236}">
                  <a16:creationId xmlns:a16="http://schemas.microsoft.com/office/drawing/2014/main" id="{6806E7B0-3116-DA8D-C809-46E50CD98B3D}"/>
                </a:ext>
              </a:extLst>
            </p:cNvPr>
            <p:cNvSpPr txBox="1"/>
            <p:nvPr/>
          </p:nvSpPr>
          <p:spPr>
            <a:xfrm>
              <a:off x="2636457" y="4480055"/>
              <a:ext cx="2895398" cy="800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1088639">
                <a:defRPr/>
              </a:pPr>
              <a:r>
                <a:rPr lang="en-US" sz="23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</a:t>
              </a:r>
              <a:r>
                <a:rPr lang="en-US" sz="2300" b="1" dirty="0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 6</a:t>
              </a:r>
              <a:endParaRPr sz="23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3" name="Google Shape;448;p3">
            <a:extLst>
              <a:ext uri="{FF2B5EF4-FFF2-40B4-BE49-F238E27FC236}">
                <a16:creationId xmlns:a16="http://schemas.microsoft.com/office/drawing/2014/main" id="{007431FF-0311-6660-3852-3015FBD00AB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5599" t="21515" r="9758" b="14519"/>
          <a:stretch/>
        </p:blipFill>
        <p:spPr>
          <a:xfrm>
            <a:off x="4497" y="951785"/>
            <a:ext cx="538178" cy="520238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FE5DF828-0591-8CA4-7218-024F1C6A1CBE}"/>
              </a:ext>
            </a:extLst>
          </p:cNvPr>
          <p:cNvGrpSpPr/>
          <p:nvPr/>
        </p:nvGrpSpPr>
        <p:grpSpPr>
          <a:xfrm>
            <a:off x="-30480" y="3856264"/>
            <a:ext cx="11931187" cy="3204936"/>
            <a:chOff x="48567" y="4381499"/>
            <a:chExt cx="23018772" cy="3805527"/>
          </a:xfrm>
          <a:solidFill>
            <a:srgbClr val="DAE3F3"/>
          </a:solidFill>
        </p:grpSpPr>
        <p:sp>
          <p:nvSpPr>
            <p:cNvPr id="52" name="Rounded Rectangle 52">
              <a:extLst>
                <a:ext uri="{FF2B5EF4-FFF2-40B4-BE49-F238E27FC236}">
                  <a16:creationId xmlns:a16="http://schemas.microsoft.com/office/drawing/2014/main" id="{49BDEC93-4072-975E-E471-551BE8C3620A}"/>
                </a:ext>
              </a:extLst>
            </p:cNvPr>
            <p:cNvSpPr/>
            <p:nvPr/>
          </p:nvSpPr>
          <p:spPr>
            <a:xfrm>
              <a:off x="385312" y="4627683"/>
              <a:ext cx="22682027" cy="3559343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defTabSz="1088639"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        </a:t>
              </a:r>
              <a:endPara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0B7F755-CD5B-E8D1-D385-2ECAD955C4EF}"/>
                </a:ext>
              </a:extLst>
            </p:cNvPr>
            <p:cNvGrpSpPr/>
            <p:nvPr/>
          </p:nvGrpSpPr>
          <p:grpSpPr>
            <a:xfrm>
              <a:off x="48567" y="4381499"/>
              <a:ext cx="3991938" cy="659254"/>
              <a:chOff x="410517" y="4648199"/>
              <a:chExt cx="3991938" cy="659254"/>
            </a:xfrm>
            <a:grpFill/>
          </p:grpSpPr>
          <p:sp>
            <p:nvSpPr>
              <p:cNvPr id="56" name="Freeform 20">
                <a:extLst>
                  <a:ext uri="{FF2B5EF4-FFF2-40B4-BE49-F238E27FC236}">
                    <a16:creationId xmlns:a16="http://schemas.microsoft.com/office/drawing/2014/main" id="{79A6E741-1DAD-1FD7-66A5-C3D816A9E46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74626" y="3479623"/>
                <a:ext cx="659254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5F22E90-AA30-F352-4DFC-C05C9B4114DF}"/>
                  </a:ext>
                </a:extLst>
              </p:cNvPr>
              <p:cNvSpPr txBox="1"/>
              <p:nvPr/>
            </p:nvSpPr>
            <p:spPr>
              <a:xfrm>
                <a:off x="1406050" y="4717327"/>
                <a:ext cx="2634185" cy="57450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vi-VN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lang="en-US" sz="23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07A0FA96-A72C-C1B8-1568-EBD69CBFD8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659252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61B55D0-D0C1-486D-852B-4D3D879FEF7C}"/>
              </a:ext>
            </a:extLst>
          </p:cNvPr>
          <p:cNvGrpSpPr/>
          <p:nvPr/>
        </p:nvGrpSpPr>
        <p:grpSpPr>
          <a:xfrm>
            <a:off x="1245388" y="2087345"/>
            <a:ext cx="10012138" cy="1707804"/>
            <a:chOff x="-599159" y="4539337"/>
            <a:chExt cx="20024276" cy="3415608"/>
          </a:xfrm>
          <a:solidFill>
            <a:srgbClr val="5F8D2E"/>
          </a:solidFill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B33401C-0DD2-4474-9123-7096C6CB9EDC}"/>
                </a:ext>
              </a:extLst>
            </p:cNvPr>
            <p:cNvGrpSpPr/>
            <p:nvPr/>
          </p:nvGrpSpPr>
          <p:grpSpPr>
            <a:xfrm>
              <a:off x="55473" y="4539337"/>
              <a:ext cx="19297764" cy="3415608"/>
              <a:chOff x="56142" y="2201212"/>
              <a:chExt cx="9648882" cy="1707804"/>
            </a:xfrm>
            <a:grpFill/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5FA4E34-960F-436B-BC8D-178127F1A85D}"/>
                  </a:ext>
                </a:extLst>
              </p:cNvPr>
              <p:cNvSpPr/>
              <p:nvPr/>
            </p:nvSpPr>
            <p:spPr>
              <a:xfrm>
                <a:off x="5079495" y="2201212"/>
                <a:ext cx="4625529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804EDA5-2330-466E-9037-92D7C5334FDA}"/>
                  </a:ext>
                </a:extLst>
              </p:cNvPr>
              <p:cNvSpPr/>
              <p:nvPr/>
            </p:nvSpPr>
            <p:spPr>
              <a:xfrm>
                <a:off x="474654" y="2219448"/>
                <a:ext cx="4296547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FF8A05B-28D4-4006-AEDC-C0201AC8F6BC}"/>
                  </a:ext>
                </a:extLst>
              </p:cNvPr>
              <p:cNvSpPr/>
              <p:nvPr/>
            </p:nvSpPr>
            <p:spPr>
              <a:xfrm>
                <a:off x="4771204" y="2329079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vi-VN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</a:t>
                </a:r>
                <a:endParaRPr lang="en-US" sz="3200" dirty="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34C0754B-ACD8-4E6F-9EE4-92AC404D3AD2}"/>
                  </a:ext>
                </a:extLst>
              </p:cNvPr>
              <p:cNvSpPr/>
              <p:nvPr/>
            </p:nvSpPr>
            <p:spPr>
              <a:xfrm>
                <a:off x="72610" y="2359527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vi-VN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A</a:t>
                </a:r>
                <a:endParaRPr lang="en-US" sz="3200" dirty="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16FAF60-DE4E-4154-A407-5355CCD54824}"/>
                  </a:ext>
                </a:extLst>
              </p:cNvPr>
              <p:cNvSpPr/>
              <p:nvPr/>
            </p:nvSpPr>
            <p:spPr>
              <a:xfrm>
                <a:off x="344741" y="3152800"/>
                <a:ext cx="4426459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0CB0F16B-3ACD-41A7-8824-0530A64509ED}"/>
                  </a:ext>
                </a:extLst>
              </p:cNvPr>
              <p:cNvSpPr/>
              <p:nvPr/>
            </p:nvSpPr>
            <p:spPr>
              <a:xfrm>
                <a:off x="56142" y="3280667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en-US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</a:t>
                </a:r>
                <a:endParaRPr lang="en-US" sz="3200" dirty="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1923CD85-5005-4F31-92AD-EAED6B6428A0}"/>
                  </a:ext>
                </a:extLst>
              </p:cNvPr>
              <p:cNvSpPr/>
              <p:nvPr/>
            </p:nvSpPr>
            <p:spPr>
              <a:xfrm>
                <a:off x="5079496" y="3153016"/>
                <a:ext cx="4625528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DB56AF4-2285-495F-B64D-3A494667A498}"/>
                  </a:ext>
                </a:extLst>
              </p:cNvPr>
              <p:cNvSpPr/>
              <p:nvPr/>
            </p:nvSpPr>
            <p:spPr>
              <a:xfrm>
                <a:off x="4714980" y="3278986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en-US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D</a:t>
                </a:r>
                <a:endParaRPr lang="en-US" sz="3200" dirty="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44B0FAB1-98D8-407A-B16A-C96D510004CB}"/>
                    </a:ext>
                  </a:extLst>
                </p:cNvPr>
                <p:cNvSpPr/>
                <p:nvPr/>
              </p:nvSpPr>
              <p:spPr>
                <a:xfrm>
                  <a:off x="-599159" y="4823323"/>
                  <a:ext cx="10483640" cy="107927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108863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4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acc>
                            <m:r>
                              <a:rPr lang="en-US" sz="24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𝐴𝐷</m:t>
                                </m:r>
                              </m:e>
                            </m:acc>
                          </m:e>
                        </m:d>
                        <m: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=4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⋅</m:t>
                        </m:r>
                      </m:oMath>
                    </m:oMathPara>
                  </a14:m>
                  <a:endParaRPr lang="en-US" sz="2400" b="1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44B0FAB1-98D8-407A-B16A-C96D510004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99159" y="4823323"/>
                  <a:ext cx="10483640" cy="107927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C7D301EA-FD26-4514-97D8-5B7BAB9796EB}"/>
                    </a:ext>
                  </a:extLst>
                </p:cNvPr>
                <p:cNvSpPr/>
                <p:nvPr/>
              </p:nvSpPr>
              <p:spPr>
                <a:xfrm>
                  <a:off x="9640693" y="4828855"/>
                  <a:ext cx="9784424" cy="114185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629920" marR="0" algn="just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2160270" algn="l"/>
                      <a:tab pos="3599815" algn="l"/>
                      <a:tab pos="5039995" algn="l"/>
                    </a:tabLs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4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acc>
                            <m:r>
                              <a:rPr lang="en-US" sz="24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𝐵</m:t>
                                </m:r>
                              </m:e>
                            </m:acc>
                          </m:e>
                        </m:d>
                        <m: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=9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⋅</m:t>
                        </m:r>
                      </m:oMath>
                    </m:oMathPara>
                  </a14:m>
                  <a:endParaRPr lang="en-US" sz="240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C7D301EA-FD26-4514-97D8-5B7BAB9796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693" y="4828855"/>
                  <a:ext cx="9784424" cy="114185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78F6538-C6F8-4B59-B916-7EA765C48192}"/>
                    </a:ext>
                  </a:extLst>
                </p:cNvPr>
                <p:cNvSpPr/>
                <p:nvPr/>
              </p:nvSpPr>
              <p:spPr>
                <a:xfrm>
                  <a:off x="277087" y="6575585"/>
                  <a:ext cx="9096062" cy="107927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defTabSz="108863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40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𝐴</m:t>
                                </m:r>
                              </m:e>
                            </m:acc>
                            <m:r>
                              <a:rPr lang="en-US" sz="24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𝐶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ahoma" panose="020B060403050404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acc>
                          </m:e>
                        </m:d>
                        <m: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=4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⋅</m:t>
                        </m:r>
                      </m:oMath>
                    </m:oMathPara>
                  </a14:m>
                  <a:endParaRPr lang="en-US" sz="2400" b="1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78F6538-C6F8-4B59-B916-7EA765C481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087" y="6575585"/>
                  <a:ext cx="9096062" cy="107927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4E774A3E-FE9D-479F-B51B-6A70018DEFBA}"/>
                    </a:ext>
                  </a:extLst>
                </p:cNvPr>
                <p:cNvSpPr/>
                <p:nvPr/>
              </p:nvSpPr>
              <p:spPr>
                <a:xfrm>
                  <a:off x="9041105" y="6587895"/>
                  <a:ext cx="9369726" cy="10769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defTabSz="108863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40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𝐴𝐵</m:t>
                                </m:r>
                              </m:e>
                            </m:acc>
                            <m:r>
                              <a:rPr lang="en-US" sz="24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𝐶𝐷</m:t>
                                </m:r>
                              </m:e>
                            </m:acc>
                          </m:e>
                        </m:d>
                        <m: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=18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32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4E774A3E-FE9D-479F-B51B-6A70018DEF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1105" y="6587895"/>
                  <a:ext cx="9369726" cy="107696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3" name="Oval 82">
            <a:extLst>
              <a:ext uri="{FF2B5EF4-FFF2-40B4-BE49-F238E27FC236}">
                <a16:creationId xmlns:a16="http://schemas.microsoft.com/office/drawing/2014/main" id="{1870CD8F-A4BA-4AF6-A943-2066FD0E8A1C}"/>
              </a:ext>
            </a:extLst>
          </p:cNvPr>
          <p:cNvSpPr/>
          <p:nvPr/>
        </p:nvSpPr>
        <p:spPr>
          <a:xfrm>
            <a:off x="6310250" y="2217920"/>
            <a:ext cx="544265" cy="533507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088639">
              <a:defRPr/>
            </a:pPr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B</a:t>
            </a:r>
            <a:endParaRPr lang="en-US" sz="3200" dirty="0">
              <a:solidFill>
                <a:prstClr val="white"/>
              </a:solidFill>
              <a:latin typeface="Calibri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FE477B6-08E7-4017-BD42-DBF7797E3366}"/>
                  </a:ext>
                </a:extLst>
              </p:cNvPr>
              <p:cNvSpPr txBox="1"/>
              <p:nvPr/>
            </p:nvSpPr>
            <p:spPr>
              <a:xfrm>
                <a:off x="-70316" y="5055498"/>
                <a:ext cx="9130410" cy="930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228600">
                  <a:lnSpc>
                    <a:spcPct val="107000"/>
                  </a:lnSpc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𝟔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𝟗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𝒐</m:t>
                        </m:r>
                      </m:sup>
                    </m:sSup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-228600">
                  <a:lnSpc>
                    <a:spcPct val="107000"/>
                  </a:lnSpc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FE477B6-08E7-4017-BD42-DBF7797E3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0316" y="5055498"/>
                <a:ext cx="9130410" cy="930511"/>
              </a:xfrm>
              <a:prstGeom prst="rect">
                <a:avLst/>
              </a:prstGeom>
              <a:blipFill>
                <a:blip r:embed="rId11"/>
                <a:stretch>
                  <a:fillRect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Picture 65" descr="A drawing of a cube with lines and letters&#10;&#10;Description automatically generated">
            <a:extLst>
              <a:ext uri="{FF2B5EF4-FFF2-40B4-BE49-F238E27FC236}">
                <a16:creationId xmlns:a16="http://schemas.microsoft.com/office/drawing/2014/main" id="{12F10048-1BC0-4F2D-A2B5-9D257F1B92DF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9098237" y="4176890"/>
            <a:ext cx="2651845" cy="24595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98F83E-D4DC-496B-A881-861F02A7595F}"/>
              </a:ext>
            </a:extLst>
          </p:cNvPr>
          <p:cNvCxnSpPr>
            <a:cxnSpLocks/>
          </p:cNvCxnSpPr>
          <p:nvPr/>
        </p:nvCxnSpPr>
        <p:spPr>
          <a:xfrm flipV="1">
            <a:off x="9391050" y="4355958"/>
            <a:ext cx="639605" cy="2073868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dash"/>
            <a:round/>
            <a:headEnd type="triangle" w="lg" len="lg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9024E4-E095-4C98-8F76-53B8560C372A}"/>
              </a:ext>
            </a:extLst>
          </p:cNvPr>
          <p:cNvCxnSpPr>
            <a:cxnSpLocks/>
          </p:cNvCxnSpPr>
          <p:nvPr/>
        </p:nvCxnSpPr>
        <p:spPr>
          <a:xfrm flipH="1" flipV="1">
            <a:off x="9997440" y="4351510"/>
            <a:ext cx="807625" cy="703988"/>
          </a:xfrm>
          <a:prstGeom prst="line">
            <a:avLst/>
          </a:prstGeom>
          <a:ln w="25400">
            <a:solidFill>
              <a:srgbClr val="FF0000"/>
            </a:solidFill>
            <a:head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58E7642-01C0-C39C-B98F-47A97568B135}"/>
              </a:ext>
            </a:extLst>
          </p:cNvPr>
          <p:cNvSpPr txBox="1"/>
          <p:nvPr/>
        </p:nvSpPr>
        <p:spPr>
          <a:xfrm>
            <a:off x="1618459" y="4438957"/>
            <a:ext cx="2501837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160270" algn="l"/>
                <a:tab pos="3599815" algn="l"/>
                <a:tab pos="5039995" algn="l"/>
              </a:tabLst>
            </a:pPr>
            <a:r>
              <a:rPr lang="en-US" sz="2400" b="1" dirty="0" err="1">
                <a:effectLst/>
                <a:highlight>
                  <a:srgbClr val="00FF00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Chọn</a:t>
            </a:r>
            <a:r>
              <a:rPr lang="en-US" sz="2400" b="1" dirty="0">
                <a:effectLst/>
                <a:highlight>
                  <a:srgbClr val="00FF00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 B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" name="Group 47">
            <a:extLst>
              <a:ext uri="{FF2B5EF4-FFF2-40B4-BE49-F238E27FC236}">
                <a16:creationId xmlns:a16="http://schemas.microsoft.com/office/drawing/2014/main" id="{1B1841CB-0A04-CF99-DD43-AC3602F0BA4A}"/>
              </a:ext>
            </a:extLst>
          </p:cNvPr>
          <p:cNvGrpSpPr/>
          <p:nvPr/>
        </p:nvGrpSpPr>
        <p:grpSpPr>
          <a:xfrm>
            <a:off x="19407" y="310830"/>
            <a:ext cx="4577063" cy="526318"/>
            <a:chOff x="739068" y="1515168"/>
            <a:chExt cx="8338389" cy="1052773"/>
          </a:xfrm>
          <a:solidFill>
            <a:srgbClr val="FFC000"/>
          </a:solidFill>
        </p:grpSpPr>
        <p:sp>
          <p:nvSpPr>
            <p:cNvPr id="4" name="Freeform 71">
              <a:extLst>
                <a:ext uri="{FF2B5EF4-FFF2-40B4-BE49-F238E27FC236}">
                  <a16:creationId xmlns:a16="http://schemas.microsoft.com/office/drawing/2014/main" id="{D5B1834F-60C3-0B46-210E-CC2E0DF203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defTabSz="1088639">
                <a:defRPr/>
              </a:pPr>
              <a:endParaRPr lang="en-US" sz="2150">
                <a:solidFill>
                  <a:prstClr val="white"/>
                </a:solidFill>
                <a:latin typeface="Calibri"/>
                <a:cs typeface="Arial"/>
                <a:sym typeface="Arial"/>
              </a:endParaRPr>
            </a:p>
          </p:txBody>
        </p:sp>
        <p:grpSp>
          <p:nvGrpSpPr>
            <p:cNvPr id="5" name="Group 30">
              <a:extLst>
                <a:ext uri="{FF2B5EF4-FFF2-40B4-BE49-F238E27FC236}">
                  <a16:creationId xmlns:a16="http://schemas.microsoft.com/office/drawing/2014/main" id="{EF2C1792-D9BC-AE88-5A68-B494DEE4C4CB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1052773"/>
              <a:chOff x="739068" y="1515168"/>
              <a:chExt cx="7220702" cy="1052773"/>
            </a:xfrm>
            <a:grpFill/>
          </p:grpSpPr>
          <p:sp>
            <p:nvSpPr>
              <p:cNvPr id="6" name="Freeform 71">
                <a:extLst>
                  <a:ext uri="{FF2B5EF4-FFF2-40B4-BE49-F238E27FC236}">
                    <a16:creationId xmlns:a16="http://schemas.microsoft.com/office/drawing/2014/main" id="{96466C55-5B5C-6543-3821-93761D28A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8" name="Oval 72">
                <a:extLst>
                  <a:ext uri="{FF2B5EF4-FFF2-40B4-BE49-F238E27FC236}">
                    <a16:creationId xmlns:a16="http://schemas.microsoft.com/office/drawing/2014/main" id="{373395E0-0C38-22E1-0BE3-816D985104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9" name="Freeform 73">
                <a:extLst>
                  <a:ext uri="{FF2B5EF4-FFF2-40B4-BE49-F238E27FC236}">
                    <a16:creationId xmlns:a16="http://schemas.microsoft.com/office/drawing/2014/main" id="{C67252A7-4454-6CC2-5F1F-77B16D82B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0" name="Freeform 74">
                <a:extLst>
                  <a:ext uri="{FF2B5EF4-FFF2-40B4-BE49-F238E27FC236}">
                    <a16:creationId xmlns:a16="http://schemas.microsoft.com/office/drawing/2014/main" id="{CD33909A-CFA2-1610-F872-C20F595D0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1" name="Freeform 75">
                <a:extLst>
                  <a:ext uri="{FF2B5EF4-FFF2-40B4-BE49-F238E27FC236}">
                    <a16:creationId xmlns:a16="http://schemas.microsoft.com/office/drawing/2014/main" id="{562629DD-36E8-6530-D12E-1638B98B5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2" name="Freeform 76">
                <a:extLst>
                  <a:ext uri="{FF2B5EF4-FFF2-40B4-BE49-F238E27FC236}">
                    <a16:creationId xmlns:a16="http://schemas.microsoft.com/office/drawing/2014/main" id="{F9FC9C33-6F12-EEC4-08DD-A5F5B8EAB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3" name="Freeform 77">
                <a:extLst>
                  <a:ext uri="{FF2B5EF4-FFF2-40B4-BE49-F238E27FC236}">
                    <a16:creationId xmlns:a16="http://schemas.microsoft.com/office/drawing/2014/main" id="{F9F637F1-0E68-24BE-0950-2BC9C7EB0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5" name="Freeform 78">
                <a:extLst>
                  <a:ext uri="{FF2B5EF4-FFF2-40B4-BE49-F238E27FC236}">
                    <a16:creationId xmlns:a16="http://schemas.microsoft.com/office/drawing/2014/main" id="{530095B7-D8E9-7078-F2D5-15804CE5B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7" name="Freeform 79">
                <a:extLst>
                  <a:ext uri="{FF2B5EF4-FFF2-40B4-BE49-F238E27FC236}">
                    <a16:creationId xmlns:a16="http://schemas.microsoft.com/office/drawing/2014/main" id="{7A8DF75A-6689-A269-53A8-56E51EEC1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22" name="Freeform 80">
                <a:extLst>
                  <a:ext uri="{FF2B5EF4-FFF2-40B4-BE49-F238E27FC236}">
                    <a16:creationId xmlns:a16="http://schemas.microsoft.com/office/drawing/2014/main" id="{3D8A3D89-F8BE-4953-4B5E-69F76CDB3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25" name="Freeform 81">
                <a:extLst>
                  <a:ext uri="{FF2B5EF4-FFF2-40B4-BE49-F238E27FC236}">
                    <a16:creationId xmlns:a16="http://schemas.microsoft.com/office/drawing/2014/main" id="{485FF24D-34B5-6206-74A4-A1AEF952E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32" name="Freeform 82">
                <a:extLst>
                  <a:ext uri="{FF2B5EF4-FFF2-40B4-BE49-F238E27FC236}">
                    <a16:creationId xmlns:a16="http://schemas.microsoft.com/office/drawing/2014/main" id="{D98DDA50-9D1A-B084-9570-9D1A4BBD8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37" name="TextBox 43">
                <a:extLst>
                  <a:ext uri="{FF2B5EF4-FFF2-40B4-BE49-F238E27FC236}">
                    <a16:creationId xmlns:a16="http://schemas.microsoft.com/office/drawing/2014/main" id="{B179F204-B028-9FCB-B987-1DD57D936CBD}"/>
                  </a:ext>
                </a:extLst>
              </p:cNvPr>
              <p:cNvSpPr txBox="1"/>
              <p:nvPr/>
            </p:nvSpPr>
            <p:spPr>
              <a:xfrm>
                <a:off x="2132731" y="1706055"/>
                <a:ext cx="5827039" cy="861886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libri"/>
                    <a:ea typeface="Tahoma" panose="020B0604030504040204" pitchFamily="34" charset="0"/>
                    <a:cs typeface="Arial" panose="020B0604020202020204" pitchFamily="34" charset="0"/>
                    <a:sym typeface="Arial"/>
                  </a:rPr>
                  <a:t>   BÀI TẬP BỔ SUNG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4B677ED-1F6D-D967-0FFE-B2F86AE83F5B}"/>
              </a:ext>
            </a:extLst>
          </p:cNvPr>
          <p:cNvGrpSpPr/>
          <p:nvPr/>
        </p:nvGrpSpPr>
        <p:grpSpPr>
          <a:xfrm>
            <a:off x="4819847" y="414756"/>
            <a:ext cx="4184691" cy="561841"/>
            <a:chOff x="2887217" y="5153601"/>
            <a:chExt cx="1849416" cy="37810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39BC46D-9460-928B-0C56-E62102ABA818}"/>
                </a:ext>
              </a:extLst>
            </p:cNvPr>
            <p:cNvSpPr/>
            <p:nvPr/>
          </p:nvSpPr>
          <p:spPr>
            <a:xfrm rot="10800000">
              <a:off x="2887217" y="5153601"/>
              <a:ext cx="1849416" cy="378104"/>
            </a:xfrm>
            <a:custGeom>
              <a:avLst/>
              <a:gdLst>
                <a:gd name="connsiteX0" fmla="*/ 404333 w 2513262"/>
                <a:gd name="connsiteY0" fmla="*/ 0 h 426834"/>
                <a:gd name="connsiteX1" fmla="*/ 2108929 w 2513262"/>
                <a:gd name="connsiteY1" fmla="*/ 0 h 426834"/>
                <a:gd name="connsiteX2" fmla="*/ 2513262 w 2513262"/>
                <a:gd name="connsiteY2" fmla="*/ 405883 h 426834"/>
                <a:gd name="connsiteX3" fmla="*/ 2509048 w 2513262"/>
                <a:gd name="connsiteY3" fmla="*/ 426834 h 426834"/>
                <a:gd name="connsiteX4" fmla="*/ 4214 w 2513262"/>
                <a:gd name="connsiteY4" fmla="*/ 426834 h 426834"/>
                <a:gd name="connsiteX5" fmla="*/ 0 w 2513262"/>
                <a:gd name="connsiteY5" fmla="*/ 405883 h 426834"/>
                <a:gd name="connsiteX6" fmla="*/ 404333 w 2513262"/>
                <a:gd name="connsiteY6" fmla="*/ 0 h 42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3262" h="426834">
                  <a:moveTo>
                    <a:pt x="404333" y="0"/>
                  </a:moveTo>
                  <a:lnTo>
                    <a:pt x="2108929" y="0"/>
                  </a:lnTo>
                  <a:cubicBezTo>
                    <a:pt x="2332214" y="0"/>
                    <a:pt x="2513262" y="181708"/>
                    <a:pt x="2513262" y="405883"/>
                  </a:cubicBezTo>
                  <a:lnTo>
                    <a:pt x="2509048" y="426834"/>
                  </a:lnTo>
                  <a:lnTo>
                    <a:pt x="4214" y="426834"/>
                  </a:lnTo>
                  <a:lnTo>
                    <a:pt x="0" y="405883"/>
                  </a:lnTo>
                  <a:cubicBezTo>
                    <a:pt x="0" y="181708"/>
                    <a:pt x="181048" y="0"/>
                    <a:pt x="404333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D9582C5-2053-F5EA-E598-1150A0E8D6DC}"/>
                </a:ext>
              </a:extLst>
            </p:cNvPr>
            <p:cNvSpPr/>
            <p:nvPr/>
          </p:nvSpPr>
          <p:spPr>
            <a:xfrm rot="10800000">
              <a:off x="2949336" y="5197466"/>
              <a:ext cx="1707807" cy="292351"/>
            </a:xfrm>
            <a:custGeom>
              <a:avLst/>
              <a:gdLst>
                <a:gd name="connsiteX0" fmla="*/ 404333 w 2513262"/>
                <a:gd name="connsiteY0" fmla="*/ 0 h 426834"/>
                <a:gd name="connsiteX1" fmla="*/ 2108929 w 2513262"/>
                <a:gd name="connsiteY1" fmla="*/ 0 h 426834"/>
                <a:gd name="connsiteX2" fmla="*/ 2513262 w 2513262"/>
                <a:gd name="connsiteY2" fmla="*/ 405883 h 426834"/>
                <a:gd name="connsiteX3" fmla="*/ 2509048 w 2513262"/>
                <a:gd name="connsiteY3" fmla="*/ 426834 h 426834"/>
                <a:gd name="connsiteX4" fmla="*/ 4214 w 2513262"/>
                <a:gd name="connsiteY4" fmla="*/ 426834 h 426834"/>
                <a:gd name="connsiteX5" fmla="*/ 0 w 2513262"/>
                <a:gd name="connsiteY5" fmla="*/ 405883 h 426834"/>
                <a:gd name="connsiteX6" fmla="*/ 404333 w 2513262"/>
                <a:gd name="connsiteY6" fmla="*/ 0 h 42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3262" h="426834">
                  <a:moveTo>
                    <a:pt x="404333" y="0"/>
                  </a:moveTo>
                  <a:lnTo>
                    <a:pt x="2108929" y="0"/>
                  </a:lnTo>
                  <a:cubicBezTo>
                    <a:pt x="2332214" y="0"/>
                    <a:pt x="2513262" y="181708"/>
                    <a:pt x="2513262" y="405883"/>
                  </a:cubicBezTo>
                  <a:lnTo>
                    <a:pt x="2509048" y="426834"/>
                  </a:lnTo>
                  <a:lnTo>
                    <a:pt x="4214" y="426834"/>
                  </a:lnTo>
                  <a:lnTo>
                    <a:pt x="0" y="405883"/>
                  </a:lnTo>
                  <a:cubicBezTo>
                    <a:pt x="0" y="181708"/>
                    <a:pt x="181048" y="0"/>
                    <a:pt x="404333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5" name="TextBox 31">
            <a:extLst>
              <a:ext uri="{FF2B5EF4-FFF2-40B4-BE49-F238E27FC236}">
                <a16:creationId xmlns:a16="http://schemas.microsoft.com/office/drawing/2014/main" id="{4CFD6361-28E7-8153-329A-EBC4E3FC4ADD}"/>
              </a:ext>
            </a:extLst>
          </p:cNvPr>
          <p:cNvSpPr txBox="1"/>
          <p:nvPr/>
        </p:nvSpPr>
        <p:spPr>
          <a:xfrm>
            <a:off x="4997848" y="462559"/>
            <a:ext cx="387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Blip>
                <a:blip r:embed="rId13"/>
              </a:buBlip>
            </a:pP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 TRẮC NGHIỆM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196A3A0-077C-917A-48F8-718F69D31B2B}"/>
              </a:ext>
            </a:extLst>
          </p:cNvPr>
          <p:cNvCxnSpPr/>
          <p:nvPr/>
        </p:nvCxnSpPr>
        <p:spPr>
          <a:xfrm flipH="1">
            <a:off x="9391050" y="5055498"/>
            <a:ext cx="1414015" cy="13743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40110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/>
              <p:cNvSpPr/>
              <p:nvPr/>
            </p:nvSpPr>
            <p:spPr>
              <a:xfrm>
                <a:off x="248830" y="1295237"/>
                <a:ext cx="11654640" cy="1412468"/>
              </a:xfrm>
              <a:prstGeom prst="roundRect">
                <a:avLst>
                  <a:gd name="adj" fmla="val 437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nl-NL" sz="3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fr-FR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fr-FR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fr-FR" sz="2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fr-FR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2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fr-FR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FR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fr-FR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fr-FR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fr-FR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fr-FR" sz="2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fr-FR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fr-FR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fr-FR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fr-FR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fr-FR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2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fr-FR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FR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endParaRPr lang="en-US" sz="2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Rounded 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30" y="1295237"/>
                <a:ext cx="11654640" cy="1412468"/>
              </a:xfrm>
              <a:prstGeom prst="roundRect">
                <a:avLst>
                  <a:gd name="adj" fmla="val 4376"/>
                </a:avLst>
              </a:prstGeom>
              <a:blipFill>
                <a:blip r:embed="rId4"/>
                <a:stretch>
                  <a:fillRect l="-469" r="-469"/>
                </a:stretch>
              </a:blipFill>
              <a:ln w="12700">
                <a:solidFill>
                  <a:srgbClr val="91720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5885" y="1033711"/>
            <a:ext cx="1850566" cy="482116"/>
            <a:chOff x="1171059" y="3991939"/>
            <a:chExt cx="3701132" cy="913062"/>
          </a:xfrm>
        </p:grpSpPr>
        <p:grpSp>
          <p:nvGrpSpPr>
            <p:cNvPr id="38" name="Group 37"/>
            <p:cNvGrpSpPr/>
            <p:nvPr/>
          </p:nvGrpSpPr>
          <p:grpSpPr>
            <a:xfrm>
              <a:off x="1362045" y="4071155"/>
              <a:ext cx="3510146" cy="781246"/>
              <a:chOff x="2028795" y="4433105"/>
              <a:chExt cx="3510146" cy="781246"/>
            </a:xfrm>
          </p:grpSpPr>
          <p:sp>
            <p:nvSpPr>
              <p:cNvPr id="54" name="Freeform 20"/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745911" y="4456598"/>
                <a:ext cx="2793030" cy="757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 </a:t>
                </a:r>
                <a:r>
                  <a:rPr lang="en-US" sz="2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7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</p:grpSp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B62ED25-35BC-2B6D-FDEF-C1235B675AEB}"/>
              </a:ext>
            </a:extLst>
          </p:cNvPr>
          <p:cNvGrpSpPr/>
          <p:nvPr/>
        </p:nvGrpSpPr>
        <p:grpSpPr>
          <a:xfrm>
            <a:off x="1268242" y="2738913"/>
            <a:ext cx="9521566" cy="707274"/>
            <a:chOff x="130069" y="4504645"/>
            <a:chExt cx="19017132" cy="1354766"/>
          </a:xfrm>
          <a:solidFill>
            <a:srgbClr val="5F8D2E"/>
          </a:solidFill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2DA4F1CA-94C2-A283-89D7-797FA5FFE7BA}"/>
                </a:ext>
              </a:extLst>
            </p:cNvPr>
            <p:cNvGrpSpPr/>
            <p:nvPr/>
          </p:nvGrpSpPr>
          <p:grpSpPr>
            <a:xfrm>
              <a:off x="130069" y="4504645"/>
              <a:ext cx="19017132" cy="1354766"/>
              <a:chOff x="93440" y="2183866"/>
              <a:chExt cx="9508566" cy="677383"/>
            </a:xfrm>
            <a:grpFill/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11B05FB-32AA-52C3-1B42-B12126068DBE}"/>
                  </a:ext>
                </a:extLst>
              </p:cNvPr>
              <p:cNvSpPr/>
              <p:nvPr/>
            </p:nvSpPr>
            <p:spPr>
              <a:xfrm>
                <a:off x="2774127" y="2216898"/>
                <a:ext cx="1977297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7C40C87B-2164-8430-0522-74935BFDEFF4}"/>
                  </a:ext>
                </a:extLst>
              </p:cNvPr>
              <p:cNvSpPr/>
              <p:nvPr/>
            </p:nvSpPr>
            <p:spPr>
              <a:xfrm>
                <a:off x="365572" y="2243981"/>
                <a:ext cx="1977297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7E948BAE-FE2E-CA45-2C80-A99ACA78D903}"/>
                  </a:ext>
                </a:extLst>
              </p:cNvPr>
              <p:cNvSpPr/>
              <p:nvPr/>
            </p:nvSpPr>
            <p:spPr>
              <a:xfrm>
                <a:off x="2483581" y="2276153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AF93AF3C-1D07-D90B-8F62-CAE1D8DE30C0}"/>
                  </a:ext>
                </a:extLst>
              </p:cNvPr>
              <p:cNvSpPr/>
              <p:nvPr/>
            </p:nvSpPr>
            <p:spPr>
              <a:xfrm>
                <a:off x="93440" y="2301326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A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7AEEEBC-44E9-BA8F-1436-37C3AD65461B}"/>
                  </a:ext>
                </a:extLst>
              </p:cNvPr>
              <p:cNvSpPr/>
              <p:nvPr/>
            </p:nvSpPr>
            <p:spPr>
              <a:xfrm>
                <a:off x="5185329" y="2186798"/>
                <a:ext cx="1977297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49CED27C-1565-9384-7703-6E90538E4556}"/>
                  </a:ext>
                </a:extLst>
              </p:cNvPr>
              <p:cNvSpPr/>
              <p:nvPr/>
            </p:nvSpPr>
            <p:spPr>
              <a:xfrm>
                <a:off x="4894784" y="2246052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1990740-92C9-9B96-2C49-20425C1A8B60}"/>
                  </a:ext>
                </a:extLst>
              </p:cNvPr>
              <p:cNvSpPr/>
              <p:nvPr/>
            </p:nvSpPr>
            <p:spPr>
              <a:xfrm>
                <a:off x="7624709" y="2183866"/>
                <a:ext cx="1977297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1AC59F8F-4A8B-A2C6-6931-78C1E7042313}"/>
                  </a:ext>
                </a:extLst>
              </p:cNvPr>
              <p:cNvSpPr/>
              <p:nvPr/>
            </p:nvSpPr>
            <p:spPr>
              <a:xfrm>
                <a:off x="7334164" y="2243121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D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584F8143-3F89-273D-18D1-A064DDEBEF6E}"/>
                    </a:ext>
                  </a:extLst>
                </p:cNvPr>
                <p:cNvSpPr/>
                <p:nvPr/>
              </p:nvSpPr>
              <p:spPr>
                <a:xfrm>
                  <a:off x="1300195" y="4739565"/>
                  <a:ext cx="3333419" cy="88430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108863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𝟐</m:t>
                        </m:r>
                      </m:oMath>
                    </m:oMathPara>
                  </a14:m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584F8143-3F89-273D-18D1-A064DDEBEF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0195" y="4739565"/>
                  <a:ext cx="3333419" cy="88430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11B6CA1-E4D9-AC78-4EF4-C95907A49F74}"/>
              </a:ext>
            </a:extLst>
          </p:cNvPr>
          <p:cNvGrpSpPr/>
          <p:nvPr/>
        </p:nvGrpSpPr>
        <p:grpSpPr>
          <a:xfrm>
            <a:off x="0" y="3602708"/>
            <a:ext cx="11931187" cy="2954965"/>
            <a:chOff x="48567" y="4381499"/>
            <a:chExt cx="23018772" cy="5909928"/>
          </a:xfrm>
          <a:solidFill>
            <a:srgbClr val="DAE3F3"/>
          </a:solidFill>
        </p:grpSpPr>
        <p:sp>
          <p:nvSpPr>
            <p:cNvPr id="101" name="Rounded Rectangle 52">
              <a:extLst>
                <a:ext uri="{FF2B5EF4-FFF2-40B4-BE49-F238E27FC236}">
                  <a16:creationId xmlns:a16="http://schemas.microsoft.com/office/drawing/2014/main" id="{3F3439AA-8A49-4084-6605-E1DF7F77D9F3}"/>
                </a:ext>
              </a:extLst>
            </p:cNvPr>
            <p:cNvSpPr/>
            <p:nvPr/>
          </p:nvSpPr>
          <p:spPr>
            <a:xfrm>
              <a:off x="385312" y="4627685"/>
              <a:ext cx="22682027" cy="5663742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l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        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EBEB1895-D709-F868-CD76-014AF275D25C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103" name="Freeform 20">
                <a:extLst>
                  <a:ext uri="{FF2B5EF4-FFF2-40B4-BE49-F238E27FC236}">
                    <a16:creationId xmlns:a16="http://schemas.microsoft.com/office/drawing/2014/main" id="{327EF556-1EC8-1916-0ECA-FE035BE3DA0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A688E9F-51AC-7CC6-EF07-4A9D7CD918D2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9255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kumimoji="0" 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A82517D4-A7F3-EDBE-2432-0E03D6894E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818F089-2C75-4104-A6D7-FE0AFBD4B1EB}"/>
                  </a:ext>
                </a:extLst>
              </p:cNvPr>
              <p:cNvSpPr/>
              <p:nvPr/>
            </p:nvSpPr>
            <p:spPr>
              <a:xfrm>
                <a:off x="4200762" y="2821870"/>
                <a:ext cx="166898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r>
                        <a:rPr kumimoji="0" lang="en-US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818F089-2C75-4104-A6D7-FE0AFBD4B1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762" y="2821870"/>
                <a:ext cx="166898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689B2DE-1C9B-BD78-E434-56899D28DACA}"/>
                  </a:ext>
                </a:extLst>
              </p:cNvPr>
              <p:cNvSpPr/>
              <p:nvPr/>
            </p:nvSpPr>
            <p:spPr>
              <a:xfrm>
                <a:off x="6688096" y="2835272"/>
                <a:ext cx="166898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r>
                        <a:rPr kumimoji="0" lang="en-US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𝟐</m:t>
                      </m:r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689B2DE-1C9B-BD78-E434-56899D28DA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096" y="2835272"/>
                <a:ext cx="1668988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422A11F-8DA3-1788-61F1-24FFC016F583}"/>
                  </a:ext>
                </a:extLst>
              </p:cNvPr>
              <p:cNvSpPr/>
              <p:nvPr/>
            </p:nvSpPr>
            <p:spPr>
              <a:xfrm>
                <a:off x="9092347" y="2821869"/>
                <a:ext cx="166898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1088639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422A11F-8DA3-1788-61F1-24FFC016F5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2347" y="2821869"/>
                <a:ext cx="1668988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FAEC17B-0C2E-4F2A-86C6-3D5BF67BE8B3}"/>
                  </a:ext>
                </a:extLst>
              </p:cNvPr>
              <p:cNvSpPr txBox="1"/>
              <p:nvPr/>
            </p:nvSpPr>
            <p:spPr>
              <a:xfrm>
                <a:off x="-147145" y="4393772"/>
                <a:ext cx="9932275" cy="17952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2400" b="1" dirty="0" err="1">
                    <a:effectLst/>
                    <a:highlight>
                      <a:srgbClr val="00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2400" b="1" dirty="0">
                    <a:effectLst/>
                    <a:highlight>
                      <a:srgbClr val="00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</a:t>
                </a:r>
                <a:endParaRPr lang="en-US" sz="2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fr-FR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fr-FR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func>
                      <m:func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a:rPr lang="fr-FR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fr-FR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fr-FR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fr-FR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func>
                      <m:func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a:rPr lang="fr-FR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e>
                    </m:func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fr-FR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  <m:sup>
                        <m:r>
                          <a:rPr lang="fr-FR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𝒐</m:t>
                        </m:r>
                      </m:sup>
                    </m:sSup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fr-FR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endParaRPr lang="en-US" sz="2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FAEC17B-0C2E-4F2A-86C6-3D5BF67BE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7145" y="4393772"/>
                <a:ext cx="9932275" cy="1795235"/>
              </a:xfrm>
              <a:prstGeom prst="rect">
                <a:avLst/>
              </a:prstGeom>
              <a:blipFill>
                <a:blip r:embed="rId11"/>
                <a:stretch>
                  <a:fillRect t="-3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2440B1EC-DEEC-48D6-A715-63957398A50A}"/>
              </a:ext>
            </a:extLst>
          </p:cNvPr>
          <p:cNvSpPr/>
          <p:nvPr/>
        </p:nvSpPr>
        <p:spPr>
          <a:xfrm>
            <a:off x="1239203" y="2846260"/>
            <a:ext cx="544265" cy="5529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088639">
              <a:defRPr/>
            </a:pPr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A</a:t>
            </a:r>
            <a:endParaRPr lang="en-US" sz="3200" dirty="0">
              <a:solidFill>
                <a:prstClr val="white"/>
              </a:solidFill>
              <a:latin typeface="Calibri"/>
              <a:cs typeface="Arial"/>
              <a:sym typeface="Arial"/>
            </a:endParaRPr>
          </a:p>
        </p:txBody>
      </p:sp>
      <p:grpSp>
        <p:nvGrpSpPr>
          <p:cNvPr id="2" name="Group 47">
            <a:extLst>
              <a:ext uri="{FF2B5EF4-FFF2-40B4-BE49-F238E27FC236}">
                <a16:creationId xmlns:a16="http://schemas.microsoft.com/office/drawing/2014/main" id="{02D677E5-1005-51A1-E88D-67D9E33DE1EB}"/>
              </a:ext>
            </a:extLst>
          </p:cNvPr>
          <p:cNvGrpSpPr/>
          <p:nvPr/>
        </p:nvGrpSpPr>
        <p:grpSpPr>
          <a:xfrm>
            <a:off x="19407" y="310830"/>
            <a:ext cx="4577063" cy="526318"/>
            <a:chOff x="739068" y="1515168"/>
            <a:chExt cx="8338389" cy="1052773"/>
          </a:xfrm>
          <a:solidFill>
            <a:srgbClr val="FFC000"/>
          </a:solidFill>
        </p:grpSpPr>
        <p:sp>
          <p:nvSpPr>
            <p:cNvPr id="3" name="Freeform 71">
              <a:extLst>
                <a:ext uri="{FF2B5EF4-FFF2-40B4-BE49-F238E27FC236}">
                  <a16:creationId xmlns:a16="http://schemas.microsoft.com/office/drawing/2014/main" id="{2E9B7816-5C97-8A32-6531-C198DDDBD19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defTabSz="1088639">
                <a:defRPr/>
              </a:pPr>
              <a:endParaRPr lang="en-US" sz="2150">
                <a:solidFill>
                  <a:prstClr val="white"/>
                </a:solidFill>
                <a:latin typeface="Calibri"/>
                <a:cs typeface="Arial"/>
                <a:sym typeface="Arial"/>
              </a:endParaRPr>
            </a:p>
          </p:txBody>
        </p:sp>
        <p:grpSp>
          <p:nvGrpSpPr>
            <p:cNvPr id="4" name="Group 30">
              <a:extLst>
                <a:ext uri="{FF2B5EF4-FFF2-40B4-BE49-F238E27FC236}">
                  <a16:creationId xmlns:a16="http://schemas.microsoft.com/office/drawing/2014/main" id="{5AEA3EEC-791C-D870-4AEB-806857DDDE78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1052773"/>
              <a:chOff x="739068" y="1515168"/>
              <a:chExt cx="7220702" cy="1052773"/>
            </a:xfrm>
            <a:grpFill/>
          </p:grpSpPr>
          <p:sp>
            <p:nvSpPr>
              <p:cNvPr id="5" name="Freeform 71">
                <a:extLst>
                  <a:ext uri="{FF2B5EF4-FFF2-40B4-BE49-F238E27FC236}">
                    <a16:creationId xmlns:a16="http://schemas.microsoft.com/office/drawing/2014/main" id="{C7191C22-2347-EF73-8165-18565089B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6" name="Oval 72">
                <a:extLst>
                  <a:ext uri="{FF2B5EF4-FFF2-40B4-BE49-F238E27FC236}">
                    <a16:creationId xmlns:a16="http://schemas.microsoft.com/office/drawing/2014/main" id="{131BA67B-1C0F-4D19-8573-1A881E2AD2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7" name="Freeform 73">
                <a:extLst>
                  <a:ext uri="{FF2B5EF4-FFF2-40B4-BE49-F238E27FC236}">
                    <a16:creationId xmlns:a16="http://schemas.microsoft.com/office/drawing/2014/main" id="{9E46E1DA-AA17-3CBF-E258-3D51AA488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8" name="Freeform 74">
                <a:extLst>
                  <a:ext uri="{FF2B5EF4-FFF2-40B4-BE49-F238E27FC236}">
                    <a16:creationId xmlns:a16="http://schemas.microsoft.com/office/drawing/2014/main" id="{7478D5CD-546E-621E-826D-6F7BADB6F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9" name="Freeform 75">
                <a:extLst>
                  <a:ext uri="{FF2B5EF4-FFF2-40B4-BE49-F238E27FC236}">
                    <a16:creationId xmlns:a16="http://schemas.microsoft.com/office/drawing/2014/main" id="{FF3E26DA-B9FF-0754-D14D-622A5058E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0" name="Freeform 76">
                <a:extLst>
                  <a:ext uri="{FF2B5EF4-FFF2-40B4-BE49-F238E27FC236}">
                    <a16:creationId xmlns:a16="http://schemas.microsoft.com/office/drawing/2014/main" id="{289D2BC5-8376-EC6C-1700-141A32294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1" name="Freeform 77">
                <a:extLst>
                  <a:ext uri="{FF2B5EF4-FFF2-40B4-BE49-F238E27FC236}">
                    <a16:creationId xmlns:a16="http://schemas.microsoft.com/office/drawing/2014/main" id="{076985C1-130E-5903-2295-62163535E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2" name="Freeform 78">
                <a:extLst>
                  <a:ext uri="{FF2B5EF4-FFF2-40B4-BE49-F238E27FC236}">
                    <a16:creationId xmlns:a16="http://schemas.microsoft.com/office/drawing/2014/main" id="{5AE2E217-4C8A-A1E6-C7DB-B4782ABC8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3" name="Freeform 79">
                <a:extLst>
                  <a:ext uri="{FF2B5EF4-FFF2-40B4-BE49-F238E27FC236}">
                    <a16:creationId xmlns:a16="http://schemas.microsoft.com/office/drawing/2014/main" id="{BAE9ACF6-412B-C21F-B62E-E17B8BE6E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4" name="Freeform 80">
                <a:extLst>
                  <a:ext uri="{FF2B5EF4-FFF2-40B4-BE49-F238E27FC236}">
                    <a16:creationId xmlns:a16="http://schemas.microsoft.com/office/drawing/2014/main" id="{453E4050-80D3-1B59-6148-5C46E4999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5" name="Freeform 81">
                <a:extLst>
                  <a:ext uri="{FF2B5EF4-FFF2-40B4-BE49-F238E27FC236}">
                    <a16:creationId xmlns:a16="http://schemas.microsoft.com/office/drawing/2014/main" id="{8C4D7A86-20CE-58ED-CBA7-EBD98F206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7" name="Freeform 82">
                <a:extLst>
                  <a:ext uri="{FF2B5EF4-FFF2-40B4-BE49-F238E27FC236}">
                    <a16:creationId xmlns:a16="http://schemas.microsoft.com/office/drawing/2014/main" id="{EBD7ED7A-198F-B395-EC15-963C02CB9D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8" name="TextBox 43">
                <a:extLst>
                  <a:ext uri="{FF2B5EF4-FFF2-40B4-BE49-F238E27FC236}">
                    <a16:creationId xmlns:a16="http://schemas.microsoft.com/office/drawing/2014/main" id="{3AE72D8A-4892-D672-485D-A6DF97300FC6}"/>
                  </a:ext>
                </a:extLst>
              </p:cNvPr>
              <p:cNvSpPr txBox="1"/>
              <p:nvPr/>
            </p:nvSpPr>
            <p:spPr>
              <a:xfrm>
                <a:off x="2132731" y="1706055"/>
                <a:ext cx="5827039" cy="861886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libri"/>
                    <a:ea typeface="Tahoma" panose="020B0604030504040204" pitchFamily="34" charset="0"/>
                    <a:cs typeface="Arial" panose="020B0604020202020204" pitchFamily="34" charset="0"/>
                    <a:sym typeface="Arial"/>
                  </a:rPr>
                  <a:t>   BÀI TẬP BỔ SUNG</a:t>
                </a: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1ED067E-66D5-4C5F-4AF8-41D41C935A0C}"/>
              </a:ext>
            </a:extLst>
          </p:cNvPr>
          <p:cNvGrpSpPr/>
          <p:nvPr/>
        </p:nvGrpSpPr>
        <p:grpSpPr>
          <a:xfrm>
            <a:off x="4819847" y="414756"/>
            <a:ext cx="4184691" cy="561841"/>
            <a:chOff x="2887217" y="5153601"/>
            <a:chExt cx="1849416" cy="378104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A8F5F0A-8A80-1403-EA50-85E2D2D3B370}"/>
                </a:ext>
              </a:extLst>
            </p:cNvPr>
            <p:cNvSpPr/>
            <p:nvPr/>
          </p:nvSpPr>
          <p:spPr>
            <a:xfrm rot="10800000">
              <a:off x="2887217" y="5153601"/>
              <a:ext cx="1849416" cy="378104"/>
            </a:xfrm>
            <a:custGeom>
              <a:avLst/>
              <a:gdLst>
                <a:gd name="connsiteX0" fmla="*/ 404333 w 2513262"/>
                <a:gd name="connsiteY0" fmla="*/ 0 h 426834"/>
                <a:gd name="connsiteX1" fmla="*/ 2108929 w 2513262"/>
                <a:gd name="connsiteY1" fmla="*/ 0 h 426834"/>
                <a:gd name="connsiteX2" fmla="*/ 2513262 w 2513262"/>
                <a:gd name="connsiteY2" fmla="*/ 405883 h 426834"/>
                <a:gd name="connsiteX3" fmla="*/ 2509048 w 2513262"/>
                <a:gd name="connsiteY3" fmla="*/ 426834 h 426834"/>
                <a:gd name="connsiteX4" fmla="*/ 4214 w 2513262"/>
                <a:gd name="connsiteY4" fmla="*/ 426834 h 426834"/>
                <a:gd name="connsiteX5" fmla="*/ 0 w 2513262"/>
                <a:gd name="connsiteY5" fmla="*/ 405883 h 426834"/>
                <a:gd name="connsiteX6" fmla="*/ 404333 w 2513262"/>
                <a:gd name="connsiteY6" fmla="*/ 0 h 42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3262" h="426834">
                  <a:moveTo>
                    <a:pt x="404333" y="0"/>
                  </a:moveTo>
                  <a:lnTo>
                    <a:pt x="2108929" y="0"/>
                  </a:lnTo>
                  <a:cubicBezTo>
                    <a:pt x="2332214" y="0"/>
                    <a:pt x="2513262" y="181708"/>
                    <a:pt x="2513262" y="405883"/>
                  </a:cubicBezTo>
                  <a:lnTo>
                    <a:pt x="2509048" y="426834"/>
                  </a:lnTo>
                  <a:lnTo>
                    <a:pt x="4214" y="426834"/>
                  </a:lnTo>
                  <a:lnTo>
                    <a:pt x="0" y="405883"/>
                  </a:lnTo>
                  <a:cubicBezTo>
                    <a:pt x="0" y="181708"/>
                    <a:pt x="181048" y="0"/>
                    <a:pt x="404333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348B0FE-A806-184D-D1AF-1D7A6FBEDAEF}"/>
                </a:ext>
              </a:extLst>
            </p:cNvPr>
            <p:cNvSpPr/>
            <p:nvPr/>
          </p:nvSpPr>
          <p:spPr>
            <a:xfrm rot="10800000">
              <a:off x="2949336" y="5197466"/>
              <a:ext cx="1707807" cy="292351"/>
            </a:xfrm>
            <a:custGeom>
              <a:avLst/>
              <a:gdLst>
                <a:gd name="connsiteX0" fmla="*/ 404333 w 2513262"/>
                <a:gd name="connsiteY0" fmla="*/ 0 h 426834"/>
                <a:gd name="connsiteX1" fmla="*/ 2108929 w 2513262"/>
                <a:gd name="connsiteY1" fmla="*/ 0 h 426834"/>
                <a:gd name="connsiteX2" fmla="*/ 2513262 w 2513262"/>
                <a:gd name="connsiteY2" fmla="*/ 405883 h 426834"/>
                <a:gd name="connsiteX3" fmla="*/ 2509048 w 2513262"/>
                <a:gd name="connsiteY3" fmla="*/ 426834 h 426834"/>
                <a:gd name="connsiteX4" fmla="*/ 4214 w 2513262"/>
                <a:gd name="connsiteY4" fmla="*/ 426834 h 426834"/>
                <a:gd name="connsiteX5" fmla="*/ 0 w 2513262"/>
                <a:gd name="connsiteY5" fmla="*/ 405883 h 426834"/>
                <a:gd name="connsiteX6" fmla="*/ 404333 w 2513262"/>
                <a:gd name="connsiteY6" fmla="*/ 0 h 42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3262" h="426834">
                  <a:moveTo>
                    <a:pt x="404333" y="0"/>
                  </a:moveTo>
                  <a:lnTo>
                    <a:pt x="2108929" y="0"/>
                  </a:lnTo>
                  <a:cubicBezTo>
                    <a:pt x="2332214" y="0"/>
                    <a:pt x="2513262" y="181708"/>
                    <a:pt x="2513262" y="405883"/>
                  </a:cubicBezTo>
                  <a:lnTo>
                    <a:pt x="2509048" y="426834"/>
                  </a:lnTo>
                  <a:lnTo>
                    <a:pt x="4214" y="426834"/>
                  </a:lnTo>
                  <a:lnTo>
                    <a:pt x="0" y="405883"/>
                  </a:lnTo>
                  <a:cubicBezTo>
                    <a:pt x="0" y="181708"/>
                    <a:pt x="181048" y="0"/>
                    <a:pt x="404333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0" name="TextBox 31">
            <a:extLst>
              <a:ext uri="{FF2B5EF4-FFF2-40B4-BE49-F238E27FC236}">
                <a16:creationId xmlns:a16="http://schemas.microsoft.com/office/drawing/2014/main" id="{3285909E-6FCB-EBA8-CE17-115663200B90}"/>
              </a:ext>
            </a:extLst>
          </p:cNvPr>
          <p:cNvSpPr txBox="1"/>
          <p:nvPr/>
        </p:nvSpPr>
        <p:spPr>
          <a:xfrm>
            <a:off x="4997848" y="462559"/>
            <a:ext cx="387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Blip>
                <a:blip r:embed="rId12"/>
              </a:buBlip>
            </a:pP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 TRẮC NGHIỆM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34158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377924" y="1104514"/>
            <a:ext cx="11654640" cy="1039602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>
              <a:defRPr/>
            </a:pPr>
            <a:endParaRPr lang="en-US" sz="9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  <a:sym typeface="Arial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26582" y="833519"/>
            <a:ext cx="1850566" cy="482116"/>
            <a:chOff x="1171059" y="3991939"/>
            <a:chExt cx="3701132" cy="913062"/>
          </a:xfrm>
        </p:grpSpPr>
        <p:grpSp>
          <p:nvGrpSpPr>
            <p:cNvPr id="38" name="Group 37"/>
            <p:cNvGrpSpPr/>
            <p:nvPr/>
          </p:nvGrpSpPr>
          <p:grpSpPr>
            <a:xfrm>
              <a:off x="1362045" y="4071155"/>
              <a:ext cx="3510146" cy="781246"/>
              <a:chOff x="2028795" y="4433105"/>
              <a:chExt cx="3510146" cy="781246"/>
            </a:xfrm>
          </p:grpSpPr>
          <p:sp>
            <p:nvSpPr>
              <p:cNvPr id="54" name="Freeform 20"/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9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745911" y="4456598"/>
                <a:ext cx="2793030" cy="757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vi-VN" sz="2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 </a:t>
                </a:r>
                <a:r>
                  <a:rPr lang="en-US" sz="2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8</a:t>
                </a:r>
              </a:p>
            </p:txBody>
          </p:sp>
        </p:grpSp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11B6CA1-E4D9-AC78-4EF4-C95907A49F74}"/>
              </a:ext>
            </a:extLst>
          </p:cNvPr>
          <p:cNvGrpSpPr/>
          <p:nvPr/>
        </p:nvGrpSpPr>
        <p:grpSpPr>
          <a:xfrm>
            <a:off x="130406" y="3429000"/>
            <a:ext cx="11931187" cy="3339547"/>
            <a:chOff x="48567" y="4381499"/>
            <a:chExt cx="23018772" cy="7367220"/>
          </a:xfrm>
          <a:solidFill>
            <a:srgbClr val="DAE3F3"/>
          </a:solidFill>
        </p:grpSpPr>
        <p:sp>
          <p:nvSpPr>
            <p:cNvPr id="101" name="Rounded Rectangle 52">
              <a:extLst>
                <a:ext uri="{FF2B5EF4-FFF2-40B4-BE49-F238E27FC236}">
                  <a16:creationId xmlns:a16="http://schemas.microsoft.com/office/drawing/2014/main" id="{3F3439AA-8A49-4084-6605-E1DF7F77D9F3}"/>
                </a:ext>
              </a:extLst>
            </p:cNvPr>
            <p:cNvSpPr/>
            <p:nvPr/>
          </p:nvSpPr>
          <p:spPr>
            <a:xfrm>
              <a:off x="385312" y="4627683"/>
              <a:ext cx="22682027" cy="7121036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defTabSz="1088639"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        </a:t>
              </a:r>
              <a:endPara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EBEB1895-D709-F868-CD76-014AF275D25C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103" name="Freeform 20">
                <a:extLst>
                  <a:ext uri="{FF2B5EF4-FFF2-40B4-BE49-F238E27FC236}">
                    <a16:creationId xmlns:a16="http://schemas.microsoft.com/office/drawing/2014/main" id="{327EF556-1EC8-1916-0ECA-FE035BE3DA0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A688E9F-51AC-7CC6-EF07-4A9D7CD918D2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vi-VN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lang="en-US" sz="23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A82517D4-A7F3-EDBE-2432-0E03D6894E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0A96DB-1CDB-DB3A-778B-95651ADA055E}"/>
                  </a:ext>
                </a:extLst>
              </p:cNvPr>
              <p:cNvSpPr txBox="1"/>
              <p:nvPr/>
            </p:nvSpPr>
            <p:spPr>
              <a:xfrm>
                <a:off x="700932" y="1196044"/>
                <a:ext cx="11435292" cy="878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𝑺𝑨𝑩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𝑫𝑪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𝑨𝑺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0A96DB-1CDB-DB3A-778B-95651ADA0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32" y="1196044"/>
                <a:ext cx="11435292" cy="878189"/>
              </a:xfrm>
              <a:prstGeom prst="rect">
                <a:avLst/>
              </a:prstGeom>
              <a:blipFill>
                <a:blip r:embed="rId6"/>
                <a:stretch>
                  <a:fillRect l="-853" t="-6250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A67A44EA-7E16-4B95-AD16-255398C25030}"/>
              </a:ext>
            </a:extLst>
          </p:cNvPr>
          <p:cNvGrpSpPr/>
          <p:nvPr/>
        </p:nvGrpSpPr>
        <p:grpSpPr>
          <a:xfrm>
            <a:off x="641234" y="2289743"/>
            <a:ext cx="10352699" cy="980524"/>
            <a:chOff x="130069" y="4553819"/>
            <a:chExt cx="20677130" cy="2065986"/>
          </a:xfrm>
          <a:solidFill>
            <a:srgbClr val="5F8D2E"/>
          </a:solidFill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2D5C90B-4EFD-4650-B0CD-AA7FAADC4F36}"/>
                </a:ext>
              </a:extLst>
            </p:cNvPr>
            <p:cNvGrpSpPr/>
            <p:nvPr/>
          </p:nvGrpSpPr>
          <p:grpSpPr>
            <a:xfrm>
              <a:off x="130069" y="4553819"/>
              <a:ext cx="20677130" cy="2065986"/>
              <a:chOff x="93440" y="2208453"/>
              <a:chExt cx="10338565" cy="1032993"/>
            </a:xfrm>
            <a:grpFill/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EC93334-F281-4C6D-9184-9A9B15D508C8}"/>
                  </a:ext>
                </a:extLst>
              </p:cNvPr>
              <p:cNvSpPr/>
              <p:nvPr/>
            </p:nvSpPr>
            <p:spPr>
              <a:xfrm>
                <a:off x="3023177" y="2229375"/>
                <a:ext cx="1977297" cy="997465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703FFA5-B842-45AB-BC2E-2CE330FBA08C}"/>
                  </a:ext>
                </a:extLst>
              </p:cNvPr>
              <p:cNvSpPr/>
              <p:nvPr/>
            </p:nvSpPr>
            <p:spPr>
              <a:xfrm>
                <a:off x="365572" y="2243981"/>
                <a:ext cx="1977297" cy="997465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EBF8878A-0B09-43C0-8A80-4B4FF270FDEF}"/>
                  </a:ext>
                </a:extLst>
              </p:cNvPr>
              <p:cNvSpPr/>
              <p:nvPr/>
            </p:nvSpPr>
            <p:spPr>
              <a:xfrm>
                <a:off x="2732631" y="2360040"/>
                <a:ext cx="544265" cy="697697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vi-VN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</a:t>
                </a:r>
                <a:endParaRPr lang="en-US" sz="3200" dirty="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6D3AA3EC-1CD7-43D7-9819-CE526A7A05E8}"/>
                  </a:ext>
                </a:extLst>
              </p:cNvPr>
              <p:cNvSpPr/>
              <p:nvPr/>
            </p:nvSpPr>
            <p:spPr>
              <a:xfrm>
                <a:off x="93440" y="2372738"/>
                <a:ext cx="544265" cy="697697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vi-VN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A</a:t>
                </a:r>
                <a:endParaRPr lang="en-US" sz="3200" dirty="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4FC9EF0-3E10-4A4E-8E3F-E177C749E9AF}"/>
                  </a:ext>
                </a:extLst>
              </p:cNvPr>
              <p:cNvSpPr/>
              <p:nvPr/>
            </p:nvSpPr>
            <p:spPr>
              <a:xfrm>
                <a:off x="5709312" y="2221357"/>
                <a:ext cx="1977297" cy="997465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DADF3414-5D15-47BC-A7AF-712F29091B85}"/>
                  </a:ext>
                </a:extLst>
              </p:cNvPr>
              <p:cNvSpPr/>
              <p:nvPr/>
            </p:nvSpPr>
            <p:spPr>
              <a:xfrm>
                <a:off x="5418768" y="2352025"/>
                <a:ext cx="544265" cy="697697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en-US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</a:t>
                </a:r>
                <a:endParaRPr lang="en-US" sz="3200" dirty="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5832FAF-7D30-406F-A152-D5C68716A070}"/>
                  </a:ext>
                </a:extLst>
              </p:cNvPr>
              <p:cNvSpPr/>
              <p:nvPr/>
            </p:nvSpPr>
            <p:spPr>
              <a:xfrm>
                <a:off x="8454708" y="2208453"/>
                <a:ext cx="1977297" cy="997465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69050156-6316-4078-A4C9-99FE8F298357}"/>
                  </a:ext>
                </a:extLst>
              </p:cNvPr>
              <p:cNvSpPr/>
              <p:nvPr/>
            </p:nvSpPr>
            <p:spPr>
              <a:xfrm>
                <a:off x="8164162" y="2339120"/>
                <a:ext cx="544265" cy="697697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en-US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D</a:t>
                </a:r>
                <a:endParaRPr lang="en-US" sz="3200" dirty="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05BEFEC0-5473-40BC-AA47-85B06530E408}"/>
                    </a:ext>
                  </a:extLst>
                </p:cNvPr>
                <p:cNvSpPr/>
                <p:nvPr/>
              </p:nvSpPr>
              <p:spPr>
                <a:xfrm>
                  <a:off x="1499693" y="4653544"/>
                  <a:ext cx="2481168" cy="17510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defTabSz="108863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⋅</m:t>
                        </m:r>
                      </m:oMath>
                    </m:oMathPara>
                  </a14:m>
                  <a:endParaRPr lang="en-US" sz="2800" b="1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05BEFEC0-5473-40BC-AA47-85B06530E4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9693" y="4653544"/>
                  <a:ext cx="2481168" cy="175106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277287F-7C62-42E2-B24A-5A92647F7AF4}"/>
                </a:ext>
              </a:extLst>
            </p:cNvPr>
            <p:cNvSpPr/>
            <p:nvPr/>
          </p:nvSpPr>
          <p:spPr>
            <a:xfrm>
              <a:off x="11832253" y="5023666"/>
              <a:ext cx="3067608" cy="1021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088639">
                <a:defRPr/>
              </a:pPr>
              <a:endParaRPr lang="en-US" sz="255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0B60FCDB-DD01-455E-9142-CB37477EB3C8}"/>
                  </a:ext>
                </a:extLst>
              </p:cNvPr>
              <p:cNvSpPr/>
              <p:nvPr/>
            </p:nvSpPr>
            <p:spPr>
              <a:xfrm>
                <a:off x="3441165" y="2323466"/>
                <a:ext cx="2003758" cy="831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088639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400" b="1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0B60FCDB-DD01-455E-9142-CB37477EB3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165" y="2323466"/>
                <a:ext cx="2003758" cy="8310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DA3F811-3C36-4925-9D80-FE3EA3F45CA4}"/>
                  </a:ext>
                </a:extLst>
              </p:cNvPr>
              <p:cNvSpPr/>
              <p:nvPr/>
            </p:nvSpPr>
            <p:spPr>
              <a:xfrm>
                <a:off x="6658307" y="2311939"/>
                <a:ext cx="1242280" cy="831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088639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400" b="1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DA3F811-3C36-4925-9D80-FE3EA3F45C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307" y="2311939"/>
                <a:ext cx="1242280" cy="8310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6B11CA5-6422-4E2C-92BA-A24DE365EBE6}"/>
                  </a:ext>
                </a:extLst>
              </p:cNvPr>
              <p:cNvSpPr txBox="1"/>
              <p:nvPr/>
            </p:nvSpPr>
            <p:spPr>
              <a:xfrm>
                <a:off x="9429871" y="2305552"/>
                <a:ext cx="1148124" cy="1108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6B11CA5-6422-4E2C-92BA-A24DE365E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871" y="2305552"/>
                <a:ext cx="1148124" cy="11080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24885B10-7812-5247-AE7A-5DD4E69C73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5921" y="3610478"/>
            <a:ext cx="3625354" cy="30036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77FE62-7366-F6E2-4A7B-6BDF0CA79046}"/>
                  </a:ext>
                </a:extLst>
              </p:cNvPr>
              <p:cNvSpPr txBox="1"/>
              <p:nvPr/>
            </p:nvSpPr>
            <p:spPr>
              <a:xfrm>
                <a:off x="404845" y="4194533"/>
                <a:ext cx="7206668" cy="15589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𝑫𝑪</m:t>
                          </m:r>
                        </m:e>
                      </m:acc>
                      <m:r>
                        <a:rPr lang="en-US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𝑨𝑺</m:t>
                          </m:r>
                        </m:e>
                      </m:acc>
                      <m:r>
                        <a:rPr lang="en-US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𝑨𝑺</m:t>
                          </m:r>
                        </m:e>
                      </m:acc>
                      <m:r>
                        <a:rPr lang="en-US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en-US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𝑨𝑺</m:t>
                              </m:r>
                            </m:e>
                          </m:acc>
                        </m:e>
                      </m:d>
                      <m:func>
                        <m:funcPr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𝑨𝑩</m:t>
                                  </m:r>
                                </m:e>
                              </m:acc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𝑨𝑺</m:t>
                                  </m:r>
                                </m:e>
                              </m:acc>
                            </m:e>
                          </m:d>
                        </m:e>
                      </m:func>
                    </m:oMath>
                  </m:oMathPara>
                </a14:m>
                <a:endParaRPr lang="en-US" sz="2400" b="1" i="1" dirty="0">
                  <a:solidFill>
                    <a:srgbClr val="0000FF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ea typeface="Calibri" panose="020F0502020204030204" pitchFamily="34" charset="0"/>
                    <a:cs typeface="Tahoma" panose="020B0604030504040204" pitchFamily="34" charset="0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func>
                      <m:func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𝒐</m:t>
                        </m:r>
                      </m:sup>
                    </m:sSup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indent="-2286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77FE62-7366-F6E2-4A7B-6BDF0CA79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45" y="4194533"/>
                <a:ext cx="7206668" cy="15589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D7096F4-27F2-31E0-0DE9-BFBE1F496CCE}"/>
              </a:ext>
            </a:extLst>
          </p:cNvPr>
          <p:cNvSpPr txBox="1"/>
          <p:nvPr/>
        </p:nvSpPr>
        <p:spPr>
          <a:xfrm>
            <a:off x="2094633" y="3679570"/>
            <a:ext cx="2501837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160270" algn="l"/>
                <a:tab pos="3599815" algn="l"/>
                <a:tab pos="5039995" algn="l"/>
              </a:tabLst>
            </a:pPr>
            <a:r>
              <a:rPr lang="en-US" sz="2400" b="1" dirty="0" err="1">
                <a:effectLst/>
                <a:highlight>
                  <a:srgbClr val="00FF00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Chọn</a:t>
            </a:r>
            <a:r>
              <a:rPr lang="en-US" sz="2400" b="1" dirty="0">
                <a:effectLst/>
                <a:highlight>
                  <a:srgbClr val="00FF00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 D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" name="Group 47">
            <a:extLst>
              <a:ext uri="{FF2B5EF4-FFF2-40B4-BE49-F238E27FC236}">
                <a16:creationId xmlns:a16="http://schemas.microsoft.com/office/drawing/2014/main" id="{FE643C8B-6BF0-76A4-5C3A-A853654F0E49}"/>
              </a:ext>
            </a:extLst>
          </p:cNvPr>
          <p:cNvGrpSpPr/>
          <p:nvPr/>
        </p:nvGrpSpPr>
        <p:grpSpPr>
          <a:xfrm>
            <a:off x="19407" y="310830"/>
            <a:ext cx="4577063" cy="526318"/>
            <a:chOff x="739068" y="1515168"/>
            <a:chExt cx="8338389" cy="1052773"/>
          </a:xfrm>
          <a:solidFill>
            <a:srgbClr val="FFC000"/>
          </a:solidFill>
        </p:grpSpPr>
        <p:sp>
          <p:nvSpPr>
            <p:cNvPr id="6" name="Freeform 71">
              <a:extLst>
                <a:ext uri="{FF2B5EF4-FFF2-40B4-BE49-F238E27FC236}">
                  <a16:creationId xmlns:a16="http://schemas.microsoft.com/office/drawing/2014/main" id="{A171B6BD-F1FC-5C6C-FFBF-6D0391D723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defTabSz="1088639">
                <a:defRPr/>
              </a:pPr>
              <a:endParaRPr lang="en-US" sz="2150">
                <a:solidFill>
                  <a:prstClr val="white"/>
                </a:solidFill>
                <a:latin typeface="Calibri"/>
                <a:cs typeface="Arial"/>
                <a:sym typeface="Arial"/>
              </a:endParaRPr>
            </a:p>
          </p:txBody>
        </p:sp>
        <p:grpSp>
          <p:nvGrpSpPr>
            <p:cNvPr id="8" name="Group 30">
              <a:extLst>
                <a:ext uri="{FF2B5EF4-FFF2-40B4-BE49-F238E27FC236}">
                  <a16:creationId xmlns:a16="http://schemas.microsoft.com/office/drawing/2014/main" id="{0FD94EA4-68DD-571B-03C3-84AEDB02927D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1052773"/>
              <a:chOff x="739068" y="1515168"/>
              <a:chExt cx="7220702" cy="1052773"/>
            </a:xfrm>
            <a:grpFill/>
          </p:grpSpPr>
          <p:sp>
            <p:nvSpPr>
              <p:cNvPr id="9" name="Freeform 71">
                <a:extLst>
                  <a:ext uri="{FF2B5EF4-FFF2-40B4-BE49-F238E27FC236}">
                    <a16:creationId xmlns:a16="http://schemas.microsoft.com/office/drawing/2014/main" id="{9F6FAE53-E972-66F5-C883-58E0A92EB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0" name="Oval 72">
                <a:extLst>
                  <a:ext uri="{FF2B5EF4-FFF2-40B4-BE49-F238E27FC236}">
                    <a16:creationId xmlns:a16="http://schemas.microsoft.com/office/drawing/2014/main" id="{DF2FBC01-CE8E-27C9-1CEC-2F6D2D999E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1" name="Freeform 73">
                <a:extLst>
                  <a:ext uri="{FF2B5EF4-FFF2-40B4-BE49-F238E27FC236}">
                    <a16:creationId xmlns:a16="http://schemas.microsoft.com/office/drawing/2014/main" id="{BDC9F052-51D0-9E28-2D8C-E95C45F8C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2" name="Freeform 74">
                <a:extLst>
                  <a:ext uri="{FF2B5EF4-FFF2-40B4-BE49-F238E27FC236}">
                    <a16:creationId xmlns:a16="http://schemas.microsoft.com/office/drawing/2014/main" id="{F77AE668-C67E-8229-1B23-9920F3330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3" name="Freeform 75">
                <a:extLst>
                  <a:ext uri="{FF2B5EF4-FFF2-40B4-BE49-F238E27FC236}">
                    <a16:creationId xmlns:a16="http://schemas.microsoft.com/office/drawing/2014/main" id="{734CEFC7-A35B-7AF8-6EC3-83066521F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4" name="Freeform 76">
                <a:extLst>
                  <a:ext uri="{FF2B5EF4-FFF2-40B4-BE49-F238E27FC236}">
                    <a16:creationId xmlns:a16="http://schemas.microsoft.com/office/drawing/2014/main" id="{162FB4DE-460C-9656-9328-CA8E59BA1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5" name="Freeform 77">
                <a:extLst>
                  <a:ext uri="{FF2B5EF4-FFF2-40B4-BE49-F238E27FC236}">
                    <a16:creationId xmlns:a16="http://schemas.microsoft.com/office/drawing/2014/main" id="{2EF7A2E4-CFBD-8096-32E4-6F0D8C155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7" name="Freeform 78">
                <a:extLst>
                  <a:ext uri="{FF2B5EF4-FFF2-40B4-BE49-F238E27FC236}">
                    <a16:creationId xmlns:a16="http://schemas.microsoft.com/office/drawing/2014/main" id="{625D99E0-4F56-3F12-7BE0-280B67216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8" name="Freeform 79">
                <a:extLst>
                  <a:ext uri="{FF2B5EF4-FFF2-40B4-BE49-F238E27FC236}">
                    <a16:creationId xmlns:a16="http://schemas.microsoft.com/office/drawing/2014/main" id="{8E47B039-70AB-C062-420A-095C588B3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22" name="Freeform 80">
                <a:extLst>
                  <a:ext uri="{FF2B5EF4-FFF2-40B4-BE49-F238E27FC236}">
                    <a16:creationId xmlns:a16="http://schemas.microsoft.com/office/drawing/2014/main" id="{952E9471-7D02-16FD-BFA1-C84F0B318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25" name="Freeform 81">
                <a:extLst>
                  <a:ext uri="{FF2B5EF4-FFF2-40B4-BE49-F238E27FC236}">
                    <a16:creationId xmlns:a16="http://schemas.microsoft.com/office/drawing/2014/main" id="{AD950876-16FC-E9A8-417B-A41E4F59F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28" name="Freeform 82">
                <a:extLst>
                  <a:ext uri="{FF2B5EF4-FFF2-40B4-BE49-F238E27FC236}">
                    <a16:creationId xmlns:a16="http://schemas.microsoft.com/office/drawing/2014/main" id="{DA05CFB3-D48B-B796-7C9C-85AAB1128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30" name="TextBox 43">
                <a:extLst>
                  <a:ext uri="{FF2B5EF4-FFF2-40B4-BE49-F238E27FC236}">
                    <a16:creationId xmlns:a16="http://schemas.microsoft.com/office/drawing/2014/main" id="{63F38D82-7C65-D09D-A465-7E2582C307DC}"/>
                  </a:ext>
                </a:extLst>
              </p:cNvPr>
              <p:cNvSpPr txBox="1"/>
              <p:nvPr/>
            </p:nvSpPr>
            <p:spPr>
              <a:xfrm>
                <a:off x="2132731" y="1706055"/>
                <a:ext cx="5827039" cy="861886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libri"/>
                    <a:ea typeface="Tahoma" panose="020B0604030504040204" pitchFamily="34" charset="0"/>
                    <a:cs typeface="Arial" panose="020B0604020202020204" pitchFamily="34" charset="0"/>
                    <a:sym typeface="Arial"/>
                  </a:rPr>
                  <a:t>   BÀI TẬP BỔ SUNG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ACF64A2-A73F-25D3-405C-EC884449413A}"/>
              </a:ext>
            </a:extLst>
          </p:cNvPr>
          <p:cNvGrpSpPr/>
          <p:nvPr/>
        </p:nvGrpSpPr>
        <p:grpSpPr>
          <a:xfrm>
            <a:off x="4819847" y="414756"/>
            <a:ext cx="4184691" cy="561841"/>
            <a:chOff x="2887217" y="5153601"/>
            <a:chExt cx="1849416" cy="378104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2943131-4C16-2AE5-1AE6-A1C58F29325C}"/>
                </a:ext>
              </a:extLst>
            </p:cNvPr>
            <p:cNvSpPr/>
            <p:nvPr/>
          </p:nvSpPr>
          <p:spPr>
            <a:xfrm rot="10800000">
              <a:off x="2887217" y="5153601"/>
              <a:ext cx="1849416" cy="378104"/>
            </a:xfrm>
            <a:custGeom>
              <a:avLst/>
              <a:gdLst>
                <a:gd name="connsiteX0" fmla="*/ 404333 w 2513262"/>
                <a:gd name="connsiteY0" fmla="*/ 0 h 426834"/>
                <a:gd name="connsiteX1" fmla="*/ 2108929 w 2513262"/>
                <a:gd name="connsiteY1" fmla="*/ 0 h 426834"/>
                <a:gd name="connsiteX2" fmla="*/ 2513262 w 2513262"/>
                <a:gd name="connsiteY2" fmla="*/ 405883 h 426834"/>
                <a:gd name="connsiteX3" fmla="*/ 2509048 w 2513262"/>
                <a:gd name="connsiteY3" fmla="*/ 426834 h 426834"/>
                <a:gd name="connsiteX4" fmla="*/ 4214 w 2513262"/>
                <a:gd name="connsiteY4" fmla="*/ 426834 h 426834"/>
                <a:gd name="connsiteX5" fmla="*/ 0 w 2513262"/>
                <a:gd name="connsiteY5" fmla="*/ 405883 h 426834"/>
                <a:gd name="connsiteX6" fmla="*/ 404333 w 2513262"/>
                <a:gd name="connsiteY6" fmla="*/ 0 h 42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3262" h="426834">
                  <a:moveTo>
                    <a:pt x="404333" y="0"/>
                  </a:moveTo>
                  <a:lnTo>
                    <a:pt x="2108929" y="0"/>
                  </a:lnTo>
                  <a:cubicBezTo>
                    <a:pt x="2332214" y="0"/>
                    <a:pt x="2513262" y="181708"/>
                    <a:pt x="2513262" y="405883"/>
                  </a:cubicBezTo>
                  <a:lnTo>
                    <a:pt x="2509048" y="426834"/>
                  </a:lnTo>
                  <a:lnTo>
                    <a:pt x="4214" y="426834"/>
                  </a:lnTo>
                  <a:lnTo>
                    <a:pt x="0" y="405883"/>
                  </a:lnTo>
                  <a:cubicBezTo>
                    <a:pt x="0" y="181708"/>
                    <a:pt x="181048" y="0"/>
                    <a:pt x="404333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D9FF6B6-E751-4F97-7B3E-0DBDF27B95BF}"/>
                </a:ext>
              </a:extLst>
            </p:cNvPr>
            <p:cNvSpPr/>
            <p:nvPr/>
          </p:nvSpPr>
          <p:spPr>
            <a:xfrm rot="10800000">
              <a:off x="2949336" y="5197466"/>
              <a:ext cx="1707807" cy="292351"/>
            </a:xfrm>
            <a:custGeom>
              <a:avLst/>
              <a:gdLst>
                <a:gd name="connsiteX0" fmla="*/ 404333 w 2513262"/>
                <a:gd name="connsiteY0" fmla="*/ 0 h 426834"/>
                <a:gd name="connsiteX1" fmla="*/ 2108929 w 2513262"/>
                <a:gd name="connsiteY1" fmla="*/ 0 h 426834"/>
                <a:gd name="connsiteX2" fmla="*/ 2513262 w 2513262"/>
                <a:gd name="connsiteY2" fmla="*/ 405883 h 426834"/>
                <a:gd name="connsiteX3" fmla="*/ 2509048 w 2513262"/>
                <a:gd name="connsiteY3" fmla="*/ 426834 h 426834"/>
                <a:gd name="connsiteX4" fmla="*/ 4214 w 2513262"/>
                <a:gd name="connsiteY4" fmla="*/ 426834 h 426834"/>
                <a:gd name="connsiteX5" fmla="*/ 0 w 2513262"/>
                <a:gd name="connsiteY5" fmla="*/ 405883 h 426834"/>
                <a:gd name="connsiteX6" fmla="*/ 404333 w 2513262"/>
                <a:gd name="connsiteY6" fmla="*/ 0 h 42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3262" h="426834">
                  <a:moveTo>
                    <a:pt x="404333" y="0"/>
                  </a:moveTo>
                  <a:lnTo>
                    <a:pt x="2108929" y="0"/>
                  </a:lnTo>
                  <a:cubicBezTo>
                    <a:pt x="2332214" y="0"/>
                    <a:pt x="2513262" y="181708"/>
                    <a:pt x="2513262" y="405883"/>
                  </a:cubicBezTo>
                  <a:lnTo>
                    <a:pt x="2509048" y="426834"/>
                  </a:lnTo>
                  <a:lnTo>
                    <a:pt x="4214" y="426834"/>
                  </a:lnTo>
                  <a:lnTo>
                    <a:pt x="0" y="405883"/>
                  </a:lnTo>
                  <a:cubicBezTo>
                    <a:pt x="0" y="181708"/>
                    <a:pt x="181048" y="0"/>
                    <a:pt x="404333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4" name="TextBox 31">
            <a:extLst>
              <a:ext uri="{FF2B5EF4-FFF2-40B4-BE49-F238E27FC236}">
                <a16:creationId xmlns:a16="http://schemas.microsoft.com/office/drawing/2014/main" id="{C17E79CF-CA88-97E6-9DDF-A930AED5F377}"/>
              </a:ext>
            </a:extLst>
          </p:cNvPr>
          <p:cNvSpPr txBox="1"/>
          <p:nvPr/>
        </p:nvSpPr>
        <p:spPr>
          <a:xfrm>
            <a:off x="4997848" y="462559"/>
            <a:ext cx="387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Blip>
                <a:blip r:embed="rId13"/>
              </a:buBlip>
            </a:pP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 TRẮC NGHIỆM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17E23B4-E2A7-C1AD-BF58-3456CD17D13C}"/>
              </a:ext>
            </a:extLst>
          </p:cNvPr>
          <p:cNvSpPr/>
          <p:nvPr/>
        </p:nvSpPr>
        <p:spPr>
          <a:xfrm>
            <a:off x="8740134" y="2470313"/>
            <a:ext cx="544265" cy="5529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088639">
              <a:defRPr/>
            </a:pPr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D</a:t>
            </a:r>
            <a:endParaRPr lang="en-US" sz="3200" dirty="0">
              <a:solidFill>
                <a:prstClr val="white"/>
              </a:solidFill>
              <a:latin typeface="Calibri"/>
              <a:cs typeface="Arial"/>
              <a:sym typeface="Arial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7CF8CDF-AC52-B093-39B7-4987DEA190F3}"/>
              </a:ext>
            </a:extLst>
          </p:cNvPr>
          <p:cNvCxnSpPr>
            <a:cxnSpLocks/>
          </p:cNvCxnSpPr>
          <p:nvPr/>
        </p:nvCxnSpPr>
        <p:spPr>
          <a:xfrm flipH="1">
            <a:off x="10845209" y="5243457"/>
            <a:ext cx="720335" cy="891529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8D2D674-7197-A1C2-C6AF-4A0D2FEC6369}"/>
              </a:ext>
            </a:extLst>
          </p:cNvPr>
          <p:cNvCxnSpPr>
            <a:cxnSpLocks/>
          </p:cNvCxnSpPr>
          <p:nvPr/>
        </p:nvCxnSpPr>
        <p:spPr>
          <a:xfrm flipH="1" flipV="1">
            <a:off x="8824675" y="4138735"/>
            <a:ext cx="547758" cy="116898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26667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225340" y="1198210"/>
            <a:ext cx="11654640" cy="2115218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555" marR="0" indent="-63055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885" y="1033711"/>
            <a:ext cx="1850566" cy="482116"/>
            <a:chOff x="1171059" y="3991939"/>
            <a:chExt cx="3701132" cy="913062"/>
          </a:xfrm>
        </p:grpSpPr>
        <p:grpSp>
          <p:nvGrpSpPr>
            <p:cNvPr id="38" name="Group 37"/>
            <p:cNvGrpSpPr/>
            <p:nvPr/>
          </p:nvGrpSpPr>
          <p:grpSpPr>
            <a:xfrm>
              <a:off x="1362045" y="4071155"/>
              <a:ext cx="3510146" cy="781246"/>
              <a:chOff x="2028795" y="4433105"/>
              <a:chExt cx="3510146" cy="781246"/>
            </a:xfrm>
          </p:grpSpPr>
          <p:sp>
            <p:nvSpPr>
              <p:cNvPr id="54" name="Freeform 20"/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745911" y="4456598"/>
                <a:ext cx="2793030" cy="757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 </a:t>
                </a:r>
                <a:r>
                  <a:rPr lang="en-US" sz="2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9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</p:grpSp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DA4F1CA-94C2-A283-89D7-797FA5FFE7BA}"/>
              </a:ext>
            </a:extLst>
          </p:cNvPr>
          <p:cNvGrpSpPr/>
          <p:nvPr/>
        </p:nvGrpSpPr>
        <p:grpSpPr>
          <a:xfrm>
            <a:off x="977142" y="3418427"/>
            <a:ext cx="7272778" cy="3304643"/>
            <a:chOff x="-33453" y="2243981"/>
            <a:chExt cx="9432968" cy="3164982"/>
          </a:xfrm>
          <a:solidFill>
            <a:srgbClr val="5F8D2E"/>
          </a:solidFill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811B05FB-32AA-52C3-1B42-B12126068DBE}"/>
                </a:ext>
              </a:extLst>
            </p:cNvPr>
            <p:cNvSpPr/>
            <p:nvPr/>
          </p:nvSpPr>
          <p:spPr>
            <a:xfrm>
              <a:off x="358527" y="3124712"/>
              <a:ext cx="9040988" cy="617268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Arial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7C40C87B-2164-8430-0522-74935BFDEFF4}"/>
                </a:ext>
              </a:extLst>
            </p:cNvPr>
            <p:cNvSpPr/>
            <p:nvPr/>
          </p:nvSpPr>
          <p:spPr>
            <a:xfrm>
              <a:off x="365572" y="2243981"/>
              <a:ext cx="9024969" cy="617268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Arial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E948BAE-FE2E-CA45-2C80-A99ACA78D903}"/>
                </a:ext>
              </a:extLst>
            </p:cNvPr>
            <p:cNvSpPr/>
            <p:nvPr/>
          </p:nvSpPr>
          <p:spPr>
            <a:xfrm>
              <a:off x="-3300" y="3152871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b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F93AF3C-1D07-D90B-8F62-CAE1D8DE30C0}"/>
                </a:ext>
              </a:extLst>
            </p:cNvPr>
            <p:cNvSpPr/>
            <p:nvPr/>
          </p:nvSpPr>
          <p:spPr>
            <a:xfrm>
              <a:off x="2337" y="2302482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a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7AEEEBC-44E9-BA8F-1436-37C3AD65461B}"/>
                </a:ext>
              </a:extLst>
            </p:cNvPr>
            <p:cNvSpPr/>
            <p:nvPr/>
          </p:nvSpPr>
          <p:spPr>
            <a:xfrm>
              <a:off x="365572" y="3901042"/>
              <a:ext cx="9033943" cy="617268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Arial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49CED27C-1565-9384-7703-6E90538E4556}"/>
                </a:ext>
              </a:extLst>
            </p:cNvPr>
            <p:cNvSpPr/>
            <p:nvPr/>
          </p:nvSpPr>
          <p:spPr>
            <a:xfrm>
              <a:off x="-33453" y="3959543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1990740-92C9-9B96-2C49-20425C1A8B60}"/>
                </a:ext>
              </a:extLst>
            </p:cNvPr>
            <p:cNvSpPr/>
            <p:nvPr/>
          </p:nvSpPr>
          <p:spPr>
            <a:xfrm>
              <a:off x="358528" y="4791695"/>
              <a:ext cx="9033943" cy="617268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Arial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1AC59F8F-4A8B-A2C6-6931-78C1E7042313}"/>
                </a:ext>
              </a:extLst>
            </p:cNvPr>
            <p:cNvSpPr/>
            <p:nvPr/>
          </p:nvSpPr>
          <p:spPr>
            <a:xfrm>
              <a:off x="-3300" y="4837118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d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3DF960CE-E5E8-CD2E-F08E-FEA56B02678E}"/>
              </a:ext>
            </a:extLst>
          </p:cNvPr>
          <p:cNvSpPr/>
          <p:nvPr/>
        </p:nvSpPr>
        <p:spPr>
          <a:xfrm>
            <a:off x="1015327" y="4399105"/>
            <a:ext cx="544265" cy="50026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Đ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BCBF3E0-DD81-296C-5CEE-5780FA5CCA6F}"/>
              </a:ext>
            </a:extLst>
          </p:cNvPr>
          <p:cNvSpPr/>
          <p:nvPr/>
        </p:nvSpPr>
        <p:spPr>
          <a:xfrm>
            <a:off x="1002496" y="3487830"/>
            <a:ext cx="544265" cy="50026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418DC4A-1F23-91C2-FD7C-171D7E32230E}"/>
              </a:ext>
            </a:extLst>
          </p:cNvPr>
          <p:cNvSpPr/>
          <p:nvPr/>
        </p:nvSpPr>
        <p:spPr>
          <a:xfrm>
            <a:off x="1001233" y="6123880"/>
            <a:ext cx="544265" cy="50026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Đ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19C9F8-87DC-25F5-9357-9639E27A9F06}"/>
                  </a:ext>
                </a:extLst>
              </p:cNvPr>
              <p:cNvSpPr txBox="1"/>
              <p:nvPr/>
            </p:nvSpPr>
            <p:spPr>
              <a:xfrm>
                <a:off x="274698" y="1621939"/>
                <a:ext cx="11654640" cy="10212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0" indent="-630555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𝑨𝑫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rad>
                    <m:r>
                      <a:rPr lang="en-US" sz="2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;</m:t>
                    </m:r>
                  </m:oMath>
                </a14:m>
                <a:endParaRPr lang="en-US" sz="2800" b="1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ahoma" panose="020B0604030504040204" pitchFamily="34" charset="0"/>
                </a:endParaRPr>
              </a:p>
              <a:p>
                <a:pPr marL="630555" marR="0" indent="-630555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</m:t>
                    </m:r>
                    <m:sSup>
                      <m:sSupPr>
                        <m:ctrlP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2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19C9F8-87DC-25F5-9357-9639E27A9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98" y="1621939"/>
                <a:ext cx="11654640" cy="1021242"/>
              </a:xfrm>
              <a:prstGeom prst="rect">
                <a:avLst/>
              </a:prstGeom>
              <a:blipFill>
                <a:blip r:embed="rId5"/>
                <a:stretch>
                  <a:fillRect l="-1046" t="-4167" b="-14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701451DE-09F2-75EC-9D38-C6DE0072A7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3075" y="3424962"/>
            <a:ext cx="4483337" cy="32981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ACE7D1A-E4B4-DD0E-960F-F8A7D9C9595F}"/>
                  </a:ext>
                </a:extLst>
              </p:cNvPr>
              <p:cNvSpPr txBox="1"/>
              <p:nvPr/>
            </p:nvSpPr>
            <p:spPr>
              <a:xfrm>
                <a:off x="2339843" y="3424962"/>
                <a:ext cx="7178040" cy="566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ACE7D1A-E4B4-DD0E-960F-F8A7D9C95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843" y="3424962"/>
                <a:ext cx="7178040" cy="566822"/>
              </a:xfrm>
              <a:prstGeom prst="rect">
                <a:avLst/>
              </a:prstGeom>
              <a:blipFill>
                <a:blip r:embed="rId7"/>
                <a:stretch>
                  <a:fillRect t="-5376" b="-27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E89F86B-7EB0-6C49-B7BB-8C24078E7593}"/>
                  </a:ext>
                </a:extLst>
              </p:cNvPr>
              <p:cNvSpPr txBox="1"/>
              <p:nvPr/>
            </p:nvSpPr>
            <p:spPr>
              <a:xfrm>
                <a:off x="2369145" y="4396292"/>
                <a:ext cx="3806247" cy="5632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𝐷</m:t>
                        </m:r>
                      </m:e>
                    </m:acc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E89F86B-7EB0-6C49-B7BB-8C24078E7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145" y="4396292"/>
                <a:ext cx="3806247" cy="563231"/>
              </a:xfrm>
              <a:prstGeom prst="rect">
                <a:avLst/>
              </a:prstGeom>
              <a:blipFill>
                <a:blip r:embed="rId8"/>
                <a:stretch>
                  <a:fillRect t="-4301" b="-27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D557AD-6EF0-486C-1665-FBC958350A0B}"/>
                  </a:ext>
                </a:extLst>
              </p:cNvPr>
              <p:cNvSpPr txBox="1"/>
              <p:nvPr/>
            </p:nvSpPr>
            <p:spPr>
              <a:xfrm>
                <a:off x="2339842" y="5171744"/>
                <a:ext cx="3939037" cy="624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D557AD-6EF0-486C-1665-FBC958350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842" y="5171744"/>
                <a:ext cx="3939037" cy="624402"/>
              </a:xfrm>
              <a:prstGeom prst="rect">
                <a:avLst/>
              </a:prstGeom>
              <a:blipFill>
                <a:blip r:embed="rId9"/>
                <a:stretch>
                  <a:fillRect b="-19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713D891-CCCF-60DC-B156-C6C3E5C037C0}"/>
                  </a:ext>
                </a:extLst>
              </p:cNvPr>
              <p:cNvSpPr txBox="1"/>
              <p:nvPr/>
            </p:nvSpPr>
            <p:spPr>
              <a:xfrm>
                <a:off x="1190197" y="6111400"/>
                <a:ext cx="5215171" cy="614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en-US" sz="2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acc>
                          <m:r>
                            <a:rPr lang="en-US" sz="2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𝐶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acc>
                        </m:e>
                      </m:d>
                      <m:r>
                        <a:rPr lang="en-US" sz="2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=2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713D891-CCCF-60DC-B156-C6C3E5C03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97" y="6111400"/>
                <a:ext cx="5215171" cy="6142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A75570E3-052C-83B1-89AF-5D9DDE76C5CB}"/>
              </a:ext>
            </a:extLst>
          </p:cNvPr>
          <p:cNvSpPr/>
          <p:nvPr/>
        </p:nvSpPr>
        <p:spPr>
          <a:xfrm>
            <a:off x="975646" y="5214833"/>
            <a:ext cx="544265" cy="50026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5" name="Group 47">
            <a:extLst>
              <a:ext uri="{FF2B5EF4-FFF2-40B4-BE49-F238E27FC236}">
                <a16:creationId xmlns:a16="http://schemas.microsoft.com/office/drawing/2014/main" id="{5E65BADA-2309-3894-CB00-902ECFD21C2F}"/>
              </a:ext>
            </a:extLst>
          </p:cNvPr>
          <p:cNvGrpSpPr/>
          <p:nvPr/>
        </p:nvGrpSpPr>
        <p:grpSpPr>
          <a:xfrm>
            <a:off x="19407" y="310830"/>
            <a:ext cx="4577063" cy="526318"/>
            <a:chOff x="739068" y="1515168"/>
            <a:chExt cx="8338389" cy="1052773"/>
          </a:xfrm>
          <a:solidFill>
            <a:srgbClr val="FFC000"/>
          </a:solidFill>
        </p:grpSpPr>
        <p:sp>
          <p:nvSpPr>
            <p:cNvPr id="6" name="Freeform 71">
              <a:extLst>
                <a:ext uri="{FF2B5EF4-FFF2-40B4-BE49-F238E27FC236}">
                  <a16:creationId xmlns:a16="http://schemas.microsoft.com/office/drawing/2014/main" id="{C4C79F5A-C320-AC73-1DCC-953FF2A6E21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defTabSz="1088639">
                <a:defRPr/>
              </a:pPr>
              <a:endParaRPr lang="en-US" sz="2150">
                <a:solidFill>
                  <a:prstClr val="white"/>
                </a:solidFill>
                <a:latin typeface="Calibri"/>
                <a:cs typeface="Arial"/>
                <a:sym typeface="Arial"/>
              </a:endParaRPr>
            </a:p>
          </p:txBody>
        </p:sp>
        <p:grpSp>
          <p:nvGrpSpPr>
            <p:cNvPr id="7" name="Group 30">
              <a:extLst>
                <a:ext uri="{FF2B5EF4-FFF2-40B4-BE49-F238E27FC236}">
                  <a16:creationId xmlns:a16="http://schemas.microsoft.com/office/drawing/2014/main" id="{36F746F8-49A1-9225-24FE-2CDEE824C353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1052773"/>
              <a:chOff x="739068" y="1515168"/>
              <a:chExt cx="7220702" cy="1052773"/>
            </a:xfrm>
            <a:grpFill/>
          </p:grpSpPr>
          <p:sp>
            <p:nvSpPr>
              <p:cNvPr id="8" name="Freeform 71">
                <a:extLst>
                  <a:ext uri="{FF2B5EF4-FFF2-40B4-BE49-F238E27FC236}">
                    <a16:creationId xmlns:a16="http://schemas.microsoft.com/office/drawing/2014/main" id="{0D31A342-8DE0-BAE3-C143-F8E031627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0" name="Oval 72">
                <a:extLst>
                  <a:ext uri="{FF2B5EF4-FFF2-40B4-BE49-F238E27FC236}">
                    <a16:creationId xmlns:a16="http://schemas.microsoft.com/office/drawing/2014/main" id="{C20BB08A-69E3-2500-A6F5-B95102247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1" name="Freeform 73">
                <a:extLst>
                  <a:ext uri="{FF2B5EF4-FFF2-40B4-BE49-F238E27FC236}">
                    <a16:creationId xmlns:a16="http://schemas.microsoft.com/office/drawing/2014/main" id="{0E0730D2-C075-B0D4-8493-617984DE0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2" name="Freeform 74">
                <a:extLst>
                  <a:ext uri="{FF2B5EF4-FFF2-40B4-BE49-F238E27FC236}">
                    <a16:creationId xmlns:a16="http://schemas.microsoft.com/office/drawing/2014/main" id="{9B1D4754-3935-4A18-738E-BC006472B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3" name="Freeform 75">
                <a:extLst>
                  <a:ext uri="{FF2B5EF4-FFF2-40B4-BE49-F238E27FC236}">
                    <a16:creationId xmlns:a16="http://schemas.microsoft.com/office/drawing/2014/main" id="{26B57B22-68CA-A905-015C-BBB7FD8A0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4" name="Freeform 76">
                <a:extLst>
                  <a:ext uri="{FF2B5EF4-FFF2-40B4-BE49-F238E27FC236}">
                    <a16:creationId xmlns:a16="http://schemas.microsoft.com/office/drawing/2014/main" id="{49EA7B9E-3980-83FD-6A08-ADF3E7DAFE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7" name="Freeform 77">
                <a:extLst>
                  <a:ext uri="{FF2B5EF4-FFF2-40B4-BE49-F238E27FC236}">
                    <a16:creationId xmlns:a16="http://schemas.microsoft.com/office/drawing/2014/main" id="{EE45593D-38B5-0F26-5542-E5BC4D4C5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8" name="Freeform 78">
                <a:extLst>
                  <a:ext uri="{FF2B5EF4-FFF2-40B4-BE49-F238E27FC236}">
                    <a16:creationId xmlns:a16="http://schemas.microsoft.com/office/drawing/2014/main" id="{465F1BF5-B439-E4BF-2E1F-65290C59C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22" name="Freeform 79">
                <a:extLst>
                  <a:ext uri="{FF2B5EF4-FFF2-40B4-BE49-F238E27FC236}">
                    <a16:creationId xmlns:a16="http://schemas.microsoft.com/office/drawing/2014/main" id="{E2BFFC97-A14F-7DAD-556A-4FD6E7ED9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28" name="Freeform 80">
                <a:extLst>
                  <a:ext uri="{FF2B5EF4-FFF2-40B4-BE49-F238E27FC236}">
                    <a16:creationId xmlns:a16="http://schemas.microsoft.com/office/drawing/2014/main" id="{200D484C-A3BF-0043-5834-BB15A7D7A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32" name="Freeform 81">
                <a:extLst>
                  <a:ext uri="{FF2B5EF4-FFF2-40B4-BE49-F238E27FC236}">
                    <a16:creationId xmlns:a16="http://schemas.microsoft.com/office/drawing/2014/main" id="{954F3453-36A5-0B70-B14E-9187CBD6C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43" name="Freeform 82">
                <a:extLst>
                  <a:ext uri="{FF2B5EF4-FFF2-40B4-BE49-F238E27FC236}">
                    <a16:creationId xmlns:a16="http://schemas.microsoft.com/office/drawing/2014/main" id="{FBC50271-208F-8123-FE75-D4766A90C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46" name="TextBox 43">
                <a:extLst>
                  <a:ext uri="{FF2B5EF4-FFF2-40B4-BE49-F238E27FC236}">
                    <a16:creationId xmlns:a16="http://schemas.microsoft.com/office/drawing/2014/main" id="{B52E14D8-880E-0647-22B6-E2212F047C7A}"/>
                  </a:ext>
                </a:extLst>
              </p:cNvPr>
              <p:cNvSpPr txBox="1"/>
              <p:nvPr/>
            </p:nvSpPr>
            <p:spPr>
              <a:xfrm>
                <a:off x="2132731" y="1706055"/>
                <a:ext cx="5827039" cy="861886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libri"/>
                    <a:ea typeface="Tahoma" panose="020B0604030504040204" pitchFamily="34" charset="0"/>
                    <a:cs typeface="Arial" panose="020B0604020202020204" pitchFamily="34" charset="0"/>
                    <a:sym typeface="Arial"/>
                  </a:rPr>
                  <a:t>   BÀI TẬP BỔ SUNG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9329986-B7C5-9E1C-6E4B-DED7C7CA27C1}"/>
              </a:ext>
            </a:extLst>
          </p:cNvPr>
          <p:cNvGrpSpPr/>
          <p:nvPr/>
        </p:nvGrpSpPr>
        <p:grpSpPr>
          <a:xfrm>
            <a:off x="4819847" y="414756"/>
            <a:ext cx="4184691" cy="561841"/>
            <a:chOff x="2887217" y="5153601"/>
            <a:chExt cx="1849416" cy="378104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A4D9B8B-FB57-D517-333A-33E73D3D5EA1}"/>
                </a:ext>
              </a:extLst>
            </p:cNvPr>
            <p:cNvSpPr/>
            <p:nvPr/>
          </p:nvSpPr>
          <p:spPr>
            <a:xfrm rot="10800000">
              <a:off x="2887217" y="5153601"/>
              <a:ext cx="1849416" cy="378104"/>
            </a:xfrm>
            <a:custGeom>
              <a:avLst/>
              <a:gdLst>
                <a:gd name="connsiteX0" fmla="*/ 404333 w 2513262"/>
                <a:gd name="connsiteY0" fmla="*/ 0 h 426834"/>
                <a:gd name="connsiteX1" fmla="*/ 2108929 w 2513262"/>
                <a:gd name="connsiteY1" fmla="*/ 0 h 426834"/>
                <a:gd name="connsiteX2" fmla="*/ 2513262 w 2513262"/>
                <a:gd name="connsiteY2" fmla="*/ 405883 h 426834"/>
                <a:gd name="connsiteX3" fmla="*/ 2509048 w 2513262"/>
                <a:gd name="connsiteY3" fmla="*/ 426834 h 426834"/>
                <a:gd name="connsiteX4" fmla="*/ 4214 w 2513262"/>
                <a:gd name="connsiteY4" fmla="*/ 426834 h 426834"/>
                <a:gd name="connsiteX5" fmla="*/ 0 w 2513262"/>
                <a:gd name="connsiteY5" fmla="*/ 405883 h 426834"/>
                <a:gd name="connsiteX6" fmla="*/ 404333 w 2513262"/>
                <a:gd name="connsiteY6" fmla="*/ 0 h 42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3262" h="426834">
                  <a:moveTo>
                    <a:pt x="404333" y="0"/>
                  </a:moveTo>
                  <a:lnTo>
                    <a:pt x="2108929" y="0"/>
                  </a:lnTo>
                  <a:cubicBezTo>
                    <a:pt x="2332214" y="0"/>
                    <a:pt x="2513262" y="181708"/>
                    <a:pt x="2513262" y="405883"/>
                  </a:cubicBezTo>
                  <a:lnTo>
                    <a:pt x="2509048" y="426834"/>
                  </a:lnTo>
                  <a:lnTo>
                    <a:pt x="4214" y="426834"/>
                  </a:lnTo>
                  <a:lnTo>
                    <a:pt x="0" y="405883"/>
                  </a:lnTo>
                  <a:cubicBezTo>
                    <a:pt x="0" y="181708"/>
                    <a:pt x="181048" y="0"/>
                    <a:pt x="404333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65BC0FD-4E56-5F55-1128-629C174CC21A}"/>
                </a:ext>
              </a:extLst>
            </p:cNvPr>
            <p:cNvSpPr/>
            <p:nvPr/>
          </p:nvSpPr>
          <p:spPr>
            <a:xfrm rot="10800000">
              <a:off x="2949336" y="5197466"/>
              <a:ext cx="1707807" cy="292351"/>
            </a:xfrm>
            <a:custGeom>
              <a:avLst/>
              <a:gdLst>
                <a:gd name="connsiteX0" fmla="*/ 404333 w 2513262"/>
                <a:gd name="connsiteY0" fmla="*/ 0 h 426834"/>
                <a:gd name="connsiteX1" fmla="*/ 2108929 w 2513262"/>
                <a:gd name="connsiteY1" fmla="*/ 0 h 426834"/>
                <a:gd name="connsiteX2" fmla="*/ 2513262 w 2513262"/>
                <a:gd name="connsiteY2" fmla="*/ 405883 h 426834"/>
                <a:gd name="connsiteX3" fmla="*/ 2509048 w 2513262"/>
                <a:gd name="connsiteY3" fmla="*/ 426834 h 426834"/>
                <a:gd name="connsiteX4" fmla="*/ 4214 w 2513262"/>
                <a:gd name="connsiteY4" fmla="*/ 426834 h 426834"/>
                <a:gd name="connsiteX5" fmla="*/ 0 w 2513262"/>
                <a:gd name="connsiteY5" fmla="*/ 405883 h 426834"/>
                <a:gd name="connsiteX6" fmla="*/ 404333 w 2513262"/>
                <a:gd name="connsiteY6" fmla="*/ 0 h 42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3262" h="426834">
                  <a:moveTo>
                    <a:pt x="404333" y="0"/>
                  </a:moveTo>
                  <a:lnTo>
                    <a:pt x="2108929" y="0"/>
                  </a:lnTo>
                  <a:cubicBezTo>
                    <a:pt x="2332214" y="0"/>
                    <a:pt x="2513262" y="181708"/>
                    <a:pt x="2513262" y="405883"/>
                  </a:cubicBezTo>
                  <a:lnTo>
                    <a:pt x="2509048" y="426834"/>
                  </a:lnTo>
                  <a:lnTo>
                    <a:pt x="4214" y="426834"/>
                  </a:lnTo>
                  <a:lnTo>
                    <a:pt x="0" y="405883"/>
                  </a:lnTo>
                  <a:cubicBezTo>
                    <a:pt x="0" y="181708"/>
                    <a:pt x="181048" y="0"/>
                    <a:pt x="404333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50" name="TextBox 31">
            <a:extLst>
              <a:ext uri="{FF2B5EF4-FFF2-40B4-BE49-F238E27FC236}">
                <a16:creationId xmlns:a16="http://schemas.microsoft.com/office/drawing/2014/main" id="{3EA146FE-485B-7F79-991C-A73181D6C0F8}"/>
              </a:ext>
            </a:extLst>
          </p:cNvPr>
          <p:cNvSpPr txBox="1"/>
          <p:nvPr/>
        </p:nvSpPr>
        <p:spPr>
          <a:xfrm>
            <a:off x="4997848" y="462559"/>
            <a:ext cx="387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Blip>
                <a:blip r:embed="rId11"/>
              </a:buBlip>
            </a:pP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 ĐÚNG - SAI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3AA9A7-94E2-0B5F-A51D-C8E764EF190C}"/>
                  </a:ext>
                </a:extLst>
              </p:cNvPr>
              <p:cNvSpPr txBox="1"/>
              <p:nvPr/>
            </p:nvSpPr>
            <p:spPr>
              <a:xfrm>
                <a:off x="9487627" y="5407188"/>
                <a:ext cx="925025" cy="505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3</m:t>
                          </m:r>
                        </m:e>
                      </m:rad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3AA9A7-94E2-0B5F-A51D-C8E764EF1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7627" y="5407188"/>
                <a:ext cx="925025" cy="50520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B45BFB6-3B90-B05B-6783-7045B17D730F}"/>
                  </a:ext>
                </a:extLst>
              </p:cNvPr>
              <p:cNvSpPr txBox="1"/>
              <p:nvPr/>
            </p:nvSpPr>
            <p:spPr>
              <a:xfrm>
                <a:off x="7946127" y="5767946"/>
                <a:ext cx="9250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B45BFB6-3B90-B05B-6783-7045B17D7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127" y="5767946"/>
                <a:ext cx="92502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5CF6965-EDE5-AFDA-98C7-30C706DE2560}"/>
                  </a:ext>
                </a:extLst>
              </p:cNvPr>
              <p:cNvSpPr txBox="1"/>
              <p:nvPr/>
            </p:nvSpPr>
            <p:spPr>
              <a:xfrm>
                <a:off x="8249920" y="4688132"/>
                <a:ext cx="9250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5CF6965-EDE5-AFDA-98C7-30C706DE2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920" y="4688132"/>
                <a:ext cx="92502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0465568-5796-9FFC-F4F6-FE1B0BFE090F}"/>
                  </a:ext>
                </a:extLst>
              </p:cNvPr>
              <p:cNvSpPr txBox="1"/>
              <p:nvPr/>
            </p:nvSpPr>
            <p:spPr>
              <a:xfrm>
                <a:off x="3711898" y="2672463"/>
                <a:ext cx="8034793" cy="49904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nhau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0465568-5796-9FFC-F4F6-FE1B0BFE0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898" y="2672463"/>
                <a:ext cx="8034793" cy="499047"/>
              </a:xfrm>
              <a:prstGeom prst="rect">
                <a:avLst/>
              </a:prstGeom>
              <a:blipFill>
                <a:blip r:embed="rId15"/>
                <a:stretch>
                  <a:fillRect t="-3571" b="-2261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058302B-9AFC-2916-D4EE-BD339BA40E9B}"/>
                  </a:ext>
                </a:extLst>
              </p:cNvPr>
              <p:cNvSpPr txBox="1"/>
              <p:nvPr/>
            </p:nvSpPr>
            <p:spPr>
              <a:xfrm>
                <a:off x="3730467" y="2640466"/>
                <a:ext cx="7721600" cy="49904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nhau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058302B-9AFC-2916-D4EE-BD339BA40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467" y="2640466"/>
                <a:ext cx="7721600" cy="499047"/>
              </a:xfrm>
              <a:prstGeom prst="rect">
                <a:avLst/>
              </a:prstGeom>
              <a:blipFill>
                <a:blip r:embed="rId16"/>
                <a:stretch>
                  <a:fillRect t="-4878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7BCE255-88C9-A871-96C1-F05A803DA1A7}"/>
                  </a:ext>
                </a:extLst>
              </p:cNvPr>
              <p:cNvSpPr txBox="1"/>
              <p:nvPr/>
            </p:nvSpPr>
            <p:spPr>
              <a:xfrm>
                <a:off x="3709361" y="2599066"/>
                <a:ext cx="8207941" cy="5850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c) Ta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𝑨𝑫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7BCE255-88C9-A871-96C1-F05A803DA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361" y="2599066"/>
                <a:ext cx="8207941" cy="585032"/>
              </a:xfrm>
              <a:prstGeom prst="rect">
                <a:avLst/>
              </a:prstGeom>
              <a:blipFill>
                <a:blip r:embed="rId1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DAC7B0D-22E3-C04C-5F9F-C2C0696EB05C}"/>
                  </a:ext>
                </a:extLst>
              </p:cNvPr>
              <p:cNvSpPr txBox="1"/>
              <p:nvPr/>
            </p:nvSpPr>
            <p:spPr>
              <a:xfrm>
                <a:off x="3597506" y="2108712"/>
                <a:ext cx="7619844" cy="117352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d) Ta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</m:t>
                            </m:r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e>
                        </m:acc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𝑪𝑪</m:t>
                            </m:r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𝑨𝑫</m:t>
                            </m:r>
                          </m:e>
                        </m:acc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DAC7B0D-22E3-C04C-5F9F-C2C0696EB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506" y="2108712"/>
                <a:ext cx="7619844" cy="117352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8000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5" grpId="0" animBg="1"/>
      <p:bldP spid="24" grpId="0" animBg="1"/>
      <p:bldP spid="24" grpId="1" animBg="1"/>
      <p:bldP spid="27" grpId="0" animBg="1"/>
      <p:bldP spid="27" grpId="1" animBg="1"/>
      <p:bldP spid="31" grpId="0" animBg="1"/>
      <p:bldP spid="31" grpId="1" animBg="1"/>
      <p:bldP spid="3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353683" y="1286024"/>
            <a:ext cx="11654640" cy="1072317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Tx/>
              <a:buFontTx/>
              <a:buNone/>
              <a:tabLst>
                <a:tab pos="629920" algn="l"/>
              </a:tabLst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885" y="1033711"/>
            <a:ext cx="1850566" cy="482116"/>
            <a:chOff x="1171059" y="3991939"/>
            <a:chExt cx="3701132" cy="913062"/>
          </a:xfrm>
        </p:grpSpPr>
        <p:grpSp>
          <p:nvGrpSpPr>
            <p:cNvPr id="38" name="Group 37"/>
            <p:cNvGrpSpPr/>
            <p:nvPr/>
          </p:nvGrpSpPr>
          <p:grpSpPr>
            <a:xfrm>
              <a:off x="1362045" y="4071155"/>
              <a:ext cx="3510146" cy="781246"/>
              <a:chOff x="2028795" y="4433105"/>
              <a:chExt cx="3510146" cy="781246"/>
            </a:xfrm>
          </p:grpSpPr>
          <p:sp>
            <p:nvSpPr>
              <p:cNvPr id="54" name="Freeform 20"/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745911" y="4456598"/>
                <a:ext cx="2793030" cy="757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 </a:t>
                </a:r>
                <a:r>
                  <a:rPr lang="en-US" sz="2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10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</p:grpSp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3C22EE-7F9C-1D5F-098B-6FD1539EFB50}"/>
                  </a:ext>
                </a:extLst>
              </p:cNvPr>
              <p:cNvSpPr txBox="1"/>
              <p:nvPr/>
            </p:nvSpPr>
            <p:spPr>
              <a:xfrm>
                <a:off x="796369" y="1377935"/>
                <a:ext cx="11041947" cy="965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32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3C22EE-7F9C-1D5F-098B-6FD1539EF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369" y="1377935"/>
                <a:ext cx="11041947" cy="965777"/>
              </a:xfrm>
              <a:prstGeom prst="rect">
                <a:avLst/>
              </a:prstGeom>
              <a:blipFill>
                <a:blip r:embed="rId5"/>
                <a:stretch>
                  <a:fillRect l="-883" r="-828" b="-13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75A3D03E-0834-67DE-6C88-14025130C4D3}"/>
              </a:ext>
            </a:extLst>
          </p:cNvPr>
          <p:cNvGrpSpPr/>
          <p:nvPr/>
        </p:nvGrpSpPr>
        <p:grpSpPr>
          <a:xfrm>
            <a:off x="490207" y="2569776"/>
            <a:ext cx="7379664" cy="3993584"/>
            <a:chOff x="-33453" y="2243981"/>
            <a:chExt cx="9432968" cy="3164982"/>
          </a:xfrm>
          <a:solidFill>
            <a:srgbClr val="5F8D2E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A631EDC-E766-17B4-F114-C958FFA448F4}"/>
                </a:ext>
              </a:extLst>
            </p:cNvPr>
            <p:cNvSpPr/>
            <p:nvPr/>
          </p:nvSpPr>
          <p:spPr>
            <a:xfrm>
              <a:off x="358527" y="3124712"/>
              <a:ext cx="9040988" cy="617268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Arial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FF0BF7-EDB9-6B73-5054-6D4332A98CF9}"/>
                </a:ext>
              </a:extLst>
            </p:cNvPr>
            <p:cNvSpPr/>
            <p:nvPr/>
          </p:nvSpPr>
          <p:spPr>
            <a:xfrm>
              <a:off x="365572" y="2243981"/>
              <a:ext cx="9024969" cy="617268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A2C6618-25BF-24D3-55DB-BD5C28BD4E98}"/>
                </a:ext>
              </a:extLst>
            </p:cNvPr>
            <p:cNvSpPr/>
            <p:nvPr/>
          </p:nvSpPr>
          <p:spPr>
            <a:xfrm>
              <a:off x="-3300" y="3152871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b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49F9393-9174-CAD1-D263-0F45345F31AD}"/>
                </a:ext>
              </a:extLst>
            </p:cNvPr>
            <p:cNvSpPr/>
            <p:nvPr/>
          </p:nvSpPr>
          <p:spPr>
            <a:xfrm>
              <a:off x="2337" y="2302482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a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0C47900-E625-56AA-4FB1-A290F22C41FA}"/>
                </a:ext>
              </a:extLst>
            </p:cNvPr>
            <p:cNvSpPr/>
            <p:nvPr/>
          </p:nvSpPr>
          <p:spPr>
            <a:xfrm>
              <a:off x="365572" y="3901042"/>
              <a:ext cx="9033943" cy="617268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Arial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906F290-D570-5EDF-F2C9-EAA9C8DA343D}"/>
                </a:ext>
              </a:extLst>
            </p:cNvPr>
            <p:cNvSpPr/>
            <p:nvPr/>
          </p:nvSpPr>
          <p:spPr>
            <a:xfrm>
              <a:off x="-33453" y="3959543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2B201B9-9490-196C-09A9-D7053DEF9B45}"/>
                </a:ext>
              </a:extLst>
            </p:cNvPr>
            <p:cNvSpPr/>
            <p:nvPr/>
          </p:nvSpPr>
          <p:spPr>
            <a:xfrm>
              <a:off x="358528" y="4791695"/>
              <a:ext cx="9033943" cy="617268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Arial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77AEB91-8932-C8F8-B3DB-4BEB8498440C}"/>
                </a:ext>
              </a:extLst>
            </p:cNvPr>
            <p:cNvSpPr/>
            <p:nvPr/>
          </p:nvSpPr>
          <p:spPr>
            <a:xfrm>
              <a:off x="-3300" y="4837118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rPr>
                <a:t>d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AA9F8CF9-F8BE-B9BC-AB56-39ED86B0258B}"/>
              </a:ext>
            </a:extLst>
          </p:cNvPr>
          <p:cNvSpPr/>
          <p:nvPr/>
        </p:nvSpPr>
        <p:spPr>
          <a:xfrm>
            <a:off x="485367" y="2696832"/>
            <a:ext cx="544265" cy="50026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Đ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05C52EE-2B1C-A550-3008-3DA7EFC7E096}"/>
              </a:ext>
            </a:extLst>
          </p:cNvPr>
          <p:cNvSpPr/>
          <p:nvPr/>
        </p:nvSpPr>
        <p:spPr>
          <a:xfrm>
            <a:off x="454560" y="4831146"/>
            <a:ext cx="544265" cy="50026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DD327ED-CEBC-4832-FDE4-5512A834E555}"/>
              </a:ext>
            </a:extLst>
          </p:cNvPr>
          <p:cNvSpPr/>
          <p:nvPr/>
        </p:nvSpPr>
        <p:spPr>
          <a:xfrm>
            <a:off x="513797" y="3773002"/>
            <a:ext cx="544265" cy="50026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Đ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ED42255-E656-5941-E629-E9FEAF38C783}"/>
                  </a:ext>
                </a:extLst>
              </p:cNvPr>
              <p:cNvSpPr txBox="1"/>
              <p:nvPr/>
            </p:nvSpPr>
            <p:spPr>
              <a:xfrm>
                <a:off x="757499" y="2543726"/>
                <a:ext cx="7178040" cy="711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ED42255-E656-5941-E629-E9FEAF38C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99" y="2543726"/>
                <a:ext cx="7178040" cy="711733"/>
              </a:xfrm>
              <a:prstGeom prst="rect">
                <a:avLst/>
              </a:prstGeom>
              <a:blipFill>
                <a:blip r:embed="rId6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D11F0E0-AE67-94D3-0C7C-5F32858846CC}"/>
                  </a:ext>
                </a:extLst>
              </p:cNvPr>
              <p:cNvSpPr txBox="1"/>
              <p:nvPr/>
            </p:nvSpPr>
            <p:spPr>
              <a:xfrm>
                <a:off x="485367" y="3660903"/>
                <a:ext cx="7433333" cy="733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800225" algn="l"/>
                    <a:tab pos="3239770" algn="l"/>
                    <a:tab pos="4679950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+3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−2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=−5+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r>
                  <a: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	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D11F0E0-AE67-94D3-0C7C-5F3285884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67" y="3660903"/>
                <a:ext cx="7433333" cy="733983"/>
              </a:xfrm>
              <a:prstGeom prst="rect">
                <a:avLst/>
              </a:prstGeom>
              <a:blipFill>
                <a:blip r:embed="rId7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9645CCE-2175-2140-12DB-108369D83DE8}"/>
                  </a:ext>
                </a:extLst>
              </p:cNvPr>
              <p:cNvSpPr txBox="1"/>
              <p:nvPr/>
            </p:nvSpPr>
            <p:spPr>
              <a:xfrm>
                <a:off x="796369" y="4630441"/>
                <a:ext cx="3939037" cy="680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=2+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9645CCE-2175-2140-12DB-108369D83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369" y="4630441"/>
                <a:ext cx="3939037" cy="680827"/>
              </a:xfrm>
              <a:prstGeom prst="rect">
                <a:avLst/>
              </a:prstGeom>
              <a:blipFill>
                <a:blip r:embed="rId8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08E21DB-23E7-0B91-5559-864BE5252797}"/>
                  </a:ext>
                </a:extLst>
              </p:cNvPr>
              <p:cNvSpPr txBox="1"/>
              <p:nvPr/>
            </p:nvSpPr>
            <p:spPr>
              <a:xfrm>
                <a:off x="-260920" y="5824656"/>
                <a:ext cx="5215171" cy="6423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e>
                          </m:rad>
                          <m:acc>
                            <m:accPr>
                              <m:chr m:val="⃗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08E21DB-23E7-0B91-5559-864BE5252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0920" y="5824656"/>
                <a:ext cx="5215171" cy="6423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FE407C75-86F9-9532-5109-A69FA66AF42C}"/>
              </a:ext>
            </a:extLst>
          </p:cNvPr>
          <p:cNvSpPr/>
          <p:nvPr/>
        </p:nvSpPr>
        <p:spPr>
          <a:xfrm>
            <a:off x="454559" y="5932566"/>
            <a:ext cx="544265" cy="50026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2" name="Group 47">
            <a:extLst>
              <a:ext uri="{FF2B5EF4-FFF2-40B4-BE49-F238E27FC236}">
                <a16:creationId xmlns:a16="http://schemas.microsoft.com/office/drawing/2014/main" id="{2BBAD42D-9189-973B-E68A-6E4651EE849F}"/>
              </a:ext>
            </a:extLst>
          </p:cNvPr>
          <p:cNvGrpSpPr/>
          <p:nvPr/>
        </p:nvGrpSpPr>
        <p:grpSpPr>
          <a:xfrm>
            <a:off x="19407" y="310830"/>
            <a:ext cx="4577063" cy="526318"/>
            <a:chOff x="739068" y="1515168"/>
            <a:chExt cx="8338389" cy="1052773"/>
          </a:xfrm>
          <a:solidFill>
            <a:srgbClr val="FFC000"/>
          </a:solidFill>
        </p:grpSpPr>
        <p:sp>
          <p:nvSpPr>
            <p:cNvPr id="3" name="Freeform 71">
              <a:extLst>
                <a:ext uri="{FF2B5EF4-FFF2-40B4-BE49-F238E27FC236}">
                  <a16:creationId xmlns:a16="http://schemas.microsoft.com/office/drawing/2014/main" id="{8DF3D0A5-8A22-C7C7-FCD6-B601F072A59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defTabSz="1088639">
                <a:defRPr/>
              </a:pPr>
              <a:endParaRPr lang="en-US" sz="2150">
                <a:solidFill>
                  <a:prstClr val="white"/>
                </a:solidFill>
                <a:latin typeface="Calibri"/>
                <a:cs typeface="Arial"/>
                <a:sym typeface="Arial"/>
              </a:endParaRPr>
            </a:p>
          </p:txBody>
        </p:sp>
        <p:grpSp>
          <p:nvGrpSpPr>
            <p:cNvPr id="4" name="Group 30">
              <a:extLst>
                <a:ext uri="{FF2B5EF4-FFF2-40B4-BE49-F238E27FC236}">
                  <a16:creationId xmlns:a16="http://schemas.microsoft.com/office/drawing/2014/main" id="{401E1DEF-9EDE-5EFD-CA5C-D9FF4803006A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1052773"/>
              <a:chOff x="739068" y="1515168"/>
              <a:chExt cx="7220702" cy="1052773"/>
            </a:xfrm>
            <a:grpFill/>
          </p:grpSpPr>
          <p:sp>
            <p:nvSpPr>
              <p:cNvPr id="6" name="Freeform 71">
                <a:extLst>
                  <a:ext uri="{FF2B5EF4-FFF2-40B4-BE49-F238E27FC236}">
                    <a16:creationId xmlns:a16="http://schemas.microsoft.com/office/drawing/2014/main" id="{128AA246-D75D-BE96-F9A2-79954CB3C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7" name="Oval 72">
                <a:extLst>
                  <a:ext uri="{FF2B5EF4-FFF2-40B4-BE49-F238E27FC236}">
                    <a16:creationId xmlns:a16="http://schemas.microsoft.com/office/drawing/2014/main" id="{D0DEDE44-2C5C-0C8E-5639-358F34A0F0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8" name="Freeform 73">
                <a:extLst>
                  <a:ext uri="{FF2B5EF4-FFF2-40B4-BE49-F238E27FC236}">
                    <a16:creationId xmlns:a16="http://schemas.microsoft.com/office/drawing/2014/main" id="{B217BE32-D376-E887-F07A-E73A0B605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9" name="Freeform 74">
                <a:extLst>
                  <a:ext uri="{FF2B5EF4-FFF2-40B4-BE49-F238E27FC236}">
                    <a16:creationId xmlns:a16="http://schemas.microsoft.com/office/drawing/2014/main" id="{7F9F1D12-EF0A-E257-1692-AAF73464E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2" name="Freeform 75">
                <a:extLst>
                  <a:ext uri="{FF2B5EF4-FFF2-40B4-BE49-F238E27FC236}">
                    <a16:creationId xmlns:a16="http://schemas.microsoft.com/office/drawing/2014/main" id="{E62B8863-5111-6356-991B-D16EA5276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4" name="Freeform 76">
                <a:extLst>
                  <a:ext uri="{FF2B5EF4-FFF2-40B4-BE49-F238E27FC236}">
                    <a16:creationId xmlns:a16="http://schemas.microsoft.com/office/drawing/2014/main" id="{2A3CAFDB-F13A-8C53-46D9-472E92DB2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48" name="Freeform 77">
                <a:extLst>
                  <a:ext uri="{FF2B5EF4-FFF2-40B4-BE49-F238E27FC236}">
                    <a16:creationId xmlns:a16="http://schemas.microsoft.com/office/drawing/2014/main" id="{FFC9A39D-D1D4-8269-B45F-6F009D5AC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49" name="Freeform 78">
                <a:extLst>
                  <a:ext uri="{FF2B5EF4-FFF2-40B4-BE49-F238E27FC236}">
                    <a16:creationId xmlns:a16="http://schemas.microsoft.com/office/drawing/2014/main" id="{4A6234E0-ACFB-2A31-D94F-B6769FE99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0" name="Freeform 79">
                <a:extLst>
                  <a:ext uri="{FF2B5EF4-FFF2-40B4-BE49-F238E27FC236}">
                    <a16:creationId xmlns:a16="http://schemas.microsoft.com/office/drawing/2014/main" id="{4D871A4A-88D2-046A-F164-5B5D4213E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2" name="Freeform 80">
                <a:extLst>
                  <a:ext uri="{FF2B5EF4-FFF2-40B4-BE49-F238E27FC236}">
                    <a16:creationId xmlns:a16="http://schemas.microsoft.com/office/drawing/2014/main" id="{9A16E996-6E81-29FB-31E6-F08A6E363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3" name="Freeform 81">
                <a:extLst>
                  <a:ext uri="{FF2B5EF4-FFF2-40B4-BE49-F238E27FC236}">
                    <a16:creationId xmlns:a16="http://schemas.microsoft.com/office/drawing/2014/main" id="{222065C6-1A5F-40AC-F419-D33913260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6" name="Freeform 82">
                <a:extLst>
                  <a:ext uri="{FF2B5EF4-FFF2-40B4-BE49-F238E27FC236}">
                    <a16:creationId xmlns:a16="http://schemas.microsoft.com/office/drawing/2014/main" id="{FCD4082F-CF31-146B-76E7-56273129E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7" name="TextBox 43">
                <a:extLst>
                  <a:ext uri="{FF2B5EF4-FFF2-40B4-BE49-F238E27FC236}">
                    <a16:creationId xmlns:a16="http://schemas.microsoft.com/office/drawing/2014/main" id="{04D274CF-2752-DA02-6B51-7C5FEA800D7B}"/>
                  </a:ext>
                </a:extLst>
              </p:cNvPr>
              <p:cNvSpPr txBox="1"/>
              <p:nvPr/>
            </p:nvSpPr>
            <p:spPr>
              <a:xfrm>
                <a:off x="2132731" y="1706055"/>
                <a:ext cx="5827039" cy="861886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libri"/>
                    <a:ea typeface="Tahoma" panose="020B0604030504040204" pitchFamily="34" charset="0"/>
                    <a:cs typeface="Arial" panose="020B0604020202020204" pitchFamily="34" charset="0"/>
                    <a:sym typeface="Arial"/>
                  </a:rPr>
                  <a:t>   BÀI TẬP BỔ SUNG</a:t>
                </a:r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7D16955-BA1C-D1A4-AA6A-7B466E43A759}"/>
              </a:ext>
            </a:extLst>
          </p:cNvPr>
          <p:cNvGrpSpPr/>
          <p:nvPr/>
        </p:nvGrpSpPr>
        <p:grpSpPr>
          <a:xfrm>
            <a:off x="4819847" y="414756"/>
            <a:ext cx="4184691" cy="561841"/>
            <a:chOff x="2887217" y="5153601"/>
            <a:chExt cx="1849416" cy="378104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51975C5-4E09-BC90-3F15-49BAB0AA8C75}"/>
                </a:ext>
              </a:extLst>
            </p:cNvPr>
            <p:cNvSpPr/>
            <p:nvPr/>
          </p:nvSpPr>
          <p:spPr>
            <a:xfrm rot="10800000">
              <a:off x="2887217" y="5153601"/>
              <a:ext cx="1849416" cy="378104"/>
            </a:xfrm>
            <a:custGeom>
              <a:avLst/>
              <a:gdLst>
                <a:gd name="connsiteX0" fmla="*/ 404333 w 2513262"/>
                <a:gd name="connsiteY0" fmla="*/ 0 h 426834"/>
                <a:gd name="connsiteX1" fmla="*/ 2108929 w 2513262"/>
                <a:gd name="connsiteY1" fmla="*/ 0 h 426834"/>
                <a:gd name="connsiteX2" fmla="*/ 2513262 w 2513262"/>
                <a:gd name="connsiteY2" fmla="*/ 405883 h 426834"/>
                <a:gd name="connsiteX3" fmla="*/ 2509048 w 2513262"/>
                <a:gd name="connsiteY3" fmla="*/ 426834 h 426834"/>
                <a:gd name="connsiteX4" fmla="*/ 4214 w 2513262"/>
                <a:gd name="connsiteY4" fmla="*/ 426834 h 426834"/>
                <a:gd name="connsiteX5" fmla="*/ 0 w 2513262"/>
                <a:gd name="connsiteY5" fmla="*/ 405883 h 426834"/>
                <a:gd name="connsiteX6" fmla="*/ 404333 w 2513262"/>
                <a:gd name="connsiteY6" fmla="*/ 0 h 42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3262" h="426834">
                  <a:moveTo>
                    <a:pt x="404333" y="0"/>
                  </a:moveTo>
                  <a:lnTo>
                    <a:pt x="2108929" y="0"/>
                  </a:lnTo>
                  <a:cubicBezTo>
                    <a:pt x="2332214" y="0"/>
                    <a:pt x="2513262" y="181708"/>
                    <a:pt x="2513262" y="405883"/>
                  </a:cubicBezTo>
                  <a:lnTo>
                    <a:pt x="2509048" y="426834"/>
                  </a:lnTo>
                  <a:lnTo>
                    <a:pt x="4214" y="426834"/>
                  </a:lnTo>
                  <a:lnTo>
                    <a:pt x="0" y="405883"/>
                  </a:lnTo>
                  <a:cubicBezTo>
                    <a:pt x="0" y="181708"/>
                    <a:pt x="181048" y="0"/>
                    <a:pt x="404333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B40C595-1F22-048A-22D5-72D60D798F03}"/>
                </a:ext>
              </a:extLst>
            </p:cNvPr>
            <p:cNvSpPr/>
            <p:nvPr/>
          </p:nvSpPr>
          <p:spPr>
            <a:xfrm rot="10800000">
              <a:off x="2949336" y="5197466"/>
              <a:ext cx="1707807" cy="292351"/>
            </a:xfrm>
            <a:custGeom>
              <a:avLst/>
              <a:gdLst>
                <a:gd name="connsiteX0" fmla="*/ 404333 w 2513262"/>
                <a:gd name="connsiteY0" fmla="*/ 0 h 426834"/>
                <a:gd name="connsiteX1" fmla="*/ 2108929 w 2513262"/>
                <a:gd name="connsiteY1" fmla="*/ 0 h 426834"/>
                <a:gd name="connsiteX2" fmla="*/ 2513262 w 2513262"/>
                <a:gd name="connsiteY2" fmla="*/ 405883 h 426834"/>
                <a:gd name="connsiteX3" fmla="*/ 2509048 w 2513262"/>
                <a:gd name="connsiteY3" fmla="*/ 426834 h 426834"/>
                <a:gd name="connsiteX4" fmla="*/ 4214 w 2513262"/>
                <a:gd name="connsiteY4" fmla="*/ 426834 h 426834"/>
                <a:gd name="connsiteX5" fmla="*/ 0 w 2513262"/>
                <a:gd name="connsiteY5" fmla="*/ 405883 h 426834"/>
                <a:gd name="connsiteX6" fmla="*/ 404333 w 2513262"/>
                <a:gd name="connsiteY6" fmla="*/ 0 h 42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3262" h="426834">
                  <a:moveTo>
                    <a:pt x="404333" y="0"/>
                  </a:moveTo>
                  <a:lnTo>
                    <a:pt x="2108929" y="0"/>
                  </a:lnTo>
                  <a:cubicBezTo>
                    <a:pt x="2332214" y="0"/>
                    <a:pt x="2513262" y="181708"/>
                    <a:pt x="2513262" y="405883"/>
                  </a:cubicBezTo>
                  <a:lnTo>
                    <a:pt x="2509048" y="426834"/>
                  </a:lnTo>
                  <a:lnTo>
                    <a:pt x="4214" y="426834"/>
                  </a:lnTo>
                  <a:lnTo>
                    <a:pt x="0" y="405883"/>
                  </a:lnTo>
                  <a:cubicBezTo>
                    <a:pt x="0" y="181708"/>
                    <a:pt x="181048" y="0"/>
                    <a:pt x="404333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1" name="TextBox 31">
            <a:extLst>
              <a:ext uri="{FF2B5EF4-FFF2-40B4-BE49-F238E27FC236}">
                <a16:creationId xmlns:a16="http://schemas.microsoft.com/office/drawing/2014/main" id="{6FD54082-1571-672D-01F3-A1D8BB5A6372}"/>
              </a:ext>
            </a:extLst>
          </p:cNvPr>
          <p:cNvSpPr txBox="1"/>
          <p:nvPr/>
        </p:nvSpPr>
        <p:spPr>
          <a:xfrm>
            <a:off x="4997848" y="462559"/>
            <a:ext cx="387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Blip>
                <a:blip r:embed="rId10"/>
              </a:buBlip>
            </a:pP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 ĐÚNG - SAI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A0E0863-3201-0764-48BC-9FEDC44D134E}"/>
                  </a:ext>
                </a:extLst>
              </p:cNvPr>
              <p:cNvSpPr txBox="1"/>
              <p:nvPr/>
            </p:nvSpPr>
            <p:spPr>
              <a:xfrm>
                <a:off x="5705555" y="2516471"/>
                <a:ext cx="6238240" cy="9168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func>
                      <m:func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A0E0863-3201-0764-48BC-9FEDC44D1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555" y="2516471"/>
                <a:ext cx="6238240" cy="916854"/>
              </a:xfrm>
              <a:prstGeom prst="rect">
                <a:avLst/>
              </a:prstGeom>
              <a:blipFill>
                <a:blip r:embed="rId11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E9B1C4-0118-7897-2161-2381B7A92C3B}"/>
                  </a:ext>
                </a:extLst>
              </p:cNvPr>
              <p:cNvSpPr txBox="1"/>
              <p:nvPr/>
            </p:nvSpPr>
            <p:spPr>
              <a:xfrm>
                <a:off x="5713784" y="3638309"/>
                <a:ext cx="4361004" cy="26650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62992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ea typeface="Calibri" panose="020F050202020403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endParaRPr lang="en-US" sz="2400" b="1" i="1" dirty="0">
                  <a:solidFill>
                    <a:srgbClr val="0000FF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marL="62992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24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𝟔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2400" b="1" i="1" dirty="0">
                  <a:solidFill>
                    <a:srgbClr val="0000FF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marL="62992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E9B1C4-0118-7897-2161-2381B7A92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784" y="3638309"/>
                <a:ext cx="4361004" cy="2665089"/>
              </a:xfrm>
              <a:prstGeom prst="rect">
                <a:avLst/>
              </a:prstGeom>
              <a:blipFill>
                <a:blip r:embed="rId12"/>
                <a:stretch>
                  <a:fillRect b="-1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51431DF-2D3A-DA4C-FD51-A130CC026F35}"/>
                  </a:ext>
                </a:extLst>
              </p:cNvPr>
              <p:cNvSpPr txBox="1"/>
              <p:nvPr/>
            </p:nvSpPr>
            <p:spPr>
              <a:xfrm>
                <a:off x="5694286" y="2081544"/>
                <a:ext cx="6238240" cy="27035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acc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Suy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ra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rad>
                      </m:e>
                    </m:rad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51431DF-2D3A-DA4C-FD51-A130CC026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286" y="2081544"/>
                <a:ext cx="6238240" cy="2703561"/>
              </a:xfrm>
              <a:prstGeom prst="rect">
                <a:avLst/>
              </a:prstGeom>
              <a:blipFill>
                <a:blip r:embed="rId13"/>
                <a:stretch>
                  <a:fillRect b="-1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422695E-A81E-6FF2-7A49-C2C6DD0CC5A0}"/>
                  </a:ext>
                </a:extLst>
              </p:cNvPr>
              <p:cNvSpPr txBox="1"/>
              <p:nvPr/>
            </p:nvSpPr>
            <p:spPr>
              <a:xfrm>
                <a:off x="5723618" y="4702658"/>
                <a:ext cx="6238240" cy="18607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e>
                            </m:rad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acc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422695E-A81E-6FF2-7A49-C2C6DD0CC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618" y="4702658"/>
                <a:ext cx="6238240" cy="186070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95077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41" grpId="0" animBg="1"/>
      <p:bldP spid="47" grpId="0" animBg="1"/>
      <p:bldP spid="19" grpId="0" animBg="1"/>
      <p:bldP spid="19" grpId="1" animBg="1"/>
      <p:bldP spid="21" grpId="0" animBg="1"/>
      <p:bldP spid="21" grpId="1" animBg="1"/>
      <p:bldP spid="24" grpId="0" animBg="1"/>
      <p:bldP spid="2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EFB5F7B7-03BA-E24E-1DEE-8A34754F1450}"/>
              </a:ext>
            </a:extLst>
          </p:cNvPr>
          <p:cNvSpPr/>
          <p:nvPr/>
        </p:nvSpPr>
        <p:spPr>
          <a:xfrm>
            <a:off x="81696" y="3519202"/>
            <a:ext cx="11995005" cy="2951965"/>
          </a:xfrm>
          <a:prstGeom prst="roundRect">
            <a:avLst>
              <a:gd name="adj" fmla="val 4376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Freeform 20">
            <a:extLst>
              <a:ext uri="{FF2B5EF4-FFF2-40B4-BE49-F238E27FC236}">
                <a16:creationId xmlns:a16="http://schemas.microsoft.com/office/drawing/2014/main" id="{936C9141-4497-747B-E982-E254A0592A83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945298" y="2890850"/>
            <a:ext cx="623090" cy="1550026"/>
          </a:xfrm>
          <a:prstGeom prst="round1Rect">
            <a:avLst/>
          </a:prstGeom>
          <a:solidFill>
            <a:srgbClr val="DAE3F3"/>
          </a:solidFill>
          <a:ln w="57150">
            <a:solidFill>
              <a:srgbClr val="70AD47">
                <a:lumMod val="75000"/>
              </a:srgb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1088639">
              <a:defRPr/>
            </a:pPr>
            <a:endParaRPr lang="en-US" sz="215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E0491C-2A67-E9B1-2979-5FEADC70E4BD}"/>
              </a:ext>
            </a:extLst>
          </p:cNvPr>
          <p:cNvSpPr txBox="1"/>
          <p:nvPr/>
        </p:nvSpPr>
        <p:spPr>
          <a:xfrm>
            <a:off x="481831" y="3396251"/>
            <a:ext cx="148610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639">
              <a:defRPr/>
            </a:pPr>
            <a:r>
              <a:rPr lang="vi-VN" sz="23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Bài giải</a:t>
            </a:r>
            <a:endParaRPr lang="en-US" sz="23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5C281E-378B-C1A9-B87E-287E1BB02F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-34180" y="3354320"/>
            <a:ext cx="547788" cy="696036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DAE3F3"/>
          </a:solidFill>
          <a:ln w="38100" cap="sq">
            <a:solidFill>
              <a:srgbClr val="70AD47">
                <a:lumMod val="50000"/>
              </a:srgb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/>
              <p:cNvSpPr/>
              <p:nvPr/>
            </p:nvSpPr>
            <p:spPr>
              <a:xfrm>
                <a:off x="81695" y="1184631"/>
                <a:ext cx="11995005" cy="2027322"/>
              </a:xfrm>
              <a:prstGeom prst="roundRect">
                <a:avLst>
                  <a:gd name="adj" fmla="val 437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đèn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chùm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treo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𝟓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kg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đĩa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đèn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xích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𝑺𝑩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𝑺𝑪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𝑺𝑫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𝑨𝑺𝑪</m:t>
                        </m:r>
                      </m:e>
                    </m:acc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𝟔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𝑶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căng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sợi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xích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2400" b="1" i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2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i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2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i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2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i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2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i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2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i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mười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𝒈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𝟏𝟎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/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2" name="Rounded 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5" y="1184631"/>
                <a:ext cx="11995005" cy="2027322"/>
              </a:xfrm>
              <a:prstGeom prst="roundRect">
                <a:avLst>
                  <a:gd name="adj" fmla="val 4376"/>
                </a:avLst>
              </a:prstGeom>
              <a:blipFill>
                <a:blip r:embed="rId5"/>
                <a:stretch>
                  <a:fillRect l="-405" r="-354"/>
                </a:stretch>
              </a:blipFill>
              <a:ln w="12700">
                <a:solidFill>
                  <a:srgbClr val="91720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79603" y="892694"/>
            <a:ext cx="1850566" cy="482116"/>
            <a:chOff x="1171059" y="3991939"/>
            <a:chExt cx="3701132" cy="913062"/>
          </a:xfrm>
        </p:grpSpPr>
        <p:grpSp>
          <p:nvGrpSpPr>
            <p:cNvPr id="38" name="Group 37"/>
            <p:cNvGrpSpPr/>
            <p:nvPr/>
          </p:nvGrpSpPr>
          <p:grpSpPr>
            <a:xfrm>
              <a:off x="1362045" y="4071155"/>
              <a:ext cx="3510146" cy="781246"/>
              <a:chOff x="2028795" y="4433105"/>
              <a:chExt cx="3510146" cy="781246"/>
            </a:xfrm>
          </p:grpSpPr>
          <p:sp>
            <p:nvSpPr>
              <p:cNvPr id="54" name="Freeform 20"/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745911" y="4456598"/>
                <a:ext cx="2793030" cy="757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1</a:t>
                </a:r>
                <a:r>
                  <a:rPr lang="en-US" sz="2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1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</p:grpSp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11A90FD-F1BE-F3A8-3B50-8CE4A05D27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4819" y="3378289"/>
            <a:ext cx="3301881" cy="32337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93B56A-7417-5504-69E4-64E2F4BF1F4D}"/>
                  </a:ext>
                </a:extLst>
              </p:cNvPr>
              <p:cNvSpPr txBox="1"/>
              <p:nvPr/>
            </p:nvSpPr>
            <p:spPr>
              <a:xfrm>
                <a:off x="408506" y="4192723"/>
                <a:ext cx="7203206" cy="1373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• 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𝑷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𝒈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𝑷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𝒈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𝟏𝟎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𝟓𝟎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tác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đèn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chùm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𝟓𝟎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93B56A-7417-5504-69E4-64E2F4BF1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06" y="4192723"/>
                <a:ext cx="7203206" cy="1373966"/>
              </a:xfrm>
              <a:prstGeom prst="rect">
                <a:avLst/>
              </a:prstGeom>
              <a:blipFill>
                <a:blip r:embed="rId8"/>
                <a:stretch>
                  <a:fillRect l="-1269" r="-135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7">
            <a:extLst>
              <a:ext uri="{FF2B5EF4-FFF2-40B4-BE49-F238E27FC236}">
                <a16:creationId xmlns:a16="http://schemas.microsoft.com/office/drawing/2014/main" id="{D93BC1AA-2825-DCAC-8FE2-6A0016EDAB88}"/>
              </a:ext>
            </a:extLst>
          </p:cNvPr>
          <p:cNvGrpSpPr/>
          <p:nvPr/>
        </p:nvGrpSpPr>
        <p:grpSpPr>
          <a:xfrm>
            <a:off x="19407" y="310830"/>
            <a:ext cx="4577063" cy="526318"/>
            <a:chOff x="739068" y="1515168"/>
            <a:chExt cx="8338389" cy="1052773"/>
          </a:xfrm>
          <a:solidFill>
            <a:srgbClr val="FFC000"/>
          </a:solidFill>
        </p:grpSpPr>
        <p:sp>
          <p:nvSpPr>
            <p:cNvPr id="6" name="Freeform 71">
              <a:extLst>
                <a:ext uri="{FF2B5EF4-FFF2-40B4-BE49-F238E27FC236}">
                  <a16:creationId xmlns:a16="http://schemas.microsoft.com/office/drawing/2014/main" id="{557964DE-5DEB-82C4-18B4-F6BC9CFD23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defTabSz="1088639">
                <a:defRPr/>
              </a:pPr>
              <a:endParaRPr lang="en-US" sz="2150">
                <a:solidFill>
                  <a:prstClr val="white"/>
                </a:solidFill>
                <a:latin typeface="Calibri"/>
                <a:cs typeface="Arial"/>
                <a:sym typeface="Arial"/>
              </a:endParaRPr>
            </a:p>
          </p:txBody>
        </p:sp>
        <p:grpSp>
          <p:nvGrpSpPr>
            <p:cNvPr id="7" name="Group 30">
              <a:extLst>
                <a:ext uri="{FF2B5EF4-FFF2-40B4-BE49-F238E27FC236}">
                  <a16:creationId xmlns:a16="http://schemas.microsoft.com/office/drawing/2014/main" id="{B5DC1490-1DC3-3FC4-9C6C-2DB2623320BE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1052773"/>
              <a:chOff x="739068" y="1515168"/>
              <a:chExt cx="7220702" cy="1052773"/>
            </a:xfrm>
            <a:grpFill/>
          </p:grpSpPr>
          <p:sp>
            <p:nvSpPr>
              <p:cNvPr id="8" name="Freeform 71">
                <a:extLst>
                  <a:ext uri="{FF2B5EF4-FFF2-40B4-BE49-F238E27FC236}">
                    <a16:creationId xmlns:a16="http://schemas.microsoft.com/office/drawing/2014/main" id="{401B7428-8366-A133-34C4-6B7FF1CDB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9" name="Oval 72">
                <a:extLst>
                  <a:ext uri="{FF2B5EF4-FFF2-40B4-BE49-F238E27FC236}">
                    <a16:creationId xmlns:a16="http://schemas.microsoft.com/office/drawing/2014/main" id="{9CFC2C43-B22A-3028-5692-882E1F54C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3" name="Freeform 73">
                <a:extLst>
                  <a:ext uri="{FF2B5EF4-FFF2-40B4-BE49-F238E27FC236}">
                    <a16:creationId xmlns:a16="http://schemas.microsoft.com/office/drawing/2014/main" id="{FDF81889-ECCE-3828-880A-3AB424DD1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4" name="Freeform 74">
                <a:extLst>
                  <a:ext uri="{FF2B5EF4-FFF2-40B4-BE49-F238E27FC236}">
                    <a16:creationId xmlns:a16="http://schemas.microsoft.com/office/drawing/2014/main" id="{934849E2-C9A5-095C-F379-35184F4B9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5" name="Freeform 75">
                <a:extLst>
                  <a:ext uri="{FF2B5EF4-FFF2-40B4-BE49-F238E27FC236}">
                    <a16:creationId xmlns:a16="http://schemas.microsoft.com/office/drawing/2014/main" id="{ABABFCB4-2E98-C34A-A854-FAE287A7E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7" name="Freeform 76">
                <a:extLst>
                  <a:ext uri="{FF2B5EF4-FFF2-40B4-BE49-F238E27FC236}">
                    <a16:creationId xmlns:a16="http://schemas.microsoft.com/office/drawing/2014/main" id="{9B605256-8AB6-3ECB-B5FA-697D9A658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8" name="Freeform 77">
                <a:extLst>
                  <a:ext uri="{FF2B5EF4-FFF2-40B4-BE49-F238E27FC236}">
                    <a16:creationId xmlns:a16="http://schemas.microsoft.com/office/drawing/2014/main" id="{27869560-A683-1930-B218-06E9B782B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22" name="Freeform 78">
                <a:extLst>
                  <a:ext uri="{FF2B5EF4-FFF2-40B4-BE49-F238E27FC236}">
                    <a16:creationId xmlns:a16="http://schemas.microsoft.com/office/drawing/2014/main" id="{ADF6595E-192F-464D-4FBE-43875050A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25" name="Freeform 79">
                <a:extLst>
                  <a:ext uri="{FF2B5EF4-FFF2-40B4-BE49-F238E27FC236}">
                    <a16:creationId xmlns:a16="http://schemas.microsoft.com/office/drawing/2014/main" id="{3F18127F-64C4-A863-D707-5515D8680A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28" name="Freeform 80">
                <a:extLst>
                  <a:ext uri="{FF2B5EF4-FFF2-40B4-BE49-F238E27FC236}">
                    <a16:creationId xmlns:a16="http://schemas.microsoft.com/office/drawing/2014/main" id="{93529483-5EE6-0A8F-4182-DA91CD3B8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30" name="Freeform 81">
                <a:extLst>
                  <a:ext uri="{FF2B5EF4-FFF2-40B4-BE49-F238E27FC236}">
                    <a16:creationId xmlns:a16="http://schemas.microsoft.com/office/drawing/2014/main" id="{CEC9EBA2-8B52-24D6-FA76-1239E0AE5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32" name="Freeform 82">
                <a:extLst>
                  <a:ext uri="{FF2B5EF4-FFF2-40B4-BE49-F238E27FC236}">
                    <a16:creationId xmlns:a16="http://schemas.microsoft.com/office/drawing/2014/main" id="{71DBE433-E54D-6A3D-5BE2-4DD8AB6B7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41" name="TextBox 43">
                <a:extLst>
                  <a:ext uri="{FF2B5EF4-FFF2-40B4-BE49-F238E27FC236}">
                    <a16:creationId xmlns:a16="http://schemas.microsoft.com/office/drawing/2014/main" id="{055E048D-A7FD-2655-4DD8-60899F12E511}"/>
                  </a:ext>
                </a:extLst>
              </p:cNvPr>
              <p:cNvSpPr txBox="1"/>
              <p:nvPr/>
            </p:nvSpPr>
            <p:spPr>
              <a:xfrm>
                <a:off x="2132731" y="1706055"/>
                <a:ext cx="5827039" cy="861886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libri"/>
                    <a:ea typeface="Tahoma" panose="020B0604030504040204" pitchFamily="34" charset="0"/>
                    <a:cs typeface="Arial" panose="020B0604020202020204" pitchFamily="34" charset="0"/>
                    <a:sym typeface="Arial"/>
                  </a:rPr>
                  <a:t>   BÀI TẬP BỔ SUNG</a:t>
                </a: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B2C1F75-C3E2-DF43-5C2D-D515CEEFE1F2}"/>
              </a:ext>
            </a:extLst>
          </p:cNvPr>
          <p:cNvGrpSpPr/>
          <p:nvPr/>
        </p:nvGrpSpPr>
        <p:grpSpPr>
          <a:xfrm>
            <a:off x="4819847" y="414756"/>
            <a:ext cx="4184691" cy="561841"/>
            <a:chOff x="2887217" y="5153601"/>
            <a:chExt cx="1849416" cy="378104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2AACEE8-1DE9-039C-D32C-07F078D64490}"/>
                </a:ext>
              </a:extLst>
            </p:cNvPr>
            <p:cNvSpPr/>
            <p:nvPr/>
          </p:nvSpPr>
          <p:spPr>
            <a:xfrm rot="10800000">
              <a:off x="2887217" y="5153601"/>
              <a:ext cx="1849416" cy="378104"/>
            </a:xfrm>
            <a:custGeom>
              <a:avLst/>
              <a:gdLst>
                <a:gd name="connsiteX0" fmla="*/ 404333 w 2513262"/>
                <a:gd name="connsiteY0" fmla="*/ 0 h 426834"/>
                <a:gd name="connsiteX1" fmla="*/ 2108929 w 2513262"/>
                <a:gd name="connsiteY1" fmla="*/ 0 h 426834"/>
                <a:gd name="connsiteX2" fmla="*/ 2513262 w 2513262"/>
                <a:gd name="connsiteY2" fmla="*/ 405883 h 426834"/>
                <a:gd name="connsiteX3" fmla="*/ 2509048 w 2513262"/>
                <a:gd name="connsiteY3" fmla="*/ 426834 h 426834"/>
                <a:gd name="connsiteX4" fmla="*/ 4214 w 2513262"/>
                <a:gd name="connsiteY4" fmla="*/ 426834 h 426834"/>
                <a:gd name="connsiteX5" fmla="*/ 0 w 2513262"/>
                <a:gd name="connsiteY5" fmla="*/ 405883 h 426834"/>
                <a:gd name="connsiteX6" fmla="*/ 404333 w 2513262"/>
                <a:gd name="connsiteY6" fmla="*/ 0 h 42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3262" h="426834">
                  <a:moveTo>
                    <a:pt x="404333" y="0"/>
                  </a:moveTo>
                  <a:lnTo>
                    <a:pt x="2108929" y="0"/>
                  </a:lnTo>
                  <a:cubicBezTo>
                    <a:pt x="2332214" y="0"/>
                    <a:pt x="2513262" y="181708"/>
                    <a:pt x="2513262" y="405883"/>
                  </a:cubicBezTo>
                  <a:lnTo>
                    <a:pt x="2509048" y="426834"/>
                  </a:lnTo>
                  <a:lnTo>
                    <a:pt x="4214" y="426834"/>
                  </a:lnTo>
                  <a:lnTo>
                    <a:pt x="0" y="405883"/>
                  </a:lnTo>
                  <a:cubicBezTo>
                    <a:pt x="0" y="181708"/>
                    <a:pt x="181048" y="0"/>
                    <a:pt x="404333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74AE15-4E73-3721-6C72-2CA5C90C2970}"/>
                </a:ext>
              </a:extLst>
            </p:cNvPr>
            <p:cNvSpPr/>
            <p:nvPr/>
          </p:nvSpPr>
          <p:spPr>
            <a:xfrm rot="10800000">
              <a:off x="2949336" y="5197466"/>
              <a:ext cx="1707807" cy="292351"/>
            </a:xfrm>
            <a:custGeom>
              <a:avLst/>
              <a:gdLst>
                <a:gd name="connsiteX0" fmla="*/ 404333 w 2513262"/>
                <a:gd name="connsiteY0" fmla="*/ 0 h 426834"/>
                <a:gd name="connsiteX1" fmla="*/ 2108929 w 2513262"/>
                <a:gd name="connsiteY1" fmla="*/ 0 h 426834"/>
                <a:gd name="connsiteX2" fmla="*/ 2513262 w 2513262"/>
                <a:gd name="connsiteY2" fmla="*/ 405883 h 426834"/>
                <a:gd name="connsiteX3" fmla="*/ 2509048 w 2513262"/>
                <a:gd name="connsiteY3" fmla="*/ 426834 h 426834"/>
                <a:gd name="connsiteX4" fmla="*/ 4214 w 2513262"/>
                <a:gd name="connsiteY4" fmla="*/ 426834 h 426834"/>
                <a:gd name="connsiteX5" fmla="*/ 0 w 2513262"/>
                <a:gd name="connsiteY5" fmla="*/ 405883 h 426834"/>
                <a:gd name="connsiteX6" fmla="*/ 404333 w 2513262"/>
                <a:gd name="connsiteY6" fmla="*/ 0 h 42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3262" h="426834">
                  <a:moveTo>
                    <a:pt x="404333" y="0"/>
                  </a:moveTo>
                  <a:lnTo>
                    <a:pt x="2108929" y="0"/>
                  </a:lnTo>
                  <a:cubicBezTo>
                    <a:pt x="2332214" y="0"/>
                    <a:pt x="2513262" y="181708"/>
                    <a:pt x="2513262" y="405883"/>
                  </a:cubicBezTo>
                  <a:lnTo>
                    <a:pt x="2509048" y="426834"/>
                  </a:lnTo>
                  <a:lnTo>
                    <a:pt x="4214" y="426834"/>
                  </a:lnTo>
                  <a:lnTo>
                    <a:pt x="0" y="405883"/>
                  </a:lnTo>
                  <a:cubicBezTo>
                    <a:pt x="0" y="181708"/>
                    <a:pt x="181048" y="0"/>
                    <a:pt x="404333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6" name="TextBox 31">
            <a:extLst>
              <a:ext uri="{FF2B5EF4-FFF2-40B4-BE49-F238E27FC236}">
                <a16:creationId xmlns:a16="http://schemas.microsoft.com/office/drawing/2014/main" id="{3A43286A-0003-A4BA-1ACC-3DA66CF8F141}"/>
              </a:ext>
            </a:extLst>
          </p:cNvPr>
          <p:cNvSpPr txBox="1"/>
          <p:nvPr/>
        </p:nvSpPr>
        <p:spPr>
          <a:xfrm>
            <a:off x="4997848" y="462559"/>
            <a:ext cx="387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Blip>
                <a:blip r:embed="rId9"/>
              </a:buBlip>
            </a:pP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 TRẢ LỜI NGẮN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4885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41">
                <a:extLst>
                  <a:ext uri="{FF2B5EF4-FFF2-40B4-BE49-F238E27FC236}">
                    <a16:creationId xmlns:a16="http://schemas.microsoft.com/office/drawing/2014/main" id="{EFB5F7B7-03BA-E24E-1DEE-8A34754F1450}"/>
                  </a:ext>
                </a:extLst>
              </p:cNvPr>
              <p:cNvSpPr/>
              <p:nvPr/>
            </p:nvSpPr>
            <p:spPr>
              <a:xfrm>
                <a:off x="109783" y="1147834"/>
                <a:ext cx="12061759" cy="5476240"/>
              </a:xfrm>
              <a:prstGeom prst="roundRect">
                <a:avLst>
                  <a:gd name="adj" fmla="val 4376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• 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𝑷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𝒈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𝑷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𝒈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𝟏𝟎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𝟓𝟎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•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𝑶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đèn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chùm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chân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𝑶𝑷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biểu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tác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đèn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chùm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𝑶𝑷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𝑨𝑩𝑪𝑫</m:t>
                        </m:r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căng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sợi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xích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𝑨𝑺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𝑩𝑺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𝑪𝑺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𝑫𝑺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đèn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chùm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yên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𝑨𝑺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𝑩𝑺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𝑪𝑺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𝑫𝑺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𝑶𝑷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𝑶𝑷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𝑺𝑨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𝑺𝑪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𝑺𝑩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𝑺𝑫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𝑺𝑶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𝑺𝑶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𝑺𝑶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𝑺𝑶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𝟒</m:t>
                        </m:r>
                      </m:den>
                    </m:f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𝑶𝑷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𝟓𝟎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𝟒</m:t>
                        </m:r>
                      </m:den>
                    </m:f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𝟐𝟓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𝑺𝑨𝑪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</m:t>
                    </m:r>
                  </m:oMath>
                </a14:m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𝑶𝑺𝑨</m:t>
                            </m:r>
                          </m:e>
                        </m:acc>
                      </m:e>
                    </m:fun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𝑺𝑶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𝑺𝑨</m:t>
                        </m:r>
                      </m:den>
                    </m:f>
                  </m:oMath>
                </a14:m>
                <a:endParaRPr lang="en-US" sz="2400" b="1" i="1" dirty="0">
                  <a:solidFill>
                    <a:srgbClr val="0000FF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400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ounded Rectangle 41">
                <a:extLst>
                  <a:ext uri="{FF2B5EF4-FFF2-40B4-BE49-F238E27FC236}">
                    <a16:creationId xmlns:a16="http://schemas.microsoft.com/office/drawing/2014/main" id="{EFB5F7B7-03BA-E24E-1DEE-8A34754F14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83" y="1147834"/>
                <a:ext cx="12061759" cy="5476240"/>
              </a:xfrm>
              <a:prstGeom prst="roundRect">
                <a:avLst>
                  <a:gd name="adj" fmla="val 4376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91720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 20">
            <a:extLst>
              <a:ext uri="{FF2B5EF4-FFF2-40B4-BE49-F238E27FC236}">
                <a16:creationId xmlns:a16="http://schemas.microsoft.com/office/drawing/2014/main" id="{936C9141-4497-747B-E982-E254A0592A83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2441252" y="499267"/>
            <a:ext cx="482116" cy="1260022"/>
          </a:xfrm>
          <a:prstGeom prst="round1Rect">
            <a:avLst/>
          </a:prstGeom>
          <a:solidFill>
            <a:srgbClr val="DAE3F3"/>
          </a:solidFill>
          <a:ln w="57150">
            <a:solidFill>
              <a:srgbClr val="70AD47">
                <a:lumMod val="75000"/>
              </a:srgb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1088639">
              <a:defRPr/>
            </a:pPr>
            <a:endParaRPr lang="en-US" sz="215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E0491C-2A67-E9B1-2979-5FEADC70E4BD}"/>
              </a:ext>
            </a:extLst>
          </p:cNvPr>
          <p:cNvSpPr txBox="1"/>
          <p:nvPr/>
        </p:nvSpPr>
        <p:spPr>
          <a:xfrm>
            <a:off x="2010227" y="892885"/>
            <a:ext cx="1208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639">
              <a:defRPr/>
            </a:pPr>
            <a:r>
              <a:rPr lang="vi-VN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Bài giải</a:t>
            </a:r>
            <a:endParaRPr lang="en-US" sz="2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  <a:sym typeface="Arial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09784" y="844836"/>
            <a:ext cx="1850566" cy="482116"/>
            <a:chOff x="1171059" y="3991939"/>
            <a:chExt cx="3701132" cy="913062"/>
          </a:xfrm>
        </p:grpSpPr>
        <p:grpSp>
          <p:nvGrpSpPr>
            <p:cNvPr id="38" name="Group 37"/>
            <p:cNvGrpSpPr/>
            <p:nvPr/>
          </p:nvGrpSpPr>
          <p:grpSpPr>
            <a:xfrm>
              <a:off x="1362045" y="4071155"/>
              <a:ext cx="3510146" cy="781246"/>
              <a:chOff x="2028795" y="4433105"/>
              <a:chExt cx="3510146" cy="781246"/>
            </a:xfrm>
          </p:grpSpPr>
          <p:sp>
            <p:nvSpPr>
              <p:cNvPr id="54" name="Freeform 20"/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745911" y="4456598"/>
                <a:ext cx="2793030" cy="757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1</a:t>
                </a:r>
                <a:r>
                  <a:rPr lang="en-US" sz="2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1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</p:grpSp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475D9FD-738A-2292-21F5-BA1299E82D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5840" y="1333501"/>
            <a:ext cx="3456377" cy="4461050"/>
          </a:xfrm>
          <a:prstGeom prst="rect">
            <a:avLst/>
          </a:prstGeom>
        </p:spPr>
      </p:pic>
      <p:grpSp>
        <p:nvGrpSpPr>
          <p:cNvPr id="42" name="Group 47">
            <a:extLst>
              <a:ext uri="{FF2B5EF4-FFF2-40B4-BE49-F238E27FC236}">
                <a16:creationId xmlns:a16="http://schemas.microsoft.com/office/drawing/2014/main" id="{AB3E5A8B-3DBA-23D6-6EBB-7553CB116A00}"/>
              </a:ext>
            </a:extLst>
          </p:cNvPr>
          <p:cNvGrpSpPr/>
          <p:nvPr/>
        </p:nvGrpSpPr>
        <p:grpSpPr>
          <a:xfrm>
            <a:off x="19407" y="280350"/>
            <a:ext cx="4577063" cy="526318"/>
            <a:chOff x="739068" y="1515168"/>
            <a:chExt cx="8338389" cy="1052773"/>
          </a:xfrm>
          <a:solidFill>
            <a:srgbClr val="FFC000"/>
          </a:solidFill>
        </p:grpSpPr>
        <p:sp>
          <p:nvSpPr>
            <p:cNvPr id="43" name="Freeform 71">
              <a:extLst>
                <a:ext uri="{FF2B5EF4-FFF2-40B4-BE49-F238E27FC236}">
                  <a16:creationId xmlns:a16="http://schemas.microsoft.com/office/drawing/2014/main" id="{B4CFFAF8-6118-1EBC-EE9F-634F3EBAA4A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defTabSz="1088639">
                <a:defRPr/>
              </a:pPr>
              <a:endParaRPr lang="en-US" sz="2150">
                <a:solidFill>
                  <a:prstClr val="white"/>
                </a:solidFill>
                <a:latin typeface="Calibri"/>
                <a:cs typeface="Arial"/>
                <a:sym typeface="Arial"/>
              </a:endParaRPr>
            </a:p>
          </p:txBody>
        </p:sp>
        <p:grpSp>
          <p:nvGrpSpPr>
            <p:cNvPr id="44" name="Group 30">
              <a:extLst>
                <a:ext uri="{FF2B5EF4-FFF2-40B4-BE49-F238E27FC236}">
                  <a16:creationId xmlns:a16="http://schemas.microsoft.com/office/drawing/2014/main" id="{5B071A33-5DD4-7056-F3BF-081471D4C394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1052773"/>
              <a:chOff x="739068" y="1515168"/>
              <a:chExt cx="7220702" cy="1052773"/>
            </a:xfrm>
            <a:grpFill/>
          </p:grpSpPr>
          <p:sp>
            <p:nvSpPr>
              <p:cNvPr id="45" name="Freeform 71">
                <a:extLst>
                  <a:ext uri="{FF2B5EF4-FFF2-40B4-BE49-F238E27FC236}">
                    <a16:creationId xmlns:a16="http://schemas.microsoft.com/office/drawing/2014/main" id="{85F4A72C-69EB-9A23-64B3-2DB62F1AB3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46" name="Oval 72">
                <a:extLst>
                  <a:ext uri="{FF2B5EF4-FFF2-40B4-BE49-F238E27FC236}">
                    <a16:creationId xmlns:a16="http://schemas.microsoft.com/office/drawing/2014/main" id="{3AA90B37-7B4B-39E9-6158-51F0FE3C6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47" name="Freeform 73">
                <a:extLst>
                  <a:ext uri="{FF2B5EF4-FFF2-40B4-BE49-F238E27FC236}">
                    <a16:creationId xmlns:a16="http://schemas.microsoft.com/office/drawing/2014/main" id="{ABD70696-210D-29B1-576D-955ED06F7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48" name="Freeform 74">
                <a:extLst>
                  <a:ext uri="{FF2B5EF4-FFF2-40B4-BE49-F238E27FC236}">
                    <a16:creationId xmlns:a16="http://schemas.microsoft.com/office/drawing/2014/main" id="{40A3A55D-D15C-2441-8DCC-A04207ADC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49" name="Freeform 75">
                <a:extLst>
                  <a:ext uri="{FF2B5EF4-FFF2-40B4-BE49-F238E27FC236}">
                    <a16:creationId xmlns:a16="http://schemas.microsoft.com/office/drawing/2014/main" id="{B7B2A0F5-2BD1-F539-3A88-86A9216C6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0" name="Freeform 76">
                <a:extLst>
                  <a:ext uri="{FF2B5EF4-FFF2-40B4-BE49-F238E27FC236}">
                    <a16:creationId xmlns:a16="http://schemas.microsoft.com/office/drawing/2014/main" id="{D3BA3D85-ABDB-070E-50D2-23EFA41B3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2" name="Freeform 77">
                <a:extLst>
                  <a:ext uri="{FF2B5EF4-FFF2-40B4-BE49-F238E27FC236}">
                    <a16:creationId xmlns:a16="http://schemas.microsoft.com/office/drawing/2014/main" id="{57909B28-519B-54D8-9664-BA354466E6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3" name="Freeform 78">
                <a:extLst>
                  <a:ext uri="{FF2B5EF4-FFF2-40B4-BE49-F238E27FC236}">
                    <a16:creationId xmlns:a16="http://schemas.microsoft.com/office/drawing/2014/main" id="{AAF04801-3E73-6FD1-C6DC-27B5E9C39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6" name="Freeform 79">
                <a:extLst>
                  <a:ext uri="{FF2B5EF4-FFF2-40B4-BE49-F238E27FC236}">
                    <a16:creationId xmlns:a16="http://schemas.microsoft.com/office/drawing/2014/main" id="{1028E36D-480F-981A-9D64-108ABE1EE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7" name="Freeform 80">
                <a:extLst>
                  <a:ext uri="{FF2B5EF4-FFF2-40B4-BE49-F238E27FC236}">
                    <a16:creationId xmlns:a16="http://schemas.microsoft.com/office/drawing/2014/main" id="{CBF5D8FD-F159-5FAC-641D-D258A0581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8" name="Freeform 81">
                <a:extLst>
                  <a:ext uri="{FF2B5EF4-FFF2-40B4-BE49-F238E27FC236}">
                    <a16:creationId xmlns:a16="http://schemas.microsoft.com/office/drawing/2014/main" id="{A9CA4512-67A8-FEDF-C96A-DCACF34A6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9" name="Freeform 82">
                <a:extLst>
                  <a:ext uri="{FF2B5EF4-FFF2-40B4-BE49-F238E27FC236}">
                    <a16:creationId xmlns:a16="http://schemas.microsoft.com/office/drawing/2014/main" id="{20CA7A23-7073-7FB6-2B82-9321E37A90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60" name="TextBox 43">
                <a:extLst>
                  <a:ext uri="{FF2B5EF4-FFF2-40B4-BE49-F238E27FC236}">
                    <a16:creationId xmlns:a16="http://schemas.microsoft.com/office/drawing/2014/main" id="{8B4B86C1-A9E2-6E20-4D52-1A1B5F14849C}"/>
                  </a:ext>
                </a:extLst>
              </p:cNvPr>
              <p:cNvSpPr txBox="1"/>
              <p:nvPr/>
            </p:nvSpPr>
            <p:spPr>
              <a:xfrm>
                <a:off x="2132731" y="1706055"/>
                <a:ext cx="5827039" cy="861886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libri"/>
                    <a:ea typeface="Tahoma" panose="020B0604030504040204" pitchFamily="34" charset="0"/>
                    <a:cs typeface="Arial" panose="020B0604020202020204" pitchFamily="34" charset="0"/>
                    <a:sym typeface="Arial"/>
                  </a:rPr>
                  <a:t>   BÀI TẬP BỔ SUNG</a:t>
                </a:r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E911917-5E65-D5EF-FA28-AEAE9919712E}"/>
              </a:ext>
            </a:extLst>
          </p:cNvPr>
          <p:cNvGrpSpPr/>
          <p:nvPr/>
        </p:nvGrpSpPr>
        <p:grpSpPr>
          <a:xfrm>
            <a:off x="4819847" y="384276"/>
            <a:ext cx="4184691" cy="561841"/>
            <a:chOff x="2887217" y="5153601"/>
            <a:chExt cx="1849416" cy="378104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A4D5CD3-FE1A-81D1-3F52-F36A3A0A6D22}"/>
                </a:ext>
              </a:extLst>
            </p:cNvPr>
            <p:cNvSpPr/>
            <p:nvPr/>
          </p:nvSpPr>
          <p:spPr>
            <a:xfrm rot="10800000">
              <a:off x="2887217" y="5153601"/>
              <a:ext cx="1849416" cy="378104"/>
            </a:xfrm>
            <a:custGeom>
              <a:avLst/>
              <a:gdLst>
                <a:gd name="connsiteX0" fmla="*/ 404333 w 2513262"/>
                <a:gd name="connsiteY0" fmla="*/ 0 h 426834"/>
                <a:gd name="connsiteX1" fmla="*/ 2108929 w 2513262"/>
                <a:gd name="connsiteY1" fmla="*/ 0 h 426834"/>
                <a:gd name="connsiteX2" fmla="*/ 2513262 w 2513262"/>
                <a:gd name="connsiteY2" fmla="*/ 405883 h 426834"/>
                <a:gd name="connsiteX3" fmla="*/ 2509048 w 2513262"/>
                <a:gd name="connsiteY3" fmla="*/ 426834 h 426834"/>
                <a:gd name="connsiteX4" fmla="*/ 4214 w 2513262"/>
                <a:gd name="connsiteY4" fmla="*/ 426834 h 426834"/>
                <a:gd name="connsiteX5" fmla="*/ 0 w 2513262"/>
                <a:gd name="connsiteY5" fmla="*/ 405883 h 426834"/>
                <a:gd name="connsiteX6" fmla="*/ 404333 w 2513262"/>
                <a:gd name="connsiteY6" fmla="*/ 0 h 42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3262" h="426834">
                  <a:moveTo>
                    <a:pt x="404333" y="0"/>
                  </a:moveTo>
                  <a:lnTo>
                    <a:pt x="2108929" y="0"/>
                  </a:lnTo>
                  <a:cubicBezTo>
                    <a:pt x="2332214" y="0"/>
                    <a:pt x="2513262" y="181708"/>
                    <a:pt x="2513262" y="405883"/>
                  </a:cubicBezTo>
                  <a:lnTo>
                    <a:pt x="2509048" y="426834"/>
                  </a:lnTo>
                  <a:lnTo>
                    <a:pt x="4214" y="426834"/>
                  </a:lnTo>
                  <a:lnTo>
                    <a:pt x="0" y="405883"/>
                  </a:lnTo>
                  <a:cubicBezTo>
                    <a:pt x="0" y="181708"/>
                    <a:pt x="181048" y="0"/>
                    <a:pt x="404333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9FBDBCA-9C9D-91A5-6CAB-3F4F621B5B47}"/>
                </a:ext>
              </a:extLst>
            </p:cNvPr>
            <p:cNvSpPr/>
            <p:nvPr/>
          </p:nvSpPr>
          <p:spPr>
            <a:xfrm rot="10800000">
              <a:off x="2949336" y="5197466"/>
              <a:ext cx="1707807" cy="292351"/>
            </a:xfrm>
            <a:custGeom>
              <a:avLst/>
              <a:gdLst>
                <a:gd name="connsiteX0" fmla="*/ 404333 w 2513262"/>
                <a:gd name="connsiteY0" fmla="*/ 0 h 426834"/>
                <a:gd name="connsiteX1" fmla="*/ 2108929 w 2513262"/>
                <a:gd name="connsiteY1" fmla="*/ 0 h 426834"/>
                <a:gd name="connsiteX2" fmla="*/ 2513262 w 2513262"/>
                <a:gd name="connsiteY2" fmla="*/ 405883 h 426834"/>
                <a:gd name="connsiteX3" fmla="*/ 2509048 w 2513262"/>
                <a:gd name="connsiteY3" fmla="*/ 426834 h 426834"/>
                <a:gd name="connsiteX4" fmla="*/ 4214 w 2513262"/>
                <a:gd name="connsiteY4" fmla="*/ 426834 h 426834"/>
                <a:gd name="connsiteX5" fmla="*/ 0 w 2513262"/>
                <a:gd name="connsiteY5" fmla="*/ 405883 h 426834"/>
                <a:gd name="connsiteX6" fmla="*/ 404333 w 2513262"/>
                <a:gd name="connsiteY6" fmla="*/ 0 h 42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3262" h="426834">
                  <a:moveTo>
                    <a:pt x="404333" y="0"/>
                  </a:moveTo>
                  <a:lnTo>
                    <a:pt x="2108929" y="0"/>
                  </a:lnTo>
                  <a:cubicBezTo>
                    <a:pt x="2332214" y="0"/>
                    <a:pt x="2513262" y="181708"/>
                    <a:pt x="2513262" y="405883"/>
                  </a:cubicBezTo>
                  <a:lnTo>
                    <a:pt x="2509048" y="426834"/>
                  </a:lnTo>
                  <a:lnTo>
                    <a:pt x="4214" y="426834"/>
                  </a:lnTo>
                  <a:lnTo>
                    <a:pt x="0" y="405883"/>
                  </a:lnTo>
                  <a:cubicBezTo>
                    <a:pt x="0" y="181708"/>
                    <a:pt x="181048" y="0"/>
                    <a:pt x="404333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4" name="TextBox 31">
            <a:extLst>
              <a:ext uri="{FF2B5EF4-FFF2-40B4-BE49-F238E27FC236}">
                <a16:creationId xmlns:a16="http://schemas.microsoft.com/office/drawing/2014/main" id="{86AAC8B7-C547-CB1E-C8F6-DA91758DFD93}"/>
              </a:ext>
            </a:extLst>
          </p:cNvPr>
          <p:cNvSpPr txBox="1"/>
          <p:nvPr/>
        </p:nvSpPr>
        <p:spPr>
          <a:xfrm>
            <a:off x="4997848" y="432079"/>
            <a:ext cx="387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Blip>
                <a:blip r:embed="rId8"/>
              </a:buBlip>
            </a:pP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 TRẢ LỜI NGẮN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AF0F1A-EC18-94A2-0701-AE2DE21E6945}"/>
                  </a:ext>
                </a:extLst>
              </p:cNvPr>
              <p:cNvSpPr txBox="1"/>
              <p:nvPr/>
            </p:nvSpPr>
            <p:spPr>
              <a:xfrm>
                <a:off x="205276" y="5764175"/>
                <a:ext cx="12061759" cy="9895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căng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sợi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xích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𝑺𝑶</m:t>
                        </m:r>
                      </m:num>
                      <m:den>
                        <m:func>
                          <m:func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func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𝑶</m:t>
                            </m:r>
                          </m:sup>
                        </m:sSup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𝟐𝟓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𝟐𝟓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𝑵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≈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14,4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AF0F1A-EC18-94A2-0701-AE2DE21E6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76" y="5764175"/>
                <a:ext cx="12061759" cy="989502"/>
              </a:xfrm>
              <a:prstGeom prst="rect">
                <a:avLst/>
              </a:prstGeom>
              <a:blipFill>
                <a:blip r:embed="rId9"/>
                <a:stretch>
                  <a:fillRect l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277072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EFB5F7B7-03BA-E24E-1DEE-8A34754F1450}"/>
              </a:ext>
            </a:extLst>
          </p:cNvPr>
          <p:cNvSpPr/>
          <p:nvPr/>
        </p:nvSpPr>
        <p:spPr>
          <a:xfrm>
            <a:off x="-41415" y="3819214"/>
            <a:ext cx="12031593" cy="2991209"/>
          </a:xfrm>
          <a:prstGeom prst="roundRect">
            <a:avLst>
              <a:gd name="adj" fmla="val 4376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</a:t>
            </a:r>
          </a:p>
        </p:txBody>
      </p:sp>
      <p:sp>
        <p:nvSpPr>
          <p:cNvPr id="10" name="Freeform 20">
            <a:extLst>
              <a:ext uri="{FF2B5EF4-FFF2-40B4-BE49-F238E27FC236}">
                <a16:creationId xmlns:a16="http://schemas.microsoft.com/office/drawing/2014/main" id="{936C9141-4497-747B-E982-E254A0592A83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806885" y="3429987"/>
            <a:ext cx="484200" cy="1346970"/>
          </a:xfrm>
          <a:prstGeom prst="round1Rect">
            <a:avLst/>
          </a:prstGeom>
          <a:solidFill>
            <a:srgbClr val="DAE3F3"/>
          </a:solidFill>
          <a:ln w="57150">
            <a:solidFill>
              <a:srgbClr val="70AD47">
                <a:lumMod val="75000"/>
              </a:srgb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1088639">
              <a:defRPr/>
            </a:pPr>
            <a:endParaRPr lang="en-US" sz="2150" b="1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E0491C-2A67-E9B1-2979-5FEADC70E4BD}"/>
              </a:ext>
            </a:extLst>
          </p:cNvPr>
          <p:cNvSpPr txBox="1"/>
          <p:nvPr/>
        </p:nvSpPr>
        <p:spPr>
          <a:xfrm>
            <a:off x="277740" y="3899296"/>
            <a:ext cx="148610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639">
              <a:defRPr/>
            </a:pPr>
            <a:r>
              <a:rPr lang="vi-VN" sz="23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Bài giải</a:t>
            </a:r>
            <a:endParaRPr lang="en-US" sz="23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5C281E-378B-C1A9-B87E-287E1BB02F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-140510" y="3861374"/>
            <a:ext cx="547788" cy="505081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DAE3F3"/>
          </a:solidFill>
          <a:ln w="38100" cap="sq">
            <a:solidFill>
              <a:srgbClr val="70AD47">
                <a:lumMod val="50000"/>
              </a:srgb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7" name="Group 36"/>
          <p:cNvGrpSpPr/>
          <p:nvPr/>
        </p:nvGrpSpPr>
        <p:grpSpPr>
          <a:xfrm>
            <a:off x="95492" y="866961"/>
            <a:ext cx="1850566" cy="482116"/>
            <a:chOff x="1171059" y="3991939"/>
            <a:chExt cx="3701132" cy="913062"/>
          </a:xfrm>
        </p:grpSpPr>
        <p:grpSp>
          <p:nvGrpSpPr>
            <p:cNvPr id="38" name="Group 37"/>
            <p:cNvGrpSpPr/>
            <p:nvPr/>
          </p:nvGrpSpPr>
          <p:grpSpPr>
            <a:xfrm>
              <a:off x="1362045" y="4071155"/>
              <a:ext cx="3510146" cy="781246"/>
              <a:chOff x="2028795" y="4433105"/>
              <a:chExt cx="3510146" cy="781246"/>
            </a:xfrm>
          </p:grpSpPr>
          <p:sp>
            <p:nvSpPr>
              <p:cNvPr id="54" name="Freeform 20"/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745911" y="4456598"/>
                <a:ext cx="2793030" cy="757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088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12</a:t>
                </a:r>
              </a:p>
            </p:txBody>
          </p:sp>
        </p:grpSp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3" name="Picture 2" descr="A drawing of a cube with a line and arrows&#10;&#10;Description automatically generated">
            <a:extLst>
              <a:ext uri="{FF2B5EF4-FFF2-40B4-BE49-F238E27FC236}">
                <a16:creationId xmlns:a16="http://schemas.microsoft.com/office/drawing/2014/main" id="{10996F0D-F3B7-C6E6-4B63-0380B5244D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16" y="1121248"/>
            <a:ext cx="2722585" cy="2547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C4B450-0637-4005-4262-A588CA225DD0}"/>
                  </a:ext>
                </a:extLst>
              </p:cNvPr>
              <p:cNvSpPr txBox="1"/>
              <p:nvPr/>
            </p:nvSpPr>
            <p:spPr>
              <a:xfrm>
                <a:off x="302176" y="3754522"/>
                <a:ext cx="11546312" cy="31679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𝒎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𝒎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𝒄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𝒎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𝒄</m:t>
                        </m:r>
                      </m:e>
                    </m:acc>
                    <m:r>
                      <a:rPr lang="en-US" sz="24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⇒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𝒎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𝒃</m:t>
                                </m:r>
                              </m:e>
                            </m:acc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𝒄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⇔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𝒎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acc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𝒄</m:t>
                            </m:r>
                          </m:e>
                        </m:acc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𝒄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𝒄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i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  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⇔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𝒎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𝟏𝟎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𝟐𝟎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𝟏𝟎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𝟐𝟎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400" b="1" i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𝒎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≈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𝟑𝟐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cường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i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𝒄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≈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𝟑𝟐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𝑵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).</m:t>
                    </m:r>
                  </m:oMath>
                </a14:m>
                <a:endParaRPr lang="en-US" sz="1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C4B450-0637-4005-4262-A588CA225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76" y="3754522"/>
                <a:ext cx="11546312" cy="3167919"/>
              </a:xfrm>
              <a:prstGeom prst="rect">
                <a:avLst/>
              </a:prstGeom>
              <a:blipFill>
                <a:blip r:embed="rId7"/>
                <a:stretch>
                  <a:fillRect l="-845" t="-577" b="-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7">
            <a:extLst>
              <a:ext uri="{FF2B5EF4-FFF2-40B4-BE49-F238E27FC236}">
                <a16:creationId xmlns:a16="http://schemas.microsoft.com/office/drawing/2014/main" id="{3B630108-5136-8E25-1FBF-FDA82F3C94E8}"/>
              </a:ext>
            </a:extLst>
          </p:cNvPr>
          <p:cNvGrpSpPr/>
          <p:nvPr/>
        </p:nvGrpSpPr>
        <p:grpSpPr>
          <a:xfrm>
            <a:off x="19407" y="310830"/>
            <a:ext cx="4577063" cy="526318"/>
            <a:chOff x="739068" y="1515168"/>
            <a:chExt cx="8338389" cy="1052773"/>
          </a:xfrm>
          <a:solidFill>
            <a:srgbClr val="FFC000"/>
          </a:solidFill>
        </p:grpSpPr>
        <p:sp>
          <p:nvSpPr>
            <p:cNvPr id="6" name="Freeform 71">
              <a:extLst>
                <a:ext uri="{FF2B5EF4-FFF2-40B4-BE49-F238E27FC236}">
                  <a16:creationId xmlns:a16="http://schemas.microsoft.com/office/drawing/2014/main" id="{722351F8-D588-81F1-04E6-5ADAE7E5D1A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defTabSz="1088639">
                <a:defRPr/>
              </a:pPr>
              <a:endParaRPr lang="en-US" sz="2150">
                <a:solidFill>
                  <a:prstClr val="white"/>
                </a:solidFill>
                <a:latin typeface="Calibri"/>
                <a:cs typeface="Arial"/>
                <a:sym typeface="Arial"/>
              </a:endParaRPr>
            </a:p>
          </p:txBody>
        </p:sp>
        <p:grpSp>
          <p:nvGrpSpPr>
            <p:cNvPr id="7" name="Group 30">
              <a:extLst>
                <a:ext uri="{FF2B5EF4-FFF2-40B4-BE49-F238E27FC236}">
                  <a16:creationId xmlns:a16="http://schemas.microsoft.com/office/drawing/2014/main" id="{2B1ABA93-C1B8-553A-9C8E-D19C90AB811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1052773"/>
              <a:chOff x="739068" y="1515168"/>
              <a:chExt cx="7220702" cy="1052773"/>
            </a:xfrm>
            <a:grpFill/>
          </p:grpSpPr>
          <p:sp>
            <p:nvSpPr>
              <p:cNvPr id="8" name="Freeform 71">
                <a:extLst>
                  <a:ext uri="{FF2B5EF4-FFF2-40B4-BE49-F238E27FC236}">
                    <a16:creationId xmlns:a16="http://schemas.microsoft.com/office/drawing/2014/main" id="{8285B6D2-3833-F03C-22E9-5226E14C8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9" name="Oval 72">
                <a:extLst>
                  <a:ext uri="{FF2B5EF4-FFF2-40B4-BE49-F238E27FC236}">
                    <a16:creationId xmlns:a16="http://schemas.microsoft.com/office/drawing/2014/main" id="{0BA39DAB-DDB1-5B61-9496-B29BC15444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3" name="Freeform 73">
                <a:extLst>
                  <a:ext uri="{FF2B5EF4-FFF2-40B4-BE49-F238E27FC236}">
                    <a16:creationId xmlns:a16="http://schemas.microsoft.com/office/drawing/2014/main" id="{E4F805E5-355A-F667-33C3-CAD9D817F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4" name="Freeform 74">
                <a:extLst>
                  <a:ext uri="{FF2B5EF4-FFF2-40B4-BE49-F238E27FC236}">
                    <a16:creationId xmlns:a16="http://schemas.microsoft.com/office/drawing/2014/main" id="{2951095E-5563-F8AA-D060-97C5F337B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5" name="Freeform 75">
                <a:extLst>
                  <a:ext uri="{FF2B5EF4-FFF2-40B4-BE49-F238E27FC236}">
                    <a16:creationId xmlns:a16="http://schemas.microsoft.com/office/drawing/2014/main" id="{82F038D3-F3F5-E3A4-6E35-298120208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7" name="Freeform 76">
                <a:extLst>
                  <a:ext uri="{FF2B5EF4-FFF2-40B4-BE49-F238E27FC236}">
                    <a16:creationId xmlns:a16="http://schemas.microsoft.com/office/drawing/2014/main" id="{E9A00094-9004-2EC0-9462-816DA2F73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8" name="Freeform 77">
                <a:extLst>
                  <a:ext uri="{FF2B5EF4-FFF2-40B4-BE49-F238E27FC236}">
                    <a16:creationId xmlns:a16="http://schemas.microsoft.com/office/drawing/2014/main" id="{98182C46-4E79-5FF1-703F-939B74C90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22" name="Freeform 78">
                <a:extLst>
                  <a:ext uri="{FF2B5EF4-FFF2-40B4-BE49-F238E27FC236}">
                    <a16:creationId xmlns:a16="http://schemas.microsoft.com/office/drawing/2014/main" id="{464F8870-086A-869A-768E-B922EDB1D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25" name="Freeform 79">
                <a:extLst>
                  <a:ext uri="{FF2B5EF4-FFF2-40B4-BE49-F238E27FC236}">
                    <a16:creationId xmlns:a16="http://schemas.microsoft.com/office/drawing/2014/main" id="{94E283CC-03D3-9139-CCA7-2012B66A6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28" name="Freeform 80">
                <a:extLst>
                  <a:ext uri="{FF2B5EF4-FFF2-40B4-BE49-F238E27FC236}">
                    <a16:creationId xmlns:a16="http://schemas.microsoft.com/office/drawing/2014/main" id="{F2733B32-D9C9-BC60-B0BD-8E27B2197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30" name="Freeform 81">
                <a:extLst>
                  <a:ext uri="{FF2B5EF4-FFF2-40B4-BE49-F238E27FC236}">
                    <a16:creationId xmlns:a16="http://schemas.microsoft.com/office/drawing/2014/main" id="{37677D0E-4124-9D94-3016-0933FFB1E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32" name="Freeform 82">
                <a:extLst>
                  <a:ext uri="{FF2B5EF4-FFF2-40B4-BE49-F238E27FC236}">
                    <a16:creationId xmlns:a16="http://schemas.microsoft.com/office/drawing/2014/main" id="{D2E2A39B-99DA-7217-7DEE-6FA80633D4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41" name="TextBox 43">
                <a:extLst>
                  <a:ext uri="{FF2B5EF4-FFF2-40B4-BE49-F238E27FC236}">
                    <a16:creationId xmlns:a16="http://schemas.microsoft.com/office/drawing/2014/main" id="{E6B85918-B385-3A01-42EE-6AD963FB727E}"/>
                  </a:ext>
                </a:extLst>
              </p:cNvPr>
              <p:cNvSpPr txBox="1"/>
              <p:nvPr/>
            </p:nvSpPr>
            <p:spPr>
              <a:xfrm>
                <a:off x="2132731" y="1706055"/>
                <a:ext cx="5827039" cy="861886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libri"/>
                    <a:ea typeface="Tahoma" panose="020B0604030504040204" pitchFamily="34" charset="0"/>
                    <a:cs typeface="Arial" panose="020B0604020202020204" pitchFamily="34" charset="0"/>
                    <a:sym typeface="Arial"/>
                  </a:rPr>
                  <a:t>   BÀI TẬP BỔ SUNG</a:t>
                </a: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3D66287-9BB8-3917-C13F-C1D410C72AAD}"/>
              </a:ext>
            </a:extLst>
          </p:cNvPr>
          <p:cNvGrpSpPr/>
          <p:nvPr/>
        </p:nvGrpSpPr>
        <p:grpSpPr>
          <a:xfrm>
            <a:off x="4819847" y="414756"/>
            <a:ext cx="4184691" cy="561841"/>
            <a:chOff x="2887217" y="5153601"/>
            <a:chExt cx="1849416" cy="378104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24384C8-8040-F63E-39CC-BCCF36E7371A}"/>
                </a:ext>
              </a:extLst>
            </p:cNvPr>
            <p:cNvSpPr/>
            <p:nvPr/>
          </p:nvSpPr>
          <p:spPr>
            <a:xfrm rot="10800000">
              <a:off x="2887217" y="5153601"/>
              <a:ext cx="1849416" cy="378104"/>
            </a:xfrm>
            <a:custGeom>
              <a:avLst/>
              <a:gdLst>
                <a:gd name="connsiteX0" fmla="*/ 404333 w 2513262"/>
                <a:gd name="connsiteY0" fmla="*/ 0 h 426834"/>
                <a:gd name="connsiteX1" fmla="*/ 2108929 w 2513262"/>
                <a:gd name="connsiteY1" fmla="*/ 0 h 426834"/>
                <a:gd name="connsiteX2" fmla="*/ 2513262 w 2513262"/>
                <a:gd name="connsiteY2" fmla="*/ 405883 h 426834"/>
                <a:gd name="connsiteX3" fmla="*/ 2509048 w 2513262"/>
                <a:gd name="connsiteY3" fmla="*/ 426834 h 426834"/>
                <a:gd name="connsiteX4" fmla="*/ 4214 w 2513262"/>
                <a:gd name="connsiteY4" fmla="*/ 426834 h 426834"/>
                <a:gd name="connsiteX5" fmla="*/ 0 w 2513262"/>
                <a:gd name="connsiteY5" fmla="*/ 405883 h 426834"/>
                <a:gd name="connsiteX6" fmla="*/ 404333 w 2513262"/>
                <a:gd name="connsiteY6" fmla="*/ 0 h 42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3262" h="426834">
                  <a:moveTo>
                    <a:pt x="404333" y="0"/>
                  </a:moveTo>
                  <a:lnTo>
                    <a:pt x="2108929" y="0"/>
                  </a:lnTo>
                  <a:cubicBezTo>
                    <a:pt x="2332214" y="0"/>
                    <a:pt x="2513262" y="181708"/>
                    <a:pt x="2513262" y="405883"/>
                  </a:cubicBezTo>
                  <a:lnTo>
                    <a:pt x="2509048" y="426834"/>
                  </a:lnTo>
                  <a:lnTo>
                    <a:pt x="4214" y="426834"/>
                  </a:lnTo>
                  <a:lnTo>
                    <a:pt x="0" y="405883"/>
                  </a:lnTo>
                  <a:cubicBezTo>
                    <a:pt x="0" y="181708"/>
                    <a:pt x="181048" y="0"/>
                    <a:pt x="404333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57B9A0-5377-A35F-42CC-E94ED5FAF469}"/>
                </a:ext>
              </a:extLst>
            </p:cNvPr>
            <p:cNvSpPr/>
            <p:nvPr/>
          </p:nvSpPr>
          <p:spPr>
            <a:xfrm rot="10800000">
              <a:off x="2949336" y="5197466"/>
              <a:ext cx="1707807" cy="292351"/>
            </a:xfrm>
            <a:custGeom>
              <a:avLst/>
              <a:gdLst>
                <a:gd name="connsiteX0" fmla="*/ 404333 w 2513262"/>
                <a:gd name="connsiteY0" fmla="*/ 0 h 426834"/>
                <a:gd name="connsiteX1" fmla="*/ 2108929 w 2513262"/>
                <a:gd name="connsiteY1" fmla="*/ 0 h 426834"/>
                <a:gd name="connsiteX2" fmla="*/ 2513262 w 2513262"/>
                <a:gd name="connsiteY2" fmla="*/ 405883 h 426834"/>
                <a:gd name="connsiteX3" fmla="*/ 2509048 w 2513262"/>
                <a:gd name="connsiteY3" fmla="*/ 426834 h 426834"/>
                <a:gd name="connsiteX4" fmla="*/ 4214 w 2513262"/>
                <a:gd name="connsiteY4" fmla="*/ 426834 h 426834"/>
                <a:gd name="connsiteX5" fmla="*/ 0 w 2513262"/>
                <a:gd name="connsiteY5" fmla="*/ 405883 h 426834"/>
                <a:gd name="connsiteX6" fmla="*/ 404333 w 2513262"/>
                <a:gd name="connsiteY6" fmla="*/ 0 h 42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3262" h="426834">
                  <a:moveTo>
                    <a:pt x="404333" y="0"/>
                  </a:moveTo>
                  <a:lnTo>
                    <a:pt x="2108929" y="0"/>
                  </a:lnTo>
                  <a:cubicBezTo>
                    <a:pt x="2332214" y="0"/>
                    <a:pt x="2513262" y="181708"/>
                    <a:pt x="2513262" y="405883"/>
                  </a:cubicBezTo>
                  <a:lnTo>
                    <a:pt x="2509048" y="426834"/>
                  </a:lnTo>
                  <a:lnTo>
                    <a:pt x="4214" y="426834"/>
                  </a:lnTo>
                  <a:lnTo>
                    <a:pt x="0" y="405883"/>
                  </a:lnTo>
                  <a:cubicBezTo>
                    <a:pt x="0" y="181708"/>
                    <a:pt x="181048" y="0"/>
                    <a:pt x="404333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6" name="TextBox 31">
            <a:extLst>
              <a:ext uri="{FF2B5EF4-FFF2-40B4-BE49-F238E27FC236}">
                <a16:creationId xmlns:a16="http://schemas.microsoft.com/office/drawing/2014/main" id="{1CEC9084-E6E9-83A3-7F49-49F5C6BFE9B8}"/>
              </a:ext>
            </a:extLst>
          </p:cNvPr>
          <p:cNvSpPr txBox="1"/>
          <p:nvPr/>
        </p:nvSpPr>
        <p:spPr>
          <a:xfrm>
            <a:off x="4997848" y="462559"/>
            <a:ext cx="387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Blip>
                <a:blip r:embed="rId8"/>
              </a:buBlip>
            </a:pP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 TRẢ LỜI NGẮN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41"/>
              <p:cNvSpPr/>
              <p:nvPr/>
            </p:nvSpPr>
            <p:spPr>
              <a:xfrm>
                <a:off x="78389" y="1339400"/>
                <a:ext cx="9742788" cy="2413860"/>
              </a:xfrm>
              <a:prstGeom prst="roundRect">
                <a:avLst>
                  <a:gd name="adj" fmla="val 437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Một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chất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ở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vị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trí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đỉnh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lập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Chất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chịu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tác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động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bởi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ba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lực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lần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lượt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cùng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hướng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𝑨𝑫</m:t>
                        </m:r>
                      </m:e>
                    </m:acc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như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vẽ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lớn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lực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tương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ứng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𝟏𝟎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𝜨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𝟏𝟎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𝜨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𝟐𝟎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𝜨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Cường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lực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bao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nhiêu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? 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KQ </a:t>
                </a:r>
                <a:r>
                  <a:rPr lang="en-US" sz="2400" i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làm</a:t>
                </a:r>
                <a:r>
                  <a:rPr lang="en-US" sz="2400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400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đến</a:t>
                </a:r>
                <a:r>
                  <a:rPr lang="en-US" sz="2400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hàng</a:t>
                </a:r>
                <a:r>
                  <a:rPr lang="en-US" sz="2400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400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mười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)</a:t>
                </a:r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ounded 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9" y="1339400"/>
                <a:ext cx="9742788" cy="2413860"/>
              </a:xfrm>
              <a:prstGeom prst="roundRect">
                <a:avLst>
                  <a:gd name="adj" fmla="val 4376"/>
                </a:avLst>
              </a:prstGeom>
              <a:blipFill>
                <a:blip r:embed="rId9"/>
                <a:stretch>
                  <a:fillRect l="-436" r="-374" b="-993"/>
                </a:stretch>
              </a:blipFill>
              <a:ln w="12700">
                <a:solidFill>
                  <a:srgbClr val="91720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34917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30">
            <a:extLst>
              <a:ext uri="{FF2B5EF4-FFF2-40B4-BE49-F238E27FC236}">
                <a16:creationId xmlns:a16="http://schemas.microsoft.com/office/drawing/2014/main" id="{B1092DFC-EDA7-0751-94E2-9F5688C542A9}"/>
              </a:ext>
            </a:extLst>
          </p:cNvPr>
          <p:cNvSpPr/>
          <p:nvPr/>
        </p:nvSpPr>
        <p:spPr>
          <a:xfrm>
            <a:off x="137762" y="1079773"/>
            <a:ext cx="704063" cy="6758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 defTabSz="457200">
              <a:buClr>
                <a:srgbClr val="000000"/>
              </a:buClr>
            </a:pPr>
            <a:r>
              <a:rPr lang="en-US"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❶</a:t>
            </a:r>
            <a:endParaRPr sz="3000" b="1" kern="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6A0EEDB-C8A7-6794-7E96-F62C40CD642B}"/>
              </a:ext>
            </a:extLst>
          </p:cNvPr>
          <p:cNvSpPr/>
          <p:nvPr/>
        </p:nvSpPr>
        <p:spPr>
          <a:xfrm>
            <a:off x="841824" y="1128009"/>
            <a:ext cx="4847775" cy="561897"/>
          </a:xfrm>
          <a:prstGeom prst="homePlate">
            <a:avLst>
              <a:gd name="adj" fmla="val 3672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VECTƠ TRONG KHÔNG GIAN</a:t>
            </a:r>
            <a:endParaRPr lang="en-US" sz="24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488B4C-CF15-D8C2-8B67-9E4B4C75BCAC}"/>
              </a:ext>
            </a:extLst>
          </p:cNvPr>
          <p:cNvSpPr txBox="1"/>
          <p:nvPr/>
        </p:nvSpPr>
        <p:spPr>
          <a:xfrm>
            <a:off x="5848530" y="1215069"/>
            <a:ext cx="1336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>
                <a:srgbClr val="000000"/>
              </a:buClr>
            </a:pPr>
            <a:r>
              <a:rPr lang="vi-VN" sz="2400" b="1" u="sng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HĐ</a:t>
            </a:r>
            <a:r>
              <a:rPr lang="en-US" sz="2400" b="1" u="sng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1.4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85F473-22C3-F901-8024-C740E8A662FA}"/>
              </a:ext>
            </a:extLst>
          </p:cNvPr>
          <p:cNvSpPr txBox="1"/>
          <p:nvPr/>
        </p:nvSpPr>
        <p:spPr>
          <a:xfrm>
            <a:off x="5619018" y="3507449"/>
            <a:ext cx="1549113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68CBA8-310C-0C25-05AA-067DB35A7195}"/>
                  </a:ext>
                </a:extLst>
              </p:cNvPr>
              <p:cNvSpPr txBox="1"/>
              <p:nvPr/>
            </p:nvSpPr>
            <p:spPr>
              <a:xfrm>
                <a:off x="148139" y="1704611"/>
                <a:ext cx="9195529" cy="20843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  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Hai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68CBA8-310C-0C25-05AA-067DB35A7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39" y="1704611"/>
                <a:ext cx="9195529" cy="2084353"/>
              </a:xfrm>
              <a:prstGeom prst="rect">
                <a:avLst/>
              </a:prstGeom>
              <a:blipFill>
                <a:blip r:embed="rId4"/>
                <a:stretch>
                  <a:fillRect l="-994" t="-2924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Hình ảnh 2" descr="Ảnh có chứa hàng, biểu đồ, Sơ đồ, thiết kế&#10;&#10;Mô tả được tạo tự động">
            <a:extLst>
              <a:ext uri="{FF2B5EF4-FFF2-40B4-BE49-F238E27FC236}">
                <a16:creationId xmlns:a16="http://schemas.microsoft.com/office/drawing/2014/main" id="{A7316D5D-C73C-FD8B-83D1-FCF6BABBDB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345" y="1079773"/>
            <a:ext cx="3364159" cy="31868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EDB626F-DB92-D757-9C3B-BFB7E196C35F}"/>
                  </a:ext>
                </a:extLst>
              </p:cNvPr>
              <p:cNvSpPr txBox="1"/>
              <p:nvPr/>
            </p:nvSpPr>
            <p:spPr>
              <a:xfrm>
                <a:off x="-85805" y="3924865"/>
                <a:ext cx="12958761" cy="29209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indent="-2286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	Hai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marR="0" indent="-2286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	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hương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𝑨𝑫</m:t>
                    </m:r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𝑫𝑪</m:t>
                    </m:r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𝑫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4572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𝑨𝑫𝑪</m:t>
                    </m:r>
                  </m:oMath>
                </a14:m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𝑫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𝑨𝑫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𝑨𝑫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𝑫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′</m:t>
                            </m:r>
                            <m:r>
                              <a:rPr lang="en-US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𝑨𝑫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Hay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𝑨</m:t>
                            </m:r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𝑫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</m:oMath>
                </a14:m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EDB626F-DB92-D757-9C3B-BFB7E196C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5805" y="3924865"/>
                <a:ext cx="12958761" cy="2920928"/>
              </a:xfrm>
              <a:prstGeom prst="rect">
                <a:avLst/>
              </a:prstGeom>
              <a:blipFill>
                <a:blip r:embed="rId6"/>
                <a:stretch>
                  <a:fillRect t="-835" b="-2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97160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30">
            <a:extLst>
              <a:ext uri="{FF2B5EF4-FFF2-40B4-BE49-F238E27FC236}">
                <a16:creationId xmlns:a16="http://schemas.microsoft.com/office/drawing/2014/main" id="{B1092DFC-EDA7-0751-94E2-9F5688C542A9}"/>
              </a:ext>
            </a:extLst>
          </p:cNvPr>
          <p:cNvSpPr/>
          <p:nvPr/>
        </p:nvSpPr>
        <p:spPr>
          <a:xfrm>
            <a:off x="137762" y="1079773"/>
            <a:ext cx="704063" cy="6758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 defTabSz="457200">
              <a:buClr>
                <a:srgbClr val="000000"/>
              </a:buClr>
            </a:pPr>
            <a:r>
              <a:rPr lang="en-US"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❶</a:t>
            </a:r>
            <a:endParaRPr sz="3000" b="1" kern="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6A0EEDB-C8A7-6794-7E96-F62C40CD642B}"/>
              </a:ext>
            </a:extLst>
          </p:cNvPr>
          <p:cNvSpPr/>
          <p:nvPr/>
        </p:nvSpPr>
        <p:spPr>
          <a:xfrm>
            <a:off x="841824" y="1128009"/>
            <a:ext cx="4847775" cy="561897"/>
          </a:xfrm>
          <a:prstGeom prst="homePlate">
            <a:avLst>
              <a:gd name="adj" fmla="val 3672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VECTƠ TRONG KHÔNG GIAN</a:t>
            </a:r>
            <a:endParaRPr lang="en-US" sz="24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488B4C-CF15-D8C2-8B67-9E4B4C75BCAC}"/>
              </a:ext>
            </a:extLst>
          </p:cNvPr>
          <p:cNvSpPr txBox="1"/>
          <p:nvPr/>
        </p:nvSpPr>
        <p:spPr>
          <a:xfrm>
            <a:off x="5848530" y="1215069"/>
            <a:ext cx="1336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>
                <a:srgbClr val="000000"/>
              </a:buClr>
            </a:pPr>
            <a:r>
              <a:rPr lang="vi-VN" sz="2400" b="1" u="sng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HĐ</a:t>
            </a:r>
            <a:r>
              <a:rPr lang="en-US" sz="2400" b="1" u="sng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2.1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85F473-22C3-F901-8024-C740E8A662FA}"/>
              </a:ext>
            </a:extLst>
          </p:cNvPr>
          <p:cNvSpPr txBox="1"/>
          <p:nvPr/>
        </p:nvSpPr>
        <p:spPr>
          <a:xfrm>
            <a:off x="528379" y="4058784"/>
            <a:ext cx="1441595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CB03164-0E1C-2131-F8E6-F52B99AC9BF9}"/>
                  </a:ext>
                </a:extLst>
              </p:cNvPr>
              <p:cNvSpPr txBox="1"/>
              <p:nvPr/>
            </p:nvSpPr>
            <p:spPr>
              <a:xfrm>
                <a:off x="283024" y="1813287"/>
                <a:ext cx="8098976" cy="2187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457200" marR="0" indent="-2286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So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sánh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marR="0" indent="-2286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marR="0" indent="-2286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Hai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2286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CB03164-0E1C-2131-F8E6-F52B99AC9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24" y="1813287"/>
                <a:ext cx="8098976" cy="2187843"/>
              </a:xfrm>
              <a:prstGeom prst="rect">
                <a:avLst/>
              </a:prstGeom>
              <a:blipFill>
                <a:blip r:embed="rId4"/>
                <a:stretch>
                  <a:fillRect l="-1129" t="-2786" b="-5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3" descr="Ảnh có chứa hàng, biểu đồ, Sơ đồ, thiết kế&#10;&#10;Mô tả được tạo tự động">
            <a:extLst>
              <a:ext uri="{FF2B5EF4-FFF2-40B4-BE49-F238E27FC236}">
                <a16:creationId xmlns:a16="http://schemas.microsoft.com/office/drawing/2014/main" id="{ADEE6A9D-7C58-CA8B-2405-DEC150651E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215069"/>
            <a:ext cx="3810000" cy="31025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777B0BC-6438-D3FD-E9D1-F702E80742C7}"/>
                  </a:ext>
                </a:extLst>
              </p:cNvPr>
              <p:cNvSpPr txBox="1"/>
              <p:nvPr/>
            </p:nvSpPr>
            <p:spPr>
              <a:xfrm>
                <a:off x="90566" y="4545297"/>
                <a:ext cx="12059341" cy="22117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Do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𝑪𝑫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𝑪𝑫</m:t>
                    </m:r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𝑫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</m:oMath>
                </a14:m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𝑪𝑫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// </m:t>
                    </m:r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𝑫𝑪</m:t>
                    </m:r>
                  </m:oMath>
                </a14:m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𝑫𝑪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//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// 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Hai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777B0BC-6438-D3FD-E9D1-F702E8074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66" y="4545297"/>
                <a:ext cx="12059341" cy="2211759"/>
              </a:xfrm>
              <a:prstGeom prst="rect">
                <a:avLst/>
              </a:prstGeom>
              <a:blipFill>
                <a:blip r:embed="rId6"/>
                <a:stretch>
                  <a:fillRect l="-809" t="-2762" b="-5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733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30">
            <a:extLst>
              <a:ext uri="{FF2B5EF4-FFF2-40B4-BE49-F238E27FC236}">
                <a16:creationId xmlns:a16="http://schemas.microsoft.com/office/drawing/2014/main" id="{B1092DFC-EDA7-0751-94E2-9F5688C542A9}"/>
              </a:ext>
            </a:extLst>
          </p:cNvPr>
          <p:cNvSpPr/>
          <p:nvPr/>
        </p:nvSpPr>
        <p:spPr>
          <a:xfrm>
            <a:off x="137762" y="1079773"/>
            <a:ext cx="704063" cy="6758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 defTabSz="457200">
              <a:buClr>
                <a:srgbClr val="000000"/>
              </a:buClr>
            </a:pPr>
            <a:r>
              <a:rPr lang="en-US" sz="30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❶</a:t>
            </a:r>
            <a:endParaRPr sz="3000" b="1" kern="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oogle Shape;165;p30">
            <a:extLst>
              <a:ext uri="{FF2B5EF4-FFF2-40B4-BE49-F238E27FC236}">
                <a16:creationId xmlns:a16="http://schemas.microsoft.com/office/drawing/2014/main" id="{BCC39956-632E-E765-EA2C-65A814E29B2C}"/>
              </a:ext>
            </a:extLst>
          </p:cNvPr>
          <p:cNvGrpSpPr/>
          <p:nvPr/>
        </p:nvGrpSpPr>
        <p:grpSpPr>
          <a:xfrm>
            <a:off x="132659" y="295237"/>
            <a:ext cx="12059341" cy="826673"/>
            <a:chOff x="1229069" y="262507"/>
            <a:chExt cx="10254099" cy="856589"/>
          </a:xfrm>
        </p:grpSpPr>
        <p:grpSp>
          <p:nvGrpSpPr>
            <p:cNvPr id="4" name="Google Shape;166;p30">
              <a:extLst>
                <a:ext uri="{FF2B5EF4-FFF2-40B4-BE49-F238E27FC236}">
                  <a16:creationId xmlns:a16="http://schemas.microsoft.com/office/drawing/2014/main" id="{C22854D4-F0E4-0668-E9E9-1E792E65EA59}"/>
                </a:ext>
              </a:extLst>
            </p:cNvPr>
            <p:cNvGrpSpPr/>
            <p:nvPr/>
          </p:nvGrpSpPr>
          <p:grpSpPr>
            <a:xfrm>
              <a:off x="1229069" y="262507"/>
              <a:ext cx="10254099" cy="856589"/>
              <a:chOff x="-143329" y="-79864"/>
              <a:chExt cx="7190542" cy="1003410"/>
            </a:xfrm>
          </p:grpSpPr>
          <p:pic>
            <p:nvPicPr>
              <p:cNvPr id="6" name="Google Shape;167;p30">
                <a:extLst>
                  <a:ext uri="{FF2B5EF4-FFF2-40B4-BE49-F238E27FC236}">
                    <a16:creationId xmlns:a16="http://schemas.microsoft.com/office/drawing/2014/main" id="{500C7A9E-F166-B234-33C9-79A53BBAD7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43329" y="33212"/>
                <a:ext cx="7190542" cy="890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68;p30">
                <a:extLst>
                  <a:ext uri="{FF2B5EF4-FFF2-40B4-BE49-F238E27FC236}">
                    <a16:creationId xmlns:a16="http://schemas.microsoft.com/office/drawing/2014/main" id="{07611061-8AD3-7443-412D-9B2E4E48DAA0}"/>
                  </a:ext>
                </a:extLst>
              </p:cNvPr>
              <p:cNvSpPr txBox="1"/>
              <p:nvPr/>
            </p:nvSpPr>
            <p:spPr>
              <a:xfrm>
                <a:off x="196081" y="-79864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 defTabSz="457200">
                  <a:lnSpc>
                    <a:spcPct val="106000"/>
                  </a:lnSpc>
                  <a:buClr>
                    <a:srgbClr val="000000"/>
                  </a:buClr>
                </a:pPr>
                <a:r>
                  <a:rPr lang="en-US" sz="40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6</a:t>
                </a:r>
                <a:endParaRPr sz="40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5" name="Google Shape;169;p30">
              <a:extLst>
                <a:ext uri="{FF2B5EF4-FFF2-40B4-BE49-F238E27FC236}">
                  <a16:creationId xmlns:a16="http://schemas.microsoft.com/office/drawing/2014/main" id="{7D174727-3B04-C23E-D33E-329D89FFC520}"/>
                </a:ext>
              </a:extLst>
            </p:cNvPr>
            <p:cNvSpPr txBox="1"/>
            <p:nvPr/>
          </p:nvSpPr>
          <p:spPr>
            <a:xfrm>
              <a:off x="3177016" y="548305"/>
              <a:ext cx="5884205" cy="430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endParaRPr 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2C483A-185B-BDAE-6F61-563A0EA3FF16}"/>
              </a:ext>
            </a:extLst>
          </p:cNvPr>
          <p:cNvSpPr txBox="1"/>
          <p:nvPr/>
        </p:nvSpPr>
        <p:spPr>
          <a:xfrm>
            <a:off x="1332712" y="363087"/>
            <a:ext cx="79350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639">
              <a:lnSpc>
                <a:spcPct val="150000"/>
              </a:lnSpc>
              <a:spcBef>
                <a:spcPct val="20000"/>
              </a:spcBef>
              <a:defRPr/>
            </a:pP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VECTƠ TRONG KHÔNG GIAN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6A0EEDB-C8A7-6794-7E96-F62C40CD642B}"/>
              </a:ext>
            </a:extLst>
          </p:cNvPr>
          <p:cNvSpPr/>
          <p:nvPr/>
        </p:nvSpPr>
        <p:spPr>
          <a:xfrm>
            <a:off x="841824" y="1128009"/>
            <a:ext cx="4847775" cy="561897"/>
          </a:xfrm>
          <a:prstGeom prst="homePlate">
            <a:avLst>
              <a:gd name="adj" fmla="val 3672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VECTƠ TRONG KHÔNG GIAN</a:t>
            </a:r>
            <a:endParaRPr lang="en-US" sz="24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Hình ảnh 3" descr="Ảnh có chứa hàng, biểu đồ, Sơ đồ, thiết kế&#10;&#10;Mô tả được tạo tự động">
            <a:extLst>
              <a:ext uri="{FF2B5EF4-FFF2-40B4-BE49-F238E27FC236}">
                <a16:creationId xmlns:a16="http://schemas.microsoft.com/office/drawing/2014/main" id="{ADEE6A9D-7C58-CA8B-2405-DEC150651E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215069"/>
            <a:ext cx="3810000" cy="31025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1">
                <a:extLst>
                  <a:ext uri="{FF2B5EF4-FFF2-40B4-BE49-F238E27FC236}">
                    <a16:creationId xmlns:a16="http://schemas.microsoft.com/office/drawing/2014/main" id="{506C3D19-26D8-9631-D951-6F32D639ACFE}"/>
                  </a:ext>
                </a:extLst>
              </p:cNvPr>
              <p:cNvSpPr txBox="1"/>
              <p:nvPr/>
            </p:nvSpPr>
            <p:spPr>
              <a:xfrm>
                <a:off x="227330" y="1795283"/>
                <a:ext cx="8235950" cy="269137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Hai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Hai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" name="Text Box 1">
                <a:extLst>
                  <a:ext uri="{FF2B5EF4-FFF2-40B4-BE49-F238E27FC236}">
                    <a16:creationId xmlns:a16="http://schemas.microsoft.com/office/drawing/2014/main" id="{506C3D19-26D8-9631-D951-6F32D639A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30" y="1795283"/>
                <a:ext cx="8235950" cy="2691378"/>
              </a:xfrm>
              <a:prstGeom prst="rect">
                <a:avLst/>
              </a:prstGeom>
              <a:blipFill>
                <a:blip r:embed="rId5"/>
                <a:stretch>
                  <a:fillRect l="-1034" t="-2027" r="-1551" b="-3829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335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|3|0.5|0|0.5|0|1.1|0|0|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|3|0.5|0|0.5|0|1.1|0|0|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|3|0.5|0|0.5|0|1.1|0|0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|3|0.5|0|0.5|0|1.1|0|0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|3|0.5|0|0.5|0|1.1|0|0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|3|0.5|0|0.5|0|1.1|0|0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|3|0.5|0|0.5|0|1.1|0|0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|3|0.5|0|0.5|0|1.1|0|0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|3|0.5|0|0.5|0|1.1|0|0|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|3|0.5|0|0.5|0|1.1|0|0|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|3|0.5|0|0.5|0|1.1|0|0|0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9560</Words>
  <Application>Microsoft Office PowerPoint</Application>
  <PresentationFormat>Widescreen</PresentationFormat>
  <Paragraphs>935</Paragraphs>
  <Slides>69</Slides>
  <Notes>68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7" baseType="lpstr">
      <vt:lpstr>Aptos</vt:lpstr>
      <vt:lpstr>Arial</vt:lpstr>
      <vt:lpstr>Calibri</vt:lpstr>
      <vt:lpstr>Cambria Math</vt:lpstr>
      <vt:lpstr>Tahoma</vt:lpstr>
      <vt:lpstr>Times New Roman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User0416</dc:creator>
  <cp:lastModifiedBy>Nghia Tran</cp:lastModifiedBy>
  <cp:revision>101</cp:revision>
  <dcterms:created xsi:type="dcterms:W3CDTF">2024-05-01T08:00:47Z</dcterms:created>
  <dcterms:modified xsi:type="dcterms:W3CDTF">2026-01-05T07:17:56Z</dcterms:modified>
</cp:coreProperties>
</file>