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256" r:id="rId3"/>
    <p:sldId id="270" r:id="rId4"/>
    <p:sldId id="301" r:id="rId5"/>
    <p:sldId id="302" r:id="rId6"/>
    <p:sldId id="258" r:id="rId7"/>
    <p:sldId id="259" r:id="rId8"/>
    <p:sldId id="260" r:id="rId9"/>
    <p:sldId id="303" r:id="rId10"/>
    <p:sldId id="261" r:id="rId11"/>
    <p:sldId id="262" r:id="rId12"/>
    <p:sldId id="304" r:id="rId13"/>
    <p:sldId id="263" r:id="rId14"/>
    <p:sldId id="264" r:id="rId15"/>
    <p:sldId id="265" r:id="rId16"/>
    <p:sldId id="266" r:id="rId17"/>
    <p:sldId id="267" r:id="rId18"/>
    <p:sldId id="305" r:id="rId19"/>
    <p:sldId id="306" r:id="rId20"/>
    <p:sldId id="307" r:id="rId21"/>
    <p:sldId id="30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79" autoAdjust="0"/>
    <p:restoredTop sz="94660"/>
  </p:normalViewPr>
  <p:slideViewPr>
    <p:cSldViewPr>
      <p:cViewPr varScale="1">
        <p:scale>
          <a:sx n="65" d="100"/>
          <a:sy n="65" d="100"/>
        </p:scale>
        <p:origin x="1248" y="48"/>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B84202-32A6-406F-8EF9-1CA0662383A9}" type="datetimeFigureOut">
              <a:rPr lang="en-US" smtClean="0"/>
              <a:t>1/5/2026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D78180-2885-402F-8B3E-0BB3DD5C0B8B}" type="slidenum">
              <a:rPr lang="en-US" smtClean="0"/>
              <a:t>‹#›</a:t>
            </a:fld>
            <a:endParaRPr lang="en-US"/>
          </a:p>
        </p:txBody>
      </p:sp>
    </p:spTree>
    <p:extLst>
      <p:ext uri="{BB962C8B-B14F-4D97-AF65-F5344CB8AC3E}">
        <p14:creationId xmlns:p14="http://schemas.microsoft.com/office/powerpoint/2010/main" val="294434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AA121D1-B682-4EF9-8BEC-AF132458A40B}" type="slidenum">
              <a:rPr lang="en-US" smtClean="0">
                <a:latin typeface="Arial" charset="0"/>
              </a:rPr>
              <a:pPr eaLnBrk="1" hangingPunct="1"/>
              <a:t>3</a:t>
            </a:fld>
            <a:endParaRPr lang="en-US"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8807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78180-2885-402F-8B3E-0BB3DD5C0B8B}" type="slidenum">
              <a:rPr lang="en-US" smtClean="0"/>
              <a:t>8</a:t>
            </a:fld>
            <a:endParaRPr lang="en-US"/>
          </a:p>
        </p:txBody>
      </p:sp>
    </p:spTree>
    <p:extLst>
      <p:ext uri="{BB962C8B-B14F-4D97-AF65-F5344CB8AC3E}">
        <p14:creationId xmlns:p14="http://schemas.microsoft.com/office/powerpoint/2010/main" val="195225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78180-2885-402F-8B3E-0BB3DD5C0B8B}" type="slidenum">
              <a:rPr lang="en-US" smtClean="0"/>
              <a:t>9</a:t>
            </a:fld>
            <a:endParaRPr lang="en-US"/>
          </a:p>
        </p:txBody>
      </p:sp>
    </p:spTree>
    <p:extLst>
      <p:ext uri="{BB962C8B-B14F-4D97-AF65-F5344CB8AC3E}">
        <p14:creationId xmlns:p14="http://schemas.microsoft.com/office/powerpoint/2010/main" val="195225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78180-2885-402F-8B3E-0BB3DD5C0B8B}" type="slidenum">
              <a:rPr lang="en-US" smtClean="0"/>
              <a:t>21</a:t>
            </a:fld>
            <a:endParaRPr lang="en-US"/>
          </a:p>
        </p:txBody>
      </p:sp>
    </p:spTree>
    <p:extLst>
      <p:ext uri="{BB962C8B-B14F-4D97-AF65-F5344CB8AC3E}">
        <p14:creationId xmlns:p14="http://schemas.microsoft.com/office/powerpoint/2010/main" val="170848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A5313E-F7CE-4B4E-9A2E-CBF9411D4697}"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408655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5313E-F7CE-4B4E-9A2E-CBF9411D4697}"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286242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5313E-F7CE-4B4E-9A2E-CBF9411D4697}"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216299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5313E-F7CE-4B4E-9A2E-CBF9411D4697}"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401760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5313E-F7CE-4B4E-9A2E-CBF9411D4697}"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153857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A5313E-F7CE-4B4E-9A2E-CBF9411D4697}"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330599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A5313E-F7CE-4B4E-9A2E-CBF9411D4697}" type="datetimeFigureOut">
              <a:rPr lang="en-US" smtClean="0"/>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38606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A5313E-F7CE-4B4E-9A2E-CBF9411D4697}" type="datetimeFigureOut">
              <a:rPr lang="en-US" smtClean="0"/>
              <a:t>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208766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5313E-F7CE-4B4E-9A2E-CBF9411D4697}" type="datetimeFigureOut">
              <a:rPr lang="en-US" smtClean="0"/>
              <a:t>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344137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5313E-F7CE-4B4E-9A2E-CBF9411D4697}"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195095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5313E-F7CE-4B4E-9A2E-CBF9411D4697}"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258595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5313E-F7CE-4B4E-9A2E-CBF9411D4697}" type="datetimeFigureOut">
              <a:rPr lang="en-US" smtClean="0"/>
              <a:t>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77905-86B8-4C8F-99C7-42FB4364F28F}" type="slidenum">
              <a:rPr lang="en-US" smtClean="0"/>
              <a:t>‹#›</a:t>
            </a:fld>
            <a:endParaRPr lang="en-US"/>
          </a:p>
        </p:txBody>
      </p:sp>
    </p:spTree>
    <p:extLst>
      <p:ext uri="{BB962C8B-B14F-4D97-AF65-F5344CB8AC3E}">
        <p14:creationId xmlns:p14="http://schemas.microsoft.com/office/powerpoint/2010/main" val="4057195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jpe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457200" y="747555"/>
            <a:ext cx="8229600" cy="1143000"/>
          </a:xfrm>
        </p:spPr>
        <p:txBody>
          <a:bodyPr/>
          <a:lstStyle/>
          <a:p>
            <a:endParaRPr lang="en-US"/>
          </a:p>
        </p:txBody>
      </p:sp>
      <p:pic>
        <p:nvPicPr>
          <p:cNvPr id="7" name="Picture 5" descr="bonmua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b="4829"/>
          <a:stretch>
            <a:fillRect/>
          </a:stretch>
        </p:blipFill>
        <p:spPr bwMode="auto">
          <a:xfrm>
            <a:off x="0" y="289434"/>
            <a:ext cx="9144000" cy="638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8" descr="Purple mesh"/>
          <p:cNvSpPr txBox="1">
            <a:spLocks noChangeArrowheads="1"/>
          </p:cNvSpPr>
          <p:nvPr/>
        </p:nvSpPr>
        <p:spPr bwMode="auto">
          <a:xfrm>
            <a:off x="1400175" y="3201830"/>
            <a:ext cx="3108960" cy="366713"/>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FFFFCC"/>
                </a:solidFill>
              </a:rPr>
              <a:t>Phong cảnh mùa xuân</a:t>
            </a:r>
          </a:p>
        </p:txBody>
      </p:sp>
      <p:sp>
        <p:nvSpPr>
          <p:cNvPr id="9" name="Text Box 10" descr="Purple mesh"/>
          <p:cNvSpPr txBox="1">
            <a:spLocks noChangeArrowheads="1"/>
          </p:cNvSpPr>
          <p:nvPr/>
        </p:nvSpPr>
        <p:spPr bwMode="auto">
          <a:xfrm>
            <a:off x="4628690" y="3216118"/>
            <a:ext cx="3108960" cy="366713"/>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FFFFCC"/>
                </a:solidFill>
              </a:rPr>
              <a:t>Phong cảnh mùa </a:t>
            </a:r>
            <a:r>
              <a:rPr lang="en-US" sz="1800" b="1" smtClean="0">
                <a:solidFill>
                  <a:srgbClr val="FFFFCC"/>
                </a:solidFill>
              </a:rPr>
              <a:t>hạ</a:t>
            </a:r>
            <a:endParaRPr lang="en-US" sz="1800" b="1">
              <a:solidFill>
                <a:srgbClr val="FFFFCC"/>
              </a:solidFill>
            </a:endParaRPr>
          </a:p>
        </p:txBody>
      </p:sp>
      <p:sp>
        <p:nvSpPr>
          <p:cNvPr id="10" name="Text Box 11" descr="Purple mesh"/>
          <p:cNvSpPr txBox="1">
            <a:spLocks noChangeArrowheads="1"/>
          </p:cNvSpPr>
          <p:nvPr/>
        </p:nvSpPr>
        <p:spPr bwMode="auto">
          <a:xfrm>
            <a:off x="4623261" y="6169740"/>
            <a:ext cx="3108960" cy="366713"/>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FFFFCC"/>
                </a:solidFill>
              </a:rPr>
              <a:t>Phong cảnh mùa thu</a:t>
            </a:r>
          </a:p>
        </p:txBody>
      </p:sp>
      <p:sp>
        <p:nvSpPr>
          <p:cNvPr id="11" name="Text Box 12" descr="Purple mesh"/>
          <p:cNvSpPr txBox="1">
            <a:spLocks noChangeArrowheads="1"/>
          </p:cNvSpPr>
          <p:nvPr/>
        </p:nvSpPr>
        <p:spPr bwMode="auto">
          <a:xfrm>
            <a:off x="1400636" y="6169740"/>
            <a:ext cx="3108960" cy="366713"/>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FFFFCC"/>
                </a:solidFill>
              </a:rPr>
              <a:t>Phong cảnh mùa đông</a:t>
            </a:r>
          </a:p>
        </p:txBody>
      </p:sp>
      <p:sp>
        <p:nvSpPr>
          <p:cNvPr id="12" name="Text Box 14"/>
          <p:cNvSpPr txBox="1">
            <a:spLocks noChangeArrowheads="1"/>
          </p:cNvSpPr>
          <p:nvPr/>
        </p:nvSpPr>
        <p:spPr bwMode="auto">
          <a:xfrm>
            <a:off x="626808" y="122904"/>
            <a:ext cx="78946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smtClean="0">
                <a:solidFill>
                  <a:srgbClr val="C00000"/>
                </a:solidFill>
                <a:effectLst>
                  <a:outerShdw blurRad="38100" dist="38100" dir="2700000" algn="tl">
                    <a:srgbClr val="000000">
                      <a:alpha val="43137"/>
                    </a:srgbClr>
                  </a:outerShdw>
                </a:effectLst>
              </a:rPr>
              <a:t>Mô tả phong cảnh 4 mùa trong các bức tranh?</a:t>
            </a:r>
            <a:endParaRPr lang="en-US" sz="2800" b="1">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3266777"/>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762000"/>
            <a:ext cx="7624645" cy="3556933"/>
            <a:chOff x="693484" y="1152525"/>
            <a:chExt cx="7624645" cy="3556933"/>
          </a:xfrm>
        </p:grpSpPr>
        <p:sp>
          <p:nvSpPr>
            <p:cNvPr id="6" name="Rectangle 5"/>
            <p:cNvSpPr/>
            <p:nvPr/>
          </p:nvSpPr>
          <p:spPr>
            <a:xfrm>
              <a:off x="6705600" y="3867150"/>
              <a:ext cx="161252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4023658"/>
              <a:ext cx="161252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4210050"/>
              <a:ext cx="1612529" cy="4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7301" y="1152525"/>
              <a:ext cx="2472149"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8201" y="1257300"/>
              <a:ext cx="20574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3484" y="1485900"/>
              <a:ext cx="1614899"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28600" y="4419600"/>
            <a:ext cx="8686800" cy="2308324"/>
          </a:xfrm>
          <a:prstGeom prst="rect">
            <a:avLst/>
          </a:prstGeom>
        </p:spPr>
        <p:txBody>
          <a:bodyPr wrap="square">
            <a:spAutoFit/>
          </a:bodyPr>
          <a:lstStyle/>
          <a:p>
            <a:r>
              <a:rPr lang="vi-VN" sz="2400" smtClean="0">
                <a:latin typeface="Times New Roman" pitchFamily="18" charset="0"/>
                <a:cs typeface="Times New Roman" pitchFamily="18" charset="0"/>
              </a:rPr>
              <a:t>Dựa </a:t>
            </a:r>
            <a:r>
              <a:rPr lang="vi-VN" sz="2400">
                <a:latin typeface="Times New Roman" pitchFamily="18" charset="0"/>
                <a:cs typeface="Times New Roman" pitchFamily="18" charset="0"/>
              </a:rPr>
              <a:t>vào hình 1, 2 và thông tin trong mục 2, cho biết:</a:t>
            </a:r>
            <a:endParaRPr lang="en-US" sz="2400">
              <a:latin typeface="Times New Roman" pitchFamily="18" charset="0"/>
              <a:cs typeface="Times New Roman" pitchFamily="18" charset="0"/>
            </a:endParaRPr>
          </a:p>
          <a:p>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Vào ngày 22</a:t>
            </a:r>
            <a:r>
              <a:rPr lang="en-US" sz="2400">
                <a:latin typeface="Times New Roman" pitchFamily="18" charset="0"/>
                <a:cs typeface="Times New Roman" pitchFamily="18" charset="0"/>
              </a:rPr>
              <a:t>/</a:t>
            </a:r>
            <a:r>
              <a:rPr lang="vi-VN" sz="2400">
                <a:latin typeface="Times New Roman" pitchFamily="18" charset="0"/>
                <a:cs typeface="Times New Roman" pitchFamily="18" charset="0"/>
              </a:rPr>
              <a:t>6, nửa cầu Bắc đang là mùa gì, nửa cầu Nam đang là mùa g</a:t>
            </a:r>
            <a:r>
              <a:rPr lang="en-US" sz="2400">
                <a:latin typeface="Times New Roman" pitchFamily="18" charset="0"/>
                <a:cs typeface="Times New Roman" pitchFamily="18" charset="0"/>
              </a:rPr>
              <a:t>ì?</a:t>
            </a:r>
            <a:r>
              <a:rPr lang="vi-VN" sz="2400">
                <a:latin typeface="Times New Roman" pitchFamily="18" charset="0"/>
                <a:cs typeface="Times New Roman" pitchFamily="18" charset="0"/>
              </a:rPr>
              <a:t> Tại sao?</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Vào ngày 22</a:t>
            </a:r>
            <a:r>
              <a:rPr lang="en-US" sz="2400">
                <a:latin typeface="Times New Roman" pitchFamily="18" charset="0"/>
                <a:cs typeface="Times New Roman" pitchFamily="18" charset="0"/>
              </a:rPr>
              <a:t>/</a:t>
            </a:r>
            <a:r>
              <a:rPr lang="vi-VN" sz="2400">
                <a:latin typeface="Times New Roman" pitchFamily="18" charset="0"/>
                <a:cs typeface="Times New Roman" pitchFamily="18" charset="0"/>
              </a:rPr>
              <a:t>12, nửa cầu Bắc đang là mùa gì, nửa cầu Nam đang là mùa gì</a:t>
            </a:r>
            <a:r>
              <a:rPr lang="en-US" sz="2400">
                <a:latin typeface="Times New Roman" pitchFamily="18" charset="0"/>
                <a:cs typeface="Times New Roman" pitchFamily="18" charset="0"/>
              </a:rPr>
              <a:t>?</a:t>
            </a:r>
            <a:r>
              <a:rPr lang="vi-VN" sz="2400">
                <a:latin typeface="Times New Roman" pitchFamily="18" charset="0"/>
                <a:cs typeface="Times New Roman" pitchFamily="18" charset="0"/>
              </a:rPr>
              <a:t> Tại sao?</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sym typeface="Wingdings"/>
              </a:rPr>
              <a:t></a:t>
            </a:r>
            <a:r>
              <a:rPr lang="en-US" sz="2400">
                <a:latin typeface="Times New Roman" pitchFamily="18" charset="0"/>
                <a:cs typeface="Times New Roman" pitchFamily="18" charset="0"/>
              </a:rPr>
              <a:t> N</a:t>
            </a:r>
            <a:r>
              <a:rPr lang="vi-VN" sz="2400">
                <a:latin typeface="Times New Roman" pitchFamily="18" charset="0"/>
                <a:cs typeface="Times New Roman" pitchFamily="18" charset="0"/>
              </a:rPr>
              <a:t>êu sự khác nhau về thời gian diễn ra </a:t>
            </a:r>
            <a:r>
              <a:rPr lang="en-US" sz="2400" smtClean="0">
                <a:latin typeface="Times New Roman" pitchFamily="18" charset="0"/>
                <a:cs typeface="Times New Roman" pitchFamily="18" charset="0"/>
              </a:rPr>
              <a:t>các </a:t>
            </a:r>
            <a:r>
              <a:rPr lang="vi-VN" sz="2400" smtClean="0">
                <a:latin typeface="Times New Roman" pitchFamily="18" charset="0"/>
                <a:cs typeface="Times New Roman" pitchFamily="18" charset="0"/>
              </a:rPr>
              <a:t>mùa </a:t>
            </a:r>
            <a:r>
              <a:rPr lang="vi-VN" sz="2400">
                <a:latin typeface="Times New Roman" pitchFamily="18" charset="0"/>
                <a:cs typeface="Times New Roman" pitchFamily="18" charset="0"/>
              </a:rPr>
              <a:t>của hai nửa cầu. </a:t>
            </a:r>
            <a:endParaRPr lang="en-US" sz="2400">
              <a:latin typeface="Times New Roman" pitchFamily="18" charset="0"/>
              <a:cs typeface="Times New Roman" pitchFamily="18" charset="0"/>
            </a:endParaRPr>
          </a:p>
        </p:txBody>
      </p:sp>
      <p:pic>
        <p:nvPicPr>
          <p:cNvPr id="12" name="Picture 8" descr="C:\Users\ADMIN\Desktop\Capture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8000"/>
                    </a14:imgEffect>
                    <a14:imgEffect>
                      <a14:brightnessContrast bright="4000" contrast="7000"/>
                    </a14:imgEffect>
                  </a14:imgLayer>
                </a14:imgProps>
              </a:ext>
              <a:ext uri="{28A0092B-C50C-407E-A947-70E740481C1C}">
                <a14:useLocalDpi xmlns:a14="http://schemas.microsoft.com/office/drawing/2010/main" val="0"/>
              </a:ext>
            </a:extLst>
          </a:blip>
          <a:srcRect/>
          <a:stretch>
            <a:fillRect/>
          </a:stretch>
        </p:blipFill>
        <p:spPr bwMode="auto">
          <a:xfrm>
            <a:off x="547914" y="766989"/>
            <a:ext cx="7804845" cy="37095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72884" y="90714"/>
            <a:ext cx="7543800" cy="523220"/>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Thảo luận nhóm (5 phút)</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884" y="90714"/>
            <a:ext cx="7543800" cy="523220"/>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Thông tin phản hồi hoạt động nhóm</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8" descr="C:\Users\ADMIN\Desktop\Capture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8000"/>
                    </a14:imgEffect>
                    <a14:imgEffect>
                      <a14:brightnessContrast bright="4000" contrast="7000"/>
                    </a14:imgEffect>
                  </a14:imgLayer>
                </a14:imgProps>
              </a:ext>
              <a:ext uri="{28A0092B-C50C-407E-A947-70E740481C1C}">
                <a14:useLocalDpi xmlns:a14="http://schemas.microsoft.com/office/drawing/2010/main" val="0"/>
              </a:ext>
            </a:extLst>
          </a:blip>
          <a:srcRect r="50000" b="10142"/>
          <a:stretch/>
        </p:blipFill>
        <p:spPr bwMode="auto">
          <a:xfrm>
            <a:off x="19050" y="933903"/>
            <a:ext cx="3902422" cy="3333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365125" y="2080078"/>
            <a:ext cx="2362200" cy="101282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4191000" y="1752600"/>
            <a:ext cx="4876800" cy="3139321"/>
          </a:xfrm>
          <a:prstGeom prst="rect">
            <a:avLst/>
          </a:prstGeom>
        </p:spPr>
        <p:txBody>
          <a:bodyPr wrap="square">
            <a:spAutoFit/>
          </a:bodyPr>
          <a:lstStyle/>
          <a:p>
            <a:r>
              <a:rPr lang="en-US" sz="2200" b="1" smtClean="0">
                <a:latin typeface="Times New Roman" pitchFamily="18" charset="0"/>
                <a:cs typeface="Times New Roman" pitchFamily="18" charset="0"/>
              </a:rPr>
              <a:t>- N</a:t>
            </a:r>
            <a:r>
              <a:rPr lang="vi-VN" sz="2200" b="1" smtClean="0">
                <a:latin typeface="Times New Roman" pitchFamily="18" charset="0"/>
                <a:cs typeface="Times New Roman" pitchFamily="18" charset="0"/>
              </a:rPr>
              <a:t>ửa </a:t>
            </a:r>
            <a:r>
              <a:rPr lang="vi-VN" sz="2200" b="1">
                <a:latin typeface="Times New Roman" pitchFamily="18" charset="0"/>
                <a:cs typeface="Times New Roman" pitchFamily="18" charset="0"/>
              </a:rPr>
              <a:t>cầu </a:t>
            </a:r>
            <a:r>
              <a:rPr lang="vi-VN" sz="2200" b="1" smtClean="0">
                <a:latin typeface="Times New Roman" pitchFamily="18" charset="0"/>
                <a:cs typeface="Times New Roman" pitchFamily="18" charset="0"/>
              </a:rPr>
              <a:t>Bắc</a:t>
            </a:r>
            <a:r>
              <a:rPr lang="en-US" sz="2200" b="1" smtClean="0">
                <a:latin typeface="Times New Roman" pitchFamily="18" charset="0"/>
                <a:cs typeface="Times New Roman" pitchFamily="18" charset="0"/>
              </a:rPr>
              <a:t>:</a:t>
            </a:r>
            <a:r>
              <a:rPr lang="vi-VN" sz="2200" b="1" smtClean="0">
                <a:latin typeface="Times New Roman" pitchFamily="18" charset="0"/>
                <a:cs typeface="Times New Roman" pitchFamily="18" charset="0"/>
              </a:rPr>
              <a:t> </a:t>
            </a:r>
            <a:r>
              <a:rPr lang="vi-VN" sz="2200" b="1">
                <a:latin typeface="Times New Roman" pitchFamily="18" charset="0"/>
                <a:cs typeface="Times New Roman" pitchFamily="18" charset="0"/>
              </a:rPr>
              <a:t>mùa </a:t>
            </a:r>
            <a:r>
              <a:rPr lang="en-US" sz="2200" b="1" smtClean="0">
                <a:latin typeface="Times New Roman" pitchFamily="18" charset="0"/>
                <a:cs typeface="Times New Roman" pitchFamily="18" charset="0"/>
              </a:rPr>
              <a:t>nóng</a:t>
            </a:r>
          </a:p>
          <a:p>
            <a:r>
              <a:rPr lang="en-US" sz="2200" smtClean="0">
                <a:latin typeface="Times New Roman" pitchFamily="18" charset="0"/>
                <a:cs typeface="Times New Roman" pitchFamily="18" charset="0"/>
              </a:rPr>
              <a:t>Vì </a:t>
            </a:r>
            <a:r>
              <a:rPr lang="en-US" sz="2200">
                <a:latin typeface="Times New Roman" pitchFamily="18" charset="0"/>
                <a:cs typeface="Times New Roman" pitchFamily="18" charset="0"/>
              </a:rPr>
              <a:t>nửa cầu Bắc ngả về </a:t>
            </a:r>
            <a:r>
              <a:rPr lang="en-US" sz="2200" smtClean="0">
                <a:latin typeface="Times New Roman" pitchFamily="18" charset="0"/>
                <a:cs typeface="Times New Roman" pitchFamily="18" charset="0"/>
              </a:rPr>
              <a:t>Mặt Trời </a:t>
            </a:r>
          </a:p>
          <a:p>
            <a:pPr marL="285750" indent="-285750">
              <a:buFont typeface="Wingdings"/>
              <a:buChar char="à"/>
            </a:pPr>
            <a:r>
              <a:rPr lang="en-US" sz="2200" smtClean="0">
                <a:latin typeface="Times New Roman" pitchFamily="18" charset="0"/>
                <a:cs typeface="Times New Roman" pitchFamily="18" charset="0"/>
              </a:rPr>
              <a:t>góc </a:t>
            </a:r>
            <a:r>
              <a:rPr lang="en-US" sz="2200">
                <a:latin typeface="Times New Roman" pitchFamily="18" charset="0"/>
                <a:cs typeface="Times New Roman" pitchFamily="18" charset="0"/>
              </a:rPr>
              <a:t>chiếu của tia sáng MT </a:t>
            </a:r>
            <a:r>
              <a:rPr lang="en-US" sz="2200" smtClean="0">
                <a:latin typeface="Times New Roman" pitchFamily="18" charset="0"/>
                <a:cs typeface="Times New Roman" pitchFamily="18" charset="0"/>
              </a:rPr>
              <a:t>lớn</a:t>
            </a:r>
          </a:p>
          <a:p>
            <a:pPr marL="285750" indent="-285750">
              <a:buFont typeface="Wingdings"/>
              <a:buChar char="à"/>
            </a:pPr>
            <a:r>
              <a:rPr lang="en-US" sz="2200" smtClean="0">
                <a:latin typeface="Times New Roman" pitchFamily="18" charset="0"/>
                <a:cs typeface="Times New Roman" pitchFamily="18" charset="0"/>
              </a:rPr>
              <a:t> nhận được nhiều ánh sáng và nhiệt</a:t>
            </a:r>
          </a:p>
          <a:p>
            <a:endParaRPr lang="en-US" sz="2200">
              <a:latin typeface="Times New Roman" pitchFamily="18" charset="0"/>
              <a:cs typeface="Times New Roman" pitchFamily="18" charset="0"/>
            </a:endParaRPr>
          </a:p>
          <a:p>
            <a:r>
              <a:rPr lang="en-US" sz="2200" b="1" smtClean="0">
                <a:latin typeface="Times New Roman" pitchFamily="18" charset="0"/>
                <a:cs typeface="Times New Roman" pitchFamily="18" charset="0"/>
              </a:rPr>
              <a:t>- N</a:t>
            </a:r>
            <a:r>
              <a:rPr lang="vi-VN" sz="2200" b="1" smtClean="0">
                <a:latin typeface="Times New Roman" pitchFamily="18" charset="0"/>
                <a:cs typeface="Times New Roman" pitchFamily="18" charset="0"/>
              </a:rPr>
              <a:t>ửa </a:t>
            </a:r>
            <a:r>
              <a:rPr lang="vi-VN" sz="2200" b="1">
                <a:latin typeface="Times New Roman" pitchFamily="18" charset="0"/>
                <a:cs typeface="Times New Roman" pitchFamily="18" charset="0"/>
              </a:rPr>
              <a:t>cầu </a:t>
            </a:r>
            <a:r>
              <a:rPr lang="vi-VN" sz="2200" b="1" smtClean="0">
                <a:latin typeface="Times New Roman" pitchFamily="18" charset="0"/>
                <a:cs typeface="Times New Roman" pitchFamily="18" charset="0"/>
              </a:rPr>
              <a:t>Nam</a:t>
            </a:r>
            <a:r>
              <a:rPr lang="en-US" sz="2200" b="1" smtClean="0">
                <a:latin typeface="Times New Roman" pitchFamily="18" charset="0"/>
                <a:cs typeface="Times New Roman" pitchFamily="18" charset="0"/>
              </a:rPr>
              <a:t>:</a:t>
            </a:r>
            <a:r>
              <a:rPr lang="vi-VN" sz="2200" b="1" smtClean="0">
                <a:latin typeface="Times New Roman" pitchFamily="18" charset="0"/>
                <a:cs typeface="Times New Roman" pitchFamily="18" charset="0"/>
              </a:rPr>
              <a:t> </a:t>
            </a:r>
            <a:r>
              <a:rPr lang="vi-VN" sz="2200" b="1">
                <a:latin typeface="Times New Roman" pitchFamily="18" charset="0"/>
                <a:cs typeface="Times New Roman" pitchFamily="18" charset="0"/>
              </a:rPr>
              <a:t>mùa </a:t>
            </a:r>
            <a:r>
              <a:rPr lang="en-US" sz="2200" b="1" smtClean="0">
                <a:latin typeface="Times New Roman" pitchFamily="18" charset="0"/>
                <a:cs typeface="Times New Roman" pitchFamily="18" charset="0"/>
              </a:rPr>
              <a:t>lạnh</a:t>
            </a:r>
          </a:p>
          <a:p>
            <a:r>
              <a:rPr lang="en-US" sz="2200" smtClean="0">
                <a:latin typeface="Times New Roman" pitchFamily="18" charset="0"/>
                <a:cs typeface="Times New Roman" pitchFamily="18" charset="0"/>
              </a:rPr>
              <a:t>Vì nửa </a:t>
            </a:r>
            <a:r>
              <a:rPr lang="en-US" sz="2200">
                <a:latin typeface="Times New Roman" pitchFamily="18" charset="0"/>
                <a:cs typeface="Times New Roman" pitchFamily="18" charset="0"/>
              </a:rPr>
              <a:t>cầu Nam </a:t>
            </a:r>
            <a:r>
              <a:rPr lang="en-US" sz="2200" b="1">
                <a:latin typeface="Times New Roman" pitchFamily="18" charset="0"/>
                <a:cs typeface="Times New Roman" pitchFamily="18" charset="0"/>
              </a:rPr>
              <a:t>không ngả </a:t>
            </a:r>
            <a:r>
              <a:rPr lang="en-US" sz="2200">
                <a:latin typeface="Times New Roman" pitchFamily="18" charset="0"/>
                <a:cs typeface="Times New Roman" pitchFamily="18" charset="0"/>
              </a:rPr>
              <a:t>về </a:t>
            </a:r>
            <a:r>
              <a:rPr lang="en-US" sz="2200" smtClean="0">
                <a:latin typeface="Times New Roman" pitchFamily="18" charset="0"/>
                <a:cs typeface="Times New Roman" pitchFamily="18" charset="0"/>
              </a:rPr>
              <a:t>Mặt Trời</a:t>
            </a:r>
          </a:p>
          <a:p>
            <a:r>
              <a:rPr lang="en-US" sz="2200" smtClean="0">
                <a:latin typeface="Times New Roman" pitchFamily="18" charset="0"/>
                <a:cs typeface="Times New Roman" pitchFamily="18" charset="0"/>
                <a:sym typeface="Wingdings" pitchFamily="2" charset="2"/>
              </a:rPr>
              <a:t></a:t>
            </a:r>
            <a:r>
              <a:rPr lang="en-US" sz="2200" smtClean="0">
                <a:latin typeface="Times New Roman" pitchFamily="18" charset="0"/>
                <a:cs typeface="Times New Roman" pitchFamily="18" charset="0"/>
              </a:rPr>
              <a:t>góc </a:t>
            </a:r>
            <a:r>
              <a:rPr lang="en-US" sz="2200">
                <a:latin typeface="Times New Roman" pitchFamily="18" charset="0"/>
                <a:cs typeface="Times New Roman" pitchFamily="18" charset="0"/>
              </a:rPr>
              <a:t>chiếu của tia sáng MT </a:t>
            </a:r>
            <a:r>
              <a:rPr lang="en-US" sz="2200" smtClean="0">
                <a:latin typeface="Times New Roman" pitchFamily="18" charset="0"/>
                <a:cs typeface="Times New Roman" pitchFamily="18" charset="0"/>
              </a:rPr>
              <a:t>nhỏ</a:t>
            </a:r>
          </a:p>
          <a:p>
            <a:r>
              <a:rPr lang="en-US" sz="2200" smtClean="0">
                <a:latin typeface="Times New Roman" pitchFamily="18" charset="0"/>
                <a:cs typeface="Times New Roman" pitchFamily="18" charset="0"/>
                <a:sym typeface="Wingdings" pitchFamily="2" charset="2"/>
              </a:rPr>
              <a:t> </a:t>
            </a:r>
            <a:r>
              <a:rPr lang="en-US" sz="2200" smtClean="0">
                <a:latin typeface="Times New Roman" pitchFamily="18" charset="0"/>
                <a:cs typeface="Times New Roman" pitchFamily="18" charset="0"/>
              </a:rPr>
              <a:t>nhận </a:t>
            </a:r>
            <a:r>
              <a:rPr lang="en-US" sz="2200">
                <a:latin typeface="Times New Roman" pitchFamily="18" charset="0"/>
                <a:cs typeface="Times New Roman" pitchFamily="18" charset="0"/>
              </a:rPr>
              <a:t>được ít </a:t>
            </a:r>
            <a:r>
              <a:rPr lang="en-US" sz="2200" smtClean="0">
                <a:latin typeface="Times New Roman" pitchFamily="18" charset="0"/>
                <a:cs typeface="Times New Roman" pitchFamily="18" charset="0"/>
              </a:rPr>
              <a:t>ánh sáng và nhiệt</a:t>
            </a:r>
            <a:endParaRPr lang="en-US" sz="2200">
              <a:latin typeface="Times New Roman" pitchFamily="18" charset="0"/>
              <a:cs typeface="Times New Roman" pitchFamily="18" charset="0"/>
            </a:endParaRPr>
          </a:p>
        </p:txBody>
      </p:sp>
      <p:sp>
        <p:nvSpPr>
          <p:cNvPr id="7" name="TextBox 6"/>
          <p:cNvSpPr txBox="1"/>
          <p:nvPr/>
        </p:nvSpPr>
        <p:spPr>
          <a:xfrm>
            <a:off x="4495800" y="990600"/>
            <a:ext cx="3668484" cy="461665"/>
          </a:xfrm>
          <a:prstGeom prst="rect">
            <a:avLst/>
          </a:prstGeom>
          <a:noFill/>
        </p:spPr>
        <p:txBody>
          <a:bodyPr wrap="square" rtlCol="0">
            <a:spAutoFit/>
          </a:bodyPr>
          <a:lstStyle/>
          <a:p>
            <a:pPr algn="ctr"/>
            <a:r>
              <a:rPr lang="en-US" sz="2400" b="1" smtClean="0">
                <a:solidFill>
                  <a:srgbClr val="C00000"/>
                </a:solidFill>
                <a:effectLst>
                  <a:outerShdw blurRad="38100" dist="38100" dir="2700000" algn="tl">
                    <a:srgbClr val="000000">
                      <a:alpha val="43137"/>
                    </a:srgbClr>
                  </a:outerShdw>
                </a:effectLst>
              </a:rPr>
              <a:t>NGÀY 22/6 (HẠ CHÍ)</a:t>
            </a:r>
            <a:endParaRPr lang="en-US" sz="2400" b="1">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C:\Users\ADMIN\Desktop\Capture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8000"/>
                    </a14:imgEffect>
                    <a14:imgEffect>
                      <a14:brightnessContrast bright="4000" contrast="7000"/>
                    </a14:imgEffect>
                  </a14:imgLayer>
                </a14:imgProps>
              </a:ext>
              <a:ext uri="{28A0092B-C50C-407E-A947-70E740481C1C}">
                <a14:useLocalDpi xmlns:a14="http://schemas.microsoft.com/office/drawing/2010/main" val="0"/>
              </a:ext>
            </a:extLst>
          </a:blip>
          <a:srcRect l="46677" b="8674"/>
          <a:stretch/>
        </p:blipFill>
        <p:spPr bwMode="auto">
          <a:xfrm>
            <a:off x="181641" y="986135"/>
            <a:ext cx="4161759" cy="33877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2884" y="90714"/>
            <a:ext cx="7543800" cy="523220"/>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Thông tin phản hồi hoạt động nhóm</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4495800" y="990600"/>
            <a:ext cx="3668484" cy="461665"/>
          </a:xfrm>
          <a:prstGeom prst="rect">
            <a:avLst/>
          </a:prstGeom>
          <a:noFill/>
        </p:spPr>
        <p:txBody>
          <a:bodyPr wrap="square" rtlCol="0">
            <a:spAutoFit/>
          </a:bodyPr>
          <a:lstStyle/>
          <a:p>
            <a:pPr algn="ctr"/>
            <a:r>
              <a:rPr lang="en-US" sz="2400" b="1" smtClean="0">
                <a:solidFill>
                  <a:srgbClr val="C00000"/>
                </a:solidFill>
                <a:effectLst>
                  <a:outerShdw blurRad="38100" dist="38100" dir="2700000" algn="tl">
                    <a:srgbClr val="000000">
                      <a:alpha val="43137"/>
                    </a:srgbClr>
                  </a:outerShdw>
                </a:effectLst>
              </a:rPr>
              <a:t>NGÀY 22/12 (ĐÔNG CHÍ)</a:t>
            </a:r>
            <a:endParaRPr lang="en-US" sz="2400" b="1">
              <a:solidFill>
                <a:srgbClr val="C00000"/>
              </a:solidFill>
              <a:effectLst>
                <a:outerShdw blurRad="38100" dist="38100" dir="2700000" algn="tl">
                  <a:srgbClr val="000000">
                    <a:alpha val="43137"/>
                  </a:srgbClr>
                </a:outerShdw>
              </a:effectLst>
            </a:endParaRPr>
          </a:p>
        </p:txBody>
      </p:sp>
      <p:cxnSp>
        <p:nvCxnSpPr>
          <p:cNvPr id="6" name="Straight Connector 5"/>
          <p:cNvCxnSpPr/>
          <p:nvPr/>
        </p:nvCxnSpPr>
        <p:spPr>
          <a:xfrm>
            <a:off x="1339850" y="2133600"/>
            <a:ext cx="2362200" cy="101282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3682385" y="1349105"/>
            <a:ext cx="5257800" cy="3139321"/>
          </a:xfrm>
          <a:prstGeom prst="rect">
            <a:avLst/>
          </a:prstGeom>
        </p:spPr>
        <p:txBody>
          <a:bodyPr wrap="square">
            <a:spAutoFit/>
          </a:bodyPr>
          <a:lstStyle/>
          <a:p>
            <a:r>
              <a:rPr lang="en-US" sz="2200" b="1" dirty="0" smtClean="0">
                <a:latin typeface="Times New Roman" pitchFamily="18" charset="0"/>
                <a:cs typeface="Times New Roman" pitchFamily="18" charset="0"/>
              </a:rPr>
              <a:t>- N</a:t>
            </a:r>
            <a:r>
              <a:rPr lang="vi-VN" sz="2200" b="1" dirty="0" smtClean="0">
                <a:latin typeface="Times New Roman" pitchFamily="18" charset="0"/>
                <a:cs typeface="Times New Roman" pitchFamily="18" charset="0"/>
              </a:rPr>
              <a:t>ửa </a:t>
            </a:r>
            <a:r>
              <a:rPr lang="vi-VN" sz="2200" b="1" dirty="0">
                <a:latin typeface="Times New Roman" pitchFamily="18" charset="0"/>
                <a:cs typeface="Times New Roman" pitchFamily="18" charset="0"/>
              </a:rPr>
              <a:t>cầu </a:t>
            </a:r>
            <a:r>
              <a:rPr lang="vi-VN" sz="2200" b="1" dirty="0" smtClean="0">
                <a:latin typeface="Times New Roman" pitchFamily="18" charset="0"/>
                <a:cs typeface="Times New Roman" pitchFamily="18" charset="0"/>
              </a:rPr>
              <a:t>Bắc</a:t>
            </a:r>
            <a:r>
              <a:rPr lang="en-US" sz="2200" b="1" dirty="0" smtClean="0">
                <a:latin typeface="Times New Roman" pitchFamily="18" charset="0"/>
                <a:cs typeface="Times New Roman" pitchFamily="18" charset="0"/>
              </a:rPr>
              <a:t>:</a:t>
            </a:r>
            <a:r>
              <a:rPr lang="vi-VN" sz="2200" b="1" dirty="0" smtClean="0">
                <a:latin typeface="Times New Roman" pitchFamily="18" charset="0"/>
                <a:cs typeface="Times New Roman" pitchFamily="18" charset="0"/>
              </a:rPr>
              <a:t> </a:t>
            </a:r>
            <a:r>
              <a:rPr lang="vi-VN" sz="2200" b="1" dirty="0">
                <a:latin typeface="Times New Roman" pitchFamily="18" charset="0"/>
                <a:cs typeface="Times New Roman" pitchFamily="18" charset="0"/>
              </a:rPr>
              <a:t>mùa </a:t>
            </a:r>
            <a:r>
              <a:rPr lang="en-US" sz="2200" b="1" dirty="0" err="1" smtClean="0">
                <a:latin typeface="Times New Roman" pitchFamily="18" charset="0"/>
                <a:cs typeface="Times New Roman" pitchFamily="18" charset="0"/>
              </a:rPr>
              <a:t>lạnh</a:t>
            </a:r>
            <a:endParaRPr lang="en-US" sz="2200" b="1" dirty="0" smtClean="0">
              <a:latin typeface="Times New Roman" pitchFamily="18" charset="0"/>
              <a:cs typeface="Times New Roman" pitchFamily="18" charset="0"/>
            </a:endParaRPr>
          </a:p>
          <a:p>
            <a:r>
              <a:rPr lang="en-US" sz="2200" dirty="0" err="1" smtClean="0">
                <a:latin typeface="Times New Roman" pitchFamily="18" charset="0"/>
                <a:cs typeface="Times New Roman" pitchFamily="18" charset="0"/>
              </a:rPr>
              <a:t>Vì</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nửa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Bắc</a:t>
            </a:r>
            <a:r>
              <a:rPr lang="en-US" sz="2200"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không</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ngả</a:t>
            </a:r>
            <a:r>
              <a:rPr lang="en-US" sz="22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Mặt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Trời</a:t>
            </a:r>
            <a:r>
              <a:rPr lang="en-US" sz="2200" dirty="0" smtClean="0">
                <a:latin typeface="Times New Roman" pitchFamily="18" charset="0"/>
                <a:cs typeface="Times New Roman" pitchFamily="18" charset="0"/>
              </a:rPr>
              <a:t> </a:t>
            </a:r>
          </a:p>
          <a:p>
            <a:pPr marL="285750" indent="-285750">
              <a:buFont typeface="Wingdings"/>
              <a:buChar char="à"/>
            </a:pPr>
            <a:r>
              <a:rPr lang="en-US" sz="2200" dirty="0" err="1" smtClean="0">
                <a:latin typeface="Times New Roman" pitchFamily="18" charset="0"/>
                <a:cs typeface="Times New Roman" pitchFamily="18" charset="0"/>
              </a:rPr>
              <a:t>góc</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chiếu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sáng</a:t>
            </a:r>
            <a:r>
              <a:rPr lang="en-US" sz="2200" dirty="0">
                <a:latin typeface="Times New Roman" pitchFamily="18" charset="0"/>
                <a:cs typeface="Times New Roman" pitchFamily="18" charset="0"/>
              </a:rPr>
              <a:t> MT </a:t>
            </a:r>
            <a:r>
              <a:rPr lang="en-US" sz="2200" dirty="0" err="1" smtClean="0">
                <a:latin typeface="Times New Roman" pitchFamily="18" charset="0"/>
                <a:cs typeface="Times New Roman" pitchFamily="18" charset="0"/>
              </a:rPr>
              <a:t>nhỏ</a:t>
            </a:r>
            <a:endParaRPr lang="en-US" sz="2200" dirty="0" smtClean="0">
              <a:latin typeface="Times New Roman" pitchFamily="18" charset="0"/>
              <a:cs typeface="Times New Roman" pitchFamily="18" charset="0"/>
            </a:endParaRPr>
          </a:p>
          <a:p>
            <a:pPr marL="285750" indent="-285750">
              <a:buFont typeface="Wingdings"/>
              <a:buChar char="à"/>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nhận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được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ít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ánh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nhiệt</a:t>
            </a:r>
            <a:endParaRPr lang="en-US" sz="2200" dirty="0" smtClean="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 N</a:t>
            </a:r>
            <a:r>
              <a:rPr lang="vi-VN" sz="2200" b="1" dirty="0" smtClean="0">
                <a:latin typeface="Times New Roman" pitchFamily="18" charset="0"/>
                <a:cs typeface="Times New Roman" pitchFamily="18" charset="0"/>
              </a:rPr>
              <a:t>ửa </a:t>
            </a:r>
            <a:r>
              <a:rPr lang="vi-VN" sz="2200" b="1" dirty="0">
                <a:latin typeface="Times New Roman" pitchFamily="18" charset="0"/>
                <a:cs typeface="Times New Roman" pitchFamily="18" charset="0"/>
              </a:rPr>
              <a:t>cầu </a:t>
            </a:r>
            <a:r>
              <a:rPr lang="vi-VN" sz="2200" b="1" dirty="0" smtClean="0">
                <a:latin typeface="Times New Roman" pitchFamily="18" charset="0"/>
                <a:cs typeface="Times New Roman" pitchFamily="18" charset="0"/>
              </a:rPr>
              <a:t>Nam</a:t>
            </a:r>
            <a:r>
              <a:rPr lang="en-US" sz="2200" b="1" dirty="0" smtClean="0">
                <a:latin typeface="Times New Roman" pitchFamily="18" charset="0"/>
                <a:cs typeface="Times New Roman" pitchFamily="18" charset="0"/>
              </a:rPr>
              <a:t>:</a:t>
            </a:r>
            <a:r>
              <a:rPr lang="vi-VN" sz="2200" b="1" dirty="0" smtClean="0">
                <a:latin typeface="Times New Roman" pitchFamily="18" charset="0"/>
                <a:cs typeface="Times New Roman" pitchFamily="18" charset="0"/>
              </a:rPr>
              <a:t> </a:t>
            </a:r>
            <a:r>
              <a:rPr lang="vi-VN" sz="2200" b="1" dirty="0">
                <a:latin typeface="Times New Roman" pitchFamily="18" charset="0"/>
                <a:cs typeface="Times New Roman" pitchFamily="18" charset="0"/>
              </a:rPr>
              <a:t>mùa </a:t>
            </a:r>
            <a:r>
              <a:rPr lang="en-US" sz="2200" b="1" dirty="0" err="1" smtClean="0">
                <a:latin typeface="Times New Roman" pitchFamily="18" charset="0"/>
                <a:cs typeface="Times New Roman" pitchFamily="18" charset="0"/>
              </a:rPr>
              <a:t>nóng</a:t>
            </a:r>
            <a:endParaRPr lang="en-US" sz="2200" b="1" dirty="0" smtClean="0">
              <a:latin typeface="Times New Roman" pitchFamily="18" charset="0"/>
              <a:cs typeface="Times New Roman" pitchFamily="18" charset="0"/>
            </a:endParaRPr>
          </a:p>
          <a:p>
            <a:r>
              <a:rPr lang="en-US" sz="2200" dirty="0" err="1" smtClean="0">
                <a:latin typeface="Times New Roman" pitchFamily="18" charset="0"/>
                <a:cs typeface="Times New Roman" pitchFamily="18" charset="0"/>
              </a:rPr>
              <a:t>Vì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nửa</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Nam </a:t>
            </a:r>
            <a:r>
              <a:rPr lang="en-US" sz="2200" b="1" dirty="0" err="1" smtClean="0">
                <a:latin typeface="Times New Roman" pitchFamily="18" charset="0"/>
                <a:cs typeface="Times New Roman" pitchFamily="18" charset="0"/>
              </a:rPr>
              <a:t>ngả</a:t>
            </a:r>
            <a:r>
              <a:rPr lang="en-US" sz="2200" b="1"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Mặt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Trời</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sym typeface="Wingdings" pitchFamily="2" charset="2"/>
              </a:rPr>
              <a:t></a:t>
            </a:r>
            <a:r>
              <a:rPr lang="en-US" sz="2200" dirty="0" err="1" smtClean="0">
                <a:latin typeface="Times New Roman" pitchFamily="18" charset="0"/>
                <a:cs typeface="Times New Roman" pitchFamily="18" charset="0"/>
              </a:rPr>
              <a:t>góc</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chiếu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sáng</a:t>
            </a:r>
            <a:r>
              <a:rPr lang="en-US" sz="2200" dirty="0">
                <a:latin typeface="Times New Roman" pitchFamily="18" charset="0"/>
                <a:cs typeface="Times New Roman" pitchFamily="18" charset="0"/>
              </a:rPr>
              <a:t> MT </a:t>
            </a:r>
            <a:r>
              <a:rPr lang="en-US" sz="2200" dirty="0" err="1" smtClean="0">
                <a:latin typeface="Times New Roman" pitchFamily="18" charset="0"/>
                <a:cs typeface="Times New Roman" pitchFamily="18" charset="0"/>
              </a:rPr>
              <a:t>lớn</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sym typeface="Wingdings" pitchFamily="2" charset="2"/>
              </a:rPr>
              <a:t> </a:t>
            </a:r>
            <a:r>
              <a:rPr lang="en-US" sz="2200" dirty="0" err="1" smtClean="0">
                <a:latin typeface="Times New Roman" pitchFamily="18" charset="0"/>
                <a:cs typeface="Times New Roman" pitchFamily="18" charset="0"/>
              </a:rPr>
              <a:t>nhận</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nhiều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ánh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nhiệt</a:t>
            </a:r>
            <a:endParaRPr lang="en-US" sz="2200" dirty="0">
              <a:latin typeface="Times New Roman" pitchFamily="18" charset="0"/>
              <a:cs typeface="Times New Roman" pitchFamily="18" charset="0"/>
            </a:endParaRPr>
          </a:p>
        </p:txBody>
      </p:sp>
      <p:sp>
        <p:nvSpPr>
          <p:cNvPr id="10" name="Rectangle 9"/>
          <p:cNvSpPr/>
          <p:nvPr/>
        </p:nvSpPr>
        <p:spPr>
          <a:xfrm>
            <a:off x="181641" y="4495800"/>
            <a:ext cx="9343359" cy="2369880"/>
          </a:xfrm>
          <a:prstGeom prst="rect">
            <a:avLst/>
          </a:prstGeom>
        </p:spPr>
        <p:txBody>
          <a:bodyPr wrap="square">
            <a:spAutoFit/>
          </a:bodyPr>
          <a:lstStyle/>
          <a:p>
            <a:r>
              <a:rPr lang="nl-NL" sz="2400" b="1" dirty="0">
                <a:latin typeface="Times New Roman" panose="02020603050405020304" pitchFamily="18" charset="0"/>
                <a:cs typeface="Times New Roman" panose="02020603050405020304" pitchFamily="18" charset="0"/>
              </a:rPr>
              <a:t>Nguyên nhân:</a:t>
            </a:r>
            <a:r>
              <a:rPr lang="nl-NL" sz="2400" dirty="0">
                <a:latin typeface="Times New Roman" panose="02020603050405020304" pitchFamily="18" charset="0"/>
                <a:cs typeface="Times New Roman" panose="02020603050405020304" pitchFamily="18" charset="0"/>
              </a:rPr>
              <a:t> Do trục Trái Đất nghiêng và ko đổi hướng khi chuyển động trên quỹ đạo quanh MT, nên trong khi chuyển động, bán cầu Bắc và Nam lần lượt ngả về phía mặt trời. Từ đó, thời gian chiếu sáng và sự thu nhận lượng bức xạ Mặt Trời ở mỗi bán cầu đều có sự thay đổi luân phiên trong năm tạo nên các mùa.</a:t>
            </a:r>
            <a:endParaRPr lang="en-US" sz="2400" dirty="0">
              <a:latin typeface="Times New Roman" panose="02020603050405020304" pitchFamily="18" charset="0"/>
              <a:cs typeface="Times New Roman" panose="02020603050405020304" pitchFamily="18" charset="0"/>
            </a:endParaRPr>
          </a:p>
          <a:p>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Mùa</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2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nửa</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Bắc</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Nam </a:t>
            </a:r>
            <a:r>
              <a:rPr lang="en-US" sz="28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trái</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ngược</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40345234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3555" y="2819400"/>
            <a:ext cx="7624645" cy="3852208"/>
            <a:chOff x="693484" y="762000"/>
            <a:chExt cx="7624645" cy="4004608"/>
          </a:xfrm>
        </p:grpSpPr>
        <p:pic>
          <p:nvPicPr>
            <p:cNvPr id="4" name="Picture 7" descr="C:\Users\ADMIN\Desktop\Capture.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5000"/>
                      </a14:imgEffect>
                      <a14:imgEffect>
                        <a14:brightnessContrast bright="2000" contrast="6000"/>
                      </a14:imgEffect>
                    </a14:imgLayer>
                  </a14:imgProps>
                </a:ext>
                <a:ext uri="{28A0092B-C50C-407E-A947-70E740481C1C}">
                  <a14:useLocalDpi xmlns:a14="http://schemas.microsoft.com/office/drawing/2010/main" val="0"/>
                </a:ext>
              </a:extLst>
            </a:blip>
            <a:srcRect/>
            <a:stretch>
              <a:fillRect/>
            </a:stretch>
          </p:blipFill>
          <p:spPr bwMode="auto">
            <a:xfrm>
              <a:off x="838200" y="762000"/>
              <a:ext cx="7479929" cy="40046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05600" y="3867150"/>
              <a:ext cx="161252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0" y="4023658"/>
              <a:ext cx="161252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15000" y="4210050"/>
              <a:ext cx="1612529" cy="4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7301" y="1152525"/>
              <a:ext cx="2472149"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1" y="1257300"/>
              <a:ext cx="20574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3484" y="1485900"/>
              <a:ext cx="1614899"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3999737289"/>
              </p:ext>
            </p:extLst>
          </p:nvPr>
        </p:nvGraphicFramePr>
        <p:xfrm>
          <a:off x="304800" y="717863"/>
          <a:ext cx="8577942" cy="2103120"/>
        </p:xfrm>
        <a:graphic>
          <a:graphicData uri="http://schemas.openxmlformats.org/drawingml/2006/table">
            <a:tbl>
              <a:tblPr firstRow="1" firstCol="1" bandRow="1">
                <a:tableStyleId>{5940675A-B579-460E-94D1-54222C63F5DA}</a:tableStyleId>
              </a:tblPr>
              <a:tblGrid>
                <a:gridCol w="3349038"/>
                <a:gridCol w="1348469"/>
                <a:gridCol w="1335149"/>
                <a:gridCol w="1207064"/>
                <a:gridCol w="1338222"/>
              </a:tblGrid>
              <a:tr h="350520">
                <a:tc rowSpan="2">
                  <a:txBody>
                    <a:bodyPr/>
                    <a:lstStyle/>
                    <a:p>
                      <a:pPr marL="0" marR="0" algn="ctr">
                        <a:spcBef>
                          <a:spcPts val="0"/>
                        </a:spcBef>
                        <a:spcAft>
                          <a:spcPts val="0"/>
                        </a:spcAft>
                      </a:pPr>
                      <a:r>
                        <a:rPr lang="en-US" sz="2200" smtClean="0">
                          <a:effectLst/>
                          <a:latin typeface="Times New Roman" pitchFamily="18" charset="0"/>
                          <a:cs typeface="Times New Roman" pitchFamily="18" charset="0"/>
                        </a:rPr>
                        <a:t>Thời</a:t>
                      </a:r>
                      <a:r>
                        <a:rPr lang="en-US" sz="2200" baseline="0" smtClean="0">
                          <a:effectLst/>
                          <a:latin typeface="Times New Roman" pitchFamily="18" charset="0"/>
                          <a:cs typeface="Times New Roman" pitchFamily="18" charset="0"/>
                        </a:rPr>
                        <a:t> gian</a:t>
                      </a:r>
                      <a:endParaRPr lang="en-US" sz="2200">
                        <a:effectLst/>
                        <a:latin typeface="Times New Roman" pitchFamily="18" charset="0"/>
                        <a:ea typeface="Calibri"/>
                        <a:cs typeface="Times New Roman" pitchFamily="18" charset="0"/>
                      </a:endParaRPr>
                    </a:p>
                  </a:txBody>
                  <a:tcPr marL="68580" marR="68580" marT="0" marB="0" anchor="ctr"/>
                </a:tc>
                <a:tc gridSpan="2">
                  <a:txBody>
                    <a:bodyPr/>
                    <a:lstStyle/>
                    <a:p>
                      <a:pPr marL="0" marR="0" algn="ctr">
                        <a:spcBef>
                          <a:spcPts val="0"/>
                        </a:spcBef>
                        <a:spcAft>
                          <a:spcPts val="0"/>
                        </a:spcAft>
                      </a:pPr>
                      <a:r>
                        <a:rPr lang="en-US" sz="2200" b="1" smtClean="0">
                          <a:effectLst/>
                          <a:latin typeface="Times New Roman" pitchFamily="18" charset="0"/>
                          <a:cs typeface="Times New Roman" pitchFamily="18" charset="0"/>
                        </a:rPr>
                        <a:t>Nửa cầu Bắc</a:t>
                      </a:r>
                      <a:endParaRPr lang="en-US" sz="2200" b="1">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200" b="1" smtClean="0">
                          <a:effectLst/>
                          <a:latin typeface="Times New Roman" pitchFamily="18" charset="0"/>
                          <a:cs typeface="Times New Roman" pitchFamily="18" charset="0"/>
                        </a:rPr>
                        <a:t>Nửa cầu Nam</a:t>
                      </a:r>
                      <a:endParaRPr lang="en-US" sz="2200" b="1">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r>
              <a:tr h="350520">
                <a:tc vMerge="1">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r>
                        <a:rPr lang="en-US" sz="2200" smtClean="0">
                          <a:effectLst/>
                          <a:latin typeface="Times New Roman" pitchFamily="18" charset="0"/>
                          <a:ea typeface="Calibri"/>
                          <a:cs typeface="Times New Roman" pitchFamily="18" charset="0"/>
                        </a:rPr>
                        <a:t>Mùa</a:t>
                      </a:r>
                      <a:r>
                        <a:rPr lang="en-US" sz="2200" baseline="0" smtClean="0">
                          <a:effectLst/>
                          <a:latin typeface="Times New Roman" pitchFamily="18" charset="0"/>
                          <a:ea typeface="Calibri"/>
                          <a:cs typeface="Times New Roman" pitchFamily="18" charset="0"/>
                        </a:rPr>
                        <a:t> </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r>
                        <a:rPr lang="en-US" sz="2200" smtClean="0">
                          <a:effectLst/>
                          <a:latin typeface="Times New Roman" pitchFamily="18" charset="0"/>
                          <a:ea typeface="Calibri"/>
                          <a:cs typeface="Times New Roman" pitchFamily="18" charset="0"/>
                        </a:rPr>
                        <a:t>Mùa</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smtClean="0">
                          <a:effectLst/>
                          <a:latin typeface="Times New Roman" pitchFamily="18" charset="0"/>
                          <a:ea typeface="Calibri"/>
                          <a:cs typeface="Times New Roman" pitchFamily="18" charset="0"/>
                        </a:rPr>
                        <a:t>Mùa</a:t>
                      </a:r>
                    </a:p>
                  </a:txBody>
                  <a:tcPr marL="68580" marR="68580" marT="0" marB="0"/>
                </a:tc>
                <a:tc>
                  <a:txBody>
                    <a:bodyPr/>
                    <a:lstStyle/>
                    <a:p>
                      <a:pPr marL="0" marR="0" indent="0" algn="ctr" defTabSz="914400" rtl="0" eaLnBrk="1" fontAlgn="auto" latinLnBrk="0" hangingPunct="1">
                        <a:lnSpc>
                          <a:spcPct val="100000"/>
                        </a:lnSpc>
                        <a:spcBef>
                          <a:spcPts val="0"/>
                        </a:spcBef>
                        <a:spcAft>
                          <a:spcPts val="800"/>
                        </a:spcAft>
                        <a:buClrTx/>
                        <a:buSzTx/>
                        <a:buFontTx/>
                        <a:buNone/>
                        <a:tabLst/>
                        <a:defRPr/>
                      </a:pPr>
                      <a:r>
                        <a:rPr lang="en-US" sz="2200" smtClean="0">
                          <a:effectLst/>
                          <a:latin typeface="Times New Roman" pitchFamily="18" charset="0"/>
                          <a:ea typeface="Calibri"/>
                          <a:cs typeface="Times New Roman" pitchFamily="18" charset="0"/>
                        </a:rPr>
                        <a:t>Mùa</a:t>
                      </a:r>
                    </a:p>
                  </a:txBody>
                  <a:tcPr marL="68580" marR="68580" marT="0" marB="0"/>
                </a:tc>
              </a:tr>
              <a:tr h="350520">
                <a:tc>
                  <a:txBody>
                    <a:bodyPr/>
                    <a:lstStyle/>
                    <a:p>
                      <a:pPr marL="0" marR="0" algn="ctr">
                        <a:spcBef>
                          <a:spcPts val="0"/>
                        </a:spcBef>
                        <a:spcAft>
                          <a:spcPts val="0"/>
                        </a:spcAft>
                      </a:pPr>
                      <a:r>
                        <a:rPr lang="en-US" sz="2200">
                          <a:effectLst/>
                          <a:latin typeface="Times New Roman" pitchFamily="18" charset="0"/>
                          <a:cs typeface="Times New Roman" pitchFamily="18" charset="0"/>
                        </a:rPr>
                        <a:t>21/3 </a:t>
                      </a:r>
                      <a:r>
                        <a:rPr lang="en-US" sz="2200">
                          <a:effectLst/>
                          <a:latin typeface="Times New Roman" pitchFamily="18" charset="0"/>
                          <a:cs typeface="Times New Roman" pitchFamily="18" charset="0"/>
                          <a:sym typeface="Wingdings"/>
                        </a:rPr>
                        <a:t></a:t>
                      </a:r>
                      <a:r>
                        <a:rPr lang="en-US" sz="2200">
                          <a:effectLst/>
                          <a:latin typeface="Times New Roman" pitchFamily="18" charset="0"/>
                          <a:cs typeface="Times New Roman" pitchFamily="18" charset="0"/>
                        </a:rPr>
                        <a:t> 22/6</a:t>
                      </a:r>
                      <a:endParaRPr lang="en-US" sz="22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r>
              <a:tr h="350520">
                <a:tc>
                  <a:txBody>
                    <a:bodyPr/>
                    <a:lstStyle/>
                    <a:p>
                      <a:pPr marL="0" marR="0" algn="ctr">
                        <a:spcBef>
                          <a:spcPts val="0"/>
                        </a:spcBef>
                        <a:spcAft>
                          <a:spcPts val="0"/>
                        </a:spcAft>
                      </a:pPr>
                      <a:r>
                        <a:rPr lang="en-US" sz="2200">
                          <a:effectLst/>
                          <a:latin typeface="Times New Roman" pitchFamily="18" charset="0"/>
                          <a:cs typeface="Times New Roman" pitchFamily="18" charset="0"/>
                        </a:rPr>
                        <a:t>22/6 </a:t>
                      </a:r>
                      <a:r>
                        <a:rPr lang="en-US" sz="2200">
                          <a:effectLst/>
                          <a:latin typeface="Times New Roman" pitchFamily="18" charset="0"/>
                          <a:cs typeface="Times New Roman" pitchFamily="18" charset="0"/>
                          <a:sym typeface="Wingdings"/>
                        </a:rPr>
                        <a:t></a:t>
                      </a:r>
                      <a:r>
                        <a:rPr lang="en-US" sz="2200">
                          <a:effectLst/>
                          <a:latin typeface="Times New Roman" pitchFamily="18" charset="0"/>
                          <a:cs typeface="Times New Roman" pitchFamily="18" charset="0"/>
                        </a:rPr>
                        <a:t> 23/9</a:t>
                      </a:r>
                      <a:endParaRPr lang="en-US" sz="22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r>
              <a:tr h="350520">
                <a:tc>
                  <a:txBody>
                    <a:bodyPr/>
                    <a:lstStyle/>
                    <a:p>
                      <a:pPr marL="0" marR="0" algn="ctr">
                        <a:spcBef>
                          <a:spcPts val="0"/>
                        </a:spcBef>
                        <a:spcAft>
                          <a:spcPts val="0"/>
                        </a:spcAft>
                      </a:pPr>
                      <a:r>
                        <a:rPr lang="en-US" sz="2200">
                          <a:effectLst/>
                          <a:latin typeface="Times New Roman" pitchFamily="18" charset="0"/>
                          <a:cs typeface="Times New Roman" pitchFamily="18" charset="0"/>
                        </a:rPr>
                        <a:t>23/9 </a:t>
                      </a:r>
                      <a:r>
                        <a:rPr lang="en-US" sz="2200">
                          <a:effectLst/>
                          <a:latin typeface="Times New Roman" pitchFamily="18" charset="0"/>
                          <a:cs typeface="Times New Roman" pitchFamily="18" charset="0"/>
                          <a:sym typeface="Wingdings"/>
                        </a:rPr>
                        <a:t></a:t>
                      </a:r>
                      <a:r>
                        <a:rPr lang="en-US" sz="2200">
                          <a:effectLst/>
                          <a:latin typeface="Times New Roman" pitchFamily="18" charset="0"/>
                          <a:cs typeface="Times New Roman" pitchFamily="18" charset="0"/>
                        </a:rPr>
                        <a:t> 22/12</a:t>
                      </a:r>
                      <a:endParaRPr lang="en-US" sz="22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r>
              <a:tr h="350520">
                <a:tc>
                  <a:txBody>
                    <a:bodyPr/>
                    <a:lstStyle/>
                    <a:p>
                      <a:pPr marL="0" marR="0" algn="ctr">
                        <a:spcBef>
                          <a:spcPts val="0"/>
                        </a:spcBef>
                        <a:spcAft>
                          <a:spcPts val="0"/>
                        </a:spcAft>
                      </a:pPr>
                      <a:r>
                        <a:rPr lang="en-US" sz="2200">
                          <a:effectLst/>
                          <a:latin typeface="Times New Roman" pitchFamily="18" charset="0"/>
                          <a:cs typeface="Times New Roman" pitchFamily="18" charset="0"/>
                        </a:rPr>
                        <a:t>22/12 </a:t>
                      </a:r>
                      <a:r>
                        <a:rPr lang="en-US" sz="2200">
                          <a:effectLst/>
                          <a:latin typeface="Times New Roman" pitchFamily="18" charset="0"/>
                          <a:cs typeface="Times New Roman" pitchFamily="18" charset="0"/>
                          <a:sym typeface="Wingdings"/>
                        </a:rPr>
                        <a:t></a:t>
                      </a:r>
                      <a:r>
                        <a:rPr lang="en-US" sz="2200">
                          <a:effectLst/>
                          <a:latin typeface="Times New Roman" pitchFamily="18" charset="0"/>
                          <a:cs typeface="Times New Roman" pitchFamily="18" charset="0"/>
                        </a:rPr>
                        <a:t> 21/3 năm sau</a:t>
                      </a:r>
                      <a:endParaRPr lang="en-US" sz="22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r>
            </a:tbl>
          </a:graphicData>
        </a:graphic>
      </p:graphicFrame>
      <p:sp>
        <p:nvSpPr>
          <p:cNvPr id="11" name="TextBox 10"/>
          <p:cNvSpPr txBox="1"/>
          <p:nvPr/>
        </p:nvSpPr>
        <p:spPr>
          <a:xfrm>
            <a:off x="154574" y="136456"/>
            <a:ext cx="8608425" cy="461665"/>
          </a:xfrm>
          <a:prstGeom prst="rect">
            <a:avLst/>
          </a:prstGeom>
          <a:noFill/>
        </p:spPr>
        <p:txBody>
          <a:bodyPr wrap="square" rtlCol="0">
            <a:spAutoFit/>
          </a:bodyPr>
          <a:lstStyle/>
          <a:p>
            <a:pPr algn="ctr"/>
            <a:r>
              <a:rPr lang="en-US" sz="2400" b="1" i="1" smtClean="0">
                <a:solidFill>
                  <a:srgbClr val="C00000"/>
                </a:solidFill>
              </a:rPr>
              <a:t>Điền vào bảng sau về thời gian các mùa ở 2 nửa cầu</a:t>
            </a:r>
            <a:endParaRPr lang="en-US" sz="2400" b="1" i="1">
              <a:solidFill>
                <a:srgbClr val="C00000"/>
              </a:solidFill>
            </a:endParaRPr>
          </a:p>
        </p:txBody>
      </p:sp>
      <p:sp>
        <p:nvSpPr>
          <p:cNvPr id="12" name="TextBox 11"/>
          <p:cNvSpPr txBox="1"/>
          <p:nvPr/>
        </p:nvSpPr>
        <p:spPr>
          <a:xfrm>
            <a:off x="3748315" y="1561981"/>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Nóng</a:t>
            </a:r>
            <a:endParaRPr lang="en-US" sz="2200">
              <a:latin typeface="Times New Roman" pitchFamily="18" charset="0"/>
              <a:cs typeface="Times New Roman" pitchFamily="18" charset="0"/>
            </a:endParaRPr>
          </a:p>
        </p:txBody>
      </p:sp>
      <p:sp>
        <p:nvSpPr>
          <p:cNvPr id="13" name="TextBox 12"/>
          <p:cNvSpPr txBox="1"/>
          <p:nvPr/>
        </p:nvSpPr>
        <p:spPr>
          <a:xfrm>
            <a:off x="3725815" y="2234049"/>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Lạnh</a:t>
            </a:r>
            <a:endParaRPr lang="en-US" sz="2200">
              <a:latin typeface="Times New Roman" pitchFamily="18" charset="0"/>
              <a:cs typeface="Times New Roman" pitchFamily="18" charset="0"/>
            </a:endParaRPr>
          </a:p>
        </p:txBody>
      </p:sp>
      <p:sp>
        <p:nvSpPr>
          <p:cNvPr id="14" name="TextBox 13"/>
          <p:cNvSpPr txBox="1"/>
          <p:nvPr/>
        </p:nvSpPr>
        <p:spPr>
          <a:xfrm>
            <a:off x="6326779" y="1547466"/>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Lạnh</a:t>
            </a:r>
            <a:endParaRPr lang="en-US" sz="2200">
              <a:latin typeface="Times New Roman" pitchFamily="18" charset="0"/>
              <a:cs typeface="Times New Roman" pitchFamily="18" charset="0"/>
            </a:endParaRPr>
          </a:p>
        </p:txBody>
      </p:sp>
      <p:sp>
        <p:nvSpPr>
          <p:cNvPr id="15" name="TextBox 14"/>
          <p:cNvSpPr txBox="1"/>
          <p:nvPr/>
        </p:nvSpPr>
        <p:spPr>
          <a:xfrm>
            <a:off x="6304279" y="2248562"/>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Nóng</a:t>
            </a:r>
            <a:endParaRPr lang="en-US" sz="2200">
              <a:latin typeface="Times New Roman" pitchFamily="18" charset="0"/>
              <a:cs typeface="Times New Roman" pitchFamily="18" charset="0"/>
            </a:endParaRPr>
          </a:p>
        </p:txBody>
      </p:sp>
      <p:sp>
        <p:nvSpPr>
          <p:cNvPr id="16" name="TextBox 15"/>
          <p:cNvSpPr txBox="1"/>
          <p:nvPr/>
        </p:nvSpPr>
        <p:spPr>
          <a:xfrm>
            <a:off x="5056422" y="1345607"/>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Xuân</a:t>
            </a:r>
            <a:endParaRPr lang="en-US" sz="2200">
              <a:latin typeface="Times New Roman" pitchFamily="18" charset="0"/>
              <a:cs typeface="Times New Roman" pitchFamily="18" charset="0"/>
            </a:endParaRPr>
          </a:p>
        </p:txBody>
      </p:sp>
      <p:sp>
        <p:nvSpPr>
          <p:cNvPr id="17" name="TextBox 16"/>
          <p:cNvSpPr txBox="1"/>
          <p:nvPr/>
        </p:nvSpPr>
        <p:spPr>
          <a:xfrm>
            <a:off x="5105401" y="2450199"/>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Đông</a:t>
            </a:r>
            <a:endParaRPr lang="en-US" sz="2200">
              <a:latin typeface="Times New Roman" pitchFamily="18" charset="0"/>
              <a:cs typeface="Times New Roman" pitchFamily="18" charset="0"/>
            </a:endParaRPr>
          </a:p>
        </p:txBody>
      </p:sp>
      <p:sp>
        <p:nvSpPr>
          <p:cNvPr id="18" name="TextBox 17"/>
          <p:cNvSpPr txBox="1"/>
          <p:nvPr/>
        </p:nvSpPr>
        <p:spPr>
          <a:xfrm>
            <a:off x="5067671" y="1720242"/>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Hạ</a:t>
            </a:r>
            <a:endParaRPr lang="en-US" sz="2200">
              <a:latin typeface="Times New Roman" pitchFamily="18" charset="0"/>
              <a:cs typeface="Times New Roman" pitchFamily="18" charset="0"/>
            </a:endParaRPr>
          </a:p>
        </p:txBody>
      </p:sp>
      <p:sp>
        <p:nvSpPr>
          <p:cNvPr id="19" name="TextBox 18"/>
          <p:cNvSpPr txBox="1"/>
          <p:nvPr/>
        </p:nvSpPr>
        <p:spPr>
          <a:xfrm>
            <a:off x="5102150" y="2101803"/>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Thu</a:t>
            </a:r>
            <a:endParaRPr lang="en-US" sz="2200">
              <a:latin typeface="Times New Roman" pitchFamily="18" charset="0"/>
              <a:cs typeface="Times New Roman" pitchFamily="18" charset="0"/>
            </a:endParaRPr>
          </a:p>
        </p:txBody>
      </p:sp>
      <p:sp>
        <p:nvSpPr>
          <p:cNvPr id="20" name="TextBox 19"/>
          <p:cNvSpPr txBox="1"/>
          <p:nvPr/>
        </p:nvSpPr>
        <p:spPr>
          <a:xfrm>
            <a:off x="7579363" y="1345607"/>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Thu</a:t>
            </a:r>
            <a:endParaRPr lang="en-US" sz="2200">
              <a:latin typeface="Times New Roman" pitchFamily="18" charset="0"/>
              <a:cs typeface="Times New Roman" pitchFamily="18" charset="0"/>
            </a:endParaRPr>
          </a:p>
        </p:txBody>
      </p:sp>
      <p:sp>
        <p:nvSpPr>
          <p:cNvPr id="21" name="TextBox 20"/>
          <p:cNvSpPr txBox="1"/>
          <p:nvPr/>
        </p:nvSpPr>
        <p:spPr>
          <a:xfrm>
            <a:off x="7593877" y="1714325"/>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Đông</a:t>
            </a:r>
            <a:endParaRPr lang="en-US" sz="2200">
              <a:latin typeface="Times New Roman" pitchFamily="18" charset="0"/>
              <a:cs typeface="Times New Roman" pitchFamily="18" charset="0"/>
            </a:endParaRPr>
          </a:p>
        </p:txBody>
      </p:sp>
      <p:sp>
        <p:nvSpPr>
          <p:cNvPr id="22" name="TextBox 21"/>
          <p:cNvSpPr txBox="1"/>
          <p:nvPr/>
        </p:nvSpPr>
        <p:spPr>
          <a:xfrm>
            <a:off x="7601137" y="2069921"/>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Xuân</a:t>
            </a:r>
            <a:endParaRPr lang="en-US" sz="2200">
              <a:latin typeface="Times New Roman" pitchFamily="18" charset="0"/>
              <a:cs typeface="Times New Roman" pitchFamily="18" charset="0"/>
            </a:endParaRPr>
          </a:p>
        </p:txBody>
      </p:sp>
      <p:sp>
        <p:nvSpPr>
          <p:cNvPr id="23" name="TextBox 22"/>
          <p:cNvSpPr txBox="1"/>
          <p:nvPr/>
        </p:nvSpPr>
        <p:spPr>
          <a:xfrm>
            <a:off x="7609117" y="2434233"/>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Hạ</a:t>
            </a:r>
            <a:endParaRPr lang="en-US" sz="2200">
              <a:latin typeface="Times New Roman" pitchFamily="18" charset="0"/>
              <a:cs typeface="Times New Roman" pitchFamily="18" charset="0"/>
            </a:endParaRPr>
          </a:p>
        </p:txBody>
      </p: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1250"/>
            <a:ext cx="8610600" cy="1446550"/>
          </a:xfrm>
          <a:prstGeom prst="rect">
            <a:avLst/>
          </a:prstGeom>
        </p:spPr>
        <p:txBody>
          <a:bodyPr wrap="square">
            <a:spAutoFit/>
          </a:bodyPr>
          <a:lstStyle/>
          <a:p>
            <a:r>
              <a:rPr lang="en-US" sz="2200" i="1" smtClean="0">
                <a:latin typeface="Times New Roman" pitchFamily="18" charset="0"/>
                <a:cs typeface="Times New Roman" pitchFamily="18" charset="0"/>
              </a:rPr>
              <a:t>* </a:t>
            </a:r>
            <a:r>
              <a:rPr lang="vi-VN" sz="2200" i="1" smtClean="0">
                <a:latin typeface="Times New Roman" pitchFamily="18" charset="0"/>
                <a:cs typeface="Times New Roman" pitchFamily="18" charset="0"/>
              </a:rPr>
              <a:t>Dựa </a:t>
            </a:r>
            <a:r>
              <a:rPr lang="vi-VN" sz="2200" i="1">
                <a:latin typeface="Times New Roman" pitchFamily="18" charset="0"/>
                <a:cs typeface="Times New Roman" pitchFamily="18" charset="0"/>
              </a:rPr>
              <a:t>vào hình 3, nêu sự khác nhau về hiện tượng mùa theo vĩ </a:t>
            </a:r>
            <a:r>
              <a:rPr lang="vi-VN" sz="2200" i="1" smtClean="0">
                <a:latin typeface="Times New Roman" pitchFamily="18" charset="0"/>
                <a:cs typeface="Times New Roman" pitchFamily="18" charset="0"/>
              </a:rPr>
              <a:t>độ</a:t>
            </a:r>
            <a:r>
              <a:rPr lang="en-US" sz="2200" i="1" smtClean="0">
                <a:latin typeface="Times New Roman" pitchFamily="18" charset="0"/>
                <a:cs typeface="Times New Roman" pitchFamily="18" charset="0"/>
              </a:rPr>
              <a:t>:</a:t>
            </a:r>
          </a:p>
          <a:p>
            <a:r>
              <a:rPr lang="en-US" sz="2200" smtClean="0">
                <a:latin typeface="Times New Roman" pitchFamily="18" charset="0"/>
                <a:cs typeface="Times New Roman" pitchFamily="18" charset="0"/>
              </a:rPr>
              <a:t>- </a:t>
            </a:r>
            <a:r>
              <a:rPr lang="en-US" sz="2200">
                <a:latin typeface="Times New Roman" pitchFamily="18" charset="0"/>
                <a:cs typeface="Times New Roman" pitchFamily="18" charset="0"/>
              </a:rPr>
              <a:t>Ở các vĩ độ thấp (đới nóng</a:t>
            </a:r>
            <a:r>
              <a:rPr lang="en-US" sz="2200" smtClean="0">
                <a:latin typeface="Times New Roman" pitchFamily="18" charset="0"/>
                <a:cs typeface="Times New Roman" pitchFamily="18" charset="0"/>
              </a:rPr>
              <a:t>): ………………………………………………</a:t>
            </a:r>
            <a:endParaRPr lang="en-US" sz="2200">
              <a:latin typeface="Times New Roman" pitchFamily="18" charset="0"/>
              <a:cs typeface="Times New Roman" pitchFamily="18" charset="0"/>
            </a:endParaRPr>
          </a:p>
          <a:p>
            <a:r>
              <a:rPr lang="en-US" sz="2200" smtClean="0">
                <a:latin typeface="Times New Roman" pitchFamily="18" charset="0"/>
                <a:cs typeface="Times New Roman" pitchFamily="18" charset="0"/>
              </a:rPr>
              <a:t>- Ở </a:t>
            </a:r>
            <a:r>
              <a:rPr lang="en-US" sz="2200">
                <a:latin typeface="Times New Roman" pitchFamily="18" charset="0"/>
                <a:cs typeface="Times New Roman" pitchFamily="18" charset="0"/>
              </a:rPr>
              <a:t>các vĩ độ cao (đới lạnh</a:t>
            </a:r>
            <a:r>
              <a:rPr lang="en-US" sz="2200" smtClean="0">
                <a:latin typeface="Times New Roman" pitchFamily="18" charset="0"/>
                <a:cs typeface="Times New Roman" pitchFamily="18" charset="0"/>
              </a:rPr>
              <a:t>): ………………………………………………..</a:t>
            </a:r>
          </a:p>
          <a:p>
            <a:r>
              <a:rPr lang="en-US" sz="2200" smtClean="0">
                <a:latin typeface="Times New Roman" pitchFamily="18" charset="0"/>
                <a:cs typeface="Times New Roman" pitchFamily="18" charset="0"/>
              </a:rPr>
              <a:t>- </a:t>
            </a:r>
            <a:r>
              <a:rPr lang="en-US" sz="2200">
                <a:latin typeface="Times New Roman" pitchFamily="18" charset="0"/>
                <a:cs typeface="Times New Roman" pitchFamily="18" charset="0"/>
              </a:rPr>
              <a:t>Ở các vĩ độ trung </a:t>
            </a:r>
            <a:r>
              <a:rPr lang="en-US" sz="2200" smtClean="0">
                <a:latin typeface="Times New Roman" pitchFamily="18" charset="0"/>
                <a:cs typeface="Times New Roman" pitchFamily="18" charset="0"/>
              </a:rPr>
              <a:t>bình (đới ôn hoà): …………………………………......</a:t>
            </a:r>
            <a:endParaRPr lang="en-US" sz="2200">
              <a:latin typeface="Times New Roman" pitchFamily="18" charset="0"/>
              <a:cs typeface="Times New Roman" pitchFamily="18" charset="0"/>
            </a:endParaRPr>
          </a:p>
        </p:txBody>
      </p:sp>
      <p:pic>
        <p:nvPicPr>
          <p:cNvPr id="3" name="Picture 9" descr="C:\Users\ADMIN\Desktop\Capture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8644" y="457200"/>
            <a:ext cx="8095756"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028" y="4143828"/>
            <a:ext cx="3110147" cy="430887"/>
          </a:xfrm>
          <a:prstGeom prst="rect">
            <a:avLst/>
          </a:prstGeom>
        </p:spPr>
        <p:txBody>
          <a:bodyPr wrap="none">
            <a:spAutoFit/>
          </a:bodyPr>
          <a:lstStyle/>
          <a:p>
            <a:r>
              <a:rPr lang="en-US" sz="2200" smtClean="0">
                <a:solidFill>
                  <a:srgbClr val="C00000"/>
                </a:solidFill>
                <a:latin typeface="Times New Roman" pitchFamily="18" charset="0"/>
                <a:cs typeface="Times New Roman" pitchFamily="18" charset="0"/>
              </a:rPr>
              <a:t>Hầu </a:t>
            </a:r>
            <a:r>
              <a:rPr lang="en-US" sz="2200">
                <a:solidFill>
                  <a:srgbClr val="C00000"/>
                </a:solidFill>
                <a:latin typeface="Times New Roman" pitchFamily="18" charset="0"/>
                <a:cs typeface="Times New Roman" pitchFamily="18" charset="0"/>
              </a:rPr>
              <a:t>như nóng quanh năm</a:t>
            </a:r>
          </a:p>
        </p:txBody>
      </p:sp>
      <p:sp>
        <p:nvSpPr>
          <p:cNvPr id="6" name="Rectangle 5"/>
          <p:cNvSpPr/>
          <p:nvPr/>
        </p:nvSpPr>
        <p:spPr>
          <a:xfrm>
            <a:off x="3784596" y="4468129"/>
            <a:ext cx="3031599" cy="430887"/>
          </a:xfrm>
          <a:prstGeom prst="rect">
            <a:avLst/>
          </a:prstGeom>
        </p:spPr>
        <p:txBody>
          <a:bodyPr wrap="none">
            <a:spAutoFit/>
          </a:bodyPr>
          <a:lstStyle/>
          <a:p>
            <a:r>
              <a:rPr lang="en-US" sz="2200" smtClean="0">
                <a:solidFill>
                  <a:srgbClr val="C00000"/>
                </a:solidFill>
                <a:latin typeface="Times New Roman" pitchFamily="18" charset="0"/>
                <a:cs typeface="Times New Roman" pitchFamily="18" charset="0"/>
              </a:rPr>
              <a:t>Hầu </a:t>
            </a:r>
            <a:r>
              <a:rPr lang="en-US" sz="2200">
                <a:solidFill>
                  <a:srgbClr val="C00000"/>
                </a:solidFill>
                <a:latin typeface="Times New Roman" pitchFamily="18" charset="0"/>
                <a:cs typeface="Times New Roman" pitchFamily="18" charset="0"/>
              </a:rPr>
              <a:t>như </a:t>
            </a:r>
            <a:r>
              <a:rPr lang="en-US" sz="2200" smtClean="0">
                <a:solidFill>
                  <a:srgbClr val="C00000"/>
                </a:solidFill>
                <a:latin typeface="Times New Roman" pitchFamily="18" charset="0"/>
                <a:cs typeface="Times New Roman" pitchFamily="18" charset="0"/>
              </a:rPr>
              <a:t>lạnh </a:t>
            </a:r>
            <a:r>
              <a:rPr lang="en-US" sz="2200">
                <a:solidFill>
                  <a:srgbClr val="C00000"/>
                </a:solidFill>
                <a:latin typeface="Times New Roman" pitchFamily="18" charset="0"/>
                <a:cs typeface="Times New Roman" pitchFamily="18" charset="0"/>
              </a:rPr>
              <a:t>quanh năm</a:t>
            </a:r>
          </a:p>
        </p:txBody>
      </p:sp>
      <p:sp>
        <p:nvSpPr>
          <p:cNvPr id="7" name="Rectangle 6"/>
          <p:cNvSpPr/>
          <p:nvPr/>
        </p:nvSpPr>
        <p:spPr>
          <a:xfrm>
            <a:off x="4648200" y="4821458"/>
            <a:ext cx="3945999" cy="769441"/>
          </a:xfrm>
          <a:prstGeom prst="rect">
            <a:avLst/>
          </a:prstGeom>
        </p:spPr>
        <p:txBody>
          <a:bodyPr wrap="square">
            <a:spAutoFit/>
          </a:bodyPr>
          <a:lstStyle/>
          <a:p>
            <a:r>
              <a:rPr lang="en-US" sz="2200" smtClean="0">
                <a:solidFill>
                  <a:srgbClr val="C00000"/>
                </a:solidFill>
                <a:latin typeface="Times New Roman" pitchFamily="18" charset="0"/>
                <a:cs typeface="Times New Roman" pitchFamily="18" charset="0"/>
              </a:rPr>
              <a:t>Một năm chia thành 4 mùa (xuân, hạ, thu, đông)</a:t>
            </a:r>
            <a:endParaRPr lang="en-US" sz="2200">
              <a:solidFill>
                <a:srgbClr val="C00000"/>
              </a:solidFill>
              <a:latin typeface="Times New Roman" pitchFamily="18" charset="0"/>
              <a:cs typeface="Times New Roman" pitchFamily="18" charset="0"/>
            </a:endParaRPr>
          </a:p>
        </p:txBody>
      </p:sp>
      <p:sp>
        <p:nvSpPr>
          <p:cNvPr id="8" name="Rectangle 7"/>
          <p:cNvSpPr/>
          <p:nvPr/>
        </p:nvSpPr>
        <p:spPr>
          <a:xfrm>
            <a:off x="1968520" y="5791200"/>
            <a:ext cx="4889480" cy="461665"/>
          </a:xfrm>
          <a:prstGeom prst="rect">
            <a:avLst/>
          </a:prstGeom>
        </p:spPr>
        <p:txBody>
          <a:bodyPr wrap="none">
            <a:spAutoFit/>
          </a:bodyPr>
          <a:lstStyle/>
          <a:p>
            <a:r>
              <a:rPr lang="en-US" sz="24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24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Mùa </a:t>
            </a:r>
            <a:r>
              <a:rPr lang="en-US" sz="24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ở các vĩ độ cũng khác nhau</a:t>
            </a:r>
            <a:r>
              <a:rPr lang="en-US" sz="24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1735"/>
            <a:ext cx="2916632" cy="461665"/>
          </a:xfrm>
          <a:prstGeom prst="rect">
            <a:avLst/>
          </a:prstGeom>
        </p:spPr>
        <p:txBody>
          <a:bodyPr wrap="none">
            <a:spAutoFit/>
          </a:bodyPr>
          <a:lstStyle/>
          <a:p>
            <a:r>
              <a:rPr lang="nl-NL" sz="2400" b="1" smtClean="0">
                <a:latin typeface="Times New Roman" pitchFamily="18" charset="0"/>
                <a:cs typeface="Times New Roman" pitchFamily="18" charset="0"/>
              </a:rPr>
              <a:t>2. Mùa trên Trái Đất</a:t>
            </a:r>
            <a:endParaRPr lang="en-US" sz="2400">
              <a:latin typeface="Times New Roman" pitchFamily="18" charset="0"/>
              <a:cs typeface="Times New Roman" pitchFamily="18" charset="0"/>
            </a:endParaRPr>
          </a:p>
        </p:txBody>
      </p:sp>
      <p:sp>
        <p:nvSpPr>
          <p:cNvPr id="3" name="Rectangle 2"/>
          <p:cNvSpPr/>
          <p:nvPr/>
        </p:nvSpPr>
        <p:spPr>
          <a:xfrm>
            <a:off x="204248" y="536454"/>
            <a:ext cx="5881738" cy="461665"/>
          </a:xfrm>
          <a:prstGeom prst="rect">
            <a:avLst/>
          </a:prstGeom>
        </p:spPr>
        <p:txBody>
          <a:bodyPr wrap="none">
            <a:spAutoFit/>
          </a:bodyPr>
          <a:lstStyle/>
          <a:p>
            <a:r>
              <a:rPr lang="en-US" sz="2400" smtClean="0">
                <a:latin typeface="Times New Roman" pitchFamily="18" charset="0"/>
                <a:cs typeface="Times New Roman" pitchFamily="18" charset="0"/>
                <a:sym typeface="Wingdings"/>
              </a:rPr>
              <a:t>- </a:t>
            </a:r>
            <a:r>
              <a:rPr lang="en-US" sz="2400" smtClean="0">
                <a:latin typeface="Times New Roman" pitchFamily="18" charset="0"/>
                <a:cs typeface="Times New Roman" pitchFamily="18" charset="0"/>
              </a:rPr>
              <a:t>Mùa </a:t>
            </a:r>
            <a:r>
              <a:rPr lang="en-US" sz="2400">
                <a:latin typeface="Times New Roman" pitchFamily="18" charset="0"/>
                <a:cs typeface="Times New Roman" pitchFamily="18" charset="0"/>
              </a:rPr>
              <a:t>2 nửa cầu </a:t>
            </a:r>
            <a:r>
              <a:rPr lang="en-US" sz="2400" smtClean="0">
                <a:latin typeface="Times New Roman" pitchFamily="18" charset="0"/>
                <a:cs typeface="Times New Roman" pitchFamily="18" charset="0"/>
              </a:rPr>
              <a:t>Bắc và Nam trái </a:t>
            </a:r>
            <a:r>
              <a:rPr lang="en-US" sz="2400">
                <a:latin typeface="Times New Roman" pitchFamily="18" charset="0"/>
                <a:cs typeface="Times New Roman" pitchFamily="18" charset="0"/>
              </a:rPr>
              <a:t>ngược nhau.</a:t>
            </a:r>
          </a:p>
        </p:txBody>
      </p:sp>
      <p:graphicFrame>
        <p:nvGraphicFramePr>
          <p:cNvPr id="4" name="Table 3"/>
          <p:cNvGraphicFramePr>
            <a:graphicFrameLocks noGrp="1"/>
          </p:cNvGraphicFramePr>
          <p:nvPr>
            <p:extLst>
              <p:ext uri="{D42A27DB-BD31-4B8C-83A1-F6EECF244321}">
                <p14:modId xmlns:p14="http://schemas.microsoft.com/office/powerpoint/2010/main" val="1563104583"/>
              </p:ext>
            </p:extLst>
          </p:nvPr>
        </p:nvGraphicFramePr>
        <p:xfrm>
          <a:off x="228600" y="1066800"/>
          <a:ext cx="8577942" cy="2103120"/>
        </p:xfrm>
        <a:graphic>
          <a:graphicData uri="http://schemas.openxmlformats.org/drawingml/2006/table">
            <a:tbl>
              <a:tblPr firstRow="1" firstCol="1" bandRow="1">
                <a:tableStyleId>{5940675A-B579-460E-94D1-54222C63F5DA}</a:tableStyleId>
              </a:tblPr>
              <a:tblGrid>
                <a:gridCol w="3349038"/>
                <a:gridCol w="1348469"/>
                <a:gridCol w="1335149"/>
                <a:gridCol w="1207064"/>
                <a:gridCol w="1338222"/>
              </a:tblGrid>
              <a:tr h="350520">
                <a:tc rowSpan="2">
                  <a:txBody>
                    <a:bodyPr/>
                    <a:lstStyle/>
                    <a:p>
                      <a:pPr marL="0" marR="0" algn="ctr">
                        <a:spcBef>
                          <a:spcPts val="0"/>
                        </a:spcBef>
                        <a:spcAft>
                          <a:spcPts val="0"/>
                        </a:spcAft>
                      </a:pPr>
                      <a:r>
                        <a:rPr lang="en-US" sz="2200" smtClean="0">
                          <a:effectLst/>
                          <a:latin typeface="Times New Roman" pitchFamily="18" charset="0"/>
                          <a:cs typeface="Times New Roman" pitchFamily="18" charset="0"/>
                        </a:rPr>
                        <a:t>Thời</a:t>
                      </a:r>
                      <a:r>
                        <a:rPr lang="en-US" sz="2200" baseline="0" smtClean="0">
                          <a:effectLst/>
                          <a:latin typeface="Times New Roman" pitchFamily="18" charset="0"/>
                          <a:cs typeface="Times New Roman" pitchFamily="18" charset="0"/>
                        </a:rPr>
                        <a:t> gian</a:t>
                      </a:r>
                      <a:endParaRPr lang="en-US" sz="2200">
                        <a:effectLst/>
                        <a:latin typeface="Times New Roman" pitchFamily="18" charset="0"/>
                        <a:ea typeface="Calibri"/>
                        <a:cs typeface="Times New Roman" pitchFamily="18" charset="0"/>
                      </a:endParaRPr>
                    </a:p>
                  </a:txBody>
                  <a:tcPr marL="68580" marR="68580" marT="0" marB="0" anchor="ctr"/>
                </a:tc>
                <a:tc gridSpan="2">
                  <a:txBody>
                    <a:bodyPr/>
                    <a:lstStyle/>
                    <a:p>
                      <a:pPr marL="0" marR="0" algn="ctr">
                        <a:spcBef>
                          <a:spcPts val="0"/>
                        </a:spcBef>
                        <a:spcAft>
                          <a:spcPts val="0"/>
                        </a:spcAft>
                      </a:pPr>
                      <a:r>
                        <a:rPr lang="en-US" sz="2200" b="1" smtClean="0">
                          <a:effectLst/>
                          <a:latin typeface="Times New Roman" pitchFamily="18" charset="0"/>
                          <a:cs typeface="Times New Roman" pitchFamily="18" charset="0"/>
                        </a:rPr>
                        <a:t>Nửa cầu Bắc</a:t>
                      </a:r>
                      <a:endParaRPr lang="en-US" sz="2200" b="1">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200" b="1" smtClean="0">
                          <a:effectLst/>
                          <a:latin typeface="Times New Roman" pitchFamily="18" charset="0"/>
                          <a:cs typeface="Times New Roman" pitchFamily="18" charset="0"/>
                        </a:rPr>
                        <a:t>Nửa cầu Nam</a:t>
                      </a:r>
                      <a:endParaRPr lang="en-US" sz="2200" b="1">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r>
              <a:tr h="350520">
                <a:tc vMerge="1">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r>
                        <a:rPr lang="en-US" sz="2200" smtClean="0">
                          <a:effectLst/>
                          <a:latin typeface="Times New Roman" pitchFamily="18" charset="0"/>
                          <a:ea typeface="Calibri"/>
                          <a:cs typeface="Times New Roman" pitchFamily="18" charset="0"/>
                        </a:rPr>
                        <a:t>Mùa</a:t>
                      </a:r>
                      <a:r>
                        <a:rPr lang="en-US" sz="2200" baseline="0" smtClean="0">
                          <a:effectLst/>
                          <a:latin typeface="Times New Roman" pitchFamily="18" charset="0"/>
                          <a:ea typeface="Calibri"/>
                          <a:cs typeface="Times New Roman" pitchFamily="18" charset="0"/>
                        </a:rPr>
                        <a:t> </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r>
                        <a:rPr lang="en-US" sz="2200" smtClean="0">
                          <a:effectLst/>
                          <a:latin typeface="Times New Roman" pitchFamily="18" charset="0"/>
                          <a:ea typeface="Calibri"/>
                          <a:cs typeface="Times New Roman" pitchFamily="18" charset="0"/>
                        </a:rPr>
                        <a:t>Mùa</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smtClean="0">
                          <a:effectLst/>
                          <a:latin typeface="Times New Roman" pitchFamily="18" charset="0"/>
                          <a:ea typeface="Calibri"/>
                          <a:cs typeface="Times New Roman" pitchFamily="18" charset="0"/>
                        </a:rPr>
                        <a:t>Mùa</a:t>
                      </a:r>
                    </a:p>
                  </a:txBody>
                  <a:tcPr marL="68580" marR="68580" marT="0" marB="0"/>
                </a:tc>
                <a:tc>
                  <a:txBody>
                    <a:bodyPr/>
                    <a:lstStyle/>
                    <a:p>
                      <a:pPr marL="0" marR="0" indent="0" algn="ctr" defTabSz="914400" rtl="0" eaLnBrk="1" fontAlgn="auto" latinLnBrk="0" hangingPunct="1">
                        <a:lnSpc>
                          <a:spcPct val="100000"/>
                        </a:lnSpc>
                        <a:spcBef>
                          <a:spcPts val="0"/>
                        </a:spcBef>
                        <a:spcAft>
                          <a:spcPts val="800"/>
                        </a:spcAft>
                        <a:buClrTx/>
                        <a:buSzTx/>
                        <a:buFontTx/>
                        <a:buNone/>
                        <a:tabLst/>
                        <a:defRPr/>
                      </a:pPr>
                      <a:r>
                        <a:rPr lang="en-US" sz="2200" smtClean="0">
                          <a:effectLst/>
                          <a:latin typeface="Times New Roman" pitchFamily="18" charset="0"/>
                          <a:ea typeface="Calibri"/>
                          <a:cs typeface="Times New Roman" pitchFamily="18" charset="0"/>
                        </a:rPr>
                        <a:t>Mùa</a:t>
                      </a:r>
                    </a:p>
                  </a:txBody>
                  <a:tcPr marL="68580" marR="68580" marT="0" marB="0"/>
                </a:tc>
              </a:tr>
              <a:tr h="350520">
                <a:tc>
                  <a:txBody>
                    <a:bodyPr/>
                    <a:lstStyle/>
                    <a:p>
                      <a:pPr marL="0" marR="0" algn="ctr">
                        <a:spcBef>
                          <a:spcPts val="0"/>
                        </a:spcBef>
                        <a:spcAft>
                          <a:spcPts val="0"/>
                        </a:spcAft>
                      </a:pPr>
                      <a:r>
                        <a:rPr lang="en-US" sz="2200">
                          <a:effectLst/>
                          <a:latin typeface="Times New Roman" pitchFamily="18" charset="0"/>
                          <a:cs typeface="Times New Roman" pitchFamily="18" charset="0"/>
                        </a:rPr>
                        <a:t>21/3 </a:t>
                      </a:r>
                      <a:r>
                        <a:rPr lang="en-US" sz="2200">
                          <a:effectLst/>
                          <a:latin typeface="Times New Roman" pitchFamily="18" charset="0"/>
                          <a:cs typeface="Times New Roman" pitchFamily="18" charset="0"/>
                          <a:sym typeface="Wingdings"/>
                        </a:rPr>
                        <a:t></a:t>
                      </a:r>
                      <a:r>
                        <a:rPr lang="en-US" sz="2200">
                          <a:effectLst/>
                          <a:latin typeface="Times New Roman" pitchFamily="18" charset="0"/>
                          <a:cs typeface="Times New Roman" pitchFamily="18" charset="0"/>
                        </a:rPr>
                        <a:t> 22/6</a:t>
                      </a:r>
                      <a:endParaRPr lang="en-US" sz="22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r>
              <a:tr h="350520">
                <a:tc>
                  <a:txBody>
                    <a:bodyPr/>
                    <a:lstStyle/>
                    <a:p>
                      <a:pPr marL="0" marR="0" algn="ctr">
                        <a:spcBef>
                          <a:spcPts val="0"/>
                        </a:spcBef>
                        <a:spcAft>
                          <a:spcPts val="0"/>
                        </a:spcAft>
                      </a:pPr>
                      <a:r>
                        <a:rPr lang="en-US" sz="2200">
                          <a:effectLst/>
                          <a:latin typeface="Times New Roman" pitchFamily="18" charset="0"/>
                          <a:cs typeface="Times New Roman" pitchFamily="18" charset="0"/>
                        </a:rPr>
                        <a:t>22/6 </a:t>
                      </a:r>
                      <a:r>
                        <a:rPr lang="en-US" sz="2200">
                          <a:effectLst/>
                          <a:latin typeface="Times New Roman" pitchFamily="18" charset="0"/>
                          <a:cs typeface="Times New Roman" pitchFamily="18" charset="0"/>
                          <a:sym typeface="Wingdings"/>
                        </a:rPr>
                        <a:t></a:t>
                      </a:r>
                      <a:r>
                        <a:rPr lang="en-US" sz="2200">
                          <a:effectLst/>
                          <a:latin typeface="Times New Roman" pitchFamily="18" charset="0"/>
                          <a:cs typeface="Times New Roman" pitchFamily="18" charset="0"/>
                        </a:rPr>
                        <a:t> 23/9</a:t>
                      </a:r>
                      <a:endParaRPr lang="en-US" sz="22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r>
              <a:tr h="350520">
                <a:tc>
                  <a:txBody>
                    <a:bodyPr/>
                    <a:lstStyle/>
                    <a:p>
                      <a:pPr marL="0" marR="0" algn="ctr">
                        <a:spcBef>
                          <a:spcPts val="0"/>
                        </a:spcBef>
                        <a:spcAft>
                          <a:spcPts val="0"/>
                        </a:spcAft>
                      </a:pPr>
                      <a:r>
                        <a:rPr lang="en-US" sz="2200">
                          <a:effectLst/>
                          <a:latin typeface="Times New Roman" pitchFamily="18" charset="0"/>
                          <a:cs typeface="Times New Roman" pitchFamily="18" charset="0"/>
                        </a:rPr>
                        <a:t>23/9 </a:t>
                      </a:r>
                      <a:r>
                        <a:rPr lang="en-US" sz="2200">
                          <a:effectLst/>
                          <a:latin typeface="Times New Roman" pitchFamily="18" charset="0"/>
                          <a:cs typeface="Times New Roman" pitchFamily="18" charset="0"/>
                          <a:sym typeface="Wingdings"/>
                        </a:rPr>
                        <a:t></a:t>
                      </a:r>
                      <a:r>
                        <a:rPr lang="en-US" sz="2200">
                          <a:effectLst/>
                          <a:latin typeface="Times New Roman" pitchFamily="18" charset="0"/>
                          <a:cs typeface="Times New Roman" pitchFamily="18" charset="0"/>
                        </a:rPr>
                        <a:t> 22/12</a:t>
                      </a:r>
                      <a:endParaRPr lang="en-US" sz="22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r>
              <a:tr h="350520">
                <a:tc>
                  <a:txBody>
                    <a:bodyPr/>
                    <a:lstStyle/>
                    <a:p>
                      <a:pPr marL="0" marR="0" algn="ctr">
                        <a:spcBef>
                          <a:spcPts val="0"/>
                        </a:spcBef>
                        <a:spcAft>
                          <a:spcPts val="0"/>
                        </a:spcAft>
                      </a:pPr>
                      <a:r>
                        <a:rPr lang="en-US" sz="2200">
                          <a:effectLst/>
                          <a:latin typeface="Times New Roman" pitchFamily="18" charset="0"/>
                          <a:cs typeface="Times New Roman" pitchFamily="18" charset="0"/>
                        </a:rPr>
                        <a:t>22/12 </a:t>
                      </a:r>
                      <a:r>
                        <a:rPr lang="en-US" sz="2200">
                          <a:effectLst/>
                          <a:latin typeface="Times New Roman" pitchFamily="18" charset="0"/>
                          <a:cs typeface="Times New Roman" pitchFamily="18" charset="0"/>
                          <a:sym typeface="Wingdings"/>
                        </a:rPr>
                        <a:t></a:t>
                      </a:r>
                      <a:r>
                        <a:rPr lang="en-US" sz="2200">
                          <a:effectLst/>
                          <a:latin typeface="Times New Roman" pitchFamily="18" charset="0"/>
                          <a:cs typeface="Times New Roman" pitchFamily="18" charset="0"/>
                        </a:rPr>
                        <a:t> 21/3 năm sau</a:t>
                      </a:r>
                      <a:endParaRPr lang="en-US" sz="22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800"/>
                        </a:spcAft>
                      </a:pPr>
                      <a:endParaRPr lang="en-US" sz="2200">
                        <a:effectLst/>
                        <a:latin typeface="Times New Roman" pitchFamily="18" charset="0"/>
                        <a:ea typeface="Calibri"/>
                        <a:cs typeface="Times New Roman" pitchFamily="18" charset="0"/>
                      </a:endParaRPr>
                    </a:p>
                  </a:txBody>
                  <a:tcPr marL="68580" marR="68580" marT="0" marB="0"/>
                </a:tc>
              </a:tr>
            </a:tbl>
          </a:graphicData>
        </a:graphic>
      </p:graphicFrame>
      <p:sp>
        <p:nvSpPr>
          <p:cNvPr id="5" name="TextBox 4"/>
          <p:cNvSpPr txBox="1"/>
          <p:nvPr/>
        </p:nvSpPr>
        <p:spPr>
          <a:xfrm>
            <a:off x="3672115" y="1910918"/>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Nóng</a:t>
            </a:r>
            <a:endParaRPr lang="en-US" sz="2200">
              <a:latin typeface="Times New Roman" pitchFamily="18" charset="0"/>
              <a:cs typeface="Times New Roman" pitchFamily="18" charset="0"/>
            </a:endParaRPr>
          </a:p>
        </p:txBody>
      </p:sp>
      <p:sp>
        <p:nvSpPr>
          <p:cNvPr id="6" name="TextBox 5"/>
          <p:cNvSpPr txBox="1"/>
          <p:nvPr/>
        </p:nvSpPr>
        <p:spPr>
          <a:xfrm>
            <a:off x="3649615" y="2582986"/>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Lạnh</a:t>
            </a:r>
            <a:endParaRPr lang="en-US" sz="2200">
              <a:latin typeface="Times New Roman" pitchFamily="18" charset="0"/>
              <a:cs typeface="Times New Roman" pitchFamily="18" charset="0"/>
            </a:endParaRPr>
          </a:p>
        </p:txBody>
      </p:sp>
      <p:sp>
        <p:nvSpPr>
          <p:cNvPr id="7" name="TextBox 6"/>
          <p:cNvSpPr txBox="1"/>
          <p:nvPr/>
        </p:nvSpPr>
        <p:spPr>
          <a:xfrm>
            <a:off x="6250579" y="1896403"/>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Lạnh</a:t>
            </a:r>
            <a:endParaRPr lang="en-US" sz="2200">
              <a:latin typeface="Times New Roman" pitchFamily="18" charset="0"/>
              <a:cs typeface="Times New Roman" pitchFamily="18" charset="0"/>
            </a:endParaRPr>
          </a:p>
        </p:txBody>
      </p:sp>
      <p:sp>
        <p:nvSpPr>
          <p:cNvPr id="8" name="TextBox 7"/>
          <p:cNvSpPr txBox="1"/>
          <p:nvPr/>
        </p:nvSpPr>
        <p:spPr>
          <a:xfrm>
            <a:off x="6228079" y="2597499"/>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Nóng</a:t>
            </a:r>
            <a:endParaRPr lang="en-US" sz="2200">
              <a:latin typeface="Times New Roman" pitchFamily="18" charset="0"/>
              <a:cs typeface="Times New Roman" pitchFamily="18" charset="0"/>
            </a:endParaRPr>
          </a:p>
        </p:txBody>
      </p:sp>
      <p:sp>
        <p:nvSpPr>
          <p:cNvPr id="9" name="TextBox 8"/>
          <p:cNvSpPr txBox="1"/>
          <p:nvPr/>
        </p:nvSpPr>
        <p:spPr>
          <a:xfrm>
            <a:off x="4980222" y="1694544"/>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Xuân</a:t>
            </a:r>
            <a:endParaRPr lang="en-US" sz="2200">
              <a:latin typeface="Times New Roman" pitchFamily="18" charset="0"/>
              <a:cs typeface="Times New Roman" pitchFamily="18" charset="0"/>
            </a:endParaRPr>
          </a:p>
        </p:txBody>
      </p:sp>
      <p:sp>
        <p:nvSpPr>
          <p:cNvPr id="10" name="TextBox 9"/>
          <p:cNvSpPr txBox="1"/>
          <p:nvPr/>
        </p:nvSpPr>
        <p:spPr>
          <a:xfrm>
            <a:off x="5029201" y="2799136"/>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Đông</a:t>
            </a:r>
            <a:endParaRPr lang="en-US" sz="2200">
              <a:latin typeface="Times New Roman" pitchFamily="18" charset="0"/>
              <a:cs typeface="Times New Roman" pitchFamily="18" charset="0"/>
            </a:endParaRPr>
          </a:p>
        </p:txBody>
      </p:sp>
      <p:sp>
        <p:nvSpPr>
          <p:cNvPr id="11" name="TextBox 10"/>
          <p:cNvSpPr txBox="1"/>
          <p:nvPr/>
        </p:nvSpPr>
        <p:spPr>
          <a:xfrm>
            <a:off x="4991471" y="2069179"/>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Hạ</a:t>
            </a:r>
            <a:endParaRPr lang="en-US" sz="2200">
              <a:latin typeface="Times New Roman" pitchFamily="18" charset="0"/>
              <a:cs typeface="Times New Roman" pitchFamily="18" charset="0"/>
            </a:endParaRPr>
          </a:p>
        </p:txBody>
      </p:sp>
      <p:sp>
        <p:nvSpPr>
          <p:cNvPr id="12" name="TextBox 11"/>
          <p:cNvSpPr txBox="1"/>
          <p:nvPr/>
        </p:nvSpPr>
        <p:spPr>
          <a:xfrm>
            <a:off x="5025950" y="2450740"/>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Thu</a:t>
            </a:r>
            <a:endParaRPr lang="en-US" sz="2200">
              <a:latin typeface="Times New Roman" pitchFamily="18" charset="0"/>
              <a:cs typeface="Times New Roman" pitchFamily="18" charset="0"/>
            </a:endParaRPr>
          </a:p>
        </p:txBody>
      </p:sp>
      <p:sp>
        <p:nvSpPr>
          <p:cNvPr id="13" name="TextBox 12"/>
          <p:cNvSpPr txBox="1"/>
          <p:nvPr/>
        </p:nvSpPr>
        <p:spPr>
          <a:xfrm>
            <a:off x="7503163" y="1694544"/>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Thu</a:t>
            </a:r>
            <a:endParaRPr lang="en-US" sz="2200">
              <a:latin typeface="Times New Roman" pitchFamily="18" charset="0"/>
              <a:cs typeface="Times New Roman" pitchFamily="18" charset="0"/>
            </a:endParaRPr>
          </a:p>
        </p:txBody>
      </p:sp>
      <p:sp>
        <p:nvSpPr>
          <p:cNvPr id="14" name="TextBox 13"/>
          <p:cNvSpPr txBox="1"/>
          <p:nvPr/>
        </p:nvSpPr>
        <p:spPr>
          <a:xfrm>
            <a:off x="7517677" y="2063262"/>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Đông</a:t>
            </a:r>
            <a:endParaRPr lang="en-US" sz="2200">
              <a:latin typeface="Times New Roman" pitchFamily="18" charset="0"/>
              <a:cs typeface="Times New Roman" pitchFamily="18" charset="0"/>
            </a:endParaRPr>
          </a:p>
        </p:txBody>
      </p:sp>
      <p:sp>
        <p:nvSpPr>
          <p:cNvPr id="15" name="TextBox 14"/>
          <p:cNvSpPr txBox="1"/>
          <p:nvPr/>
        </p:nvSpPr>
        <p:spPr>
          <a:xfrm>
            <a:off x="7524937" y="2418858"/>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Xuân</a:t>
            </a:r>
            <a:endParaRPr lang="en-US" sz="2200">
              <a:latin typeface="Times New Roman" pitchFamily="18" charset="0"/>
              <a:cs typeface="Times New Roman" pitchFamily="18" charset="0"/>
            </a:endParaRPr>
          </a:p>
        </p:txBody>
      </p:sp>
      <p:sp>
        <p:nvSpPr>
          <p:cNvPr id="16" name="TextBox 15"/>
          <p:cNvSpPr txBox="1"/>
          <p:nvPr/>
        </p:nvSpPr>
        <p:spPr>
          <a:xfrm>
            <a:off x="7532917" y="2783170"/>
            <a:ext cx="1219200" cy="430887"/>
          </a:xfrm>
          <a:prstGeom prst="rect">
            <a:avLst/>
          </a:prstGeom>
          <a:noFill/>
        </p:spPr>
        <p:txBody>
          <a:bodyPr wrap="square" rtlCol="0">
            <a:spAutoFit/>
          </a:bodyPr>
          <a:lstStyle/>
          <a:p>
            <a:pPr algn="ctr"/>
            <a:r>
              <a:rPr lang="en-US" sz="2200" smtClean="0">
                <a:latin typeface="Times New Roman" pitchFamily="18" charset="0"/>
                <a:cs typeface="Times New Roman" pitchFamily="18" charset="0"/>
              </a:rPr>
              <a:t>Hạ</a:t>
            </a:r>
            <a:endParaRPr lang="en-US" sz="2200">
              <a:latin typeface="Times New Roman" pitchFamily="18" charset="0"/>
              <a:cs typeface="Times New Roman" pitchFamily="18" charset="0"/>
            </a:endParaRPr>
          </a:p>
        </p:txBody>
      </p:sp>
      <p:sp>
        <p:nvSpPr>
          <p:cNvPr id="17" name="Rectangle 16"/>
          <p:cNvSpPr/>
          <p:nvPr/>
        </p:nvSpPr>
        <p:spPr>
          <a:xfrm>
            <a:off x="204248" y="3244538"/>
            <a:ext cx="4439036" cy="461665"/>
          </a:xfrm>
          <a:prstGeom prst="rect">
            <a:avLst/>
          </a:prstGeom>
        </p:spPr>
        <p:txBody>
          <a:bodyPr wrap="none">
            <a:spAutoFit/>
          </a:bodyPr>
          <a:lstStyle/>
          <a:p>
            <a:r>
              <a:rPr lang="en-US" sz="2400" smtClean="0">
                <a:latin typeface="Times New Roman" pitchFamily="18" charset="0"/>
                <a:cs typeface="Times New Roman" pitchFamily="18" charset="0"/>
                <a:sym typeface="Wingdings"/>
              </a:rPr>
              <a:t>-</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Mùa </a:t>
            </a:r>
            <a:r>
              <a:rPr lang="en-US" sz="2400" smtClean="0">
                <a:latin typeface="Times New Roman" pitchFamily="18" charset="0"/>
                <a:cs typeface="Times New Roman" pitchFamily="18" charset="0"/>
              </a:rPr>
              <a:t>ở các vĩ độ cũng khác nhau</a:t>
            </a:r>
            <a:r>
              <a:rPr lang="en-US" sz="2400">
                <a:latin typeface="Times New Roman" pitchFamily="18" charset="0"/>
                <a:cs typeface="Times New Roman" pitchFamily="18" charset="0"/>
              </a:rPr>
              <a:t>.</a:t>
            </a:r>
          </a:p>
        </p:txBody>
      </p:sp>
      <p:pic>
        <p:nvPicPr>
          <p:cNvPr id="19" name="Picture 2" descr="C:\Users\ADMIN\Desktop\Tay_cam_but_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
            <a:ext cx="979717" cy="823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C:\Users\ADMIN\Desktop\Capture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5174" y="1676400"/>
            <a:ext cx="8261779" cy="42532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08858"/>
            <a:ext cx="5943600" cy="430887"/>
          </a:xfrm>
          <a:prstGeom prst="rect">
            <a:avLst/>
          </a:prstGeom>
        </p:spPr>
        <p:txBody>
          <a:bodyPr wrap="square">
            <a:spAutoFit/>
          </a:bodyPr>
          <a:lstStyle/>
          <a:p>
            <a:r>
              <a:rPr lang="en-US" sz="2200" b="1" smtClean="0">
                <a:latin typeface="Times New Roman" pitchFamily="18" charset="0"/>
                <a:cs typeface="Times New Roman" pitchFamily="18" charset="0"/>
              </a:rPr>
              <a:t>3. </a:t>
            </a:r>
            <a:r>
              <a:rPr lang="vi-VN" sz="2200" b="1" smtClean="0">
                <a:latin typeface="Times New Roman" pitchFamily="18" charset="0"/>
                <a:cs typeface="Times New Roman" pitchFamily="18" charset="0"/>
              </a:rPr>
              <a:t>Hiện </a:t>
            </a:r>
            <a:r>
              <a:rPr lang="vi-VN" sz="2200" b="1">
                <a:latin typeface="Times New Roman" pitchFamily="18" charset="0"/>
                <a:cs typeface="Times New Roman" pitchFamily="18" charset="0"/>
              </a:rPr>
              <a:t>tượng ngày - đêm dài ngắn theo mùa</a:t>
            </a:r>
            <a:endParaRPr lang="en-US" sz="2200">
              <a:latin typeface="Times New Roman" pitchFamily="18" charset="0"/>
              <a:cs typeface="Times New Roman" pitchFamily="18" charset="0"/>
            </a:endParaRPr>
          </a:p>
        </p:txBody>
      </p:sp>
      <p:sp>
        <p:nvSpPr>
          <p:cNvPr id="4" name="Rounded Rectangle 3"/>
          <p:cNvSpPr/>
          <p:nvPr/>
        </p:nvSpPr>
        <p:spPr>
          <a:xfrm>
            <a:off x="3810000" y="539746"/>
            <a:ext cx="5134428" cy="1150612"/>
          </a:xfrm>
          <a:prstGeom prst="roundRect">
            <a:avLst>
              <a:gd name="adj" fmla="val 655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050" name="Picture 2" descr="C:\Users\ADMIN\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09600"/>
            <a:ext cx="4724400" cy="10045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5874603"/>
            <a:ext cx="8610600" cy="830997"/>
          </a:xfrm>
          <a:prstGeom prst="rect">
            <a:avLst/>
          </a:prstGeom>
        </p:spPr>
        <p:txBody>
          <a:bodyPr wrap="square">
            <a:spAutoFit/>
          </a:bodyPr>
          <a:lstStyle/>
          <a:p>
            <a:pPr algn="ctr"/>
            <a:r>
              <a:rPr lang="en-US" sz="2400" b="1" i="1" smtClean="0">
                <a:solidFill>
                  <a:srgbClr val="C00000"/>
                </a:solidFill>
              </a:rPr>
              <a:t>Nhận </a:t>
            </a:r>
            <a:r>
              <a:rPr lang="en-US" sz="2400" b="1" i="1">
                <a:solidFill>
                  <a:srgbClr val="C00000"/>
                </a:solidFill>
              </a:rPr>
              <a:t>xét đường phân chia sáng tối và trục </a:t>
            </a:r>
            <a:r>
              <a:rPr lang="en-US" sz="2400" b="1" i="1" smtClean="0">
                <a:solidFill>
                  <a:srgbClr val="C00000"/>
                </a:solidFill>
              </a:rPr>
              <a:t>Trái Đất </a:t>
            </a:r>
          </a:p>
          <a:p>
            <a:pPr algn="ctr"/>
            <a:r>
              <a:rPr lang="en-US" sz="2400" b="1" i="1" smtClean="0">
                <a:solidFill>
                  <a:srgbClr val="C00000"/>
                </a:solidFill>
              </a:rPr>
              <a:t>ở </a:t>
            </a:r>
            <a:r>
              <a:rPr lang="en-US" sz="2400" b="1" i="1">
                <a:solidFill>
                  <a:srgbClr val="C00000"/>
                </a:solidFill>
              </a:rPr>
              <a:t>các ngày 22/6 và </a:t>
            </a:r>
            <a:r>
              <a:rPr lang="en-US" sz="2400" b="1" i="1" smtClean="0">
                <a:solidFill>
                  <a:srgbClr val="C00000"/>
                </a:solidFill>
              </a:rPr>
              <a:t>22/12 ?</a:t>
            </a:r>
            <a:endParaRPr lang="en-US" sz="2400" b="1">
              <a:solidFill>
                <a:srgbClr val="C00000"/>
              </a:solidFill>
            </a:endParaRPr>
          </a:p>
        </p:txBody>
      </p:sp>
      <p:cxnSp>
        <p:nvCxnSpPr>
          <p:cNvPr id="10" name="Straight Connector 9"/>
          <p:cNvCxnSpPr/>
          <p:nvPr/>
        </p:nvCxnSpPr>
        <p:spPr>
          <a:xfrm flipH="1">
            <a:off x="1452880" y="1948180"/>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2133600" y="1925320"/>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6121400" y="1950720"/>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6802120" y="1915160"/>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5936111"/>
              </p:ext>
            </p:extLst>
          </p:nvPr>
        </p:nvGraphicFramePr>
        <p:xfrm>
          <a:off x="267797" y="4848607"/>
          <a:ext cx="8633089" cy="1676400"/>
        </p:xfrm>
        <a:graphic>
          <a:graphicData uri="http://schemas.openxmlformats.org/drawingml/2006/table">
            <a:tbl>
              <a:tblPr firstRow="1" firstCol="1" bandRow="1">
                <a:tableStyleId>{5940675A-B579-460E-94D1-54222C63F5DA}</a:tableStyleId>
              </a:tblPr>
              <a:tblGrid>
                <a:gridCol w="1753235"/>
                <a:gridCol w="1095911"/>
                <a:gridCol w="2307433"/>
                <a:gridCol w="1197767"/>
                <a:gridCol w="2278743"/>
              </a:tblGrid>
              <a:tr h="0">
                <a:tc rowSpan="2">
                  <a:txBody>
                    <a:bodyPr/>
                    <a:lstStyle/>
                    <a:p>
                      <a:pPr marL="0" marR="0" algn="ctr">
                        <a:spcBef>
                          <a:spcPts val="0"/>
                        </a:spcBef>
                        <a:spcAft>
                          <a:spcPts val="0"/>
                        </a:spcAft>
                      </a:pPr>
                      <a:r>
                        <a:rPr lang="en-US" sz="2200">
                          <a:effectLst/>
                          <a:latin typeface="Times New Roman" pitchFamily="18" charset="0"/>
                          <a:cs typeface="Times New Roman" pitchFamily="18" charset="0"/>
                        </a:rPr>
                        <a:t>   Thời gian</a:t>
                      </a:r>
                    </a:p>
                    <a:p>
                      <a:pPr marL="0" marR="0" algn="ctr">
                        <a:spcBef>
                          <a:spcPts val="0"/>
                        </a:spcBef>
                        <a:spcAft>
                          <a:spcPts val="0"/>
                        </a:spcAft>
                      </a:pPr>
                      <a:r>
                        <a:rPr lang="en-US" sz="2200">
                          <a:effectLst/>
                          <a:latin typeface="Times New Roman" pitchFamily="18" charset="0"/>
                          <a:cs typeface="Times New Roman" pitchFamily="18" charset="0"/>
                        </a:rPr>
                        <a:t> </a:t>
                      </a:r>
                    </a:p>
                    <a:p>
                      <a:pPr marL="0" marR="0">
                        <a:spcBef>
                          <a:spcPts val="0"/>
                        </a:spcBef>
                        <a:spcAft>
                          <a:spcPts val="0"/>
                        </a:spcAft>
                      </a:pPr>
                      <a:r>
                        <a:rPr lang="en-US" sz="2200">
                          <a:effectLst/>
                          <a:latin typeface="Times New Roman" pitchFamily="18" charset="0"/>
                          <a:cs typeface="Times New Roman" pitchFamily="18" charset="0"/>
                        </a:rPr>
                        <a:t>Địa điểm</a:t>
                      </a:r>
                      <a:endParaRPr lang="en-US" sz="2200">
                        <a:effectLst/>
                        <a:latin typeface="Times New Roman" pitchFamily="18" charset="0"/>
                        <a:ea typeface="Calibri"/>
                        <a:cs typeface="Times New Roman" pitchFamily="18" charset="0"/>
                      </a:endParaRPr>
                    </a:p>
                  </a:txBody>
                  <a:tcPr marL="68580" marR="68580" marT="0" marB="0"/>
                </a:tc>
                <a:tc gridSpan="2">
                  <a:txBody>
                    <a:bodyPr/>
                    <a:lstStyle/>
                    <a:p>
                      <a:pPr marL="0" marR="0" algn="ctr">
                        <a:spcBef>
                          <a:spcPts val="0"/>
                        </a:spcBef>
                        <a:spcAft>
                          <a:spcPts val="0"/>
                        </a:spcAft>
                      </a:pPr>
                      <a:r>
                        <a:rPr lang="en-US" sz="2200">
                          <a:effectLst/>
                          <a:latin typeface="Times New Roman" pitchFamily="18" charset="0"/>
                          <a:cs typeface="Times New Roman" pitchFamily="18" charset="0"/>
                        </a:rPr>
                        <a:t>Ngày 22/6</a:t>
                      </a:r>
                      <a:endParaRPr lang="en-US" sz="22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200">
                          <a:effectLst/>
                          <a:latin typeface="Times New Roman" pitchFamily="18" charset="0"/>
                          <a:cs typeface="Times New Roman" pitchFamily="18" charset="0"/>
                        </a:rPr>
                        <a:t>Ngày 22/12</a:t>
                      </a:r>
                      <a:endParaRPr lang="en-US" sz="22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r>
              <a:tr h="0">
                <a:tc vMerge="1">
                  <a:txBody>
                    <a:bodyPr/>
                    <a:lstStyle/>
                    <a:p>
                      <a:endParaRPr lang="en-US"/>
                    </a:p>
                  </a:txBody>
                  <a:tcPr/>
                </a:tc>
                <a:tc>
                  <a:txBody>
                    <a:bodyPr/>
                    <a:lstStyle/>
                    <a:p>
                      <a:pPr marL="0" marR="0" algn="ctr">
                        <a:spcBef>
                          <a:spcPts val="0"/>
                        </a:spcBef>
                        <a:spcAft>
                          <a:spcPts val="0"/>
                        </a:spcAft>
                      </a:pPr>
                      <a:r>
                        <a:rPr lang="en-US" sz="2200">
                          <a:effectLst/>
                          <a:latin typeface="Times New Roman" pitchFamily="18" charset="0"/>
                          <a:cs typeface="Times New Roman" pitchFamily="18" charset="0"/>
                        </a:rPr>
                        <a:t>Mùa</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So sánh độ dài ngày - đêm</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Mùa</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So sánh độ dài ngày - đêm</a:t>
                      </a:r>
                      <a:endParaRPr lang="en-US" sz="2200">
                        <a:effectLst/>
                        <a:latin typeface="Times New Roman" pitchFamily="18" charset="0"/>
                        <a:ea typeface="Calibri"/>
                        <a:cs typeface="Times New Roman" pitchFamily="18" charset="0"/>
                      </a:endParaRPr>
                    </a:p>
                  </a:txBody>
                  <a:tcPr marL="68580" marR="68580" marT="0" marB="0" anchor="ctr"/>
                </a:tc>
              </a:tr>
              <a:tr h="35560">
                <a:tc>
                  <a:txBody>
                    <a:bodyPr/>
                    <a:lstStyle/>
                    <a:p>
                      <a:pPr marL="0" marR="0" algn="just">
                        <a:spcBef>
                          <a:spcPts val="0"/>
                        </a:spcBef>
                        <a:spcAft>
                          <a:spcPts val="0"/>
                        </a:spcAft>
                      </a:pPr>
                      <a:r>
                        <a:rPr lang="en-US" sz="2200">
                          <a:effectLst/>
                          <a:latin typeface="Times New Roman" pitchFamily="18" charset="0"/>
                          <a:cs typeface="Times New Roman" pitchFamily="18" charset="0"/>
                        </a:rPr>
                        <a:t>Nửa cầu Bắc</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r>
              <a:tr h="0">
                <a:tc>
                  <a:txBody>
                    <a:bodyPr/>
                    <a:lstStyle/>
                    <a:p>
                      <a:pPr marL="0" marR="0" algn="just">
                        <a:spcBef>
                          <a:spcPts val="0"/>
                        </a:spcBef>
                        <a:spcAft>
                          <a:spcPts val="0"/>
                        </a:spcAft>
                      </a:pPr>
                      <a:r>
                        <a:rPr lang="en-US" sz="2200">
                          <a:effectLst/>
                          <a:latin typeface="Times New Roman" pitchFamily="18" charset="0"/>
                          <a:cs typeface="Times New Roman" pitchFamily="18" charset="0"/>
                        </a:rPr>
                        <a:t>Nửa cầu Nam</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r>
            </a:tbl>
          </a:graphicData>
        </a:graphic>
      </p:graphicFrame>
      <p:sp>
        <p:nvSpPr>
          <p:cNvPr id="5" name="Rectangle 4"/>
          <p:cNvSpPr/>
          <p:nvPr/>
        </p:nvSpPr>
        <p:spPr>
          <a:xfrm>
            <a:off x="152400" y="108858"/>
            <a:ext cx="5943600" cy="430887"/>
          </a:xfrm>
          <a:prstGeom prst="rect">
            <a:avLst/>
          </a:prstGeom>
        </p:spPr>
        <p:txBody>
          <a:bodyPr wrap="square">
            <a:spAutoFit/>
          </a:bodyPr>
          <a:lstStyle/>
          <a:p>
            <a:r>
              <a:rPr lang="en-US" sz="2200" b="1" smtClean="0">
                <a:latin typeface="Times New Roman" pitchFamily="18" charset="0"/>
                <a:cs typeface="Times New Roman" pitchFamily="18" charset="0"/>
              </a:rPr>
              <a:t>3. </a:t>
            </a:r>
            <a:r>
              <a:rPr lang="vi-VN" sz="2200" b="1" smtClean="0">
                <a:latin typeface="Times New Roman" pitchFamily="18" charset="0"/>
                <a:cs typeface="Times New Roman" pitchFamily="18" charset="0"/>
              </a:rPr>
              <a:t>Hiện </a:t>
            </a:r>
            <a:r>
              <a:rPr lang="vi-VN" sz="2200" b="1">
                <a:latin typeface="Times New Roman" pitchFamily="18" charset="0"/>
                <a:cs typeface="Times New Roman" pitchFamily="18" charset="0"/>
              </a:rPr>
              <a:t>tượng ngày - đêm dài ngắn theo mùa</a:t>
            </a:r>
            <a:endParaRPr lang="en-US" sz="2200">
              <a:latin typeface="Times New Roman" pitchFamily="18" charset="0"/>
              <a:cs typeface="Times New Roman" pitchFamily="18" charset="0"/>
            </a:endParaRPr>
          </a:p>
        </p:txBody>
      </p:sp>
      <p:grpSp>
        <p:nvGrpSpPr>
          <p:cNvPr id="22" name="Group 21"/>
          <p:cNvGrpSpPr/>
          <p:nvPr/>
        </p:nvGrpSpPr>
        <p:grpSpPr>
          <a:xfrm>
            <a:off x="685800" y="821677"/>
            <a:ext cx="7880779" cy="3978923"/>
            <a:chOff x="533400" y="547357"/>
            <a:chExt cx="8261779" cy="4253243"/>
          </a:xfrm>
        </p:grpSpPr>
        <p:pic>
          <p:nvPicPr>
            <p:cNvPr id="4" name="Picture 10" descr="C:\Users\ADMIN\Desktop\Capture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 y="547357"/>
              <a:ext cx="8261779" cy="425324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a:off x="1431106" y="819137"/>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2111826" y="796277"/>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6099626" y="821677"/>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6780346" y="786117"/>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3" name="Rectangle 1"/>
          <p:cNvSpPr>
            <a:spLocks noChangeArrowheads="1"/>
          </p:cNvSpPr>
          <p:nvPr/>
        </p:nvSpPr>
        <p:spPr bwMode="auto">
          <a:xfrm>
            <a:off x="189810" y="4343400"/>
            <a:ext cx="20826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Điền bảng sau:</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2102392" y="5766637"/>
            <a:ext cx="1007294"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Nóng</a:t>
            </a:r>
            <a:endParaRPr lang="en-US" sz="2200">
              <a:solidFill>
                <a:srgbClr val="C00000"/>
              </a:solidFill>
              <a:latin typeface="Times New Roman" pitchFamily="18" charset="0"/>
              <a:cs typeface="Times New Roman" pitchFamily="18" charset="0"/>
            </a:endParaRPr>
          </a:p>
        </p:txBody>
      </p:sp>
      <p:sp>
        <p:nvSpPr>
          <p:cNvPr id="13" name="TextBox 12"/>
          <p:cNvSpPr txBox="1"/>
          <p:nvPr/>
        </p:nvSpPr>
        <p:spPr>
          <a:xfrm>
            <a:off x="2116906" y="6109537"/>
            <a:ext cx="1007294"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Lạnh</a:t>
            </a:r>
            <a:endParaRPr lang="en-US" sz="2200">
              <a:solidFill>
                <a:srgbClr val="C00000"/>
              </a:solidFill>
              <a:latin typeface="Times New Roman" pitchFamily="18" charset="0"/>
              <a:cs typeface="Times New Roman" pitchFamily="18" charset="0"/>
            </a:endParaRPr>
          </a:p>
        </p:txBody>
      </p:sp>
      <p:cxnSp>
        <p:nvCxnSpPr>
          <p:cNvPr id="15" name="Straight Connector 14"/>
          <p:cNvCxnSpPr/>
          <p:nvPr/>
        </p:nvCxnSpPr>
        <p:spPr>
          <a:xfrm>
            <a:off x="304800" y="4876800"/>
            <a:ext cx="1715190" cy="961572"/>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343275" y="5804284"/>
            <a:ext cx="1828800"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Ngày &gt; đêm</a:t>
            </a:r>
            <a:endParaRPr lang="en-US" sz="2200">
              <a:solidFill>
                <a:srgbClr val="C00000"/>
              </a:solidFill>
              <a:latin typeface="Times New Roman" pitchFamily="18" charset="0"/>
              <a:cs typeface="Times New Roman" pitchFamily="18" charset="0"/>
            </a:endParaRPr>
          </a:p>
        </p:txBody>
      </p:sp>
      <p:sp>
        <p:nvSpPr>
          <p:cNvPr id="17" name="TextBox 16"/>
          <p:cNvSpPr txBox="1"/>
          <p:nvPr/>
        </p:nvSpPr>
        <p:spPr>
          <a:xfrm>
            <a:off x="3343275" y="6124050"/>
            <a:ext cx="1828800"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Ngày &lt; đêm</a:t>
            </a:r>
            <a:endParaRPr lang="en-US" sz="2200">
              <a:solidFill>
                <a:srgbClr val="C00000"/>
              </a:solidFill>
              <a:latin typeface="Times New Roman" pitchFamily="18" charset="0"/>
              <a:cs typeface="Times New Roman" pitchFamily="18" charset="0"/>
            </a:endParaRPr>
          </a:p>
        </p:txBody>
      </p:sp>
      <p:sp>
        <p:nvSpPr>
          <p:cNvPr id="18" name="TextBox 17"/>
          <p:cNvSpPr txBox="1"/>
          <p:nvPr/>
        </p:nvSpPr>
        <p:spPr>
          <a:xfrm>
            <a:off x="6781800" y="6144392"/>
            <a:ext cx="1828800"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Ngày &gt; đêm</a:t>
            </a:r>
            <a:endParaRPr lang="en-US" sz="2200">
              <a:solidFill>
                <a:srgbClr val="C00000"/>
              </a:solidFill>
              <a:latin typeface="Times New Roman" pitchFamily="18" charset="0"/>
              <a:cs typeface="Times New Roman" pitchFamily="18" charset="0"/>
            </a:endParaRPr>
          </a:p>
        </p:txBody>
      </p:sp>
      <p:sp>
        <p:nvSpPr>
          <p:cNvPr id="19" name="TextBox 18"/>
          <p:cNvSpPr txBox="1"/>
          <p:nvPr/>
        </p:nvSpPr>
        <p:spPr>
          <a:xfrm>
            <a:off x="6781800" y="5791200"/>
            <a:ext cx="1828800"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Ngày &lt; đêm</a:t>
            </a:r>
            <a:endParaRPr lang="en-US" sz="2200">
              <a:solidFill>
                <a:srgbClr val="C00000"/>
              </a:solidFill>
              <a:latin typeface="Times New Roman" pitchFamily="18" charset="0"/>
              <a:cs typeface="Times New Roman" pitchFamily="18" charset="0"/>
            </a:endParaRPr>
          </a:p>
        </p:txBody>
      </p:sp>
      <p:sp>
        <p:nvSpPr>
          <p:cNvPr id="20" name="TextBox 19"/>
          <p:cNvSpPr txBox="1"/>
          <p:nvPr/>
        </p:nvSpPr>
        <p:spPr>
          <a:xfrm>
            <a:off x="5548811" y="5763010"/>
            <a:ext cx="1007294"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Lạnh</a:t>
            </a:r>
            <a:endParaRPr lang="en-US" sz="2200">
              <a:solidFill>
                <a:srgbClr val="C00000"/>
              </a:solidFill>
              <a:latin typeface="Times New Roman" pitchFamily="18" charset="0"/>
              <a:cs typeface="Times New Roman" pitchFamily="18" charset="0"/>
            </a:endParaRPr>
          </a:p>
        </p:txBody>
      </p:sp>
      <p:sp>
        <p:nvSpPr>
          <p:cNvPr id="21" name="TextBox 20"/>
          <p:cNvSpPr txBox="1"/>
          <p:nvPr/>
        </p:nvSpPr>
        <p:spPr>
          <a:xfrm>
            <a:off x="5582194" y="6118535"/>
            <a:ext cx="1007294"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Nóng</a:t>
            </a:r>
            <a:endParaRPr lang="en-US" sz="22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43428" y="1411699"/>
            <a:ext cx="7162800" cy="3465101"/>
            <a:chOff x="533400" y="547357"/>
            <a:chExt cx="8261779" cy="4253243"/>
          </a:xfrm>
        </p:grpSpPr>
        <p:pic>
          <p:nvPicPr>
            <p:cNvPr id="24" name="Picture 10" descr="C:\Users\ADMIN\Desktop\Capture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 y="547357"/>
              <a:ext cx="8261779" cy="4253243"/>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flipH="1">
              <a:off x="1431106" y="819137"/>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2111826" y="796277"/>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6099626" y="821677"/>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6780346" y="786117"/>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aphicFrame>
        <p:nvGraphicFramePr>
          <p:cNvPr id="2" name="Table 1"/>
          <p:cNvGraphicFramePr>
            <a:graphicFrameLocks noGrp="1"/>
          </p:cNvGraphicFramePr>
          <p:nvPr>
            <p:extLst>
              <p:ext uri="{D42A27DB-BD31-4B8C-83A1-F6EECF244321}">
                <p14:modId xmlns:p14="http://schemas.microsoft.com/office/powerpoint/2010/main" val="2100294519"/>
              </p:ext>
            </p:extLst>
          </p:nvPr>
        </p:nvGraphicFramePr>
        <p:xfrm>
          <a:off x="267797" y="4848607"/>
          <a:ext cx="8633089" cy="1676400"/>
        </p:xfrm>
        <a:graphic>
          <a:graphicData uri="http://schemas.openxmlformats.org/drawingml/2006/table">
            <a:tbl>
              <a:tblPr firstRow="1" firstCol="1" bandRow="1">
                <a:tableStyleId>{5940675A-B579-460E-94D1-54222C63F5DA}</a:tableStyleId>
              </a:tblPr>
              <a:tblGrid>
                <a:gridCol w="1753235"/>
                <a:gridCol w="1095911"/>
                <a:gridCol w="2307433"/>
                <a:gridCol w="1197767"/>
                <a:gridCol w="2278743"/>
              </a:tblGrid>
              <a:tr h="0">
                <a:tc rowSpan="2">
                  <a:txBody>
                    <a:bodyPr/>
                    <a:lstStyle/>
                    <a:p>
                      <a:pPr marL="0" marR="0" algn="ctr">
                        <a:spcBef>
                          <a:spcPts val="0"/>
                        </a:spcBef>
                        <a:spcAft>
                          <a:spcPts val="0"/>
                        </a:spcAft>
                      </a:pPr>
                      <a:r>
                        <a:rPr lang="en-US" sz="2200">
                          <a:effectLst/>
                          <a:latin typeface="Times New Roman" pitchFamily="18" charset="0"/>
                          <a:cs typeface="Times New Roman" pitchFamily="18" charset="0"/>
                        </a:rPr>
                        <a:t>   Thời gian</a:t>
                      </a:r>
                    </a:p>
                    <a:p>
                      <a:pPr marL="0" marR="0" algn="ctr">
                        <a:spcBef>
                          <a:spcPts val="0"/>
                        </a:spcBef>
                        <a:spcAft>
                          <a:spcPts val="0"/>
                        </a:spcAft>
                      </a:pPr>
                      <a:r>
                        <a:rPr lang="en-US" sz="2200">
                          <a:effectLst/>
                          <a:latin typeface="Times New Roman" pitchFamily="18" charset="0"/>
                          <a:cs typeface="Times New Roman" pitchFamily="18" charset="0"/>
                        </a:rPr>
                        <a:t> </a:t>
                      </a:r>
                    </a:p>
                    <a:p>
                      <a:pPr marL="0" marR="0">
                        <a:spcBef>
                          <a:spcPts val="0"/>
                        </a:spcBef>
                        <a:spcAft>
                          <a:spcPts val="0"/>
                        </a:spcAft>
                      </a:pPr>
                      <a:r>
                        <a:rPr lang="en-US" sz="2200">
                          <a:effectLst/>
                          <a:latin typeface="Times New Roman" pitchFamily="18" charset="0"/>
                          <a:cs typeface="Times New Roman" pitchFamily="18" charset="0"/>
                        </a:rPr>
                        <a:t>Địa điểm</a:t>
                      </a:r>
                      <a:endParaRPr lang="en-US" sz="2200">
                        <a:effectLst/>
                        <a:latin typeface="Times New Roman" pitchFamily="18" charset="0"/>
                        <a:ea typeface="Calibri"/>
                        <a:cs typeface="Times New Roman" pitchFamily="18" charset="0"/>
                      </a:endParaRPr>
                    </a:p>
                  </a:txBody>
                  <a:tcPr marL="68580" marR="68580" marT="0" marB="0"/>
                </a:tc>
                <a:tc gridSpan="2">
                  <a:txBody>
                    <a:bodyPr/>
                    <a:lstStyle/>
                    <a:p>
                      <a:pPr marL="0" marR="0" algn="ctr">
                        <a:spcBef>
                          <a:spcPts val="0"/>
                        </a:spcBef>
                        <a:spcAft>
                          <a:spcPts val="0"/>
                        </a:spcAft>
                      </a:pPr>
                      <a:r>
                        <a:rPr lang="en-US" sz="2200">
                          <a:effectLst/>
                          <a:latin typeface="Times New Roman" pitchFamily="18" charset="0"/>
                          <a:cs typeface="Times New Roman" pitchFamily="18" charset="0"/>
                        </a:rPr>
                        <a:t>Ngày 22/6</a:t>
                      </a:r>
                      <a:endParaRPr lang="en-US" sz="22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200">
                          <a:effectLst/>
                          <a:latin typeface="Times New Roman" pitchFamily="18" charset="0"/>
                          <a:cs typeface="Times New Roman" pitchFamily="18" charset="0"/>
                        </a:rPr>
                        <a:t>Ngày 22/12</a:t>
                      </a:r>
                      <a:endParaRPr lang="en-US" sz="22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r>
              <a:tr h="0">
                <a:tc vMerge="1">
                  <a:txBody>
                    <a:bodyPr/>
                    <a:lstStyle/>
                    <a:p>
                      <a:endParaRPr lang="en-US"/>
                    </a:p>
                  </a:txBody>
                  <a:tcPr/>
                </a:tc>
                <a:tc>
                  <a:txBody>
                    <a:bodyPr/>
                    <a:lstStyle/>
                    <a:p>
                      <a:pPr marL="0" marR="0" algn="ctr">
                        <a:spcBef>
                          <a:spcPts val="0"/>
                        </a:spcBef>
                        <a:spcAft>
                          <a:spcPts val="0"/>
                        </a:spcAft>
                      </a:pPr>
                      <a:r>
                        <a:rPr lang="en-US" sz="2200">
                          <a:effectLst/>
                          <a:latin typeface="Times New Roman" pitchFamily="18" charset="0"/>
                          <a:cs typeface="Times New Roman" pitchFamily="18" charset="0"/>
                        </a:rPr>
                        <a:t>Mùa</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So sánh độ dài ngày - đêm</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Mùa</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So sánh độ dài ngày - đêm</a:t>
                      </a:r>
                      <a:endParaRPr lang="en-US" sz="2200">
                        <a:effectLst/>
                        <a:latin typeface="Times New Roman" pitchFamily="18" charset="0"/>
                        <a:ea typeface="Calibri"/>
                        <a:cs typeface="Times New Roman" pitchFamily="18" charset="0"/>
                      </a:endParaRPr>
                    </a:p>
                  </a:txBody>
                  <a:tcPr marL="68580" marR="68580" marT="0" marB="0" anchor="ctr"/>
                </a:tc>
              </a:tr>
              <a:tr h="35560">
                <a:tc>
                  <a:txBody>
                    <a:bodyPr/>
                    <a:lstStyle/>
                    <a:p>
                      <a:pPr marL="0" marR="0" algn="just">
                        <a:spcBef>
                          <a:spcPts val="0"/>
                        </a:spcBef>
                        <a:spcAft>
                          <a:spcPts val="0"/>
                        </a:spcAft>
                      </a:pPr>
                      <a:r>
                        <a:rPr lang="en-US" sz="2200">
                          <a:effectLst/>
                          <a:latin typeface="Times New Roman" pitchFamily="18" charset="0"/>
                          <a:cs typeface="Times New Roman" pitchFamily="18" charset="0"/>
                        </a:rPr>
                        <a:t>Nửa cầu Bắc</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r>
              <a:tr h="0">
                <a:tc>
                  <a:txBody>
                    <a:bodyPr/>
                    <a:lstStyle/>
                    <a:p>
                      <a:pPr marL="0" marR="0" algn="just">
                        <a:spcBef>
                          <a:spcPts val="0"/>
                        </a:spcBef>
                        <a:spcAft>
                          <a:spcPts val="0"/>
                        </a:spcAft>
                      </a:pPr>
                      <a:r>
                        <a:rPr lang="en-US" sz="2200">
                          <a:effectLst/>
                          <a:latin typeface="Times New Roman" pitchFamily="18" charset="0"/>
                          <a:cs typeface="Times New Roman" pitchFamily="18" charset="0"/>
                        </a:rPr>
                        <a:t>Nửa cầu Nam</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r>
            </a:tbl>
          </a:graphicData>
        </a:graphic>
      </p:graphicFrame>
      <p:sp>
        <p:nvSpPr>
          <p:cNvPr id="5" name="Rectangle 4"/>
          <p:cNvSpPr/>
          <p:nvPr/>
        </p:nvSpPr>
        <p:spPr>
          <a:xfrm>
            <a:off x="152400" y="108858"/>
            <a:ext cx="5943600" cy="430887"/>
          </a:xfrm>
          <a:prstGeom prst="rect">
            <a:avLst/>
          </a:prstGeom>
        </p:spPr>
        <p:txBody>
          <a:bodyPr wrap="square">
            <a:spAutoFit/>
          </a:bodyPr>
          <a:lstStyle/>
          <a:p>
            <a:r>
              <a:rPr lang="en-US" sz="2200" b="1" smtClean="0">
                <a:latin typeface="Times New Roman" pitchFamily="18" charset="0"/>
                <a:cs typeface="Times New Roman" pitchFamily="18" charset="0"/>
              </a:rPr>
              <a:t>3. </a:t>
            </a:r>
            <a:r>
              <a:rPr lang="vi-VN" sz="2200" b="1" smtClean="0">
                <a:latin typeface="Times New Roman" pitchFamily="18" charset="0"/>
                <a:cs typeface="Times New Roman" pitchFamily="18" charset="0"/>
              </a:rPr>
              <a:t>Hiện </a:t>
            </a:r>
            <a:r>
              <a:rPr lang="vi-VN" sz="2200" b="1">
                <a:latin typeface="Times New Roman" pitchFamily="18" charset="0"/>
                <a:cs typeface="Times New Roman" pitchFamily="18" charset="0"/>
              </a:rPr>
              <a:t>tượng ngày - đêm dài ngắn theo mùa</a:t>
            </a:r>
            <a:endParaRPr lang="en-US" sz="2200">
              <a:latin typeface="Times New Roman" pitchFamily="18" charset="0"/>
              <a:cs typeface="Times New Roman" pitchFamily="18" charset="0"/>
            </a:endParaRPr>
          </a:p>
        </p:txBody>
      </p:sp>
      <p:sp>
        <p:nvSpPr>
          <p:cNvPr id="12" name="TextBox 11"/>
          <p:cNvSpPr txBox="1"/>
          <p:nvPr/>
        </p:nvSpPr>
        <p:spPr>
          <a:xfrm>
            <a:off x="2102392" y="5766637"/>
            <a:ext cx="1007294"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Nóng</a:t>
            </a:r>
            <a:endParaRPr lang="en-US" sz="2200">
              <a:solidFill>
                <a:srgbClr val="C00000"/>
              </a:solidFill>
              <a:latin typeface="Times New Roman" pitchFamily="18" charset="0"/>
              <a:cs typeface="Times New Roman" pitchFamily="18" charset="0"/>
            </a:endParaRPr>
          </a:p>
        </p:txBody>
      </p:sp>
      <p:sp>
        <p:nvSpPr>
          <p:cNvPr id="13" name="TextBox 12"/>
          <p:cNvSpPr txBox="1"/>
          <p:nvPr/>
        </p:nvSpPr>
        <p:spPr>
          <a:xfrm>
            <a:off x="2116906" y="6109537"/>
            <a:ext cx="1007294"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Lạnh</a:t>
            </a:r>
            <a:endParaRPr lang="en-US" sz="2200">
              <a:solidFill>
                <a:srgbClr val="C00000"/>
              </a:solidFill>
              <a:latin typeface="Times New Roman" pitchFamily="18" charset="0"/>
              <a:cs typeface="Times New Roman" pitchFamily="18" charset="0"/>
            </a:endParaRPr>
          </a:p>
        </p:txBody>
      </p:sp>
      <p:cxnSp>
        <p:nvCxnSpPr>
          <p:cNvPr id="15" name="Straight Connector 14"/>
          <p:cNvCxnSpPr/>
          <p:nvPr/>
        </p:nvCxnSpPr>
        <p:spPr>
          <a:xfrm>
            <a:off x="304800" y="4876800"/>
            <a:ext cx="1715190" cy="961572"/>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343275" y="5804284"/>
            <a:ext cx="1828800"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Ngày &gt; đêm</a:t>
            </a:r>
            <a:endParaRPr lang="en-US" sz="2200">
              <a:solidFill>
                <a:srgbClr val="C00000"/>
              </a:solidFill>
              <a:latin typeface="Times New Roman" pitchFamily="18" charset="0"/>
              <a:cs typeface="Times New Roman" pitchFamily="18" charset="0"/>
            </a:endParaRPr>
          </a:p>
        </p:txBody>
      </p:sp>
      <p:sp>
        <p:nvSpPr>
          <p:cNvPr id="17" name="TextBox 16"/>
          <p:cNvSpPr txBox="1"/>
          <p:nvPr/>
        </p:nvSpPr>
        <p:spPr>
          <a:xfrm>
            <a:off x="3343275" y="6124050"/>
            <a:ext cx="1828800"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Ngày &lt; đêm</a:t>
            </a:r>
            <a:endParaRPr lang="en-US" sz="2200">
              <a:solidFill>
                <a:srgbClr val="C00000"/>
              </a:solidFill>
              <a:latin typeface="Times New Roman" pitchFamily="18" charset="0"/>
              <a:cs typeface="Times New Roman" pitchFamily="18" charset="0"/>
            </a:endParaRPr>
          </a:p>
        </p:txBody>
      </p:sp>
      <p:sp>
        <p:nvSpPr>
          <p:cNvPr id="18" name="TextBox 17"/>
          <p:cNvSpPr txBox="1"/>
          <p:nvPr/>
        </p:nvSpPr>
        <p:spPr>
          <a:xfrm>
            <a:off x="6781800" y="6144392"/>
            <a:ext cx="1828800"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Ngày &gt; đêm</a:t>
            </a:r>
            <a:endParaRPr lang="en-US" sz="2200">
              <a:solidFill>
                <a:srgbClr val="C00000"/>
              </a:solidFill>
              <a:latin typeface="Times New Roman" pitchFamily="18" charset="0"/>
              <a:cs typeface="Times New Roman" pitchFamily="18" charset="0"/>
            </a:endParaRPr>
          </a:p>
        </p:txBody>
      </p:sp>
      <p:sp>
        <p:nvSpPr>
          <p:cNvPr id="19" name="TextBox 18"/>
          <p:cNvSpPr txBox="1"/>
          <p:nvPr/>
        </p:nvSpPr>
        <p:spPr>
          <a:xfrm>
            <a:off x="6781800" y="5791200"/>
            <a:ext cx="1828800"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Ngày &lt; đêm</a:t>
            </a:r>
            <a:endParaRPr lang="en-US" sz="2200">
              <a:solidFill>
                <a:srgbClr val="C00000"/>
              </a:solidFill>
              <a:latin typeface="Times New Roman" pitchFamily="18" charset="0"/>
              <a:cs typeface="Times New Roman" pitchFamily="18" charset="0"/>
            </a:endParaRPr>
          </a:p>
        </p:txBody>
      </p:sp>
      <p:sp>
        <p:nvSpPr>
          <p:cNvPr id="20" name="TextBox 19"/>
          <p:cNvSpPr txBox="1"/>
          <p:nvPr/>
        </p:nvSpPr>
        <p:spPr>
          <a:xfrm>
            <a:off x="5548811" y="5763010"/>
            <a:ext cx="1007294"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Lạnh</a:t>
            </a:r>
            <a:endParaRPr lang="en-US" sz="2200">
              <a:solidFill>
                <a:srgbClr val="C00000"/>
              </a:solidFill>
              <a:latin typeface="Times New Roman" pitchFamily="18" charset="0"/>
              <a:cs typeface="Times New Roman" pitchFamily="18" charset="0"/>
            </a:endParaRPr>
          </a:p>
        </p:txBody>
      </p:sp>
      <p:sp>
        <p:nvSpPr>
          <p:cNvPr id="21" name="TextBox 20"/>
          <p:cNvSpPr txBox="1"/>
          <p:nvPr/>
        </p:nvSpPr>
        <p:spPr>
          <a:xfrm>
            <a:off x="5582194" y="6118535"/>
            <a:ext cx="1007294" cy="430887"/>
          </a:xfrm>
          <a:prstGeom prst="rect">
            <a:avLst/>
          </a:prstGeom>
          <a:noFill/>
        </p:spPr>
        <p:txBody>
          <a:bodyPr wrap="square" rtlCol="0">
            <a:spAutoFit/>
          </a:bodyPr>
          <a:lstStyle/>
          <a:p>
            <a:pPr algn="ctr"/>
            <a:r>
              <a:rPr lang="en-US" sz="2200" smtClean="0">
                <a:solidFill>
                  <a:srgbClr val="C00000"/>
                </a:solidFill>
                <a:latin typeface="Times New Roman" pitchFamily="18" charset="0"/>
                <a:cs typeface="Times New Roman" pitchFamily="18" charset="0"/>
              </a:rPr>
              <a:t>Nóng</a:t>
            </a:r>
            <a:endParaRPr lang="en-US" sz="2200">
              <a:solidFill>
                <a:srgbClr val="C00000"/>
              </a:solidFill>
              <a:latin typeface="Times New Roman" pitchFamily="18" charset="0"/>
              <a:cs typeface="Times New Roman" pitchFamily="18" charset="0"/>
            </a:endParaRPr>
          </a:p>
        </p:txBody>
      </p:sp>
      <p:sp>
        <p:nvSpPr>
          <p:cNvPr id="22" name="Rectangle 21"/>
          <p:cNvSpPr/>
          <p:nvPr/>
        </p:nvSpPr>
        <p:spPr>
          <a:xfrm>
            <a:off x="1219200" y="493589"/>
            <a:ext cx="5943600" cy="1015663"/>
          </a:xfrm>
          <a:prstGeom prst="rect">
            <a:avLst/>
          </a:prstGeom>
        </p:spPr>
        <p:txBody>
          <a:bodyPr wrap="square">
            <a:spAutoFit/>
          </a:bodyPr>
          <a:lstStyle/>
          <a:p>
            <a:r>
              <a:rPr lang="en-US" sz="2000" smtClean="0">
                <a:latin typeface="Times New Roman" pitchFamily="18" charset="0"/>
                <a:cs typeface="Times New Roman" pitchFamily="18" charset="0"/>
              </a:rPr>
              <a:t>- Nửa cầu mùa nóng: Ngày dài hơn đêm.</a:t>
            </a:r>
          </a:p>
          <a:p>
            <a:r>
              <a:rPr lang="en-US" sz="2000" smtClean="0">
                <a:latin typeface="Times New Roman" pitchFamily="18" charset="0"/>
                <a:cs typeface="Times New Roman" pitchFamily="18" charset="0"/>
              </a:rPr>
              <a:t>- Nửa cầu mùa lạnh: Đêm dài hơn ngày.</a:t>
            </a:r>
          </a:p>
          <a:p>
            <a:r>
              <a:rPr lang="en-US" sz="2000" smtClean="0">
                <a:latin typeface="Times New Roman" pitchFamily="18" charset="0"/>
                <a:cs typeface="Times New Roman" pitchFamily="18" charset="0"/>
              </a:rPr>
              <a:t>- Xích đạo: Ngày = đêm</a:t>
            </a:r>
            <a:endParaRPr lang="en-US" sz="2000">
              <a:latin typeface="Times New Roman" pitchFamily="18" charset="0"/>
              <a:cs typeface="Times New Roman" pitchFamily="18" charset="0"/>
            </a:endParaRPr>
          </a:p>
        </p:txBody>
      </p:sp>
      <p:pic>
        <p:nvPicPr>
          <p:cNvPr id="29" name="Picture 2" descr="C:\Users\ADMIN\Desktop\Tay_cam_but_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60" y="504932"/>
            <a:ext cx="1158456" cy="97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076306"/>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Users\ADMIN\Desktop\Capture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3372" y="1676400"/>
            <a:ext cx="883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3361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TU LIEU POWER POINT\HINH NEN PP\4a9603180f768be911182399re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
            <a:ext cx="9144000" cy="6827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2844" y="1828800"/>
            <a:ext cx="8458200" cy="1754326"/>
          </a:xfrm>
          <a:prstGeom prst="rect">
            <a:avLst/>
          </a:prstGeom>
        </p:spPr>
        <p:txBody>
          <a:bodyPr wrap="square">
            <a:spAutoFit/>
          </a:bodyPr>
          <a:lstStyle/>
          <a:p>
            <a:pPr algn="ctr"/>
            <a:r>
              <a:rPr lang="vi-VN" sz="3600" b="1" cap="all">
                <a:solidFill>
                  <a:srgbClr val="C00000"/>
                </a:solidFill>
                <a:effectLst>
                  <a:outerShdw blurRad="38100" dist="38100" dir="2700000" algn="tl">
                    <a:srgbClr val="000000">
                      <a:alpha val="43137"/>
                    </a:srgbClr>
                  </a:outerShdw>
                </a:effectLst>
                <a:latin typeface="+mj-lt"/>
              </a:rPr>
              <a:t>B</a:t>
            </a:r>
            <a:r>
              <a:rPr lang="en-US" sz="3600" b="1" cap="all">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ÀI </a:t>
            </a:r>
            <a:r>
              <a:rPr lang="vi-VN" sz="3600" b="1" cap="all">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cap="all">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cap="all">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cap="all"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vi-VN" sz="3600" b="1" cap="all"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CHUYỂN </a:t>
            </a:r>
            <a:r>
              <a:rPr lang="vi-VN" sz="3600" b="1" cap="all">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 CỦA T</a:t>
            </a:r>
            <a:r>
              <a:rPr lang="en-US" sz="3600" b="1" cap="all">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RÁI ĐẤT</a:t>
            </a:r>
            <a:r>
              <a:rPr lang="vi-VN" sz="3600" b="1" cap="all">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cap="all"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vi-VN" sz="3600" b="1" cap="all"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QUAY </a:t>
            </a:r>
            <a:r>
              <a:rPr lang="vi-VN" sz="3600" b="1" cap="all">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QUANH M</a:t>
            </a:r>
            <a:r>
              <a:rPr lang="en-US" sz="3600" b="1" cap="all">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ẶT TRỜI</a:t>
            </a:r>
            <a:r>
              <a:rPr lang="vi-VN" sz="3600" b="1" cap="all">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VÀ HỆ QUẢ</a:t>
            </a:r>
            <a:endParaRPr lang="en-US" sz="3600" cap="all">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606644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TU LIEU DIA LI\ban do tgioi\Ban do T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098138"/>
            <a:ext cx="9144000" cy="54673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a:endCxn id="6146" idx="1"/>
          </p:cNvCxnSpPr>
          <p:nvPr/>
        </p:nvCxnSpPr>
        <p:spPr>
          <a:xfrm flipH="1" flipV="1">
            <a:off x="0" y="3831813"/>
            <a:ext cx="9144002" cy="76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304800" y="3374613"/>
            <a:ext cx="1524000" cy="523220"/>
          </a:xfrm>
          <a:prstGeom prst="rect">
            <a:avLst/>
          </a:prstGeom>
          <a:noFill/>
        </p:spPr>
        <p:txBody>
          <a:bodyPr wrap="square" rtlCol="0">
            <a:spAutoFit/>
          </a:bodyPr>
          <a:lstStyle/>
          <a:p>
            <a:r>
              <a:rPr lang="en-US" sz="2800" b="1" smtClean="0"/>
              <a:t>Xích đạo</a:t>
            </a:r>
            <a:endParaRPr lang="en-US" sz="2800" b="1"/>
          </a:p>
        </p:txBody>
      </p:sp>
      <p:sp>
        <p:nvSpPr>
          <p:cNvPr id="9" name="Rounded Rectangular Callout 8"/>
          <p:cNvSpPr/>
          <p:nvPr/>
        </p:nvSpPr>
        <p:spPr>
          <a:xfrm>
            <a:off x="7315200" y="2612613"/>
            <a:ext cx="1752602" cy="533400"/>
          </a:xfrm>
          <a:prstGeom prst="wedgeRoundRectCallout">
            <a:avLst>
              <a:gd name="adj1" fmla="val -55335"/>
              <a:gd name="adj2" fmla="val 115035"/>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smtClean="0"/>
              <a:t>Việt Nam</a:t>
            </a:r>
            <a:endParaRPr lang="en-US" sz="2400" b="1"/>
          </a:p>
        </p:txBody>
      </p:sp>
      <p:sp>
        <p:nvSpPr>
          <p:cNvPr id="11" name="Rounded Rectangular Callout 10"/>
          <p:cNvSpPr/>
          <p:nvPr/>
        </p:nvSpPr>
        <p:spPr>
          <a:xfrm>
            <a:off x="5333998" y="4974813"/>
            <a:ext cx="1752602" cy="533400"/>
          </a:xfrm>
          <a:prstGeom prst="wedgeRoundRectCallout">
            <a:avLst>
              <a:gd name="adj1" fmla="val 71733"/>
              <a:gd name="adj2" fmla="val -89573"/>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smtClean="0"/>
              <a:t>Ô-xtrây-li-a</a:t>
            </a:r>
            <a:endParaRPr lang="en-US" sz="2400" b="1"/>
          </a:p>
        </p:txBody>
      </p:sp>
      <p:pic>
        <p:nvPicPr>
          <p:cNvPr id="12" name="Picture 11" descr="C:\Users\ADMIN\Desktop\Capture5.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4222" t="59982" r="4176" b="10724"/>
          <a:stretch/>
        </p:blipFill>
        <p:spPr bwMode="auto">
          <a:xfrm>
            <a:off x="304800" y="183740"/>
            <a:ext cx="8096864" cy="82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28298"/>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948" y="801779"/>
            <a:ext cx="5658152" cy="430887"/>
          </a:xfrm>
          <a:prstGeom prst="rect">
            <a:avLst/>
          </a:prstGeom>
        </p:spPr>
        <p:txBody>
          <a:bodyPr wrap="none">
            <a:spAutoFit/>
          </a:bodyPr>
          <a:lstStyle/>
          <a:p>
            <a:r>
              <a:rPr lang="nl-NL" sz="2200" b="1">
                <a:solidFill>
                  <a:srgbClr val="C00000"/>
                </a:solidFill>
                <a:latin typeface="Times New Roman" pitchFamily="18" charset="0"/>
                <a:cs typeface="Times New Roman" pitchFamily="18" charset="0"/>
              </a:rPr>
              <a:t>1. Chuyển động của </a:t>
            </a:r>
            <a:r>
              <a:rPr lang="nl-NL" sz="2200" b="1" smtClean="0">
                <a:solidFill>
                  <a:srgbClr val="C00000"/>
                </a:solidFill>
                <a:latin typeface="Times New Roman" pitchFamily="18" charset="0"/>
                <a:cs typeface="Times New Roman" pitchFamily="18" charset="0"/>
              </a:rPr>
              <a:t>Trái Đất </a:t>
            </a:r>
            <a:r>
              <a:rPr lang="nl-NL" sz="2200" b="1">
                <a:solidFill>
                  <a:srgbClr val="C00000"/>
                </a:solidFill>
                <a:latin typeface="Times New Roman" pitchFamily="18" charset="0"/>
                <a:cs typeface="Times New Roman" pitchFamily="18" charset="0"/>
              </a:rPr>
              <a:t>quanh </a:t>
            </a:r>
            <a:r>
              <a:rPr lang="nl-NL" sz="2200" b="1" smtClean="0">
                <a:solidFill>
                  <a:srgbClr val="C00000"/>
                </a:solidFill>
                <a:latin typeface="Times New Roman" pitchFamily="18" charset="0"/>
                <a:cs typeface="Times New Roman" pitchFamily="18" charset="0"/>
              </a:rPr>
              <a:t>Mặt Trời</a:t>
            </a:r>
            <a:endParaRPr lang="en-US" sz="2200">
              <a:solidFill>
                <a:srgbClr val="C00000"/>
              </a:solidFill>
              <a:latin typeface="Times New Roman" pitchFamily="18" charset="0"/>
              <a:cs typeface="Times New Roman" pitchFamily="18" charset="0"/>
            </a:endParaRPr>
          </a:p>
        </p:txBody>
      </p:sp>
      <p:sp>
        <p:nvSpPr>
          <p:cNvPr id="5" name="Rectangle 4"/>
          <p:cNvSpPr/>
          <p:nvPr/>
        </p:nvSpPr>
        <p:spPr>
          <a:xfrm>
            <a:off x="152400" y="1159205"/>
            <a:ext cx="8686800" cy="1446550"/>
          </a:xfrm>
          <a:prstGeom prst="rect">
            <a:avLst/>
          </a:prstGeom>
        </p:spPr>
        <p:txBody>
          <a:bodyPr wrap="square">
            <a:spAutoFit/>
          </a:bodyPr>
          <a:lstStyle/>
          <a:p>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Hình dạng q</a:t>
            </a:r>
            <a:r>
              <a:rPr lang="vi-VN" sz="2200" smtClean="0">
                <a:latin typeface="Times New Roman" pitchFamily="18" charset="0"/>
                <a:cs typeface="Times New Roman" pitchFamily="18" charset="0"/>
              </a:rPr>
              <a:t>uỹ </a:t>
            </a:r>
            <a:r>
              <a:rPr lang="vi-VN" sz="2200">
                <a:latin typeface="Times New Roman" pitchFamily="18" charset="0"/>
                <a:cs typeface="Times New Roman" pitchFamily="18" charset="0"/>
              </a:rPr>
              <a:t>đạo </a:t>
            </a:r>
            <a:r>
              <a:rPr lang="en-US"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a:p>
            <a:r>
              <a:rPr lang="vi-VN" sz="2200">
                <a:latin typeface="Times New Roman" pitchFamily="18" charset="0"/>
                <a:cs typeface="Times New Roman" pitchFamily="18" charset="0"/>
              </a:rPr>
              <a:t>+ Hướng chuyển động:</a:t>
            </a:r>
            <a:r>
              <a:rPr lang="en-US"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a:p>
            <a:r>
              <a:rPr lang="vi-VN" sz="2200">
                <a:latin typeface="Times New Roman" pitchFamily="18" charset="0"/>
                <a:cs typeface="Times New Roman" pitchFamily="18" charset="0"/>
              </a:rPr>
              <a:t>+ Thời gian </a:t>
            </a:r>
            <a:r>
              <a:rPr lang="en-US" sz="2200" smtClean="0">
                <a:latin typeface="Times New Roman" pitchFamily="18" charset="0"/>
                <a:cs typeface="Times New Roman" pitchFamily="18" charset="0"/>
              </a:rPr>
              <a:t>q</a:t>
            </a:r>
            <a:r>
              <a:rPr lang="vi-VN" sz="2200" smtClean="0">
                <a:latin typeface="Times New Roman" pitchFamily="18" charset="0"/>
                <a:cs typeface="Times New Roman" pitchFamily="18" charset="0"/>
              </a:rPr>
              <a:t>uay </a:t>
            </a:r>
            <a:r>
              <a:rPr lang="vi-VN" sz="2200">
                <a:latin typeface="Times New Roman" pitchFamily="18" charset="0"/>
                <a:cs typeface="Times New Roman" pitchFamily="18" charset="0"/>
              </a:rPr>
              <a:t>hết 1 vòng </a:t>
            </a:r>
            <a:r>
              <a:rPr lang="en-US"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a:p>
            <a:r>
              <a:rPr lang="vi-VN" sz="2200">
                <a:latin typeface="Times New Roman" pitchFamily="18" charset="0"/>
                <a:cs typeface="Times New Roman" pitchFamily="18" charset="0"/>
              </a:rPr>
              <a:t>+ </a:t>
            </a:r>
            <a:r>
              <a:rPr lang="en-US" sz="2200" smtClean="0">
                <a:latin typeface="Times New Roman" pitchFamily="18" charset="0"/>
                <a:cs typeface="Times New Roman" pitchFamily="18" charset="0"/>
              </a:rPr>
              <a:t>Góc nghiêng và hướng của trục: ………………………………………….</a:t>
            </a:r>
            <a:endParaRPr lang="en-US" sz="2200">
              <a:latin typeface="Times New Roman" pitchFamily="18" charset="0"/>
              <a:cs typeface="Times New Roman" pitchFamily="18" charset="0"/>
            </a:endParaRPr>
          </a:p>
        </p:txBody>
      </p:sp>
      <p:sp>
        <p:nvSpPr>
          <p:cNvPr id="6" name="TextBox 5"/>
          <p:cNvSpPr txBox="1"/>
          <p:nvPr/>
        </p:nvSpPr>
        <p:spPr>
          <a:xfrm>
            <a:off x="2894772" y="1159403"/>
            <a:ext cx="2590800" cy="430887"/>
          </a:xfrm>
          <a:prstGeom prst="rect">
            <a:avLst/>
          </a:prstGeom>
          <a:noFill/>
        </p:spPr>
        <p:txBody>
          <a:bodyPr wrap="square" rtlCol="0">
            <a:spAutoFit/>
          </a:bodyPr>
          <a:lstStyle/>
          <a:p>
            <a:r>
              <a:rPr lang="en-US" sz="2200" smtClean="0">
                <a:latin typeface="Times New Roman" pitchFamily="18" charset="0"/>
                <a:cs typeface="Times New Roman" pitchFamily="18" charset="0"/>
              </a:rPr>
              <a:t>Hình elip gần tròn </a:t>
            </a:r>
            <a:endParaRPr lang="en-US" sz="2200">
              <a:latin typeface="Times New Roman" pitchFamily="18" charset="0"/>
              <a:cs typeface="Times New Roman" pitchFamily="18" charset="0"/>
            </a:endParaRPr>
          </a:p>
        </p:txBody>
      </p:sp>
      <p:sp>
        <p:nvSpPr>
          <p:cNvPr id="7" name="TextBox 6"/>
          <p:cNvSpPr txBox="1"/>
          <p:nvPr/>
        </p:nvSpPr>
        <p:spPr>
          <a:xfrm>
            <a:off x="2957860" y="1486926"/>
            <a:ext cx="5652740" cy="430887"/>
          </a:xfrm>
          <a:prstGeom prst="rect">
            <a:avLst/>
          </a:prstGeom>
          <a:noFill/>
        </p:spPr>
        <p:txBody>
          <a:bodyPr wrap="square" rtlCol="0">
            <a:spAutoFit/>
          </a:bodyPr>
          <a:lstStyle/>
          <a:p>
            <a:r>
              <a:rPr lang="en-US" sz="2200" smtClean="0">
                <a:latin typeface="Times New Roman" pitchFamily="18" charset="0"/>
                <a:cs typeface="Times New Roman" pitchFamily="18" charset="0"/>
              </a:rPr>
              <a:t>Tây sang Đông (ngược chiều kim đồng hồ)</a:t>
            </a:r>
            <a:endParaRPr lang="en-US" sz="2200">
              <a:latin typeface="Times New Roman" pitchFamily="18" charset="0"/>
              <a:cs typeface="Times New Roman" pitchFamily="18" charset="0"/>
            </a:endParaRPr>
          </a:p>
        </p:txBody>
      </p:sp>
      <p:sp>
        <p:nvSpPr>
          <p:cNvPr id="8" name="TextBox 7"/>
          <p:cNvSpPr txBox="1"/>
          <p:nvPr/>
        </p:nvSpPr>
        <p:spPr>
          <a:xfrm>
            <a:off x="3606796" y="1823157"/>
            <a:ext cx="5003804" cy="430887"/>
          </a:xfrm>
          <a:prstGeom prst="rect">
            <a:avLst/>
          </a:prstGeom>
          <a:noFill/>
        </p:spPr>
        <p:txBody>
          <a:bodyPr wrap="square" rtlCol="0">
            <a:spAutoFit/>
          </a:bodyPr>
          <a:lstStyle/>
          <a:p>
            <a:r>
              <a:rPr lang="en-US" sz="2200" smtClean="0">
                <a:latin typeface="Times New Roman" pitchFamily="18" charset="0"/>
                <a:cs typeface="Times New Roman" pitchFamily="18" charset="0"/>
              </a:rPr>
              <a:t>365 ngày 6 giờ (≈ 1 năm)</a:t>
            </a:r>
            <a:endParaRPr lang="en-US" sz="2200">
              <a:latin typeface="Times New Roman" pitchFamily="18" charset="0"/>
              <a:cs typeface="Times New Roman" pitchFamily="18" charset="0"/>
            </a:endParaRPr>
          </a:p>
        </p:txBody>
      </p:sp>
      <p:sp>
        <p:nvSpPr>
          <p:cNvPr id="9" name="TextBox 8"/>
          <p:cNvSpPr txBox="1"/>
          <p:nvPr/>
        </p:nvSpPr>
        <p:spPr>
          <a:xfrm>
            <a:off x="4090212" y="2168046"/>
            <a:ext cx="5053788" cy="769441"/>
          </a:xfrm>
          <a:prstGeom prst="rect">
            <a:avLst/>
          </a:prstGeom>
          <a:noFill/>
        </p:spPr>
        <p:txBody>
          <a:bodyPr wrap="square" rtlCol="0">
            <a:spAutoFit/>
          </a:bodyPr>
          <a:lstStyle/>
          <a:p>
            <a:r>
              <a:rPr lang="en-US" sz="2200" smtClean="0">
                <a:latin typeface="Times New Roman" pitchFamily="18" charset="0"/>
                <a:cs typeface="Times New Roman" pitchFamily="18" charset="0"/>
              </a:rPr>
              <a:t>Trục nghiêng 66</a:t>
            </a:r>
            <a:r>
              <a:rPr lang="en-US" sz="2200" baseline="30000" smtClean="0">
                <a:latin typeface="Times New Roman" pitchFamily="18" charset="0"/>
                <a:cs typeface="Times New Roman" pitchFamily="18" charset="0"/>
              </a:rPr>
              <a:t>o</a:t>
            </a:r>
            <a:r>
              <a:rPr lang="en-US" sz="2200" smtClean="0">
                <a:latin typeface="Times New Roman" pitchFamily="18" charset="0"/>
                <a:cs typeface="Times New Roman" pitchFamily="18" charset="0"/>
              </a:rPr>
              <a:t>33’ trên mặt phẳng quỹ đạo và không đổi hướng.</a:t>
            </a:r>
            <a:endParaRPr lang="en-US" sz="2200">
              <a:latin typeface="Times New Roman" pitchFamily="18" charset="0"/>
              <a:cs typeface="Times New Roman" pitchFamily="18" charset="0"/>
            </a:endParaRPr>
          </a:p>
        </p:txBody>
      </p:sp>
      <p:sp>
        <p:nvSpPr>
          <p:cNvPr id="10" name="Rectangle 9"/>
          <p:cNvSpPr/>
          <p:nvPr/>
        </p:nvSpPr>
        <p:spPr>
          <a:xfrm>
            <a:off x="46704" y="451660"/>
            <a:ext cx="8915400" cy="369332"/>
          </a:xfrm>
          <a:prstGeom prst="rect">
            <a:avLst/>
          </a:prstGeom>
        </p:spPr>
        <p:txBody>
          <a:bodyPr wrap="square">
            <a:spAutoFit/>
          </a:bodyPr>
          <a:lstStyle/>
          <a:p>
            <a:pPr algn="ctr"/>
            <a:r>
              <a:rPr lang="vi-VN" b="1" cap="all">
                <a:solidFill>
                  <a:srgbClr val="C00000"/>
                </a:solidFill>
                <a:latin typeface="+mj-lt"/>
              </a:rPr>
              <a:t>B</a:t>
            </a:r>
            <a:r>
              <a:rPr lang="en-US" b="1" cap="all">
                <a:solidFill>
                  <a:srgbClr val="C00000"/>
                </a:solidFill>
                <a:latin typeface="Times New Roman" pitchFamily="18" charset="0"/>
                <a:cs typeface="Times New Roman" pitchFamily="18" charset="0"/>
              </a:rPr>
              <a:t>ÀI </a:t>
            </a:r>
            <a:r>
              <a:rPr lang="vi-VN" b="1" cap="all">
                <a:solidFill>
                  <a:srgbClr val="C00000"/>
                </a:solidFill>
                <a:latin typeface="Times New Roman" pitchFamily="18" charset="0"/>
                <a:cs typeface="Times New Roman" pitchFamily="18" charset="0"/>
              </a:rPr>
              <a:t>8</a:t>
            </a:r>
            <a:r>
              <a:rPr lang="en-US" b="1" cap="all">
                <a:solidFill>
                  <a:srgbClr val="C00000"/>
                </a:solidFill>
                <a:latin typeface="Times New Roman" pitchFamily="18" charset="0"/>
                <a:cs typeface="Times New Roman" pitchFamily="18" charset="0"/>
              </a:rPr>
              <a:t>:</a:t>
            </a:r>
            <a:r>
              <a:rPr lang="vi-VN" b="1" cap="all">
                <a:solidFill>
                  <a:srgbClr val="C00000"/>
                </a:solidFill>
                <a:latin typeface="Times New Roman" pitchFamily="18" charset="0"/>
                <a:cs typeface="Times New Roman" pitchFamily="18" charset="0"/>
              </a:rPr>
              <a:t> </a:t>
            </a:r>
            <a:r>
              <a:rPr lang="vi-VN" b="1" cap="all" smtClean="0">
                <a:solidFill>
                  <a:srgbClr val="C00000"/>
                </a:solidFill>
                <a:latin typeface="Times New Roman" pitchFamily="18" charset="0"/>
                <a:cs typeface="Times New Roman" pitchFamily="18" charset="0"/>
              </a:rPr>
              <a:t>CHUYỂN </a:t>
            </a:r>
            <a:r>
              <a:rPr lang="vi-VN" b="1" cap="all">
                <a:solidFill>
                  <a:srgbClr val="C00000"/>
                </a:solidFill>
                <a:latin typeface="Times New Roman" pitchFamily="18" charset="0"/>
                <a:cs typeface="Times New Roman" pitchFamily="18" charset="0"/>
              </a:rPr>
              <a:t>ĐỘNG CỦA T</a:t>
            </a:r>
            <a:r>
              <a:rPr lang="en-US" b="1" cap="all">
                <a:solidFill>
                  <a:srgbClr val="C00000"/>
                </a:solidFill>
                <a:latin typeface="Times New Roman" pitchFamily="18" charset="0"/>
                <a:cs typeface="Times New Roman" pitchFamily="18" charset="0"/>
              </a:rPr>
              <a:t>RÁI ĐẤT</a:t>
            </a:r>
            <a:r>
              <a:rPr lang="vi-VN" b="1" cap="all">
                <a:solidFill>
                  <a:srgbClr val="C00000"/>
                </a:solidFill>
                <a:latin typeface="Times New Roman" pitchFamily="18" charset="0"/>
                <a:cs typeface="Times New Roman" pitchFamily="18" charset="0"/>
              </a:rPr>
              <a:t> </a:t>
            </a:r>
            <a:r>
              <a:rPr lang="vi-VN" b="1" cap="all" smtClean="0">
                <a:solidFill>
                  <a:srgbClr val="C00000"/>
                </a:solidFill>
                <a:latin typeface="Times New Roman" pitchFamily="18" charset="0"/>
                <a:cs typeface="Times New Roman" pitchFamily="18" charset="0"/>
              </a:rPr>
              <a:t>QUAY QUANH</a:t>
            </a:r>
            <a:r>
              <a:rPr lang="en-US" b="1" cap="all" smtClean="0">
                <a:solidFill>
                  <a:srgbClr val="C00000"/>
                </a:solidFill>
                <a:latin typeface="Times New Roman" pitchFamily="18" charset="0"/>
                <a:cs typeface="Times New Roman" pitchFamily="18" charset="0"/>
              </a:rPr>
              <a:t> </a:t>
            </a:r>
            <a:r>
              <a:rPr lang="vi-VN" b="1" cap="all" smtClean="0">
                <a:solidFill>
                  <a:srgbClr val="C00000"/>
                </a:solidFill>
                <a:latin typeface="Times New Roman" pitchFamily="18" charset="0"/>
                <a:cs typeface="Times New Roman" pitchFamily="18" charset="0"/>
              </a:rPr>
              <a:t>M</a:t>
            </a:r>
            <a:r>
              <a:rPr lang="en-US" b="1" cap="all">
                <a:solidFill>
                  <a:srgbClr val="C00000"/>
                </a:solidFill>
                <a:latin typeface="Times New Roman" pitchFamily="18" charset="0"/>
                <a:cs typeface="Times New Roman" pitchFamily="18" charset="0"/>
              </a:rPr>
              <a:t>ẶT TRỜI</a:t>
            </a:r>
            <a:r>
              <a:rPr lang="vi-VN" b="1" cap="all">
                <a:solidFill>
                  <a:srgbClr val="C00000"/>
                </a:solidFill>
                <a:latin typeface="Times New Roman" pitchFamily="18" charset="0"/>
                <a:cs typeface="Times New Roman" pitchFamily="18" charset="0"/>
              </a:rPr>
              <a:t> VÀ HỆ QUẢ</a:t>
            </a:r>
            <a:endParaRPr lang="en-US" b="1" cap="all">
              <a:solidFill>
                <a:srgbClr val="C00000"/>
              </a:solidFill>
              <a:latin typeface="Times New Roman" pitchFamily="18" charset="0"/>
              <a:cs typeface="Times New Roman" pitchFamily="18" charset="0"/>
            </a:endParaRPr>
          </a:p>
        </p:txBody>
      </p:sp>
      <p:sp>
        <p:nvSpPr>
          <p:cNvPr id="11" name="Rectangle 10"/>
          <p:cNvSpPr/>
          <p:nvPr/>
        </p:nvSpPr>
        <p:spPr>
          <a:xfrm>
            <a:off x="120444" y="2531013"/>
            <a:ext cx="2689775" cy="430887"/>
          </a:xfrm>
          <a:prstGeom prst="rect">
            <a:avLst/>
          </a:prstGeom>
        </p:spPr>
        <p:txBody>
          <a:bodyPr wrap="none">
            <a:spAutoFit/>
          </a:bodyPr>
          <a:lstStyle/>
          <a:p>
            <a:r>
              <a:rPr lang="nl-NL" sz="2200" b="1" smtClean="0">
                <a:solidFill>
                  <a:srgbClr val="C00000"/>
                </a:solidFill>
                <a:latin typeface="Times New Roman" pitchFamily="18" charset="0"/>
                <a:cs typeface="Times New Roman" pitchFamily="18" charset="0"/>
              </a:rPr>
              <a:t>2. Mùa trên Trái Đất</a:t>
            </a:r>
            <a:endParaRPr lang="en-US" sz="2200">
              <a:solidFill>
                <a:srgbClr val="C00000"/>
              </a:solidFill>
              <a:latin typeface="Times New Roman" pitchFamily="18" charset="0"/>
              <a:cs typeface="Times New Roman" pitchFamily="18" charset="0"/>
            </a:endParaRPr>
          </a:p>
        </p:txBody>
      </p:sp>
      <p:sp>
        <p:nvSpPr>
          <p:cNvPr id="12" name="Rectangle 11"/>
          <p:cNvSpPr/>
          <p:nvPr/>
        </p:nvSpPr>
        <p:spPr>
          <a:xfrm>
            <a:off x="204248" y="2815141"/>
            <a:ext cx="5407249" cy="430887"/>
          </a:xfrm>
          <a:prstGeom prst="rect">
            <a:avLst/>
          </a:prstGeom>
        </p:spPr>
        <p:txBody>
          <a:bodyPr wrap="none">
            <a:spAutoFit/>
          </a:bodyPr>
          <a:lstStyle/>
          <a:p>
            <a:r>
              <a:rPr lang="en-US" sz="2200" smtClean="0">
                <a:latin typeface="Times New Roman" pitchFamily="18" charset="0"/>
                <a:cs typeface="Times New Roman" pitchFamily="18" charset="0"/>
                <a:sym typeface="Wingdings"/>
              </a:rPr>
              <a:t>- </a:t>
            </a:r>
            <a:r>
              <a:rPr lang="en-US" sz="2200" smtClean="0">
                <a:latin typeface="Times New Roman" pitchFamily="18" charset="0"/>
                <a:cs typeface="Times New Roman" pitchFamily="18" charset="0"/>
              </a:rPr>
              <a:t>Mùa </a:t>
            </a:r>
            <a:r>
              <a:rPr lang="en-US" sz="2200">
                <a:latin typeface="Times New Roman" pitchFamily="18" charset="0"/>
                <a:cs typeface="Times New Roman" pitchFamily="18" charset="0"/>
              </a:rPr>
              <a:t>2 nửa cầu </a:t>
            </a:r>
            <a:r>
              <a:rPr lang="en-US" sz="2200" smtClean="0">
                <a:latin typeface="Times New Roman" pitchFamily="18" charset="0"/>
                <a:cs typeface="Times New Roman" pitchFamily="18" charset="0"/>
              </a:rPr>
              <a:t>Bắc và Nam trái </a:t>
            </a:r>
            <a:r>
              <a:rPr lang="en-US" sz="2200">
                <a:latin typeface="Times New Roman" pitchFamily="18" charset="0"/>
                <a:cs typeface="Times New Roman" pitchFamily="18" charset="0"/>
              </a:rPr>
              <a:t>ngược nhau.</a:t>
            </a:r>
          </a:p>
        </p:txBody>
      </p:sp>
      <p:graphicFrame>
        <p:nvGraphicFramePr>
          <p:cNvPr id="13" name="Table 12"/>
          <p:cNvGraphicFramePr>
            <a:graphicFrameLocks noGrp="1"/>
          </p:cNvGraphicFramePr>
          <p:nvPr>
            <p:extLst>
              <p:ext uri="{D42A27DB-BD31-4B8C-83A1-F6EECF244321}">
                <p14:modId xmlns:p14="http://schemas.microsoft.com/office/powerpoint/2010/main" val="3645768881"/>
              </p:ext>
            </p:extLst>
          </p:nvPr>
        </p:nvGraphicFramePr>
        <p:xfrm>
          <a:off x="228600" y="3242251"/>
          <a:ext cx="8577942" cy="1828800"/>
        </p:xfrm>
        <a:graphic>
          <a:graphicData uri="http://schemas.openxmlformats.org/drawingml/2006/table">
            <a:tbl>
              <a:tblPr firstRow="1" firstCol="1" bandRow="1">
                <a:tableStyleId>{5940675A-B579-460E-94D1-54222C63F5DA}</a:tableStyleId>
              </a:tblPr>
              <a:tblGrid>
                <a:gridCol w="3349038"/>
                <a:gridCol w="1348469"/>
                <a:gridCol w="1335149"/>
                <a:gridCol w="1207064"/>
                <a:gridCol w="1338222"/>
              </a:tblGrid>
              <a:tr h="176594">
                <a:tc rowSpan="2">
                  <a:txBody>
                    <a:bodyPr/>
                    <a:lstStyle/>
                    <a:p>
                      <a:pPr marL="0" marR="0" algn="ctr">
                        <a:spcBef>
                          <a:spcPts val="0"/>
                        </a:spcBef>
                        <a:spcAft>
                          <a:spcPts val="0"/>
                        </a:spcAft>
                      </a:pPr>
                      <a:r>
                        <a:rPr lang="en-US" sz="2000" smtClean="0">
                          <a:effectLst/>
                          <a:latin typeface="Times New Roman" pitchFamily="18" charset="0"/>
                          <a:cs typeface="Times New Roman" pitchFamily="18" charset="0"/>
                        </a:rPr>
                        <a:t>Thời</a:t>
                      </a:r>
                      <a:r>
                        <a:rPr lang="en-US" sz="2000" baseline="0" smtClean="0">
                          <a:effectLst/>
                          <a:latin typeface="Times New Roman" pitchFamily="18" charset="0"/>
                          <a:cs typeface="Times New Roman" pitchFamily="18" charset="0"/>
                        </a:rPr>
                        <a:t> gian</a:t>
                      </a:r>
                      <a:endParaRPr lang="en-US" sz="2000">
                        <a:effectLst/>
                        <a:latin typeface="Times New Roman" pitchFamily="18" charset="0"/>
                        <a:ea typeface="Calibri"/>
                        <a:cs typeface="Times New Roman" pitchFamily="18" charset="0"/>
                      </a:endParaRPr>
                    </a:p>
                  </a:txBody>
                  <a:tcPr marL="68580" marR="68580" marT="0" marB="0" anchor="ctr"/>
                </a:tc>
                <a:tc gridSpan="2">
                  <a:txBody>
                    <a:bodyPr/>
                    <a:lstStyle/>
                    <a:p>
                      <a:pPr marL="0" marR="0" algn="ctr">
                        <a:spcBef>
                          <a:spcPts val="0"/>
                        </a:spcBef>
                        <a:spcAft>
                          <a:spcPts val="0"/>
                        </a:spcAft>
                      </a:pPr>
                      <a:r>
                        <a:rPr lang="en-US" sz="2000" b="1" smtClean="0">
                          <a:effectLst/>
                          <a:latin typeface="Times New Roman" pitchFamily="18" charset="0"/>
                          <a:cs typeface="Times New Roman" pitchFamily="18" charset="0"/>
                        </a:rPr>
                        <a:t>Nửa cầu Bắc</a:t>
                      </a:r>
                      <a:endParaRPr lang="en-US" sz="2000" b="1">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000" b="1" smtClean="0">
                          <a:effectLst/>
                          <a:latin typeface="Times New Roman" pitchFamily="18" charset="0"/>
                          <a:cs typeface="Times New Roman" pitchFamily="18" charset="0"/>
                        </a:rPr>
                        <a:t>Nửa cầu Nam</a:t>
                      </a:r>
                      <a:endParaRPr lang="en-US" sz="2000" b="1">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r>
              <a:tr h="176594">
                <a:tc vMerge="1">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r>
                        <a:rPr lang="en-US" sz="2000" smtClean="0">
                          <a:effectLst/>
                          <a:latin typeface="Times New Roman" pitchFamily="18" charset="0"/>
                          <a:ea typeface="Calibri"/>
                          <a:cs typeface="Times New Roman" pitchFamily="18" charset="0"/>
                        </a:rPr>
                        <a:t>Mùa</a:t>
                      </a:r>
                      <a:r>
                        <a:rPr lang="en-US" sz="2000" baseline="0" smtClean="0">
                          <a:effectLst/>
                          <a:latin typeface="Times New Roman" pitchFamily="18" charset="0"/>
                          <a:ea typeface="Calibri"/>
                          <a:cs typeface="Times New Roman" pitchFamily="18" charset="0"/>
                        </a:rPr>
                        <a:t> </a:t>
                      </a: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r>
                        <a:rPr lang="en-US" sz="2000" smtClean="0">
                          <a:effectLst/>
                          <a:latin typeface="Times New Roman" pitchFamily="18" charset="0"/>
                          <a:ea typeface="Calibri"/>
                          <a:cs typeface="Times New Roman" pitchFamily="18" charset="0"/>
                        </a:rPr>
                        <a:t>Mùa</a:t>
                      </a: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smtClean="0">
                          <a:effectLst/>
                          <a:latin typeface="Times New Roman" pitchFamily="18" charset="0"/>
                          <a:ea typeface="Calibri"/>
                          <a:cs typeface="Times New Roman" pitchFamily="18" charset="0"/>
                        </a:rPr>
                        <a:t>Mùa</a:t>
                      </a:r>
                    </a:p>
                  </a:txBody>
                  <a:tcPr marL="68580" marR="68580" marT="0" marB="0"/>
                </a:tc>
                <a:tc>
                  <a:txBody>
                    <a:bodyPr/>
                    <a:lstStyle/>
                    <a:p>
                      <a:pPr marL="0" marR="0" indent="0" algn="ctr" defTabSz="914400" rtl="0" eaLnBrk="1" fontAlgn="auto" latinLnBrk="0" hangingPunct="1">
                        <a:lnSpc>
                          <a:spcPct val="100000"/>
                        </a:lnSpc>
                        <a:spcBef>
                          <a:spcPts val="0"/>
                        </a:spcBef>
                        <a:spcAft>
                          <a:spcPts val="800"/>
                        </a:spcAft>
                        <a:buClrTx/>
                        <a:buSzTx/>
                        <a:buFontTx/>
                        <a:buNone/>
                        <a:tabLst/>
                        <a:defRPr/>
                      </a:pPr>
                      <a:r>
                        <a:rPr lang="en-US" sz="2000" smtClean="0">
                          <a:effectLst/>
                          <a:latin typeface="Times New Roman" pitchFamily="18" charset="0"/>
                          <a:ea typeface="Calibri"/>
                          <a:cs typeface="Times New Roman" pitchFamily="18" charset="0"/>
                        </a:rPr>
                        <a:t>Mùa</a:t>
                      </a:r>
                    </a:p>
                  </a:txBody>
                  <a:tcPr marL="68580" marR="68580" marT="0" marB="0"/>
                </a:tc>
              </a:tr>
              <a:tr h="176594">
                <a:tc>
                  <a:txBody>
                    <a:bodyPr/>
                    <a:lstStyle/>
                    <a:p>
                      <a:pPr marL="0" marR="0" algn="ctr">
                        <a:spcBef>
                          <a:spcPts val="0"/>
                        </a:spcBef>
                        <a:spcAft>
                          <a:spcPts val="0"/>
                        </a:spcAft>
                      </a:pPr>
                      <a:r>
                        <a:rPr lang="en-US" sz="2000">
                          <a:effectLst/>
                          <a:latin typeface="Times New Roman" pitchFamily="18" charset="0"/>
                          <a:cs typeface="Times New Roman" pitchFamily="18" charset="0"/>
                        </a:rPr>
                        <a:t>21/3 </a:t>
                      </a:r>
                      <a:r>
                        <a:rPr lang="en-US" sz="2000">
                          <a:effectLst/>
                          <a:latin typeface="Times New Roman" pitchFamily="18" charset="0"/>
                          <a:cs typeface="Times New Roman" pitchFamily="18" charset="0"/>
                          <a:sym typeface="Wingdings"/>
                        </a:rPr>
                        <a:t></a:t>
                      </a:r>
                      <a:r>
                        <a:rPr lang="en-US" sz="2000">
                          <a:effectLst/>
                          <a:latin typeface="Times New Roman" pitchFamily="18" charset="0"/>
                          <a:cs typeface="Times New Roman" pitchFamily="18" charset="0"/>
                        </a:rPr>
                        <a:t> 22/6</a:t>
                      </a:r>
                      <a:endParaRPr lang="en-US" sz="20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0"/>
                        </a:spcAft>
                      </a:pP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0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0"/>
                        </a:spcAft>
                      </a:pP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800"/>
                        </a:spcAft>
                      </a:pPr>
                      <a:endParaRPr lang="en-US" sz="2000">
                        <a:effectLst/>
                        <a:latin typeface="Times New Roman" pitchFamily="18" charset="0"/>
                        <a:ea typeface="Calibri"/>
                        <a:cs typeface="Times New Roman" pitchFamily="18" charset="0"/>
                      </a:endParaRPr>
                    </a:p>
                  </a:txBody>
                  <a:tcPr marL="68580" marR="68580" marT="0" marB="0"/>
                </a:tc>
              </a:tr>
              <a:tr h="176594">
                <a:tc>
                  <a:txBody>
                    <a:bodyPr/>
                    <a:lstStyle/>
                    <a:p>
                      <a:pPr marL="0" marR="0" algn="ctr">
                        <a:spcBef>
                          <a:spcPts val="0"/>
                        </a:spcBef>
                        <a:spcAft>
                          <a:spcPts val="0"/>
                        </a:spcAft>
                      </a:pPr>
                      <a:r>
                        <a:rPr lang="en-US" sz="2000">
                          <a:effectLst/>
                          <a:latin typeface="Times New Roman" pitchFamily="18" charset="0"/>
                          <a:cs typeface="Times New Roman" pitchFamily="18" charset="0"/>
                        </a:rPr>
                        <a:t>22/6 </a:t>
                      </a:r>
                      <a:r>
                        <a:rPr lang="en-US" sz="2000">
                          <a:effectLst/>
                          <a:latin typeface="Times New Roman" pitchFamily="18" charset="0"/>
                          <a:cs typeface="Times New Roman" pitchFamily="18" charset="0"/>
                          <a:sym typeface="Wingdings"/>
                        </a:rPr>
                        <a:t></a:t>
                      </a:r>
                      <a:r>
                        <a:rPr lang="en-US" sz="2000">
                          <a:effectLst/>
                          <a:latin typeface="Times New Roman" pitchFamily="18" charset="0"/>
                          <a:cs typeface="Times New Roman" pitchFamily="18" charset="0"/>
                        </a:rPr>
                        <a:t> 23/9</a:t>
                      </a:r>
                      <a:endParaRPr lang="en-US" sz="20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endParaRPr lang="en-US" sz="20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800"/>
                        </a:spcAft>
                      </a:pPr>
                      <a:endParaRPr lang="en-US" sz="2000">
                        <a:effectLst/>
                        <a:latin typeface="Times New Roman" pitchFamily="18" charset="0"/>
                        <a:ea typeface="Calibri"/>
                        <a:cs typeface="Times New Roman" pitchFamily="18" charset="0"/>
                      </a:endParaRPr>
                    </a:p>
                  </a:txBody>
                  <a:tcPr marL="68580" marR="68580" marT="0" marB="0"/>
                </a:tc>
              </a:tr>
              <a:tr h="176594">
                <a:tc>
                  <a:txBody>
                    <a:bodyPr/>
                    <a:lstStyle/>
                    <a:p>
                      <a:pPr marL="0" marR="0" algn="ctr">
                        <a:spcBef>
                          <a:spcPts val="0"/>
                        </a:spcBef>
                        <a:spcAft>
                          <a:spcPts val="0"/>
                        </a:spcAft>
                      </a:pPr>
                      <a:r>
                        <a:rPr lang="en-US" sz="2000">
                          <a:effectLst/>
                          <a:latin typeface="Times New Roman" pitchFamily="18" charset="0"/>
                          <a:cs typeface="Times New Roman" pitchFamily="18" charset="0"/>
                        </a:rPr>
                        <a:t>23/9 </a:t>
                      </a:r>
                      <a:r>
                        <a:rPr lang="en-US" sz="2000">
                          <a:effectLst/>
                          <a:latin typeface="Times New Roman" pitchFamily="18" charset="0"/>
                          <a:cs typeface="Times New Roman" pitchFamily="18" charset="0"/>
                          <a:sym typeface="Wingdings"/>
                        </a:rPr>
                        <a:t></a:t>
                      </a:r>
                      <a:r>
                        <a:rPr lang="en-US" sz="2000">
                          <a:effectLst/>
                          <a:latin typeface="Times New Roman" pitchFamily="18" charset="0"/>
                          <a:cs typeface="Times New Roman" pitchFamily="18" charset="0"/>
                        </a:rPr>
                        <a:t> 22/12</a:t>
                      </a:r>
                      <a:endParaRPr lang="en-US" sz="20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0"/>
                        </a:spcAft>
                      </a:pP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800"/>
                        </a:spcAft>
                      </a:pPr>
                      <a:endParaRPr lang="en-US" sz="2000">
                        <a:effectLst/>
                        <a:latin typeface="Times New Roman" pitchFamily="18" charset="0"/>
                        <a:ea typeface="Calibri"/>
                        <a:cs typeface="Times New Roman" pitchFamily="18" charset="0"/>
                      </a:endParaRPr>
                    </a:p>
                  </a:txBody>
                  <a:tcPr marL="68580" marR="68580" marT="0" marB="0"/>
                </a:tc>
                <a:tc rowSpan="2">
                  <a:txBody>
                    <a:bodyPr/>
                    <a:lstStyle/>
                    <a:p>
                      <a:pPr marL="0" marR="0" algn="ctr">
                        <a:spcBef>
                          <a:spcPts val="0"/>
                        </a:spcBef>
                        <a:spcAft>
                          <a:spcPts val="800"/>
                        </a:spcAft>
                      </a:pP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800"/>
                        </a:spcAft>
                      </a:pPr>
                      <a:endParaRPr lang="en-US" sz="2000">
                        <a:effectLst/>
                        <a:latin typeface="Times New Roman" pitchFamily="18" charset="0"/>
                        <a:ea typeface="Calibri"/>
                        <a:cs typeface="Times New Roman" pitchFamily="18" charset="0"/>
                      </a:endParaRPr>
                    </a:p>
                  </a:txBody>
                  <a:tcPr marL="68580" marR="68580" marT="0" marB="0"/>
                </a:tc>
              </a:tr>
              <a:tr h="176594">
                <a:tc>
                  <a:txBody>
                    <a:bodyPr/>
                    <a:lstStyle/>
                    <a:p>
                      <a:pPr marL="0" marR="0" algn="ctr">
                        <a:spcBef>
                          <a:spcPts val="0"/>
                        </a:spcBef>
                        <a:spcAft>
                          <a:spcPts val="0"/>
                        </a:spcAft>
                      </a:pPr>
                      <a:r>
                        <a:rPr lang="en-US" sz="2000">
                          <a:effectLst/>
                          <a:latin typeface="Times New Roman" pitchFamily="18" charset="0"/>
                          <a:cs typeface="Times New Roman" pitchFamily="18" charset="0"/>
                        </a:rPr>
                        <a:t>22/12 </a:t>
                      </a:r>
                      <a:r>
                        <a:rPr lang="en-US" sz="2000">
                          <a:effectLst/>
                          <a:latin typeface="Times New Roman" pitchFamily="18" charset="0"/>
                          <a:cs typeface="Times New Roman" pitchFamily="18" charset="0"/>
                          <a:sym typeface="Wingdings"/>
                        </a:rPr>
                        <a:t></a:t>
                      </a:r>
                      <a:r>
                        <a:rPr lang="en-US" sz="2000">
                          <a:effectLst/>
                          <a:latin typeface="Times New Roman" pitchFamily="18" charset="0"/>
                          <a:cs typeface="Times New Roman" pitchFamily="18" charset="0"/>
                        </a:rPr>
                        <a:t> 21/3 năm sau</a:t>
                      </a:r>
                      <a:endParaRPr lang="en-US" sz="20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800"/>
                        </a:spcAft>
                      </a:pPr>
                      <a:endParaRPr lang="en-US" sz="20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a:txBody>
                    <a:bodyPr/>
                    <a:lstStyle/>
                    <a:p>
                      <a:pPr marL="0" marR="0" algn="ctr">
                        <a:spcBef>
                          <a:spcPts val="0"/>
                        </a:spcBef>
                        <a:spcAft>
                          <a:spcPts val="800"/>
                        </a:spcAft>
                      </a:pPr>
                      <a:endParaRPr lang="en-US" sz="2000">
                        <a:effectLst/>
                        <a:latin typeface="Times New Roman" pitchFamily="18" charset="0"/>
                        <a:ea typeface="Calibri"/>
                        <a:cs typeface="Times New Roman" pitchFamily="18" charset="0"/>
                      </a:endParaRPr>
                    </a:p>
                  </a:txBody>
                  <a:tcPr marL="68580" marR="68580" marT="0" marB="0"/>
                </a:tc>
              </a:tr>
            </a:tbl>
          </a:graphicData>
        </a:graphic>
      </p:graphicFrame>
      <p:sp>
        <p:nvSpPr>
          <p:cNvPr id="14" name="TextBox 13"/>
          <p:cNvSpPr txBox="1"/>
          <p:nvPr/>
        </p:nvSpPr>
        <p:spPr>
          <a:xfrm>
            <a:off x="3672115" y="3975349"/>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Nóng</a:t>
            </a:r>
            <a:endParaRPr lang="en-US" sz="2000">
              <a:latin typeface="Times New Roman" pitchFamily="18" charset="0"/>
              <a:cs typeface="Times New Roman" pitchFamily="18" charset="0"/>
            </a:endParaRPr>
          </a:p>
        </p:txBody>
      </p:sp>
      <p:sp>
        <p:nvSpPr>
          <p:cNvPr id="15" name="TextBox 14"/>
          <p:cNvSpPr txBox="1"/>
          <p:nvPr/>
        </p:nvSpPr>
        <p:spPr>
          <a:xfrm>
            <a:off x="3649615" y="4584949"/>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Lạnh</a:t>
            </a:r>
            <a:endParaRPr lang="en-US" sz="2000">
              <a:latin typeface="Times New Roman" pitchFamily="18" charset="0"/>
              <a:cs typeface="Times New Roman" pitchFamily="18" charset="0"/>
            </a:endParaRPr>
          </a:p>
        </p:txBody>
      </p:sp>
      <p:sp>
        <p:nvSpPr>
          <p:cNvPr id="16" name="TextBox 15"/>
          <p:cNvSpPr txBox="1"/>
          <p:nvPr/>
        </p:nvSpPr>
        <p:spPr>
          <a:xfrm>
            <a:off x="6250579" y="3956239"/>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Lạnh</a:t>
            </a:r>
            <a:endParaRPr lang="en-US" sz="2000">
              <a:latin typeface="Times New Roman" pitchFamily="18" charset="0"/>
              <a:cs typeface="Times New Roman" pitchFamily="18" charset="0"/>
            </a:endParaRPr>
          </a:p>
        </p:txBody>
      </p:sp>
      <p:sp>
        <p:nvSpPr>
          <p:cNvPr id="17" name="TextBox 16"/>
          <p:cNvSpPr txBox="1"/>
          <p:nvPr/>
        </p:nvSpPr>
        <p:spPr>
          <a:xfrm>
            <a:off x="6228079" y="4561216"/>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Nóng</a:t>
            </a:r>
            <a:endParaRPr lang="en-US" sz="2000">
              <a:latin typeface="Times New Roman" pitchFamily="18" charset="0"/>
              <a:cs typeface="Times New Roman" pitchFamily="18" charset="0"/>
            </a:endParaRPr>
          </a:p>
        </p:txBody>
      </p:sp>
      <p:sp>
        <p:nvSpPr>
          <p:cNvPr id="18" name="TextBox 17"/>
          <p:cNvSpPr txBox="1"/>
          <p:nvPr/>
        </p:nvSpPr>
        <p:spPr>
          <a:xfrm>
            <a:off x="4980222" y="3774343"/>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Xuân</a:t>
            </a:r>
            <a:endParaRPr lang="en-US" sz="2000">
              <a:latin typeface="Times New Roman" pitchFamily="18" charset="0"/>
              <a:cs typeface="Times New Roman" pitchFamily="18" charset="0"/>
            </a:endParaRPr>
          </a:p>
        </p:txBody>
      </p:sp>
      <p:sp>
        <p:nvSpPr>
          <p:cNvPr id="19" name="TextBox 18"/>
          <p:cNvSpPr txBox="1"/>
          <p:nvPr/>
        </p:nvSpPr>
        <p:spPr>
          <a:xfrm>
            <a:off x="5088193" y="4718609"/>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Đông</a:t>
            </a:r>
            <a:endParaRPr lang="en-US" sz="2000">
              <a:latin typeface="Times New Roman" pitchFamily="18" charset="0"/>
              <a:cs typeface="Times New Roman" pitchFamily="18" charset="0"/>
            </a:endParaRPr>
          </a:p>
        </p:txBody>
      </p:sp>
      <p:sp>
        <p:nvSpPr>
          <p:cNvPr id="20" name="TextBox 19"/>
          <p:cNvSpPr txBox="1"/>
          <p:nvPr/>
        </p:nvSpPr>
        <p:spPr>
          <a:xfrm>
            <a:off x="4991471" y="4077140"/>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Hạ</a:t>
            </a:r>
            <a:endParaRPr lang="en-US" sz="2000">
              <a:latin typeface="Times New Roman" pitchFamily="18" charset="0"/>
              <a:cs typeface="Times New Roman" pitchFamily="18" charset="0"/>
            </a:endParaRPr>
          </a:p>
        </p:txBody>
      </p:sp>
      <p:sp>
        <p:nvSpPr>
          <p:cNvPr id="21" name="TextBox 20"/>
          <p:cNvSpPr txBox="1"/>
          <p:nvPr/>
        </p:nvSpPr>
        <p:spPr>
          <a:xfrm>
            <a:off x="5025950" y="4414457"/>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Thu</a:t>
            </a:r>
            <a:endParaRPr lang="en-US" sz="2000">
              <a:latin typeface="Times New Roman" pitchFamily="18" charset="0"/>
              <a:cs typeface="Times New Roman" pitchFamily="18" charset="0"/>
            </a:endParaRPr>
          </a:p>
        </p:txBody>
      </p:sp>
      <p:sp>
        <p:nvSpPr>
          <p:cNvPr id="22" name="TextBox 21"/>
          <p:cNvSpPr txBox="1"/>
          <p:nvPr/>
        </p:nvSpPr>
        <p:spPr>
          <a:xfrm>
            <a:off x="7503163" y="3759595"/>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Thu</a:t>
            </a:r>
            <a:endParaRPr lang="en-US" sz="2000">
              <a:latin typeface="Times New Roman" pitchFamily="18" charset="0"/>
              <a:cs typeface="Times New Roman" pitchFamily="18" charset="0"/>
            </a:endParaRPr>
          </a:p>
        </p:txBody>
      </p:sp>
      <p:sp>
        <p:nvSpPr>
          <p:cNvPr id="23" name="TextBox 22"/>
          <p:cNvSpPr txBox="1"/>
          <p:nvPr/>
        </p:nvSpPr>
        <p:spPr>
          <a:xfrm>
            <a:off x="7517677" y="4064395"/>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Đông</a:t>
            </a:r>
            <a:endParaRPr lang="en-US" sz="2000">
              <a:latin typeface="Times New Roman" pitchFamily="18" charset="0"/>
              <a:cs typeface="Times New Roman" pitchFamily="18" charset="0"/>
            </a:endParaRPr>
          </a:p>
        </p:txBody>
      </p:sp>
      <p:sp>
        <p:nvSpPr>
          <p:cNvPr id="24" name="TextBox 23"/>
          <p:cNvSpPr txBox="1"/>
          <p:nvPr/>
        </p:nvSpPr>
        <p:spPr>
          <a:xfrm>
            <a:off x="7524937" y="4382575"/>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Xuân</a:t>
            </a:r>
            <a:endParaRPr lang="en-US" sz="2000">
              <a:latin typeface="Times New Roman" pitchFamily="18" charset="0"/>
              <a:cs typeface="Times New Roman" pitchFamily="18" charset="0"/>
            </a:endParaRPr>
          </a:p>
        </p:txBody>
      </p:sp>
      <p:sp>
        <p:nvSpPr>
          <p:cNvPr id="25" name="TextBox 24"/>
          <p:cNvSpPr txBox="1"/>
          <p:nvPr/>
        </p:nvSpPr>
        <p:spPr>
          <a:xfrm>
            <a:off x="7547665" y="4687895"/>
            <a:ext cx="1219200" cy="400110"/>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Hạ</a:t>
            </a:r>
            <a:endParaRPr lang="en-US" sz="2000">
              <a:latin typeface="Times New Roman" pitchFamily="18" charset="0"/>
              <a:cs typeface="Times New Roman" pitchFamily="18" charset="0"/>
            </a:endParaRPr>
          </a:p>
        </p:txBody>
      </p:sp>
      <p:sp>
        <p:nvSpPr>
          <p:cNvPr id="26" name="Rectangle 25"/>
          <p:cNvSpPr/>
          <p:nvPr/>
        </p:nvSpPr>
        <p:spPr>
          <a:xfrm>
            <a:off x="152400" y="5101141"/>
            <a:ext cx="4084773" cy="430887"/>
          </a:xfrm>
          <a:prstGeom prst="rect">
            <a:avLst/>
          </a:prstGeom>
        </p:spPr>
        <p:txBody>
          <a:bodyPr wrap="none">
            <a:spAutoFit/>
          </a:bodyPr>
          <a:lstStyle/>
          <a:p>
            <a:r>
              <a:rPr lang="en-US" sz="2200" smtClean="0">
                <a:latin typeface="Times New Roman" pitchFamily="18" charset="0"/>
                <a:cs typeface="Times New Roman" pitchFamily="18" charset="0"/>
                <a:sym typeface="Wingdings"/>
              </a:rPr>
              <a:t>-</a:t>
            </a:r>
            <a:r>
              <a:rPr lang="en-US" sz="2200" smtClean="0">
                <a:latin typeface="Times New Roman" pitchFamily="18" charset="0"/>
                <a:cs typeface="Times New Roman" pitchFamily="18" charset="0"/>
              </a:rPr>
              <a:t> </a:t>
            </a:r>
            <a:r>
              <a:rPr lang="en-US" sz="2200">
                <a:latin typeface="Times New Roman" pitchFamily="18" charset="0"/>
                <a:cs typeface="Times New Roman" pitchFamily="18" charset="0"/>
              </a:rPr>
              <a:t>Mùa </a:t>
            </a:r>
            <a:r>
              <a:rPr lang="en-US" sz="2200" smtClean="0">
                <a:latin typeface="Times New Roman" pitchFamily="18" charset="0"/>
                <a:cs typeface="Times New Roman" pitchFamily="18" charset="0"/>
              </a:rPr>
              <a:t>ở các vĩ độ cũng khác nhau</a:t>
            </a:r>
            <a:r>
              <a:rPr lang="en-US" sz="2200">
                <a:latin typeface="Times New Roman" pitchFamily="18" charset="0"/>
                <a:cs typeface="Times New Roman" pitchFamily="18" charset="0"/>
              </a:rPr>
              <a:t>.</a:t>
            </a:r>
          </a:p>
        </p:txBody>
      </p:sp>
      <p:sp>
        <p:nvSpPr>
          <p:cNvPr id="27" name="Rectangle 26"/>
          <p:cNvSpPr/>
          <p:nvPr/>
        </p:nvSpPr>
        <p:spPr>
          <a:xfrm>
            <a:off x="152400" y="5405941"/>
            <a:ext cx="5943600" cy="430887"/>
          </a:xfrm>
          <a:prstGeom prst="rect">
            <a:avLst/>
          </a:prstGeom>
        </p:spPr>
        <p:txBody>
          <a:bodyPr wrap="square">
            <a:spAutoFit/>
          </a:bodyPr>
          <a:lstStyle/>
          <a:p>
            <a:r>
              <a:rPr lang="en-US" sz="2200" b="1" smtClean="0">
                <a:solidFill>
                  <a:srgbClr val="C00000"/>
                </a:solidFill>
                <a:latin typeface="Times New Roman" pitchFamily="18" charset="0"/>
                <a:cs typeface="Times New Roman" pitchFamily="18" charset="0"/>
              </a:rPr>
              <a:t>3. </a:t>
            </a:r>
            <a:r>
              <a:rPr lang="vi-VN" sz="2200" b="1" smtClean="0">
                <a:solidFill>
                  <a:srgbClr val="C00000"/>
                </a:solidFill>
                <a:latin typeface="Times New Roman" pitchFamily="18" charset="0"/>
                <a:cs typeface="Times New Roman" pitchFamily="18" charset="0"/>
              </a:rPr>
              <a:t>Hiện </a:t>
            </a:r>
            <a:r>
              <a:rPr lang="vi-VN" sz="2200" b="1">
                <a:solidFill>
                  <a:srgbClr val="C00000"/>
                </a:solidFill>
                <a:latin typeface="Times New Roman" pitchFamily="18" charset="0"/>
                <a:cs typeface="Times New Roman" pitchFamily="18" charset="0"/>
              </a:rPr>
              <a:t>tượng ngày - đêm dài ngắn theo mùa</a:t>
            </a:r>
            <a:endParaRPr lang="en-US" sz="2200">
              <a:solidFill>
                <a:srgbClr val="C00000"/>
              </a:solidFill>
              <a:latin typeface="Times New Roman" pitchFamily="18" charset="0"/>
              <a:cs typeface="Times New Roman" pitchFamily="18" charset="0"/>
            </a:endParaRPr>
          </a:p>
        </p:txBody>
      </p:sp>
      <p:sp>
        <p:nvSpPr>
          <p:cNvPr id="28" name="Rectangle 27"/>
          <p:cNvSpPr/>
          <p:nvPr/>
        </p:nvSpPr>
        <p:spPr>
          <a:xfrm>
            <a:off x="152400" y="5750004"/>
            <a:ext cx="5943600" cy="1107996"/>
          </a:xfrm>
          <a:prstGeom prst="rect">
            <a:avLst/>
          </a:prstGeom>
        </p:spPr>
        <p:txBody>
          <a:bodyPr wrap="square">
            <a:spAutoFit/>
          </a:bodyPr>
          <a:lstStyle/>
          <a:p>
            <a:r>
              <a:rPr lang="en-US" sz="2200" smtClean="0">
                <a:latin typeface="Times New Roman" pitchFamily="18" charset="0"/>
                <a:cs typeface="Times New Roman" pitchFamily="18" charset="0"/>
              </a:rPr>
              <a:t>- Nửa cầu mùa nóng: Ngày dài hơn đêm.</a:t>
            </a:r>
          </a:p>
          <a:p>
            <a:r>
              <a:rPr lang="en-US" sz="2200" smtClean="0">
                <a:latin typeface="Times New Roman" pitchFamily="18" charset="0"/>
                <a:cs typeface="Times New Roman" pitchFamily="18" charset="0"/>
              </a:rPr>
              <a:t>- Nửa cầu mùa lạnh: Đêm dài hơn ngày.</a:t>
            </a:r>
          </a:p>
          <a:p>
            <a:r>
              <a:rPr lang="en-US" sz="2200" smtClean="0">
                <a:latin typeface="Times New Roman" pitchFamily="18" charset="0"/>
                <a:cs typeface="Times New Roman" pitchFamily="18" charset="0"/>
              </a:rPr>
              <a:t>- Xích đạo: Ngày = đêm</a:t>
            </a:r>
            <a:endParaRPr lang="en-US" sz="2200">
              <a:latin typeface="Times New Roman" pitchFamily="18" charset="0"/>
              <a:cs typeface="Times New Roman" pitchFamily="18" charset="0"/>
            </a:endParaRPr>
          </a:p>
        </p:txBody>
      </p:sp>
      <p:sp>
        <p:nvSpPr>
          <p:cNvPr id="29" name="Rectangle 28"/>
          <p:cNvSpPr/>
          <p:nvPr/>
        </p:nvSpPr>
        <p:spPr>
          <a:xfrm>
            <a:off x="218340" y="8588"/>
            <a:ext cx="8915400" cy="461665"/>
          </a:xfrm>
          <a:prstGeom prst="rect">
            <a:avLst/>
          </a:prstGeom>
        </p:spPr>
        <p:txBody>
          <a:bodyPr wrap="square">
            <a:spAutoFit/>
          </a:bodyPr>
          <a:lstStyle/>
          <a:p>
            <a:pPr algn="ctr"/>
            <a:r>
              <a:rPr lang="en-US" sz="2400" b="1" cap="all" smtClean="0">
                <a:solidFill>
                  <a:srgbClr val="0000CC"/>
                </a:solidFill>
                <a:effectLst>
                  <a:outerShdw blurRad="38100" dist="38100" dir="2700000" algn="tl">
                    <a:srgbClr val="000000">
                      <a:alpha val="43137"/>
                    </a:srgbClr>
                  </a:outerShdw>
                </a:effectLst>
                <a:latin typeface="+mj-lt"/>
              </a:rPr>
              <a:t>NỘI DUNG CHÍNH</a:t>
            </a:r>
            <a:endParaRPr lang="en-US" sz="2400" b="1" cap="all">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 descr="C:\Users\ADMIN\Desktop\Tay_cam_but_b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518" y="8591"/>
            <a:ext cx="624282" cy="52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4948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Oval 9"/>
          <p:cNvSpPr>
            <a:spLocks noChangeArrowheads="1"/>
          </p:cNvSpPr>
          <p:nvPr/>
        </p:nvSpPr>
        <p:spPr bwMode="auto">
          <a:xfrm>
            <a:off x="990600" y="1408339"/>
            <a:ext cx="7148052" cy="4078061"/>
          </a:xfrm>
          <a:prstGeom prst="ellipse">
            <a:avLst/>
          </a:prstGeom>
          <a:noFill/>
          <a:ln w="28575">
            <a:solidFill>
              <a:schemeClr val="tx1"/>
            </a:solidFill>
            <a:prstDash val="dash"/>
            <a:round/>
            <a:headEnd/>
            <a:tailEnd/>
          </a:ln>
          <a:effectLst/>
        </p:spPr>
        <p:txBody>
          <a:bodyPr wrap="none" anchor="ctr"/>
          <a:lstStyle/>
          <a:p>
            <a:endParaRPr lang="en-US"/>
          </a:p>
        </p:txBody>
      </p:sp>
      <p:grpSp>
        <p:nvGrpSpPr>
          <p:cNvPr id="4" name="Group 3"/>
          <p:cNvGrpSpPr/>
          <p:nvPr/>
        </p:nvGrpSpPr>
        <p:grpSpPr>
          <a:xfrm>
            <a:off x="3453272" y="276225"/>
            <a:ext cx="2303463" cy="2303462"/>
            <a:chOff x="3562349" y="152400"/>
            <a:chExt cx="2303463" cy="2303462"/>
          </a:xfrm>
        </p:grpSpPr>
        <p:grpSp>
          <p:nvGrpSpPr>
            <p:cNvPr id="5128" name="Group 8"/>
            <p:cNvGrpSpPr>
              <a:grpSpLocks/>
            </p:cNvGrpSpPr>
            <p:nvPr/>
          </p:nvGrpSpPr>
          <p:grpSpPr bwMode="auto">
            <a:xfrm>
              <a:off x="3562349" y="152400"/>
              <a:ext cx="2303463" cy="2303462"/>
              <a:chOff x="-250" y="1344"/>
              <a:chExt cx="1451" cy="1451"/>
            </a:xfrm>
          </p:grpSpPr>
          <p:sp>
            <p:nvSpPr>
              <p:cNvPr id="9226" name="Line 7"/>
              <p:cNvSpPr>
                <a:spLocks noChangeShapeType="1"/>
              </p:cNvSpPr>
              <p:nvPr/>
            </p:nvSpPr>
            <p:spPr bwMode="auto">
              <a:xfrm flipH="1">
                <a:off x="332" y="1541"/>
                <a:ext cx="272" cy="10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7" name="Picture 6" descr="GLOB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 y="1344"/>
                <a:ext cx="1451"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Oval 2"/>
            <p:cNvSpPr/>
            <p:nvPr/>
          </p:nvSpPr>
          <p:spPr>
            <a:xfrm>
              <a:off x="4035837" y="628813"/>
              <a:ext cx="1325880" cy="132588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2" name="Text Box 17"/>
          <p:cNvSpPr txBox="1">
            <a:spLocks noChangeArrowheads="1"/>
          </p:cNvSpPr>
          <p:nvPr/>
        </p:nvSpPr>
        <p:spPr bwMode="auto">
          <a:xfrm>
            <a:off x="7375950" y="3124200"/>
            <a:ext cx="15394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sz="2000" b="1">
                <a:solidFill>
                  <a:schemeClr val="folHlink"/>
                </a:solidFill>
                <a:cs typeface="Times New Roman" pitchFamily="18" charset="0"/>
              </a:rPr>
              <a:t>22 - 12</a:t>
            </a:r>
            <a:br>
              <a:rPr lang="en-US" sz="2000" b="1">
                <a:solidFill>
                  <a:schemeClr val="folHlink"/>
                </a:solidFill>
                <a:cs typeface="Times New Roman" pitchFamily="18" charset="0"/>
              </a:rPr>
            </a:br>
            <a:r>
              <a:rPr lang="en-US" sz="2000" b="1" smtClean="0">
                <a:solidFill>
                  <a:schemeClr val="folHlink"/>
                </a:solidFill>
                <a:cs typeface="Times New Roman" pitchFamily="18" charset="0"/>
              </a:rPr>
              <a:t>(Đông chí)</a:t>
            </a:r>
            <a:endParaRPr lang="en-US" sz="2000" b="1">
              <a:solidFill>
                <a:schemeClr val="folHlink"/>
              </a:solidFill>
              <a:cs typeface="Times New Roman" pitchFamily="18" charset="0"/>
            </a:endParaRPr>
          </a:p>
        </p:txBody>
      </p:sp>
      <p:sp>
        <p:nvSpPr>
          <p:cNvPr id="9223" name="Text Box 18"/>
          <p:cNvSpPr txBox="1">
            <a:spLocks noChangeArrowheads="1"/>
          </p:cNvSpPr>
          <p:nvPr/>
        </p:nvSpPr>
        <p:spPr bwMode="auto">
          <a:xfrm>
            <a:off x="3352800" y="5105400"/>
            <a:ext cx="25892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r>
              <a:rPr lang="en-US" sz="2000" b="1">
                <a:solidFill>
                  <a:schemeClr val="folHlink"/>
                </a:solidFill>
                <a:cs typeface="Times New Roman" pitchFamily="18" charset="0"/>
              </a:rPr>
              <a:t>23 </a:t>
            </a:r>
            <a:r>
              <a:rPr lang="en-US" sz="2000" b="1" smtClean="0">
                <a:solidFill>
                  <a:schemeClr val="folHlink"/>
                </a:solidFill>
                <a:cs typeface="Times New Roman" pitchFamily="18" charset="0"/>
              </a:rPr>
              <a:t>- 9 </a:t>
            </a:r>
          </a:p>
          <a:p>
            <a:pPr algn="ctr" eaLnBrk="1" hangingPunct="1"/>
            <a:r>
              <a:rPr lang="en-US" sz="2000" b="1" smtClean="0">
                <a:solidFill>
                  <a:schemeClr val="folHlink"/>
                </a:solidFill>
                <a:cs typeface="Times New Roman" pitchFamily="18" charset="0"/>
              </a:rPr>
              <a:t>(Thu phân)</a:t>
            </a:r>
            <a:endParaRPr lang="en-US" sz="2000" b="1">
              <a:solidFill>
                <a:schemeClr val="folHlink"/>
              </a:solidFill>
              <a:cs typeface="Times New Roman" pitchFamily="18" charset="0"/>
            </a:endParaRPr>
          </a:p>
        </p:txBody>
      </p:sp>
      <p:sp>
        <p:nvSpPr>
          <p:cNvPr id="9224" name="Text Box 19"/>
          <p:cNvSpPr txBox="1">
            <a:spLocks noChangeArrowheads="1"/>
          </p:cNvSpPr>
          <p:nvPr/>
        </p:nvSpPr>
        <p:spPr bwMode="auto">
          <a:xfrm>
            <a:off x="5370037" y="731295"/>
            <a:ext cx="17258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sz="2000" b="1">
                <a:solidFill>
                  <a:schemeClr val="folHlink"/>
                </a:solidFill>
                <a:cs typeface="Times New Roman" pitchFamily="18" charset="0"/>
              </a:rPr>
              <a:t>21 - 3</a:t>
            </a:r>
            <a:br>
              <a:rPr lang="en-US" sz="2000" b="1">
                <a:solidFill>
                  <a:schemeClr val="folHlink"/>
                </a:solidFill>
                <a:cs typeface="Times New Roman" pitchFamily="18" charset="0"/>
              </a:rPr>
            </a:br>
            <a:r>
              <a:rPr lang="en-US" sz="2000" b="1" smtClean="0">
                <a:solidFill>
                  <a:schemeClr val="folHlink"/>
                </a:solidFill>
                <a:cs typeface="Times New Roman" pitchFamily="18" charset="0"/>
              </a:rPr>
              <a:t>(Xuân phân)</a:t>
            </a:r>
            <a:endParaRPr lang="en-US" sz="2000" b="1">
              <a:solidFill>
                <a:schemeClr val="folHlink"/>
              </a:solidFill>
              <a:cs typeface="Times New Roman" pitchFamily="18" charset="0"/>
            </a:endParaRPr>
          </a:p>
        </p:txBody>
      </p:sp>
      <p:sp>
        <p:nvSpPr>
          <p:cNvPr id="9225" name="Text Box 20"/>
          <p:cNvSpPr txBox="1">
            <a:spLocks noChangeArrowheads="1"/>
          </p:cNvSpPr>
          <p:nvPr/>
        </p:nvSpPr>
        <p:spPr bwMode="auto">
          <a:xfrm>
            <a:off x="37414" y="3069090"/>
            <a:ext cx="192927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sz="2000" b="1" smtClean="0">
                <a:solidFill>
                  <a:schemeClr val="folHlink"/>
                </a:solidFill>
                <a:cs typeface="Times New Roman" pitchFamily="18" charset="0"/>
              </a:rPr>
              <a:t>(22 </a:t>
            </a:r>
            <a:r>
              <a:rPr lang="en-US" sz="2000" b="1">
                <a:solidFill>
                  <a:schemeClr val="folHlink"/>
                </a:solidFill>
                <a:cs typeface="Times New Roman" pitchFamily="18" charset="0"/>
              </a:rPr>
              <a:t>- 6 </a:t>
            </a:r>
            <a:br>
              <a:rPr lang="en-US" sz="2000" b="1">
                <a:solidFill>
                  <a:schemeClr val="folHlink"/>
                </a:solidFill>
                <a:cs typeface="Times New Roman" pitchFamily="18" charset="0"/>
              </a:rPr>
            </a:br>
            <a:r>
              <a:rPr lang="en-US" sz="2000" b="1" smtClean="0">
                <a:solidFill>
                  <a:schemeClr val="folHlink"/>
                </a:solidFill>
                <a:cs typeface="Times New Roman" pitchFamily="18" charset="0"/>
              </a:rPr>
              <a:t>Hạ chí)</a:t>
            </a:r>
            <a:endParaRPr lang="en-US" sz="2000" b="1">
              <a:solidFill>
                <a:schemeClr val="folHlink"/>
              </a:solidFill>
              <a:cs typeface="Times New Roman" pitchFamily="18" charset="0"/>
            </a:endParaRPr>
          </a:p>
        </p:txBody>
      </p:sp>
      <p:sp>
        <p:nvSpPr>
          <p:cNvPr id="2" name="Rectangle 1"/>
          <p:cNvSpPr/>
          <p:nvPr/>
        </p:nvSpPr>
        <p:spPr>
          <a:xfrm>
            <a:off x="76200" y="71735"/>
            <a:ext cx="6156750" cy="461665"/>
          </a:xfrm>
          <a:prstGeom prst="rect">
            <a:avLst/>
          </a:prstGeom>
        </p:spPr>
        <p:txBody>
          <a:bodyPr wrap="none">
            <a:spAutoFit/>
          </a:bodyPr>
          <a:lstStyle/>
          <a:p>
            <a:r>
              <a:rPr lang="nl-NL" sz="2400" b="1">
                <a:latin typeface="Times New Roman" pitchFamily="18" charset="0"/>
                <a:cs typeface="Times New Roman" pitchFamily="18" charset="0"/>
              </a:rPr>
              <a:t>1. Chuyển động của </a:t>
            </a:r>
            <a:r>
              <a:rPr lang="nl-NL" sz="2400" b="1" smtClean="0">
                <a:latin typeface="Times New Roman" pitchFamily="18" charset="0"/>
                <a:cs typeface="Times New Roman" pitchFamily="18" charset="0"/>
              </a:rPr>
              <a:t>Trái Đất </a:t>
            </a:r>
            <a:r>
              <a:rPr lang="nl-NL" sz="2400" b="1">
                <a:latin typeface="Times New Roman" pitchFamily="18" charset="0"/>
                <a:cs typeface="Times New Roman" pitchFamily="18" charset="0"/>
              </a:rPr>
              <a:t>quanh </a:t>
            </a:r>
            <a:r>
              <a:rPr lang="nl-NL" sz="2400" b="1" smtClean="0">
                <a:latin typeface="Times New Roman" pitchFamily="18" charset="0"/>
                <a:cs typeface="Times New Roman" pitchFamily="18" charset="0"/>
              </a:rPr>
              <a:t>Mặt Trời</a:t>
            </a:r>
            <a:endParaRPr lang="en-US" sz="2400">
              <a:latin typeface="Times New Roman" pitchFamily="18" charset="0"/>
              <a:cs typeface="Times New Roman" pitchFamily="18" charset="0"/>
            </a:endParaRPr>
          </a:p>
        </p:txBody>
      </p:sp>
      <p:pic>
        <p:nvPicPr>
          <p:cNvPr id="2050" name="Picture 2" descr="C:\Users\ADMIN\Desktop\tải xuống.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3962400" y="2819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1783005" y="6248400"/>
            <a:ext cx="5608395" cy="400110"/>
          </a:xfrm>
          <a:prstGeom prst="rect">
            <a:avLst/>
          </a:prstGeom>
        </p:spPr>
        <p:txBody>
          <a:bodyPr wrap="none">
            <a:spAutoFit/>
          </a:bodyPr>
          <a:lstStyle/>
          <a:p>
            <a:r>
              <a:rPr lang="nl-NL" sz="2000" b="1" smtClean="0">
                <a:latin typeface="Times New Roman" pitchFamily="18" charset="0"/>
                <a:cs typeface="Times New Roman" pitchFamily="18" charset="0"/>
              </a:rPr>
              <a:t>Hình: Chuyển </a:t>
            </a:r>
            <a:r>
              <a:rPr lang="nl-NL" sz="2000" b="1">
                <a:latin typeface="Times New Roman" pitchFamily="18" charset="0"/>
                <a:cs typeface="Times New Roman" pitchFamily="18" charset="0"/>
              </a:rPr>
              <a:t>động của </a:t>
            </a:r>
            <a:r>
              <a:rPr lang="nl-NL" sz="2000" b="1" smtClean="0">
                <a:latin typeface="Times New Roman" pitchFamily="18" charset="0"/>
                <a:cs typeface="Times New Roman" pitchFamily="18" charset="0"/>
              </a:rPr>
              <a:t>Trái Đất </a:t>
            </a:r>
            <a:r>
              <a:rPr lang="nl-NL" sz="2000" b="1">
                <a:latin typeface="Times New Roman" pitchFamily="18" charset="0"/>
                <a:cs typeface="Times New Roman" pitchFamily="18" charset="0"/>
              </a:rPr>
              <a:t>quanh </a:t>
            </a:r>
            <a:r>
              <a:rPr lang="nl-NL" sz="2000" b="1" smtClean="0">
                <a:latin typeface="Times New Roman" pitchFamily="18" charset="0"/>
                <a:cs typeface="Times New Roman" pitchFamily="18" charset="0"/>
              </a:rPr>
              <a:t>Mặt Trời</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2895288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5000" accel="50000" decel="50000" fill="hold" nodeType="clickEffect">
                                  <p:stCondLst>
                                    <p:cond delay="0"/>
                                  </p:stCondLst>
                                  <p:childTnLst>
                                    <p:animMotion origin="layout" path="M -0.00486 -0.00208 C 0.21163 -0.00208 0.38854 0.13017 0.38854 0.29364 C 0.38854 0.45665 0.21163 0.5889 -0.00486 0.5889 C -0.22187 0.5889 -0.39826 0.45665 -0.39826 0.29364 C -0.39826 0.13017 -0.22187 -0.00208 -0.00486 -0.00208 Z " pathEditMode="relative" rAng="0" ptsTypes="fffff">
                                      <p:cBhvr>
                                        <p:cTn id="6" dur="10000" spd="-100000" fill="hold"/>
                                        <p:tgtEl>
                                          <p:spTgt spid="4"/>
                                        </p:tgtEl>
                                        <p:attrNameLst>
                                          <p:attrName>ppt_x</p:attrName>
                                          <p:attrName>ppt_y</p:attrName>
                                        </p:attrNameLst>
                                      </p:cBhvr>
                                      <p:rCtr x="0" y="295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72000"/>
            <a:ext cx="8686800" cy="1938992"/>
          </a:xfrm>
          <a:prstGeom prst="rect">
            <a:avLst/>
          </a:prstGeom>
        </p:spPr>
        <p:txBody>
          <a:bodyPr wrap="square">
            <a:spAutoFit/>
          </a:bodyPr>
          <a:lstStyle/>
          <a:p>
            <a:r>
              <a:rPr lang="en-US" sz="2000">
                <a:latin typeface="Times New Roman" pitchFamily="18" charset="0"/>
                <a:cs typeface="Times New Roman" pitchFamily="18" charset="0"/>
              </a:rPr>
              <a:t>Dựa vào hình 1, </a:t>
            </a:r>
            <a:r>
              <a:rPr lang="en-US" sz="2000" smtClean="0">
                <a:latin typeface="Times New Roman" pitchFamily="18" charset="0"/>
                <a:cs typeface="Times New Roman" pitchFamily="18" charset="0"/>
              </a:rPr>
              <a:t>hãy </a:t>
            </a:r>
            <a:r>
              <a:rPr lang="en-US" sz="2000">
                <a:latin typeface="Times New Roman" pitchFamily="18" charset="0"/>
                <a:cs typeface="Times New Roman" pitchFamily="18" charset="0"/>
              </a:rPr>
              <a:t>điền tiếp vào nội dung sau về đặc điểm chuyển động của </a:t>
            </a:r>
            <a:r>
              <a:rPr lang="en-US" sz="2000" smtClean="0">
                <a:latin typeface="Times New Roman" pitchFamily="18" charset="0"/>
                <a:cs typeface="Times New Roman" pitchFamily="18" charset="0"/>
              </a:rPr>
              <a:t>Trái Đất </a:t>
            </a:r>
            <a:r>
              <a:rPr lang="en-US" sz="2000">
                <a:latin typeface="Times New Roman" pitchFamily="18" charset="0"/>
                <a:cs typeface="Times New Roman" pitchFamily="18" charset="0"/>
              </a:rPr>
              <a:t>quanh </a:t>
            </a:r>
            <a:r>
              <a:rPr lang="en-US" sz="2000" smtClean="0">
                <a:latin typeface="Times New Roman" pitchFamily="18" charset="0"/>
                <a:cs typeface="Times New Roman" pitchFamily="18" charset="0"/>
              </a:rPr>
              <a:t>Mặt Trời:</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 </a:t>
            </a:r>
            <a:r>
              <a:rPr lang="en-US" sz="2000" smtClean="0">
                <a:latin typeface="Times New Roman" pitchFamily="18" charset="0"/>
                <a:cs typeface="Times New Roman" pitchFamily="18" charset="0"/>
              </a:rPr>
              <a:t>Hình dạng q</a:t>
            </a:r>
            <a:r>
              <a:rPr lang="vi-VN" sz="2000" smtClean="0">
                <a:latin typeface="Times New Roman" pitchFamily="18" charset="0"/>
                <a:cs typeface="Times New Roman" pitchFamily="18" charset="0"/>
              </a:rPr>
              <a:t>uỹ </a:t>
            </a:r>
            <a:r>
              <a:rPr lang="vi-VN" sz="2000">
                <a:latin typeface="Times New Roman" pitchFamily="18" charset="0"/>
                <a:cs typeface="Times New Roman" pitchFamily="18" charset="0"/>
              </a:rPr>
              <a:t>đạo </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 Hướng chuyển động:</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 Thời gian </a:t>
            </a:r>
            <a:r>
              <a:rPr lang="en-US" sz="2000" smtClean="0">
                <a:latin typeface="Times New Roman" pitchFamily="18" charset="0"/>
                <a:cs typeface="Times New Roman" pitchFamily="18" charset="0"/>
              </a:rPr>
              <a:t>q</a:t>
            </a:r>
            <a:r>
              <a:rPr lang="vi-VN" sz="2000" smtClean="0">
                <a:latin typeface="Times New Roman" pitchFamily="18" charset="0"/>
                <a:cs typeface="Times New Roman" pitchFamily="18" charset="0"/>
              </a:rPr>
              <a:t>uay </a:t>
            </a:r>
            <a:r>
              <a:rPr lang="vi-VN" sz="2000">
                <a:latin typeface="Times New Roman" pitchFamily="18" charset="0"/>
                <a:cs typeface="Times New Roman" pitchFamily="18" charset="0"/>
              </a:rPr>
              <a:t>hết 1 vòng </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Góc nghiêng và hướng của trục: ..……………………………………………….</a:t>
            </a:r>
            <a:endParaRPr lang="en-US" sz="2000">
              <a:latin typeface="Times New Roman" pitchFamily="18" charset="0"/>
              <a:cs typeface="Times New Roman" pitchFamily="18" charset="0"/>
            </a:endParaRPr>
          </a:p>
        </p:txBody>
      </p:sp>
      <p:pic>
        <p:nvPicPr>
          <p:cNvPr id="5" name="Picture 7" descr="C:\Users\ADMIN\Desktop\Capture.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5000"/>
                    </a14:imgEffect>
                    <a14:imgEffect>
                      <a14:brightnessContrast bright="2000" contrast="6000"/>
                    </a14:imgEffect>
                  </a14:imgLayer>
                </a14:imgProps>
              </a:ext>
              <a:ext uri="{28A0092B-C50C-407E-A947-70E740481C1C}">
                <a14:useLocalDpi xmlns:a14="http://schemas.microsoft.com/office/drawing/2010/main" val="0"/>
              </a:ext>
            </a:extLst>
          </a:blip>
          <a:srcRect/>
          <a:stretch>
            <a:fillRect/>
          </a:stretch>
        </p:blipFill>
        <p:spPr bwMode="auto">
          <a:xfrm>
            <a:off x="838200" y="609600"/>
            <a:ext cx="7479929" cy="40046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2884" y="90714"/>
            <a:ext cx="7543800" cy="523220"/>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PHIẾU HỌC TẬP SỐ 1 </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4876800" y="533400"/>
            <a:ext cx="4191000" cy="400110"/>
          </a:xfrm>
          <a:prstGeom prst="rect">
            <a:avLst/>
          </a:prstGeom>
          <a:noFill/>
        </p:spPr>
        <p:txBody>
          <a:bodyPr wrap="square" rtlCol="0">
            <a:spAutoFit/>
          </a:bodyPr>
          <a:lstStyle/>
          <a:p>
            <a:pPr algn="ctr"/>
            <a:r>
              <a:rPr lang="en-US" sz="2000" b="1" smtClean="0"/>
              <a:t>Thảo luận theo cặp. Thời gian: 5 phút</a:t>
            </a:r>
            <a:endParaRPr lang="en-US" sz="2000" b="1"/>
          </a:p>
        </p:txBody>
      </p:sp>
    </p:spTree>
    <p:extLst>
      <p:ext uri="{BB962C8B-B14F-4D97-AF65-F5344CB8AC3E}">
        <p14:creationId xmlns:p14="http://schemas.microsoft.com/office/powerpoint/2010/main" val="148841200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72000"/>
            <a:ext cx="8686800" cy="1938992"/>
          </a:xfrm>
          <a:prstGeom prst="rect">
            <a:avLst/>
          </a:prstGeom>
        </p:spPr>
        <p:txBody>
          <a:bodyPr wrap="square">
            <a:spAutoFit/>
          </a:bodyPr>
          <a:lstStyle/>
          <a:p>
            <a:r>
              <a:rPr lang="en-US" sz="2000">
                <a:latin typeface="Times New Roman" pitchFamily="18" charset="0"/>
                <a:cs typeface="Times New Roman" pitchFamily="18" charset="0"/>
              </a:rPr>
              <a:t>Dựa vào hình 1, </a:t>
            </a:r>
            <a:r>
              <a:rPr lang="en-US" sz="2000" smtClean="0">
                <a:latin typeface="Times New Roman" pitchFamily="18" charset="0"/>
                <a:cs typeface="Times New Roman" pitchFamily="18" charset="0"/>
              </a:rPr>
              <a:t>hãy </a:t>
            </a:r>
            <a:r>
              <a:rPr lang="en-US" sz="2000">
                <a:latin typeface="Times New Roman" pitchFamily="18" charset="0"/>
                <a:cs typeface="Times New Roman" pitchFamily="18" charset="0"/>
              </a:rPr>
              <a:t>điền tiếp vào nội dung sau về đặc điểm chuyển động của </a:t>
            </a:r>
            <a:r>
              <a:rPr lang="en-US" sz="2000" smtClean="0">
                <a:latin typeface="Times New Roman" pitchFamily="18" charset="0"/>
                <a:cs typeface="Times New Roman" pitchFamily="18" charset="0"/>
              </a:rPr>
              <a:t>Trái Đất </a:t>
            </a:r>
            <a:r>
              <a:rPr lang="en-US" sz="2000">
                <a:latin typeface="Times New Roman" pitchFamily="18" charset="0"/>
                <a:cs typeface="Times New Roman" pitchFamily="18" charset="0"/>
              </a:rPr>
              <a:t>quanh </a:t>
            </a:r>
            <a:r>
              <a:rPr lang="en-US" sz="2000" smtClean="0">
                <a:latin typeface="Times New Roman" pitchFamily="18" charset="0"/>
                <a:cs typeface="Times New Roman" pitchFamily="18" charset="0"/>
              </a:rPr>
              <a:t>Mặt Trời:</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 </a:t>
            </a:r>
            <a:r>
              <a:rPr lang="en-US" sz="2000" smtClean="0">
                <a:latin typeface="Times New Roman" pitchFamily="18" charset="0"/>
                <a:cs typeface="Times New Roman" pitchFamily="18" charset="0"/>
              </a:rPr>
              <a:t>Hình dạng q</a:t>
            </a:r>
            <a:r>
              <a:rPr lang="vi-VN" sz="2000" smtClean="0">
                <a:latin typeface="Times New Roman" pitchFamily="18" charset="0"/>
                <a:cs typeface="Times New Roman" pitchFamily="18" charset="0"/>
              </a:rPr>
              <a:t>uỹ </a:t>
            </a:r>
            <a:r>
              <a:rPr lang="vi-VN" sz="2000">
                <a:latin typeface="Times New Roman" pitchFamily="18" charset="0"/>
                <a:cs typeface="Times New Roman" pitchFamily="18" charset="0"/>
              </a:rPr>
              <a:t>đạo </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 Hướng chuyển động:</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 Thời gian </a:t>
            </a:r>
            <a:r>
              <a:rPr lang="en-US" sz="2000" smtClean="0">
                <a:latin typeface="Times New Roman" pitchFamily="18" charset="0"/>
                <a:cs typeface="Times New Roman" pitchFamily="18" charset="0"/>
              </a:rPr>
              <a:t>q</a:t>
            </a:r>
            <a:r>
              <a:rPr lang="vi-VN" sz="2000" smtClean="0">
                <a:latin typeface="Times New Roman" pitchFamily="18" charset="0"/>
                <a:cs typeface="Times New Roman" pitchFamily="18" charset="0"/>
              </a:rPr>
              <a:t>uay </a:t>
            </a:r>
            <a:r>
              <a:rPr lang="vi-VN" sz="2000">
                <a:latin typeface="Times New Roman" pitchFamily="18" charset="0"/>
                <a:cs typeface="Times New Roman" pitchFamily="18" charset="0"/>
              </a:rPr>
              <a:t>hết 1 vòng </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 </a:t>
            </a:r>
            <a:r>
              <a:rPr lang="en-US" sz="2000" smtClean="0">
                <a:latin typeface="Times New Roman" pitchFamily="18" charset="0"/>
                <a:cs typeface="Times New Roman" pitchFamily="18" charset="0"/>
              </a:rPr>
              <a:t>Góc nghiêng và hướng của trục: ..……………………………………………….</a:t>
            </a:r>
            <a:endParaRPr lang="en-US" sz="2000">
              <a:latin typeface="Times New Roman" pitchFamily="18" charset="0"/>
              <a:cs typeface="Times New Roman" pitchFamily="18" charset="0"/>
            </a:endParaRPr>
          </a:p>
        </p:txBody>
      </p:sp>
      <p:pic>
        <p:nvPicPr>
          <p:cNvPr id="5" name="Picture 7" descr="C:\Users\ADMIN\Desktop\Capture.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5000"/>
                    </a14:imgEffect>
                    <a14:imgEffect>
                      <a14:brightnessContrast bright="2000" contrast="6000"/>
                    </a14:imgEffect>
                  </a14:imgLayer>
                </a14:imgProps>
              </a:ext>
              <a:ext uri="{28A0092B-C50C-407E-A947-70E740481C1C}">
                <a14:useLocalDpi xmlns:a14="http://schemas.microsoft.com/office/drawing/2010/main" val="0"/>
              </a:ext>
            </a:extLst>
          </a:blip>
          <a:srcRect/>
          <a:stretch>
            <a:fillRect/>
          </a:stretch>
        </p:blipFill>
        <p:spPr bwMode="auto">
          <a:xfrm>
            <a:off x="838200" y="609600"/>
            <a:ext cx="7479929" cy="40046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2884" y="90714"/>
            <a:ext cx="7543800" cy="523220"/>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THÔNG TIN PHẢN HỒI PHIẾU HỌC TẬP SỐ 1 </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4876800" y="533400"/>
            <a:ext cx="4191000" cy="400110"/>
          </a:xfrm>
          <a:prstGeom prst="rect">
            <a:avLst/>
          </a:prstGeom>
          <a:noFill/>
        </p:spPr>
        <p:txBody>
          <a:bodyPr wrap="square" rtlCol="0">
            <a:spAutoFit/>
          </a:bodyPr>
          <a:lstStyle/>
          <a:p>
            <a:pPr algn="ctr"/>
            <a:r>
              <a:rPr lang="en-US" sz="2000" b="1" smtClean="0"/>
              <a:t>Thảo luận theo cặp. Thời gian: 5 phút</a:t>
            </a:r>
            <a:endParaRPr lang="en-US" sz="2000" b="1"/>
          </a:p>
        </p:txBody>
      </p:sp>
      <p:sp>
        <p:nvSpPr>
          <p:cNvPr id="2" name="TextBox 1"/>
          <p:cNvSpPr txBox="1"/>
          <p:nvPr/>
        </p:nvSpPr>
        <p:spPr>
          <a:xfrm>
            <a:off x="2717796" y="5168507"/>
            <a:ext cx="2590800" cy="400110"/>
          </a:xfrm>
          <a:prstGeom prst="rect">
            <a:avLst/>
          </a:prstGeom>
          <a:noFill/>
        </p:spPr>
        <p:txBody>
          <a:bodyPr wrap="square" rtlCol="0">
            <a:spAutoFit/>
          </a:bodyPr>
          <a:lstStyle/>
          <a:p>
            <a:r>
              <a:rPr lang="en-US" sz="2000" smtClean="0">
                <a:solidFill>
                  <a:srgbClr val="C00000"/>
                </a:solidFill>
                <a:latin typeface="Times New Roman" pitchFamily="18" charset="0"/>
                <a:cs typeface="Times New Roman" pitchFamily="18" charset="0"/>
              </a:rPr>
              <a:t>Hình elip gần tròn </a:t>
            </a:r>
            <a:endParaRPr lang="en-US" sz="2000">
              <a:solidFill>
                <a:srgbClr val="C00000"/>
              </a:solidFill>
              <a:latin typeface="Times New Roman" pitchFamily="18" charset="0"/>
              <a:cs typeface="Times New Roman" pitchFamily="18" charset="0"/>
            </a:endParaRPr>
          </a:p>
        </p:txBody>
      </p:sp>
      <p:sp>
        <p:nvSpPr>
          <p:cNvPr id="8" name="TextBox 7"/>
          <p:cNvSpPr txBox="1"/>
          <p:nvPr/>
        </p:nvSpPr>
        <p:spPr>
          <a:xfrm>
            <a:off x="2692396" y="5480814"/>
            <a:ext cx="5003804" cy="400110"/>
          </a:xfrm>
          <a:prstGeom prst="rect">
            <a:avLst/>
          </a:prstGeom>
          <a:noFill/>
        </p:spPr>
        <p:txBody>
          <a:bodyPr wrap="square" rtlCol="0">
            <a:spAutoFit/>
          </a:bodyPr>
          <a:lstStyle/>
          <a:p>
            <a:r>
              <a:rPr lang="en-US" sz="2000" smtClean="0">
                <a:solidFill>
                  <a:srgbClr val="C00000"/>
                </a:solidFill>
                <a:latin typeface="Times New Roman" pitchFamily="18" charset="0"/>
                <a:cs typeface="Times New Roman" pitchFamily="18" charset="0"/>
              </a:rPr>
              <a:t>Tây sang Đông (ngược chiều kim đồng hồ)</a:t>
            </a:r>
            <a:endParaRPr lang="en-US" sz="2000">
              <a:solidFill>
                <a:srgbClr val="C00000"/>
              </a:solidFill>
              <a:latin typeface="Times New Roman" pitchFamily="18" charset="0"/>
              <a:cs typeface="Times New Roman" pitchFamily="18" charset="0"/>
            </a:endParaRPr>
          </a:p>
        </p:txBody>
      </p:sp>
      <p:sp>
        <p:nvSpPr>
          <p:cNvPr id="9" name="TextBox 8"/>
          <p:cNvSpPr txBox="1"/>
          <p:nvPr/>
        </p:nvSpPr>
        <p:spPr>
          <a:xfrm>
            <a:off x="3301996" y="5784790"/>
            <a:ext cx="5003804" cy="400110"/>
          </a:xfrm>
          <a:prstGeom prst="rect">
            <a:avLst/>
          </a:prstGeom>
          <a:noFill/>
        </p:spPr>
        <p:txBody>
          <a:bodyPr wrap="square" rtlCol="0">
            <a:spAutoFit/>
          </a:bodyPr>
          <a:lstStyle/>
          <a:p>
            <a:r>
              <a:rPr lang="en-US" sz="2000" smtClean="0">
                <a:solidFill>
                  <a:srgbClr val="C00000"/>
                </a:solidFill>
                <a:latin typeface="Times New Roman" pitchFamily="18" charset="0"/>
                <a:cs typeface="Times New Roman" pitchFamily="18" charset="0"/>
              </a:rPr>
              <a:t>365 ngày 6 giờ (≈ 1 năm)</a:t>
            </a:r>
            <a:endParaRPr lang="en-US" sz="2000">
              <a:solidFill>
                <a:srgbClr val="C00000"/>
              </a:solidFill>
              <a:latin typeface="Times New Roman" pitchFamily="18" charset="0"/>
              <a:cs typeface="Times New Roman" pitchFamily="18" charset="0"/>
            </a:endParaRPr>
          </a:p>
        </p:txBody>
      </p:sp>
      <p:sp>
        <p:nvSpPr>
          <p:cNvPr id="10" name="TextBox 9"/>
          <p:cNvSpPr txBox="1"/>
          <p:nvPr/>
        </p:nvSpPr>
        <p:spPr>
          <a:xfrm>
            <a:off x="3765756" y="6088662"/>
            <a:ext cx="5588004" cy="707886"/>
          </a:xfrm>
          <a:prstGeom prst="rect">
            <a:avLst/>
          </a:prstGeom>
          <a:noFill/>
        </p:spPr>
        <p:txBody>
          <a:bodyPr wrap="square" rtlCol="0">
            <a:spAutoFit/>
          </a:bodyPr>
          <a:lstStyle/>
          <a:p>
            <a:r>
              <a:rPr lang="en-US" sz="2000" smtClean="0">
                <a:solidFill>
                  <a:srgbClr val="C00000"/>
                </a:solidFill>
                <a:latin typeface="Times New Roman" pitchFamily="18" charset="0"/>
                <a:cs typeface="Times New Roman" pitchFamily="18" charset="0"/>
              </a:rPr>
              <a:t>Trục nghiêng 66</a:t>
            </a:r>
            <a:r>
              <a:rPr lang="en-US" sz="2000" baseline="30000" smtClean="0">
                <a:solidFill>
                  <a:srgbClr val="C00000"/>
                </a:solidFill>
                <a:latin typeface="Times New Roman" pitchFamily="18" charset="0"/>
                <a:cs typeface="Times New Roman" pitchFamily="18" charset="0"/>
              </a:rPr>
              <a:t>o</a:t>
            </a:r>
            <a:r>
              <a:rPr lang="en-US" sz="2000" smtClean="0">
                <a:solidFill>
                  <a:srgbClr val="C00000"/>
                </a:solidFill>
                <a:latin typeface="Times New Roman" pitchFamily="18" charset="0"/>
                <a:cs typeface="Times New Roman" pitchFamily="18" charset="0"/>
              </a:rPr>
              <a:t>33’ trên mặt phẳng quỹ đạo và không đổi hướng.</a:t>
            </a:r>
            <a:endParaRPr lang="en-US" sz="20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623016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1735"/>
            <a:ext cx="6156750" cy="461665"/>
          </a:xfrm>
          <a:prstGeom prst="rect">
            <a:avLst/>
          </a:prstGeom>
        </p:spPr>
        <p:txBody>
          <a:bodyPr wrap="none">
            <a:spAutoFit/>
          </a:bodyPr>
          <a:lstStyle/>
          <a:p>
            <a:r>
              <a:rPr lang="nl-NL" sz="2400" b="1">
                <a:latin typeface="Times New Roman" pitchFamily="18" charset="0"/>
                <a:cs typeface="Times New Roman" pitchFamily="18" charset="0"/>
              </a:rPr>
              <a:t>1. Chuyển động của </a:t>
            </a:r>
            <a:r>
              <a:rPr lang="nl-NL" sz="2400" b="1" smtClean="0">
                <a:latin typeface="Times New Roman" pitchFamily="18" charset="0"/>
                <a:cs typeface="Times New Roman" pitchFamily="18" charset="0"/>
              </a:rPr>
              <a:t>Trái Đất </a:t>
            </a:r>
            <a:r>
              <a:rPr lang="nl-NL" sz="2400" b="1">
                <a:latin typeface="Times New Roman" pitchFamily="18" charset="0"/>
                <a:cs typeface="Times New Roman" pitchFamily="18" charset="0"/>
              </a:rPr>
              <a:t>quanh </a:t>
            </a:r>
            <a:r>
              <a:rPr lang="nl-NL" sz="2400" b="1" smtClean="0">
                <a:latin typeface="Times New Roman" pitchFamily="18" charset="0"/>
                <a:cs typeface="Times New Roman" pitchFamily="18" charset="0"/>
              </a:rPr>
              <a:t>Mặt Trời</a:t>
            </a:r>
            <a:endParaRPr lang="en-US" sz="2400">
              <a:latin typeface="Times New Roman" pitchFamily="18" charset="0"/>
              <a:cs typeface="Times New Roman" pitchFamily="18" charset="0"/>
            </a:endParaRPr>
          </a:p>
        </p:txBody>
      </p:sp>
      <p:grpSp>
        <p:nvGrpSpPr>
          <p:cNvPr id="11" name="Group 10"/>
          <p:cNvGrpSpPr/>
          <p:nvPr/>
        </p:nvGrpSpPr>
        <p:grpSpPr>
          <a:xfrm>
            <a:off x="2529348" y="2514600"/>
            <a:ext cx="3962400" cy="3429000"/>
            <a:chOff x="2529348" y="2514600"/>
            <a:chExt cx="3962400" cy="3429000"/>
          </a:xfrm>
        </p:grpSpPr>
        <p:sp>
          <p:nvSpPr>
            <p:cNvPr id="10" name="Rounded Rectangle 9"/>
            <p:cNvSpPr/>
            <p:nvPr/>
          </p:nvSpPr>
          <p:spPr>
            <a:xfrm>
              <a:off x="2529348" y="2743200"/>
              <a:ext cx="3962400" cy="3200400"/>
            </a:xfrm>
            <a:prstGeom prst="roundRect">
              <a:avLst>
                <a:gd name="adj" fmla="val 655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098" name="Picture 2" descr="C:\Users\ADMIN\Desktop\7.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217" t="18904" r="8379" b="8322"/>
            <a:stretch/>
          </p:blipFill>
          <p:spPr bwMode="auto">
            <a:xfrm>
              <a:off x="2635044" y="3052917"/>
              <a:ext cx="3751006" cy="277269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590800" y="2514600"/>
              <a:ext cx="2286000" cy="457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i="1" smtClean="0"/>
                <a:t>Em có biết ?</a:t>
              </a:r>
              <a:endParaRPr lang="en-US" sz="2800" b="1" i="1"/>
            </a:p>
          </p:txBody>
        </p:sp>
      </p:grpSp>
      <p:sp>
        <p:nvSpPr>
          <p:cNvPr id="13" name="Rectangle 12"/>
          <p:cNvSpPr/>
          <p:nvPr/>
        </p:nvSpPr>
        <p:spPr>
          <a:xfrm>
            <a:off x="152400" y="505361"/>
            <a:ext cx="8686800" cy="1323439"/>
          </a:xfrm>
          <a:prstGeom prst="rect">
            <a:avLst/>
          </a:prstGeom>
        </p:spPr>
        <p:txBody>
          <a:bodyPr wrap="square">
            <a:spAutoFit/>
          </a:bodyPr>
          <a:lstStyle/>
          <a:p>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Hình dạng q</a:t>
            </a:r>
            <a:r>
              <a:rPr lang="vi-VN" sz="2000" smtClean="0">
                <a:latin typeface="Times New Roman" pitchFamily="18" charset="0"/>
                <a:cs typeface="Times New Roman" pitchFamily="18" charset="0"/>
              </a:rPr>
              <a:t>uỹ </a:t>
            </a:r>
            <a:r>
              <a:rPr lang="vi-VN" sz="2000">
                <a:latin typeface="Times New Roman" pitchFamily="18" charset="0"/>
                <a:cs typeface="Times New Roman" pitchFamily="18" charset="0"/>
              </a:rPr>
              <a:t>đạo </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 Hướng chuyển động:</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 Thời gian </a:t>
            </a:r>
            <a:r>
              <a:rPr lang="en-US" sz="2000" smtClean="0">
                <a:latin typeface="Times New Roman" pitchFamily="18" charset="0"/>
                <a:cs typeface="Times New Roman" pitchFamily="18" charset="0"/>
              </a:rPr>
              <a:t>q</a:t>
            </a:r>
            <a:r>
              <a:rPr lang="vi-VN" sz="2000" smtClean="0">
                <a:latin typeface="Times New Roman" pitchFamily="18" charset="0"/>
                <a:cs typeface="Times New Roman" pitchFamily="18" charset="0"/>
              </a:rPr>
              <a:t>uay </a:t>
            </a:r>
            <a:r>
              <a:rPr lang="vi-VN" sz="2000">
                <a:latin typeface="Times New Roman" pitchFamily="18" charset="0"/>
                <a:cs typeface="Times New Roman" pitchFamily="18" charset="0"/>
              </a:rPr>
              <a:t>hết 1 vòng </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vi-VN" sz="2000">
                <a:latin typeface="Times New Roman" pitchFamily="18" charset="0"/>
                <a:cs typeface="Times New Roman" pitchFamily="18" charset="0"/>
              </a:rPr>
              <a:t>+ </a:t>
            </a:r>
            <a:r>
              <a:rPr lang="en-US" sz="2000" smtClean="0">
                <a:latin typeface="Times New Roman" pitchFamily="18" charset="0"/>
                <a:cs typeface="Times New Roman" pitchFamily="18" charset="0"/>
              </a:rPr>
              <a:t>Góc nghiêng và hướng của trục: ..……………………………………………….</a:t>
            </a:r>
            <a:endParaRPr lang="en-US" sz="2000">
              <a:latin typeface="Times New Roman" pitchFamily="18" charset="0"/>
              <a:cs typeface="Times New Roman" pitchFamily="18" charset="0"/>
            </a:endParaRPr>
          </a:p>
        </p:txBody>
      </p:sp>
      <p:sp>
        <p:nvSpPr>
          <p:cNvPr id="14" name="TextBox 13"/>
          <p:cNvSpPr txBox="1"/>
          <p:nvPr/>
        </p:nvSpPr>
        <p:spPr>
          <a:xfrm>
            <a:off x="2717796" y="505559"/>
            <a:ext cx="2590800" cy="400110"/>
          </a:xfrm>
          <a:prstGeom prst="rect">
            <a:avLst/>
          </a:prstGeom>
          <a:noFill/>
        </p:spPr>
        <p:txBody>
          <a:bodyPr wrap="square" rtlCol="0">
            <a:spAutoFit/>
          </a:bodyPr>
          <a:lstStyle/>
          <a:p>
            <a:r>
              <a:rPr lang="en-US" sz="2000" smtClean="0">
                <a:latin typeface="Times New Roman" pitchFamily="18" charset="0"/>
                <a:cs typeface="Times New Roman" pitchFamily="18" charset="0"/>
              </a:rPr>
              <a:t>Hình elip gần tròn </a:t>
            </a:r>
            <a:endParaRPr lang="en-US" sz="2000">
              <a:latin typeface="Times New Roman" pitchFamily="18" charset="0"/>
              <a:cs typeface="Times New Roman" pitchFamily="18" charset="0"/>
            </a:endParaRPr>
          </a:p>
        </p:txBody>
      </p:sp>
      <p:sp>
        <p:nvSpPr>
          <p:cNvPr id="15" name="TextBox 14"/>
          <p:cNvSpPr txBox="1"/>
          <p:nvPr/>
        </p:nvSpPr>
        <p:spPr>
          <a:xfrm>
            <a:off x="2692396" y="788838"/>
            <a:ext cx="5003804" cy="400110"/>
          </a:xfrm>
          <a:prstGeom prst="rect">
            <a:avLst/>
          </a:prstGeom>
          <a:noFill/>
        </p:spPr>
        <p:txBody>
          <a:bodyPr wrap="square" rtlCol="0">
            <a:spAutoFit/>
          </a:bodyPr>
          <a:lstStyle/>
          <a:p>
            <a:r>
              <a:rPr lang="en-US" sz="2000" smtClean="0">
                <a:latin typeface="Times New Roman" pitchFamily="18" charset="0"/>
                <a:cs typeface="Times New Roman" pitchFamily="18" charset="0"/>
              </a:rPr>
              <a:t>Tây sang Đông (ngược chiều kim đồng hồ)</a:t>
            </a:r>
            <a:endParaRPr lang="en-US" sz="2000">
              <a:latin typeface="Times New Roman" pitchFamily="18" charset="0"/>
              <a:cs typeface="Times New Roman" pitchFamily="18" charset="0"/>
            </a:endParaRPr>
          </a:p>
        </p:txBody>
      </p:sp>
      <p:sp>
        <p:nvSpPr>
          <p:cNvPr id="16" name="TextBox 15"/>
          <p:cNvSpPr txBox="1"/>
          <p:nvPr/>
        </p:nvSpPr>
        <p:spPr>
          <a:xfrm>
            <a:off x="3301996" y="1107094"/>
            <a:ext cx="5003804" cy="400110"/>
          </a:xfrm>
          <a:prstGeom prst="rect">
            <a:avLst/>
          </a:prstGeom>
          <a:noFill/>
        </p:spPr>
        <p:txBody>
          <a:bodyPr wrap="square" rtlCol="0">
            <a:spAutoFit/>
          </a:bodyPr>
          <a:lstStyle/>
          <a:p>
            <a:r>
              <a:rPr lang="en-US" sz="2000" smtClean="0">
                <a:latin typeface="Times New Roman" pitchFamily="18" charset="0"/>
                <a:cs typeface="Times New Roman" pitchFamily="18" charset="0"/>
              </a:rPr>
              <a:t>365 ngày 6 giờ (≈ 1 năm)</a:t>
            </a:r>
            <a:endParaRPr lang="en-US" sz="2000">
              <a:latin typeface="Times New Roman" pitchFamily="18" charset="0"/>
              <a:cs typeface="Times New Roman" pitchFamily="18" charset="0"/>
            </a:endParaRPr>
          </a:p>
        </p:txBody>
      </p:sp>
      <p:sp>
        <p:nvSpPr>
          <p:cNvPr id="17" name="TextBox 16"/>
          <p:cNvSpPr txBox="1"/>
          <p:nvPr/>
        </p:nvSpPr>
        <p:spPr>
          <a:xfrm>
            <a:off x="3765756" y="1410966"/>
            <a:ext cx="5588004" cy="707886"/>
          </a:xfrm>
          <a:prstGeom prst="rect">
            <a:avLst/>
          </a:prstGeom>
          <a:noFill/>
        </p:spPr>
        <p:txBody>
          <a:bodyPr wrap="square" rtlCol="0">
            <a:spAutoFit/>
          </a:bodyPr>
          <a:lstStyle/>
          <a:p>
            <a:r>
              <a:rPr lang="en-US" sz="2000" smtClean="0">
                <a:latin typeface="Times New Roman" pitchFamily="18" charset="0"/>
                <a:cs typeface="Times New Roman" pitchFamily="18" charset="0"/>
              </a:rPr>
              <a:t>Trục nghiêng 66</a:t>
            </a:r>
            <a:r>
              <a:rPr lang="en-US" sz="2000" baseline="30000" smtClean="0">
                <a:latin typeface="Times New Roman" pitchFamily="18" charset="0"/>
                <a:cs typeface="Times New Roman" pitchFamily="18" charset="0"/>
              </a:rPr>
              <a:t>o</a:t>
            </a:r>
            <a:r>
              <a:rPr lang="en-US" sz="2000" smtClean="0">
                <a:latin typeface="Times New Roman" pitchFamily="18" charset="0"/>
                <a:cs typeface="Times New Roman" pitchFamily="18" charset="0"/>
              </a:rPr>
              <a:t>33’ trên mặt phẳng quỹ đạo và không đổi hướng.</a:t>
            </a:r>
            <a:endParaRPr lang="en-US" sz="2000">
              <a:latin typeface="Times New Roman" pitchFamily="18" charset="0"/>
              <a:cs typeface="Times New Roman" pitchFamily="18" charset="0"/>
            </a:endParaRPr>
          </a:p>
        </p:txBody>
      </p:sp>
      <p:pic>
        <p:nvPicPr>
          <p:cNvPr id="8194" name="Picture 2" descr="C:\Users\ADMIN\Desktop\Tay_cam_but_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544" y="372208"/>
            <a:ext cx="1158456" cy="97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1735"/>
            <a:ext cx="2916632" cy="461665"/>
          </a:xfrm>
          <a:prstGeom prst="rect">
            <a:avLst/>
          </a:prstGeom>
        </p:spPr>
        <p:txBody>
          <a:bodyPr wrap="none">
            <a:spAutoFit/>
          </a:bodyPr>
          <a:lstStyle/>
          <a:p>
            <a:r>
              <a:rPr lang="nl-NL" sz="2400" b="1" smtClean="0">
                <a:latin typeface="Times New Roman" pitchFamily="18" charset="0"/>
                <a:cs typeface="Times New Roman" pitchFamily="18" charset="0"/>
              </a:rPr>
              <a:t>2. Mùa trên Trái Đất</a:t>
            </a:r>
            <a:endParaRPr lang="en-US" sz="2400">
              <a:latin typeface="Times New Roman" pitchFamily="18" charset="0"/>
              <a:cs typeface="Times New Roman" pitchFamily="18" charset="0"/>
            </a:endParaRPr>
          </a:p>
        </p:txBody>
      </p:sp>
      <p:pic>
        <p:nvPicPr>
          <p:cNvPr id="4" name="Picture 5" descr="bonmua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3369" t="5901" r="4653" b="4830"/>
          <a:stretch/>
        </p:blipFill>
        <p:spPr bwMode="auto">
          <a:xfrm>
            <a:off x="538317" y="1066800"/>
            <a:ext cx="7919883" cy="5614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8" descr="Purple mesh"/>
          <p:cNvSpPr txBox="1">
            <a:spLocks noChangeArrowheads="1"/>
          </p:cNvSpPr>
          <p:nvPr/>
        </p:nvSpPr>
        <p:spPr bwMode="auto">
          <a:xfrm>
            <a:off x="1566763" y="3412397"/>
            <a:ext cx="2927604" cy="36933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smtClean="0">
                <a:solidFill>
                  <a:srgbClr val="FFFFCC"/>
                </a:solidFill>
              </a:rPr>
              <a:t>Mùa </a:t>
            </a:r>
            <a:r>
              <a:rPr lang="en-US" sz="1800" b="1">
                <a:solidFill>
                  <a:srgbClr val="FFFFCC"/>
                </a:solidFill>
              </a:rPr>
              <a:t>xuân</a:t>
            </a:r>
          </a:p>
        </p:txBody>
      </p:sp>
      <p:sp>
        <p:nvSpPr>
          <p:cNvPr id="6" name="Text Box 10" descr="Purple mesh"/>
          <p:cNvSpPr txBox="1">
            <a:spLocks noChangeArrowheads="1"/>
          </p:cNvSpPr>
          <p:nvPr/>
        </p:nvSpPr>
        <p:spPr bwMode="auto">
          <a:xfrm>
            <a:off x="4606948" y="3425798"/>
            <a:ext cx="2927604" cy="36933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smtClean="0">
                <a:solidFill>
                  <a:srgbClr val="FFFFCC"/>
                </a:solidFill>
              </a:rPr>
              <a:t>Mùa hạ</a:t>
            </a:r>
            <a:endParaRPr lang="en-US" sz="1800" b="1">
              <a:solidFill>
                <a:srgbClr val="FFFFCC"/>
              </a:solidFill>
            </a:endParaRPr>
          </a:p>
        </p:txBody>
      </p:sp>
      <p:sp>
        <p:nvSpPr>
          <p:cNvPr id="7" name="Text Box 11" descr="Purple mesh"/>
          <p:cNvSpPr txBox="1">
            <a:spLocks noChangeArrowheads="1"/>
          </p:cNvSpPr>
          <p:nvPr/>
        </p:nvSpPr>
        <p:spPr bwMode="auto">
          <a:xfrm>
            <a:off x="4601836" y="6195972"/>
            <a:ext cx="2927604" cy="36933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smtClean="0">
                <a:solidFill>
                  <a:srgbClr val="FFFFCC"/>
                </a:solidFill>
              </a:rPr>
              <a:t>Mùa </a:t>
            </a:r>
            <a:r>
              <a:rPr lang="en-US" sz="1800" b="1">
                <a:solidFill>
                  <a:srgbClr val="FFFFCC"/>
                </a:solidFill>
              </a:rPr>
              <a:t>thu</a:t>
            </a:r>
          </a:p>
        </p:txBody>
      </p:sp>
      <p:sp>
        <p:nvSpPr>
          <p:cNvPr id="8" name="Text Box 12" descr="Purple mesh"/>
          <p:cNvSpPr txBox="1">
            <a:spLocks noChangeArrowheads="1"/>
          </p:cNvSpPr>
          <p:nvPr/>
        </p:nvSpPr>
        <p:spPr bwMode="auto">
          <a:xfrm>
            <a:off x="1567197" y="6195972"/>
            <a:ext cx="2927604" cy="36933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smtClean="0">
                <a:solidFill>
                  <a:srgbClr val="FFFFCC"/>
                </a:solidFill>
              </a:rPr>
              <a:t>Mùa </a:t>
            </a:r>
            <a:r>
              <a:rPr lang="en-US" sz="1800" b="1">
                <a:solidFill>
                  <a:srgbClr val="FFFFCC"/>
                </a:solidFill>
              </a:rPr>
              <a:t>đông</a:t>
            </a:r>
          </a:p>
        </p:txBody>
      </p:sp>
      <p:sp>
        <p:nvSpPr>
          <p:cNvPr id="11" name="Rectangle 10"/>
          <p:cNvSpPr/>
          <p:nvPr/>
        </p:nvSpPr>
        <p:spPr>
          <a:xfrm>
            <a:off x="76200" y="559713"/>
            <a:ext cx="8915400" cy="430887"/>
          </a:xfrm>
          <a:prstGeom prst="rect">
            <a:avLst/>
          </a:prstGeom>
        </p:spPr>
        <p:txBody>
          <a:bodyPr wrap="square">
            <a:spAutoFit/>
          </a:bodyPr>
          <a:lstStyle/>
          <a:p>
            <a:pPr algn="ctr"/>
            <a:r>
              <a:rPr lang="en-US" sz="2200">
                <a:latin typeface="Times New Roman" pitchFamily="18" charset="0"/>
                <a:cs typeface="Times New Roman" pitchFamily="18" charset="0"/>
              </a:rPr>
              <a:t>Mùa là khoảng thời gian trong năm có đặc điểm riêng về thời tiết, khí </a:t>
            </a:r>
            <a:r>
              <a:rPr lang="en-US" sz="2200" smtClean="0">
                <a:latin typeface="Times New Roman" pitchFamily="18" charset="0"/>
                <a:cs typeface="Times New Roman" pitchFamily="18" charset="0"/>
              </a:rPr>
              <a:t>hậu.</a:t>
            </a:r>
            <a:endParaRPr lang="en-US" sz="2200">
              <a:latin typeface="Times New Roman" pitchFamily="18" charset="0"/>
              <a:cs typeface="Times New Roman" pitchFamily="18" charset="0"/>
            </a:endParaRPr>
          </a:p>
        </p:txBody>
      </p: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3484" y="381000"/>
            <a:ext cx="7624645" cy="4004608"/>
            <a:chOff x="693484" y="762000"/>
            <a:chExt cx="7624645" cy="4004608"/>
          </a:xfrm>
        </p:grpSpPr>
        <p:pic>
          <p:nvPicPr>
            <p:cNvPr id="4" name="Picture 7" descr="C:\Users\ADMIN\Desktop\Captur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5000"/>
                      </a14:imgEffect>
                      <a14:imgEffect>
                        <a14:brightnessContrast bright="2000" contrast="6000"/>
                      </a14:imgEffect>
                    </a14:imgLayer>
                  </a14:imgProps>
                </a:ext>
                <a:ext uri="{28A0092B-C50C-407E-A947-70E740481C1C}">
                  <a14:useLocalDpi xmlns:a14="http://schemas.microsoft.com/office/drawing/2010/main" val="0"/>
                </a:ext>
              </a:extLst>
            </a:blip>
            <a:srcRect/>
            <a:stretch>
              <a:fillRect/>
            </a:stretch>
          </p:blipFill>
          <p:spPr bwMode="auto">
            <a:xfrm>
              <a:off x="838200" y="762000"/>
              <a:ext cx="7479929" cy="40046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5600" y="3867150"/>
              <a:ext cx="161252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400" y="4023658"/>
              <a:ext cx="161252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4210050"/>
              <a:ext cx="1612529" cy="4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7301" y="1152525"/>
              <a:ext cx="2472149"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1" y="1257300"/>
              <a:ext cx="20574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3484" y="1485900"/>
              <a:ext cx="1614899"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C:\Users\ADMIN\Desktop\Captur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04" y="4696060"/>
            <a:ext cx="7929557" cy="174645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57200" y="4557252"/>
            <a:ext cx="8165729" cy="1995948"/>
          </a:xfrm>
          <a:prstGeom prst="roundRect">
            <a:avLst>
              <a:gd name="adj" fmla="val 6550"/>
            </a:avLst>
          </a:prstGeom>
          <a:noFill/>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76200" y="71735"/>
            <a:ext cx="2916632" cy="461665"/>
          </a:xfrm>
          <a:prstGeom prst="rect">
            <a:avLst/>
          </a:prstGeom>
        </p:spPr>
        <p:txBody>
          <a:bodyPr wrap="none">
            <a:spAutoFit/>
          </a:bodyPr>
          <a:lstStyle/>
          <a:p>
            <a:r>
              <a:rPr lang="nl-NL" sz="2400" b="1" smtClean="0">
                <a:latin typeface="Times New Roman" pitchFamily="18" charset="0"/>
                <a:cs typeface="Times New Roman" pitchFamily="18" charset="0"/>
              </a:rPr>
              <a:t>2. Mùa trên Trái Đất</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1735"/>
            <a:ext cx="2916632" cy="461665"/>
          </a:xfrm>
          <a:prstGeom prst="rect">
            <a:avLst/>
          </a:prstGeom>
        </p:spPr>
        <p:txBody>
          <a:bodyPr wrap="none">
            <a:spAutoFit/>
          </a:bodyPr>
          <a:lstStyle/>
          <a:p>
            <a:r>
              <a:rPr lang="nl-NL" sz="2400" b="1" smtClean="0">
                <a:latin typeface="Times New Roman" pitchFamily="18" charset="0"/>
                <a:cs typeface="Times New Roman" pitchFamily="18" charset="0"/>
              </a:rPr>
              <a:t>2. Mùa trên Trái Đất</a:t>
            </a:r>
            <a:endParaRPr lang="en-US" sz="2400">
              <a:latin typeface="Times New Roman" pitchFamily="18" charset="0"/>
              <a:cs typeface="Times New Roman" pitchFamily="18" charset="0"/>
            </a:endParaRPr>
          </a:p>
        </p:txBody>
      </p:sp>
      <p:pic>
        <p:nvPicPr>
          <p:cNvPr id="13" name="Picture 8" descr="C:\Users\ADMIN\Desktop\Capture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8000"/>
                    </a14:imgEffect>
                    <a14:imgEffect>
                      <a14:brightnessContrast bright="4000" contrast="7000"/>
                    </a14:imgEffect>
                  </a14:imgLayer>
                </a14:imgProps>
              </a:ext>
              <a:ext uri="{28A0092B-C50C-407E-A947-70E740481C1C}">
                <a14:useLocalDpi xmlns:a14="http://schemas.microsoft.com/office/drawing/2010/main" val="0"/>
              </a:ext>
            </a:extLst>
          </a:blip>
          <a:srcRect/>
          <a:stretch>
            <a:fillRect/>
          </a:stretch>
        </p:blipFill>
        <p:spPr bwMode="auto">
          <a:xfrm>
            <a:off x="547914" y="700314"/>
            <a:ext cx="7804845" cy="37095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Captur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04" y="4696060"/>
            <a:ext cx="7929557" cy="1746455"/>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457200" y="4557252"/>
            <a:ext cx="8165729" cy="1995948"/>
          </a:xfrm>
          <a:prstGeom prst="roundRect">
            <a:avLst>
              <a:gd name="adj" fmla="val 6550"/>
            </a:avLst>
          </a:prstGeom>
          <a:noFill/>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76786979"/>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1316</Words>
  <Application>Microsoft Office PowerPoint</Application>
  <PresentationFormat>On-screen Show (4:3)</PresentationFormat>
  <Paragraphs>233</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188</cp:revision>
  <dcterms:created xsi:type="dcterms:W3CDTF">2021-08-09T09:16:11Z</dcterms:created>
  <dcterms:modified xsi:type="dcterms:W3CDTF">2026-01-05T03:28:00Z</dcterms:modified>
</cp:coreProperties>
</file>