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339" r:id="rId2"/>
    <p:sldId id="366" r:id="rId3"/>
    <p:sldId id="367" r:id="rId4"/>
    <p:sldId id="369" r:id="rId5"/>
    <p:sldId id="371" r:id="rId6"/>
    <p:sldId id="370" r:id="rId7"/>
    <p:sldId id="372" r:id="rId8"/>
    <p:sldId id="373" r:id="rId9"/>
    <p:sldId id="382" r:id="rId10"/>
    <p:sldId id="374" r:id="rId11"/>
    <p:sldId id="392" r:id="rId12"/>
    <p:sldId id="393" r:id="rId13"/>
    <p:sldId id="394" r:id="rId14"/>
    <p:sldId id="380" r:id="rId15"/>
    <p:sldId id="376" r:id="rId16"/>
    <p:sldId id="3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A09EB5A-2272-4789-9964-8A286C74BFD6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05AEEC34-D6F6-4109-A78E-426658FB75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53486" y="103601"/>
            <a:ext cx="340280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>
                <a:solidFill>
                  <a:srgbClr val="FF0000"/>
                </a:solidFill>
              </a:rPr>
              <a:t>CHỦ ĐỀ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8861" y="839898"/>
            <a:ext cx="103773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NGHEÄ THUAÄT HIEÄN ĐAÏI VIỆT NAM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855" y="1480185"/>
            <a:ext cx="1656080" cy="165608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28955" y="2446020"/>
            <a:ext cx="11231245" cy="5200650"/>
          </a:xfrm>
        </p:spPr>
        <p:txBody>
          <a:bodyPr>
            <a:prstTxWarp prst="textCanDown">
              <a:avLst/>
            </a:prstTxWarp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Bài</a:t>
            </a: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 4: Nét đặc trưng trong tranh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</a:br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  <a:sym typeface="+mn-ea"/>
              </a:rPr>
              <a:t>sơn mài Việt Nam  </a:t>
            </a:r>
            <a:b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blipFill>
                  <a:blip r:embed="rId3"/>
                </a:blip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blipFill>
                <a:blip r:embed="rId3"/>
              </a:blip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59680" y="6148070"/>
            <a:ext cx="2885440" cy="59817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THỜI LƯỢNG: 2 TIẾT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3" grpId="0"/>
      <p:bldP spid="3" grpId="1"/>
      <p:bldP spid="4" grpId="0" bldLvl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24205" y="1196975"/>
            <a:ext cx="10942955" cy="674370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>
                <a:solidFill>
                  <a:schemeClr val="accent4"/>
                </a:solidFill>
              </a:rPr>
              <a:t>Xác định hình sẽ thể hiện trong tranh và thực hiện theo hướng dẫn: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160655"/>
            <a:ext cx="8691245" cy="777875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sp>
        <p:nvSpPr>
          <p:cNvPr id="6" name="Right Arrow Callout 5"/>
          <p:cNvSpPr/>
          <p:nvPr/>
        </p:nvSpPr>
        <p:spPr>
          <a:xfrm>
            <a:off x="484505" y="2539365"/>
            <a:ext cx="2804795" cy="3401695"/>
          </a:xfrm>
          <a:prstGeom prst="righ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Bôi keo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vào mảng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hình cần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dán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</a:t>
            </a:r>
          </a:p>
        </p:txBody>
      </p:sp>
      <p:sp>
        <p:nvSpPr>
          <p:cNvPr id="11" name="Right Arrow Callout 10"/>
          <p:cNvSpPr/>
          <p:nvPr/>
        </p:nvSpPr>
        <p:spPr>
          <a:xfrm>
            <a:off x="3339465" y="2538730"/>
            <a:ext cx="3039745" cy="3544570"/>
          </a:xfrm>
          <a:prstGeom prst="righ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Đặt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lên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hình đã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bôi keo </a:t>
            </a:r>
          </a:p>
        </p:txBody>
      </p:sp>
      <p:sp>
        <p:nvSpPr>
          <p:cNvPr id="12" name="Right Arrow Callout 11"/>
          <p:cNvSpPr/>
          <p:nvPr/>
        </p:nvSpPr>
        <p:spPr>
          <a:xfrm>
            <a:off x="6429375" y="2538730"/>
            <a:ext cx="3038475" cy="3544570"/>
          </a:xfrm>
          <a:prstGeom prst="rightArrowCallout">
            <a:avLst/>
          </a:prstGeom>
          <a:ln w="38100">
            <a:solidFill>
              <a:srgbClr val="996633"/>
            </a:solidFill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Dùng ngón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tay ấn nhẹ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để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dính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đều xuống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mảng hình </a:t>
            </a:r>
          </a:p>
        </p:txBody>
      </p:sp>
      <p:sp>
        <p:nvSpPr>
          <p:cNvPr id="13" name="Flowchart: Alternate Process 12"/>
          <p:cNvSpPr/>
          <p:nvPr/>
        </p:nvSpPr>
        <p:spPr>
          <a:xfrm>
            <a:off x="9546590" y="2439670"/>
            <a:ext cx="2020570" cy="3600450"/>
          </a:xfrm>
          <a:prstGeom prst="flowChartAlternateProcess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5715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Dùng vỏ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chai lăn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đều lên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phần hình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đã gắn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trứng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6" grpId="0" animBg="1"/>
      <p:bldP spid="6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5395" y="1089025"/>
            <a:ext cx="8691880" cy="674370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>
                <a:solidFill>
                  <a:schemeClr val="accent4"/>
                </a:solidFill>
              </a:rPr>
              <a:t>Hình tham khảo: Tranh có sử dụng vật liệu vỏ trứng.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160655"/>
            <a:ext cx="8691245" cy="777875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1913890"/>
            <a:ext cx="11460480" cy="4485640"/>
          </a:xfrm>
          <a:prstGeom prst="rect">
            <a:avLst/>
          </a:prstGeom>
          <a:ln w="76200">
            <a:solidFill>
              <a:srgbClr val="FF9933"/>
            </a:solidFill>
            <a:prstDash val="solid"/>
          </a:ln>
        </p:spPr>
      </p:pic>
      <p:sp>
        <p:nvSpPr>
          <p:cNvPr id="4" name="Flowchart: Alternate Process 3"/>
          <p:cNvSpPr/>
          <p:nvPr/>
        </p:nvSpPr>
        <p:spPr>
          <a:xfrm>
            <a:off x="365760" y="6313170"/>
            <a:ext cx="11461115" cy="477520"/>
          </a:xfrm>
          <a:prstGeom prst="flowChartAlternate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Nguyễn Gia Trí, Bình phong phong cảnh, 1939, sơn mài, 159cm x 400cm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4" grpId="0" bldLvl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5395" y="854710"/>
            <a:ext cx="8691880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>
                <a:solidFill>
                  <a:schemeClr val="accent4"/>
                </a:solidFill>
              </a:rPr>
              <a:t>Hình tham khảo: Tranh có sử dụng vật liệu vỏ trứng.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52705"/>
            <a:ext cx="8691245" cy="734060"/>
          </a:xfrm>
          <a:prstGeom prst="wedgeRectCallout">
            <a:avLst>
              <a:gd name="adj1" fmla="val -58117"/>
              <a:gd name="adj2" fmla="val 24204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05" y="1430655"/>
            <a:ext cx="11731625" cy="4952365"/>
          </a:xfrm>
          <a:prstGeom prst="rect">
            <a:avLst/>
          </a:prstGeom>
          <a:ln w="76200">
            <a:solidFill>
              <a:srgbClr val="FF9933"/>
            </a:solidFill>
            <a:prstDash val="solid"/>
          </a:ln>
        </p:spPr>
      </p:pic>
      <p:sp>
        <p:nvSpPr>
          <p:cNvPr id="6" name="Rounded Rectangle 5"/>
          <p:cNvSpPr/>
          <p:nvPr/>
        </p:nvSpPr>
        <p:spPr>
          <a:xfrm>
            <a:off x="218440" y="6367780"/>
            <a:ext cx="11731625" cy="552450"/>
          </a:xfrm>
          <a:prstGeom prst="roundRect">
            <a:avLst/>
          </a:prstGeom>
          <a:solidFill>
            <a:srgbClr val="996633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Phạm Hậu, Gió mùa hạ, 1940,sơn mài, 67,7cm x 149cm.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6" grpId="0" bldLvl="0" animBg="1"/>
      <p:bldP spid="26" grpId="1" animBg="1"/>
      <p:bldP spid="6" grpId="0" bldLvl="0" animBg="1"/>
      <p:bldP spid="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255395" y="918845"/>
            <a:ext cx="4487545" cy="575945"/>
          </a:xfrm>
          <a:ln w="38100">
            <a:solidFill>
              <a:srgbClr val="996633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800" b="1">
                <a:solidFill>
                  <a:schemeClr val="accent4"/>
                </a:solidFill>
              </a:rPr>
              <a:t>Sản phẩm của học sinh. </a:t>
            </a:r>
          </a:p>
        </p:txBody>
      </p:sp>
      <p:sp>
        <p:nvSpPr>
          <p:cNvPr id="26" name="Rectangular Callout 25"/>
          <p:cNvSpPr/>
          <p:nvPr/>
        </p:nvSpPr>
        <p:spPr>
          <a:xfrm>
            <a:off x="1255395" y="52705"/>
            <a:ext cx="8691245" cy="734060"/>
          </a:xfrm>
          <a:prstGeom prst="wedgeRectCallout">
            <a:avLst>
              <a:gd name="adj1" fmla="val -57992"/>
              <a:gd name="adj2" fmla="val 4230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75" y="1626870"/>
            <a:ext cx="2459990" cy="4883150"/>
          </a:xfrm>
          <a:prstGeom prst="rect">
            <a:avLst/>
          </a:prstGeom>
          <a:ln w="38100">
            <a:solidFill>
              <a:srgbClr val="996633"/>
            </a:solidFill>
            <a:prstDash val="solid"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5950" y="2832100"/>
            <a:ext cx="4107180" cy="387096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350" y="1986915"/>
            <a:ext cx="4605655" cy="33477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3094990" y="1611630"/>
            <a:ext cx="4229735" cy="1103630"/>
          </a:xfrm>
          <a:prstGeom prst="wedgeRoundRectCallout">
            <a:avLst>
              <a:gd name="adj1" fmla="val -67835"/>
              <a:gd name="adj2" fmla="val -782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1. Hà Lê (Nghệ An), Hoa, vỏ trứng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và màu gouache trên bìa cứng 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7411720" y="5549265"/>
            <a:ext cx="4693285" cy="1153795"/>
          </a:xfrm>
          <a:prstGeom prst="wedgeRectCallout">
            <a:avLst>
              <a:gd name="adj1" fmla="val -69875"/>
              <a:gd name="adj2" fmla="val 23252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2. Thu Lê (Hà Nội), Cây nấm, vỏ trứng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và màu gouache trên bìa cứng </a:t>
            </a:r>
          </a:p>
        </p:txBody>
      </p:sp>
      <p:sp>
        <p:nvSpPr>
          <p:cNvPr id="11" name="Down Arrow Callout 10"/>
          <p:cNvSpPr/>
          <p:nvPr/>
        </p:nvSpPr>
        <p:spPr>
          <a:xfrm>
            <a:off x="7569200" y="918845"/>
            <a:ext cx="4622800" cy="1466850"/>
          </a:xfrm>
          <a:prstGeom prst="down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3.Mỹ Hòa (Thừa Thiên Huế), tĩnh vật,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vỏ trứng và màu gouache trên bìa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26" grpId="0" animBg="1"/>
      <p:bldP spid="26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66370" y="-160655"/>
            <a:ext cx="1560195" cy="1560195"/>
          </a:xfrm>
          <a:prstGeom prst="rect">
            <a:avLst/>
          </a:prstGeom>
        </p:spPr>
      </p:pic>
      <p:sp>
        <p:nvSpPr>
          <p:cNvPr id="27" name="Cloud Callout 26"/>
          <p:cNvSpPr/>
          <p:nvPr/>
        </p:nvSpPr>
        <p:spPr>
          <a:xfrm>
            <a:off x="1196975" y="189865"/>
            <a:ext cx="10385425" cy="859155"/>
          </a:xfrm>
          <a:prstGeom prst="cloudCallout">
            <a:avLst>
              <a:gd name="adj1" fmla="val -53479"/>
              <a:gd name="adj2" fmla="val 53791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4. Trưng bày sản phẩm và chia sẻ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346710" y="812800"/>
            <a:ext cx="11499215" cy="6045200"/>
          </a:xfrm>
          <a:prstGeom prst="horizontalScroll">
            <a:avLst/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300" endPos="90000" dist="50800" dir="5400000" sy="-100000" algn="bl" rotWithShape="0"/>
          </a:effectLst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Nêu cảm nhận và phân tích về: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Bức tranh em yêu thích.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Hình và hòa sắc trong tranh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Kĩ thuật gắn vỏ trứng để tạo hình, màu và chất cảm.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Ý tưởng điều chỉnh để bức tranh hoàn thiện hơn. </a:t>
            </a:r>
          </a:p>
          <a:p>
            <a:pPr marL="457200" marR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v"/>
            </a:pP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  <a:r>
              <a:rPr kumimoji="0" lang="en-US" altLang="zh-CN" sz="3200" b="1" i="1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- Kể tên bức tranh sơn mài mà em biết.</a:t>
            </a:r>
            <a:r>
              <a:rPr kumimoji="0" lang="en-US" altLang="zh-CN" sz="32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 </a:t>
            </a:r>
          </a:p>
        </p:txBody>
      </p:sp>
      <p:pic>
        <p:nvPicPr>
          <p:cNvPr id="2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365" y="1733550"/>
            <a:ext cx="1560195" cy="15601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7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Rounded Rectangular Callout 27"/>
          <p:cNvSpPr/>
          <p:nvPr/>
        </p:nvSpPr>
        <p:spPr>
          <a:xfrm>
            <a:off x="831215" y="81280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5. Giới thiệu tác phẩm và tác giả Nguyễn Gia Trí.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390" y="1014730"/>
            <a:ext cx="9695815" cy="5643245"/>
          </a:xfrm>
          <a:prstGeom prst="rect">
            <a:avLst/>
          </a:prstGeom>
          <a:ln w="76200">
            <a:solidFill>
              <a:srgbClr val="996633"/>
            </a:solidFill>
          </a:ln>
        </p:spPr>
      </p:pic>
      <p:sp>
        <p:nvSpPr>
          <p:cNvPr id="12" name="Left Arrow Callout 11"/>
          <p:cNvSpPr/>
          <p:nvPr/>
        </p:nvSpPr>
        <p:spPr>
          <a:xfrm>
            <a:off x="9817735" y="1522730"/>
            <a:ext cx="2228215" cy="4726940"/>
          </a:xfrm>
          <a:prstGeom prst="leftArrowCallo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Nguyễn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Gia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Trí,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Vườn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xuân,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Trung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Nam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Bắc,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sơn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800" b="1" i="0" u="none" strike="noStrike" cap="none" normalizeH="0" baseline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mài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Horizontal Scroll 2"/>
          <p:cNvSpPr/>
          <p:nvPr/>
        </p:nvSpPr>
        <p:spPr>
          <a:xfrm>
            <a:off x="635" y="160655"/>
            <a:ext cx="12191365" cy="7667625"/>
          </a:xfrm>
          <a:prstGeom prst="horizontalScroll">
            <a:avLst/>
          </a:prstGeom>
          <a:blipFill rotWithShape="0">
            <a:blip r:embed="rId3"/>
          </a:blip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892175" y="81915"/>
            <a:ext cx="10325100" cy="812800"/>
          </a:xfrm>
          <a:prstGeom prst="wedgeRoundRectCallout">
            <a:avLst>
              <a:gd name="adj1" fmla="val -52884"/>
              <a:gd name="adj2" fmla="val 30468"/>
              <a:gd name="adj3" fmla="val 16667"/>
            </a:avLst>
          </a:prstGeom>
          <a:blipFill>
            <a:blip r:embed="rId4"/>
          </a:blipFill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5. Giới thiệu tác phẩm và tác giả Nguyễn Gia Trí.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305" y="1196975"/>
            <a:ext cx="3698240" cy="5504815"/>
          </a:xfrm>
          <a:prstGeom prst="rect">
            <a:avLst/>
          </a:prstGeom>
          <a:ln w="57150">
            <a:solidFill>
              <a:srgbClr val="996633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1720" y="1196975"/>
            <a:ext cx="7209790" cy="550418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25" y="-214630"/>
            <a:ext cx="1092200" cy="1092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893445" y="160655"/>
            <a:ext cx="3517900" cy="656590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 anchorCtr="0">
            <a:scene3d>
              <a:camera prst="orthographicFron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YÊU CẦU CẦN ĐẠT 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35940" y="3390265"/>
            <a:ext cx="11346815" cy="1082675"/>
          </a:xfr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l"/>
            <a:r>
              <a:rPr lang="en-US">
                <a:solidFill>
                  <a:schemeClr val="tx1"/>
                </a:solidFill>
              </a:rPr>
              <a:t>- Tạo được bức tranh có sử dụng võ trứng để tạo hình màu và chất cảm.</a:t>
            </a:r>
            <a:r>
              <a:rPr lang="en-US" sz="28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" y="4580890"/>
            <a:ext cx="11436985" cy="2212340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75" y="916305"/>
            <a:ext cx="11346180" cy="2357755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comb/>
      </p:transition>
    </mc:Choice>
    <mc:Fallback xmlns="">
      <p:transition spd="slow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animBg="1"/>
      <p:bldP spid="6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-218440"/>
            <a:ext cx="1178560" cy="117856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5" y="693420"/>
            <a:ext cx="11417300" cy="5869305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  <p:sp>
        <p:nvSpPr>
          <p:cNvPr id="6" name="Title 5"/>
          <p:cNvSpPr/>
          <p:nvPr/>
        </p:nvSpPr>
        <p:spPr>
          <a:xfrm>
            <a:off x="1551940" y="3445510"/>
            <a:ext cx="8740140" cy="828675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 anchorCtr="0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lt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l"/>
            <a:r>
              <a:rPr lang="en-US" sz="3000">
                <a:solidFill>
                  <a:schemeClr val="tx1"/>
                </a:solidFill>
              </a:rPr>
              <a:t>- Tạo được bức tranh có sử dụng võ trứng để tạo hình màu và chất cảm.</a:t>
            </a:r>
            <a:r>
              <a:rPr lang="en-US" sz="3000">
                <a:ln>
                  <a:solidFill>
                    <a:schemeClr val="bg1"/>
                  </a:solidFill>
                </a:ln>
                <a:solidFill>
                  <a:schemeClr val="tx1"/>
                </a:solidFill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962660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76700" y="226695"/>
            <a:ext cx="4964430" cy="78359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r"/>
            <a:r>
              <a:rPr lang="en-US" sz="45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Cấu trúc bài học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1656715" y="1119505"/>
            <a:ext cx="10311130" cy="965835"/>
          </a:xfrm>
          <a:prstGeom prst="wedgeRoundRectCallout">
            <a:avLst>
              <a:gd name="adj1" fmla="val -58843"/>
              <a:gd name="adj2" fmla="val 15351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171" y="33034"/>
            <a:ext cx="977153" cy="9771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2085354"/>
            <a:ext cx="977153" cy="977153"/>
          </a:xfrm>
          <a:prstGeom prst="rect">
            <a:avLst/>
          </a:prstGeom>
        </p:spPr>
      </p:pic>
      <p:sp>
        <p:nvSpPr>
          <p:cNvPr id="22" name="Oval Callout 21"/>
          <p:cNvSpPr/>
          <p:nvPr/>
        </p:nvSpPr>
        <p:spPr>
          <a:xfrm>
            <a:off x="1343025" y="2190115"/>
            <a:ext cx="10723880" cy="1179830"/>
          </a:xfrm>
          <a:prstGeom prst="wedgeEllipseCallout">
            <a:avLst>
              <a:gd name="adj1" fmla="val -54893"/>
              <a:gd name="adj2" fmla="val 17046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4">
                    <a:lumMod val="1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2. Cách tạo tranh kết hợp kỉ thuật gắn vỏ trứng.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16" y="3331859"/>
            <a:ext cx="977153" cy="9771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01" y="4537724"/>
            <a:ext cx="977153" cy="977153"/>
          </a:xfrm>
          <a:prstGeom prst="rect">
            <a:avLst/>
          </a:prstGeom>
        </p:spPr>
      </p:pic>
      <p:sp>
        <p:nvSpPr>
          <p:cNvPr id="26" name="Rectangular Callout 25"/>
          <p:cNvSpPr/>
          <p:nvPr/>
        </p:nvSpPr>
        <p:spPr>
          <a:xfrm>
            <a:off x="1824990" y="3597275"/>
            <a:ext cx="8691245" cy="777875"/>
          </a:xfrm>
          <a:prstGeom prst="wedgeRectCallout">
            <a:avLst>
              <a:gd name="adj1" fmla="val -56220"/>
              <a:gd name="adj2" fmla="val 24174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3. Tạo bức tranh kết hợp gắn vỏ trứng. </a:t>
            </a:r>
          </a:p>
        </p:txBody>
      </p:sp>
      <p:sp>
        <p:nvSpPr>
          <p:cNvPr id="27" name="Cloud Callout 26"/>
          <p:cNvSpPr/>
          <p:nvPr/>
        </p:nvSpPr>
        <p:spPr>
          <a:xfrm>
            <a:off x="1512570" y="4549775"/>
            <a:ext cx="10385425" cy="1021715"/>
          </a:xfrm>
          <a:prstGeom prst="cloudCallout">
            <a:avLst>
              <a:gd name="adj1" fmla="val -56707"/>
              <a:gd name="adj2" fmla="val 240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4. Trưng bày sản phẩm và chia sẻ.</a:t>
            </a:r>
          </a:p>
        </p:txBody>
      </p:sp>
      <p:sp>
        <p:nvSpPr>
          <p:cNvPr id="28" name="Rounded Rectangular Callout 27"/>
          <p:cNvSpPr/>
          <p:nvPr/>
        </p:nvSpPr>
        <p:spPr>
          <a:xfrm>
            <a:off x="1824990" y="5746115"/>
            <a:ext cx="10142220" cy="966470"/>
          </a:xfrm>
          <a:prstGeom prst="wedgeRoundRectCallout">
            <a:avLst>
              <a:gd name="adj1" fmla="val -56519"/>
              <a:gd name="adj2" fmla="val 18002"/>
              <a:gd name="adj3" fmla="val 16667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5. Giới thiệu tác phẩm và tác giả Nguyễn Gia Trí.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01" y="5514989"/>
            <a:ext cx="977153" cy="97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bldLvl="0" animBg="1"/>
      <p:bldP spid="3" grpId="1" animBg="1"/>
      <p:bldP spid="22" grpId="0" animBg="1"/>
      <p:bldP spid="22" grpId="1" animBg="1"/>
      <p:bldP spid="26" grpId="0" bldLvl="0" animBg="1"/>
      <p:bldP spid="26" grpId="1" animBg="1"/>
      <p:bldP spid="27" grpId="0" bldLvl="0" animBg="1"/>
      <p:bldP spid="27" grpId="1" animBg="1"/>
      <p:bldP spid="28" grpId="0" bldLvl="0" animBg="1"/>
      <p:bldP spid="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loud Callout 5"/>
          <p:cNvSpPr/>
          <p:nvPr/>
        </p:nvSpPr>
        <p:spPr>
          <a:xfrm>
            <a:off x="869315" y="972820"/>
            <a:ext cx="10453370" cy="5770880"/>
          </a:xfrm>
          <a:prstGeom prst="cloudCallout">
            <a:avLst>
              <a:gd name="adj1" fmla="val -52900"/>
              <a:gd name="adj2" fmla="val -54258"/>
            </a:avLst>
          </a:prstGeom>
          <a:blipFill>
            <a:blip r:embed="rId2"/>
          </a:blipFill>
          <a:ln w="381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Quan sát một số tác phẩm tranh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sơn mài Việt Nam và cho biết:</a:t>
            </a:r>
            <a:endParaRPr kumimoji="0" lang="en-US" altLang="zh-CN" sz="2800" b="0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Đề tài của mỗi bức tranh?</a:t>
            </a:r>
            <a:endParaRPr kumimoji="0" lang="en-US" altLang="zh-C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Hòa sắc của bức tranh?</a:t>
            </a:r>
            <a:endParaRPr kumimoji="0" lang="en-US" altLang="zh-CN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sz="2800" b="1">
                <a:ln>
                  <a:noFill/>
                </a:ln>
                <a:effectLst/>
                <a:latin typeface="Arial" panose="020B0604020202020204" pitchFamily="34" charset="0"/>
                <a:ea typeface="SimSun" panose="02010600030101010101" pitchFamily="2" charset="-122"/>
                <a:sym typeface="+mn-ea"/>
              </a:rPr>
              <a:t>- Chất liệu và kỉ thuật tạo bức tranh? </a:t>
            </a:r>
            <a:endParaRPr kumimoji="0" lang="zh-CN" altLang="en-US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8580" y="-144780"/>
            <a:ext cx="976630" cy="9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1231900" y="223520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5" y="1043940"/>
            <a:ext cx="5758180" cy="4003675"/>
          </a:xfrm>
          <a:prstGeom prst="rect">
            <a:avLst/>
          </a:prstGeom>
          <a:ln w="57150"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630" y="1052830"/>
            <a:ext cx="6262370" cy="398526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Up Arrow Callout 16"/>
          <p:cNvSpPr/>
          <p:nvPr/>
        </p:nvSpPr>
        <p:spPr>
          <a:xfrm>
            <a:off x="338455" y="5047615"/>
            <a:ext cx="5046980" cy="160083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Tư Nghiêm, Điệu múa cổ,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 1970, Sơn mài </a:t>
            </a:r>
          </a:p>
        </p:txBody>
      </p:sp>
      <p:sp>
        <p:nvSpPr>
          <p:cNvPr id="18" name="Up Arrow Callout 17"/>
          <p:cNvSpPr/>
          <p:nvPr/>
        </p:nvSpPr>
        <p:spPr>
          <a:xfrm>
            <a:off x="6614160" y="5002530"/>
            <a:ext cx="5124450" cy="1646555"/>
          </a:xfrm>
          <a:prstGeom prst="upArrowCallou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Nguyễn Sáng, Kết nạp Đảng ở Điện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Biên Phủ, sơn mài 113,3cm x 180cm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443865" y="995680"/>
            <a:ext cx="11395710" cy="5737860"/>
          </a:xfrm>
          <a:prstGeom prst="wedgeRectCallout">
            <a:avLst>
              <a:gd name="adj1" fmla="val -49498"/>
              <a:gd name="adj2" fmla="val -54338"/>
            </a:avLst>
          </a:prstGeom>
          <a:ln w="38100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1322705" y="160655"/>
            <a:ext cx="10745470" cy="671195"/>
          </a:xfrm>
          <a:prstGeom prst="wedgeRoundRectCallout">
            <a:avLst>
              <a:gd name="adj1" fmla="val -56257"/>
              <a:gd name="adj2" fmla="val 20198"/>
              <a:gd name="adj3" fmla="val 16667"/>
            </a:avLst>
          </a:prstGeom>
          <a:blipFill>
            <a:blip r:embed="rId3"/>
          </a:blipFill>
          <a:ln w="38100">
            <a:solidFill>
              <a:srgbClr val="FFFF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1. Quan sát – nhận thức về nét đặc trưng của tranh sơn mài Việt Nam.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5" y="1196975"/>
            <a:ext cx="10947400" cy="5444490"/>
          </a:xfrm>
          <a:prstGeom prst="foldedCorner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tạo tranh kết hợp kỉ thuật gắn vỏ trứng.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85" y="1234440"/>
            <a:ext cx="2800350" cy="395414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345" y="1196340"/>
            <a:ext cx="2899410" cy="397002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4950" y="1217930"/>
            <a:ext cx="2949575" cy="3922395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45" y="5372100"/>
            <a:ext cx="2777490" cy="920750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0855" y="5339715"/>
            <a:ext cx="2879725" cy="920750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100" y="5328920"/>
            <a:ext cx="2988310" cy="92011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4315" y="5306695"/>
            <a:ext cx="2992120" cy="920115"/>
          </a:xfrm>
          <a:prstGeom prst="rect">
            <a:avLst/>
          </a:prstGeom>
          <a:ln w="38100">
            <a:solidFill>
              <a:srgbClr val="FF9933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6100" y="1185545"/>
            <a:ext cx="2848610" cy="4003040"/>
          </a:xfrm>
          <a:prstGeom prst="rect">
            <a:avLst/>
          </a:prstGeom>
          <a:ln w="38100">
            <a:solidFill>
              <a:srgbClr val="996633"/>
            </a:solidFill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huthuatphanmem.vn/uploads/2018/04/06/hinh-nen-dong-day-ngang-dep-1-6_104236574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455" y="-81915"/>
            <a:ext cx="976630" cy="97663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ounded Rectangular Callout 2"/>
          <p:cNvSpPr/>
          <p:nvPr/>
        </p:nvSpPr>
        <p:spPr>
          <a:xfrm>
            <a:off x="1246505" y="123190"/>
            <a:ext cx="10750550" cy="720090"/>
          </a:xfrm>
          <a:prstGeom prst="wedgeRoundRectCallout">
            <a:avLst>
              <a:gd name="adj1" fmla="val -56538"/>
              <a:gd name="adj2" fmla="val 32627"/>
              <a:gd name="adj3" fmla="val 16667"/>
            </a:avLst>
          </a:prstGeom>
          <a:blipFill rotWithShape="0">
            <a:blip r:embed="rId3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sym typeface="+mn-ea"/>
              </a:rPr>
              <a:t>2. Cách tạo tranh kết hợp kỉ thuật gắn vỏ trứng.</a:t>
            </a:r>
            <a:endParaRPr kumimoji="0" lang="en-US" altLang="en-US" sz="3200" b="1" i="0" u="none" strike="noStrike" cap="none" normalizeH="0" baseline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sym typeface="+mn-ea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24205" y="1057910"/>
            <a:ext cx="10953750" cy="5517515"/>
          </a:xfrm>
          <a:prstGeom prst="wedgeEllipseCallout">
            <a:avLst>
              <a:gd name="adj1" fmla="val -51260"/>
              <a:gd name="adj2" fmla="val -55621"/>
            </a:avLst>
          </a:prstGeom>
          <a:blipFill rotWithShape="0">
            <a:blip r:embed="rId4"/>
          </a:blip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1515" y="1428750"/>
            <a:ext cx="5577205" cy="4775835"/>
          </a:xfrm>
          <a:prstGeom prst="round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</Words>
  <Application>Microsoft Office PowerPoint</Application>
  <PresentationFormat>Widescreen</PresentationFormat>
  <Paragraphs>84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VNI-Avo</vt:lpstr>
      <vt:lpstr>Wingdings</vt:lpstr>
      <vt:lpstr>Blue Waves</vt:lpstr>
      <vt:lpstr>Bài 4: Nét đặc trưng trong tranh  sơn mài Việt Nam   </vt:lpstr>
      <vt:lpstr>- Tạo được bức tranh có sử dụng võ trứng để tạo hình màu và chất cảm..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Xác định hình sẽ thể hiện trong tranh và thực hiện theo hướng dẫn: </vt:lpstr>
      <vt:lpstr>Hình tham khảo: Tranh có sử dụng vật liệu vỏ trứng. </vt:lpstr>
      <vt:lpstr>Hình tham khảo: Tranh có sử dụng vật liệu vỏ trứng. </vt:lpstr>
      <vt:lpstr>Sản phẩm của học sinh. 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Guiguin sinh ngày 7/06/1848 tại Paris</dc:title>
  <dc:creator>SCD</dc:creator>
  <cp:lastModifiedBy>Administrator</cp:lastModifiedBy>
  <cp:revision>55</cp:revision>
  <dcterms:created xsi:type="dcterms:W3CDTF">2023-05-10T06:45:00Z</dcterms:created>
  <dcterms:modified xsi:type="dcterms:W3CDTF">2026-01-05T03:18:23Z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B256DC92B4C245C4ABF5BDBAA9F049DD</vt:lpwstr>
  </property>
  <property fmtid="{D5CDD505-2E9C-101B-9397-08002B2CF9AE}" pid="3" name="KSOProductBuildVer">
    <vt:lpwstr>1033-11.2.0.11537</vt:lpwstr>
  </property>
</Properties>
</file>