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77" r:id="rId1"/>
  </p:sldMasterIdLst>
  <p:notesMasterIdLst>
    <p:notesMasterId r:id="rId46"/>
  </p:notesMasterIdLst>
  <p:handoutMasterIdLst>
    <p:handoutMasterId r:id="rId47"/>
  </p:handoutMasterIdLst>
  <p:sldIdLst>
    <p:sldId id="2508" r:id="rId2"/>
    <p:sldId id="2598" r:id="rId3"/>
    <p:sldId id="2399" r:id="rId4"/>
    <p:sldId id="2558" r:id="rId5"/>
    <p:sldId id="2542" r:id="rId6"/>
    <p:sldId id="2559" r:id="rId7"/>
    <p:sldId id="2595" r:id="rId8"/>
    <p:sldId id="2561" r:id="rId9"/>
    <p:sldId id="2567" r:id="rId10"/>
    <p:sldId id="2563" r:id="rId11"/>
    <p:sldId id="2596" r:id="rId12"/>
    <p:sldId id="1786" r:id="rId13"/>
    <p:sldId id="2597" r:id="rId14"/>
    <p:sldId id="2564" r:id="rId15"/>
    <p:sldId id="2585" r:id="rId16"/>
    <p:sldId id="2586" r:id="rId17"/>
    <p:sldId id="2587" r:id="rId18"/>
    <p:sldId id="2588" r:id="rId19"/>
    <p:sldId id="1417" r:id="rId20"/>
    <p:sldId id="2576" r:id="rId21"/>
    <p:sldId id="2569" r:id="rId22"/>
    <p:sldId id="2570" r:id="rId23"/>
    <p:sldId id="2571" r:id="rId24"/>
    <p:sldId id="2572" r:id="rId25"/>
    <p:sldId id="2574" r:id="rId26"/>
    <p:sldId id="2575" r:id="rId27"/>
    <p:sldId id="2573" r:id="rId28"/>
    <p:sldId id="1431" r:id="rId29"/>
    <p:sldId id="2578" r:id="rId30"/>
    <p:sldId id="2579" r:id="rId31"/>
    <p:sldId id="2593" r:id="rId32"/>
    <p:sldId id="1389" r:id="rId33"/>
    <p:sldId id="2580" r:id="rId34"/>
    <p:sldId id="2591" r:id="rId35"/>
    <p:sldId id="2590" r:id="rId36"/>
    <p:sldId id="2589" r:id="rId37"/>
    <p:sldId id="2577" r:id="rId38"/>
    <p:sldId id="2583" r:id="rId39"/>
    <p:sldId id="2581" r:id="rId40"/>
    <p:sldId id="1424" r:id="rId41"/>
    <p:sldId id="2584" r:id="rId42"/>
    <p:sldId id="2592" r:id="rId43"/>
    <p:sldId id="2594" r:id="rId44"/>
    <p:sldId id="2582" r:id="rId45"/>
  </p:sldIdLst>
  <p:sldSz cx="12192000" cy="6858000"/>
  <p:notesSz cx="7104063" cy="10234613"/>
  <p:embeddedFontLst>
    <p:embeddedFont>
      <p:font typeface="#9Slide02 Noi dung rat dai" panose="020B0604020202020204" charset="0"/>
      <p:regular r:id="rId48"/>
      <p:bold r:id="rId49"/>
      <p:italic r:id="rId50"/>
      <p:boldItalic r:id="rId51"/>
    </p:embeddedFont>
    <p:embeddedFont>
      <p:font typeface="#9Slide02 Tieu de rat dai 01" panose="020B0604020202020204" charset="0"/>
      <p:regular r:id="rId52"/>
      <p:bold r:id="rId53"/>
      <p:italic r:id="rId54"/>
      <p:boldItalic r:id="rId55"/>
    </p:embeddedFont>
    <p:embeddedFont>
      <p:font typeface="Lora" pitchFamily="2" charset="0"/>
      <p:regular r:id="rId56"/>
      <p:bold r:id="rId57"/>
      <p:italic r:id="rId58"/>
      <p:boldItalic r:id="rId59"/>
    </p:embeddedFont>
    <p:embeddedFont>
      <p:font typeface="Nunito Light" pitchFamily="2" charset="0"/>
      <p:regular r:id="rId60"/>
      <p:italic r:id="rId61"/>
    </p:embeddedFont>
    <p:embeddedFont>
      <p:font typeface="Roboto" panose="02000000000000000000" pitchFamily="2" charset="0"/>
      <p:regular r:id="rId62"/>
      <p:bold r:id="rId63"/>
      <p:italic r:id="rId64"/>
      <p:boldItalic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9D3CF"/>
    <a:srgbClr val="D9FFFF"/>
    <a:srgbClr val="FFD966"/>
    <a:srgbClr val="FFFFC1"/>
    <a:srgbClr val="0B3332"/>
    <a:srgbClr val="2ABCB9"/>
    <a:srgbClr val="BC8FDD"/>
    <a:srgbClr val="DCC5ED"/>
    <a:srgbClr val="2C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3399" autoAdjust="0"/>
  </p:normalViewPr>
  <p:slideViewPr>
    <p:cSldViewPr>
      <p:cViewPr varScale="1">
        <p:scale>
          <a:sx n="64" d="100"/>
          <a:sy n="64" d="100"/>
        </p:scale>
        <p:origin x="664" y="64"/>
      </p:cViewPr>
      <p:guideLst>
        <p:guide orient="horz" pos="2160"/>
        <p:guide pos="3840"/>
      </p:guideLst>
    </p:cSldViewPr>
  </p:slideViewPr>
  <p:notesTextViewPr>
    <p:cViewPr>
      <p:scale>
        <a:sx n="100" d="100"/>
        <a:sy n="100" d="100"/>
      </p:scale>
      <p:origin x="0" y="0"/>
    </p:cViewPr>
  </p:notesTextViewPr>
  <p:notesViewPr>
    <p:cSldViewPr>
      <p:cViewPr>
        <p:scale>
          <a:sx n="100" d="100"/>
          <a:sy n="100" d="100"/>
        </p:scale>
        <p:origin x="5394" y="-10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Placeholder 1">
            <a:extLst>
              <a:ext uri="{FF2B5EF4-FFF2-40B4-BE49-F238E27FC236}">
                <a16:creationId xmlns:a16="http://schemas.microsoft.com/office/drawing/2014/main" id="{5C68836E-AABE-6EF9-BCB0-785857F58C2B}"/>
              </a:ext>
            </a:extLst>
          </p:cNvPr>
          <p:cNvSpPr>
            <a:spLocks noGrp="1"/>
          </p:cNvSpPr>
          <p:nvPr>
            <p:ph type="hdr" sz="quarter"/>
          </p:nvPr>
        </p:nvSpPr>
        <p:spPr>
          <a:xfrm>
            <a:off x="1" y="30956"/>
            <a:ext cx="3788833" cy="640080"/>
          </a:xfrm>
          <a:prstGeom prst="rect">
            <a:avLst/>
          </a:prstGeom>
        </p:spPr>
        <p:txBody>
          <a:bodyPr vert="horz" lIns="155526" tIns="77764" rIns="155526" bIns="77764" rtlCol="0"/>
          <a:lstStyle>
            <a:lvl1pPr algn="l">
              <a:defRPr sz="2200"/>
            </a:lvl1pPr>
          </a:lstStyle>
          <a:p>
            <a:pPr>
              <a:spcAft>
                <a:spcPts val="300"/>
              </a:spcAft>
            </a:pPr>
            <a:r>
              <a:rPr lang="vi-VN" sz="1300">
                <a:solidFill>
                  <a:schemeClr val="tx1">
                    <a:lumMod val="50000"/>
                    <a:lumOff val="50000"/>
                  </a:schemeClr>
                </a:solidFill>
                <a:latin typeface="Calibri" panose="020F0502020204030204" pitchFamily="34" charset="0"/>
              </a:rPr>
              <a:t>LUYỆN THI VẬT LÍ TỐT NGHIỆP THPT QG 2025</a:t>
            </a:r>
            <a:endParaRPr lang="en-US" sz="1300">
              <a:solidFill>
                <a:schemeClr val="tx1">
                  <a:lumMod val="50000"/>
                  <a:lumOff val="50000"/>
                </a:schemeClr>
              </a:solidFill>
              <a:latin typeface="Calibri" panose="020F0502020204030204" pitchFamily="34" charset="0"/>
            </a:endParaRPr>
          </a:p>
          <a:p>
            <a:pPr>
              <a:spcAft>
                <a:spcPts val="300"/>
              </a:spcAft>
            </a:pPr>
            <a:r>
              <a:rPr lang="en-US" sz="1300" i="1">
                <a:solidFill>
                  <a:schemeClr val="tx1">
                    <a:lumMod val="50000"/>
                    <a:lumOff val="50000"/>
                  </a:schemeClr>
                </a:solidFill>
                <a:latin typeface="Calibri" panose="020F0502020204030204" pitchFamily="34" charset="0"/>
              </a:rPr>
              <a:t>www.facebook.com/</a:t>
            </a:r>
            <a:r>
              <a:rPr lang="vi-VN" sz="1300" i="1">
                <a:solidFill>
                  <a:schemeClr val="tx1">
                    <a:lumMod val="50000"/>
                    <a:lumOff val="50000"/>
                  </a:schemeClr>
                </a:solidFill>
                <a:latin typeface="Calibri" panose="020F0502020204030204" pitchFamily="34" charset="0"/>
              </a:rPr>
              <a:t>thaynguyenthanhnam</a:t>
            </a:r>
            <a:endParaRPr lang="en-US" sz="1300" i="1">
              <a:solidFill>
                <a:schemeClr val="tx1">
                  <a:lumMod val="50000"/>
                  <a:lumOff val="50000"/>
                </a:schemeClr>
              </a:solidFill>
              <a:latin typeface="Calibri" panose="020F0502020204030204" pitchFamily="34" charset="0"/>
            </a:endParaRPr>
          </a:p>
        </p:txBody>
      </p:sp>
      <p:sp>
        <p:nvSpPr>
          <p:cNvPr id="13" name="Date Placeholder 2">
            <a:extLst>
              <a:ext uri="{FF2B5EF4-FFF2-40B4-BE49-F238E27FC236}">
                <a16:creationId xmlns:a16="http://schemas.microsoft.com/office/drawing/2014/main" id="{75970592-6F19-63E4-9C50-29C8329D6B3E}"/>
              </a:ext>
            </a:extLst>
          </p:cNvPr>
          <p:cNvSpPr>
            <a:spLocks noGrp="1"/>
          </p:cNvSpPr>
          <p:nvPr>
            <p:ph type="dt" sz="quarter" idx="1"/>
          </p:nvPr>
        </p:nvSpPr>
        <p:spPr>
          <a:xfrm>
            <a:off x="4123620" y="30956"/>
            <a:ext cx="2991091" cy="640080"/>
          </a:xfrm>
          <a:prstGeom prst="rect">
            <a:avLst/>
          </a:prstGeom>
        </p:spPr>
        <p:txBody>
          <a:bodyPr vert="horz" lIns="155526" tIns="77764" rIns="155526" bIns="77764" rtlCol="0"/>
          <a:lstStyle>
            <a:lvl1pPr algn="r">
              <a:defRPr sz="2200"/>
            </a:lvl1pPr>
          </a:lstStyle>
          <a:p>
            <a:pPr>
              <a:spcAft>
                <a:spcPts val="300"/>
              </a:spcAft>
            </a:pPr>
            <a:r>
              <a:rPr lang="vi-VN" sz="1300">
                <a:solidFill>
                  <a:schemeClr val="tx1">
                    <a:lumMod val="50000"/>
                    <a:lumOff val="50000"/>
                  </a:schemeClr>
                </a:solidFill>
                <a:latin typeface="Calibri" panose="020F0502020204030204" pitchFamily="34" charset="0"/>
              </a:rPr>
              <a:t>Zalo: 0987141257</a:t>
            </a:r>
          </a:p>
          <a:p>
            <a:pPr>
              <a:spcAft>
                <a:spcPts val="300"/>
              </a:spcAft>
            </a:pPr>
            <a:endParaRPr lang="vi-VN" sz="1300">
              <a:solidFill>
                <a:schemeClr val="tx1">
                  <a:lumMod val="50000"/>
                  <a:lumOff val="50000"/>
                </a:schemeClr>
              </a:solidFill>
              <a:latin typeface="Calibri" panose="020F0502020204030204" pitchFamily="34" charset="0"/>
            </a:endParaRPr>
          </a:p>
        </p:txBody>
      </p:sp>
      <p:sp>
        <p:nvSpPr>
          <p:cNvPr id="14" name="Footer Placeholder 3">
            <a:extLst>
              <a:ext uri="{FF2B5EF4-FFF2-40B4-BE49-F238E27FC236}">
                <a16:creationId xmlns:a16="http://schemas.microsoft.com/office/drawing/2014/main" id="{DF7FA590-6930-067E-5000-C6151E5FEDC1}"/>
              </a:ext>
            </a:extLst>
          </p:cNvPr>
          <p:cNvSpPr>
            <a:spLocks noGrp="1"/>
          </p:cNvSpPr>
          <p:nvPr>
            <p:ph type="ftr" sz="quarter" idx="2"/>
          </p:nvPr>
        </p:nvSpPr>
        <p:spPr>
          <a:xfrm>
            <a:off x="-26305" y="9881347"/>
            <a:ext cx="3788828" cy="513088"/>
          </a:xfrm>
          <a:prstGeom prst="rect">
            <a:avLst/>
          </a:prstGeom>
        </p:spPr>
        <p:txBody>
          <a:bodyPr vert="horz" lIns="155526" tIns="77764" rIns="155526" bIns="77764" rtlCol="0" anchor="b"/>
          <a:lstStyle>
            <a:lvl1pPr algn="l">
              <a:defRPr sz="2200"/>
            </a:lvl1pPr>
          </a:lstStyle>
          <a:p>
            <a:r>
              <a:rPr lang="en-US" sz="1300">
                <a:solidFill>
                  <a:schemeClr val="tx1">
                    <a:lumMod val="50000"/>
                    <a:lumOff val="50000"/>
                  </a:schemeClr>
                </a:solidFill>
                <a:latin typeface="Calibri" panose="020F0502020204030204" pitchFamily="34" charset="0"/>
              </a:rPr>
              <a:t>T</a:t>
            </a:r>
            <a:r>
              <a:rPr lang="vi-VN" sz="1300">
                <a:solidFill>
                  <a:schemeClr val="tx1">
                    <a:lumMod val="50000"/>
                    <a:lumOff val="50000"/>
                  </a:schemeClr>
                </a:solidFill>
                <a:latin typeface="Calibri" panose="020F0502020204030204" pitchFamily="34" charset="0"/>
              </a:rPr>
              <a:t>hầy</a:t>
            </a:r>
            <a:r>
              <a:rPr lang="en-US" sz="1300">
                <a:solidFill>
                  <a:schemeClr val="tx1">
                    <a:lumMod val="50000"/>
                    <a:lumOff val="50000"/>
                  </a:schemeClr>
                </a:solidFill>
                <a:latin typeface="Calibri" panose="020F0502020204030204" pitchFamily="34" charset="0"/>
              </a:rPr>
              <a:t> Nguyễn Thành Nam</a:t>
            </a:r>
            <a:r>
              <a:rPr lang="vi-VN" sz="1300">
                <a:solidFill>
                  <a:schemeClr val="tx1">
                    <a:lumMod val="50000"/>
                    <a:lumOff val="50000"/>
                  </a:schemeClr>
                </a:solidFill>
                <a:latin typeface="Calibri" panose="020F0502020204030204" pitchFamily="34" charset="0"/>
              </a:rPr>
              <a:t>, PhD</a:t>
            </a:r>
          </a:p>
        </p:txBody>
      </p:sp>
      <p:sp>
        <p:nvSpPr>
          <p:cNvPr id="15" name="Slide Number Placeholder 4">
            <a:extLst>
              <a:ext uri="{FF2B5EF4-FFF2-40B4-BE49-F238E27FC236}">
                <a16:creationId xmlns:a16="http://schemas.microsoft.com/office/drawing/2014/main" id="{2F81DAE1-9876-94D2-5902-B2EC87AED2F2}"/>
              </a:ext>
            </a:extLst>
          </p:cNvPr>
          <p:cNvSpPr>
            <a:spLocks noGrp="1"/>
          </p:cNvSpPr>
          <p:nvPr>
            <p:ph type="sldNum" sz="quarter" idx="3"/>
          </p:nvPr>
        </p:nvSpPr>
        <p:spPr>
          <a:xfrm>
            <a:off x="4120902" y="9881347"/>
            <a:ext cx="2991091" cy="513088"/>
          </a:xfrm>
          <a:prstGeom prst="rect">
            <a:avLst/>
          </a:prstGeom>
        </p:spPr>
        <p:txBody>
          <a:bodyPr vert="horz" lIns="155526" tIns="77764" rIns="155526" bIns="77764" rtlCol="0" anchor="b"/>
          <a:lstStyle>
            <a:lvl1pPr algn="r">
              <a:defRPr sz="2200"/>
            </a:lvl1pPr>
          </a:lstStyle>
          <a:p>
            <a:r>
              <a:rPr lang="en-US" sz="1300" i="1">
                <a:solidFill>
                  <a:schemeClr val="tx1">
                    <a:lumMod val="50000"/>
                    <a:lumOff val="50000"/>
                  </a:schemeClr>
                </a:solidFill>
                <a:latin typeface="Calibri" panose="020F0502020204030204" pitchFamily="34" charset="0"/>
              </a:rPr>
              <a:t>www.</a:t>
            </a:r>
            <a:r>
              <a:rPr lang="vi-VN" sz="1300" i="1">
                <a:solidFill>
                  <a:schemeClr val="tx1">
                    <a:lumMod val="50000"/>
                    <a:lumOff val="50000"/>
                  </a:schemeClr>
                </a:solidFill>
                <a:latin typeface="Calibri" panose="020F0502020204030204" pitchFamily="34" charset="0"/>
              </a:rPr>
              <a:t>nguyenthanhnam.vn</a:t>
            </a:r>
            <a:endParaRPr lang="en-US" sz="1300" i="1">
              <a:solidFill>
                <a:schemeClr val="tx1">
                  <a:lumMod val="50000"/>
                  <a:lumOff val="50000"/>
                </a:schemeClr>
              </a:solidFill>
              <a:latin typeface="Calibri" panose="020F0502020204030204" pitchFamily="34" charset="0"/>
            </a:endParaRPr>
          </a:p>
        </p:txBody>
      </p:sp>
      <p:cxnSp>
        <p:nvCxnSpPr>
          <p:cNvPr id="16" name="Straight Connector 15">
            <a:extLst>
              <a:ext uri="{FF2B5EF4-FFF2-40B4-BE49-F238E27FC236}">
                <a16:creationId xmlns:a16="http://schemas.microsoft.com/office/drawing/2014/main" id="{12BDC63D-2DD6-ECAD-1770-F1CDE073C3FE}"/>
              </a:ext>
            </a:extLst>
          </p:cNvPr>
          <p:cNvCxnSpPr/>
          <p:nvPr/>
        </p:nvCxnSpPr>
        <p:spPr>
          <a:xfrm flipV="1">
            <a:off x="133627" y="317855"/>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CE0C88-B911-3891-FE68-9277C3D7EACF}"/>
              </a:ext>
            </a:extLst>
          </p:cNvPr>
          <p:cNvCxnSpPr/>
          <p:nvPr/>
        </p:nvCxnSpPr>
        <p:spPr>
          <a:xfrm flipV="1">
            <a:off x="120927" y="9874962"/>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B4FB462-7C70-4960-90F5-CEF2740FDA75}" type="datetimeFigureOut">
              <a:rPr lang="en-US" smtClean="0"/>
              <a:t>19/12/2025</a:t>
            </a:fld>
            <a:endParaRPr lang="en-US"/>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0" name="Google Shape;13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3</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599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5</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719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56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1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4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434C"/>
        </a:solidFill>
        <a:effectLst/>
      </p:bgPr>
    </p:bg>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53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solidFill>
          <a:srgbClr val="00434C"/>
        </a:solidFill>
        <a:effectLst/>
      </p:bgPr>
    </p:bg>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508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8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98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4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7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986767" y="2164400"/>
            <a:ext cx="4393200" cy="1716400"/>
          </a:xfrm>
          <a:prstGeom prst="rect">
            <a:avLst/>
          </a:prstGeom>
        </p:spPr>
        <p:txBody>
          <a:bodyPr spcFirstLastPara="1" wrap="square" lIns="121870" tIns="121870" rIns="121870" bIns="121870" anchor="ctr" anchorCtr="0">
            <a:noAutofit/>
          </a:bodyPr>
          <a:lstStyle>
            <a:lvl1pPr lvl="0" algn="l">
              <a:spcBef>
                <a:spcPts val="0"/>
              </a:spcBef>
              <a:spcAft>
                <a:spcPts val="0"/>
              </a:spcAft>
              <a:buSzPts val="4000"/>
              <a:buNone/>
              <a:defRPr sz="5600"/>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45" name="Google Shape;45;p13"/>
          <p:cNvSpPr txBox="1">
            <a:spLocks noGrp="1"/>
          </p:cNvSpPr>
          <p:nvPr>
            <p:ph type="title" idx="2"/>
          </p:nvPr>
        </p:nvSpPr>
        <p:spPr>
          <a:xfrm>
            <a:off x="6616233" y="601292"/>
            <a:ext cx="4588800" cy="699600"/>
          </a:xfrm>
          <a:prstGeom prst="rect">
            <a:avLst/>
          </a:prstGeom>
        </p:spPr>
        <p:txBody>
          <a:bodyPr spcFirstLastPara="1" wrap="square" lIns="121870" tIns="121870" rIns="121870" bIns="121870" anchor="t" anchorCtr="0">
            <a:noAutofit/>
          </a:bodyPr>
          <a:lstStyle>
            <a:lvl1pPr lvl="0" algn="l">
              <a:spcBef>
                <a:spcPts val="0"/>
              </a:spcBef>
              <a:spcAft>
                <a:spcPts val="0"/>
              </a:spcAft>
              <a:buSzPts val="2100"/>
              <a:buNone/>
              <a:defRPr sz="3300">
                <a:solidFill>
                  <a:schemeClr val="accent4"/>
                </a:solidFill>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46" name="Google Shape;46;p13"/>
          <p:cNvSpPr txBox="1">
            <a:spLocks noGrp="1"/>
          </p:cNvSpPr>
          <p:nvPr>
            <p:ph type="subTitle" idx="1"/>
          </p:nvPr>
        </p:nvSpPr>
        <p:spPr>
          <a:xfrm>
            <a:off x="6616233" y="1216192"/>
            <a:ext cx="4588800" cy="699600"/>
          </a:xfrm>
          <a:prstGeom prst="rect">
            <a:avLst/>
          </a:prstGeom>
        </p:spPr>
        <p:txBody>
          <a:bodyPr spcFirstLastPara="1" wrap="square" lIns="121870" tIns="121870" rIns="121870" bIns="121870" anchor="t" anchorCtr="0">
            <a:noAutofit/>
          </a:bodyPr>
          <a:lstStyle>
            <a:lvl1pPr lvl="0">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7" name="Google Shape;47;p13"/>
          <p:cNvSpPr txBox="1">
            <a:spLocks noGrp="1"/>
          </p:cNvSpPr>
          <p:nvPr>
            <p:ph type="title" idx="3"/>
          </p:nvPr>
        </p:nvSpPr>
        <p:spPr>
          <a:xfrm>
            <a:off x="6616233" y="20236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48" name="Google Shape;48;p13"/>
          <p:cNvSpPr txBox="1">
            <a:spLocks noGrp="1"/>
          </p:cNvSpPr>
          <p:nvPr>
            <p:ph type="subTitle" idx="4"/>
          </p:nvPr>
        </p:nvSpPr>
        <p:spPr>
          <a:xfrm>
            <a:off x="6616233" y="26385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9" name="Google Shape;49;p13"/>
          <p:cNvSpPr txBox="1">
            <a:spLocks noGrp="1"/>
          </p:cNvSpPr>
          <p:nvPr>
            <p:ph type="title" idx="5"/>
          </p:nvPr>
        </p:nvSpPr>
        <p:spPr>
          <a:xfrm>
            <a:off x="6616233" y="34460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4"/>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50" name="Google Shape;50;p13"/>
          <p:cNvSpPr txBox="1">
            <a:spLocks noGrp="1"/>
          </p:cNvSpPr>
          <p:nvPr>
            <p:ph type="subTitle" idx="6"/>
          </p:nvPr>
        </p:nvSpPr>
        <p:spPr>
          <a:xfrm>
            <a:off x="6616233" y="40609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title" idx="7"/>
          </p:nvPr>
        </p:nvSpPr>
        <p:spPr>
          <a:xfrm>
            <a:off x="6616233" y="48684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52" name="Google Shape;52;p13"/>
          <p:cNvSpPr txBox="1">
            <a:spLocks noGrp="1"/>
          </p:cNvSpPr>
          <p:nvPr>
            <p:ph type="subTitle" idx="8"/>
          </p:nvPr>
        </p:nvSpPr>
        <p:spPr>
          <a:xfrm>
            <a:off x="6616233" y="54833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3" name="Google Shape;53;p13"/>
          <p:cNvSpPr txBox="1">
            <a:spLocks noGrp="1"/>
          </p:cNvSpPr>
          <p:nvPr>
            <p:ph type="title" idx="9" hasCustomPrompt="1"/>
          </p:nvPr>
        </p:nvSpPr>
        <p:spPr>
          <a:xfrm>
            <a:off x="5250533" y="7362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4" name="Google Shape;54;p13"/>
          <p:cNvSpPr txBox="1">
            <a:spLocks noGrp="1"/>
          </p:cNvSpPr>
          <p:nvPr>
            <p:ph type="title" idx="13" hasCustomPrompt="1"/>
          </p:nvPr>
        </p:nvSpPr>
        <p:spPr>
          <a:xfrm>
            <a:off x="5250533" y="21589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5" name="Google Shape;55;p13"/>
          <p:cNvSpPr txBox="1">
            <a:spLocks noGrp="1"/>
          </p:cNvSpPr>
          <p:nvPr>
            <p:ph type="title" idx="14" hasCustomPrompt="1"/>
          </p:nvPr>
        </p:nvSpPr>
        <p:spPr>
          <a:xfrm>
            <a:off x="5250533" y="35810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6" name="Google Shape;56;p13"/>
          <p:cNvSpPr txBox="1">
            <a:spLocks noGrp="1"/>
          </p:cNvSpPr>
          <p:nvPr>
            <p:ph type="title" idx="15" hasCustomPrompt="1"/>
          </p:nvPr>
        </p:nvSpPr>
        <p:spPr>
          <a:xfrm>
            <a:off x="5250533" y="50037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5694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2921400" y="2051733"/>
            <a:ext cx="6329600" cy="1327200"/>
          </a:xfrm>
          <a:prstGeom prst="rect">
            <a:avLst/>
          </a:prstGeom>
        </p:spPr>
        <p:txBody>
          <a:bodyPr spcFirstLastPara="1" wrap="square" lIns="121870" tIns="121870" rIns="121870" bIns="121870"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17"/>
          <p:cNvSpPr txBox="1">
            <a:spLocks noGrp="1"/>
          </p:cNvSpPr>
          <p:nvPr>
            <p:ph type="title"/>
          </p:nvPr>
        </p:nvSpPr>
        <p:spPr>
          <a:xfrm>
            <a:off x="3051633" y="3536100"/>
            <a:ext cx="6095200" cy="724400"/>
          </a:xfrm>
          <a:prstGeom prst="rect">
            <a:avLst/>
          </a:prstGeom>
        </p:spPr>
        <p:txBody>
          <a:bodyPr spcFirstLastPara="1" wrap="square" lIns="121870" tIns="121870" rIns="121870" bIns="121870" anchor="t" anchorCtr="0">
            <a:noAutofit/>
          </a:bodyPr>
          <a:lstStyle>
            <a:lvl1pPr lvl="0" algn="ctr" rtl="0">
              <a:spcBef>
                <a:spcPts val="0"/>
              </a:spcBef>
              <a:spcAft>
                <a:spcPts val="0"/>
              </a:spcAft>
              <a:buSzPts val="1400"/>
              <a:buNone/>
              <a:defRPr sz="4100">
                <a:solidFill>
                  <a:schemeClr val="accent2"/>
                </a:solidFill>
              </a:defRPr>
            </a:lvl1pPr>
            <a:lvl2pPr lvl="1" rtl="0">
              <a:spcBef>
                <a:spcPts val="0"/>
              </a:spcBef>
              <a:spcAft>
                <a:spcPts val="0"/>
              </a:spcAft>
              <a:buSzPts val="2800"/>
              <a:buNone/>
              <a:defRPr>
                <a:latin typeface="Lora"/>
                <a:ea typeface="Lora"/>
                <a:cs typeface="Lora"/>
                <a:sym typeface="Lora"/>
              </a:defRPr>
            </a:lvl2pPr>
            <a:lvl3pPr lvl="2" rtl="0">
              <a:spcBef>
                <a:spcPts val="0"/>
              </a:spcBef>
              <a:spcAft>
                <a:spcPts val="0"/>
              </a:spcAft>
              <a:buSzPts val="2800"/>
              <a:buNone/>
              <a:defRPr>
                <a:latin typeface="Lora"/>
                <a:ea typeface="Lora"/>
                <a:cs typeface="Lora"/>
                <a:sym typeface="Lora"/>
              </a:defRPr>
            </a:lvl3pPr>
            <a:lvl4pPr lvl="3" rtl="0">
              <a:spcBef>
                <a:spcPts val="0"/>
              </a:spcBef>
              <a:spcAft>
                <a:spcPts val="0"/>
              </a:spcAft>
              <a:buSzPts val="2800"/>
              <a:buNone/>
              <a:defRPr>
                <a:latin typeface="Lora"/>
                <a:ea typeface="Lora"/>
                <a:cs typeface="Lora"/>
                <a:sym typeface="Lora"/>
              </a:defRPr>
            </a:lvl4pPr>
            <a:lvl5pPr lvl="4" rtl="0">
              <a:spcBef>
                <a:spcPts val="0"/>
              </a:spcBef>
              <a:spcAft>
                <a:spcPts val="0"/>
              </a:spcAft>
              <a:buSzPts val="2800"/>
              <a:buNone/>
              <a:defRPr>
                <a:latin typeface="Lora"/>
                <a:ea typeface="Lora"/>
                <a:cs typeface="Lora"/>
                <a:sym typeface="Lora"/>
              </a:defRPr>
            </a:lvl5pPr>
            <a:lvl6pPr lvl="5" rtl="0">
              <a:spcBef>
                <a:spcPts val="0"/>
              </a:spcBef>
              <a:spcAft>
                <a:spcPts val="0"/>
              </a:spcAft>
              <a:buSzPts val="2800"/>
              <a:buNone/>
              <a:defRPr>
                <a:latin typeface="Lora"/>
                <a:ea typeface="Lora"/>
                <a:cs typeface="Lora"/>
                <a:sym typeface="Lora"/>
              </a:defRPr>
            </a:lvl6pPr>
            <a:lvl7pPr lvl="6" rtl="0">
              <a:spcBef>
                <a:spcPts val="0"/>
              </a:spcBef>
              <a:spcAft>
                <a:spcPts val="0"/>
              </a:spcAft>
              <a:buSzPts val="2800"/>
              <a:buNone/>
              <a:defRPr>
                <a:latin typeface="Lora"/>
                <a:ea typeface="Lora"/>
                <a:cs typeface="Lora"/>
                <a:sym typeface="Lora"/>
              </a:defRPr>
            </a:lvl7pPr>
            <a:lvl8pPr lvl="7" rtl="0">
              <a:spcBef>
                <a:spcPts val="0"/>
              </a:spcBef>
              <a:spcAft>
                <a:spcPts val="0"/>
              </a:spcAft>
              <a:buSzPts val="2800"/>
              <a:buNone/>
              <a:defRPr>
                <a:latin typeface="Lora"/>
                <a:ea typeface="Lora"/>
                <a:cs typeface="Lora"/>
                <a:sym typeface="Lora"/>
              </a:defRPr>
            </a:lvl8pPr>
            <a:lvl9pPr lvl="8" rtl="0">
              <a:spcBef>
                <a:spcPts val="0"/>
              </a:spcBef>
              <a:spcAft>
                <a:spcPts val="0"/>
              </a:spcAft>
              <a:buSzPts val="2800"/>
              <a:buNone/>
              <a:defRPr>
                <a:latin typeface="Lora"/>
                <a:ea typeface="Lora"/>
                <a:cs typeface="Lora"/>
                <a:sym typeface="Lora"/>
              </a:defRPr>
            </a:lvl9pPr>
          </a:lstStyle>
          <a:p>
            <a:endParaRPr/>
          </a:p>
        </p:txBody>
      </p:sp>
    </p:spTree>
    <p:extLst>
      <p:ext uri="{BB962C8B-B14F-4D97-AF65-F5344CB8AC3E}">
        <p14:creationId xmlns:p14="http://schemas.microsoft.com/office/powerpoint/2010/main" val="296074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00434C"/>
        </a:solidFill>
        <a:effectLst/>
      </p:bgPr>
    </p:bg>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22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434C"/>
        </a:solidFill>
        <a:effectLst/>
      </p:bgPr>
    </p:bg>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30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00434C"/>
        </a:solidFill>
        <a:effectLst/>
      </p:bgPr>
    </p:bg>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406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00434C"/>
        </a:solidFill>
        <a:effectLst/>
      </p:bgPr>
    </p:bg>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12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00434C"/>
        </a:solidFill>
        <a:effectLst/>
      </p:bgPr>
    </p:bg>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00434C"/>
        </a:solidFill>
        <a:effectLst/>
      </p:bgPr>
    </p:bg>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041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00434C"/>
        </a:solidFill>
        <a:effectLst/>
      </p:bgPr>
    </p:bg>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634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rgbClr val="00434C"/>
        </a:solidFill>
        <a:effectLst/>
      </p:bgPr>
    </p:bg>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836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6B8ED7B-A865-B854-4CDF-C76455B5E680}"/>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sz="1800"/>
          </a:p>
        </p:txBody>
      </p:sp>
      <p:sp>
        <p:nvSpPr>
          <p:cNvPr id="11" name="Google Shape;11;p2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2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5" name="Google Shape;15;p2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baseline="0">
                <a:solidFill>
                  <a:schemeClr val="bg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564651"/>
      </p:ext>
    </p:extLst>
  </p:cSld>
  <p:clrMap bg1="lt1" tx1="dk1" bg2="dk2" tx2="lt2" accent1="accent1" accent2="accent2" accent3="accent3" accent4="accent4" accent5="accent5" accent6="accent6" hlink="hlink" folHlink="folHlink"/>
  <p:sldLayoutIdLst>
    <p:sldLayoutId id="2147484078"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70" r:id="rId11"/>
    <p:sldLayoutId id="2147484071" r:id="rId12"/>
    <p:sldLayoutId id="2147484062" r:id="rId13"/>
    <p:sldLayoutId id="2147484063" r:id="rId14"/>
    <p:sldLayoutId id="2147484044" r:id="rId15"/>
    <p:sldLayoutId id="2147484015" r:id="rId16"/>
    <p:sldLayoutId id="2147484016" r:id="rId17"/>
    <p:sldLayoutId id="2147484089" r:id="rId18"/>
    <p:sldLayoutId id="214748409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9" name="TextBox 8">
            <a:extLst>
              <a:ext uri="{FF2B5EF4-FFF2-40B4-BE49-F238E27FC236}">
                <a16:creationId xmlns:a16="http://schemas.microsoft.com/office/drawing/2014/main" id="{01116BE9-60AA-21D7-4377-EF01E707FD4F}"/>
              </a:ext>
            </a:extLst>
          </p:cNvPr>
          <p:cNvSpPr txBox="1"/>
          <p:nvPr/>
        </p:nvSpPr>
        <p:spPr>
          <a:xfrm>
            <a:off x="876300" y="3974983"/>
            <a:ext cx="10439400" cy="224676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000" dirty="0">
                <a:solidFill>
                  <a:schemeClr val="bg1"/>
                </a:solidFill>
              </a:rPr>
              <a:t>                  </a:t>
            </a:r>
            <a:r>
              <a:rPr lang="en-US" sz="2000" dirty="0" err="1">
                <a:solidFill>
                  <a:schemeClr val="bg1"/>
                </a:solidFill>
              </a:rPr>
              <a:t>Nghiên</a:t>
            </a:r>
            <a:r>
              <a:rPr lang="en-US" sz="2000" dirty="0">
                <a:solidFill>
                  <a:schemeClr val="bg1"/>
                </a:solidFill>
              </a:rPr>
              <a:t> </a:t>
            </a:r>
            <a:r>
              <a:rPr lang="en-US" sz="2000" dirty="0" err="1">
                <a:solidFill>
                  <a:schemeClr val="bg1"/>
                </a:solidFill>
              </a:rPr>
              <a:t>cứu</a:t>
            </a:r>
            <a:r>
              <a:rPr lang="en-US" sz="2000" dirty="0">
                <a:solidFill>
                  <a:schemeClr val="bg1"/>
                </a:solidFill>
              </a:rPr>
              <a:t> </a:t>
            </a:r>
            <a:r>
              <a:rPr lang="vi-VN" sz="2000" dirty="0">
                <a:solidFill>
                  <a:schemeClr val="bg1"/>
                </a:solidFill>
              </a:rPr>
              <a:t>trên</a:t>
            </a:r>
            <a:r>
              <a:rPr lang="en-US" sz="2000" dirty="0">
                <a:solidFill>
                  <a:schemeClr val="bg1"/>
                </a:solidFill>
              </a:rPr>
              <a:t> “Song </a:t>
            </a:r>
            <a:r>
              <a:rPr lang="en-US" sz="2000" dirty="0" err="1">
                <a:solidFill>
                  <a:schemeClr val="bg1"/>
                </a:solidFill>
              </a:rPr>
              <a:t>sinh</a:t>
            </a:r>
            <a:r>
              <a:rPr lang="en-US" sz="2000" dirty="0">
                <a:solidFill>
                  <a:schemeClr val="bg1"/>
                </a:solidFill>
              </a:rPr>
              <a:t> </a:t>
            </a:r>
            <a:r>
              <a:rPr lang="en-US" sz="2000" dirty="0" err="1">
                <a:solidFill>
                  <a:schemeClr val="bg1"/>
                </a:solidFill>
              </a:rPr>
              <a:t>cùng</a:t>
            </a:r>
            <a:r>
              <a:rPr lang="en-US" sz="2000" dirty="0">
                <a:solidFill>
                  <a:schemeClr val="bg1"/>
                </a:solidFill>
              </a:rPr>
              <a:t> </a:t>
            </a:r>
            <a:r>
              <a:rPr lang="en-US" sz="2000" dirty="0" err="1">
                <a:solidFill>
                  <a:schemeClr val="bg1"/>
                </a:solidFill>
              </a:rPr>
              <a:t>trứng</a:t>
            </a:r>
            <a:r>
              <a:rPr lang="en-US" sz="2000" dirty="0">
                <a:solidFill>
                  <a:schemeClr val="bg1"/>
                </a:solidFill>
              </a:rPr>
              <a:t> NASA”</a:t>
            </a:r>
            <a:r>
              <a:rPr lang="vi-VN" sz="2000" dirty="0">
                <a:solidFill>
                  <a:schemeClr val="bg1"/>
                </a:solidFill>
              </a:rPr>
              <a:t> là ông </a:t>
            </a:r>
            <a:r>
              <a:rPr lang="en-US" sz="2000" dirty="0">
                <a:solidFill>
                  <a:schemeClr val="bg1"/>
                </a:solidFill>
              </a:rPr>
              <a:t>Scott </a:t>
            </a:r>
            <a:r>
              <a:rPr lang="en-US" sz="2000" dirty="0" err="1">
                <a:solidFill>
                  <a:schemeClr val="bg1"/>
                </a:solidFill>
              </a:rPr>
              <a:t>và</a:t>
            </a:r>
            <a:r>
              <a:rPr lang="en-US" sz="2000" dirty="0">
                <a:solidFill>
                  <a:schemeClr val="bg1"/>
                </a:solidFill>
              </a:rPr>
              <a:t> Mark Kelly (55 </a:t>
            </a:r>
            <a:r>
              <a:rPr lang="en-US" sz="2000" dirty="0" err="1">
                <a:solidFill>
                  <a:schemeClr val="bg1"/>
                </a:solidFill>
              </a:rPr>
              <a:t>tuổi</a:t>
            </a:r>
            <a:r>
              <a:rPr lang="en-US" sz="2000" dirty="0">
                <a:solidFill>
                  <a:schemeClr val="bg1"/>
                </a:solidFill>
              </a:rPr>
              <a:t>), phi </a:t>
            </a:r>
            <a:r>
              <a:rPr lang="en-US" sz="2000" dirty="0" err="1">
                <a:solidFill>
                  <a:schemeClr val="bg1"/>
                </a:solidFill>
              </a:rPr>
              <a:t>hành</a:t>
            </a:r>
            <a:r>
              <a:rPr lang="en-US" sz="2000" dirty="0">
                <a:solidFill>
                  <a:schemeClr val="bg1"/>
                </a:solidFill>
              </a:rPr>
              <a:t> </a:t>
            </a:r>
            <a:r>
              <a:rPr lang="en-US" sz="2000" dirty="0" err="1">
                <a:solidFill>
                  <a:schemeClr val="bg1"/>
                </a:solidFill>
              </a:rPr>
              <a:t>gia</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quan</a:t>
            </a:r>
            <a:r>
              <a:rPr lang="en-US" sz="2000" dirty="0">
                <a:solidFill>
                  <a:schemeClr val="bg1"/>
                </a:solidFill>
              </a:rPr>
              <a:t> </a:t>
            </a:r>
            <a:r>
              <a:rPr lang="en-US" sz="2000" dirty="0" err="1">
                <a:solidFill>
                  <a:schemeClr val="bg1"/>
                </a:solidFill>
              </a:rPr>
              <a:t>Hàng</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vũ</a:t>
            </a:r>
            <a:r>
              <a:rPr lang="en-US" sz="2000" dirty="0">
                <a:solidFill>
                  <a:schemeClr val="bg1"/>
                </a:solidFill>
              </a:rPr>
              <a:t> </a:t>
            </a:r>
            <a:r>
              <a:rPr lang="en-US" sz="2000" dirty="0" err="1">
                <a:solidFill>
                  <a:schemeClr val="bg1"/>
                </a:solidFill>
              </a:rPr>
              <a:t>trụ</a:t>
            </a:r>
            <a:r>
              <a:rPr lang="en-US" sz="2000" dirty="0">
                <a:solidFill>
                  <a:schemeClr val="bg1"/>
                </a:solidFill>
              </a:rPr>
              <a:t> </a:t>
            </a:r>
            <a:r>
              <a:rPr lang="en-US" sz="2000" dirty="0" err="1">
                <a:solidFill>
                  <a:schemeClr val="bg1"/>
                </a:solidFill>
              </a:rPr>
              <a:t>Mỹ</a:t>
            </a:r>
            <a:r>
              <a:rPr lang="en-US" sz="2000" dirty="0">
                <a:solidFill>
                  <a:schemeClr val="bg1"/>
                </a:solidFill>
              </a:rPr>
              <a:t> (NASA) </a:t>
            </a:r>
            <a:r>
              <a:rPr lang="en-US" sz="2000" dirty="0" err="1">
                <a:solidFill>
                  <a:schemeClr val="bg1"/>
                </a:solidFill>
              </a:rPr>
              <a:t>được</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ngày</a:t>
            </a:r>
            <a:r>
              <a:rPr lang="en-US" sz="2000" dirty="0">
                <a:solidFill>
                  <a:schemeClr val="bg1"/>
                </a:solidFill>
              </a:rPr>
              <a:t> 27.3.2015</a:t>
            </a:r>
            <a:r>
              <a:rPr lang="vi-VN" sz="2000" dirty="0">
                <a:solidFill>
                  <a:schemeClr val="bg1"/>
                </a:solidFill>
              </a:rPr>
              <a:t> đến ngày </a:t>
            </a:r>
            <a:r>
              <a:rPr lang="en-US" sz="2000" dirty="0">
                <a:solidFill>
                  <a:schemeClr val="bg1"/>
                </a:solidFill>
              </a:rPr>
              <a:t>1.3.2016. Scott </a:t>
            </a:r>
            <a:r>
              <a:rPr lang="en-US" sz="2000" dirty="0" err="1">
                <a:solidFill>
                  <a:schemeClr val="bg1"/>
                </a:solidFill>
              </a:rPr>
              <a:t>sống</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Trạm</a:t>
            </a:r>
            <a:r>
              <a:rPr lang="en-US" sz="2000" dirty="0">
                <a:solidFill>
                  <a:schemeClr val="bg1"/>
                </a:solidFill>
              </a:rPr>
              <a:t> </a:t>
            </a:r>
            <a:r>
              <a:rPr lang="en-US" sz="2000" dirty="0" err="1">
                <a:solidFill>
                  <a:schemeClr val="bg1"/>
                </a:solidFill>
              </a:rPr>
              <a:t>vũ</a:t>
            </a:r>
            <a:r>
              <a:rPr lang="en-US" sz="2000" dirty="0">
                <a:solidFill>
                  <a:schemeClr val="bg1"/>
                </a:solidFill>
              </a:rPr>
              <a:t> </a:t>
            </a:r>
            <a:r>
              <a:rPr lang="en-US" sz="2000" dirty="0" err="1">
                <a:solidFill>
                  <a:schemeClr val="bg1"/>
                </a:solidFill>
              </a:rPr>
              <a:t>trụ</a:t>
            </a:r>
            <a:r>
              <a:rPr lang="en-US" sz="2000" dirty="0">
                <a:solidFill>
                  <a:schemeClr val="bg1"/>
                </a:solidFill>
              </a:rPr>
              <a:t> </a:t>
            </a:r>
            <a:r>
              <a:rPr lang="en-US" sz="2000" dirty="0" err="1">
                <a:solidFill>
                  <a:schemeClr val="bg1"/>
                </a:solidFill>
              </a:rPr>
              <a:t>quốc</a:t>
            </a:r>
            <a:r>
              <a:rPr lang="en-US" sz="2000" dirty="0">
                <a:solidFill>
                  <a:schemeClr val="bg1"/>
                </a:solidFill>
              </a:rPr>
              <a:t> </a:t>
            </a:r>
            <a:r>
              <a:rPr lang="en-US" sz="2000" dirty="0" err="1">
                <a:solidFill>
                  <a:schemeClr val="bg1"/>
                </a:solidFill>
              </a:rPr>
              <a:t>tế</a:t>
            </a:r>
            <a:r>
              <a:rPr lang="en-US" sz="2000" dirty="0">
                <a:solidFill>
                  <a:schemeClr val="bg1"/>
                </a:solidFill>
              </a:rPr>
              <a:t> ISS (</a:t>
            </a:r>
            <a:r>
              <a:rPr lang="en-US" sz="2000" dirty="0" err="1">
                <a:solidFill>
                  <a:schemeClr val="bg1"/>
                </a:solidFill>
              </a:rPr>
              <a:t>môi</a:t>
            </a:r>
            <a:r>
              <a:rPr lang="en-US" sz="2000" dirty="0">
                <a:solidFill>
                  <a:schemeClr val="bg1"/>
                </a:solidFill>
              </a:rPr>
              <a:t> </a:t>
            </a:r>
            <a:r>
              <a:rPr lang="en-US" sz="2000" dirty="0" err="1">
                <a:solidFill>
                  <a:schemeClr val="bg1"/>
                </a:solidFill>
              </a:rPr>
              <a:t>trường</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trọng</a:t>
            </a:r>
            <a:r>
              <a:rPr lang="en-US" sz="2000" dirty="0">
                <a:solidFill>
                  <a:schemeClr val="bg1"/>
                </a:solidFill>
              </a:rPr>
              <a:t> </a:t>
            </a:r>
            <a:r>
              <a:rPr lang="en-US" sz="2000" dirty="0" err="1">
                <a:solidFill>
                  <a:schemeClr val="bg1"/>
                </a:solidFill>
              </a:rPr>
              <a:t>lượng</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bức</a:t>
            </a:r>
            <a:r>
              <a:rPr lang="en-US" sz="2000" dirty="0">
                <a:solidFill>
                  <a:schemeClr val="bg1"/>
                </a:solidFill>
              </a:rPr>
              <a:t> </a:t>
            </a:r>
            <a:r>
              <a:rPr lang="en-US" sz="2000" dirty="0" err="1">
                <a:solidFill>
                  <a:schemeClr val="bg1"/>
                </a:solidFill>
              </a:rPr>
              <a:t>xạ</a:t>
            </a:r>
            <a:r>
              <a:rPr lang="en-US" sz="2000" dirty="0">
                <a:solidFill>
                  <a:schemeClr val="bg1"/>
                </a:solidFill>
              </a:rPr>
              <a:t> </a:t>
            </a:r>
            <a:r>
              <a:rPr lang="en-US" sz="2000" dirty="0" err="1">
                <a:solidFill>
                  <a:schemeClr val="bg1"/>
                </a:solidFill>
              </a:rPr>
              <a:t>cao</a:t>
            </a:r>
            <a:r>
              <a:rPr lang="en-US" sz="2000" dirty="0">
                <a:solidFill>
                  <a:schemeClr val="bg1"/>
                </a:solidFill>
              </a:rPr>
              <a:t>), </a:t>
            </a:r>
            <a:r>
              <a:rPr lang="en-US" sz="2000" dirty="0" err="1">
                <a:solidFill>
                  <a:schemeClr val="bg1"/>
                </a:solidFill>
              </a:rPr>
              <a:t>còn</a:t>
            </a:r>
            <a:r>
              <a:rPr lang="en-US" sz="2000" dirty="0">
                <a:solidFill>
                  <a:schemeClr val="bg1"/>
                </a:solidFill>
              </a:rPr>
              <a:t> Marl Kelly </a:t>
            </a:r>
            <a:r>
              <a:rPr lang="en-US" sz="2000" dirty="0" err="1">
                <a:solidFill>
                  <a:schemeClr val="bg1"/>
                </a:solidFill>
              </a:rPr>
              <a:t>sống</a:t>
            </a:r>
            <a:r>
              <a:rPr lang="en-US" sz="2000" dirty="0">
                <a:solidFill>
                  <a:schemeClr val="bg1"/>
                </a:solidFill>
              </a:rPr>
              <a:t> </a:t>
            </a:r>
            <a:r>
              <a:rPr lang="en-US" sz="2000" dirty="0" err="1">
                <a:solidFill>
                  <a:schemeClr val="bg1"/>
                </a:solidFill>
              </a:rPr>
              <a:t>dưới</a:t>
            </a:r>
            <a:r>
              <a:rPr lang="en-US" sz="2000" dirty="0">
                <a:solidFill>
                  <a:schemeClr val="bg1"/>
                </a:solidFill>
              </a:rPr>
              <a:t> </a:t>
            </a:r>
            <a:r>
              <a:rPr lang="en-US" sz="2000" dirty="0" err="1">
                <a:solidFill>
                  <a:schemeClr val="bg1"/>
                </a:solidFill>
              </a:rPr>
              <a:t>Trái</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Cả</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đều</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cùng</a:t>
            </a:r>
            <a:r>
              <a:rPr lang="en-US" sz="2000" dirty="0">
                <a:solidFill>
                  <a:schemeClr val="bg1"/>
                </a:solidFill>
              </a:rPr>
              <a:t> </a:t>
            </a:r>
            <a:r>
              <a:rPr lang="en-US" sz="2000" dirty="0" err="1">
                <a:solidFill>
                  <a:schemeClr val="bg1"/>
                </a:solidFill>
              </a:rPr>
              <a:t>chế</a:t>
            </a:r>
            <a:r>
              <a:rPr lang="en-US" sz="2000" dirty="0">
                <a:solidFill>
                  <a:schemeClr val="bg1"/>
                </a:solidFill>
              </a:rPr>
              <a:t> </a:t>
            </a:r>
            <a:r>
              <a:rPr lang="en-US" sz="2000" dirty="0" err="1">
                <a:solidFill>
                  <a:schemeClr val="bg1"/>
                </a:solidFill>
              </a:rPr>
              <a:t>độ</a:t>
            </a:r>
            <a:r>
              <a:rPr lang="en-US" sz="2000" dirty="0">
                <a:solidFill>
                  <a:schemeClr val="bg1"/>
                </a:solidFill>
              </a:rPr>
              <a:t> </a:t>
            </a:r>
            <a:r>
              <a:rPr lang="en-US" sz="2000" dirty="0" err="1">
                <a:solidFill>
                  <a:schemeClr val="bg1"/>
                </a:solidFill>
              </a:rPr>
              <a:t>dinh</a:t>
            </a:r>
            <a:r>
              <a:rPr lang="en-US" sz="2000" dirty="0">
                <a:solidFill>
                  <a:schemeClr val="bg1"/>
                </a:solidFill>
              </a:rPr>
              <a:t> </a:t>
            </a:r>
            <a:r>
              <a:rPr lang="en-US" sz="2000" dirty="0" err="1">
                <a:solidFill>
                  <a:schemeClr val="bg1"/>
                </a:solidFill>
              </a:rPr>
              <a:t>dưỡng</a:t>
            </a:r>
            <a:r>
              <a:rPr lang="en-US" sz="2000" dirty="0">
                <a:solidFill>
                  <a:schemeClr val="bg1"/>
                </a:solidFill>
              </a:rPr>
              <a:t>. </a:t>
            </a:r>
            <a:r>
              <a:rPr lang="en-US" sz="2000" dirty="0" err="1">
                <a:solidFill>
                  <a:schemeClr val="bg1"/>
                </a:solidFill>
              </a:rPr>
              <a:t>Các</a:t>
            </a:r>
            <a:r>
              <a:rPr lang="en-US" sz="2000" dirty="0">
                <a:solidFill>
                  <a:schemeClr val="bg1"/>
                </a:solidFill>
              </a:rPr>
              <a:t> </a:t>
            </a:r>
            <a:r>
              <a:rPr lang="en-US" sz="2000" dirty="0" err="1">
                <a:solidFill>
                  <a:schemeClr val="bg1"/>
                </a:solidFill>
              </a:rPr>
              <a:t>mẫu</a:t>
            </a:r>
            <a:r>
              <a:rPr lang="en-US" sz="2000" dirty="0">
                <a:solidFill>
                  <a:schemeClr val="bg1"/>
                </a:solidFill>
              </a:rPr>
              <a:t> </a:t>
            </a:r>
            <a:r>
              <a:rPr lang="en-US" sz="2000" dirty="0" err="1">
                <a:solidFill>
                  <a:schemeClr val="bg1"/>
                </a:solidFill>
              </a:rPr>
              <a:t>máu</a:t>
            </a:r>
            <a:r>
              <a:rPr lang="en-US" sz="2000" dirty="0">
                <a:solidFill>
                  <a:schemeClr val="bg1"/>
                </a:solidFill>
              </a:rPr>
              <a:t>, </a:t>
            </a:r>
            <a:r>
              <a:rPr lang="en-US" sz="2000" dirty="0" err="1">
                <a:solidFill>
                  <a:schemeClr val="bg1"/>
                </a:solidFill>
              </a:rPr>
              <a:t>nước</a:t>
            </a:r>
            <a:r>
              <a:rPr lang="en-US" sz="2000" dirty="0">
                <a:solidFill>
                  <a:schemeClr val="bg1"/>
                </a:solidFill>
              </a:rPr>
              <a:t> </a:t>
            </a:r>
            <a:r>
              <a:rPr lang="en-US" sz="2000" dirty="0" err="1">
                <a:solidFill>
                  <a:schemeClr val="bg1"/>
                </a:solidFill>
              </a:rPr>
              <a:t>tiểu</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của</a:t>
            </a:r>
            <a:r>
              <a:rPr lang="en-US" sz="2000" dirty="0">
                <a:solidFill>
                  <a:schemeClr val="bg1"/>
                </a:solidFill>
              </a:rPr>
              <a:t> phi </a:t>
            </a:r>
            <a:r>
              <a:rPr lang="en-US" sz="2000" dirty="0" err="1">
                <a:solidFill>
                  <a:schemeClr val="bg1"/>
                </a:solidFill>
              </a:rPr>
              <a:t>hành</a:t>
            </a:r>
            <a:r>
              <a:rPr lang="en-US" sz="2000" dirty="0">
                <a:solidFill>
                  <a:schemeClr val="bg1"/>
                </a:solidFill>
              </a:rPr>
              <a:t> </a:t>
            </a:r>
            <a:r>
              <a:rPr lang="en-US" sz="2000" dirty="0" err="1">
                <a:solidFill>
                  <a:schemeClr val="bg1"/>
                </a:solidFill>
              </a:rPr>
              <a:t>gia</a:t>
            </a:r>
            <a:r>
              <a:rPr lang="en-US" sz="2000" dirty="0">
                <a:solidFill>
                  <a:schemeClr val="bg1"/>
                </a:solidFill>
              </a:rPr>
              <a:t> </a:t>
            </a:r>
            <a:r>
              <a:rPr lang="en-US" sz="2000" dirty="0" err="1">
                <a:solidFill>
                  <a:schemeClr val="bg1"/>
                </a:solidFill>
              </a:rPr>
              <a:t>này</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đưa</a:t>
            </a:r>
            <a:r>
              <a:rPr lang="en-US" sz="2000" dirty="0">
                <a:solidFill>
                  <a:schemeClr val="bg1"/>
                </a:solidFill>
              </a:rPr>
              <a:t> </a:t>
            </a:r>
            <a:r>
              <a:rPr lang="en-US" sz="2000" dirty="0" err="1">
                <a:solidFill>
                  <a:schemeClr val="bg1"/>
                </a:solidFill>
              </a:rPr>
              <a:t>về</a:t>
            </a:r>
            <a:r>
              <a:rPr lang="en-US" sz="2000" dirty="0">
                <a:solidFill>
                  <a:schemeClr val="bg1"/>
                </a:solidFill>
              </a:rPr>
              <a:t> </a:t>
            </a:r>
            <a:r>
              <a:rPr lang="en-US" sz="2000" dirty="0" err="1">
                <a:solidFill>
                  <a:schemeClr val="bg1"/>
                </a:solidFill>
              </a:rPr>
              <a:t>Trái</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các</a:t>
            </a:r>
            <a:r>
              <a:rPr lang="en-US" sz="2000" dirty="0">
                <a:solidFill>
                  <a:schemeClr val="bg1"/>
                </a:solidFill>
              </a:rPr>
              <a:t> phi </a:t>
            </a:r>
            <a:r>
              <a:rPr lang="en-US" sz="2000" dirty="0" err="1">
                <a:solidFill>
                  <a:schemeClr val="bg1"/>
                </a:solidFill>
              </a:rPr>
              <a:t>thuyền</a:t>
            </a:r>
            <a:r>
              <a:rPr lang="en-US" sz="2000" dirty="0">
                <a:solidFill>
                  <a:schemeClr val="bg1"/>
                </a:solidFill>
              </a:rPr>
              <a:t> </a:t>
            </a:r>
            <a:r>
              <a:rPr lang="en-US" sz="2000" dirty="0" err="1">
                <a:solidFill>
                  <a:schemeClr val="bg1"/>
                </a:solidFill>
              </a:rPr>
              <a:t>tiếp</a:t>
            </a:r>
            <a:r>
              <a:rPr lang="en-US" sz="2000" dirty="0">
                <a:solidFill>
                  <a:schemeClr val="bg1"/>
                </a:solidFill>
              </a:rPr>
              <a:t> </a:t>
            </a:r>
            <a:r>
              <a:rPr lang="en-US" sz="2000" dirty="0" err="1">
                <a:solidFill>
                  <a:schemeClr val="bg1"/>
                </a:solidFill>
              </a:rPr>
              <a:t>tế</a:t>
            </a:r>
            <a:r>
              <a:rPr lang="en-US" sz="2000" dirty="0">
                <a:solidFill>
                  <a:schemeClr val="bg1"/>
                </a:solidFill>
              </a:rPr>
              <a:t> </a:t>
            </a:r>
            <a:r>
              <a:rPr lang="en-US" sz="2000" dirty="0" err="1">
                <a:solidFill>
                  <a:schemeClr val="bg1"/>
                </a:solidFill>
              </a:rPr>
              <a:t>để</a:t>
            </a:r>
            <a:r>
              <a:rPr lang="en-US" sz="2000" dirty="0">
                <a:solidFill>
                  <a:schemeClr val="bg1"/>
                </a:solidFill>
              </a:rPr>
              <a:t> so </a:t>
            </a:r>
            <a:r>
              <a:rPr lang="en-US" sz="2000" dirty="0" err="1">
                <a:solidFill>
                  <a:schemeClr val="bg1"/>
                </a:solidFill>
              </a:rPr>
              <a:t>sánh</a:t>
            </a:r>
            <a:r>
              <a:rPr lang="en-US" sz="2000" dirty="0">
                <a:solidFill>
                  <a:schemeClr val="bg1"/>
                </a:solidFill>
              </a:rPr>
              <a:t> </a:t>
            </a:r>
            <a:r>
              <a:rPr lang="en-US" sz="2000" dirty="0" err="1">
                <a:solidFill>
                  <a:schemeClr val="bg1"/>
                </a:solidFill>
              </a:rPr>
              <a:t>với</a:t>
            </a:r>
            <a:r>
              <a:rPr lang="en-US" sz="2000" dirty="0">
                <a:solidFill>
                  <a:schemeClr val="bg1"/>
                </a:solidFill>
              </a:rPr>
              <a:t> </a:t>
            </a:r>
            <a:r>
              <a:rPr lang="en-US" sz="2000" dirty="0" err="1">
                <a:solidFill>
                  <a:schemeClr val="bg1"/>
                </a:solidFill>
              </a:rPr>
              <a:t>mẫu</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ông</a:t>
            </a:r>
            <a:r>
              <a:rPr lang="en-US" sz="2000" dirty="0">
                <a:solidFill>
                  <a:schemeClr val="bg1"/>
                </a:solidFill>
              </a:rPr>
              <a:t> Mark.</a:t>
            </a:r>
            <a:endParaRPr lang="vi-VN" sz="2000" dirty="0">
              <a:solidFill>
                <a:schemeClr val="bg1"/>
              </a:solidFill>
            </a:endParaRPr>
          </a:p>
          <a:p>
            <a:pPr algn="just"/>
            <a:r>
              <a:rPr lang="vi-VN" sz="2000" dirty="0">
                <a:solidFill>
                  <a:schemeClr val="bg1"/>
                </a:solidFill>
              </a:rPr>
              <a:t>                Theo các em sau 391 ngày cân năng, chiều cao, huyết áp, khả năng vận động...</a:t>
            </a:r>
            <a:r>
              <a:rPr lang="en-US" sz="2000" dirty="0">
                <a:solidFill>
                  <a:schemeClr val="bg1"/>
                </a:solidFill>
              </a:rPr>
              <a:t> </a:t>
            </a:r>
            <a:r>
              <a:rPr lang="vi-VN" sz="2000" dirty="0">
                <a:solidFill>
                  <a:schemeClr val="bg1"/>
                </a:solidFill>
              </a:rPr>
              <a:t>của ông Scott so với ông Mark có điểm nào giống/khác nhau? Tại sao?</a:t>
            </a:r>
          </a:p>
        </p:txBody>
      </p:sp>
      <p:pic>
        <p:nvPicPr>
          <p:cNvPr id="1026" name="Picture 2" descr="Tại sao phi hành gia cao thêm 5 cm sau một năm trong vũ trụ?">
            <a:extLst>
              <a:ext uri="{FF2B5EF4-FFF2-40B4-BE49-F238E27FC236}">
                <a16:creationId xmlns:a16="http://schemas.microsoft.com/office/drawing/2014/main" id="{065ABDE3-6A95-4A83-BD31-ED54A9EFC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559" y="305812"/>
            <a:ext cx="5484882" cy="365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2162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218761-655F-420E-8946-5DCB4C97B255}"/>
              </a:ext>
            </a:extLst>
          </p:cNvPr>
          <p:cNvGrpSpPr/>
          <p:nvPr/>
        </p:nvGrpSpPr>
        <p:grpSpPr>
          <a:xfrm>
            <a:off x="2438400" y="1371600"/>
            <a:ext cx="7162800" cy="2578609"/>
            <a:chOff x="2514600" y="1828800"/>
            <a:chExt cx="7162800" cy="2578609"/>
          </a:xfrm>
        </p:grpSpPr>
        <p:pic>
          <p:nvPicPr>
            <p:cNvPr id="3074" name="Picture 2" descr="Himalaya Rabbit: Over 6 Royalty-Free Licensable Stock Illustrations &amp;  Drawings | Shutterstock">
              <a:extLst>
                <a:ext uri="{FF2B5EF4-FFF2-40B4-BE49-F238E27FC236}">
                  <a16:creationId xmlns:a16="http://schemas.microsoft.com/office/drawing/2014/main" id="{99B6D037-BA3F-467F-8915-0FC96CFA7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32041"/>
            <a:stretch/>
          </p:blipFill>
          <p:spPr bwMode="auto">
            <a:xfrm>
              <a:off x="2514600" y="1828800"/>
              <a:ext cx="7162800" cy="2578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9C6E74-C747-4EAB-A1CC-A96E9FC14E3D}"/>
                </a:ext>
              </a:extLst>
            </p:cNvPr>
            <p:cNvSpPr/>
            <p:nvPr/>
          </p:nvSpPr>
          <p:spPr>
            <a:xfrm>
              <a:off x="4953000" y="1873541"/>
              <a:ext cx="1371600" cy="4292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F8EC9A-B31B-403D-82B3-BBB50C50C307}"/>
                </a:ext>
              </a:extLst>
            </p:cNvPr>
            <p:cNvSpPr txBox="1"/>
            <p:nvPr/>
          </p:nvSpPr>
          <p:spPr>
            <a:xfrm>
              <a:off x="2590800" y="1950224"/>
              <a:ext cx="2008883" cy="369332"/>
            </a:xfrm>
            <a:prstGeom prst="rect">
              <a:avLst/>
            </a:prstGeom>
            <a:noFill/>
          </p:spPr>
          <p:txBody>
            <a:bodyPr wrap="none" rtlCol="0">
              <a:spAutoFit/>
            </a:bodyPr>
            <a:lstStyle/>
            <a:p>
              <a:r>
                <a:rPr lang="en-US" b="1" dirty="0" err="1">
                  <a:solidFill>
                    <a:schemeClr val="tx2">
                      <a:lumMod val="10000"/>
                    </a:schemeClr>
                  </a:solidFill>
                </a:rPr>
                <a:t>Cạo</a:t>
              </a:r>
              <a:r>
                <a:rPr lang="en-US" b="1" dirty="0">
                  <a:solidFill>
                    <a:schemeClr val="tx2">
                      <a:lumMod val="10000"/>
                    </a:schemeClr>
                  </a:solidFill>
                </a:rPr>
                <a:t> </a:t>
              </a:r>
              <a:r>
                <a:rPr lang="en-US" b="1" dirty="0" err="1">
                  <a:solidFill>
                    <a:schemeClr val="tx2">
                      <a:lumMod val="10000"/>
                    </a:schemeClr>
                  </a:solidFill>
                </a:rPr>
                <a:t>vùng</a:t>
              </a:r>
              <a:r>
                <a:rPr lang="en-US" b="1" dirty="0">
                  <a:solidFill>
                    <a:schemeClr val="tx2">
                      <a:lumMod val="10000"/>
                    </a:schemeClr>
                  </a:solidFill>
                </a:rPr>
                <a:t> </a:t>
              </a:r>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trắng</a:t>
              </a:r>
              <a:endParaRPr lang="en-US" b="1" dirty="0">
                <a:solidFill>
                  <a:schemeClr val="tx2">
                    <a:lumMod val="10000"/>
                  </a:schemeClr>
                </a:solidFill>
              </a:endParaRPr>
            </a:p>
          </p:txBody>
        </p:sp>
        <p:sp>
          <p:nvSpPr>
            <p:cNvPr id="7" name="TextBox 6">
              <a:extLst>
                <a:ext uri="{FF2B5EF4-FFF2-40B4-BE49-F238E27FC236}">
                  <a16:creationId xmlns:a16="http://schemas.microsoft.com/office/drawing/2014/main" id="{F54F6191-D967-4F65-8DC5-0F40F50C33F7}"/>
                </a:ext>
              </a:extLst>
            </p:cNvPr>
            <p:cNvSpPr txBox="1"/>
            <p:nvPr/>
          </p:nvSpPr>
          <p:spPr>
            <a:xfrm>
              <a:off x="4990051" y="1950224"/>
              <a:ext cx="1372492" cy="369332"/>
            </a:xfrm>
            <a:prstGeom prst="rect">
              <a:avLst/>
            </a:prstGeom>
            <a:noFill/>
          </p:spPr>
          <p:txBody>
            <a:bodyPr wrap="none" rtlCol="0">
              <a:spAutoFit/>
            </a:bodyPr>
            <a:lstStyle/>
            <a:p>
              <a:r>
                <a:rPr lang="en-US" b="1" dirty="0" err="1">
                  <a:solidFill>
                    <a:schemeClr val="tx2">
                      <a:lumMod val="10000"/>
                    </a:schemeClr>
                  </a:solidFill>
                </a:rPr>
                <a:t>Buộc</a:t>
              </a:r>
              <a:r>
                <a:rPr lang="en-US" b="1" dirty="0">
                  <a:solidFill>
                    <a:schemeClr val="tx2">
                      <a:lumMod val="10000"/>
                    </a:schemeClr>
                  </a:solidFill>
                </a:rPr>
                <a:t> </a:t>
              </a:r>
              <a:r>
                <a:rPr lang="en-US" b="1" dirty="0" err="1">
                  <a:solidFill>
                    <a:schemeClr val="tx2">
                      <a:lumMod val="10000"/>
                    </a:schemeClr>
                  </a:solidFill>
                </a:rPr>
                <a:t>đá</a:t>
              </a:r>
              <a:r>
                <a:rPr lang="en-US" b="1" dirty="0">
                  <a:solidFill>
                    <a:schemeClr val="tx2">
                      <a:lumMod val="10000"/>
                    </a:schemeClr>
                  </a:solidFill>
                </a:rPr>
                <a:t> </a:t>
              </a:r>
              <a:r>
                <a:rPr lang="en-US" b="1" dirty="0" err="1">
                  <a:solidFill>
                    <a:schemeClr val="tx2">
                      <a:lumMod val="10000"/>
                    </a:schemeClr>
                  </a:solidFill>
                </a:rPr>
                <a:t>lạnh</a:t>
              </a:r>
              <a:endParaRPr lang="en-US" b="1" dirty="0">
                <a:solidFill>
                  <a:schemeClr val="tx2">
                    <a:lumMod val="10000"/>
                  </a:schemeClr>
                </a:solidFill>
              </a:endParaRPr>
            </a:p>
          </p:txBody>
        </p:sp>
        <p:sp>
          <p:nvSpPr>
            <p:cNvPr id="8" name="TextBox 7">
              <a:extLst>
                <a:ext uri="{FF2B5EF4-FFF2-40B4-BE49-F238E27FC236}">
                  <a16:creationId xmlns:a16="http://schemas.microsoft.com/office/drawing/2014/main" id="{5D1D939E-2CC1-48F8-B82D-371707C498E0}"/>
                </a:ext>
              </a:extLst>
            </p:cNvPr>
            <p:cNvSpPr txBox="1"/>
            <p:nvPr/>
          </p:nvSpPr>
          <p:spPr>
            <a:xfrm>
              <a:off x="7740019" y="1950224"/>
              <a:ext cx="1409360" cy="369332"/>
            </a:xfrm>
            <a:prstGeom prst="rect">
              <a:avLst/>
            </a:prstGeom>
            <a:noFill/>
          </p:spPr>
          <p:txBody>
            <a:bodyPr wrap="none" rtlCol="0">
              <a:spAutoFit/>
            </a:bodyPr>
            <a:lstStyle/>
            <a:p>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mọc</a:t>
              </a:r>
              <a:r>
                <a:rPr lang="en-US" b="1" dirty="0">
                  <a:solidFill>
                    <a:schemeClr val="tx2">
                      <a:lumMod val="10000"/>
                    </a:schemeClr>
                  </a:solidFill>
                </a:rPr>
                <a:t> </a:t>
              </a:r>
              <a:r>
                <a:rPr lang="en-US" b="1" dirty="0" err="1">
                  <a:solidFill>
                    <a:schemeClr val="tx2">
                      <a:lumMod val="10000"/>
                    </a:schemeClr>
                  </a:solidFill>
                </a:rPr>
                <a:t>lên</a:t>
              </a:r>
              <a:endParaRPr lang="en-US" b="1" dirty="0">
                <a:solidFill>
                  <a:schemeClr val="tx2">
                    <a:lumMod val="10000"/>
                  </a:schemeClr>
                </a:solidFill>
              </a:endParaRPr>
            </a:p>
          </p:txBody>
        </p:sp>
      </p:grpSp>
      <p:sp>
        <p:nvSpPr>
          <p:cNvPr id="10" name="Rectangle: Rounded Corners 9">
            <a:extLst>
              <a:ext uri="{FF2B5EF4-FFF2-40B4-BE49-F238E27FC236}">
                <a16:creationId xmlns:a16="http://schemas.microsoft.com/office/drawing/2014/main" id="{6A584D61-0A14-4638-85FC-CDACE97159D0}"/>
              </a:ext>
            </a:extLst>
          </p:cNvPr>
          <p:cNvSpPr>
            <a:spLocks noChangeArrowheads="1"/>
          </p:cNvSpPr>
          <p:nvPr/>
        </p:nvSpPr>
        <p:spPr bwMode="auto">
          <a:xfrm>
            <a:off x="1295400" y="5527050"/>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Hãy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giải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thích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tượng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11" name="Rectangle: Rounded Corners 10">
            <a:extLst>
              <a:ext uri="{FF2B5EF4-FFF2-40B4-BE49-F238E27FC236}">
                <a16:creationId xmlns:a16="http://schemas.microsoft.com/office/drawing/2014/main" id="{47920CCD-3334-44D4-AF25-BD06FCFD78E1}"/>
              </a:ext>
            </a:extLst>
          </p:cNvPr>
          <p:cNvSpPr>
            <a:spLocks noChangeArrowheads="1"/>
          </p:cNvSpPr>
          <p:nvPr/>
        </p:nvSpPr>
        <p:spPr bwMode="auto">
          <a:xfrm>
            <a:off x="1164926" y="4724400"/>
            <a:ext cx="9862147"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Himalaya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phần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mút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đen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hoặc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chocolate.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Người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ta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tiến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hành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cạo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vùng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sau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cục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Sau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vùng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mọc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lên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đen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12" name="Rectangle: Rounded Corners 11">
            <a:extLst>
              <a:ext uri="{FF2B5EF4-FFF2-40B4-BE49-F238E27FC236}">
                <a16:creationId xmlns:a16="http://schemas.microsoft.com/office/drawing/2014/main" id="{8D3DC027-4D70-4671-9D8E-8B01E362AB32}"/>
              </a:ext>
            </a:extLst>
          </p:cNvPr>
          <p:cNvSpPr>
            <a:spLocks noChangeArrowheads="1"/>
          </p:cNvSpPr>
          <p:nvPr/>
        </p:nvSpPr>
        <p:spPr bwMode="auto">
          <a:xfrm>
            <a:off x="1314974" y="3950209"/>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Thí</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nghiệm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thỏ</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Himalaya</a:t>
            </a:r>
            <a:endPar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024704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218761-655F-420E-8946-5DCB4C97B255}"/>
              </a:ext>
            </a:extLst>
          </p:cNvPr>
          <p:cNvGrpSpPr/>
          <p:nvPr/>
        </p:nvGrpSpPr>
        <p:grpSpPr>
          <a:xfrm>
            <a:off x="2438400" y="1371600"/>
            <a:ext cx="7162800" cy="2578609"/>
            <a:chOff x="2514600" y="1828800"/>
            <a:chExt cx="7162800" cy="2578609"/>
          </a:xfrm>
        </p:grpSpPr>
        <p:pic>
          <p:nvPicPr>
            <p:cNvPr id="3074" name="Picture 2" descr="Himalaya Rabbit: Over 6 Royalty-Free Licensable Stock Illustrations &amp;  Drawings | Shutterstock">
              <a:extLst>
                <a:ext uri="{FF2B5EF4-FFF2-40B4-BE49-F238E27FC236}">
                  <a16:creationId xmlns:a16="http://schemas.microsoft.com/office/drawing/2014/main" id="{99B6D037-BA3F-467F-8915-0FC96CFA7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32041"/>
            <a:stretch/>
          </p:blipFill>
          <p:spPr bwMode="auto">
            <a:xfrm>
              <a:off x="2514600" y="1828800"/>
              <a:ext cx="7162800" cy="2578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9C6E74-C747-4EAB-A1CC-A96E9FC14E3D}"/>
                </a:ext>
              </a:extLst>
            </p:cNvPr>
            <p:cNvSpPr/>
            <p:nvPr/>
          </p:nvSpPr>
          <p:spPr>
            <a:xfrm>
              <a:off x="4953000" y="1873541"/>
              <a:ext cx="1371600" cy="4292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F8EC9A-B31B-403D-82B3-BBB50C50C307}"/>
                </a:ext>
              </a:extLst>
            </p:cNvPr>
            <p:cNvSpPr txBox="1"/>
            <p:nvPr/>
          </p:nvSpPr>
          <p:spPr>
            <a:xfrm>
              <a:off x="2590800" y="1950224"/>
              <a:ext cx="2008883" cy="369332"/>
            </a:xfrm>
            <a:prstGeom prst="rect">
              <a:avLst/>
            </a:prstGeom>
            <a:noFill/>
          </p:spPr>
          <p:txBody>
            <a:bodyPr wrap="none" rtlCol="0">
              <a:spAutoFit/>
            </a:bodyPr>
            <a:lstStyle/>
            <a:p>
              <a:r>
                <a:rPr lang="en-US" b="1" dirty="0" err="1">
                  <a:solidFill>
                    <a:schemeClr val="tx2">
                      <a:lumMod val="10000"/>
                    </a:schemeClr>
                  </a:solidFill>
                </a:rPr>
                <a:t>Cạo</a:t>
              </a:r>
              <a:r>
                <a:rPr lang="en-US" b="1" dirty="0">
                  <a:solidFill>
                    <a:schemeClr val="tx2">
                      <a:lumMod val="10000"/>
                    </a:schemeClr>
                  </a:solidFill>
                </a:rPr>
                <a:t> </a:t>
              </a:r>
              <a:r>
                <a:rPr lang="en-US" b="1" dirty="0" err="1">
                  <a:solidFill>
                    <a:schemeClr val="tx2">
                      <a:lumMod val="10000"/>
                    </a:schemeClr>
                  </a:solidFill>
                </a:rPr>
                <a:t>vùng</a:t>
              </a:r>
              <a:r>
                <a:rPr lang="en-US" b="1" dirty="0">
                  <a:solidFill>
                    <a:schemeClr val="tx2">
                      <a:lumMod val="10000"/>
                    </a:schemeClr>
                  </a:solidFill>
                </a:rPr>
                <a:t> </a:t>
              </a:r>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trắng</a:t>
              </a:r>
              <a:endParaRPr lang="en-US" b="1" dirty="0">
                <a:solidFill>
                  <a:schemeClr val="tx2">
                    <a:lumMod val="10000"/>
                  </a:schemeClr>
                </a:solidFill>
              </a:endParaRPr>
            </a:p>
          </p:txBody>
        </p:sp>
        <p:sp>
          <p:nvSpPr>
            <p:cNvPr id="7" name="TextBox 6">
              <a:extLst>
                <a:ext uri="{FF2B5EF4-FFF2-40B4-BE49-F238E27FC236}">
                  <a16:creationId xmlns:a16="http://schemas.microsoft.com/office/drawing/2014/main" id="{F54F6191-D967-4F65-8DC5-0F40F50C33F7}"/>
                </a:ext>
              </a:extLst>
            </p:cNvPr>
            <p:cNvSpPr txBox="1"/>
            <p:nvPr/>
          </p:nvSpPr>
          <p:spPr>
            <a:xfrm>
              <a:off x="4990051" y="1950224"/>
              <a:ext cx="1372492" cy="369332"/>
            </a:xfrm>
            <a:prstGeom prst="rect">
              <a:avLst/>
            </a:prstGeom>
            <a:noFill/>
          </p:spPr>
          <p:txBody>
            <a:bodyPr wrap="none" rtlCol="0">
              <a:spAutoFit/>
            </a:bodyPr>
            <a:lstStyle/>
            <a:p>
              <a:r>
                <a:rPr lang="en-US" b="1" dirty="0" err="1">
                  <a:solidFill>
                    <a:schemeClr val="tx2">
                      <a:lumMod val="10000"/>
                    </a:schemeClr>
                  </a:solidFill>
                </a:rPr>
                <a:t>Buộc</a:t>
              </a:r>
              <a:r>
                <a:rPr lang="en-US" b="1" dirty="0">
                  <a:solidFill>
                    <a:schemeClr val="tx2">
                      <a:lumMod val="10000"/>
                    </a:schemeClr>
                  </a:solidFill>
                </a:rPr>
                <a:t> </a:t>
              </a:r>
              <a:r>
                <a:rPr lang="en-US" b="1" dirty="0" err="1">
                  <a:solidFill>
                    <a:schemeClr val="tx2">
                      <a:lumMod val="10000"/>
                    </a:schemeClr>
                  </a:solidFill>
                </a:rPr>
                <a:t>đá</a:t>
              </a:r>
              <a:r>
                <a:rPr lang="en-US" b="1" dirty="0">
                  <a:solidFill>
                    <a:schemeClr val="tx2">
                      <a:lumMod val="10000"/>
                    </a:schemeClr>
                  </a:solidFill>
                </a:rPr>
                <a:t> </a:t>
              </a:r>
              <a:r>
                <a:rPr lang="en-US" b="1" dirty="0" err="1">
                  <a:solidFill>
                    <a:schemeClr val="tx2">
                      <a:lumMod val="10000"/>
                    </a:schemeClr>
                  </a:solidFill>
                </a:rPr>
                <a:t>lạnh</a:t>
              </a:r>
              <a:endParaRPr lang="en-US" b="1" dirty="0">
                <a:solidFill>
                  <a:schemeClr val="tx2">
                    <a:lumMod val="10000"/>
                  </a:schemeClr>
                </a:solidFill>
              </a:endParaRPr>
            </a:p>
          </p:txBody>
        </p:sp>
        <p:sp>
          <p:nvSpPr>
            <p:cNvPr id="8" name="TextBox 7">
              <a:extLst>
                <a:ext uri="{FF2B5EF4-FFF2-40B4-BE49-F238E27FC236}">
                  <a16:creationId xmlns:a16="http://schemas.microsoft.com/office/drawing/2014/main" id="{5D1D939E-2CC1-48F8-B82D-371707C498E0}"/>
                </a:ext>
              </a:extLst>
            </p:cNvPr>
            <p:cNvSpPr txBox="1"/>
            <p:nvPr/>
          </p:nvSpPr>
          <p:spPr>
            <a:xfrm>
              <a:off x="7740019" y="1950224"/>
              <a:ext cx="1409360" cy="369332"/>
            </a:xfrm>
            <a:prstGeom prst="rect">
              <a:avLst/>
            </a:prstGeom>
            <a:noFill/>
          </p:spPr>
          <p:txBody>
            <a:bodyPr wrap="none" rtlCol="0">
              <a:spAutoFit/>
            </a:bodyPr>
            <a:lstStyle/>
            <a:p>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mọc</a:t>
              </a:r>
              <a:r>
                <a:rPr lang="en-US" b="1" dirty="0">
                  <a:solidFill>
                    <a:schemeClr val="tx2">
                      <a:lumMod val="10000"/>
                    </a:schemeClr>
                  </a:solidFill>
                </a:rPr>
                <a:t> </a:t>
              </a:r>
              <a:r>
                <a:rPr lang="en-US" b="1" dirty="0" err="1">
                  <a:solidFill>
                    <a:schemeClr val="tx2">
                      <a:lumMod val="10000"/>
                    </a:schemeClr>
                  </a:solidFill>
                </a:rPr>
                <a:t>lên</a:t>
              </a:r>
              <a:endParaRPr lang="en-US" b="1" dirty="0">
                <a:solidFill>
                  <a:schemeClr val="tx2">
                    <a:lumMod val="10000"/>
                  </a:schemeClr>
                </a:solidFill>
              </a:endParaRPr>
            </a:p>
          </p:txBody>
        </p:sp>
      </p:grpSp>
      <p:sp>
        <p:nvSpPr>
          <p:cNvPr id="10" name="Rectangle: Rounded Corners 9">
            <a:extLst>
              <a:ext uri="{FF2B5EF4-FFF2-40B4-BE49-F238E27FC236}">
                <a16:creationId xmlns:a16="http://schemas.microsoft.com/office/drawing/2014/main" id="{6A584D61-0A14-4638-85FC-CDACE97159D0}"/>
              </a:ext>
            </a:extLst>
          </p:cNvPr>
          <p:cNvSpPr>
            <a:spLocks noChangeArrowheads="1"/>
          </p:cNvSpPr>
          <p:nvPr/>
        </p:nvSpPr>
        <p:spPr bwMode="auto">
          <a:xfrm>
            <a:off x="1295400" y="5198614"/>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vậy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môi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trường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ảnh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hưởng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đến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sp>
        <p:nvSpPr>
          <p:cNvPr id="11" name="Rectangle: Rounded Corners 10">
            <a:extLst>
              <a:ext uri="{FF2B5EF4-FFF2-40B4-BE49-F238E27FC236}">
                <a16:creationId xmlns:a16="http://schemas.microsoft.com/office/drawing/2014/main" id="{47920CCD-3334-44D4-AF25-BD06FCFD78E1}"/>
              </a:ext>
            </a:extLst>
          </p:cNvPr>
          <p:cNvSpPr>
            <a:spLocks noChangeArrowheads="1"/>
          </p:cNvSpPr>
          <p:nvPr/>
        </p:nvSpPr>
        <p:spPr bwMode="auto">
          <a:xfrm>
            <a:off x="762000" y="4395964"/>
            <a:ext cx="10439400" cy="486089"/>
          </a:xfrm>
          <a:prstGeom prst="roundRect">
            <a:avLst>
              <a:gd name="adj" fmla="val 11252"/>
            </a:avLst>
          </a:prstGeom>
          <a:noFill/>
          <a:ln w="19050">
            <a:noFill/>
            <a:miter lim="800000"/>
            <a:headEnd/>
            <a:tailEnd/>
          </a:ln>
        </p:spPr>
        <p:txBody>
          <a:bodyPr anchor="ctr" anchorCtr="0"/>
          <a:lstStyle/>
          <a:p>
            <a:pPr algn="just">
              <a:spcAft>
                <a:spcPts val="450"/>
              </a:spcAft>
              <a:buClr>
                <a:srgbClr val="44546A"/>
              </a:buClr>
              <a:buSzPct val="70000"/>
              <a:defRPr/>
            </a:pP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thấp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tổng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màu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endParaRPr>
          </a:p>
          <a:p>
            <a:pPr algn="just">
              <a:spcAft>
                <a:spcPts val="450"/>
              </a:spcAft>
              <a:buClr>
                <a:srgbClr val="44546A"/>
              </a:buClr>
              <a:buSzPct val="70000"/>
              <a:defRPr/>
            </a:pP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hơn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tổng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không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màu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330769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1893592" y="1447800"/>
            <a:ext cx="8774408" cy="3354760"/>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Nghiên cứu thông tin SGK và cho biết:</a:t>
            </a:r>
          </a:p>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Sự</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biểu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hiện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gene </a:t>
            </a:r>
            <a:r>
              <a:rPr lang="en-US" sz="2400" b="1" dirty="0" err="1">
                <a:solidFill>
                  <a:srgbClr val="1C3E71"/>
                </a:solidFill>
                <a:latin typeface="#9Slide02 Noi dung rat dai" panose="020B0604020202020204" charset="0"/>
                <a:ea typeface="#9Slide02 Noi dung rat dai" panose="020B0604020202020204" charset="0"/>
              </a:rPr>
              <a:t>chịu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ảnh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hưởng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bởi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những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yếu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a:t>
            </a:r>
            <a:endParaRPr lang="vi-VN" sz="2400" b="1" dirty="0">
              <a:solidFill>
                <a:srgbClr val="1C3E71"/>
              </a:solidFill>
              <a:latin typeface="#9Slide02 Noi dung rat dai" panose="020B0604020202020204" charset="0"/>
              <a:ea typeface="#9Slide02 Noi dung rat dai" panose="020B0604020202020204" charset="0"/>
            </a:endParaRPr>
          </a:p>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Bố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mẹ</a:t>
            </a:r>
            <a:r>
              <a:rPr lang="en-US" sz="2400" b="1" dirty="0">
                <a:solidFill>
                  <a:srgbClr val="1C3E71"/>
                </a:solidFill>
                <a:latin typeface="#9Slide02 Noi dung rat dai" panose="020B0604020202020204" charset="0"/>
                <a:ea typeface="#9Slide02 Noi dung rat dai" panose="020B0604020202020204" charset="0"/>
              </a:rPr>
              <a:t> di </a:t>
            </a:r>
            <a:r>
              <a:rPr lang="en-US" sz="2400" b="1" dirty="0" err="1">
                <a:solidFill>
                  <a:srgbClr val="1C3E71"/>
                </a:solidFill>
                <a:latin typeface="#9Slide02 Noi dung rat dai" panose="020B0604020202020204" charset="0"/>
                <a:ea typeface="#9Slide02 Noi dung rat dai" panose="020B0604020202020204" charset="0"/>
              </a:rPr>
              <a:t>truyền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gene hay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hệ</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Lấy</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ví</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dụ</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minh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hoạ</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Giải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thích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trong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cùng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một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điều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kiện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gene </a:t>
            </a:r>
            <a:r>
              <a:rPr lang="en-US" sz="2400" b="1" dirty="0" err="1">
                <a:solidFill>
                  <a:srgbClr val="1C3E71"/>
                </a:solidFill>
                <a:latin typeface="#9Slide02 Noi dung rat dai" panose="020B0604020202020204" charset="0"/>
                <a:ea typeface="#9Slide02 Noi dung rat dai" panose="020B0604020202020204" charset="0"/>
              </a:rPr>
              <a:t>khác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nhau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khả</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năng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phản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ứng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nhau</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192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0263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146327"/>
            <a:ext cx="9851325" cy="4492473"/>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b="1" kern="0" dirty="0">
                <a:solidFill>
                  <a:srgbClr val="002060"/>
                </a:solidFill>
                <a:ea typeface="Roboto" panose="02000000000000000000" pitchFamily="2" charset="0"/>
                <a:sym typeface="Arial"/>
              </a:rPr>
              <a:t>        -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gene </a:t>
            </a:r>
            <a:r>
              <a:rPr lang="en-US" sz="2800" kern="0" dirty="0" err="1">
                <a:solidFill>
                  <a:srgbClr val="002060"/>
                </a:solidFill>
                <a:ea typeface="Roboto" panose="02000000000000000000" pitchFamily="2" charset="0"/>
                <a:sym typeface="Arial"/>
              </a:rPr>
              <a:t>tương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với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môi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trường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quy</a:t>
            </a:r>
            <a:r>
              <a:rPr lang="en-US" sz="2800" kern="0" dirty="0">
                <a:solidFill>
                  <a:srgbClr val="002060"/>
                </a:solidFill>
                <a:ea typeface="Roboto" panose="02000000000000000000" pitchFamily="2" charset="0"/>
                <a:sym typeface="Arial"/>
              </a:rPr>
              <a:t> định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thể</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sinh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      </a:t>
            </a:r>
          </a:p>
          <a:p>
            <a:pPr algn="just">
              <a:lnSpc>
                <a:spcPct val="150000"/>
              </a:lnSpc>
            </a:pPr>
            <a:r>
              <a:rPr lang="en-US" sz="2800" kern="0" dirty="0">
                <a:solidFill>
                  <a:srgbClr val="002060"/>
                </a:solidFill>
                <a:ea typeface="Roboto" panose="02000000000000000000" pitchFamily="2" charset="0"/>
                <a:sym typeface="Arial"/>
              </a:rPr>
              <a:t>  + Gene: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thông</a:t>
            </a:r>
            <a:r>
              <a:rPr lang="en-US" sz="2800" kern="0" dirty="0">
                <a:solidFill>
                  <a:srgbClr val="002060"/>
                </a:solidFill>
                <a:ea typeface="Roboto" panose="02000000000000000000" pitchFamily="2" charset="0"/>
                <a:sym typeface="Arial"/>
              </a:rPr>
              <a:t> tin </a:t>
            </a:r>
            <a:r>
              <a:rPr lang="en-US" sz="2800" kern="0" dirty="0" err="1">
                <a:solidFill>
                  <a:srgbClr val="002060"/>
                </a:solidFill>
                <a:ea typeface="Roboto" panose="02000000000000000000" pitchFamily="2" charset="0"/>
                <a:sym typeface="Arial"/>
              </a:rPr>
              <a:t>chỉ</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dẫn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bộ</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máy</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phân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tử</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tế</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bào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tạo</a:t>
            </a:r>
            <a:r>
              <a:rPr lang="en-US" sz="2800" kern="0" dirty="0">
                <a:solidFill>
                  <a:srgbClr val="002060"/>
                </a:solidFill>
                <a:ea typeface="Roboto" panose="02000000000000000000" pitchFamily="2" charset="0"/>
                <a:sym typeface="Arial"/>
              </a:rPr>
              <a:t> ra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protein,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protein </a:t>
            </a:r>
            <a:r>
              <a:rPr lang="en-US" sz="2800" kern="0" dirty="0" err="1">
                <a:solidFill>
                  <a:srgbClr val="002060"/>
                </a:solidFill>
                <a:ea typeface="Roboto" panose="02000000000000000000" pitchFamily="2" charset="0"/>
                <a:sym typeface="Arial"/>
              </a:rPr>
              <a:t>này</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liên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kết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cùng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phân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tử</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khác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thành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những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đặc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điểm</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thể</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sinh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a:t>
            </a:r>
          </a:p>
          <a:p>
            <a:pPr algn="just">
              <a:lnSpc>
                <a:spcPct val="150000"/>
              </a:lnSpc>
            </a:pPr>
            <a:r>
              <a:rPr lang="en-US" sz="2800" kern="0" dirty="0">
                <a:solidFill>
                  <a:srgbClr val="002060"/>
                </a:solidFill>
                <a:ea typeface="Roboto" panose="02000000000000000000" pitchFamily="2" charset="0"/>
                <a:sym typeface="Arial"/>
              </a:rPr>
              <a:t>   + </a:t>
            </a:r>
            <a:r>
              <a:rPr lang="en-US" sz="2800" kern="0" dirty="0" err="1">
                <a:solidFill>
                  <a:srgbClr val="002060"/>
                </a:solidFill>
                <a:ea typeface="Roboto" panose="02000000000000000000" pitchFamily="2" charset="0"/>
                <a:sym typeface="Arial"/>
              </a:rPr>
              <a:t>Môi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trường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nguyên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liệu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tế</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bào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chuyển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hoá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chất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năng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lượng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và</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tính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hiệu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điều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hoà</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hiện</a:t>
            </a:r>
            <a:r>
              <a:rPr lang="en-US" sz="2800" kern="0" dirty="0">
                <a:solidFill>
                  <a:srgbClr val="002060"/>
                </a:solidFill>
                <a:ea typeface="Roboto" panose="02000000000000000000" pitchFamily="2" charset="0"/>
                <a:sym typeface="Arial"/>
              </a:rPr>
              <a:t> gene.</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680" y="9906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862329" y="561556"/>
            <a:ext cx="8467342"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SỰ TƯƠNG TÁC GIỮA KIỂU GENE VÀ MÔI TRƯỜNG</a:t>
            </a:r>
          </a:p>
        </p:txBody>
      </p:sp>
    </p:spTree>
    <p:extLst>
      <p:ext uri="{BB962C8B-B14F-4D97-AF65-F5344CB8AC3E}">
        <p14:creationId xmlns:p14="http://schemas.microsoft.com/office/powerpoint/2010/main" val="152494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981200"/>
            <a:ext cx="9851325" cy="2895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b="1" kern="0" dirty="0">
                <a:solidFill>
                  <a:srgbClr val="1C3E71"/>
                </a:solidFill>
                <a:ea typeface="Roboto" panose="02000000000000000000" pitchFamily="2" charset="0"/>
                <a:sym typeface="Arial"/>
              </a:rPr>
              <a:t>        - </a:t>
            </a:r>
            <a:r>
              <a:rPr lang="en-US" sz="2800" b="1" kern="0" dirty="0" err="1">
                <a:solidFill>
                  <a:srgbClr val="1C3E71"/>
                </a:solidFill>
                <a:ea typeface="Roboto" panose="02000000000000000000" pitchFamily="2" charset="0"/>
                <a:sym typeface="Arial"/>
              </a:rPr>
              <a:t>Điều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môi</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cũng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có</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thể</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ảnh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hưởng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trực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tiếp</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đến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sự</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biểu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đặc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điểm</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hình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của</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một</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gene.</a:t>
            </a:r>
          </a:p>
          <a:p>
            <a:pPr algn="just">
              <a:lnSpc>
                <a:spcPct val="150000"/>
              </a:lnSpc>
            </a:pPr>
            <a:r>
              <a:rPr lang="en-US" sz="2800" b="1" kern="0" dirty="0">
                <a:solidFill>
                  <a:srgbClr val="1C3E71"/>
                </a:solidFill>
                <a:ea typeface="Roboto" panose="02000000000000000000" pitchFamily="2" charset="0"/>
                <a:sym typeface="Arial"/>
              </a:rPr>
              <a:t>      - </a:t>
            </a:r>
            <a:r>
              <a:rPr lang="en-US" sz="2800" b="1" kern="0" dirty="0" err="1">
                <a:solidFill>
                  <a:srgbClr val="1C3E71"/>
                </a:solidFill>
                <a:ea typeface="Roboto" panose="02000000000000000000" pitchFamily="2" charset="0"/>
                <a:sym typeface="Arial"/>
              </a:rPr>
              <a:t>Cùng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một</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gene </a:t>
            </a:r>
            <a:r>
              <a:rPr lang="en-US" sz="2800" b="1" kern="0" dirty="0" err="1">
                <a:solidFill>
                  <a:srgbClr val="1C3E71"/>
                </a:solidFill>
                <a:ea typeface="Roboto" panose="02000000000000000000" pitchFamily="2" charset="0"/>
                <a:sym typeface="Arial"/>
              </a:rPr>
              <a:t>nhưng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trong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điều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môi</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khác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nhau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có</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thể</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cho</a:t>
            </a:r>
            <a:r>
              <a:rPr lang="en-US" sz="2800" b="1" kern="0" dirty="0">
                <a:solidFill>
                  <a:srgbClr val="1C3E71"/>
                </a:solidFill>
                <a:ea typeface="Roboto" panose="02000000000000000000" pitchFamily="2" charset="0"/>
                <a:sym typeface="Arial"/>
              </a:rPr>
              <a:t> ra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hình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khác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nhau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biến</a:t>
            </a:r>
            <a:r>
              <a:rPr lang="en-US" sz="2800" b="1" kern="0" dirty="0">
                <a:solidFill>
                  <a:srgbClr val="1C3E71"/>
                </a:solidFill>
                <a:ea typeface="Roboto" panose="02000000000000000000" pitchFamily="2" charset="0"/>
                <a:sym typeface="Arial"/>
              </a:rPr>
              <a:t>).</a:t>
            </a:r>
            <a:endParaRPr lang="en-US" sz="2800" kern="0" dirty="0">
              <a:solidFill>
                <a:srgbClr val="1C3E71"/>
              </a:solidFill>
              <a:ea typeface="Roboto" panose="02000000000000000000" pitchFamily="2" charset="0"/>
              <a:sym typeface="Arial"/>
            </a:endParaRP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862329" y="1091629"/>
            <a:ext cx="8467342"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SỰ TƯƠNG TÁC GIỮA KIỂU GENE VÀ MÔI TRƯỜNG</a:t>
            </a:r>
          </a:p>
        </p:txBody>
      </p:sp>
    </p:spTree>
    <p:extLst>
      <p:ext uri="{BB962C8B-B14F-4D97-AF65-F5344CB8AC3E}">
        <p14:creationId xmlns:p14="http://schemas.microsoft.com/office/powerpoint/2010/main" val="3115848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C179D6-68A7-45E8-813A-61F8FDFB71C8}"/>
              </a:ext>
            </a:extLst>
          </p:cNvPr>
          <p:cNvSpPr txBox="1"/>
          <p:nvPr/>
        </p:nvSpPr>
        <p:spPr>
          <a:xfrm>
            <a:off x="2628551" y="1828800"/>
            <a:ext cx="6934899" cy="2349361"/>
          </a:xfrm>
          <a:prstGeom prst="rect">
            <a:avLst/>
          </a:prstGeom>
          <a:noFill/>
        </p:spPr>
        <p:txBody>
          <a:bodyPr wrap="square">
            <a:spAutoFit/>
          </a:bodyPr>
          <a:lstStyle/>
          <a:p>
            <a:pPr algn="just">
              <a:spcAft>
                <a:spcPts val="800"/>
              </a:spcAft>
              <a:tabLst>
                <a:tab pos="180340" algn="l"/>
                <a:tab pos="3420745" algn="l"/>
                <a:tab pos="6686550" algn="l"/>
              </a:tabLst>
            </a:pPr>
            <a:r>
              <a:rPr lang="pt-BR" sz="2400" dirty="0">
                <a:solidFill>
                  <a:schemeClr val="bg1"/>
                </a:solidFill>
                <a:effectLst/>
                <a:ea typeface="Times New Roman" panose="02020603050405020304" pitchFamily="18" charset="0"/>
                <a:cs typeface="Times New Roman" panose="02020603050405020304" pitchFamily="18" charset="0"/>
              </a:rPr>
              <a:t>       Kiểu hình được hình thành do sự tương tác giữa:</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A.</a:t>
            </a:r>
            <a:r>
              <a:rPr lang="pt-BR" sz="2400" dirty="0">
                <a:solidFill>
                  <a:schemeClr val="bg1"/>
                </a:solidFill>
                <a:effectLst/>
                <a:ea typeface="Times New Roman" panose="02020603050405020304" pitchFamily="18" charset="0"/>
                <a:cs typeface="Times New Roman" panose="02020603050405020304" pitchFamily="18" charset="0"/>
              </a:rPr>
              <a:t> các gene nằm trên các NST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B.</a:t>
            </a:r>
            <a:r>
              <a:rPr lang="pt-BR" sz="2400" dirty="0">
                <a:solidFill>
                  <a:schemeClr val="bg1"/>
                </a:solidFill>
                <a:effectLst/>
                <a:ea typeface="Times New Roman" panose="02020603050405020304" pitchFamily="18" charset="0"/>
                <a:cs typeface="Times New Roman" panose="02020603050405020304" pitchFamily="18" charset="0"/>
              </a:rPr>
              <a:t> các gene cùng nằm trên một NST.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C.</a:t>
            </a:r>
            <a:r>
              <a:rPr lang="pt-BR" sz="2400" dirty="0">
                <a:solidFill>
                  <a:schemeClr val="bg1"/>
                </a:solidFill>
                <a:effectLst/>
                <a:ea typeface="Times New Roman" panose="02020603050405020304" pitchFamily="18" charset="0"/>
                <a:cs typeface="Times New Roman" panose="02020603050405020304" pitchFamily="18" charset="0"/>
              </a:rPr>
              <a:t> kiểu gene và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D.</a:t>
            </a:r>
            <a:r>
              <a:rPr lang="pt-BR" sz="2400" dirty="0">
                <a:solidFill>
                  <a:schemeClr val="bg1"/>
                </a:solidFill>
                <a:effectLst/>
                <a:ea typeface="Times New Roman" panose="02020603050405020304" pitchFamily="18" charset="0"/>
                <a:cs typeface="Times New Roman" panose="02020603050405020304" pitchFamily="18" charset="0"/>
              </a:rPr>
              <a:t> điều kiện môi trường khác nhau.</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AD33CEEE-181C-44B1-98E6-F945C9126D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08660B54-C6F1-4E5F-9862-FC2558AD44BA}"/>
              </a:ext>
            </a:extLst>
          </p:cNvPr>
          <p:cNvSpPr/>
          <p:nvPr/>
        </p:nvSpPr>
        <p:spPr>
          <a:xfrm>
            <a:off x="2590800" y="3205716"/>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65813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FAD28-0C3F-4F3E-8282-529132367F4C}"/>
              </a:ext>
            </a:extLst>
          </p:cNvPr>
          <p:cNvSpPr txBox="1"/>
          <p:nvPr/>
        </p:nvSpPr>
        <p:spPr>
          <a:xfrm>
            <a:off x="1066800" y="1236417"/>
            <a:ext cx="10058400" cy="3945183"/>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Phát</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biểu</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nào</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sau</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b="1" spc="-30" dirty="0" err="1">
                <a:solidFill>
                  <a:schemeClr val="bg1"/>
                </a:solidFill>
                <a:effectLst/>
                <a:ea typeface="Times New Roman" panose="02020603050405020304" pitchFamily="18" charset="0"/>
                <a:cs typeface="Times New Roman" panose="02020603050405020304" pitchFamily="18" charset="0"/>
              </a:rPr>
              <a:t>không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đúng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về</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tương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tác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giữa</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kiểu</a:t>
            </a:r>
            <a:r>
              <a:rPr lang="en-US" sz="2400" spc="-30" dirty="0">
                <a:solidFill>
                  <a:schemeClr val="bg1"/>
                </a:solidFill>
                <a:effectLst/>
                <a:ea typeface="Times New Roman" panose="02020603050405020304" pitchFamily="18" charset="0"/>
                <a:cs typeface="Times New Roman" panose="02020603050405020304" pitchFamily="18" charset="0"/>
              </a:rPr>
              <a:t> gene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môi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trường</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A.</a:t>
            </a:r>
            <a:r>
              <a:rPr lang="vi-VN" sz="2400" dirty="0">
                <a:solidFill>
                  <a:schemeClr val="bg1"/>
                </a:solidFill>
                <a:effectLst/>
                <a:ea typeface="Times New Roman" panose="02020603050405020304" pitchFamily="18" charset="0"/>
                <a:cs typeface="Times New Roman" panose="02020603050405020304" pitchFamily="18" charset="0"/>
              </a:rPr>
              <a:t> Kiểu </a:t>
            </a:r>
            <a:r>
              <a:rPr lang="en-US" sz="2400" dirty="0" err="1">
                <a:solidFill>
                  <a:schemeClr val="bg1"/>
                </a:solidFill>
                <a:effectLst/>
                <a:ea typeface="Times New Roman" panose="02020603050405020304" pitchFamily="18" charset="0"/>
                <a:cs typeface="Times New Roman" panose="02020603050405020304" pitchFamily="18" charset="0"/>
              </a:rPr>
              <a:t>hình</a:t>
            </a:r>
            <a:r>
              <a:rPr lang="en-US" sz="2400" dirty="0">
                <a:solidFill>
                  <a:schemeClr val="bg1"/>
                </a:solidFill>
                <a:effectLst/>
                <a:ea typeface="Times New Roman" panose="02020603050405020304" pitchFamily="18" charset="0"/>
                <a:cs typeface="Times New Roman" panose="02020603050405020304" pitchFamily="18" charset="0"/>
              </a:rPr>
              <a:t> </a:t>
            </a:r>
            <a:r>
              <a:rPr lang="vi-VN" sz="2400" dirty="0">
                <a:solidFill>
                  <a:schemeClr val="bg1"/>
                </a:solidFill>
                <a:effectLst/>
                <a:ea typeface="Times New Roman" panose="02020603050405020304" pitchFamily="18" charset="0"/>
                <a:cs typeface="Times New Roman" panose="02020603050405020304" pitchFamily="18" charset="0"/>
              </a:rPr>
              <a:t>quy định khả năng phản ứng của cơ thể trước điều kiện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B.</a:t>
            </a:r>
            <a:r>
              <a:rPr lang="vi-VN" sz="2400" dirty="0">
                <a:solidFill>
                  <a:schemeClr val="bg1"/>
                </a:solidFill>
                <a:effectLst/>
                <a:ea typeface="Times New Roman" panose="02020603050405020304" pitchFamily="18" charset="0"/>
                <a:cs typeface="Times New Roman" panose="02020603050405020304" pitchFamily="18" charset="0"/>
              </a:rPr>
              <a:t> Với cùng một kiểu gen nhưng trong những điều kiện môi trường khác nhau cho những kiểu hình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C.</a:t>
            </a:r>
            <a:r>
              <a:rPr lang="vi-VN" sz="2400" dirty="0">
                <a:solidFill>
                  <a:schemeClr val="bg1"/>
                </a:solidFill>
                <a:effectLst/>
                <a:ea typeface="Times New Roman" panose="02020603050405020304" pitchFamily="18" charset="0"/>
                <a:cs typeface="Times New Roman" panose="02020603050405020304" pitchFamily="18" charset="0"/>
              </a:rPr>
              <a:t> Kiểu hình là kết quả của sự tương tác giữa kiểu gen và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D.</a:t>
            </a:r>
            <a:r>
              <a:rPr lang="vi-VN" sz="2400" dirty="0">
                <a:solidFill>
                  <a:schemeClr val="bg1"/>
                </a:solidFill>
                <a:effectLst/>
                <a:ea typeface="Times New Roman" panose="02020603050405020304" pitchFamily="18" charset="0"/>
                <a:cs typeface="Times New Roman" panose="02020603050405020304" pitchFamily="18" charset="0"/>
              </a:rPr>
              <a:t> Sự biểu hiện của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vi-VN" sz="2400" dirty="0">
                <a:solidFill>
                  <a:schemeClr val="bg1"/>
                </a:solidFill>
                <a:effectLst/>
                <a:ea typeface="Times New Roman" panose="02020603050405020304" pitchFamily="18" charset="0"/>
                <a:cs typeface="Times New Roman" panose="02020603050405020304" pitchFamily="18" charset="0"/>
              </a:rPr>
              <a:t> 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vi-VN" sz="2400" dirty="0">
                <a:solidFill>
                  <a:schemeClr val="bg1"/>
                </a:solidFill>
                <a:effectLst/>
                <a:ea typeface="Times New Roman" panose="02020603050405020304" pitchFamily="18" charset="0"/>
                <a:cs typeface="Times New Roman" panose="02020603050405020304" pitchFamily="18" charset="0"/>
              </a:rPr>
              <a:t> ngoài phụ thuộc kiểu gen</a:t>
            </a:r>
            <a:r>
              <a:rPr lang="en-US" sz="2400" dirty="0">
                <a:solidFill>
                  <a:schemeClr val="bg1"/>
                </a:solidFill>
                <a:effectLst/>
                <a:ea typeface="Times New Roman" panose="02020603050405020304" pitchFamily="18" charset="0"/>
                <a:cs typeface="Times New Roman" panose="02020603050405020304" pitchFamily="18" charset="0"/>
              </a:rPr>
              <a:t>e</a:t>
            </a:r>
            <a:r>
              <a:rPr lang="vi-VN" sz="2400" dirty="0">
                <a:solidFill>
                  <a:schemeClr val="bg1"/>
                </a:solidFill>
                <a:effectLst/>
                <a:ea typeface="Times New Roman" panose="02020603050405020304" pitchFamily="18" charset="0"/>
                <a:cs typeface="Times New Roman" panose="02020603050405020304" pitchFamily="18" charset="0"/>
              </a:rPr>
              <a:t> còn phụ thuộc: môi trường trong, môi trường ngoài, loại tính trạng.</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6E686A1E-4F31-4FAE-BF30-30B228A8B4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60F8422-B2F6-49F4-9FDD-BE8C20F863B9}"/>
              </a:ext>
            </a:extLst>
          </p:cNvPr>
          <p:cNvSpPr/>
          <p:nvPr/>
        </p:nvSpPr>
        <p:spPr>
          <a:xfrm>
            <a:off x="944296" y="1904419"/>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75649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F78250-7B67-4F55-8DD7-F0E7A2D7A2AC}"/>
              </a:ext>
            </a:extLst>
          </p:cNvPr>
          <p:cNvSpPr txBox="1"/>
          <p:nvPr/>
        </p:nvSpPr>
        <p:spPr>
          <a:xfrm>
            <a:off x="1409700" y="1547813"/>
            <a:ext cx="9372600" cy="2947987"/>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it-IT"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Thường biến là những biến đổi về:</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hình của cùng một kiểu gene ở các môi trường khác nhau.   </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hình của cùng một kiểu gene ở các môi trường giống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gene của cùng một kiểu hình ở các điều kiện môi trường khác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gene của cùng một kiểu hình ở các môi trường giống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E65157B0-635F-4D51-B36D-2EE5F55C4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716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BBCD310-6CD1-4885-A992-12F3B16A6F5A}"/>
              </a:ext>
            </a:extLst>
          </p:cNvPr>
          <p:cNvSpPr/>
          <p:nvPr/>
        </p:nvSpPr>
        <p:spPr>
          <a:xfrm>
            <a:off x="1371600" y="2238348"/>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52566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441286-AFC5-4D15-AD67-0D5708EBE295}"/>
              </a:ext>
            </a:extLst>
          </p:cNvPr>
          <p:cNvSpPr txBox="1"/>
          <p:nvPr/>
        </p:nvSpPr>
        <p:spPr>
          <a:xfrm>
            <a:off x="951451" y="762000"/>
            <a:ext cx="10515600" cy="1569660"/>
          </a:xfrm>
          <a:prstGeom prst="rect">
            <a:avLst/>
          </a:prstGeom>
          <a:noFill/>
        </p:spPr>
        <p:txBody>
          <a:bodyPr wrap="square">
            <a:spAutoFit/>
          </a:bodyPr>
          <a:lstStyle/>
          <a:p>
            <a:pPr algn="just">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i="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Himalaya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muốt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toàn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đuôi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mõm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tượng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phần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buộc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vị</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mọc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sp>
        <p:nvSpPr>
          <p:cNvPr id="10" name="TextBox 9">
            <a:extLst>
              <a:ext uri="{FF2B5EF4-FFF2-40B4-BE49-F238E27FC236}">
                <a16:creationId xmlns:a16="http://schemas.microsoft.com/office/drawing/2014/main" id="{058F6719-67D3-4041-B38F-B80F2CEE901C}"/>
              </a:ext>
            </a:extLst>
          </p:cNvPr>
          <p:cNvSpPr txBox="1"/>
          <p:nvPr/>
        </p:nvSpPr>
        <p:spPr>
          <a:xfrm>
            <a:off x="953548" y="2438400"/>
            <a:ext cx="10511406" cy="3457357"/>
          </a:xfrm>
          <a:prstGeom prst="rect">
            <a:avLst/>
          </a:prstGeom>
          <a:noFill/>
        </p:spPr>
        <p:txBody>
          <a:bodyPr wrap="square">
            <a:spAutoFit/>
          </a:bodyPr>
          <a:lstStyle/>
          <a:p>
            <a:pPr algn="just">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tìm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ảnh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hưởng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i="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Himalaya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24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thân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nên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quy</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melanin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melanin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Nếu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buộc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thì</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11" name="Picture 6" descr="Download Focus, Idea, Light Bulb. Royalty-Free Stock Illustration Image -  Pixabay">
            <a:extLst>
              <a:ext uri="{FF2B5EF4-FFF2-40B4-BE49-F238E27FC236}">
                <a16:creationId xmlns:a16="http://schemas.microsoft.com/office/drawing/2014/main" id="{769AE543-1234-49E0-8C54-DE7A6A29C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32" y="505333"/>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6C137B-EB51-45B9-82A4-72DCD56A514E}"/>
              </a:ext>
            </a:extLst>
          </p:cNvPr>
          <p:cNvSpPr txBox="1"/>
          <p:nvPr/>
        </p:nvSpPr>
        <p:spPr>
          <a:xfrm>
            <a:off x="2438400" y="3200400"/>
            <a:ext cx="425116" cy="584775"/>
          </a:xfrm>
          <a:prstGeom prst="rect">
            <a:avLst/>
          </a:prstGeom>
          <a:noFill/>
        </p:spPr>
        <p:txBody>
          <a:bodyPr wrap="none" rtlCol="0">
            <a:spAutoFit/>
          </a:bodyPr>
          <a:lstStyle/>
          <a:p>
            <a:r>
              <a:rPr lang="en-US" sz="3200" b="1" dirty="0">
                <a:solidFill>
                  <a:srgbClr val="FF0000"/>
                </a:solidFill>
              </a:rPr>
              <a:t>Đ</a:t>
            </a:r>
          </a:p>
        </p:txBody>
      </p:sp>
      <p:sp>
        <p:nvSpPr>
          <p:cNvPr id="14" name="TextBox 13">
            <a:extLst>
              <a:ext uri="{FF2B5EF4-FFF2-40B4-BE49-F238E27FC236}">
                <a16:creationId xmlns:a16="http://schemas.microsoft.com/office/drawing/2014/main" id="{4174B68E-F796-4E6E-B0B2-BA4C358FFBC0}"/>
              </a:ext>
            </a:extLst>
          </p:cNvPr>
          <p:cNvSpPr txBox="1"/>
          <p:nvPr/>
        </p:nvSpPr>
        <p:spPr>
          <a:xfrm>
            <a:off x="11252396" y="4038600"/>
            <a:ext cx="425116" cy="584775"/>
          </a:xfrm>
          <a:prstGeom prst="rect">
            <a:avLst/>
          </a:prstGeom>
          <a:noFill/>
        </p:spPr>
        <p:txBody>
          <a:bodyPr wrap="none" rtlCol="0">
            <a:spAutoFit/>
          </a:bodyPr>
          <a:lstStyle/>
          <a:p>
            <a:r>
              <a:rPr lang="en-US" sz="3200" b="1" dirty="0">
                <a:solidFill>
                  <a:srgbClr val="FF0000"/>
                </a:solidFill>
              </a:rPr>
              <a:t>Đ</a:t>
            </a:r>
          </a:p>
        </p:txBody>
      </p:sp>
      <p:sp>
        <p:nvSpPr>
          <p:cNvPr id="15" name="TextBox 14">
            <a:extLst>
              <a:ext uri="{FF2B5EF4-FFF2-40B4-BE49-F238E27FC236}">
                <a16:creationId xmlns:a16="http://schemas.microsoft.com/office/drawing/2014/main" id="{C2800F4D-DF5C-4577-8843-8E5B4ECCFD4D}"/>
              </a:ext>
            </a:extLst>
          </p:cNvPr>
          <p:cNvSpPr txBox="1"/>
          <p:nvPr/>
        </p:nvSpPr>
        <p:spPr>
          <a:xfrm>
            <a:off x="6209251" y="4876800"/>
            <a:ext cx="425116" cy="584775"/>
          </a:xfrm>
          <a:prstGeom prst="rect">
            <a:avLst/>
          </a:prstGeom>
          <a:noFill/>
        </p:spPr>
        <p:txBody>
          <a:bodyPr wrap="none" rtlCol="0">
            <a:spAutoFit/>
          </a:bodyPr>
          <a:lstStyle/>
          <a:p>
            <a:r>
              <a:rPr lang="en-US" sz="3200" b="1" dirty="0">
                <a:solidFill>
                  <a:srgbClr val="FF0000"/>
                </a:solidFill>
              </a:rPr>
              <a:t>Đ</a:t>
            </a:r>
          </a:p>
        </p:txBody>
      </p:sp>
      <p:sp>
        <p:nvSpPr>
          <p:cNvPr id="16" name="TextBox 15">
            <a:extLst>
              <a:ext uri="{FF2B5EF4-FFF2-40B4-BE49-F238E27FC236}">
                <a16:creationId xmlns:a16="http://schemas.microsoft.com/office/drawing/2014/main" id="{7A32A3BF-1F08-48F6-A71D-9DF7F1456D24}"/>
              </a:ext>
            </a:extLst>
          </p:cNvPr>
          <p:cNvSpPr txBox="1"/>
          <p:nvPr/>
        </p:nvSpPr>
        <p:spPr>
          <a:xfrm>
            <a:off x="9067800" y="5390458"/>
            <a:ext cx="397866" cy="584775"/>
          </a:xfrm>
          <a:prstGeom prst="rect">
            <a:avLst/>
          </a:prstGeom>
          <a:noFill/>
        </p:spPr>
        <p:txBody>
          <a:bodyPr wrap="none" rtlCol="0">
            <a:spAutoFit/>
          </a:bodyPr>
          <a:lstStyle/>
          <a:p>
            <a:r>
              <a:rPr lang="en-US" sz="3200" b="1" dirty="0">
                <a:solidFill>
                  <a:srgbClr val="FF0000"/>
                </a:solidFill>
              </a:rPr>
              <a:t>S</a:t>
            </a:r>
          </a:p>
        </p:txBody>
      </p:sp>
    </p:spTree>
    <p:extLst>
      <p:ext uri="{BB962C8B-B14F-4D97-AF65-F5344CB8AC3E}">
        <p14:creationId xmlns:p14="http://schemas.microsoft.com/office/powerpoint/2010/main" val="34809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ắc kè hoa đổi màu như thế nào-">
            <a:hlinkClick r:id="" action="ppaction://media"/>
            <a:extLst>
              <a:ext uri="{FF2B5EF4-FFF2-40B4-BE49-F238E27FC236}">
                <a16:creationId xmlns:a16="http://schemas.microsoft.com/office/drawing/2014/main" id="{973A1EE9-9353-4583-999D-FDE4BA5685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6700"/>
            <a:ext cx="12215424" cy="6324600"/>
          </a:xfrm>
          <a:prstGeom prst="rect">
            <a:avLst/>
          </a:prstGeom>
        </p:spPr>
      </p:pic>
      <p:sp>
        <p:nvSpPr>
          <p:cNvPr id="3" name="Google Shape;243;p28">
            <a:extLst>
              <a:ext uri="{FF2B5EF4-FFF2-40B4-BE49-F238E27FC236}">
                <a16:creationId xmlns:a16="http://schemas.microsoft.com/office/drawing/2014/main" id="{07652992-2851-9E8A-DC15-1077ED4DCA09}"/>
              </a:ext>
            </a:extLst>
          </p:cNvPr>
          <p:cNvSpPr txBox="1">
            <a:spLocks/>
          </p:cNvSpPr>
          <p:nvPr/>
        </p:nvSpPr>
        <p:spPr>
          <a:xfrm>
            <a:off x="-304800" y="76200"/>
            <a:ext cx="10449339"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algn="ctr" defTabSz="914173">
              <a:buClr>
                <a:srgbClr val="1F497D"/>
              </a:buClr>
            </a:pPr>
            <a:r>
              <a:rPr lang="en-US" sz="2800" dirty="0" err="1">
                <a:solidFill>
                  <a:schemeClr val="bg1"/>
                </a:solidFill>
                <a:latin typeface="+mj-lt"/>
                <a:ea typeface="Roboto" panose="02000000000000000000" pitchFamily="2" charset="0"/>
              </a:rPr>
              <a:t>Sự</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đổi</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màu</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của</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tắc</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kè</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hoa</a:t>
            </a:r>
            <a:endParaRPr lang="en-US" sz="28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35970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9ABCE-85AE-4A2B-81D5-78054084782D}"/>
              </a:ext>
            </a:extLst>
          </p:cNvPr>
          <p:cNvSpPr txBox="1"/>
          <p:nvPr/>
        </p:nvSpPr>
        <p:spPr>
          <a:xfrm>
            <a:off x="114300" y="457200"/>
            <a:ext cx="11963400" cy="6073458"/>
          </a:xfrm>
          <a:prstGeom prst="rect">
            <a:avLst/>
          </a:prstGeom>
          <a:noFill/>
        </p:spPr>
        <p:txBody>
          <a:bodyPr wrap="square">
            <a:spAutoFit/>
          </a:bodyPr>
          <a:lstStyle/>
          <a:p>
            <a:pPr algn="just" fontAlgn="base">
              <a:spcAft>
                <a:spcPts val="800"/>
              </a:spcAft>
            </a:pPr>
            <a:r>
              <a:rPr lang="en-US" b="1" dirty="0">
                <a:solidFill>
                  <a:schemeClr val="bg1"/>
                </a:solidFill>
                <a:latin typeface="#9Slide02 Noi dung rat dai" panose="020B0604020202020204" charset="0"/>
                <a:ea typeface="#9Slide02 Noi dung rat dai" panose="020B0604020202020204" charset="0"/>
                <a:cs typeface="Times New Roman" panose="02020603050405020304" pitchFamily="18" charset="0"/>
              </a:rPr>
              <a:t>        </a:t>
            </a: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(55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tuổi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27.3.2015-1.3.2016.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ISS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còn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thuyền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võng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vi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khuẩn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ruột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14,5%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bay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48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thậm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hay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cuối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chuỗi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nhiễm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coi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việc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nguy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bệnh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ung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hầu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trở</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khoảng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miễn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dịch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p>
          <a:p>
            <a:pPr algn="just">
              <a:spcAft>
                <a:spcPts val="800"/>
              </a:spcAft>
            </a:pPr>
            <a:r>
              <a:rPr lang="vi-VN"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a:t>
            </a: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theo</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dõi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xu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hướng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xấu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dẫn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cặp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niệm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mềm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dẻo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6" name="Picture 6" descr="Download Focus, Idea, Light Bulb. Royalty-Free Stock Illustration Image -  Pixabay">
            <a:extLst>
              <a:ext uri="{FF2B5EF4-FFF2-40B4-BE49-F238E27FC236}">
                <a16:creationId xmlns:a16="http://schemas.microsoft.com/office/drawing/2014/main" id="{38582470-A20E-464A-B21B-01E35DFB0A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68"/>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38B1F4-D00A-4480-B484-EB1AE1CD42CD}"/>
              </a:ext>
            </a:extLst>
          </p:cNvPr>
          <p:cNvSpPr txBox="1"/>
          <p:nvPr/>
        </p:nvSpPr>
        <p:spPr>
          <a:xfrm>
            <a:off x="2438400" y="4648200"/>
            <a:ext cx="425116" cy="584775"/>
          </a:xfrm>
          <a:prstGeom prst="rect">
            <a:avLst/>
          </a:prstGeom>
          <a:noFill/>
        </p:spPr>
        <p:txBody>
          <a:bodyPr wrap="none" rtlCol="0">
            <a:spAutoFit/>
          </a:bodyPr>
          <a:lstStyle/>
          <a:p>
            <a:r>
              <a:rPr lang="en-US" sz="3200" b="1" dirty="0">
                <a:solidFill>
                  <a:srgbClr val="FF0000"/>
                </a:solidFill>
              </a:rPr>
              <a:t>Đ</a:t>
            </a:r>
          </a:p>
        </p:txBody>
      </p:sp>
      <p:sp>
        <p:nvSpPr>
          <p:cNvPr id="8" name="TextBox 7">
            <a:extLst>
              <a:ext uri="{FF2B5EF4-FFF2-40B4-BE49-F238E27FC236}">
                <a16:creationId xmlns:a16="http://schemas.microsoft.com/office/drawing/2014/main" id="{52B18C0C-FD95-4536-B70B-6F3666E157DA}"/>
              </a:ext>
            </a:extLst>
          </p:cNvPr>
          <p:cNvSpPr txBox="1"/>
          <p:nvPr/>
        </p:nvSpPr>
        <p:spPr>
          <a:xfrm>
            <a:off x="7620000" y="4969948"/>
            <a:ext cx="397866" cy="584775"/>
          </a:xfrm>
          <a:prstGeom prst="rect">
            <a:avLst/>
          </a:prstGeom>
          <a:noFill/>
        </p:spPr>
        <p:txBody>
          <a:bodyPr wrap="none" rtlCol="0">
            <a:spAutoFit/>
          </a:bodyPr>
          <a:lstStyle/>
          <a:p>
            <a:r>
              <a:rPr lang="en-US" sz="3200" b="1" dirty="0">
                <a:solidFill>
                  <a:srgbClr val="FF0000"/>
                </a:solidFill>
              </a:rPr>
              <a:t>S</a:t>
            </a:r>
          </a:p>
        </p:txBody>
      </p:sp>
      <p:sp>
        <p:nvSpPr>
          <p:cNvPr id="9" name="TextBox 8">
            <a:extLst>
              <a:ext uri="{FF2B5EF4-FFF2-40B4-BE49-F238E27FC236}">
                <a16:creationId xmlns:a16="http://schemas.microsoft.com/office/drawing/2014/main" id="{13798366-19B5-4AF5-8395-6E44F72BBB80}"/>
              </a:ext>
            </a:extLst>
          </p:cNvPr>
          <p:cNvSpPr txBox="1"/>
          <p:nvPr/>
        </p:nvSpPr>
        <p:spPr>
          <a:xfrm>
            <a:off x="7315200" y="5638800"/>
            <a:ext cx="425116" cy="584775"/>
          </a:xfrm>
          <a:prstGeom prst="rect">
            <a:avLst/>
          </a:prstGeom>
          <a:noFill/>
        </p:spPr>
        <p:txBody>
          <a:bodyPr wrap="none" rtlCol="0">
            <a:spAutoFit/>
          </a:bodyPr>
          <a:lstStyle/>
          <a:p>
            <a:r>
              <a:rPr lang="en-US" sz="3200" b="1" dirty="0">
                <a:solidFill>
                  <a:srgbClr val="FF0000"/>
                </a:solidFill>
              </a:rPr>
              <a:t>Đ</a:t>
            </a:r>
          </a:p>
        </p:txBody>
      </p:sp>
      <p:sp>
        <p:nvSpPr>
          <p:cNvPr id="10" name="TextBox 9">
            <a:extLst>
              <a:ext uri="{FF2B5EF4-FFF2-40B4-BE49-F238E27FC236}">
                <a16:creationId xmlns:a16="http://schemas.microsoft.com/office/drawing/2014/main" id="{56CF317E-7CF5-4F98-B3DF-50EEB4B6B36C}"/>
              </a:ext>
            </a:extLst>
          </p:cNvPr>
          <p:cNvSpPr txBox="1"/>
          <p:nvPr/>
        </p:nvSpPr>
        <p:spPr>
          <a:xfrm>
            <a:off x="11629514" y="5970521"/>
            <a:ext cx="425116" cy="584775"/>
          </a:xfrm>
          <a:prstGeom prst="rect">
            <a:avLst/>
          </a:prstGeom>
          <a:noFill/>
        </p:spPr>
        <p:txBody>
          <a:bodyPr wrap="none" rtlCol="0">
            <a:spAutoFit/>
          </a:bodyPr>
          <a:lstStyle/>
          <a:p>
            <a:r>
              <a:rPr lang="en-US" sz="3200" b="1" dirty="0">
                <a:solidFill>
                  <a:srgbClr val="FF0000"/>
                </a:solidFill>
              </a:rPr>
              <a:t>Đ</a:t>
            </a:r>
          </a:p>
        </p:txBody>
      </p:sp>
    </p:spTree>
    <p:extLst>
      <p:ext uri="{BB962C8B-B14F-4D97-AF65-F5344CB8AC3E}">
        <p14:creationId xmlns:p14="http://schemas.microsoft.com/office/powerpoint/2010/main" val="38338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4953001" y="2549100"/>
            <a:ext cx="3200400"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600" dirty="0" err="1">
                <a:solidFill>
                  <a:schemeClr val="bg1"/>
                </a:solidFill>
                <a:latin typeface="+mj-lt"/>
                <a:ea typeface="Roboto" panose="02000000000000000000" pitchFamily="2" charset="0"/>
              </a:rPr>
              <a:t>Mức</a:t>
            </a:r>
            <a:r>
              <a:rPr lang="en-US" sz="3600" dirty="0">
                <a:solidFill>
                  <a:schemeClr val="bg1"/>
                </a:solidFill>
                <a:latin typeface="+mj-lt"/>
                <a:ea typeface="Roboto" panose="02000000000000000000" pitchFamily="2" charset="0"/>
              </a:rPr>
              <a:t> </a:t>
            </a:r>
            <a:r>
              <a:rPr lang="en-US" sz="3600" dirty="0" err="1">
                <a:solidFill>
                  <a:schemeClr val="bg1"/>
                </a:solidFill>
                <a:latin typeface="+mj-lt"/>
                <a:ea typeface="Roboto" panose="02000000000000000000" pitchFamily="2" charset="0"/>
              </a:rPr>
              <a:t>phản</a:t>
            </a:r>
            <a:r>
              <a:rPr lang="en-US" sz="3600" dirty="0">
                <a:solidFill>
                  <a:schemeClr val="bg1"/>
                </a:solidFill>
                <a:latin typeface="+mj-lt"/>
                <a:ea typeface="Roboto" panose="02000000000000000000" pitchFamily="2" charset="0"/>
              </a:rPr>
              <a:t> </a:t>
            </a:r>
            <a:r>
              <a:rPr lang="en-US" sz="3600" dirty="0" err="1">
                <a:solidFill>
                  <a:schemeClr val="bg1"/>
                </a:solidFill>
                <a:latin typeface="+mj-lt"/>
                <a:ea typeface="Roboto" panose="02000000000000000000" pitchFamily="2" charset="0"/>
              </a:rPr>
              <a:t>ứng</a:t>
            </a:r>
            <a:endParaRPr lang="en-US" sz="3600" dirty="0">
              <a:solidFill>
                <a:schemeClr val="bg1"/>
              </a:solidFill>
              <a:latin typeface="+mj-lt"/>
              <a:ea typeface="Roboto" panose="02000000000000000000" pitchFamily="2" charset="0"/>
            </a:endParaRPr>
          </a:p>
        </p:txBody>
      </p:sp>
      <p:grpSp>
        <p:nvGrpSpPr>
          <p:cNvPr id="19" name="Group 18">
            <a:extLst>
              <a:ext uri="{FF2B5EF4-FFF2-40B4-BE49-F238E27FC236}">
                <a16:creationId xmlns:a16="http://schemas.microsoft.com/office/drawing/2014/main" id="{02CD3783-93B5-4EB6-BD9D-F61FE9940593}"/>
              </a:ext>
            </a:extLst>
          </p:cNvPr>
          <p:cNvGrpSpPr/>
          <p:nvPr/>
        </p:nvGrpSpPr>
        <p:grpSpPr>
          <a:xfrm>
            <a:off x="3859247" y="2549100"/>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Tree>
    <p:extLst>
      <p:ext uri="{BB962C8B-B14F-4D97-AF65-F5344CB8AC3E}">
        <p14:creationId xmlns:p14="http://schemas.microsoft.com/office/powerpoint/2010/main" val="3369449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ản xuất lúa ST25 theo hướng an toàn sinh học - Hiệp hội Lương thực Việt Nam">
            <a:extLst>
              <a:ext uri="{FF2B5EF4-FFF2-40B4-BE49-F238E27FC236}">
                <a16:creationId xmlns:a16="http://schemas.microsoft.com/office/drawing/2014/main" id="{74E34B11-DB30-4130-9189-84ACE5EDF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854" y="1757967"/>
            <a:ext cx="2305051" cy="1728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3C9EE2-9517-4CAA-81E1-A51DFFC7A123}"/>
              </a:ext>
            </a:extLst>
          </p:cNvPr>
          <p:cNvSpPr txBox="1"/>
          <p:nvPr/>
        </p:nvSpPr>
        <p:spPr>
          <a:xfrm>
            <a:off x="1156670" y="3463705"/>
            <a:ext cx="2023311" cy="461665"/>
          </a:xfrm>
          <a:prstGeom prst="rect">
            <a:avLst/>
          </a:prstGeom>
          <a:noFill/>
        </p:spPr>
        <p:txBody>
          <a:bodyPr wrap="none" rtlCol="0">
            <a:spAutoFit/>
          </a:bodyPr>
          <a:lstStyle/>
          <a:p>
            <a:r>
              <a:rPr lang="en-US" sz="2400" b="1" dirty="0" err="1"/>
              <a:t>Giống</a:t>
            </a:r>
            <a:r>
              <a:rPr lang="en-US" sz="2400" b="1" dirty="0"/>
              <a:t> </a:t>
            </a:r>
            <a:r>
              <a:rPr lang="en-US" sz="2400" b="1" dirty="0" err="1"/>
              <a:t>lúa</a:t>
            </a:r>
            <a:r>
              <a:rPr lang="en-US" sz="2400" b="1" dirty="0"/>
              <a:t> ST25</a:t>
            </a:r>
          </a:p>
        </p:txBody>
      </p:sp>
      <p:cxnSp>
        <p:nvCxnSpPr>
          <p:cNvPr id="8" name="Straight Connector 7">
            <a:extLst>
              <a:ext uri="{FF2B5EF4-FFF2-40B4-BE49-F238E27FC236}">
                <a16:creationId xmlns:a16="http://schemas.microsoft.com/office/drawing/2014/main" id="{E60DD32E-34A3-42FB-8EDD-91F906CD897D}"/>
              </a:ext>
            </a:extLst>
          </p:cNvPr>
          <p:cNvCxnSpPr>
            <a:cxnSpLocks/>
            <a:stCxn id="5122" idx="3"/>
          </p:cNvCxnSpPr>
          <p:nvPr/>
        </p:nvCxnSpPr>
        <p:spPr>
          <a:xfrm flipV="1">
            <a:off x="3278905" y="10590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19022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a:stCxn id="5122" idx="3"/>
          </p:cNvCxnSpPr>
          <p:nvPr/>
        </p:nvCxnSpPr>
        <p:spPr>
          <a:xfrm>
            <a:off x="3278905" y="26223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a:stCxn id="5122" idx="3"/>
          </p:cNvCxnSpPr>
          <p:nvPr/>
        </p:nvCxnSpPr>
        <p:spPr>
          <a:xfrm>
            <a:off x="3278905" y="26223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0674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19128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a:stCxn id="5122" idx="3"/>
          </p:cNvCxnSpPr>
          <p:nvPr/>
        </p:nvCxnSpPr>
        <p:spPr>
          <a:xfrm>
            <a:off x="3278905" y="26223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2433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0406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699556"/>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2,5 </a:t>
            </a:r>
            <a:r>
              <a:rPr lang="en-US" sz="2400" dirty="0" err="1"/>
              <a:t>tấn</a:t>
            </a:r>
            <a:r>
              <a:rPr lang="en-US" sz="2400" dirty="0"/>
              <a:t>/ha/</a:t>
            </a:r>
            <a:r>
              <a:rPr lang="en-US" sz="2400" dirty="0" err="1"/>
              <a:t>vụ</a:t>
            </a:r>
            <a:endParaRPr lang="en-US" sz="2400" dirty="0"/>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1461448"/>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4,5 </a:t>
            </a:r>
            <a:r>
              <a:rPr lang="en-US" sz="2400" dirty="0" err="1"/>
              <a:t>tấn</a:t>
            </a:r>
            <a:r>
              <a:rPr lang="en-US" sz="2400" dirty="0"/>
              <a:t>/ha/</a:t>
            </a:r>
            <a:r>
              <a:rPr lang="en-US" sz="2400" dirty="0" err="1"/>
              <a:t>vụ</a:t>
            </a:r>
            <a:endParaRPr lang="en-US" sz="2400" dirty="0"/>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223340"/>
            <a:ext cx="4416594"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 </a:t>
            </a:r>
            <a:r>
              <a:rPr lang="en-US" sz="2400" dirty="0" err="1"/>
              <a:t>tấn</a:t>
            </a:r>
            <a:r>
              <a:rPr lang="en-US" sz="2400" dirty="0"/>
              <a:t>/ha/</a:t>
            </a:r>
            <a:r>
              <a:rPr lang="en-US" sz="2400" dirty="0" err="1"/>
              <a:t>vụ</a:t>
            </a:r>
            <a:endParaRPr lang="en-US" sz="2400" dirty="0"/>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2938478"/>
            <a:ext cx="4862228"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6,5-7,5 </a:t>
            </a:r>
            <a:r>
              <a:rPr lang="en-US" sz="2400" dirty="0" err="1"/>
              <a:t>tấn</a:t>
            </a:r>
            <a:r>
              <a:rPr lang="en-US" sz="2400" dirty="0"/>
              <a:t>/ha/</a:t>
            </a:r>
            <a:r>
              <a:rPr lang="en-US" sz="2400" dirty="0" err="1"/>
              <a:t>vụ</a:t>
            </a:r>
            <a:endParaRPr lang="en-US" sz="2400" dirty="0"/>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3700370"/>
            <a:ext cx="4358886"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a:t>
            </a:r>
            <a:r>
              <a:rPr lang="en-US" sz="2400" b="1" dirty="0">
                <a:solidFill>
                  <a:srgbClr val="FF0000"/>
                </a:solidFill>
              </a:rPr>
              <a:t>10</a:t>
            </a:r>
            <a:r>
              <a:rPr lang="en-US" sz="2400" dirty="0"/>
              <a:t> </a:t>
            </a:r>
            <a:r>
              <a:rPr lang="en-US" sz="2400" dirty="0" err="1"/>
              <a:t>tấn</a:t>
            </a:r>
            <a:r>
              <a:rPr lang="en-US" sz="2400" dirty="0"/>
              <a:t>/ha/</a:t>
            </a:r>
            <a:r>
              <a:rPr lang="en-US" sz="2400" dirty="0" err="1"/>
              <a:t>vụ</a:t>
            </a:r>
            <a:endParaRPr lang="en-US" sz="2400" dirty="0"/>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685800"/>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1516823"/>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215839"/>
            <a:ext cx="1992853"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n</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2838643"/>
            <a:ext cx="2340705"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đúng</a:t>
            </a:r>
            <a:endParaRPr lang="en-US" dirty="0"/>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3635946"/>
            <a:ext cx="2133918"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tốt</a:t>
            </a:r>
            <a:endParaRPr lang="en-US" dirty="0"/>
          </a:p>
        </p:txBody>
      </p:sp>
      <p:sp>
        <p:nvSpPr>
          <p:cNvPr id="55" name="Rectangle: Rounded Corners 54">
            <a:extLst>
              <a:ext uri="{FF2B5EF4-FFF2-40B4-BE49-F238E27FC236}">
                <a16:creationId xmlns:a16="http://schemas.microsoft.com/office/drawing/2014/main" id="{AADA873C-A608-4618-9974-9AA45FD91CB1}"/>
              </a:ext>
            </a:extLst>
          </p:cNvPr>
          <p:cNvSpPr>
            <a:spLocks noChangeArrowheads="1"/>
          </p:cNvSpPr>
          <p:nvPr/>
        </p:nvSpPr>
        <p:spPr bwMode="auto">
          <a:xfrm>
            <a:off x="1447800" y="5191052"/>
            <a:ext cx="10210800" cy="809074"/>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Yếu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định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pháp</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để</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nâng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vượt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quá</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10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tấn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/ha/</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vụ</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76300" y="4232253"/>
            <a:ext cx="10439400"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kĩ</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thuật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921056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ản xuất lúa ST25 theo hướng an toàn sinh học - Hiệp hội Lương thực Việt Nam">
            <a:extLst>
              <a:ext uri="{FF2B5EF4-FFF2-40B4-BE49-F238E27FC236}">
                <a16:creationId xmlns:a16="http://schemas.microsoft.com/office/drawing/2014/main" id="{74E34B11-DB30-4130-9189-84ACE5EDF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854" y="1757967"/>
            <a:ext cx="2305051" cy="1728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3C9EE2-9517-4CAA-81E1-A51DFFC7A123}"/>
              </a:ext>
            </a:extLst>
          </p:cNvPr>
          <p:cNvSpPr txBox="1"/>
          <p:nvPr/>
        </p:nvSpPr>
        <p:spPr>
          <a:xfrm>
            <a:off x="1156670" y="3463705"/>
            <a:ext cx="2023311" cy="461665"/>
          </a:xfrm>
          <a:prstGeom prst="rect">
            <a:avLst/>
          </a:prstGeom>
          <a:noFill/>
        </p:spPr>
        <p:txBody>
          <a:bodyPr wrap="none" rtlCol="0">
            <a:spAutoFit/>
          </a:bodyPr>
          <a:lstStyle/>
          <a:p>
            <a:r>
              <a:rPr lang="en-US" sz="2400" b="1" dirty="0" err="1"/>
              <a:t>Giống</a:t>
            </a:r>
            <a:r>
              <a:rPr lang="en-US" sz="2400" b="1" dirty="0"/>
              <a:t> </a:t>
            </a:r>
            <a:r>
              <a:rPr lang="en-US" sz="2400" b="1" dirty="0" err="1"/>
              <a:t>lúa</a:t>
            </a:r>
            <a:r>
              <a:rPr lang="en-US" sz="2400" b="1" dirty="0"/>
              <a:t> ST25</a:t>
            </a:r>
          </a:p>
        </p:txBody>
      </p:sp>
      <p:cxnSp>
        <p:nvCxnSpPr>
          <p:cNvPr id="8" name="Straight Connector 7">
            <a:extLst>
              <a:ext uri="{FF2B5EF4-FFF2-40B4-BE49-F238E27FC236}">
                <a16:creationId xmlns:a16="http://schemas.microsoft.com/office/drawing/2014/main" id="{E60DD32E-34A3-42FB-8EDD-91F906CD897D}"/>
              </a:ext>
            </a:extLst>
          </p:cNvPr>
          <p:cNvCxnSpPr>
            <a:cxnSpLocks/>
            <a:stCxn id="5122" idx="3"/>
          </p:cNvCxnSpPr>
          <p:nvPr/>
        </p:nvCxnSpPr>
        <p:spPr>
          <a:xfrm flipV="1">
            <a:off x="3278905" y="10590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19022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a:stCxn id="5122" idx="3"/>
          </p:cNvCxnSpPr>
          <p:nvPr/>
        </p:nvCxnSpPr>
        <p:spPr>
          <a:xfrm>
            <a:off x="3278905" y="26223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a:stCxn id="5122" idx="3"/>
          </p:cNvCxnSpPr>
          <p:nvPr/>
        </p:nvCxnSpPr>
        <p:spPr>
          <a:xfrm>
            <a:off x="3278905" y="26223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0674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19128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a:stCxn id="5122" idx="3"/>
          </p:cNvCxnSpPr>
          <p:nvPr/>
        </p:nvCxnSpPr>
        <p:spPr>
          <a:xfrm>
            <a:off x="3278905" y="26223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2433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0406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699556"/>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2,5 </a:t>
            </a:r>
            <a:r>
              <a:rPr lang="en-US" sz="2400" dirty="0" err="1"/>
              <a:t>tấn</a:t>
            </a:r>
            <a:r>
              <a:rPr lang="en-US" sz="2400" dirty="0"/>
              <a:t>/ha/</a:t>
            </a:r>
            <a:r>
              <a:rPr lang="en-US" sz="2400" dirty="0" err="1"/>
              <a:t>vụ</a:t>
            </a:r>
            <a:endParaRPr lang="en-US" sz="2400" dirty="0"/>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1461448"/>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4,5 </a:t>
            </a:r>
            <a:r>
              <a:rPr lang="en-US" sz="2400" dirty="0" err="1"/>
              <a:t>tấn</a:t>
            </a:r>
            <a:r>
              <a:rPr lang="en-US" sz="2400" dirty="0"/>
              <a:t>/ha/</a:t>
            </a:r>
            <a:r>
              <a:rPr lang="en-US" sz="2400" dirty="0" err="1"/>
              <a:t>vụ</a:t>
            </a:r>
            <a:endParaRPr lang="en-US" sz="2400" dirty="0"/>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223340"/>
            <a:ext cx="4416594"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 </a:t>
            </a:r>
            <a:r>
              <a:rPr lang="en-US" sz="2400" dirty="0" err="1"/>
              <a:t>tấn</a:t>
            </a:r>
            <a:r>
              <a:rPr lang="en-US" sz="2400" dirty="0"/>
              <a:t>/ha/</a:t>
            </a:r>
            <a:r>
              <a:rPr lang="en-US" sz="2400" dirty="0" err="1"/>
              <a:t>vụ</a:t>
            </a:r>
            <a:endParaRPr lang="en-US" sz="2400" dirty="0"/>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2938478"/>
            <a:ext cx="4862228"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6,5-7,5 </a:t>
            </a:r>
            <a:r>
              <a:rPr lang="en-US" sz="2400" dirty="0" err="1"/>
              <a:t>tấn</a:t>
            </a:r>
            <a:r>
              <a:rPr lang="en-US" sz="2400" dirty="0"/>
              <a:t>/ha/</a:t>
            </a:r>
            <a:r>
              <a:rPr lang="en-US" sz="2400" dirty="0" err="1"/>
              <a:t>vụ</a:t>
            </a:r>
            <a:endParaRPr lang="en-US" sz="2400" dirty="0"/>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3700370"/>
            <a:ext cx="4358886"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a:t>
            </a:r>
            <a:r>
              <a:rPr lang="en-US" sz="2400" b="1" dirty="0">
                <a:solidFill>
                  <a:srgbClr val="FF0000"/>
                </a:solidFill>
              </a:rPr>
              <a:t>10</a:t>
            </a:r>
            <a:r>
              <a:rPr lang="en-US" sz="2400" dirty="0"/>
              <a:t> </a:t>
            </a:r>
            <a:r>
              <a:rPr lang="en-US" sz="2400" dirty="0" err="1"/>
              <a:t>tấn</a:t>
            </a:r>
            <a:r>
              <a:rPr lang="en-US" sz="2400" dirty="0"/>
              <a:t>/ha/</a:t>
            </a:r>
            <a:r>
              <a:rPr lang="en-US" sz="2400" dirty="0" err="1"/>
              <a:t>vụ</a:t>
            </a:r>
            <a:endParaRPr lang="en-US" sz="2400" dirty="0"/>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685800"/>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1516823"/>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215839"/>
            <a:ext cx="1992853"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n</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2838643"/>
            <a:ext cx="2340705"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đúng</a:t>
            </a:r>
            <a:endParaRPr lang="en-US" dirty="0"/>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3635946"/>
            <a:ext cx="2133918"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tốt</a:t>
            </a:r>
            <a:endParaRPr lang="en-US" dirty="0"/>
          </a:p>
        </p:txBody>
      </p:sp>
      <p:sp>
        <p:nvSpPr>
          <p:cNvPr id="55" name="Rectangle: Rounded Corners 54">
            <a:extLst>
              <a:ext uri="{FF2B5EF4-FFF2-40B4-BE49-F238E27FC236}">
                <a16:creationId xmlns:a16="http://schemas.microsoft.com/office/drawing/2014/main" id="{AADA873C-A608-4618-9974-9AA45FD91CB1}"/>
              </a:ext>
            </a:extLst>
          </p:cNvPr>
          <p:cNvSpPr>
            <a:spLocks noChangeArrowheads="1"/>
          </p:cNvSpPr>
          <p:nvPr/>
        </p:nvSpPr>
        <p:spPr bwMode="auto">
          <a:xfrm>
            <a:off x="990600" y="4953000"/>
            <a:ext cx="10210800" cy="1280123"/>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điều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dãy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định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Muốn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nâng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vượt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trần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76300" y="4232253"/>
            <a:ext cx="10439400"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kĩ</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thuật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2017257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C9EE2-9517-4CAA-81E1-A51DFFC7A123}"/>
              </a:ext>
            </a:extLst>
          </p:cNvPr>
          <p:cNvSpPr txBox="1"/>
          <p:nvPr/>
        </p:nvSpPr>
        <p:spPr>
          <a:xfrm>
            <a:off x="439290" y="2963938"/>
            <a:ext cx="2791149" cy="461665"/>
          </a:xfrm>
          <a:prstGeom prst="rect">
            <a:avLst/>
          </a:prstGeom>
          <a:noFill/>
        </p:spPr>
        <p:txBody>
          <a:bodyPr wrap="none" rtlCol="0">
            <a:spAutoFit/>
          </a:bodyPr>
          <a:lstStyle/>
          <a:p>
            <a:r>
              <a:rPr lang="en-US" sz="2400" b="1" dirty="0">
                <a:solidFill>
                  <a:srgbClr val="FFC000"/>
                </a:solidFill>
              </a:rPr>
              <a:t>CÙNG MỘT KIỂU GEN</a:t>
            </a:r>
          </a:p>
        </p:txBody>
      </p:sp>
      <p:cxnSp>
        <p:nvCxnSpPr>
          <p:cNvPr id="8" name="Straight Connector 7">
            <a:extLst>
              <a:ext uri="{FF2B5EF4-FFF2-40B4-BE49-F238E27FC236}">
                <a16:creationId xmlns:a16="http://schemas.microsoft.com/office/drawing/2014/main" id="{E60DD32E-34A3-42FB-8EDD-91F906CD897D}"/>
              </a:ext>
            </a:extLst>
          </p:cNvPr>
          <p:cNvCxnSpPr>
            <a:cxnSpLocks/>
          </p:cNvCxnSpPr>
          <p:nvPr/>
        </p:nvCxnSpPr>
        <p:spPr>
          <a:xfrm flipV="1">
            <a:off x="3278905" y="16686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25118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p:cNvCxnSpPr>
          <p:nvPr/>
        </p:nvCxnSpPr>
        <p:spPr>
          <a:xfrm>
            <a:off x="3278905" y="32319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p:cNvCxnSpPr>
          <p:nvPr/>
        </p:nvCxnSpPr>
        <p:spPr>
          <a:xfrm>
            <a:off x="3278905" y="32319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6770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25224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p:cNvCxnSpPr>
          <p:nvPr/>
        </p:nvCxnSpPr>
        <p:spPr>
          <a:xfrm>
            <a:off x="3278905" y="32319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8529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6502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1309156"/>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1</a:t>
            </a:r>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2071048"/>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2</a:t>
            </a:r>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832940"/>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3</a:t>
            </a:r>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3548078"/>
            <a:ext cx="1253869" cy="461665"/>
          </a:xfrm>
          <a:prstGeom prst="rect">
            <a:avLst/>
          </a:prstGeom>
          <a:noFill/>
        </p:spPr>
        <p:txBody>
          <a:bodyPr wrap="none" rtlCol="0">
            <a:spAutoFit/>
          </a:bodyPr>
          <a:lstStyle/>
          <a:p>
            <a:r>
              <a:rPr lang="en-US" sz="2400" dirty="0"/>
              <a:t>……………..</a:t>
            </a:r>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4309970"/>
            <a:ext cx="1526380"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n</a:t>
            </a:r>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1295400"/>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2126423"/>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825439"/>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3</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3448243"/>
            <a:ext cx="1063112" cy="369332"/>
          </a:xfrm>
          <a:prstGeom prst="rect">
            <a:avLst/>
          </a:prstGeom>
          <a:noFill/>
        </p:spPr>
        <p:txBody>
          <a:bodyPr wrap="none" rtlCol="0">
            <a:spAutoFit/>
          </a:bodyPr>
          <a:lstStyle/>
          <a:p>
            <a:r>
              <a:rPr lang="en-US" dirty="0"/>
              <a:t>……………….</a:t>
            </a:r>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4245546"/>
            <a:ext cx="1353256" cy="369332"/>
          </a:xfrm>
          <a:prstGeom prst="rect">
            <a:avLst/>
          </a:prstGeom>
          <a:noFill/>
        </p:spPr>
        <p:txBody>
          <a:bodyPr wrap="none" rtlCol="0">
            <a:spAutoFit/>
          </a:bodyPr>
          <a:lstStyle/>
          <a:p>
            <a:r>
              <a:rPr lang="en-US" dirty="0" err="1"/>
              <a:t>Môi</a:t>
            </a:r>
            <a:r>
              <a:rPr lang="en-US" dirty="0"/>
              <a:t> </a:t>
            </a:r>
            <a:r>
              <a:rPr lang="en-US" dirty="0" err="1"/>
              <a:t>trường</a:t>
            </a:r>
            <a:r>
              <a:rPr lang="en-US" dirty="0"/>
              <a:t> n</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839200" y="2939514"/>
            <a:ext cx="2572427"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MỨC PHẢN ỨNG</a:t>
            </a:r>
          </a:p>
        </p:txBody>
      </p:sp>
      <p:sp>
        <p:nvSpPr>
          <p:cNvPr id="2" name="Right Brace 1">
            <a:extLst>
              <a:ext uri="{FF2B5EF4-FFF2-40B4-BE49-F238E27FC236}">
                <a16:creationId xmlns:a16="http://schemas.microsoft.com/office/drawing/2014/main" id="{121207AF-EBFB-42F5-B3E2-FBA39D70505F}"/>
              </a:ext>
            </a:extLst>
          </p:cNvPr>
          <p:cNvSpPr/>
          <p:nvPr/>
        </p:nvSpPr>
        <p:spPr>
          <a:xfrm>
            <a:off x="8686800" y="1309156"/>
            <a:ext cx="152400" cy="3567644"/>
          </a:xfrm>
          <a:prstGeom prst="rightBrace">
            <a:avLst/>
          </a:prstGeom>
          <a:ln w="19050">
            <a:solidFill>
              <a:srgbClr val="FFD9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6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6B2AB5-1B80-4002-86CB-31AC884805F1}"/>
              </a:ext>
            </a:extLst>
          </p:cNvPr>
          <p:cNvSpPr>
            <a:spLocks noChangeArrowheads="1"/>
          </p:cNvSpPr>
          <p:nvPr/>
        </p:nvSpPr>
        <p:spPr bwMode="auto">
          <a:xfrm>
            <a:off x="4551961" y="1633756"/>
            <a:ext cx="3104856" cy="486089"/>
          </a:xfrm>
          <a:prstGeom prst="roundRect">
            <a:avLst>
              <a:gd name="adj" fmla="val 11252"/>
            </a:avLst>
          </a:prstGeom>
          <a:solidFill>
            <a:srgbClr val="D9FFFF"/>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MỨC PHẢN ỨNG</a:t>
            </a:r>
          </a:p>
        </p:txBody>
      </p:sp>
      <p:sp>
        <p:nvSpPr>
          <p:cNvPr id="6" name="Rectangle: Rounded Corners 5">
            <a:extLst>
              <a:ext uri="{FF2B5EF4-FFF2-40B4-BE49-F238E27FC236}">
                <a16:creationId xmlns:a16="http://schemas.microsoft.com/office/drawing/2014/main" id="{6F413360-614B-4246-82C4-A32682AE6E73}"/>
              </a:ext>
            </a:extLst>
          </p:cNvPr>
          <p:cNvSpPr>
            <a:spLocks noChangeArrowheads="1"/>
          </p:cNvSpPr>
          <p:nvPr/>
        </p:nvSpPr>
        <p:spPr bwMode="auto">
          <a:xfrm>
            <a:off x="2371288" y="3955779"/>
            <a:ext cx="3352800" cy="1225820"/>
          </a:xfrm>
          <a:prstGeom prst="roundRect">
            <a:avLst>
              <a:gd name="adj" fmla="val 11252"/>
            </a:avLst>
          </a:prstGeom>
          <a:solidFill>
            <a:srgbClr val="DCC5ED"/>
          </a:solidFill>
          <a:ln w="19050">
            <a:noFill/>
            <a:miter lim="800000"/>
            <a:headEnd/>
            <a:tailEnd/>
          </a:ln>
        </p:spPr>
        <p:txBody>
          <a:bodyPr anchor="ctr" anchorCtr="0"/>
          <a:lstStyle/>
          <a:p>
            <a:pPr algn="ctr">
              <a:spcAft>
                <a:spcPts val="450"/>
              </a:spcAft>
              <a:buClr>
                <a:srgbClr val="44546A"/>
              </a:buClr>
              <a:buSzPct val="70000"/>
              <a:defRPr/>
            </a:pP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trạng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endPar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sản</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sữa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bò</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7" name="Rectangle: Rounded Corners 6">
            <a:extLst>
              <a:ext uri="{FF2B5EF4-FFF2-40B4-BE49-F238E27FC236}">
                <a16:creationId xmlns:a16="http://schemas.microsoft.com/office/drawing/2014/main" id="{389ADC8A-EB94-405D-B425-3E2342151E8C}"/>
              </a:ext>
            </a:extLst>
          </p:cNvPr>
          <p:cNvSpPr>
            <a:spLocks noChangeArrowheads="1"/>
          </p:cNvSpPr>
          <p:nvPr/>
        </p:nvSpPr>
        <p:spPr bwMode="auto">
          <a:xfrm>
            <a:off x="6348369" y="3962400"/>
            <a:ext cx="3581400" cy="1219199"/>
          </a:xfrm>
          <a:prstGeom prst="roundRect">
            <a:avLst>
              <a:gd name="adj" fmla="val 11252"/>
            </a:avLst>
          </a:prstGeom>
          <a:solidFill>
            <a:srgbClr val="DCC5ED"/>
          </a:solidFill>
          <a:ln w="19050">
            <a:noFill/>
            <a:miter lim="800000"/>
            <a:headEnd/>
            <a:tailEnd/>
          </a:ln>
        </p:spPr>
        <p:txBody>
          <a:bodyPr anchor="ctr" anchorCtr="0"/>
          <a:lstStyle/>
          <a:p>
            <a:pPr algn="ctr">
              <a:spcAft>
                <a:spcPts val="450"/>
              </a:spcAft>
              <a:buClr>
                <a:srgbClr val="44546A"/>
              </a:buClr>
              <a:buSzPct val="70000"/>
              <a:defRPr/>
            </a:pP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trạng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chất</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endPar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tỉ</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lệ</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bơ</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sữa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hàm</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vitamim</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C)</a:t>
            </a:r>
          </a:p>
        </p:txBody>
      </p:sp>
      <p:sp>
        <p:nvSpPr>
          <p:cNvPr id="8" name="Rectangle: Rounded Corners 7">
            <a:extLst>
              <a:ext uri="{FF2B5EF4-FFF2-40B4-BE49-F238E27FC236}">
                <a16:creationId xmlns:a16="http://schemas.microsoft.com/office/drawing/2014/main" id="{C2AA276E-FCAC-459E-BC59-8A7912627770}"/>
              </a:ext>
            </a:extLst>
          </p:cNvPr>
          <p:cNvSpPr>
            <a:spLocks noChangeArrowheads="1"/>
          </p:cNvSpPr>
          <p:nvPr/>
        </p:nvSpPr>
        <p:spPr bwMode="auto">
          <a:xfrm>
            <a:off x="3276600" y="2693076"/>
            <a:ext cx="1585519" cy="486089"/>
          </a:xfrm>
          <a:prstGeom prst="roundRect">
            <a:avLst>
              <a:gd name="adj" fmla="val 11252"/>
            </a:avLst>
          </a:prstGeom>
          <a:solidFill>
            <a:srgbClr val="FFFFC1"/>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RỘNG</a:t>
            </a:r>
          </a:p>
        </p:txBody>
      </p:sp>
      <p:sp>
        <p:nvSpPr>
          <p:cNvPr id="9" name="Rectangle: Rounded Corners 8">
            <a:extLst>
              <a:ext uri="{FF2B5EF4-FFF2-40B4-BE49-F238E27FC236}">
                <a16:creationId xmlns:a16="http://schemas.microsoft.com/office/drawing/2014/main" id="{012945EE-5764-417E-ABC3-BD687EBCAAEA}"/>
              </a:ext>
            </a:extLst>
          </p:cNvPr>
          <p:cNvSpPr>
            <a:spLocks noChangeArrowheads="1"/>
          </p:cNvSpPr>
          <p:nvPr/>
        </p:nvSpPr>
        <p:spPr bwMode="auto">
          <a:xfrm>
            <a:off x="7329883" y="2693076"/>
            <a:ext cx="1524000" cy="486089"/>
          </a:xfrm>
          <a:prstGeom prst="roundRect">
            <a:avLst>
              <a:gd name="adj" fmla="val 11252"/>
            </a:avLst>
          </a:prstGeom>
          <a:solidFill>
            <a:srgbClr val="FFFFC1"/>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HẸP</a:t>
            </a:r>
          </a:p>
        </p:txBody>
      </p:sp>
      <p:cxnSp>
        <p:nvCxnSpPr>
          <p:cNvPr id="11" name="Straight Connector 10">
            <a:extLst>
              <a:ext uri="{FF2B5EF4-FFF2-40B4-BE49-F238E27FC236}">
                <a16:creationId xmlns:a16="http://schemas.microsoft.com/office/drawing/2014/main" id="{C6F48576-7767-47FD-B6A0-2C0FBA3F21B7}"/>
              </a:ext>
            </a:extLst>
          </p:cNvPr>
          <p:cNvCxnSpPr>
            <a:cxnSpLocks/>
          </p:cNvCxnSpPr>
          <p:nvPr/>
        </p:nvCxnSpPr>
        <p:spPr>
          <a:xfrm>
            <a:off x="6096000" y="2128234"/>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243807-6FD9-4428-B806-49F2F8E19A08}"/>
              </a:ext>
            </a:extLst>
          </p:cNvPr>
          <p:cNvCxnSpPr>
            <a:cxnSpLocks/>
          </p:cNvCxnSpPr>
          <p:nvPr/>
        </p:nvCxnSpPr>
        <p:spPr>
          <a:xfrm>
            <a:off x="4034405" y="2417165"/>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351A3A-4DBA-404A-8664-4CC9300D8347}"/>
              </a:ext>
            </a:extLst>
          </p:cNvPr>
          <p:cNvCxnSpPr>
            <a:cxnSpLocks/>
          </p:cNvCxnSpPr>
          <p:nvPr/>
        </p:nvCxnSpPr>
        <p:spPr>
          <a:xfrm>
            <a:off x="8130680" y="2417164"/>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33D54-3272-4641-92E6-D91B017540BC}"/>
              </a:ext>
            </a:extLst>
          </p:cNvPr>
          <p:cNvCxnSpPr>
            <a:cxnSpLocks/>
          </p:cNvCxnSpPr>
          <p:nvPr/>
        </p:nvCxnSpPr>
        <p:spPr>
          <a:xfrm>
            <a:off x="8130680" y="3179165"/>
            <a:ext cx="0" cy="7832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5C21C3-8ABE-42A9-A52E-AF91B5AE96EB}"/>
              </a:ext>
            </a:extLst>
          </p:cNvPr>
          <p:cNvCxnSpPr>
            <a:cxnSpLocks/>
          </p:cNvCxnSpPr>
          <p:nvPr/>
        </p:nvCxnSpPr>
        <p:spPr>
          <a:xfrm>
            <a:off x="4034405" y="3172544"/>
            <a:ext cx="0" cy="7832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983C79-0E0C-4CAF-A5F1-65B77961AC90}"/>
              </a:ext>
            </a:extLst>
          </p:cNvPr>
          <p:cNvCxnSpPr>
            <a:cxnSpLocks/>
          </p:cNvCxnSpPr>
          <p:nvPr/>
        </p:nvCxnSpPr>
        <p:spPr>
          <a:xfrm flipH="1">
            <a:off x="4030910" y="2417165"/>
            <a:ext cx="40997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79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F3DBF-822B-4874-9DF9-2CC19CE7E884}"/>
              </a:ext>
            </a:extLst>
          </p:cNvPr>
          <p:cNvPicPr>
            <a:picLocks noChangeAspect="1"/>
          </p:cNvPicPr>
          <p:nvPr/>
        </p:nvPicPr>
        <p:blipFill rotWithShape="1">
          <a:blip r:embed="rId2"/>
          <a:srcRect l="13043" t="17749" r="6051"/>
          <a:stretch/>
        </p:blipFill>
        <p:spPr>
          <a:xfrm>
            <a:off x="3200400" y="1165451"/>
            <a:ext cx="6172199" cy="2471901"/>
          </a:xfrm>
          <a:prstGeom prst="rect">
            <a:avLst/>
          </a:prstGeom>
        </p:spPr>
      </p:pic>
      <p:sp>
        <p:nvSpPr>
          <p:cNvPr id="7" name="TextBox 6">
            <a:extLst>
              <a:ext uri="{FF2B5EF4-FFF2-40B4-BE49-F238E27FC236}">
                <a16:creationId xmlns:a16="http://schemas.microsoft.com/office/drawing/2014/main" id="{05AD9360-0668-4ED7-9570-1F63D409F536}"/>
              </a:ext>
            </a:extLst>
          </p:cNvPr>
          <p:cNvSpPr txBox="1"/>
          <p:nvPr/>
        </p:nvSpPr>
        <p:spPr>
          <a:xfrm>
            <a:off x="1028699" y="4975211"/>
            <a:ext cx="10515600" cy="1200329"/>
          </a:xfrm>
          <a:prstGeom prst="rect">
            <a:avLst/>
          </a:prstGeom>
          <a:noFill/>
        </p:spPr>
        <p:txBody>
          <a:bodyPr wrap="square">
            <a:spAutoFit/>
          </a:bodyPr>
          <a:lstStyle/>
          <a:p>
            <a:r>
              <a:rPr lang="en-US" sz="2400" dirty="0"/>
              <a:t>- So </a:t>
            </a:r>
            <a:r>
              <a:rPr lang="en-US" sz="2400" dirty="0" err="1"/>
              <a:t>sánh</a:t>
            </a:r>
            <a:r>
              <a:rPr lang="en-US" sz="2400" dirty="0"/>
              <a:t> </a:t>
            </a:r>
            <a:r>
              <a:rPr lang="en-US" sz="2400" dirty="0" err="1"/>
              <a:t>chiều</a:t>
            </a:r>
            <a:r>
              <a:rPr lang="en-US" sz="2400" dirty="0"/>
              <a:t> </a:t>
            </a:r>
            <a:r>
              <a:rPr lang="en-US" sz="2400" dirty="0" err="1"/>
              <a:t>cao</a:t>
            </a:r>
            <a:r>
              <a:rPr lang="en-US" sz="2400" dirty="0"/>
              <a:t> </a:t>
            </a:r>
            <a:r>
              <a:rPr lang="en-US" sz="2400" dirty="0" err="1"/>
              <a:t>của</a:t>
            </a:r>
            <a:r>
              <a:rPr lang="en-US" sz="2400" dirty="0"/>
              <a:t> </a:t>
            </a:r>
            <a:r>
              <a:rPr lang="en-US" sz="2400" dirty="0" err="1"/>
              <a:t>mỗi</a:t>
            </a:r>
            <a:r>
              <a:rPr lang="en-US" sz="2400" dirty="0"/>
              <a:t> </a:t>
            </a:r>
            <a:r>
              <a:rPr lang="en-US" sz="2400" dirty="0" err="1"/>
              <a:t>dòng</a:t>
            </a:r>
            <a:r>
              <a:rPr lang="en-US" sz="2400" dirty="0"/>
              <a:t> </a:t>
            </a:r>
            <a:r>
              <a:rPr lang="en-US" sz="2400" dirty="0" err="1"/>
              <a:t>cỏ</a:t>
            </a:r>
            <a:r>
              <a:rPr lang="en-US" sz="2400" dirty="0"/>
              <a:t> </a:t>
            </a:r>
            <a:r>
              <a:rPr lang="en-US" sz="2400" dirty="0" err="1"/>
              <a:t>thi</a:t>
            </a:r>
            <a:r>
              <a:rPr lang="en-US" sz="2400" dirty="0"/>
              <a:t> ở </a:t>
            </a:r>
            <a:r>
              <a:rPr lang="en-US" sz="2400" dirty="0" err="1"/>
              <a:t>các</a:t>
            </a:r>
            <a:r>
              <a:rPr lang="en-US" sz="2400" dirty="0"/>
              <a:t> </a:t>
            </a:r>
            <a:r>
              <a:rPr lang="en-US" sz="2400" dirty="0" err="1"/>
              <a:t>độ</a:t>
            </a:r>
            <a:r>
              <a:rPr lang="en-US" sz="2400" dirty="0"/>
              <a:t> </a:t>
            </a:r>
            <a:r>
              <a:rPr lang="en-US" sz="2400" dirty="0" err="1"/>
              <a:t>cao</a:t>
            </a:r>
            <a:r>
              <a:rPr lang="en-US" sz="2400" dirty="0"/>
              <a:t> </a:t>
            </a:r>
            <a:r>
              <a:rPr lang="en-US" sz="2400" dirty="0" err="1"/>
              <a:t>khác</a:t>
            </a:r>
            <a:r>
              <a:rPr lang="en-US" sz="2400" dirty="0"/>
              <a:t> </a:t>
            </a:r>
            <a:r>
              <a:rPr lang="en-US" sz="2400" dirty="0" err="1"/>
              <a:t>nhau</a:t>
            </a:r>
            <a:r>
              <a:rPr lang="en-US" sz="2400" dirty="0"/>
              <a:t> </a:t>
            </a:r>
            <a:r>
              <a:rPr lang="en-US" sz="2400" dirty="0" err="1"/>
              <a:t>và</a:t>
            </a:r>
            <a:r>
              <a:rPr lang="en-US" sz="2400" dirty="0"/>
              <a:t> </a:t>
            </a:r>
            <a:r>
              <a:rPr lang="en-US" sz="2400" dirty="0" err="1"/>
              <a:t>xác</a:t>
            </a:r>
            <a:r>
              <a:rPr lang="en-US" sz="2400" dirty="0"/>
              <a:t> định </a:t>
            </a:r>
            <a:r>
              <a:rPr lang="en-US" sz="2400" dirty="0" err="1"/>
              <a:t>dòng</a:t>
            </a:r>
            <a:r>
              <a:rPr lang="en-US" sz="2400" dirty="0"/>
              <a:t>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rộng</a:t>
            </a:r>
            <a:r>
              <a:rPr lang="en-US" sz="2400" dirty="0"/>
              <a:t> </a:t>
            </a:r>
            <a:r>
              <a:rPr lang="en-US" sz="2400" dirty="0" err="1"/>
              <a:t>nhất</a:t>
            </a:r>
            <a:r>
              <a:rPr lang="en-US" sz="2400" dirty="0"/>
              <a:t>, </a:t>
            </a:r>
            <a:r>
              <a:rPr lang="en-US" sz="2400" dirty="0" err="1"/>
              <a:t>dòng</a:t>
            </a:r>
            <a:r>
              <a:rPr lang="en-US" sz="2400" dirty="0"/>
              <a:t>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hẹp</a:t>
            </a:r>
            <a:r>
              <a:rPr lang="en-US" sz="2400" dirty="0"/>
              <a:t> </a:t>
            </a:r>
            <a:r>
              <a:rPr lang="en-US" sz="2400" dirty="0" err="1"/>
              <a:t>nhất</a:t>
            </a:r>
            <a:r>
              <a:rPr lang="en-US" sz="2400" dirty="0"/>
              <a:t>?</a:t>
            </a:r>
          </a:p>
          <a:p>
            <a:r>
              <a:rPr lang="en-US" sz="2400" dirty="0"/>
              <a:t>- </a:t>
            </a:r>
            <a:r>
              <a:rPr lang="en-US" sz="2400" dirty="0" err="1"/>
              <a:t>Bản</a:t>
            </a:r>
            <a:r>
              <a:rPr lang="en-US" sz="2400" dirty="0"/>
              <a:t> </a:t>
            </a:r>
            <a:r>
              <a:rPr lang="en-US" sz="2400" dirty="0" err="1"/>
              <a:t>chất</a:t>
            </a:r>
            <a:r>
              <a:rPr lang="en-US" sz="2400" dirty="0"/>
              <a:t> di </a:t>
            </a:r>
            <a:r>
              <a:rPr lang="en-US" sz="2400" dirty="0" err="1"/>
              <a:t>truyền</a:t>
            </a:r>
            <a:r>
              <a:rPr lang="en-US" sz="2400" dirty="0"/>
              <a:t> </a:t>
            </a:r>
            <a:r>
              <a:rPr lang="en-US" sz="2400" dirty="0" err="1"/>
              <a:t>của</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a:t>
            </a:r>
          </a:p>
        </p:txBody>
      </p:sp>
      <p:sp>
        <p:nvSpPr>
          <p:cNvPr id="8" name="TextBox 7">
            <a:extLst>
              <a:ext uri="{FF2B5EF4-FFF2-40B4-BE49-F238E27FC236}">
                <a16:creationId xmlns:a16="http://schemas.microsoft.com/office/drawing/2014/main" id="{DCD9AF65-52EC-4582-835F-FF4FB5E4E932}"/>
              </a:ext>
            </a:extLst>
          </p:cNvPr>
          <p:cNvSpPr txBox="1"/>
          <p:nvPr/>
        </p:nvSpPr>
        <p:spPr>
          <a:xfrm>
            <a:off x="3429000" y="3671471"/>
            <a:ext cx="5912196" cy="369332"/>
          </a:xfrm>
          <a:prstGeom prst="rect">
            <a:avLst/>
          </a:prstGeom>
          <a:noFill/>
        </p:spPr>
        <p:txBody>
          <a:bodyPr wrap="none" rtlCol="0">
            <a:spAutoFit/>
          </a:bodyPr>
          <a:lstStyle/>
          <a:p>
            <a:r>
              <a:rPr lang="en-US" dirty="0"/>
              <a:t>4         13       23           4         13       23            4            13         23</a:t>
            </a:r>
          </a:p>
        </p:txBody>
      </p:sp>
      <p:sp>
        <p:nvSpPr>
          <p:cNvPr id="9" name="TextBox 8">
            <a:extLst>
              <a:ext uri="{FF2B5EF4-FFF2-40B4-BE49-F238E27FC236}">
                <a16:creationId xmlns:a16="http://schemas.microsoft.com/office/drawing/2014/main" id="{69D5E741-39CA-45D1-A376-1FD9F7645AF4}"/>
              </a:ext>
            </a:extLst>
          </p:cNvPr>
          <p:cNvSpPr txBox="1"/>
          <p:nvPr/>
        </p:nvSpPr>
        <p:spPr>
          <a:xfrm rot="16200000">
            <a:off x="1961094" y="2252356"/>
            <a:ext cx="1933543" cy="369332"/>
          </a:xfrm>
          <a:prstGeom prst="rect">
            <a:avLst/>
          </a:prstGeom>
          <a:noFill/>
        </p:spPr>
        <p:txBody>
          <a:bodyPr wrap="none" rtlCol="0">
            <a:spAutoFit/>
          </a:bodyPr>
          <a:lstStyle/>
          <a:p>
            <a:r>
              <a:rPr lang="en-US" dirty="0" err="1"/>
              <a:t>Chiều</a:t>
            </a:r>
            <a:r>
              <a:rPr lang="en-US" dirty="0"/>
              <a:t> </a:t>
            </a:r>
            <a:r>
              <a:rPr lang="en-US" dirty="0" err="1"/>
              <a:t>cao</a:t>
            </a:r>
            <a:r>
              <a:rPr lang="en-US" dirty="0"/>
              <a:t> </a:t>
            </a:r>
            <a:r>
              <a:rPr lang="en-US" dirty="0" err="1"/>
              <a:t>cây</a:t>
            </a:r>
            <a:r>
              <a:rPr lang="en-US" dirty="0"/>
              <a:t> (cm)</a:t>
            </a:r>
          </a:p>
        </p:txBody>
      </p:sp>
      <p:sp>
        <p:nvSpPr>
          <p:cNvPr id="10" name="TextBox 9">
            <a:extLst>
              <a:ext uri="{FF2B5EF4-FFF2-40B4-BE49-F238E27FC236}">
                <a16:creationId xmlns:a16="http://schemas.microsoft.com/office/drawing/2014/main" id="{0EBFE53C-1E3F-44DA-93DC-DBFABB5916C0}"/>
              </a:ext>
            </a:extLst>
          </p:cNvPr>
          <p:cNvSpPr txBox="1"/>
          <p:nvPr/>
        </p:nvSpPr>
        <p:spPr>
          <a:xfrm>
            <a:off x="3505200" y="762000"/>
            <a:ext cx="1435008" cy="369332"/>
          </a:xfrm>
          <a:prstGeom prst="rect">
            <a:avLst/>
          </a:prstGeom>
          <a:noFill/>
        </p:spPr>
        <p:txBody>
          <a:bodyPr wrap="none" rtlCol="0">
            <a:spAutoFit/>
          </a:bodyPr>
          <a:lstStyle/>
          <a:p>
            <a:r>
              <a:rPr lang="en-US" dirty="0" err="1"/>
              <a:t>Độ</a:t>
            </a:r>
            <a:r>
              <a:rPr lang="en-US" dirty="0"/>
              <a:t> </a:t>
            </a:r>
            <a:r>
              <a:rPr lang="en-US" dirty="0" err="1"/>
              <a:t>cao</a:t>
            </a:r>
            <a:r>
              <a:rPr lang="en-US" dirty="0"/>
              <a:t> 30 cm</a:t>
            </a:r>
          </a:p>
        </p:txBody>
      </p:sp>
      <p:sp>
        <p:nvSpPr>
          <p:cNvPr id="11" name="TextBox 10">
            <a:extLst>
              <a:ext uri="{FF2B5EF4-FFF2-40B4-BE49-F238E27FC236}">
                <a16:creationId xmlns:a16="http://schemas.microsoft.com/office/drawing/2014/main" id="{2CCD7BF5-BBCE-4381-9A82-4A549827E8EB}"/>
              </a:ext>
            </a:extLst>
          </p:cNvPr>
          <p:cNvSpPr txBox="1"/>
          <p:nvPr/>
        </p:nvSpPr>
        <p:spPr>
          <a:xfrm>
            <a:off x="5428732"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1 400 cm</a:t>
            </a:r>
          </a:p>
        </p:txBody>
      </p:sp>
      <p:sp>
        <p:nvSpPr>
          <p:cNvPr id="12" name="TextBox 11">
            <a:extLst>
              <a:ext uri="{FF2B5EF4-FFF2-40B4-BE49-F238E27FC236}">
                <a16:creationId xmlns:a16="http://schemas.microsoft.com/office/drawing/2014/main" id="{1E6A9996-C72E-48E7-A7D7-7ACF06CE674C}"/>
              </a:ext>
            </a:extLst>
          </p:cNvPr>
          <p:cNvSpPr txBox="1"/>
          <p:nvPr/>
        </p:nvSpPr>
        <p:spPr>
          <a:xfrm>
            <a:off x="7391400"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3 000 cm</a:t>
            </a:r>
          </a:p>
        </p:txBody>
      </p:sp>
      <p:sp>
        <p:nvSpPr>
          <p:cNvPr id="13" name="Rectangle: Rounded Corners 12">
            <a:extLst>
              <a:ext uri="{FF2B5EF4-FFF2-40B4-BE49-F238E27FC236}">
                <a16:creationId xmlns:a16="http://schemas.microsoft.com/office/drawing/2014/main" id="{2B257EC3-B64E-4683-9C0F-A6633DE0F0D0}"/>
              </a:ext>
            </a:extLst>
          </p:cNvPr>
          <p:cNvSpPr>
            <a:spLocks noChangeArrowheads="1"/>
          </p:cNvSpPr>
          <p:nvPr/>
        </p:nvSpPr>
        <p:spPr bwMode="auto">
          <a:xfrm>
            <a:off x="2257425" y="4226077"/>
            <a:ext cx="7677150" cy="48609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Chiều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dòng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(Achillea </a:t>
            </a:r>
            <a:r>
              <a:rPr lang="en-US" sz="24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mellefolium</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L.)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399529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F3DBF-822B-4874-9DF9-2CC19CE7E884}"/>
              </a:ext>
            </a:extLst>
          </p:cNvPr>
          <p:cNvPicPr>
            <a:picLocks noChangeAspect="1"/>
          </p:cNvPicPr>
          <p:nvPr/>
        </p:nvPicPr>
        <p:blipFill rotWithShape="1">
          <a:blip r:embed="rId2"/>
          <a:srcRect l="13043" t="17749" r="6051"/>
          <a:stretch/>
        </p:blipFill>
        <p:spPr>
          <a:xfrm>
            <a:off x="3200400" y="1165451"/>
            <a:ext cx="6172199" cy="2471901"/>
          </a:xfrm>
          <a:prstGeom prst="rect">
            <a:avLst/>
          </a:prstGeom>
        </p:spPr>
      </p:pic>
      <p:sp>
        <p:nvSpPr>
          <p:cNvPr id="7" name="TextBox 6">
            <a:extLst>
              <a:ext uri="{FF2B5EF4-FFF2-40B4-BE49-F238E27FC236}">
                <a16:creationId xmlns:a16="http://schemas.microsoft.com/office/drawing/2014/main" id="{05AD9360-0668-4ED7-9570-1F63D409F536}"/>
              </a:ext>
            </a:extLst>
          </p:cNvPr>
          <p:cNvSpPr txBox="1"/>
          <p:nvPr/>
        </p:nvSpPr>
        <p:spPr>
          <a:xfrm>
            <a:off x="1314450" y="4975211"/>
            <a:ext cx="9563101" cy="830997"/>
          </a:xfrm>
          <a:prstGeom prst="rect">
            <a:avLst/>
          </a:prstGeom>
          <a:noFill/>
        </p:spPr>
        <p:txBody>
          <a:bodyPr wrap="square">
            <a:spAutoFit/>
          </a:bodyPr>
          <a:lstStyle/>
          <a:p>
            <a:r>
              <a:rPr lang="en-US" sz="2400" dirty="0"/>
              <a:t>- </a:t>
            </a:r>
            <a:r>
              <a:rPr lang="en-US" sz="2400" dirty="0" err="1"/>
              <a:t>Dòng</a:t>
            </a:r>
            <a:r>
              <a:rPr lang="en-US" sz="2400" dirty="0"/>
              <a:t> 4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rộng</a:t>
            </a:r>
            <a:r>
              <a:rPr lang="en-US" sz="2400" dirty="0"/>
              <a:t> </a:t>
            </a:r>
            <a:r>
              <a:rPr lang="en-US" sz="2400" dirty="0" err="1"/>
              <a:t>nhất</a:t>
            </a:r>
            <a:r>
              <a:rPr lang="en-US" sz="2400" dirty="0"/>
              <a:t>, </a:t>
            </a:r>
            <a:r>
              <a:rPr lang="en-US" sz="2400" dirty="0" err="1"/>
              <a:t>dòng</a:t>
            </a:r>
            <a:r>
              <a:rPr lang="en-US" sz="2400" dirty="0"/>
              <a:t> 23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hẹp</a:t>
            </a:r>
            <a:r>
              <a:rPr lang="en-US" sz="2400" dirty="0"/>
              <a:t> </a:t>
            </a:r>
            <a:r>
              <a:rPr lang="en-US" sz="2400" dirty="0" err="1"/>
              <a:t>nhất</a:t>
            </a:r>
            <a:r>
              <a:rPr lang="en-US" sz="2400" dirty="0"/>
              <a:t>.</a:t>
            </a:r>
          </a:p>
          <a:p>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có</a:t>
            </a:r>
            <a:r>
              <a:rPr lang="en-US" sz="2400" dirty="0"/>
              <a:t> </a:t>
            </a:r>
            <a:r>
              <a:rPr lang="en-US" sz="2400" dirty="0" err="1"/>
              <a:t>bản</a:t>
            </a:r>
            <a:r>
              <a:rPr lang="en-US" sz="2400" dirty="0"/>
              <a:t> </a:t>
            </a:r>
            <a:r>
              <a:rPr lang="en-US" sz="2400" dirty="0" err="1"/>
              <a:t>chất</a:t>
            </a:r>
            <a:r>
              <a:rPr lang="en-US" sz="2400" dirty="0"/>
              <a:t> di </a:t>
            </a:r>
            <a:r>
              <a:rPr lang="en-US" sz="2400" dirty="0" err="1"/>
              <a:t>truyền</a:t>
            </a:r>
            <a:r>
              <a:rPr lang="en-US" sz="2400" dirty="0"/>
              <a:t> </a:t>
            </a:r>
            <a:r>
              <a:rPr lang="en-US" sz="2400" dirty="0" err="1"/>
              <a:t>và</a:t>
            </a:r>
            <a:r>
              <a:rPr lang="en-US" sz="2400" dirty="0"/>
              <a:t> </a:t>
            </a:r>
            <a:r>
              <a:rPr lang="en-US" sz="2400" dirty="0" err="1"/>
              <a:t>được</a:t>
            </a:r>
            <a:r>
              <a:rPr lang="en-US" sz="2400" dirty="0"/>
              <a:t> </a:t>
            </a:r>
            <a:r>
              <a:rPr lang="en-US" sz="2400" dirty="0" err="1"/>
              <a:t>truyền</a:t>
            </a:r>
            <a:r>
              <a:rPr lang="en-US" sz="2400" dirty="0"/>
              <a:t> qua </a:t>
            </a:r>
            <a:r>
              <a:rPr lang="en-US" sz="2400" dirty="0" err="1"/>
              <a:t>các</a:t>
            </a:r>
            <a:r>
              <a:rPr lang="en-US" sz="2400" dirty="0"/>
              <a:t> </a:t>
            </a:r>
            <a:r>
              <a:rPr lang="en-US" sz="2400" dirty="0" err="1"/>
              <a:t>thế</a:t>
            </a:r>
            <a:r>
              <a:rPr lang="en-US" sz="2400" dirty="0"/>
              <a:t> </a:t>
            </a:r>
            <a:r>
              <a:rPr lang="en-US" sz="2400" dirty="0" err="1"/>
              <a:t>hệ</a:t>
            </a:r>
            <a:r>
              <a:rPr lang="en-US" sz="2400" dirty="0"/>
              <a:t> </a:t>
            </a:r>
            <a:r>
              <a:rPr lang="en-US" sz="2400" dirty="0" err="1"/>
              <a:t>sinh</a:t>
            </a:r>
            <a:r>
              <a:rPr lang="en-US" sz="2400" dirty="0"/>
              <a:t> </a:t>
            </a:r>
            <a:r>
              <a:rPr lang="en-US" sz="2400" dirty="0" err="1"/>
              <a:t>vật</a:t>
            </a:r>
            <a:r>
              <a:rPr lang="en-US" sz="2400" dirty="0"/>
              <a:t>.</a:t>
            </a:r>
          </a:p>
        </p:txBody>
      </p:sp>
      <p:sp>
        <p:nvSpPr>
          <p:cNvPr id="8" name="TextBox 7">
            <a:extLst>
              <a:ext uri="{FF2B5EF4-FFF2-40B4-BE49-F238E27FC236}">
                <a16:creationId xmlns:a16="http://schemas.microsoft.com/office/drawing/2014/main" id="{DCD9AF65-52EC-4582-835F-FF4FB5E4E932}"/>
              </a:ext>
            </a:extLst>
          </p:cNvPr>
          <p:cNvSpPr txBox="1"/>
          <p:nvPr/>
        </p:nvSpPr>
        <p:spPr>
          <a:xfrm>
            <a:off x="3429000" y="3671471"/>
            <a:ext cx="5912196" cy="369332"/>
          </a:xfrm>
          <a:prstGeom prst="rect">
            <a:avLst/>
          </a:prstGeom>
          <a:noFill/>
        </p:spPr>
        <p:txBody>
          <a:bodyPr wrap="none" rtlCol="0">
            <a:spAutoFit/>
          </a:bodyPr>
          <a:lstStyle/>
          <a:p>
            <a:r>
              <a:rPr lang="en-US" dirty="0"/>
              <a:t>4         13       23           4         13       23            4            13         23</a:t>
            </a:r>
          </a:p>
        </p:txBody>
      </p:sp>
      <p:sp>
        <p:nvSpPr>
          <p:cNvPr id="9" name="TextBox 8">
            <a:extLst>
              <a:ext uri="{FF2B5EF4-FFF2-40B4-BE49-F238E27FC236}">
                <a16:creationId xmlns:a16="http://schemas.microsoft.com/office/drawing/2014/main" id="{69D5E741-39CA-45D1-A376-1FD9F7645AF4}"/>
              </a:ext>
            </a:extLst>
          </p:cNvPr>
          <p:cNvSpPr txBox="1"/>
          <p:nvPr/>
        </p:nvSpPr>
        <p:spPr>
          <a:xfrm rot="16200000">
            <a:off x="1961094" y="2252356"/>
            <a:ext cx="1933543" cy="369332"/>
          </a:xfrm>
          <a:prstGeom prst="rect">
            <a:avLst/>
          </a:prstGeom>
          <a:noFill/>
        </p:spPr>
        <p:txBody>
          <a:bodyPr wrap="none" rtlCol="0">
            <a:spAutoFit/>
          </a:bodyPr>
          <a:lstStyle/>
          <a:p>
            <a:r>
              <a:rPr lang="en-US" dirty="0" err="1"/>
              <a:t>Chiều</a:t>
            </a:r>
            <a:r>
              <a:rPr lang="en-US" dirty="0"/>
              <a:t> </a:t>
            </a:r>
            <a:r>
              <a:rPr lang="en-US" dirty="0" err="1"/>
              <a:t>cao</a:t>
            </a:r>
            <a:r>
              <a:rPr lang="en-US" dirty="0"/>
              <a:t> </a:t>
            </a:r>
            <a:r>
              <a:rPr lang="en-US" dirty="0" err="1"/>
              <a:t>cây</a:t>
            </a:r>
            <a:r>
              <a:rPr lang="en-US" dirty="0"/>
              <a:t> (cm)</a:t>
            </a:r>
          </a:p>
        </p:txBody>
      </p:sp>
      <p:sp>
        <p:nvSpPr>
          <p:cNvPr id="10" name="TextBox 9">
            <a:extLst>
              <a:ext uri="{FF2B5EF4-FFF2-40B4-BE49-F238E27FC236}">
                <a16:creationId xmlns:a16="http://schemas.microsoft.com/office/drawing/2014/main" id="{0EBFE53C-1E3F-44DA-93DC-DBFABB5916C0}"/>
              </a:ext>
            </a:extLst>
          </p:cNvPr>
          <p:cNvSpPr txBox="1"/>
          <p:nvPr/>
        </p:nvSpPr>
        <p:spPr>
          <a:xfrm>
            <a:off x="3505200" y="762000"/>
            <a:ext cx="1435008" cy="369332"/>
          </a:xfrm>
          <a:prstGeom prst="rect">
            <a:avLst/>
          </a:prstGeom>
          <a:noFill/>
        </p:spPr>
        <p:txBody>
          <a:bodyPr wrap="none" rtlCol="0">
            <a:spAutoFit/>
          </a:bodyPr>
          <a:lstStyle/>
          <a:p>
            <a:r>
              <a:rPr lang="en-US" dirty="0" err="1"/>
              <a:t>Độ</a:t>
            </a:r>
            <a:r>
              <a:rPr lang="en-US" dirty="0"/>
              <a:t> </a:t>
            </a:r>
            <a:r>
              <a:rPr lang="en-US" dirty="0" err="1"/>
              <a:t>cao</a:t>
            </a:r>
            <a:r>
              <a:rPr lang="en-US" dirty="0"/>
              <a:t> 30 cm</a:t>
            </a:r>
          </a:p>
        </p:txBody>
      </p:sp>
      <p:sp>
        <p:nvSpPr>
          <p:cNvPr id="11" name="TextBox 10">
            <a:extLst>
              <a:ext uri="{FF2B5EF4-FFF2-40B4-BE49-F238E27FC236}">
                <a16:creationId xmlns:a16="http://schemas.microsoft.com/office/drawing/2014/main" id="{2CCD7BF5-BBCE-4381-9A82-4A549827E8EB}"/>
              </a:ext>
            </a:extLst>
          </p:cNvPr>
          <p:cNvSpPr txBox="1"/>
          <p:nvPr/>
        </p:nvSpPr>
        <p:spPr>
          <a:xfrm>
            <a:off x="5428732"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1 400 cm</a:t>
            </a:r>
          </a:p>
        </p:txBody>
      </p:sp>
      <p:sp>
        <p:nvSpPr>
          <p:cNvPr id="12" name="TextBox 11">
            <a:extLst>
              <a:ext uri="{FF2B5EF4-FFF2-40B4-BE49-F238E27FC236}">
                <a16:creationId xmlns:a16="http://schemas.microsoft.com/office/drawing/2014/main" id="{1E6A9996-C72E-48E7-A7D7-7ACF06CE674C}"/>
              </a:ext>
            </a:extLst>
          </p:cNvPr>
          <p:cNvSpPr txBox="1"/>
          <p:nvPr/>
        </p:nvSpPr>
        <p:spPr>
          <a:xfrm>
            <a:off x="7391400"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3 000 cm</a:t>
            </a:r>
          </a:p>
        </p:txBody>
      </p:sp>
      <p:sp>
        <p:nvSpPr>
          <p:cNvPr id="13" name="Rectangle: Rounded Corners 12">
            <a:extLst>
              <a:ext uri="{FF2B5EF4-FFF2-40B4-BE49-F238E27FC236}">
                <a16:creationId xmlns:a16="http://schemas.microsoft.com/office/drawing/2014/main" id="{2B257EC3-B64E-4683-9C0F-A6633DE0F0D0}"/>
              </a:ext>
            </a:extLst>
          </p:cNvPr>
          <p:cNvSpPr>
            <a:spLocks noChangeArrowheads="1"/>
          </p:cNvSpPr>
          <p:nvPr/>
        </p:nvSpPr>
        <p:spPr bwMode="auto">
          <a:xfrm>
            <a:off x="2257425" y="4226077"/>
            <a:ext cx="7677150" cy="48609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Chiều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dòng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(Achillea </a:t>
            </a:r>
            <a:r>
              <a:rPr lang="en-US" sz="24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mellefolium</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L.)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2923908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966168" y="1219200"/>
            <a:ext cx="10540032" cy="4419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Tập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hình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cùng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một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loại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trong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kiện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khác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nhau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gọi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a:t>
            </a:r>
          </a:p>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sinh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do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định</a:t>
            </a:r>
            <a:r>
              <a:rPr lang="en-US" sz="2800" kern="0" dirty="0">
                <a:solidFill>
                  <a:srgbClr val="1C3E71"/>
                </a:solidFill>
                <a:ea typeface="Roboto" panose="02000000000000000000" pitchFamily="2" charset="0"/>
                <a:sym typeface="Arial"/>
              </a:rPr>
              <a:t>.</a:t>
            </a:r>
          </a:p>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định </a:t>
            </a:r>
            <a:r>
              <a:rPr lang="en-US" sz="2800" kern="0" dirty="0" err="1">
                <a:solidFill>
                  <a:srgbClr val="1C3E71"/>
                </a:solidFill>
                <a:ea typeface="Roboto" panose="02000000000000000000" pitchFamily="2" charset="0"/>
                <a:sym typeface="Arial"/>
              </a:rPr>
              <a:t>tính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hẹp</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định </a:t>
            </a:r>
            <a:r>
              <a:rPr lang="en-US" sz="2800" kern="0" dirty="0" err="1">
                <a:solidFill>
                  <a:srgbClr val="1C3E71"/>
                </a:solidFill>
                <a:ea typeface="Roboto" panose="02000000000000000000" pitchFamily="2" charset="0"/>
                <a:sym typeface="Arial"/>
              </a:rPr>
              <a:t>tính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số</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rộng</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273" y="10668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4642737" y="609600"/>
            <a:ext cx="2906525"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MỨC PHẢN ỨNG</a:t>
            </a:r>
          </a:p>
        </p:txBody>
      </p:sp>
    </p:spTree>
    <p:extLst>
      <p:ext uri="{BB962C8B-B14F-4D97-AF65-F5344CB8AC3E}">
        <p14:creationId xmlns:p14="http://schemas.microsoft.com/office/powerpoint/2010/main" val="2542061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F324B-E51C-4344-B0C1-4DD2DCF90C6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89" b="90000" l="10000" r="90000">
                        <a14:foregroundMark x1="56481" y1="8222" x2="57357" y2="40978"/>
                        <a14:foregroundMark x1="61852" y1="29311" x2="63098" y2="37044"/>
                        <a14:foregroundMark x1="55741" y1="8889" x2="54360" y2="9044"/>
                        <a14:foregroundMark x1="57475" y1="17444" x2="58603" y2="18756"/>
                        <a14:foregroundMark x1="53249" y1="7378" x2="56229" y2="6889"/>
                        <a14:backgroundMark x1="26178" y1="8556" x2="43064" y2="39200"/>
                        <a14:backgroundMark x1="43064" y1="39200" x2="34562" y2="42667"/>
                        <a14:backgroundMark x1="34562" y1="42667" x2="27778" y2="38156"/>
                        <a14:backgroundMark x1="27778" y1="38156" x2="50825" y2="19467"/>
                        <a14:backgroundMark x1="50825" y1="19467" x2="34781" y2="20089"/>
                        <a14:backgroundMark x1="53249" y1="28622" x2="53990" y2="29933"/>
                        <a14:backgroundMark x1="57239" y1="16933" x2="57357" y2="16933"/>
                      </a14:backgroundRemoval>
                    </a14:imgEffect>
                  </a14:imgLayer>
                </a14:imgProps>
              </a:ext>
            </a:extLst>
          </a:blip>
          <a:srcRect l="46907" t="2182" r="33364" b="53881"/>
          <a:stretch/>
        </p:blipFill>
        <p:spPr>
          <a:xfrm>
            <a:off x="4006562" y="705332"/>
            <a:ext cx="1202041" cy="2027973"/>
          </a:xfrm>
          <a:prstGeom prst="rect">
            <a:avLst/>
          </a:prstGeom>
        </p:spPr>
      </p:pic>
      <p:pic>
        <p:nvPicPr>
          <p:cNvPr id="9" name="Picture 8">
            <a:extLst>
              <a:ext uri="{FF2B5EF4-FFF2-40B4-BE49-F238E27FC236}">
                <a16:creationId xmlns:a16="http://schemas.microsoft.com/office/drawing/2014/main" id="{9BA844C0-79D9-44FC-94E9-93138AACCE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378" y1="68311" x2="19044" y2="76378"/>
                        <a14:foregroundMark x1="12311" y1="66822" x2="18067" y2="64689"/>
                        <a14:foregroundMark x1="11156" y1="67000" x2="17733" y2="63711"/>
                        <a14:foregroundMark x1="60867" y1="89222" x2="61533" y2="89867"/>
                        <a14:foregroundMark x1="51311" y1="88400" x2="53133" y2="88400"/>
                        <a14:foregroundMark x1="43911" y1="88400" x2="43089" y2="88889"/>
                      </a14:backgroundRemoval>
                    </a14:imgEffect>
                  </a14:imgLayer>
                </a14:imgProps>
              </a:ext>
            </a:extLst>
          </a:blip>
          <a:stretch>
            <a:fillRect/>
          </a:stretch>
        </p:blipFill>
        <p:spPr>
          <a:xfrm>
            <a:off x="1008030" y="837777"/>
            <a:ext cx="2060315" cy="2060315"/>
          </a:xfrm>
          <a:prstGeom prst="rect">
            <a:avLst/>
          </a:prstGeom>
        </p:spPr>
      </p:pic>
      <p:pic>
        <p:nvPicPr>
          <p:cNvPr id="13" name="Picture 12">
            <a:extLst>
              <a:ext uri="{FF2B5EF4-FFF2-40B4-BE49-F238E27FC236}">
                <a16:creationId xmlns:a16="http://schemas.microsoft.com/office/drawing/2014/main" id="{DEEAFABE-A1AE-43A4-9FD6-0B75DE73C1E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89" b="90000" l="10000" r="90000">
                        <a14:foregroundMark x1="56481" y1="8222" x2="57357" y2="40978"/>
                        <a14:foregroundMark x1="61852" y1="29311" x2="63098" y2="37044"/>
                        <a14:foregroundMark x1="55741" y1="8889" x2="54360" y2="9044"/>
                        <a14:foregroundMark x1="57475" y1="17444" x2="58603" y2="18756"/>
                        <a14:foregroundMark x1="53249" y1="7378" x2="56229" y2="6889"/>
                        <a14:backgroundMark x1="26178" y1="8556" x2="43064" y2="39200"/>
                        <a14:backgroundMark x1="43064" y1="39200" x2="34562" y2="42667"/>
                        <a14:backgroundMark x1="34562" y1="42667" x2="27778" y2="38156"/>
                        <a14:backgroundMark x1="27778" y1="38156" x2="50825" y2="19467"/>
                        <a14:backgroundMark x1="50825" y1="19467" x2="34781" y2="20089"/>
                        <a14:backgroundMark x1="53249" y1="28622" x2="53990" y2="29933"/>
                        <a14:backgroundMark x1="57239" y1="16933" x2="57357" y2="16933"/>
                      </a14:backgroundRemoval>
                    </a14:imgEffect>
                  </a14:imgLayer>
                </a14:imgProps>
              </a:ext>
            </a:extLst>
          </a:blip>
          <a:srcRect l="46907" t="2182" r="33364" b="53881"/>
          <a:stretch/>
        </p:blipFill>
        <p:spPr>
          <a:xfrm>
            <a:off x="9892974" y="793221"/>
            <a:ext cx="1202041" cy="2027973"/>
          </a:xfrm>
          <a:prstGeom prst="rect">
            <a:avLst/>
          </a:prstGeom>
        </p:spPr>
      </p:pic>
      <p:pic>
        <p:nvPicPr>
          <p:cNvPr id="14" name="Picture 13">
            <a:extLst>
              <a:ext uri="{FF2B5EF4-FFF2-40B4-BE49-F238E27FC236}">
                <a16:creationId xmlns:a16="http://schemas.microsoft.com/office/drawing/2014/main" id="{52268353-2078-4F76-A681-77A476BD93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378" y1="68311" x2="19044" y2="76378"/>
                        <a14:foregroundMark x1="12311" y1="66822" x2="18067" y2="64689"/>
                        <a14:foregroundMark x1="11156" y1="67000" x2="17733" y2="63711"/>
                        <a14:foregroundMark x1="60867" y1="89222" x2="61533" y2="89867"/>
                        <a14:foregroundMark x1="51311" y1="88400" x2="53133" y2="88400"/>
                        <a14:foregroundMark x1="43911" y1="88400" x2="43089" y2="88889"/>
                      </a14:backgroundRemoval>
                    </a14:imgEffect>
                  </a14:imgLayer>
                </a14:imgProps>
              </a:ext>
            </a:extLst>
          </a:blip>
          <a:stretch>
            <a:fillRect/>
          </a:stretch>
        </p:blipFill>
        <p:spPr>
          <a:xfrm>
            <a:off x="6966013" y="793221"/>
            <a:ext cx="2060315" cy="2060315"/>
          </a:xfrm>
          <a:prstGeom prst="rect">
            <a:avLst/>
          </a:prstGeom>
        </p:spPr>
      </p:pic>
      <p:sp>
        <p:nvSpPr>
          <p:cNvPr id="10" name="TextBox 9">
            <a:extLst>
              <a:ext uri="{FF2B5EF4-FFF2-40B4-BE49-F238E27FC236}">
                <a16:creationId xmlns:a16="http://schemas.microsoft.com/office/drawing/2014/main" id="{65D3FABE-B24B-45E3-AE4E-41C6E169A278}"/>
              </a:ext>
            </a:extLst>
          </p:cNvPr>
          <p:cNvSpPr txBox="1"/>
          <p:nvPr/>
        </p:nvSpPr>
        <p:spPr>
          <a:xfrm>
            <a:off x="499730" y="2654285"/>
            <a:ext cx="2655935"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a:t>
            </a:r>
            <a:r>
              <a:rPr lang="en-US" kern="0" dirty="0" err="1">
                <a:solidFill>
                  <a:srgbClr val="002060"/>
                </a:solidFill>
                <a:cs typeface="Arial"/>
                <a:sym typeface="Arial"/>
              </a:rPr>
              <a:t>thức</a:t>
            </a:r>
            <a:r>
              <a:rPr lang="en-US" kern="0" dirty="0">
                <a:solidFill>
                  <a:srgbClr val="002060"/>
                </a:solidFill>
                <a:cs typeface="Arial"/>
                <a:sym typeface="Arial"/>
              </a:rPr>
              <a:t> </a:t>
            </a:r>
            <a:r>
              <a:rPr lang="en-US" kern="0" dirty="0" err="1">
                <a:solidFill>
                  <a:srgbClr val="002060"/>
                </a:solidFill>
                <a:cs typeface="Arial"/>
                <a:sym typeface="Arial"/>
              </a:rPr>
              <a:t>ăn</a:t>
            </a:r>
            <a:endParaRPr lang="en-US" kern="0" dirty="0">
              <a:solidFill>
                <a:srgbClr val="002060"/>
              </a:solidFill>
              <a:cs typeface="Arial"/>
              <a:sym typeface="Arial"/>
            </a:endParaRPr>
          </a:p>
        </p:txBody>
      </p:sp>
      <p:sp>
        <p:nvSpPr>
          <p:cNvPr id="16" name="TextBox 15">
            <a:extLst>
              <a:ext uri="{FF2B5EF4-FFF2-40B4-BE49-F238E27FC236}">
                <a16:creationId xmlns:a16="http://schemas.microsoft.com/office/drawing/2014/main" id="{C697EC3F-05DA-4EC1-9D2C-EC1E09754DD9}"/>
              </a:ext>
            </a:extLst>
          </p:cNvPr>
          <p:cNvSpPr txBox="1"/>
          <p:nvPr/>
        </p:nvSpPr>
        <p:spPr>
          <a:xfrm>
            <a:off x="3593019" y="2648352"/>
            <a:ext cx="2059493"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c</a:t>
            </a:r>
            <a:r>
              <a:rPr lang="vi-VN" kern="0" dirty="0">
                <a:solidFill>
                  <a:srgbClr val="002060"/>
                </a:solidFill>
                <a:cs typeface="Arial"/>
                <a:sym typeface="Arial"/>
              </a:rPr>
              <a:t>ơ</a:t>
            </a:r>
            <a:endParaRPr lang="en-US" kern="0" dirty="0">
              <a:solidFill>
                <a:srgbClr val="002060"/>
              </a:solidFill>
              <a:cs typeface="Arial"/>
              <a:sym typeface="Arial"/>
            </a:endParaRPr>
          </a:p>
        </p:txBody>
      </p:sp>
      <p:sp>
        <p:nvSpPr>
          <p:cNvPr id="17" name="TextBox 16">
            <a:extLst>
              <a:ext uri="{FF2B5EF4-FFF2-40B4-BE49-F238E27FC236}">
                <a16:creationId xmlns:a16="http://schemas.microsoft.com/office/drawing/2014/main" id="{C8CA66CF-4A2F-4166-957F-37889C2BBB12}"/>
              </a:ext>
            </a:extLst>
          </p:cNvPr>
          <p:cNvSpPr txBox="1"/>
          <p:nvPr/>
        </p:nvSpPr>
        <p:spPr>
          <a:xfrm>
            <a:off x="6934432" y="2654285"/>
            <a:ext cx="2625140"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a:t>
            </a:r>
            <a:r>
              <a:rPr lang="en-US" kern="0" dirty="0" err="1">
                <a:solidFill>
                  <a:srgbClr val="002060"/>
                </a:solidFill>
                <a:cs typeface="Arial"/>
                <a:sym typeface="Arial"/>
              </a:rPr>
              <a:t>thức</a:t>
            </a:r>
            <a:r>
              <a:rPr lang="en-US" kern="0" dirty="0">
                <a:solidFill>
                  <a:srgbClr val="002060"/>
                </a:solidFill>
                <a:cs typeface="Arial"/>
                <a:sym typeface="Arial"/>
              </a:rPr>
              <a:t> </a:t>
            </a:r>
            <a:r>
              <a:rPr lang="en-US" kern="0" dirty="0" err="1">
                <a:solidFill>
                  <a:srgbClr val="002060"/>
                </a:solidFill>
                <a:cs typeface="Arial"/>
                <a:sym typeface="Arial"/>
              </a:rPr>
              <a:t>ăn</a:t>
            </a:r>
            <a:endParaRPr lang="en-US" kern="0" dirty="0">
              <a:solidFill>
                <a:srgbClr val="002060"/>
              </a:solidFill>
              <a:cs typeface="Arial"/>
              <a:sym typeface="Arial"/>
            </a:endParaRPr>
          </a:p>
        </p:txBody>
      </p:sp>
      <p:sp>
        <p:nvSpPr>
          <p:cNvPr id="18" name="TextBox 17">
            <a:extLst>
              <a:ext uri="{FF2B5EF4-FFF2-40B4-BE49-F238E27FC236}">
                <a16:creationId xmlns:a16="http://schemas.microsoft.com/office/drawing/2014/main" id="{7BB76AB3-2B9E-4BD5-B8E4-EAA2AF086382}"/>
              </a:ext>
            </a:extLst>
          </p:cNvPr>
          <p:cNvSpPr txBox="1"/>
          <p:nvPr/>
        </p:nvSpPr>
        <p:spPr>
          <a:xfrm>
            <a:off x="9731164" y="2648352"/>
            <a:ext cx="2262362"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c</a:t>
            </a:r>
            <a:r>
              <a:rPr lang="vi-VN" kern="0" dirty="0">
                <a:solidFill>
                  <a:srgbClr val="002060"/>
                </a:solidFill>
                <a:cs typeface="Arial"/>
                <a:sym typeface="Arial"/>
              </a:rPr>
              <a:t>ơ</a:t>
            </a:r>
            <a:endParaRPr lang="en-US" kern="0" dirty="0">
              <a:solidFill>
                <a:srgbClr val="002060"/>
              </a:solidFill>
              <a:cs typeface="Arial"/>
              <a:sym typeface="Arial"/>
            </a:endParaRPr>
          </a:p>
        </p:txBody>
      </p:sp>
      <p:sp>
        <p:nvSpPr>
          <p:cNvPr id="19" name="TextBox 18">
            <a:extLst>
              <a:ext uri="{FF2B5EF4-FFF2-40B4-BE49-F238E27FC236}">
                <a16:creationId xmlns:a16="http://schemas.microsoft.com/office/drawing/2014/main" id="{16B78A3B-4351-4AA3-AC52-6211867DDB74}"/>
              </a:ext>
            </a:extLst>
          </p:cNvPr>
          <p:cNvSpPr txBox="1"/>
          <p:nvPr/>
        </p:nvSpPr>
        <p:spPr>
          <a:xfrm>
            <a:off x="2555375" y="3329420"/>
            <a:ext cx="1716309"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a:t>
            </a:r>
          </a:p>
        </p:txBody>
      </p:sp>
      <p:sp>
        <p:nvSpPr>
          <p:cNvPr id="27" name="TextBox 26">
            <a:extLst>
              <a:ext uri="{FF2B5EF4-FFF2-40B4-BE49-F238E27FC236}">
                <a16:creationId xmlns:a16="http://schemas.microsoft.com/office/drawing/2014/main" id="{14726721-EF7D-4BEC-A8FD-D8C84F9C0488}"/>
              </a:ext>
            </a:extLst>
          </p:cNvPr>
          <p:cNvSpPr txBox="1"/>
          <p:nvPr/>
        </p:nvSpPr>
        <p:spPr>
          <a:xfrm>
            <a:off x="1632396" y="5253470"/>
            <a:ext cx="1255872"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Tyrosine</a:t>
            </a:r>
          </a:p>
        </p:txBody>
      </p:sp>
      <p:sp>
        <p:nvSpPr>
          <p:cNvPr id="28" name="TextBox 27">
            <a:extLst>
              <a:ext uri="{FF2B5EF4-FFF2-40B4-BE49-F238E27FC236}">
                <a16:creationId xmlns:a16="http://schemas.microsoft.com/office/drawing/2014/main" id="{59740089-B2E9-4F2A-88E2-90664C660E05}"/>
              </a:ext>
            </a:extLst>
          </p:cNvPr>
          <p:cNvSpPr txBox="1"/>
          <p:nvPr/>
        </p:nvSpPr>
        <p:spPr>
          <a:xfrm>
            <a:off x="7655150" y="5223939"/>
            <a:ext cx="1255872"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Tyrosine</a:t>
            </a:r>
          </a:p>
        </p:txBody>
      </p:sp>
      <p:sp>
        <p:nvSpPr>
          <p:cNvPr id="29" name="TextBox 28">
            <a:extLst>
              <a:ext uri="{FF2B5EF4-FFF2-40B4-BE49-F238E27FC236}">
                <a16:creationId xmlns:a16="http://schemas.microsoft.com/office/drawing/2014/main" id="{9F18D8DA-4ADC-4D24-AAD9-1AE10AC0D752}"/>
              </a:ext>
            </a:extLst>
          </p:cNvPr>
          <p:cNvSpPr txBox="1"/>
          <p:nvPr/>
        </p:nvSpPr>
        <p:spPr>
          <a:xfrm>
            <a:off x="-62907" y="4489265"/>
            <a:ext cx="888864" cy="677102"/>
          </a:xfrm>
          <a:prstGeom prst="rect">
            <a:avLst/>
          </a:prstGeom>
          <a:noFill/>
          <a:ln w="12700">
            <a:noFill/>
          </a:ln>
        </p:spPr>
        <p:txBody>
          <a:bodyPr wrap="square" lIns="121914" tIns="60957" rIns="121914" bIns="60957" rtlCol="0">
            <a:spAutoFit/>
          </a:bodyPr>
          <a:lstStyle/>
          <a:p>
            <a:pPr algn="ctr" defTabSz="1219170">
              <a:buClr>
                <a:srgbClr val="000000"/>
              </a:buClr>
            </a:pPr>
            <a:r>
              <a:rPr lang="en-US" kern="0" dirty="0">
                <a:solidFill>
                  <a:schemeClr val="bg1"/>
                </a:solidFill>
                <a:cs typeface="Arial"/>
                <a:sym typeface="Arial"/>
              </a:rPr>
              <a:t>Gene PAH</a:t>
            </a:r>
          </a:p>
        </p:txBody>
      </p:sp>
      <p:sp>
        <p:nvSpPr>
          <p:cNvPr id="30" name="TextBox 29">
            <a:extLst>
              <a:ext uri="{FF2B5EF4-FFF2-40B4-BE49-F238E27FC236}">
                <a16:creationId xmlns:a16="http://schemas.microsoft.com/office/drawing/2014/main" id="{B56EF142-CFE7-4523-843A-B3AA3B8B492D}"/>
              </a:ext>
            </a:extLst>
          </p:cNvPr>
          <p:cNvSpPr txBox="1"/>
          <p:nvPr/>
        </p:nvSpPr>
        <p:spPr>
          <a:xfrm>
            <a:off x="5924151" y="4489265"/>
            <a:ext cx="956899" cy="677102"/>
          </a:xfrm>
          <a:prstGeom prst="rect">
            <a:avLst/>
          </a:prstGeom>
          <a:noFill/>
          <a:ln w="12700">
            <a:noFill/>
          </a:ln>
        </p:spPr>
        <p:txBody>
          <a:bodyPr wrap="square" lIns="121914" tIns="60957" rIns="121914" bIns="60957" rtlCol="0">
            <a:spAutoFit/>
          </a:bodyPr>
          <a:lstStyle/>
          <a:p>
            <a:pPr algn="ctr" defTabSz="1219170">
              <a:buClr>
                <a:srgbClr val="000000"/>
              </a:buClr>
            </a:pPr>
            <a:r>
              <a:rPr lang="en-US" kern="0" dirty="0">
                <a:solidFill>
                  <a:schemeClr val="bg1"/>
                </a:solidFill>
                <a:cs typeface="Arial"/>
                <a:sym typeface="Arial"/>
              </a:rPr>
              <a:t>Gene PAH</a:t>
            </a:r>
          </a:p>
        </p:txBody>
      </p:sp>
      <p:sp>
        <p:nvSpPr>
          <p:cNvPr id="31" name="TextBox 30">
            <a:extLst>
              <a:ext uri="{FF2B5EF4-FFF2-40B4-BE49-F238E27FC236}">
                <a16:creationId xmlns:a16="http://schemas.microsoft.com/office/drawing/2014/main" id="{657037E2-642D-4CE0-AF26-54F073333F0C}"/>
              </a:ext>
            </a:extLst>
          </p:cNvPr>
          <p:cNvSpPr txBox="1"/>
          <p:nvPr/>
        </p:nvSpPr>
        <p:spPr>
          <a:xfrm>
            <a:off x="9115093" y="5053612"/>
            <a:ext cx="2373471" cy="677102"/>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Hàm</a:t>
            </a:r>
            <a:r>
              <a:rPr lang="en-US" kern="0" dirty="0">
                <a:solidFill>
                  <a:srgbClr val="002060"/>
                </a:solidFill>
                <a:cs typeface="Arial"/>
                <a:sym typeface="Arial"/>
              </a:rPr>
              <a:t> l</a:t>
            </a:r>
            <a:r>
              <a:rPr lang="vi-VN" kern="0" dirty="0">
                <a:solidFill>
                  <a:srgbClr val="002060"/>
                </a:solidFill>
                <a:cs typeface="Arial"/>
                <a:sym typeface="Arial"/>
              </a:rPr>
              <a:t>ư</a:t>
            </a:r>
            <a:r>
              <a:rPr lang="en-US" kern="0" dirty="0" err="1">
                <a:solidFill>
                  <a:srgbClr val="002060"/>
                </a:solidFill>
                <a:cs typeface="Arial"/>
                <a:sym typeface="Arial"/>
              </a:rPr>
              <a:t>ợng</a:t>
            </a:r>
            <a:r>
              <a:rPr lang="en-US" kern="0" dirty="0">
                <a:solidFill>
                  <a:srgbClr val="002060"/>
                </a:solidFill>
                <a:cs typeface="Arial"/>
                <a:sym typeface="Arial"/>
              </a:rPr>
              <a:t> </a:t>
            </a:r>
            <a:r>
              <a:rPr lang="en-US" kern="0" dirty="0" err="1">
                <a:solidFill>
                  <a:srgbClr val="002060"/>
                </a:solidFill>
                <a:cs typeface="Arial"/>
                <a:sym typeface="Arial"/>
              </a:rPr>
              <a:t>Phenylalanin</a:t>
            </a:r>
            <a:r>
              <a:rPr lang="en-US" kern="0" dirty="0">
                <a:solidFill>
                  <a:srgbClr val="002060"/>
                </a:solidFill>
                <a:cs typeface="Arial"/>
                <a:sym typeface="Arial"/>
              </a:rPr>
              <a:t> </a:t>
            </a:r>
            <a:r>
              <a:rPr lang="en-US" kern="0" dirty="0" err="1">
                <a:solidFill>
                  <a:srgbClr val="002060"/>
                </a:solidFill>
                <a:cs typeface="Arial"/>
                <a:sym typeface="Arial"/>
              </a:rPr>
              <a:t>tăng</a:t>
            </a:r>
            <a:r>
              <a:rPr lang="en-US" kern="0" dirty="0">
                <a:solidFill>
                  <a:srgbClr val="002060"/>
                </a:solidFill>
                <a:cs typeface="Arial"/>
                <a:sym typeface="Arial"/>
              </a:rPr>
              <a:t> </a:t>
            </a:r>
            <a:r>
              <a:rPr lang="en-US" kern="0" dirty="0" err="1">
                <a:solidFill>
                  <a:srgbClr val="002060"/>
                </a:solidFill>
                <a:cs typeface="Arial"/>
                <a:sym typeface="Arial"/>
              </a:rPr>
              <a:t>cao</a:t>
            </a:r>
            <a:endParaRPr lang="en-US" kern="0" dirty="0">
              <a:solidFill>
                <a:srgbClr val="002060"/>
              </a:solidFill>
              <a:cs typeface="Arial"/>
              <a:sym typeface="Arial"/>
            </a:endParaRPr>
          </a:p>
        </p:txBody>
      </p:sp>
      <p:sp>
        <p:nvSpPr>
          <p:cNvPr id="32" name="TextBox 31">
            <a:extLst>
              <a:ext uri="{FF2B5EF4-FFF2-40B4-BE49-F238E27FC236}">
                <a16:creationId xmlns:a16="http://schemas.microsoft.com/office/drawing/2014/main" id="{CB1C1FF1-188A-45D2-8CA3-82D9836F94FC}"/>
              </a:ext>
            </a:extLst>
          </p:cNvPr>
          <p:cNvSpPr txBox="1"/>
          <p:nvPr/>
        </p:nvSpPr>
        <p:spPr>
          <a:xfrm>
            <a:off x="8090975" y="5916757"/>
            <a:ext cx="3101278" cy="677102"/>
          </a:xfrm>
          <a:prstGeom prst="rect">
            <a:avLst/>
          </a:prstGeom>
          <a:solidFill>
            <a:srgbClr val="FFFFC1"/>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Đầu</a:t>
            </a:r>
            <a:r>
              <a:rPr lang="en-US" kern="0" dirty="0">
                <a:solidFill>
                  <a:srgbClr val="002060"/>
                </a:solidFill>
                <a:cs typeface="Arial"/>
                <a:sym typeface="Arial"/>
              </a:rPr>
              <a:t> </a:t>
            </a:r>
            <a:r>
              <a:rPr lang="en-US" kern="0" dirty="0" err="1">
                <a:solidFill>
                  <a:srgbClr val="002060"/>
                </a:solidFill>
                <a:cs typeface="Arial"/>
                <a:sym typeface="Arial"/>
              </a:rPr>
              <a:t>độc</a:t>
            </a:r>
            <a:r>
              <a:rPr lang="en-US" kern="0" dirty="0">
                <a:solidFill>
                  <a:srgbClr val="002060"/>
                </a:solidFill>
                <a:cs typeface="Arial"/>
                <a:sym typeface="Arial"/>
              </a:rPr>
              <a:t> </a:t>
            </a:r>
            <a:r>
              <a:rPr lang="en-US" kern="0" dirty="0" err="1">
                <a:solidFill>
                  <a:srgbClr val="002060"/>
                </a:solidFill>
                <a:cs typeface="Arial"/>
                <a:sym typeface="Arial"/>
              </a:rPr>
              <a:t>các</a:t>
            </a:r>
            <a:r>
              <a:rPr lang="en-US" kern="0" dirty="0">
                <a:solidFill>
                  <a:srgbClr val="002060"/>
                </a:solidFill>
                <a:cs typeface="Arial"/>
                <a:sym typeface="Arial"/>
              </a:rPr>
              <a:t> </a:t>
            </a:r>
            <a:r>
              <a:rPr lang="en-US" kern="0" dirty="0" err="1">
                <a:solidFill>
                  <a:srgbClr val="002060"/>
                </a:solidFill>
                <a:cs typeface="Arial"/>
                <a:sym typeface="Arial"/>
              </a:rPr>
              <a:t>tế</a:t>
            </a:r>
            <a:r>
              <a:rPr lang="en-US" kern="0" dirty="0">
                <a:solidFill>
                  <a:srgbClr val="002060"/>
                </a:solidFill>
                <a:cs typeface="Arial"/>
                <a:sym typeface="Arial"/>
              </a:rPr>
              <a:t> </a:t>
            </a:r>
            <a:r>
              <a:rPr lang="en-US" kern="0" dirty="0" err="1">
                <a:solidFill>
                  <a:srgbClr val="002060"/>
                </a:solidFill>
                <a:cs typeface="Arial"/>
                <a:sym typeface="Arial"/>
              </a:rPr>
              <a:t>bào</a:t>
            </a:r>
            <a:r>
              <a:rPr lang="en-US" kern="0" dirty="0">
                <a:solidFill>
                  <a:srgbClr val="002060"/>
                </a:solidFill>
                <a:cs typeface="Arial"/>
                <a:sym typeface="Arial"/>
              </a:rPr>
              <a:t> </a:t>
            </a:r>
            <a:r>
              <a:rPr lang="en-US" kern="0" dirty="0" err="1">
                <a:solidFill>
                  <a:srgbClr val="002060"/>
                </a:solidFill>
                <a:cs typeface="Arial"/>
                <a:sym typeface="Arial"/>
              </a:rPr>
              <a:t>thần</a:t>
            </a:r>
            <a:r>
              <a:rPr lang="en-US" kern="0" dirty="0">
                <a:solidFill>
                  <a:srgbClr val="002060"/>
                </a:solidFill>
                <a:cs typeface="Arial"/>
                <a:sym typeface="Arial"/>
              </a:rPr>
              <a:t> </a:t>
            </a:r>
            <a:r>
              <a:rPr lang="en-US" kern="0" dirty="0" err="1">
                <a:solidFill>
                  <a:srgbClr val="002060"/>
                </a:solidFill>
                <a:cs typeface="Arial"/>
                <a:sym typeface="Arial"/>
              </a:rPr>
              <a:t>kinh</a:t>
            </a:r>
            <a:r>
              <a:rPr lang="en-US" kern="0" dirty="0">
                <a:solidFill>
                  <a:srgbClr val="002060"/>
                </a:solidFill>
                <a:cs typeface="Arial"/>
                <a:sym typeface="Arial"/>
              </a:rPr>
              <a:t>, </a:t>
            </a:r>
            <a:r>
              <a:rPr lang="en-US" kern="0" dirty="0" err="1">
                <a:solidFill>
                  <a:srgbClr val="002060"/>
                </a:solidFill>
                <a:cs typeface="Arial"/>
                <a:sym typeface="Arial"/>
              </a:rPr>
              <a:t>gây</a:t>
            </a:r>
            <a:r>
              <a:rPr lang="en-US" kern="0" dirty="0">
                <a:solidFill>
                  <a:srgbClr val="002060"/>
                </a:solidFill>
                <a:cs typeface="Arial"/>
                <a:sym typeface="Arial"/>
              </a:rPr>
              <a:t> </a:t>
            </a:r>
            <a:r>
              <a:rPr lang="en-US" kern="0" dirty="0" err="1">
                <a:solidFill>
                  <a:srgbClr val="002060"/>
                </a:solidFill>
                <a:cs typeface="Arial"/>
                <a:sym typeface="Arial"/>
              </a:rPr>
              <a:t>mất</a:t>
            </a:r>
            <a:r>
              <a:rPr lang="en-US" kern="0" dirty="0">
                <a:solidFill>
                  <a:srgbClr val="002060"/>
                </a:solidFill>
                <a:cs typeface="Arial"/>
                <a:sym typeface="Arial"/>
              </a:rPr>
              <a:t> </a:t>
            </a:r>
            <a:r>
              <a:rPr lang="en-US" kern="0" dirty="0" err="1">
                <a:solidFill>
                  <a:srgbClr val="002060"/>
                </a:solidFill>
                <a:cs typeface="Arial"/>
                <a:sym typeface="Arial"/>
              </a:rPr>
              <a:t>trí</a:t>
            </a:r>
            <a:r>
              <a:rPr lang="en-US" kern="0" dirty="0">
                <a:solidFill>
                  <a:srgbClr val="002060"/>
                </a:solidFill>
                <a:cs typeface="Arial"/>
                <a:sym typeface="Arial"/>
              </a:rPr>
              <a:t> </a:t>
            </a:r>
            <a:r>
              <a:rPr lang="en-US" kern="0" dirty="0" err="1">
                <a:solidFill>
                  <a:srgbClr val="002060"/>
                </a:solidFill>
                <a:cs typeface="Arial"/>
                <a:sym typeface="Arial"/>
              </a:rPr>
              <a:t>và</a:t>
            </a:r>
            <a:r>
              <a:rPr lang="en-US" kern="0" dirty="0">
                <a:solidFill>
                  <a:srgbClr val="002060"/>
                </a:solidFill>
                <a:cs typeface="Arial"/>
                <a:sym typeface="Arial"/>
              </a:rPr>
              <a:t> </a:t>
            </a:r>
            <a:r>
              <a:rPr lang="en-US" kern="0" dirty="0" err="1">
                <a:solidFill>
                  <a:srgbClr val="002060"/>
                </a:solidFill>
                <a:cs typeface="Arial"/>
                <a:sym typeface="Arial"/>
              </a:rPr>
              <a:t>các</a:t>
            </a:r>
            <a:r>
              <a:rPr lang="en-US" kern="0" dirty="0">
                <a:solidFill>
                  <a:srgbClr val="002060"/>
                </a:solidFill>
                <a:cs typeface="Arial"/>
                <a:sym typeface="Arial"/>
              </a:rPr>
              <a:t> </a:t>
            </a:r>
            <a:r>
              <a:rPr lang="en-US" kern="0" dirty="0" err="1">
                <a:solidFill>
                  <a:srgbClr val="002060"/>
                </a:solidFill>
                <a:cs typeface="Arial"/>
                <a:sym typeface="Arial"/>
              </a:rPr>
              <a:t>vấn</a:t>
            </a:r>
            <a:r>
              <a:rPr lang="en-US" kern="0" dirty="0">
                <a:solidFill>
                  <a:srgbClr val="002060"/>
                </a:solidFill>
                <a:cs typeface="Arial"/>
                <a:sym typeface="Arial"/>
              </a:rPr>
              <a:t> </a:t>
            </a:r>
            <a:r>
              <a:rPr lang="en-US" kern="0" dirty="0" err="1">
                <a:solidFill>
                  <a:srgbClr val="002060"/>
                </a:solidFill>
                <a:cs typeface="Arial"/>
                <a:sym typeface="Arial"/>
              </a:rPr>
              <a:t>đề</a:t>
            </a:r>
            <a:r>
              <a:rPr lang="en-US" kern="0" dirty="0">
                <a:solidFill>
                  <a:srgbClr val="002060"/>
                </a:solidFill>
                <a:cs typeface="Arial"/>
                <a:sym typeface="Arial"/>
              </a:rPr>
              <a:t>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43" name="Straight Arrow Connector 42">
            <a:extLst>
              <a:ext uri="{FF2B5EF4-FFF2-40B4-BE49-F238E27FC236}">
                <a16:creationId xmlns:a16="http://schemas.microsoft.com/office/drawing/2014/main" id="{CBE3A304-A20E-401E-8F83-4B82BC1D4CE0}"/>
              </a:ext>
            </a:extLst>
          </p:cNvPr>
          <p:cNvCxnSpPr>
            <a:cxnSpLocks/>
          </p:cNvCxnSpPr>
          <p:nvPr/>
        </p:nvCxnSpPr>
        <p:spPr>
          <a:xfrm flipH="1">
            <a:off x="2254211" y="4407755"/>
            <a:ext cx="12242" cy="840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588A2F2-6DD3-44A6-8FEB-93BE61F17EA1}"/>
              </a:ext>
            </a:extLst>
          </p:cNvPr>
          <p:cNvCxnSpPr>
            <a:cxnSpLocks/>
          </p:cNvCxnSpPr>
          <p:nvPr/>
        </p:nvCxnSpPr>
        <p:spPr>
          <a:xfrm>
            <a:off x="626109" y="4827816"/>
            <a:ext cx="162810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84B198E-AED5-4EF2-A8C6-E155F57FC542}"/>
              </a:ext>
            </a:extLst>
          </p:cNvPr>
          <p:cNvSpPr txBox="1"/>
          <p:nvPr/>
        </p:nvSpPr>
        <p:spPr>
          <a:xfrm>
            <a:off x="1013959" y="5952800"/>
            <a:ext cx="2545826" cy="415492"/>
          </a:xfrm>
          <a:prstGeom prst="rect">
            <a:avLst/>
          </a:prstGeom>
          <a:solidFill>
            <a:srgbClr val="FFFFC1"/>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Ng</a:t>
            </a:r>
            <a:r>
              <a:rPr lang="vi-VN" kern="0" dirty="0">
                <a:solidFill>
                  <a:srgbClr val="002060"/>
                </a:solidFill>
                <a:cs typeface="Arial"/>
                <a:sym typeface="Arial"/>
              </a:rPr>
              <a:t>ư</a:t>
            </a:r>
            <a:r>
              <a:rPr lang="en-US" kern="0" dirty="0" err="1">
                <a:solidFill>
                  <a:srgbClr val="002060"/>
                </a:solidFill>
                <a:cs typeface="Arial"/>
                <a:sym typeface="Arial"/>
              </a:rPr>
              <a:t>ời</a:t>
            </a:r>
            <a:r>
              <a:rPr lang="en-US" kern="0" dirty="0">
                <a:solidFill>
                  <a:srgbClr val="002060"/>
                </a:solidFill>
                <a:cs typeface="Arial"/>
                <a:sym typeface="Arial"/>
              </a:rPr>
              <a:t> </a:t>
            </a:r>
            <a:r>
              <a:rPr lang="en-US" kern="0" dirty="0" err="1">
                <a:solidFill>
                  <a:srgbClr val="002060"/>
                </a:solidFill>
                <a:cs typeface="Arial"/>
                <a:sym typeface="Arial"/>
              </a:rPr>
              <a:t>bình</a:t>
            </a:r>
            <a:r>
              <a:rPr lang="en-US" kern="0" dirty="0">
                <a:solidFill>
                  <a:srgbClr val="002060"/>
                </a:solidFill>
                <a:cs typeface="Arial"/>
                <a:sym typeface="Arial"/>
              </a:rPr>
              <a:t> </a:t>
            </a:r>
            <a:r>
              <a:rPr lang="en-US" kern="0" dirty="0" err="1">
                <a:solidFill>
                  <a:srgbClr val="002060"/>
                </a:solidFill>
                <a:cs typeface="Arial"/>
                <a:sym typeface="Arial"/>
              </a:rPr>
              <a:t>th</a:t>
            </a:r>
            <a:r>
              <a:rPr lang="vi-VN" kern="0" dirty="0">
                <a:solidFill>
                  <a:srgbClr val="002060"/>
                </a:solidFill>
                <a:cs typeface="Arial"/>
                <a:sym typeface="Arial"/>
              </a:rPr>
              <a:t>ư</a:t>
            </a:r>
            <a:r>
              <a:rPr lang="en-US" kern="0" dirty="0" err="1">
                <a:solidFill>
                  <a:srgbClr val="002060"/>
                </a:solidFill>
                <a:cs typeface="Arial"/>
                <a:sym typeface="Arial"/>
              </a:rPr>
              <a:t>ờng</a:t>
            </a:r>
            <a:endParaRPr lang="en-US" kern="0" dirty="0">
              <a:solidFill>
                <a:srgbClr val="002060"/>
              </a:solidFill>
              <a:cs typeface="Arial"/>
              <a:sym typeface="Arial"/>
            </a:endParaRPr>
          </a:p>
        </p:txBody>
      </p:sp>
      <p:sp>
        <p:nvSpPr>
          <p:cNvPr id="69" name="TextBox 68">
            <a:extLst>
              <a:ext uri="{FF2B5EF4-FFF2-40B4-BE49-F238E27FC236}">
                <a16:creationId xmlns:a16="http://schemas.microsoft.com/office/drawing/2014/main" id="{6496E83A-DD67-4BAE-9019-4B02881E91E4}"/>
              </a:ext>
            </a:extLst>
          </p:cNvPr>
          <p:cNvSpPr txBox="1"/>
          <p:nvPr/>
        </p:nvSpPr>
        <p:spPr>
          <a:xfrm>
            <a:off x="7025010" y="301417"/>
            <a:ext cx="4567030" cy="446270"/>
          </a:xfrm>
          <a:prstGeom prst="rect">
            <a:avLst/>
          </a:prstGeom>
          <a:solidFill>
            <a:srgbClr val="D9FFFF"/>
          </a:solidFill>
        </p:spPr>
        <p:txBody>
          <a:bodyPr wrap="square" lIns="121914" tIns="60957" rIns="121914" bIns="60957" rtlCol="0">
            <a:spAutoFit/>
          </a:bodyPr>
          <a:lstStyle/>
          <a:p>
            <a:pPr algn="ctr" defTabSz="1219170">
              <a:buClr>
                <a:srgbClr val="000000"/>
              </a:buClr>
            </a:pPr>
            <a:r>
              <a:rPr lang="en-US" sz="2100" b="1" kern="0" dirty="0">
                <a:solidFill>
                  <a:srgbClr val="002060"/>
                </a:solidFill>
                <a:cs typeface="Arial"/>
                <a:sym typeface="Arial"/>
              </a:rPr>
              <a:t>Ng</a:t>
            </a:r>
            <a:r>
              <a:rPr lang="vi-VN" sz="2100" b="1" kern="0" dirty="0">
                <a:solidFill>
                  <a:srgbClr val="002060"/>
                </a:solidFill>
                <a:cs typeface="Arial"/>
                <a:sym typeface="Arial"/>
              </a:rPr>
              <a:t>ư</a:t>
            </a:r>
            <a:r>
              <a:rPr lang="en-US" sz="2100" b="1" kern="0" dirty="0" err="1">
                <a:solidFill>
                  <a:srgbClr val="002060"/>
                </a:solidFill>
                <a:cs typeface="Arial"/>
                <a:sym typeface="Arial"/>
              </a:rPr>
              <a:t>ời</a:t>
            </a:r>
            <a:r>
              <a:rPr lang="en-US" sz="2100" b="1" kern="0" dirty="0">
                <a:solidFill>
                  <a:srgbClr val="002060"/>
                </a:solidFill>
                <a:cs typeface="Arial"/>
                <a:sym typeface="Arial"/>
              </a:rPr>
              <a:t> </a:t>
            </a:r>
            <a:r>
              <a:rPr lang="en-US" sz="2100" b="1" kern="0" dirty="0" err="1">
                <a:solidFill>
                  <a:srgbClr val="002060"/>
                </a:solidFill>
                <a:cs typeface="Arial"/>
                <a:sym typeface="Arial"/>
              </a:rPr>
              <a:t>bị</a:t>
            </a:r>
            <a:r>
              <a:rPr lang="en-US" sz="2100" b="1" kern="0" dirty="0">
                <a:solidFill>
                  <a:srgbClr val="002060"/>
                </a:solidFill>
                <a:cs typeface="Arial"/>
                <a:sym typeface="Arial"/>
              </a:rPr>
              <a:t> </a:t>
            </a:r>
            <a:r>
              <a:rPr lang="en-US" sz="2100" b="1" kern="0" dirty="0" err="1">
                <a:solidFill>
                  <a:srgbClr val="002060"/>
                </a:solidFill>
                <a:cs typeface="Arial"/>
                <a:sym typeface="Arial"/>
              </a:rPr>
              <a:t>bệnh</a:t>
            </a:r>
            <a:r>
              <a:rPr lang="en-US" sz="2100" b="1" kern="0" dirty="0">
                <a:solidFill>
                  <a:srgbClr val="002060"/>
                </a:solidFill>
                <a:cs typeface="Arial"/>
                <a:sym typeface="Arial"/>
              </a:rPr>
              <a:t> </a:t>
            </a:r>
            <a:r>
              <a:rPr lang="en-US" sz="2100" b="1" kern="0" dirty="0" err="1">
                <a:solidFill>
                  <a:srgbClr val="002060"/>
                </a:solidFill>
                <a:cs typeface="Arial"/>
                <a:sym typeface="Arial"/>
              </a:rPr>
              <a:t>Pheninketo</a:t>
            </a:r>
            <a:r>
              <a:rPr lang="en-US" sz="2100" b="1" kern="0" dirty="0">
                <a:solidFill>
                  <a:srgbClr val="002060"/>
                </a:solidFill>
                <a:cs typeface="Arial"/>
                <a:sym typeface="Arial"/>
              </a:rPr>
              <a:t> </a:t>
            </a:r>
            <a:r>
              <a:rPr lang="en-US" sz="2100" b="1" kern="0" dirty="0" err="1">
                <a:solidFill>
                  <a:srgbClr val="002060"/>
                </a:solidFill>
                <a:cs typeface="Arial"/>
                <a:sym typeface="Arial"/>
              </a:rPr>
              <a:t>niệu</a:t>
            </a:r>
            <a:r>
              <a:rPr lang="en-US" sz="2100" b="1" kern="0" dirty="0">
                <a:solidFill>
                  <a:srgbClr val="002060"/>
                </a:solidFill>
                <a:cs typeface="Arial"/>
                <a:sym typeface="Arial"/>
              </a:rPr>
              <a:t> (PKU)</a:t>
            </a:r>
          </a:p>
        </p:txBody>
      </p:sp>
      <p:sp>
        <p:nvSpPr>
          <p:cNvPr id="70" name="TextBox 69">
            <a:extLst>
              <a:ext uri="{FF2B5EF4-FFF2-40B4-BE49-F238E27FC236}">
                <a16:creationId xmlns:a16="http://schemas.microsoft.com/office/drawing/2014/main" id="{B98FE7AE-16EB-4FC7-BF50-E07143492CBA}"/>
              </a:ext>
            </a:extLst>
          </p:cNvPr>
          <p:cNvSpPr txBox="1"/>
          <p:nvPr/>
        </p:nvSpPr>
        <p:spPr>
          <a:xfrm>
            <a:off x="1318939" y="347544"/>
            <a:ext cx="3628296" cy="451405"/>
          </a:xfrm>
          <a:prstGeom prst="rect">
            <a:avLst/>
          </a:prstGeom>
          <a:solidFill>
            <a:srgbClr val="D9FFFF"/>
          </a:solidFill>
        </p:spPr>
        <p:txBody>
          <a:bodyPr wrap="square" lIns="121914" tIns="60957" rIns="121914" bIns="60957" rtlCol="0">
            <a:spAutoFit/>
          </a:bodyPr>
          <a:lstStyle/>
          <a:p>
            <a:pPr algn="ctr" defTabSz="1219170">
              <a:buClr>
                <a:srgbClr val="000000"/>
              </a:buClr>
            </a:pPr>
            <a:r>
              <a:rPr lang="en-US" sz="2100" b="1" kern="0" dirty="0">
                <a:solidFill>
                  <a:srgbClr val="002060"/>
                </a:solidFill>
                <a:cs typeface="Arial"/>
                <a:sym typeface="Arial"/>
              </a:rPr>
              <a:t>Ng</a:t>
            </a:r>
            <a:r>
              <a:rPr lang="vi-VN" sz="2100" b="1" kern="0" dirty="0">
                <a:solidFill>
                  <a:srgbClr val="002060"/>
                </a:solidFill>
                <a:cs typeface="Arial"/>
                <a:sym typeface="Arial"/>
              </a:rPr>
              <a:t>ư</a:t>
            </a:r>
            <a:r>
              <a:rPr lang="en-US" sz="2100" b="1" kern="0" dirty="0" err="1">
                <a:solidFill>
                  <a:srgbClr val="002060"/>
                </a:solidFill>
                <a:cs typeface="Arial"/>
                <a:sym typeface="Arial"/>
              </a:rPr>
              <a:t>ời</a:t>
            </a:r>
            <a:r>
              <a:rPr lang="en-US" sz="2100" b="1" kern="0" dirty="0">
                <a:solidFill>
                  <a:srgbClr val="002060"/>
                </a:solidFill>
                <a:cs typeface="Arial"/>
                <a:sym typeface="Arial"/>
              </a:rPr>
              <a:t> </a:t>
            </a:r>
            <a:r>
              <a:rPr lang="en-US" sz="2100" b="1" kern="0" dirty="0" err="1">
                <a:solidFill>
                  <a:srgbClr val="002060"/>
                </a:solidFill>
                <a:cs typeface="Arial"/>
                <a:sym typeface="Arial"/>
              </a:rPr>
              <a:t>bình</a:t>
            </a:r>
            <a:r>
              <a:rPr lang="en-US" sz="2100" b="1" kern="0" dirty="0">
                <a:solidFill>
                  <a:srgbClr val="002060"/>
                </a:solidFill>
                <a:cs typeface="Arial"/>
                <a:sym typeface="Arial"/>
              </a:rPr>
              <a:t> </a:t>
            </a:r>
            <a:r>
              <a:rPr lang="en-US" sz="2100" b="1" kern="0" dirty="0" err="1">
                <a:solidFill>
                  <a:srgbClr val="002060"/>
                </a:solidFill>
                <a:cs typeface="Arial"/>
                <a:sym typeface="Arial"/>
              </a:rPr>
              <a:t>th</a:t>
            </a:r>
            <a:r>
              <a:rPr lang="vi-VN" sz="2100" b="1" kern="0" dirty="0">
                <a:solidFill>
                  <a:srgbClr val="002060"/>
                </a:solidFill>
                <a:cs typeface="Arial"/>
                <a:sym typeface="Arial"/>
              </a:rPr>
              <a:t>ư</a:t>
            </a:r>
            <a:r>
              <a:rPr lang="en-US" sz="2100" b="1" kern="0" dirty="0" err="1">
                <a:solidFill>
                  <a:srgbClr val="002060"/>
                </a:solidFill>
                <a:cs typeface="Arial"/>
                <a:sym typeface="Arial"/>
              </a:rPr>
              <a:t>ờng</a:t>
            </a:r>
            <a:endParaRPr lang="en-US" sz="2100" b="1" kern="0" dirty="0">
              <a:solidFill>
                <a:srgbClr val="002060"/>
              </a:solidFill>
              <a:cs typeface="Arial"/>
              <a:sym typeface="Arial"/>
            </a:endParaRPr>
          </a:p>
        </p:txBody>
      </p:sp>
      <p:cxnSp>
        <p:nvCxnSpPr>
          <p:cNvPr id="46" name="Straight Arrow Connector 45">
            <a:extLst>
              <a:ext uri="{FF2B5EF4-FFF2-40B4-BE49-F238E27FC236}">
                <a16:creationId xmlns:a16="http://schemas.microsoft.com/office/drawing/2014/main" id="{575F8E80-F234-4EDF-BABA-3507A0C7438C}"/>
              </a:ext>
            </a:extLst>
          </p:cNvPr>
          <p:cNvCxnSpPr>
            <a:cxnSpLocks/>
          </p:cNvCxnSpPr>
          <p:nvPr/>
        </p:nvCxnSpPr>
        <p:spPr>
          <a:xfrm>
            <a:off x="2882073"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EF2F5B5-A934-444B-913B-EA44886F92D4}"/>
              </a:ext>
            </a:extLst>
          </p:cNvPr>
          <p:cNvCxnSpPr>
            <a:cxnSpLocks/>
          </p:cNvCxnSpPr>
          <p:nvPr/>
        </p:nvCxnSpPr>
        <p:spPr>
          <a:xfrm>
            <a:off x="3810000"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FEE57C-35B4-4F77-AA70-80FC64167E15}"/>
              </a:ext>
            </a:extLst>
          </p:cNvPr>
          <p:cNvCxnSpPr>
            <a:cxnSpLocks/>
          </p:cNvCxnSpPr>
          <p:nvPr/>
        </p:nvCxnSpPr>
        <p:spPr>
          <a:xfrm>
            <a:off x="9130473"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562923C-1BDF-489E-B21F-12105AFA2641}"/>
              </a:ext>
            </a:extLst>
          </p:cNvPr>
          <p:cNvCxnSpPr>
            <a:cxnSpLocks/>
          </p:cNvCxnSpPr>
          <p:nvPr/>
        </p:nvCxnSpPr>
        <p:spPr>
          <a:xfrm>
            <a:off x="10058400"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BBBCE39-A0F5-4C22-A83B-8E125ADC599C}"/>
              </a:ext>
            </a:extLst>
          </p:cNvPr>
          <p:cNvSpPr txBox="1"/>
          <p:nvPr/>
        </p:nvSpPr>
        <p:spPr>
          <a:xfrm>
            <a:off x="8701417" y="3318656"/>
            <a:ext cx="1716309"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a:t>
            </a:r>
          </a:p>
        </p:txBody>
      </p:sp>
      <p:cxnSp>
        <p:nvCxnSpPr>
          <p:cNvPr id="58" name="Straight Arrow Connector 57">
            <a:extLst>
              <a:ext uri="{FF2B5EF4-FFF2-40B4-BE49-F238E27FC236}">
                <a16:creationId xmlns:a16="http://schemas.microsoft.com/office/drawing/2014/main" id="{E756314F-9C37-44D8-8D8C-8E6C58D085C2}"/>
              </a:ext>
            </a:extLst>
          </p:cNvPr>
          <p:cNvCxnSpPr>
            <a:cxnSpLocks/>
          </p:cNvCxnSpPr>
          <p:nvPr/>
        </p:nvCxnSpPr>
        <p:spPr>
          <a:xfrm>
            <a:off x="2882073"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ECB2057-ED5B-44C2-83FD-6EF438A4BCDC}"/>
              </a:ext>
            </a:extLst>
          </p:cNvPr>
          <p:cNvCxnSpPr>
            <a:cxnSpLocks/>
          </p:cNvCxnSpPr>
          <p:nvPr/>
        </p:nvCxnSpPr>
        <p:spPr>
          <a:xfrm>
            <a:off x="3810000"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46CEB22-659F-497B-A946-531291263375}"/>
              </a:ext>
            </a:extLst>
          </p:cNvPr>
          <p:cNvSpPr txBox="1"/>
          <p:nvPr/>
        </p:nvSpPr>
        <p:spPr>
          <a:xfrm>
            <a:off x="1428718" y="3986670"/>
            <a:ext cx="1716309"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Phenylalanin</a:t>
            </a:r>
            <a:endParaRPr lang="en-US" kern="0" dirty="0">
              <a:solidFill>
                <a:srgbClr val="002060"/>
              </a:solidFill>
              <a:cs typeface="Arial"/>
              <a:sym typeface="Arial"/>
            </a:endParaRPr>
          </a:p>
        </p:txBody>
      </p:sp>
      <p:sp>
        <p:nvSpPr>
          <p:cNvPr id="63" name="TextBox 62">
            <a:extLst>
              <a:ext uri="{FF2B5EF4-FFF2-40B4-BE49-F238E27FC236}">
                <a16:creationId xmlns:a16="http://schemas.microsoft.com/office/drawing/2014/main" id="{251A72C8-2E0B-4D1C-9A96-05CDEBB67FCA}"/>
              </a:ext>
            </a:extLst>
          </p:cNvPr>
          <p:cNvSpPr txBox="1"/>
          <p:nvPr/>
        </p:nvSpPr>
        <p:spPr>
          <a:xfrm>
            <a:off x="3400072" y="4002062"/>
            <a:ext cx="2222990" cy="400103"/>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65" name="Straight Arrow Connector 64">
            <a:extLst>
              <a:ext uri="{FF2B5EF4-FFF2-40B4-BE49-F238E27FC236}">
                <a16:creationId xmlns:a16="http://schemas.microsoft.com/office/drawing/2014/main" id="{05DCBAC1-008C-42C4-9E85-FCF930382CCF}"/>
              </a:ext>
            </a:extLst>
          </p:cNvPr>
          <p:cNvCxnSpPr>
            <a:cxnSpLocks/>
          </p:cNvCxnSpPr>
          <p:nvPr/>
        </p:nvCxnSpPr>
        <p:spPr>
          <a:xfrm>
            <a:off x="9115093"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DB8630C-C4BF-404A-9248-D60DB752B8CD}"/>
              </a:ext>
            </a:extLst>
          </p:cNvPr>
          <p:cNvCxnSpPr>
            <a:cxnSpLocks/>
          </p:cNvCxnSpPr>
          <p:nvPr/>
        </p:nvCxnSpPr>
        <p:spPr>
          <a:xfrm>
            <a:off x="10043020"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CEDEADA-32B8-4324-9A48-B863E92BE52B}"/>
              </a:ext>
            </a:extLst>
          </p:cNvPr>
          <p:cNvSpPr txBox="1"/>
          <p:nvPr/>
        </p:nvSpPr>
        <p:spPr>
          <a:xfrm>
            <a:off x="7725474" y="3981669"/>
            <a:ext cx="1716309"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Phenylalanin</a:t>
            </a:r>
            <a:endParaRPr lang="en-US" kern="0" dirty="0">
              <a:solidFill>
                <a:srgbClr val="002060"/>
              </a:solidFill>
              <a:cs typeface="Arial"/>
              <a:sym typeface="Arial"/>
            </a:endParaRPr>
          </a:p>
        </p:txBody>
      </p:sp>
      <p:sp>
        <p:nvSpPr>
          <p:cNvPr id="72" name="TextBox 71">
            <a:extLst>
              <a:ext uri="{FF2B5EF4-FFF2-40B4-BE49-F238E27FC236}">
                <a16:creationId xmlns:a16="http://schemas.microsoft.com/office/drawing/2014/main" id="{9FC26E35-BA98-471D-A122-C99CC5A2F7DB}"/>
              </a:ext>
            </a:extLst>
          </p:cNvPr>
          <p:cNvSpPr txBox="1"/>
          <p:nvPr/>
        </p:nvSpPr>
        <p:spPr>
          <a:xfrm>
            <a:off x="9667008" y="3989364"/>
            <a:ext cx="2262360" cy="400103"/>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73" name="Straight Arrow Connector 72">
            <a:extLst>
              <a:ext uri="{FF2B5EF4-FFF2-40B4-BE49-F238E27FC236}">
                <a16:creationId xmlns:a16="http://schemas.microsoft.com/office/drawing/2014/main" id="{54E9782F-5D5F-4725-8CB2-7AEAD1A2D666}"/>
              </a:ext>
            </a:extLst>
          </p:cNvPr>
          <p:cNvCxnSpPr>
            <a:cxnSpLocks/>
          </p:cNvCxnSpPr>
          <p:nvPr/>
        </p:nvCxnSpPr>
        <p:spPr>
          <a:xfrm flipH="1">
            <a:off x="8299224" y="4379445"/>
            <a:ext cx="12242" cy="840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ACD9733-B0A3-4413-9B23-BB496A7A93FA}"/>
              </a:ext>
            </a:extLst>
          </p:cNvPr>
          <p:cNvSpPr txBox="1"/>
          <p:nvPr/>
        </p:nvSpPr>
        <p:spPr>
          <a:xfrm>
            <a:off x="899396" y="4476340"/>
            <a:ext cx="1644940" cy="646331"/>
          </a:xfrm>
          <a:prstGeom prst="rect">
            <a:avLst/>
          </a:prstGeom>
          <a:noFill/>
        </p:spPr>
        <p:txBody>
          <a:bodyPr wrap="square">
            <a:spAutoFit/>
          </a:bodyPr>
          <a:lstStyle/>
          <a:p>
            <a:r>
              <a:rPr lang="en-US" b="0" i="0" dirty="0" err="1">
                <a:solidFill>
                  <a:schemeClr val="bg1"/>
                </a:solidFill>
                <a:effectLst/>
              </a:rPr>
              <a:t>phenylalanin</a:t>
            </a:r>
            <a:r>
              <a:rPr lang="en-US" b="0" i="0" dirty="0">
                <a:solidFill>
                  <a:schemeClr val="bg1"/>
                </a:solidFill>
                <a:effectLst/>
              </a:rPr>
              <a:t> hydroxylase</a:t>
            </a:r>
            <a:endParaRPr lang="en-US" dirty="0">
              <a:solidFill>
                <a:schemeClr val="bg1"/>
              </a:solidFill>
            </a:endParaRPr>
          </a:p>
        </p:txBody>
      </p:sp>
      <p:cxnSp>
        <p:nvCxnSpPr>
          <p:cNvPr id="77" name="Straight Arrow Connector 76">
            <a:extLst>
              <a:ext uri="{FF2B5EF4-FFF2-40B4-BE49-F238E27FC236}">
                <a16:creationId xmlns:a16="http://schemas.microsoft.com/office/drawing/2014/main" id="{77716626-7586-437D-B0DF-83AC776F21B9}"/>
              </a:ext>
            </a:extLst>
          </p:cNvPr>
          <p:cNvCxnSpPr>
            <a:cxnSpLocks/>
          </p:cNvCxnSpPr>
          <p:nvPr/>
        </p:nvCxnSpPr>
        <p:spPr>
          <a:xfrm>
            <a:off x="6629400" y="4827816"/>
            <a:ext cx="1691428" cy="129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4AB486-E68F-4B24-97A5-D915C60A4EA7}"/>
              </a:ext>
            </a:extLst>
          </p:cNvPr>
          <p:cNvSpPr txBox="1"/>
          <p:nvPr/>
        </p:nvSpPr>
        <p:spPr>
          <a:xfrm>
            <a:off x="6966013" y="4489265"/>
            <a:ext cx="1644940" cy="646331"/>
          </a:xfrm>
          <a:prstGeom prst="rect">
            <a:avLst/>
          </a:prstGeom>
          <a:noFill/>
        </p:spPr>
        <p:txBody>
          <a:bodyPr wrap="square">
            <a:spAutoFit/>
          </a:bodyPr>
          <a:lstStyle/>
          <a:p>
            <a:r>
              <a:rPr lang="en-US" b="0" i="0" dirty="0" err="1">
                <a:solidFill>
                  <a:schemeClr val="bg1"/>
                </a:solidFill>
                <a:effectLst/>
              </a:rPr>
              <a:t>phenylalanin</a:t>
            </a:r>
            <a:r>
              <a:rPr lang="en-US" b="0" i="0" dirty="0">
                <a:solidFill>
                  <a:schemeClr val="bg1"/>
                </a:solidFill>
                <a:effectLst/>
              </a:rPr>
              <a:t> hydroxylase</a:t>
            </a:r>
            <a:endParaRPr lang="en-US" dirty="0">
              <a:solidFill>
                <a:schemeClr val="bg1"/>
              </a:solidFill>
            </a:endParaRPr>
          </a:p>
        </p:txBody>
      </p:sp>
      <p:cxnSp>
        <p:nvCxnSpPr>
          <p:cNvPr id="83" name="Straight Connector 82">
            <a:extLst>
              <a:ext uri="{FF2B5EF4-FFF2-40B4-BE49-F238E27FC236}">
                <a16:creationId xmlns:a16="http://schemas.microsoft.com/office/drawing/2014/main" id="{883BA5B7-69FF-47C6-B05F-A566AF66DCA8}"/>
              </a:ext>
            </a:extLst>
          </p:cNvPr>
          <p:cNvCxnSpPr/>
          <p:nvPr/>
        </p:nvCxnSpPr>
        <p:spPr>
          <a:xfrm>
            <a:off x="6818625" y="4489265"/>
            <a:ext cx="1272350" cy="633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10ECC03-5D09-46D9-8459-B60F9BE25BAA}"/>
              </a:ext>
            </a:extLst>
          </p:cNvPr>
          <p:cNvCxnSpPr>
            <a:cxnSpLocks/>
          </p:cNvCxnSpPr>
          <p:nvPr/>
        </p:nvCxnSpPr>
        <p:spPr>
          <a:xfrm>
            <a:off x="9412755" y="4387320"/>
            <a:ext cx="0" cy="66337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8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par>
                                <p:cTn id="20" presetID="14" presetClass="entr" presetSubtype="1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randombar(horizontal)">
                                      <p:cBhvr>
                                        <p:cTn id="22" dur="500"/>
                                        <p:tgtEl>
                                          <p:spTgt spid="51"/>
                                        </p:tgtEl>
                                      </p:cBhvr>
                                    </p:animEffect>
                                  </p:childTnLst>
                                </p:cTn>
                              </p:par>
                              <p:par>
                                <p:cTn id="23" presetID="14" presetClass="entr" presetSubtype="1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randombar(horizontal)">
                                      <p:cBhvr>
                                        <p:cTn id="25" dur="500"/>
                                        <p:tgtEl>
                                          <p:spTgt spid="5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randombar(horizontal)">
                                      <p:cBhvr>
                                        <p:cTn id="28" dur="500"/>
                                        <p:tgtEl>
                                          <p:spTgt spid="56"/>
                                        </p:tgtEl>
                                      </p:cBhvr>
                                    </p:animEffect>
                                  </p:childTnLst>
                                </p:cTn>
                              </p:par>
                              <p:par>
                                <p:cTn id="29" presetID="14" presetClass="entr" presetSubtype="1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randombar(horizontal)">
                                      <p:cBhvr>
                                        <p:cTn id="31" dur="500"/>
                                        <p:tgtEl>
                                          <p:spTgt spid="65"/>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randombar(horizontal)">
                                      <p:cBhvr>
                                        <p:cTn id="37" dur="500"/>
                                        <p:tgtEl>
                                          <p:spTgt spid="7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randombar(horizontal)">
                                      <p:cBhvr>
                                        <p:cTn id="40" dur="500"/>
                                        <p:tgtEl>
                                          <p:spTgt spid="72"/>
                                        </p:tgtEl>
                                      </p:cBhvr>
                                    </p:animEffect>
                                  </p:childTnLst>
                                </p:cTn>
                              </p:par>
                              <p:par>
                                <p:cTn id="41" presetID="14" presetClass="entr" presetSubtype="1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randombar(horizontal)">
                                      <p:cBhvr>
                                        <p:cTn id="43" dur="500"/>
                                        <p:tgtEl>
                                          <p:spTgt spid="73"/>
                                        </p:tgtEl>
                                      </p:cBhvr>
                                    </p:animEffect>
                                  </p:childTnLst>
                                </p:cTn>
                              </p:par>
                              <p:par>
                                <p:cTn id="44" presetID="14" presetClass="entr" presetSubtype="1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randombar(horizontal)">
                                      <p:cBhvr>
                                        <p:cTn id="46" dur="500"/>
                                        <p:tgtEl>
                                          <p:spTgt spid="77"/>
                                        </p:tgtEl>
                                      </p:cBhvr>
                                    </p:animEffect>
                                  </p:childTnLst>
                                </p:cTn>
                              </p:par>
                              <p:par>
                                <p:cTn id="47" presetID="14" presetClass="entr" presetSubtype="1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randombar(horizontal)">
                                      <p:cBhvr>
                                        <p:cTn id="49" dur="500"/>
                                        <p:tgtEl>
                                          <p:spTgt spid="8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par>
                                <p:cTn id="58" presetID="14" presetClass="entr" presetSubtype="1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randombar(horizontal)">
                                      <p:cBhvr>
                                        <p:cTn id="60" dur="500"/>
                                        <p:tgtEl>
                                          <p:spTgt spid="84"/>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8" grpId="0" animBg="1"/>
      <p:bldP spid="31" grpId="0" animBg="1"/>
      <p:bldP spid="32" grpId="0" animBg="1"/>
      <p:bldP spid="69" grpId="0" animBg="1"/>
      <p:bldP spid="56" grpId="0" animBg="1"/>
      <p:bldP spid="71" grpId="0" animBg="1"/>
      <p:bldP spid="7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iệu chứng của phenylketon niệu có thể từ nhẹ đến nặng.">
            <a:extLst>
              <a:ext uri="{FF2B5EF4-FFF2-40B4-BE49-F238E27FC236}">
                <a16:creationId xmlns:a16="http://schemas.microsoft.com/office/drawing/2014/main" id="{A4124692-CC9A-4E65-A1A5-EAA802BD8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01454"/>
            <a:ext cx="5495925" cy="3663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A4C76-490C-4CC8-B663-100EB19B0304}"/>
              </a:ext>
            </a:extLst>
          </p:cNvPr>
          <p:cNvSpPr txBox="1"/>
          <p:nvPr/>
        </p:nvSpPr>
        <p:spPr>
          <a:xfrm>
            <a:off x="1395411" y="609600"/>
            <a:ext cx="9563101" cy="830997"/>
          </a:xfrm>
          <a:prstGeom prst="rect">
            <a:avLst/>
          </a:prstGeom>
          <a:noFill/>
        </p:spPr>
        <p:txBody>
          <a:bodyPr wrap="square">
            <a:spAutoFit/>
          </a:bodyPr>
          <a:lstStyle/>
          <a:p>
            <a:r>
              <a:rPr lang="en-US" sz="2400" dirty="0"/>
              <a:t>    </a:t>
            </a:r>
            <a:r>
              <a:rPr lang="en-US" sz="2400" dirty="0" err="1"/>
              <a:t>Nếu</a:t>
            </a:r>
            <a:r>
              <a:rPr lang="en-US" sz="2400" dirty="0"/>
              <a:t> </a:t>
            </a:r>
            <a:r>
              <a:rPr lang="en-US" sz="2400" dirty="0" err="1"/>
              <a:t>được</a:t>
            </a:r>
            <a:r>
              <a:rPr lang="en-US" sz="2400" dirty="0"/>
              <a:t> </a:t>
            </a:r>
            <a:r>
              <a:rPr lang="en-US" sz="2400" dirty="0" err="1"/>
              <a:t>chẩn</a:t>
            </a:r>
            <a:r>
              <a:rPr lang="en-US" sz="2400" dirty="0"/>
              <a:t> </a:t>
            </a:r>
            <a:r>
              <a:rPr lang="en-US" sz="2400" dirty="0" err="1"/>
              <a:t>đoán</a:t>
            </a:r>
            <a:r>
              <a:rPr lang="en-US" sz="2400" dirty="0"/>
              <a:t> </a:t>
            </a:r>
            <a:r>
              <a:rPr lang="en-US" sz="2400" dirty="0" err="1"/>
              <a:t>và</a:t>
            </a:r>
            <a:r>
              <a:rPr lang="en-US" sz="2400" dirty="0"/>
              <a:t> </a:t>
            </a:r>
            <a:r>
              <a:rPr lang="en-US" sz="2400" dirty="0" err="1"/>
              <a:t>phát</a:t>
            </a:r>
            <a:r>
              <a:rPr lang="en-US" sz="2400" dirty="0"/>
              <a:t> </a:t>
            </a:r>
            <a:r>
              <a:rPr lang="en-US" sz="2400" dirty="0" err="1"/>
              <a:t>hiện</a:t>
            </a:r>
            <a:r>
              <a:rPr lang="en-US" sz="2400" dirty="0"/>
              <a:t> </a:t>
            </a:r>
            <a:r>
              <a:rPr lang="en-US" sz="2400" dirty="0" err="1"/>
              <a:t>sớm</a:t>
            </a:r>
            <a:r>
              <a:rPr lang="en-US" sz="2400" dirty="0"/>
              <a:t> </a:t>
            </a:r>
            <a:r>
              <a:rPr lang="en-US" sz="2400" dirty="0" err="1"/>
              <a:t>trước</a:t>
            </a:r>
            <a:r>
              <a:rPr lang="en-US" sz="2400" dirty="0"/>
              <a:t> </a:t>
            </a:r>
            <a:r>
              <a:rPr lang="en-US" sz="2400" dirty="0" err="1"/>
              <a:t>sinh</a:t>
            </a:r>
            <a:r>
              <a:rPr lang="en-US" sz="2400" dirty="0"/>
              <a:t> </a:t>
            </a:r>
            <a:r>
              <a:rPr lang="en-US" sz="2400" dirty="0" err="1"/>
              <a:t>có</a:t>
            </a:r>
            <a:r>
              <a:rPr lang="en-US" sz="2400" dirty="0"/>
              <a:t> </a:t>
            </a:r>
            <a:r>
              <a:rPr lang="en-US" sz="2400" dirty="0" err="1"/>
              <a:t>thể</a:t>
            </a:r>
            <a:r>
              <a:rPr lang="en-US" sz="2400" dirty="0"/>
              <a:t> </a:t>
            </a:r>
            <a:r>
              <a:rPr lang="en-US" sz="2400" dirty="0" err="1"/>
              <a:t>làm</a:t>
            </a:r>
            <a:r>
              <a:rPr lang="en-US" sz="2400" dirty="0"/>
              <a:t> </a:t>
            </a:r>
            <a:r>
              <a:rPr lang="en-US" sz="2400" dirty="0" err="1"/>
              <a:t>giảm</a:t>
            </a:r>
            <a:r>
              <a:rPr lang="en-US" sz="2400" dirty="0"/>
              <a:t> </a:t>
            </a:r>
            <a:r>
              <a:rPr lang="en-US" sz="2400" dirty="0" err="1"/>
              <a:t>triệu</a:t>
            </a:r>
            <a:r>
              <a:rPr lang="en-US" sz="2400" dirty="0"/>
              <a:t> </a:t>
            </a:r>
            <a:r>
              <a:rPr lang="en-US" sz="2400" dirty="0" err="1"/>
              <a:t>trứng</a:t>
            </a:r>
            <a:r>
              <a:rPr lang="en-US" sz="2400" dirty="0"/>
              <a:t> </a:t>
            </a:r>
            <a:r>
              <a:rPr lang="en-US" sz="2400" dirty="0" err="1"/>
              <a:t>biểu</a:t>
            </a:r>
            <a:r>
              <a:rPr lang="en-US" sz="2400" dirty="0"/>
              <a:t> </a:t>
            </a:r>
            <a:r>
              <a:rPr lang="en-US" sz="2400" dirty="0" err="1"/>
              <a:t>hiện</a:t>
            </a:r>
            <a:r>
              <a:rPr lang="en-US" sz="2400" dirty="0"/>
              <a:t> </a:t>
            </a:r>
            <a:r>
              <a:rPr lang="en-US" sz="2400" dirty="0" err="1"/>
              <a:t>bệnh</a:t>
            </a:r>
            <a:r>
              <a:rPr lang="en-US" sz="2400" dirty="0"/>
              <a:t> </a:t>
            </a:r>
            <a:r>
              <a:rPr lang="en-US" sz="2400" dirty="0" err="1"/>
              <a:t>bằng</a:t>
            </a:r>
            <a:r>
              <a:rPr lang="en-US" sz="2400" dirty="0"/>
              <a:t> </a:t>
            </a:r>
            <a:r>
              <a:rPr lang="en-US" sz="2400" dirty="0" err="1"/>
              <a:t>cách</a:t>
            </a:r>
            <a:r>
              <a:rPr lang="en-US" sz="2400" dirty="0"/>
              <a:t> </a:t>
            </a:r>
            <a:r>
              <a:rPr lang="en-US" sz="2400" dirty="0" err="1"/>
              <a:t>nào</a:t>
            </a:r>
            <a:r>
              <a:rPr lang="en-US" sz="2400" dirty="0"/>
              <a:t>?</a:t>
            </a:r>
          </a:p>
        </p:txBody>
      </p:sp>
      <p:sp>
        <p:nvSpPr>
          <p:cNvPr id="6" name="TextBox 5">
            <a:extLst>
              <a:ext uri="{FF2B5EF4-FFF2-40B4-BE49-F238E27FC236}">
                <a16:creationId xmlns:a16="http://schemas.microsoft.com/office/drawing/2014/main" id="{251185E8-4357-483C-A99B-0D4B4FFD2CC1}"/>
              </a:ext>
            </a:extLst>
          </p:cNvPr>
          <p:cNvSpPr txBox="1"/>
          <p:nvPr/>
        </p:nvSpPr>
        <p:spPr>
          <a:xfrm>
            <a:off x="1676400" y="5257800"/>
            <a:ext cx="9563101" cy="461665"/>
          </a:xfrm>
          <a:prstGeom prst="rect">
            <a:avLst/>
          </a:prstGeom>
          <a:noFill/>
        </p:spPr>
        <p:txBody>
          <a:bodyPr wrap="square">
            <a:spAutoFit/>
          </a:bodyPr>
          <a:lstStyle/>
          <a:p>
            <a:r>
              <a:rPr lang="en-US" sz="2400" dirty="0" err="1"/>
              <a:t>Áp</a:t>
            </a:r>
            <a:r>
              <a:rPr lang="en-US" sz="2400" dirty="0"/>
              <a:t> </a:t>
            </a:r>
            <a:r>
              <a:rPr lang="en-US" sz="2400" dirty="0" err="1"/>
              <a:t>dụng</a:t>
            </a:r>
            <a:r>
              <a:rPr lang="en-US" sz="2400" dirty="0"/>
              <a:t> </a:t>
            </a:r>
            <a:r>
              <a:rPr lang="en-US" sz="2400" dirty="0" err="1"/>
              <a:t>chế</a:t>
            </a:r>
            <a:r>
              <a:rPr lang="en-US" sz="2400" dirty="0"/>
              <a:t> </a:t>
            </a:r>
            <a:r>
              <a:rPr lang="en-US" sz="2400" dirty="0" err="1"/>
              <a:t>ăn</a:t>
            </a:r>
            <a:r>
              <a:rPr lang="en-US" sz="2400" dirty="0"/>
              <a:t> </a:t>
            </a:r>
            <a:r>
              <a:rPr lang="en-US" sz="2400" dirty="0" err="1"/>
              <a:t>các</a:t>
            </a:r>
            <a:r>
              <a:rPr lang="en-US" sz="2400" dirty="0"/>
              <a:t> </a:t>
            </a:r>
            <a:r>
              <a:rPr lang="en-US" sz="2400" dirty="0" err="1"/>
              <a:t>thực</a:t>
            </a:r>
            <a:r>
              <a:rPr lang="en-US" sz="2400" dirty="0"/>
              <a:t> </a:t>
            </a:r>
            <a:r>
              <a:rPr lang="en-US" sz="2400" dirty="0" err="1"/>
              <a:t>phẩm</a:t>
            </a:r>
            <a:r>
              <a:rPr lang="en-US" sz="2400" dirty="0"/>
              <a:t> </a:t>
            </a:r>
            <a:r>
              <a:rPr lang="en-US" sz="2400" dirty="0" err="1"/>
              <a:t>ít</a:t>
            </a:r>
            <a:r>
              <a:rPr lang="en-US" sz="2400" dirty="0"/>
              <a:t> </a:t>
            </a:r>
            <a:r>
              <a:rPr lang="en-US" sz="2400" dirty="0" err="1"/>
              <a:t>chứa</a:t>
            </a:r>
            <a:r>
              <a:rPr lang="en-US" sz="2400" dirty="0"/>
              <a:t> phenylalanine </a:t>
            </a:r>
            <a:r>
              <a:rPr lang="en-US" sz="2400" dirty="0" err="1"/>
              <a:t>ngay</a:t>
            </a:r>
            <a:r>
              <a:rPr lang="en-US" sz="2400" dirty="0"/>
              <a:t> </a:t>
            </a:r>
            <a:r>
              <a:rPr lang="en-US" sz="2400" dirty="0" err="1"/>
              <a:t>từ</a:t>
            </a:r>
            <a:r>
              <a:rPr lang="en-US" sz="2400" dirty="0"/>
              <a:t> </a:t>
            </a:r>
            <a:r>
              <a:rPr lang="en-US" sz="2400" dirty="0" err="1"/>
              <a:t>khi</a:t>
            </a:r>
            <a:r>
              <a:rPr lang="en-US" sz="2400" dirty="0"/>
              <a:t> </a:t>
            </a:r>
            <a:r>
              <a:rPr lang="en-US" sz="2400" dirty="0" err="1"/>
              <a:t>sinh</a:t>
            </a:r>
            <a:r>
              <a:rPr lang="en-US" sz="2400" dirty="0"/>
              <a:t> ra</a:t>
            </a:r>
          </a:p>
        </p:txBody>
      </p:sp>
    </p:spTree>
    <p:extLst>
      <p:ext uri="{BB962C8B-B14F-4D97-AF65-F5344CB8AC3E}">
        <p14:creationId xmlns:p14="http://schemas.microsoft.com/office/powerpoint/2010/main" val="34652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CF6FA81-7F55-F585-F21D-84772098C52C}"/>
              </a:ext>
            </a:extLst>
          </p:cNvPr>
          <p:cNvCxnSpPr>
            <a:cxnSpLocks/>
          </p:cNvCxnSpPr>
          <p:nvPr/>
        </p:nvCxnSpPr>
        <p:spPr>
          <a:xfrm>
            <a:off x="3495902" y="3093726"/>
            <a:ext cx="612648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6F31B2E-7808-66C9-FE11-7675AEAD1AA4}"/>
              </a:ext>
            </a:extLst>
          </p:cNvPr>
          <p:cNvSpPr>
            <a:spLocks noChangeArrowheads="1"/>
          </p:cNvSpPr>
          <p:nvPr/>
        </p:nvSpPr>
        <p:spPr bwMode="auto">
          <a:xfrm>
            <a:off x="2925672" y="2255526"/>
            <a:ext cx="7970928" cy="700941"/>
          </a:xfrm>
          <a:prstGeom prst="rect">
            <a:avLst/>
          </a:prstGeom>
          <a:noFill/>
          <a:ln w="9525">
            <a:noFill/>
            <a:miter lim="800000"/>
            <a:headEnd/>
            <a:tailEnd/>
          </a:ln>
        </p:spPr>
        <p:txBody>
          <a:bodyPr/>
          <a:lstStyle/>
          <a:p>
            <a:pPr algn="ctr">
              <a:lnSpc>
                <a:spcPct val="150000"/>
              </a:lnSpc>
            </a:pPr>
            <a:r>
              <a:rPr lang="en-US" sz="3200" b="1" dirty="0">
                <a:solidFill>
                  <a:srgbClr val="FFC000"/>
                </a:solidFill>
                <a:latin typeface="+mj-lt"/>
                <a:ea typeface="Roboto" panose="02000000000000000000" pitchFamily="2" charset="0"/>
              </a:rPr>
              <a:t>TƯƠNG TÁC GIỮA KIỂU GENE VỚI MÔI TRƯỜNG VÀ THÀNH TỰU CHỌN GIỐNG</a:t>
            </a:r>
          </a:p>
        </p:txBody>
      </p:sp>
      <p:pic>
        <p:nvPicPr>
          <p:cNvPr id="7" name="Picture 2">
            <a:extLst>
              <a:ext uri="{FF2B5EF4-FFF2-40B4-BE49-F238E27FC236}">
                <a16:creationId xmlns:a16="http://schemas.microsoft.com/office/drawing/2014/main" id="{70A55562-F879-4A9D-9049-04D78473E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46" y="2043179"/>
            <a:ext cx="2603426" cy="1888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8571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ợi ý từ khóa và bộ lọc thông báo mời thầu cho nhóm ngành Cung cấp giống,  vật tư, thiết bị ngành nông nghiệp, lâm nghiệp, thủy sản | Tin tức -">
            <a:extLst>
              <a:ext uri="{FF2B5EF4-FFF2-40B4-BE49-F238E27FC236}">
                <a16:creationId xmlns:a16="http://schemas.microsoft.com/office/drawing/2014/main" id="{707A221B-9AB8-4EE5-9D40-67C2902B9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1232753"/>
            <a:ext cx="5457825" cy="4299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122CD6-EF10-46DD-86C6-7AD96B835720}"/>
              </a:ext>
            </a:extLst>
          </p:cNvPr>
          <p:cNvSpPr txBox="1"/>
          <p:nvPr/>
        </p:nvSpPr>
        <p:spPr>
          <a:xfrm>
            <a:off x="1219200" y="762000"/>
            <a:ext cx="9563101" cy="461665"/>
          </a:xfrm>
          <a:prstGeom prst="rect">
            <a:avLst/>
          </a:prstGeom>
          <a:noFill/>
        </p:spPr>
        <p:txBody>
          <a:bodyPr wrap="square">
            <a:spAutoFit/>
          </a:bodyPr>
          <a:lstStyle/>
          <a:p>
            <a:pPr algn="ctr"/>
            <a:r>
              <a:rPr lang="en-US" sz="2400" dirty="0" err="1"/>
              <a:t>Làm</a:t>
            </a:r>
            <a:r>
              <a:rPr lang="en-US" sz="2400" dirty="0"/>
              <a:t> </a:t>
            </a:r>
            <a:r>
              <a:rPr lang="en-US" sz="2400" dirty="0" err="1"/>
              <a:t>sao</a:t>
            </a:r>
            <a:r>
              <a:rPr lang="en-US" sz="2400" dirty="0"/>
              <a:t> </a:t>
            </a:r>
            <a:r>
              <a:rPr lang="en-US" sz="2400" dirty="0" err="1"/>
              <a:t>để</a:t>
            </a:r>
            <a:r>
              <a:rPr lang="en-US" sz="2400" dirty="0"/>
              <a:t> </a:t>
            </a:r>
            <a:r>
              <a:rPr lang="en-US" sz="2400" dirty="0" err="1"/>
              <a:t>nâng</a:t>
            </a:r>
            <a:r>
              <a:rPr lang="en-US" sz="2400" dirty="0"/>
              <a:t> </a:t>
            </a:r>
            <a:r>
              <a:rPr lang="en-US" sz="2400" dirty="0" err="1"/>
              <a:t>cao</a:t>
            </a:r>
            <a:r>
              <a:rPr lang="en-US" sz="2400" dirty="0"/>
              <a:t> </a:t>
            </a:r>
            <a:r>
              <a:rPr lang="en-US" sz="2400" dirty="0" err="1"/>
              <a:t>năng</a:t>
            </a:r>
            <a:r>
              <a:rPr lang="en-US" sz="2400" dirty="0"/>
              <a:t> </a:t>
            </a:r>
            <a:r>
              <a:rPr lang="en-US" sz="2400" dirty="0" err="1"/>
              <a:t>suất</a:t>
            </a:r>
            <a:r>
              <a:rPr lang="en-US" sz="2400" dirty="0"/>
              <a:t> </a:t>
            </a:r>
            <a:r>
              <a:rPr lang="en-US" sz="2400" dirty="0" err="1"/>
              <a:t>vật</a:t>
            </a:r>
            <a:r>
              <a:rPr lang="en-US" sz="2400" dirty="0"/>
              <a:t> </a:t>
            </a:r>
            <a:r>
              <a:rPr lang="en-US" sz="2400" dirty="0" err="1"/>
              <a:t>nuôi</a:t>
            </a:r>
            <a:r>
              <a:rPr lang="en-US" sz="2400" dirty="0"/>
              <a:t> </a:t>
            </a:r>
            <a:r>
              <a:rPr lang="en-US" sz="2400" dirty="0" err="1"/>
              <a:t>và</a:t>
            </a:r>
            <a:r>
              <a:rPr lang="en-US" sz="2400" dirty="0"/>
              <a:t> </a:t>
            </a:r>
            <a:r>
              <a:rPr lang="en-US" sz="2400" dirty="0" err="1"/>
              <a:t>cây</a:t>
            </a:r>
            <a:r>
              <a:rPr lang="en-US" sz="2400" dirty="0"/>
              <a:t> </a:t>
            </a:r>
            <a:r>
              <a:rPr lang="en-US" sz="2400" dirty="0" err="1"/>
              <a:t>trồng</a:t>
            </a:r>
            <a:r>
              <a:rPr lang="en-US" sz="2400" dirty="0"/>
              <a:t>?</a:t>
            </a:r>
          </a:p>
        </p:txBody>
      </p:sp>
      <p:sp>
        <p:nvSpPr>
          <p:cNvPr id="6" name="TextBox 5">
            <a:extLst>
              <a:ext uri="{FF2B5EF4-FFF2-40B4-BE49-F238E27FC236}">
                <a16:creationId xmlns:a16="http://schemas.microsoft.com/office/drawing/2014/main" id="{6EDF9630-FAF0-4A7F-A9F7-DD6904241DBE}"/>
              </a:ext>
            </a:extLst>
          </p:cNvPr>
          <p:cNvSpPr txBox="1"/>
          <p:nvPr/>
        </p:nvSpPr>
        <p:spPr>
          <a:xfrm>
            <a:off x="1188440" y="5625247"/>
            <a:ext cx="9563101" cy="461665"/>
          </a:xfrm>
          <a:prstGeom prst="rect">
            <a:avLst/>
          </a:prstGeom>
          <a:noFill/>
        </p:spPr>
        <p:txBody>
          <a:bodyPr wrap="square">
            <a:spAutoFit/>
          </a:bodyPr>
          <a:lstStyle/>
          <a:p>
            <a:pPr algn="ctr"/>
            <a:r>
              <a:rPr lang="en-US" sz="2400" dirty="0" err="1"/>
              <a:t>Chọn</a:t>
            </a:r>
            <a:r>
              <a:rPr lang="en-US" sz="2400" dirty="0"/>
              <a:t> </a:t>
            </a:r>
            <a:r>
              <a:rPr lang="en-US" sz="2400" dirty="0" err="1"/>
              <a:t>giống</a:t>
            </a:r>
            <a:r>
              <a:rPr lang="en-US" sz="2400" dirty="0"/>
              <a:t> </a:t>
            </a:r>
            <a:r>
              <a:rPr lang="en-US" sz="2400" dirty="0" err="1"/>
              <a:t>tốt</a:t>
            </a:r>
            <a:r>
              <a:rPr lang="en-US" sz="2400" dirty="0"/>
              <a:t> </a:t>
            </a:r>
            <a:r>
              <a:rPr lang="en-US" sz="2400" dirty="0" err="1"/>
              <a:t>kết</a:t>
            </a:r>
            <a:r>
              <a:rPr lang="en-US" sz="2400" dirty="0"/>
              <a:t> </a:t>
            </a:r>
            <a:r>
              <a:rPr lang="en-US" sz="2400" dirty="0" err="1"/>
              <a:t>hợp</a:t>
            </a:r>
            <a:r>
              <a:rPr lang="en-US" sz="2400" dirty="0"/>
              <a:t> </a:t>
            </a:r>
            <a:r>
              <a:rPr lang="en-US" sz="2400" dirty="0" err="1"/>
              <a:t>với</a:t>
            </a:r>
            <a:r>
              <a:rPr lang="en-US" sz="2400" dirty="0"/>
              <a:t> </a:t>
            </a:r>
            <a:r>
              <a:rPr lang="en-US" sz="2400" dirty="0" err="1"/>
              <a:t>điều</a:t>
            </a:r>
            <a:r>
              <a:rPr lang="en-US" sz="2400" dirty="0"/>
              <a:t> </a:t>
            </a:r>
            <a:r>
              <a:rPr lang="en-US" sz="2400" dirty="0" err="1"/>
              <a:t>kiện</a:t>
            </a:r>
            <a:r>
              <a:rPr lang="en-US" sz="2400" dirty="0"/>
              <a:t> </a:t>
            </a:r>
            <a:r>
              <a:rPr lang="en-US" sz="2400" dirty="0" err="1"/>
              <a:t>chăm</a:t>
            </a:r>
            <a:r>
              <a:rPr lang="en-US" sz="2400" dirty="0"/>
              <a:t> </a:t>
            </a:r>
            <a:r>
              <a:rPr lang="en-US" sz="2400" dirty="0" err="1"/>
              <a:t>sóc</a:t>
            </a:r>
            <a:r>
              <a:rPr lang="en-US" sz="2400" dirty="0"/>
              <a:t>, </a:t>
            </a:r>
            <a:r>
              <a:rPr lang="en-US" sz="2400" dirty="0" err="1"/>
              <a:t>môi</a:t>
            </a:r>
            <a:r>
              <a:rPr lang="en-US" sz="2400" dirty="0"/>
              <a:t> </a:t>
            </a:r>
            <a:r>
              <a:rPr lang="en-US" sz="2400" dirty="0" err="1"/>
              <a:t>trường</a:t>
            </a:r>
            <a:r>
              <a:rPr lang="en-US" sz="2400" dirty="0"/>
              <a:t> </a:t>
            </a:r>
            <a:r>
              <a:rPr lang="en-US" sz="2400" dirty="0" err="1"/>
              <a:t>nuôi</a:t>
            </a:r>
            <a:r>
              <a:rPr lang="en-US" sz="2400" dirty="0"/>
              <a:t> </a:t>
            </a:r>
            <a:r>
              <a:rPr lang="en-US" sz="2400" dirty="0" err="1"/>
              <a:t>trồng</a:t>
            </a:r>
            <a:endParaRPr lang="en-US" sz="2400" dirty="0"/>
          </a:p>
        </p:txBody>
      </p:sp>
    </p:spTree>
    <p:extLst>
      <p:ext uri="{BB962C8B-B14F-4D97-AF65-F5344CB8AC3E}">
        <p14:creationId xmlns:p14="http://schemas.microsoft.com/office/powerpoint/2010/main" val="37712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18569" y="1981200"/>
            <a:ext cx="9954862" cy="27432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Biết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thể</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ra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thích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nghi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với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loại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như</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xác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định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kiện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canh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thích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050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4453584" y="1091629"/>
            <a:ext cx="4060687" cy="707882"/>
          </a:xfrm>
          <a:prstGeom prst="rect">
            <a:avLst/>
          </a:prstGeom>
          <a:noFill/>
        </p:spPr>
        <p:txBody>
          <a:bodyPr wrap="none" lIns="91420" tIns="45718" rIns="91420" bIns="45718" rtlCol="0">
            <a:spAutoFit/>
          </a:bodyPr>
          <a:lstStyle/>
          <a:p>
            <a:pPr marL="0" indent="0" defTabSz="914173">
              <a:buClr>
                <a:srgbClr val="1F497D"/>
              </a:buClr>
            </a:pPr>
            <a:r>
              <a:rPr lang="en-US" sz="4000" dirty="0" err="1">
                <a:solidFill>
                  <a:schemeClr val="bg1"/>
                </a:solidFill>
                <a:latin typeface="+mj-lt"/>
                <a:ea typeface="Roboto" panose="02000000000000000000" pitchFamily="2" charset="0"/>
              </a:rPr>
              <a:t>Vận</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dụng</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thực</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tiễn</a:t>
            </a:r>
            <a:endParaRPr lang="en-US" sz="40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229472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723735" y="2592237"/>
            <a:ext cx="4744529" cy="836763"/>
          </a:xfrm>
          <a:prstGeom prst="roundRect">
            <a:avLst/>
          </a:prstGeom>
          <a:solidFill>
            <a:srgbClr val="D9FFFF"/>
          </a:solidFill>
          <a:ln w="28575">
            <a:solidFill>
              <a:srgbClr val="39D3CF"/>
            </a:solidFill>
          </a:ln>
        </p:spPr>
        <p:style>
          <a:lnRef idx="2">
            <a:schemeClr val="accent1">
              <a:shade val="15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sp>
        <p:nvSpPr>
          <p:cNvPr id="5" name="TextBox 4">
            <a:extLst>
              <a:ext uri="{FF2B5EF4-FFF2-40B4-BE49-F238E27FC236}">
                <a16:creationId xmlns:a16="http://schemas.microsoft.com/office/drawing/2014/main" id="{01EA4B05-8CFD-AF58-8B30-C53EBEF8EEFD}"/>
              </a:ext>
            </a:extLst>
          </p:cNvPr>
          <p:cNvSpPr txBox="1"/>
          <p:nvPr/>
        </p:nvSpPr>
        <p:spPr>
          <a:xfrm>
            <a:off x="4724400" y="2659559"/>
            <a:ext cx="2909943" cy="769441"/>
          </a:xfrm>
          <a:prstGeom prst="rect">
            <a:avLst/>
          </a:prstGeom>
          <a:noFill/>
        </p:spPr>
        <p:txBody>
          <a:bodyPr wrap="none" lIns="91420" tIns="45718" rIns="91420" bIns="45718" rtlCol="0">
            <a:spAutoFit/>
          </a:bodyPr>
          <a:lstStyle/>
          <a:p>
            <a:r>
              <a:rPr lang="en-US" sz="4400" b="1" dirty="0">
                <a:solidFill>
                  <a:srgbClr val="1C3E71"/>
                </a:solidFill>
              </a:rPr>
              <a:t>EM CÓ BIẾT</a:t>
            </a:r>
          </a:p>
        </p:txBody>
      </p:sp>
    </p:spTree>
    <p:extLst>
      <p:ext uri="{BB962C8B-B14F-4D97-AF65-F5344CB8AC3E}">
        <p14:creationId xmlns:p14="http://schemas.microsoft.com/office/powerpoint/2010/main" val="4261826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64168A-0625-42F8-82DD-5C83F8386AE1}"/>
              </a:ext>
            </a:extLst>
          </p:cNvPr>
          <p:cNvSpPr txBox="1"/>
          <p:nvPr/>
        </p:nvSpPr>
        <p:spPr>
          <a:xfrm>
            <a:off x="4401424" y="1716732"/>
            <a:ext cx="6630099" cy="923330"/>
          </a:xfrm>
          <a:prstGeom prst="rect">
            <a:avLst/>
          </a:prstGeom>
          <a:noFill/>
        </p:spPr>
        <p:txBody>
          <a:bodyPr wrap="square">
            <a:spAutoFit/>
          </a:bodyPr>
          <a:lstStyle/>
          <a:p>
            <a:r>
              <a:rPr lang="en-US" b="1" i="0" dirty="0">
                <a:solidFill>
                  <a:srgbClr val="FFC000"/>
                </a:solidFill>
                <a:effectLst/>
              </a:rPr>
              <a:t>    </a:t>
            </a:r>
            <a:r>
              <a:rPr lang="vi-VN" b="1" i="0" dirty="0">
                <a:solidFill>
                  <a:srgbClr val="FFC000"/>
                </a:solidFill>
                <a:effectLst/>
              </a:rPr>
              <a:t>Jon Brower Minnoch</a:t>
            </a:r>
            <a:r>
              <a:rPr lang="vi-VN" b="0" i="0" dirty="0">
                <a:solidFill>
                  <a:srgbClr val="FFC000"/>
                </a:solidFill>
                <a:effectLst/>
              </a:rPr>
              <a:t> </a:t>
            </a:r>
            <a:r>
              <a:rPr lang="vi-VN" b="0" i="0" dirty="0">
                <a:solidFill>
                  <a:schemeClr val="bg1"/>
                </a:solidFill>
                <a:effectLst/>
              </a:rPr>
              <a:t>(28 tháng 9 năm 1941 – 10 tháng 9 năm 1983) là một người đàn ông</a:t>
            </a:r>
            <a:r>
              <a:rPr lang="en-US" b="0" i="0" dirty="0">
                <a:solidFill>
                  <a:schemeClr val="bg1"/>
                </a:solidFill>
                <a:effectLst/>
              </a:rPr>
              <a:t> </a:t>
            </a:r>
            <a:r>
              <a:rPr lang="en-US" b="0" i="0" dirty="0" err="1">
                <a:solidFill>
                  <a:schemeClr val="bg1"/>
                </a:solidFill>
                <a:effectLst/>
              </a:rPr>
              <a:t>Mỹ</a:t>
            </a:r>
            <a:r>
              <a:rPr lang="en-US" dirty="0">
                <a:solidFill>
                  <a:schemeClr val="bg1"/>
                </a:solidFill>
              </a:rPr>
              <a:t> </a:t>
            </a:r>
            <a:r>
              <a:rPr lang="vi-VN" b="0" i="0" dirty="0">
                <a:solidFill>
                  <a:schemeClr val="bg1"/>
                </a:solidFill>
                <a:effectLst/>
              </a:rPr>
              <a:t>bị béo phì, ông là </a:t>
            </a:r>
            <a:r>
              <a:rPr lang="vi-VN" b="0" i="0" dirty="0">
                <a:solidFill>
                  <a:srgbClr val="FFC000"/>
                </a:solidFill>
                <a:effectLst/>
              </a:rPr>
              <a:t>người nặng cân nhất trên thế gi</a:t>
            </a:r>
            <a:r>
              <a:rPr lang="vi-VN" b="0" i="0" dirty="0">
                <a:solidFill>
                  <a:schemeClr val="bg1"/>
                </a:solidFill>
                <a:effectLst/>
              </a:rPr>
              <a:t>ới từng được ghi nhận, với cân nặng 1.400</a:t>
            </a:r>
            <a:r>
              <a:rPr lang="en-US" b="0" i="0" dirty="0">
                <a:solidFill>
                  <a:schemeClr val="bg1"/>
                </a:solidFill>
                <a:effectLst/>
              </a:rPr>
              <a:t> </a:t>
            </a:r>
            <a:r>
              <a:rPr lang="en-US" b="0" i="0" dirty="0" err="1">
                <a:solidFill>
                  <a:schemeClr val="bg1"/>
                </a:solidFill>
                <a:effectLst/>
              </a:rPr>
              <a:t>ib</a:t>
            </a:r>
            <a:r>
              <a:rPr lang="vi-VN" b="0" i="0" dirty="0">
                <a:solidFill>
                  <a:srgbClr val="FFC000"/>
                </a:solidFill>
                <a:effectLst/>
              </a:rPr>
              <a:t> (635</a:t>
            </a:r>
            <a:r>
              <a:rPr lang="en-US" b="0" i="0" dirty="0">
                <a:solidFill>
                  <a:srgbClr val="FFC000"/>
                </a:solidFill>
                <a:effectLst/>
              </a:rPr>
              <a:t> kg</a:t>
            </a:r>
            <a:r>
              <a:rPr lang="vi-VN" b="0" i="0" dirty="0">
                <a:solidFill>
                  <a:srgbClr val="FFC000"/>
                </a:solidFill>
                <a:effectLst/>
              </a:rPr>
              <a:t>).</a:t>
            </a:r>
            <a:endParaRPr lang="en-US" dirty="0">
              <a:solidFill>
                <a:srgbClr val="FFC000"/>
              </a:solidFill>
            </a:endParaRPr>
          </a:p>
        </p:txBody>
      </p:sp>
      <p:pic>
        <p:nvPicPr>
          <p:cNvPr id="14338" name="Picture 2">
            <a:extLst>
              <a:ext uri="{FF2B5EF4-FFF2-40B4-BE49-F238E27FC236}">
                <a16:creationId xmlns:a16="http://schemas.microsoft.com/office/drawing/2014/main" id="{A68D7572-0F80-4C98-A56D-6B7EE9B97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76300"/>
            <a:ext cx="3988594"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4F7B7D-D175-47A7-A900-73F56EDF56C5}"/>
              </a:ext>
            </a:extLst>
          </p:cNvPr>
          <p:cNvSpPr txBox="1"/>
          <p:nvPr/>
        </p:nvSpPr>
        <p:spPr>
          <a:xfrm>
            <a:off x="5105400" y="1143000"/>
            <a:ext cx="5493741" cy="461665"/>
          </a:xfrm>
          <a:prstGeom prst="rect">
            <a:avLst/>
          </a:prstGeom>
          <a:noFill/>
        </p:spPr>
        <p:txBody>
          <a:bodyPr wrap="square">
            <a:spAutoFit/>
          </a:bodyPr>
          <a:lstStyle/>
          <a:p>
            <a:pPr algn="ctr"/>
            <a:r>
              <a:rPr lang="en-US" sz="2400" b="1" dirty="0">
                <a:solidFill>
                  <a:srgbClr val="FFC000"/>
                </a:solidFill>
              </a:rPr>
              <a:t>CÂN NẶNG DO GENE HAY DO CHẾ ĐỘ ĂN</a:t>
            </a:r>
          </a:p>
        </p:txBody>
      </p:sp>
      <p:sp>
        <p:nvSpPr>
          <p:cNvPr id="8" name="TextBox 7">
            <a:extLst>
              <a:ext uri="{FF2B5EF4-FFF2-40B4-BE49-F238E27FC236}">
                <a16:creationId xmlns:a16="http://schemas.microsoft.com/office/drawing/2014/main" id="{70B1452E-1F94-4CFC-92DF-87494A437071}"/>
              </a:ext>
            </a:extLst>
          </p:cNvPr>
          <p:cNvSpPr txBox="1"/>
          <p:nvPr/>
        </p:nvSpPr>
        <p:spPr>
          <a:xfrm>
            <a:off x="4419600" y="2752130"/>
            <a:ext cx="7391400" cy="3139321"/>
          </a:xfrm>
          <a:prstGeom prst="rect">
            <a:avLst/>
          </a:prstGeom>
          <a:noFill/>
        </p:spPr>
        <p:txBody>
          <a:bodyPr wrap="square">
            <a:spAutoFit/>
          </a:bodyPr>
          <a:lstStyle/>
          <a:p>
            <a:pPr algn="just"/>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nhà</a:t>
            </a:r>
            <a:r>
              <a:rPr lang="en-US" dirty="0">
                <a:solidFill>
                  <a:schemeClr val="bg1"/>
                </a:solidFill>
              </a:rPr>
              <a:t> khoa </a:t>
            </a:r>
            <a:r>
              <a:rPr lang="en-US" dirty="0" err="1">
                <a:solidFill>
                  <a:schemeClr val="bg1"/>
                </a:solidFill>
              </a:rPr>
              <a:t>học</a:t>
            </a:r>
            <a:r>
              <a:rPr lang="en-US" dirty="0">
                <a:solidFill>
                  <a:schemeClr val="bg1"/>
                </a:solidFill>
              </a:rPr>
              <a:t> </a:t>
            </a:r>
            <a:r>
              <a:rPr lang="en-US" dirty="0" err="1">
                <a:solidFill>
                  <a:schemeClr val="bg1"/>
                </a:solidFill>
              </a:rPr>
              <a:t>đã</a:t>
            </a:r>
            <a:r>
              <a:rPr lang="en-US" dirty="0">
                <a:solidFill>
                  <a:schemeClr val="bg1"/>
                </a:solidFill>
              </a:rPr>
              <a:t> </a:t>
            </a:r>
            <a:r>
              <a:rPr lang="en-US" dirty="0" err="1">
                <a:solidFill>
                  <a:schemeClr val="bg1"/>
                </a:solidFill>
              </a:rPr>
              <a:t>phát</a:t>
            </a:r>
            <a:r>
              <a:rPr lang="en-US" dirty="0">
                <a:solidFill>
                  <a:schemeClr val="bg1"/>
                </a:solidFill>
              </a:rPr>
              <a:t> </a:t>
            </a:r>
            <a:r>
              <a:rPr lang="en-US" dirty="0" err="1">
                <a:solidFill>
                  <a:schemeClr val="bg1"/>
                </a:solidFill>
              </a:rPr>
              <a:t>hiện</a:t>
            </a:r>
            <a:r>
              <a:rPr lang="en-US" dirty="0">
                <a:solidFill>
                  <a:schemeClr val="bg1"/>
                </a:solidFill>
              </a:rPr>
              <a:t> ra </a:t>
            </a:r>
            <a:r>
              <a:rPr lang="en-US" dirty="0" err="1">
                <a:solidFill>
                  <a:schemeClr val="bg1"/>
                </a:solidFill>
              </a:rPr>
              <a:t>một</a:t>
            </a:r>
            <a:r>
              <a:rPr lang="en-US" dirty="0">
                <a:solidFill>
                  <a:schemeClr val="bg1"/>
                </a:solidFill>
              </a:rPr>
              <a:t> </a:t>
            </a:r>
            <a:r>
              <a:rPr lang="en-US" dirty="0" err="1">
                <a:solidFill>
                  <a:schemeClr val="bg1"/>
                </a:solidFill>
              </a:rPr>
              <a:t>vài</a:t>
            </a:r>
            <a:r>
              <a:rPr lang="en-US" dirty="0">
                <a:solidFill>
                  <a:schemeClr val="bg1"/>
                </a:solidFill>
              </a:rPr>
              <a:t> gene </a:t>
            </a:r>
            <a:r>
              <a:rPr lang="en-US" dirty="0" err="1">
                <a:solidFill>
                  <a:schemeClr val="bg1"/>
                </a:solidFill>
              </a:rPr>
              <a:t>liên</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đến</a:t>
            </a:r>
            <a:r>
              <a:rPr lang="en-US" dirty="0">
                <a:solidFill>
                  <a:schemeClr val="bg1"/>
                </a:solidFill>
              </a:rPr>
              <a:t> </a:t>
            </a:r>
            <a:r>
              <a:rPr lang="en-US" dirty="0" err="1">
                <a:solidFill>
                  <a:schemeClr val="bg1"/>
                </a:solidFill>
              </a:rPr>
              <a:t>béo</a:t>
            </a:r>
            <a:r>
              <a:rPr lang="en-US" dirty="0">
                <a:solidFill>
                  <a:schemeClr val="bg1"/>
                </a:solidFill>
              </a:rPr>
              <a:t> </a:t>
            </a:r>
            <a:r>
              <a:rPr lang="en-US" dirty="0" err="1">
                <a:solidFill>
                  <a:schemeClr val="bg1"/>
                </a:solidFill>
              </a:rPr>
              <a:t>phì</a:t>
            </a:r>
            <a:r>
              <a:rPr lang="en-US" dirty="0">
                <a:solidFill>
                  <a:schemeClr val="bg1"/>
                </a:solidFill>
              </a:rPr>
              <a:t>. </a:t>
            </a:r>
            <a:r>
              <a:rPr lang="vi-VN" dirty="0">
                <a:solidFill>
                  <a:schemeClr val="bg1"/>
                </a:solidFill>
              </a:rPr>
              <a:t>Ví dụ: Gene mã hóa cho </a:t>
            </a:r>
            <a:r>
              <a:rPr lang="vi-VN" b="1" dirty="0">
                <a:solidFill>
                  <a:srgbClr val="FFC000"/>
                </a:solidFill>
              </a:rPr>
              <a:t>hormone leptin</a:t>
            </a:r>
            <a:r>
              <a:rPr lang="vi-VN" dirty="0">
                <a:solidFill>
                  <a:schemeClr val="bg1"/>
                </a:solidFill>
              </a:rPr>
              <a:t> có chức năng kìm hãm sự thèm ăn. Nếu gene này bị đột biến sẽ dẫ</a:t>
            </a:r>
            <a:r>
              <a:rPr lang="en-US" dirty="0">
                <a:solidFill>
                  <a:schemeClr val="bg1"/>
                </a:solidFill>
              </a:rPr>
              <a:t>n </a:t>
            </a:r>
            <a:r>
              <a:rPr lang="vi-VN" dirty="0">
                <a:solidFill>
                  <a:schemeClr val="bg1"/>
                </a:solidFill>
              </a:rPr>
              <a:t>đến ăn không bao giờ cảm thấy no nên dễ bị béo phì. </a:t>
            </a:r>
            <a:endParaRPr lang="en-US" dirty="0">
              <a:solidFill>
                <a:schemeClr val="bg1"/>
              </a:solidFill>
            </a:endParaRPr>
          </a:p>
          <a:p>
            <a:pPr algn="just"/>
            <a:r>
              <a:rPr lang="en-US" dirty="0">
                <a:solidFill>
                  <a:schemeClr val="bg1"/>
                </a:solidFill>
              </a:rPr>
              <a:t>     </a:t>
            </a:r>
            <a:r>
              <a:rPr lang="vi-VN" dirty="0">
                <a:solidFill>
                  <a:schemeClr val="bg1"/>
                </a:solidFill>
              </a:rPr>
              <a:t>Không những vậy, các nhà khoa học còn nhận thấy, những </a:t>
            </a:r>
            <a:r>
              <a:rPr lang="vi-VN" dirty="0">
                <a:solidFill>
                  <a:srgbClr val="FFC000"/>
                </a:solidFill>
              </a:rPr>
              <a:t>phụ nữ khi mang thai bị đói thì con sinh ra dễ bị béo phì</a:t>
            </a:r>
            <a:r>
              <a:rPr lang="vi-VN" dirty="0">
                <a:solidFill>
                  <a:schemeClr val="bg1"/>
                </a:solidFill>
              </a:rPr>
              <a:t>. Bằng chứng khoa học cho thấy, môi trường trong tử cung của người mẹ làm thay đổi một cách vĩnh viễn sự biểu hiện một số gene của thai nhi trong quá trình phát triển. Qua thức ăn của mẹ, thai nhi đã "cảm nhận được sự đói ăn” nên đã thay đổi sự biểu hiện của gene, qua đó làm tăng cơ hội sống sót sau này khi không có thức ăn.</a:t>
            </a:r>
            <a:endParaRPr lang="en-US" dirty="0">
              <a:solidFill>
                <a:schemeClr val="bg1"/>
              </a:solidFill>
            </a:endParaRPr>
          </a:p>
          <a:p>
            <a:pPr algn="just"/>
            <a:r>
              <a:rPr lang="en-US" dirty="0">
                <a:solidFill>
                  <a:schemeClr val="bg1"/>
                </a:solidFill>
              </a:rPr>
              <a:t>    </a:t>
            </a:r>
            <a:r>
              <a:rPr lang="vi-VN" dirty="0">
                <a:solidFill>
                  <a:schemeClr val="bg1"/>
                </a:solidFill>
              </a:rPr>
              <a:t> Tuy nhiên khi trẻ sinh ra vẫn có đầy đủ thức ăn nên việc thèm ăn làm trẻ ăn quá nhiều dẫn đến tăng khả năng bị béo phì.</a:t>
            </a:r>
            <a:endParaRPr lang="en-US" dirty="0">
              <a:solidFill>
                <a:schemeClr val="bg1"/>
              </a:solidFill>
            </a:endParaRPr>
          </a:p>
        </p:txBody>
      </p:sp>
    </p:spTree>
    <p:extLst>
      <p:ext uri="{BB962C8B-B14F-4D97-AF65-F5344CB8AC3E}">
        <p14:creationId xmlns:p14="http://schemas.microsoft.com/office/powerpoint/2010/main" val="2694949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DAF99C-1FA6-45F0-94F5-0CC84C58800D}"/>
              </a:ext>
            </a:extLst>
          </p:cNvPr>
          <p:cNvSpPr txBox="1"/>
          <p:nvPr/>
        </p:nvSpPr>
        <p:spPr>
          <a:xfrm>
            <a:off x="1066800" y="1143000"/>
            <a:ext cx="10058400" cy="4443781"/>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pt-BR" sz="2400" dirty="0">
                <a:solidFill>
                  <a:schemeClr val="bg1"/>
                </a:solidFill>
                <a:effectLst/>
                <a:ea typeface="Times New Roman" panose="02020603050405020304" pitchFamily="18" charset="0"/>
                <a:cs typeface="Times New Roman" panose="02020603050405020304" pitchFamily="18" charset="0"/>
              </a:rPr>
              <a:t>         Nhận định nào dưới đây </a:t>
            </a:r>
            <a:r>
              <a:rPr lang="pt-BR" sz="2400" b="1" i="1" dirty="0">
                <a:solidFill>
                  <a:schemeClr val="bg1"/>
                </a:solidFill>
                <a:effectLst/>
                <a:ea typeface="Times New Roman" panose="02020603050405020304" pitchFamily="18" charset="0"/>
                <a:cs typeface="Times New Roman" panose="02020603050405020304" pitchFamily="18" charset="0"/>
              </a:rPr>
              <a:t>không</a:t>
            </a:r>
            <a:r>
              <a:rPr lang="pt-BR" sz="2400" dirty="0">
                <a:solidFill>
                  <a:schemeClr val="bg1"/>
                </a:solidFill>
                <a:effectLst/>
                <a:ea typeface="Times New Roman" panose="02020603050405020304" pitchFamily="18" charset="0"/>
                <a:cs typeface="Times New Roman" panose="02020603050405020304" pitchFamily="18" charset="0"/>
              </a:rPr>
              <a:t> đúng về mức phản ứng?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A.</a:t>
            </a:r>
            <a:r>
              <a:rPr lang="pt-BR" sz="2400" dirty="0">
                <a:solidFill>
                  <a:schemeClr val="bg1"/>
                </a:solidFill>
                <a:effectLst/>
                <a:ea typeface="Times New Roman" panose="02020603050405020304" pitchFamily="18" charset="0"/>
                <a:cs typeface="Times New Roman" panose="02020603050405020304" pitchFamily="18" charset="0"/>
              </a:rPr>
              <a:t> Mức phản ứng là tập hợp  kiểu hình của các cá thể  có cùng một kiểu gene tương ứng với phạm vi biến đổi các điều kiện môi trường sống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B.</a:t>
            </a:r>
            <a:r>
              <a:rPr lang="pt-BR" sz="2400" dirty="0">
                <a:solidFill>
                  <a:schemeClr val="bg1"/>
                </a:solidFill>
                <a:effectLst/>
                <a:ea typeface="Times New Roman" panose="02020603050405020304" pitchFamily="18" charset="0"/>
                <a:cs typeface="Times New Roman" panose="02020603050405020304" pitchFamily="18" charset="0"/>
              </a:rPr>
              <a:t> Mức phản ứng có bản chất di truyền và được truyền qua các thế hệ sinh vật.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C.</a:t>
            </a:r>
            <a:r>
              <a:rPr lang="pt-BR" sz="2400" dirty="0">
                <a:solidFill>
                  <a:schemeClr val="bg1"/>
                </a:solidFill>
                <a:effectLst/>
                <a:ea typeface="Times New Roman" panose="02020603050405020304" pitchFamily="18" charset="0"/>
                <a:cs typeface="Times New Roman" panose="02020603050405020304" pitchFamily="18" charset="0"/>
              </a:rPr>
              <a:t> Mức phản ứng cho biết ảnh hưởng của sự thay đổi kiểu gene đối với kiểu hình sinh vật.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D.</a:t>
            </a:r>
            <a:r>
              <a:rPr lang="pt-BR" sz="2400" dirty="0">
                <a:solidFill>
                  <a:schemeClr val="bg1"/>
                </a:solidFill>
                <a:effectLst/>
                <a:ea typeface="Times New Roman" panose="02020603050405020304" pitchFamily="18" charset="0"/>
                <a:cs typeface="Times New Roman" panose="02020603050405020304" pitchFamily="18" charset="0"/>
              </a:rPr>
              <a:t> Mức phản ứng của kiểu gene có thể rộng hay hẹp tuỳ thuộc vào từng loại tính trạng. Mức phản ứng càng rộng thì sinh vật thích nghi càng cao.</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8DEB9749-1319-4664-8235-14946F446A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33" y="10668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E7AC1983-DADD-4B77-ACED-F494F6951CDA}"/>
              </a:ext>
            </a:extLst>
          </p:cNvPr>
          <p:cNvSpPr/>
          <p:nvPr/>
        </p:nvSpPr>
        <p:spPr>
          <a:xfrm>
            <a:off x="990600" y="3523365"/>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371670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D4D0A-D57A-4E33-9033-0A5D7EE7C7EB}"/>
              </a:ext>
            </a:extLst>
          </p:cNvPr>
          <p:cNvSpPr txBox="1"/>
          <p:nvPr/>
        </p:nvSpPr>
        <p:spPr>
          <a:xfrm>
            <a:off x="1376120" y="894933"/>
            <a:ext cx="5638800" cy="2800767"/>
          </a:xfrm>
          <a:prstGeom prst="rect">
            <a:avLst/>
          </a:prstGeom>
          <a:noFill/>
        </p:spPr>
        <p:txBody>
          <a:bodyPr wrap="square">
            <a:spAutoFit/>
          </a:bodyPr>
          <a:lstStyle/>
          <a:p>
            <a:pPr>
              <a:lnSpc>
                <a:spcPct val="150000"/>
              </a:lnSpc>
            </a:pP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Sơ</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đồ</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dưới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đây</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mô</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tả</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kết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quả</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nghiên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cứu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sự</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biến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đổi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số</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lượng</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mắt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đơn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cấu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thành</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mắt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kép</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của</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ruồi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giấm</a:t>
            </a:r>
            <a:r>
              <a:rPr lang="en-US" sz="2400" dirty="0">
                <a:solidFill>
                  <a:schemeClr val="bg1"/>
                </a:solidFill>
                <a:effectLst/>
                <a:ea typeface="Calibri" panose="020F0502020204030204" pitchFamily="34" charset="0"/>
              </a:rPr>
              <a:t> </a:t>
            </a:r>
            <a:r>
              <a:rPr lang="en-US" sz="2400" i="1" dirty="0">
                <a:solidFill>
                  <a:schemeClr val="bg1"/>
                </a:solidFill>
                <a:effectLst/>
                <a:ea typeface="Calibri" panose="020F0502020204030204" pitchFamily="34" charset="0"/>
              </a:rPr>
              <a:t>Drosophila melanogaster</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Phát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biểu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nào</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sau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đây</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là</a:t>
            </a:r>
            <a:r>
              <a:rPr lang="en-US" sz="2400" b="1" dirty="0">
                <a:solidFill>
                  <a:schemeClr val="bg1"/>
                </a:solidFill>
                <a:effectLst/>
                <a:ea typeface="Calibri" panose="020F0502020204030204" pitchFamily="34" charset="0"/>
              </a:rPr>
              <a:t> </a:t>
            </a:r>
            <a:r>
              <a:rPr lang="en-US" sz="2400" b="1" dirty="0" err="1">
                <a:solidFill>
                  <a:schemeClr val="bg1"/>
                </a:solidFill>
                <a:effectLst/>
                <a:ea typeface="Calibri" panose="020F0502020204030204" pitchFamily="34" charset="0"/>
              </a:rPr>
              <a:t>đúng</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nghiên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cứu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này</a:t>
            </a:r>
            <a:r>
              <a:rPr lang="en-US" sz="2400" dirty="0">
                <a:solidFill>
                  <a:schemeClr val="bg1"/>
                </a:solidFill>
                <a:effectLst/>
                <a:ea typeface="Calibri" panose="020F0502020204030204" pitchFamily="34" charset="0"/>
              </a:rPr>
              <a:t>? </a:t>
            </a:r>
            <a:endParaRPr lang="en-US" sz="2400" dirty="0">
              <a:solidFill>
                <a:schemeClr val="bg1"/>
              </a:solidFill>
            </a:endParaRPr>
          </a:p>
        </p:txBody>
      </p:sp>
      <p:pic>
        <p:nvPicPr>
          <p:cNvPr id="6" name="Picture 5">
            <a:extLst>
              <a:ext uri="{FF2B5EF4-FFF2-40B4-BE49-F238E27FC236}">
                <a16:creationId xmlns:a16="http://schemas.microsoft.com/office/drawing/2014/main" id="{B8E1A4E4-FE6D-468B-A3CC-AAFA8DA815A0}"/>
              </a:ext>
            </a:extLst>
          </p:cNvPr>
          <p:cNvPicPr>
            <a:picLocks noChangeAspect="1"/>
          </p:cNvPicPr>
          <p:nvPr/>
        </p:nvPicPr>
        <p:blipFill>
          <a:blip r:embed="rId2"/>
          <a:stretch>
            <a:fillRect/>
          </a:stretch>
        </p:blipFill>
        <p:spPr>
          <a:xfrm>
            <a:off x="7020513" y="1066800"/>
            <a:ext cx="3161077" cy="2514600"/>
          </a:xfrm>
          <a:prstGeom prst="rect">
            <a:avLst/>
          </a:prstGeom>
        </p:spPr>
      </p:pic>
      <p:sp>
        <p:nvSpPr>
          <p:cNvPr id="8" name="TextBox 7">
            <a:extLst>
              <a:ext uri="{FF2B5EF4-FFF2-40B4-BE49-F238E27FC236}">
                <a16:creationId xmlns:a16="http://schemas.microsoft.com/office/drawing/2014/main" id="{6B3E7D35-6BCF-4EBD-8C58-1E53B8C2F466}"/>
              </a:ext>
            </a:extLst>
          </p:cNvPr>
          <p:cNvSpPr txBox="1"/>
          <p:nvPr/>
        </p:nvSpPr>
        <p:spPr>
          <a:xfrm>
            <a:off x="1381712" y="3810000"/>
            <a:ext cx="8067087" cy="2346796"/>
          </a:xfrm>
          <a:prstGeom prst="rect">
            <a:avLst/>
          </a:prstGeom>
          <a:noFill/>
        </p:spPr>
        <p:txBody>
          <a:bodyPr wrap="square">
            <a:spAutoFit/>
          </a:bodyPr>
          <a:lstStyle/>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A. </a:t>
            </a:r>
            <a:r>
              <a:rPr lang="en-US" sz="2400" dirty="0">
                <a:solidFill>
                  <a:schemeClr val="bg1"/>
                </a:solidFill>
                <a:effectLst/>
                <a:ea typeface="Calibri" panose="020F0502020204030204" pitchFamily="34" charset="0"/>
                <a:cs typeface="Times New Roman" panose="02020603050405020304" pitchFamily="18" charset="0"/>
              </a:rPr>
              <a:t>Khi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dưới</a:t>
            </a:r>
            <a:r>
              <a:rPr lang="en-US" sz="2400" dirty="0">
                <a:solidFill>
                  <a:schemeClr val="bg1"/>
                </a:solidFill>
                <a:effectLst/>
                <a:ea typeface="Calibri" panose="020F0502020204030204" pitchFamily="34" charset="0"/>
                <a:cs typeface="Times New Roman" panose="02020603050405020304" pitchFamily="18" charset="0"/>
              </a:rPr>
              <a:t> 10</a:t>
            </a:r>
            <a:r>
              <a:rPr lang="en-US" sz="2400" baseline="30000" dirty="0">
                <a:solidFill>
                  <a:schemeClr val="bg1"/>
                </a:solidFill>
                <a:effectLst/>
                <a:ea typeface="Calibri" panose="020F0502020204030204" pitchFamily="34" charset="0"/>
                <a:cs typeface="Times New Roman" panose="02020603050405020304" pitchFamily="18" charset="0"/>
              </a:rPr>
              <a:t>0</a:t>
            </a:r>
            <a:r>
              <a:rPr lang="en-US" sz="2400" dirty="0">
                <a:solidFill>
                  <a:schemeClr val="bg1"/>
                </a:solidFill>
                <a:effectLst/>
                <a:ea typeface="Calibri" panose="020F0502020204030204" pitchFamily="34"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đạt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đa</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B.</a:t>
            </a:r>
            <a:r>
              <a:rPr lang="en-US" sz="2400" dirty="0">
                <a:solidFill>
                  <a:schemeClr val="bg1"/>
                </a:solidFill>
                <a:effectLst/>
                <a:ea typeface="Calibri" panose="020F0502020204030204" pitchFamily="34" charset="0"/>
                <a:cs typeface="Times New Roman" panose="02020603050405020304" pitchFamily="18" charset="0"/>
              </a:rPr>
              <a:t> Khi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trên</a:t>
            </a:r>
            <a:r>
              <a:rPr lang="en-US" sz="2400" dirty="0">
                <a:solidFill>
                  <a:schemeClr val="bg1"/>
                </a:solidFill>
                <a:effectLst/>
                <a:ea typeface="Calibri" panose="020F0502020204030204" pitchFamily="34" charset="0"/>
                <a:cs typeface="Times New Roman" panose="02020603050405020304" pitchFamily="18" charset="0"/>
              </a:rPr>
              <a:t> 30</a:t>
            </a:r>
            <a:r>
              <a:rPr lang="en-US" sz="2400" baseline="30000" dirty="0">
                <a:solidFill>
                  <a:schemeClr val="bg1"/>
                </a:solidFill>
                <a:effectLst/>
                <a:ea typeface="Calibri" panose="020F0502020204030204" pitchFamily="34" charset="0"/>
                <a:cs typeface="Times New Roman" panose="02020603050405020304" pitchFamily="18" charset="0"/>
              </a:rPr>
              <a:t>0</a:t>
            </a:r>
            <a:r>
              <a:rPr lang="en-US" sz="2400" dirty="0">
                <a:solidFill>
                  <a:schemeClr val="bg1"/>
                </a:solidFill>
                <a:effectLst/>
                <a:ea typeface="Calibri" panose="020F0502020204030204" pitchFamily="34"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đạt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phụ</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thuộc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vào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môi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trường</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D.</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là</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yếu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duy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nhất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quyết</a:t>
            </a:r>
            <a:r>
              <a:rPr lang="en-US" sz="2400" dirty="0">
                <a:solidFill>
                  <a:schemeClr val="bg1"/>
                </a:solidFill>
                <a:effectLst/>
                <a:ea typeface="Calibri" panose="020F0502020204030204" pitchFamily="34" charset="0"/>
                <a:cs typeface="Times New Roman" panose="02020603050405020304" pitchFamily="18" charset="0"/>
              </a:rPr>
              <a:t> định </a:t>
            </a:r>
            <a:r>
              <a:rPr lang="en-US" sz="2400" dirty="0" err="1">
                <a:solidFill>
                  <a:schemeClr val="bg1"/>
                </a:solidFill>
                <a:effectLst/>
                <a:ea typeface="Calibri" panose="020F0502020204030204" pitchFamily="34" charset="0"/>
                <a:cs typeface="Times New Roman" panose="02020603050405020304" pitchFamily="18" charset="0"/>
              </a:rPr>
              <a:t>đến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a:t>
            </a:r>
          </a:p>
        </p:txBody>
      </p:sp>
      <p:pic>
        <p:nvPicPr>
          <p:cNvPr id="9" name="Picture 6" descr="Download Focus, Idea, Light Bulb. Royalty-Free Stock Illustration Image -  Pixabay">
            <a:extLst>
              <a:ext uri="{FF2B5EF4-FFF2-40B4-BE49-F238E27FC236}">
                <a16:creationId xmlns:a16="http://schemas.microsoft.com/office/drawing/2014/main" id="{82843A06-BC05-45D2-8762-FC930D9B0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39" y="718681"/>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E9B82521-2F8F-4503-A48D-C05AB9F508A2}"/>
              </a:ext>
            </a:extLst>
          </p:cNvPr>
          <p:cNvSpPr/>
          <p:nvPr/>
        </p:nvSpPr>
        <p:spPr>
          <a:xfrm>
            <a:off x="1323955" y="5105400"/>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476599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9ABCE-85AE-4A2B-81D5-78054084782D}"/>
              </a:ext>
            </a:extLst>
          </p:cNvPr>
          <p:cNvSpPr txBox="1"/>
          <p:nvPr/>
        </p:nvSpPr>
        <p:spPr>
          <a:xfrm>
            <a:off x="114300" y="457200"/>
            <a:ext cx="11963400" cy="6073458"/>
          </a:xfrm>
          <a:prstGeom prst="rect">
            <a:avLst/>
          </a:prstGeom>
          <a:noFill/>
        </p:spPr>
        <p:txBody>
          <a:bodyPr wrap="square">
            <a:spAutoFit/>
          </a:bodyPr>
          <a:lstStyle/>
          <a:p>
            <a:pPr algn="just" fontAlgn="base">
              <a:spcAft>
                <a:spcPts val="800"/>
              </a:spcAft>
            </a:pPr>
            <a:r>
              <a:rPr lang="en-US" b="1" dirty="0">
                <a:solidFill>
                  <a:schemeClr val="bg1"/>
                </a:solidFill>
                <a:latin typeface="#9Slide02 Noi dung rat dai" panose="020B0604020202020204" charset="0"/>
                <a:ea typeface="#9Slide02 Noi dung rat dai" panose="020B0604020202020204" charset="0"/>
                <a:cs typeface="Times New Roman" panose="02020603050405020304" pitchFamily="18" charset="0"/>
              </a:rPr>
              <a:t>        </a:t>
            </a: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(55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tuổi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27.3.2015-1.3.2016.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ISS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còn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thuyền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võng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vi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khuẩn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ruột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14,5%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bay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48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thậm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hay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cuối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chuỗi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nhiễm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coi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việc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nguy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bệnh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ung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hầu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trở</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khoảng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miễn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dịch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p>
          <a:p>
            <a:pPr algn="just">
              <a:spcAft>
                <a:spcPts val="800"/>
              </a:spcAft>
            </a:pPr>
            <a:r>
              <a:rPr lang="vi-VN"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a:t>
            </a: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theo</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dõi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xu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hướng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xấu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dẫn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cặp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niệm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mềm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dẻo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6" name="Picture 6" descr="Download Focus, Idea, Light Bulb. Royalty-Free Stock Illustration Image -  Pixabay">
            <a:extLst>
              <a:ext uri="{FF2B5EF4-FFF2-40B4-BE49-F238E27FC236}">
                <a16:creationId xmlns:a16="http://schemas.microsoft.com/office/drawing/2014/main" id="{38582470-A20E-464A-B21B-01E35DFB0A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68"/>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38B1F4-D00A-4480-B484-EB1AE1CD42CD}"/>
              </a:ext>
            </a:extLst>
          </p:cNvPr>
          <p:cNvSpPr txBox="1"/>
          <p:nvPr/>
        </p:nvSpPr>
        <p:spPr>
          <a:xfrm>
            <a:off x="2438400" y="4648200"/>
            <a:ext cx="425116" cy="584775"/>
          </a:xfrm>
          <a:prstGeom prst="rect">
            <a:avLst/>
          </a:prstGeom>
          <a:noFill/>
        </p:spPr>
        <p:txBody>
          <a:bodyPr wrap="none" rtlCol="0">
            <a:spAutoFit/>
          </a:bodyPr>
          <a:lstStyle/>
          <a:p>
            <a:r>
              <a:rPr lang="en-US" sz="3200" b="1" dirty="0">
                <a:solidFill>
                  <a:srgbClr val="FF0000"/>
                </a:solidFill>
              </a:rPr>
              <a:t>Đ</a:t>
            </a:r>
          </a:p>
        </p:txBody>
      </p:sp>
      <p:sp>
        <p:nvSpPr>
          <p:cNvPr id="8" name="TextBox 7">
            <a:extLst>
              <a:ext uri="{FF2B5EF4-FFF2-40B4-BE49-F238E27FC236}">
                <a16:creationId xmlns:a16="http://schemas.microsoft.com/office/drawing/2014/main" id="{52B18C0C-FD95-4536-B70B-6F3666E157DA}"/>
              </a:ext>
            </a:extLst>
          </p:cNvPr>
          <p:cNvSpPr txBox="1"/>
          <p:nvPr/>
        </p:nvSpPr>
        <p:spPr>
          <a:xfrm>
            <a:off x="7620000" y="4969948"/>
            <a:ext cx="397866" cy="584775"/>
          </a:xfrm>
          <a:prstGeom prst="rect">
            <a:avLst/>
          </a:prstGeom>
          <a:noFill/>
        </p:spPr>
        <p:txBody>
          <a:bodyPr wrap="none" rtlCol="0">
            <a:spAutoFit/>
          </a:bodyPr>
          <a:lstStyle/>
          <a:p>
            <a:r>
              <a:rPr lang="en-US" sz="3200" b="1" dirty="0">
                <a:solidFill>
                  <a:srgbClr val="FF0000"/>
                </a:solidFill>
              </a:rPr>
              <a:t>S</a:t>
            </a:r>
          </a:p>
        </p:txBody>
      </p:sp>
      <p:sp>
        <p:nvSpPr>
          <p:cNvPr id="9" name="TextBox 8">
            <a:extLst>
              <a:ext uri="{FF2B5EF4-FFF2-40B4-BE49-F238E27FC236}">
                <a16:creationId xmlns:a16="http://schemas.microsoft.com/office/drawing/2014/main" id="{13798366-19B5-4AF5-8395-6E44F72BBB80}"/>
              </a:ext>
            </a:extLst>
          </p:cNvPr>
          <p:cNvSpPr txBox="1"/>
          <p:nvPr/>
        </p:nvSpPr>
        <p:spPr>
          <a:xfrm>
            <a:off x="7315200" y="5638800"/>
            <a:ext cx="425116" cy="584775"/>
          </a:xfrm>
          <a:prstGeom prst="rect">
            <a:avLst/>
          </a:prstGeom>
          <a:noFill/>
        </p:spPr>
        <p:txBody>
          <a:bodyPr wrap="none" rtlCol="0">
            <a:spAutoFit/>
          </a:bodyPr>
          <a:lstStyle/>
          <a:p>
            <a:r>
              <a:rPr lang="en-US" sz="3200" b="1" dirty="0">
                <a:solidFill>
                  <a:srgbClr val="FF0000"/>
                </a:solidFill>
              </a:rPr>
              <a:t>Đ</a:t>
            </a:r>
          </a:p>
        </p:txBody>
      </p:sp>
      <p:sp>
        <p:nvSpPr>
          <p:cNvPr id="10" name="TextBox 9">
            <a:extLst>
              <a:ext uri="{FF2B5EF4-FFF2-40B4-BE49-F238E27FC236}">
                <a16:creationId xmlns:a16="http://schemas.microsoft.com/office/drawing/2014/main" id="{56CF317E-7CF5-4F98-B3DF-50EEB4B6B36C}"/>
              </a:ext>
            </a:extLst>
          </p:cNvPr>
          <p:cNvSpPr txBox="1"/>
          <p:nvPr/>
        </p:nvSpPr>
        <p:spPr>
          <a:xfrm>
            <a:off x="11629514" y="5970521"/>
            <a:ext cx="425116" cy="584775"/>
          </a:xfrm>
          <a:prstGeom prst="rect">
            <a:avLst/>
          </a:prstGeom>
          <a:noFill/>
        </p:spPr>
        <p:txBody>
          <a:bodyPr wrap="none" rtlCol="0">
            <a:spAutoFit/>
          </a:bodyPr>
          <a:lstStyle/>
          <a:p>
            <a:r>
              <a:rPr lang="en-US" sz="3200" b="1" dirty="0">
                <a:solidFill>
                  <a:srgbClr val="FF0000"/>
                </a:solidFill>
              </a:rPr>
              <a:t>Đ</a:t>
            </a:r>
          </a:p>
        </p:txBody>
      </p:sp>
    </p:spTree>
    <p:extLst>
      <p:ext uri="{BB962C8B-B14F-4D97-AF65-F5344CB8AC3E}">
        <p14:creationId xmlns:p14="http://schemas.microsoft.com/office/powerpoint/2010/main" val="6465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71800" y="26670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a:solidFill>
                  <a:schemeClr val="bg1"/>
                </a:solidFill>
                <a:latin typeface="+mj-lt"/>
                <a:ea typeface="Roboto" panose="02000000000000000000" pitchFamily="2" charset="0"/>
              </a:rPr>
              <a:t>Thành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78047" y="2667000"/>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4173168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09800" y="2299319"/>
            <a:ext cx="7707608" cy="1138769"/>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Nghiên cứu thông tin SGK và cho biết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một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thành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tựu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chọn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tạo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giống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vật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nuôi</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9634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8EE4783-8655-4A90-91D1-2D0E8441F06E}"/>
              </a:ext>
            </a:extLst>
          </p:cNvPr>
          <p:cNvSpPr/>
          <p:nvPr/>
        </p:nvSpPr>
        <p:spPr>
          <a:xfrm>
            <a:off x="2019299" y="1828800"/>
            <a:ext cx="1143000" cy="1066800"/>
          </a:xfrm>
          <a:prstGeom prst="ellipse">
            <a:avLst/>
          </a:prstGeom>
          <a:solidFill>
            <a:srgbClr val="2CE7F0"/>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70C785-8C48-4A18-B715-B6964FF875B1}"/>
              </a:ext>
            </a:extLst>
          </p:cNvPr>
          <p:cNvSpPr/>
          <p:nvPr/>
        </p:nvSpPr>
        <p:spPr>
          <a:xfrm>
            <a:off x="5505449" y="1828800"/>
            <a:ext cx="1143000" cy="1066800"/>
          </a:xfrm>
          <a:prstGeom prst="ellipse">
            <a:avLst/>
          </a:prstGeom>
          <a:solidFill>
            <a:srgbClr val="2CE7F0"/>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D02C2F3-85E4-44A9-9B79-2FEBEEC93842}"/>
              </a:ext>
            </a:extLst>
          </p:cNvPr>
          <p:cNvSpPr/>
          <p:nvPr/>
        </p:nvSpPr>
        <p:spPr>
          <a:xfrm>
            <a:off x="9105899" y="1828800"/>
            <a:ext cx="1143000" cy="1066800"/>
          </a:xfrm>
          <a:prstGeom prst="ellipse">
            <a:avLst/>
          </a:prstGeom>
          <a:solidFill>
            <a:srgbClr val="FFFFC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7810E1-9CFF-45DD-8470-5B0499DCBEB8}"/>
              </a:ext>
            </a:extLst>
          </p:cNvPr>
          <p:cNvSpPr txBox="1"/>
          <p:nvPr/>
        </p:nvSpPr>
        <p:spPr>
          <a:xfrm>
            <a:off x="2197101" y="1946701"/>
            <a:ext cx="787395" cy="830997"/>
          </a:xfrm>
          <a:prstGeom prst="rect">
            <a:avLst/>
          </a:prstGeom>
          <a:noFill/>
        </p:spPr>
        <p:txBody>
          <a:bodyPr wrap="none" rtlCol="0">
            <a:spAutoFit/>
          </a:bodyPr>
          <a:lstStyle/>
          <a:p>
            <a:r>
              <a:rPr lang="en-US" sz="2400" b="1" dirty="0" err="1">
                <a:solidFill>
                  <a:srgbClr val="0B3332"/>
                </a:solidFill>
              </a:rPr>
              <a:t>Kiểu</a:t>
            </a:r>
            <a:r>
              <a:rPr lang="en-US" sz="2400" b="1" dirty="0">
                <a:solidFill>
                  <a:srgbClr val="0B3332"/>
                </a:solidFill>
              </a:rPr>
              <a:t> </a:t>
            </a:r>
          </a:p>
          <a:p>
            <a:r>
              <a:rPr lang="en-US" sz="2400" b="1" dirty="0">
                <a:solidFill>
                  <a:srgbClr val="0B3332"/>
                </a:solidFill>
              </a:rPr>
              <a:t>gene</a:t>
            </a:r>
          </a:p>
        </p:txBody>
      </p:sp>
      <p:sp>
        <p:nvSpPr>
          <p:cNvPr id="13" name="TextBox 12">
            <a:extLst>
              <a:ext uri="{FF2B5EF4-FFF2-40B4-BE49-F238E27FC236}">
                <a16:creationId xmlns:a16="http://schemas.microsoft.com/office/drawing/2014/main" id="{757FC14E-9C83-4127-845F-5C09B111A2E3}"/>
              </a:ext>
            </a:extLst>
          </p:cNvPr>
          <p:cNvSpPr txBox="1"/>
          <p:nvPr/>
        </p:nvSpPr>
        <p:spPr>
          <a:xfrm>
            <a:off x="5592660" y="1930378"/>
            <a:ext cx="997389" cy="830997"/>
          </a:xfrm>
          <a:prstGeom prst="rect">
            <a:avLst/>
          </a:prstGeom>
          <a:noFill/>
        </p:spPr>
        <p:txBody>
          <a:bodyPr wrap="none" rtlCol="0">
            <a:spAutoFit/>
          </a:bodyPr>
          <a:lstStyle/>
          <a:p>
            <a:pPr algn="ctr"/>
            <a:r>
              <a:rPr lang="en-US" sz="2400" b="1" dirty="0" err="1">
                <a:solidFill>
                  <a:srgbClr val="0B3332"/>
                </a:solidFill>
              </a:rPr>
              <a:t>Môi</a:t>
            </a:r>
            <a:r>
              <a:rPr lang="en-US" sz="2400" b="1" dirty="0">
                <a:solidFill>
                  <a:srgbClr val="0B3332"/>
                </a:solidFill>
              </a:rPr>
              <a:t> </a:t>
            </a:r>
          </a:p>
          <a:p>
            <a:pPr algn="ctr"/>
            <a:r>
              <a:rPr lang="en-US" sz="2400" b="1" dirty="0" err="1">
                <a:solidFill>
                  <a:srgbClr val="0B3332"/>
                </a:solidFill>
              </a:rPr>
              <a:t>trường</a:t>
            </a:r>
            <a:endParaRPr lang="en-US" sz="2400" b="1" dirty="0">
              <a:solidFill>
                <a:srgbClr val="0B3332"/>
              </a:solidFill>
            </a:endParaRPr>
          </a:p>
        </p:txBody>
      </p:sp>
      <p:sp>
        <p:nvSpPr>
          <p:cNvPr id="14" name="TextBox 13">
            <a:extLst>
              <a:ext uri="{FF2B5EF4-FFF2-40B4-BE49-F238E27FC236}">
                <a16:creationId xmlns:a16="http://schemas.microsoft.com/office/drawing/2014/main" id="{57CBD672-F21C-4558-A5B4-AFD6278F0468}"/>
              </a:ext>
            </a:extLst>
          </p:cNvPr>
          <p:cNvSpPr txBox="1"/>
          <p:nvPr/>
        </p:nvSpPr>
        <p:spPr>
          <a:xfrm>
            <a:off x="9312639" y="1938766"/>
            <a:ext cx="787395" cy="830997"/>
          </a:xfrm>
          <a:prstGeom prst="rect">
            <a:avLst/>
          </a:prstGeom>
          <a:noFill/>
        </p:spPr>
        <p:txBody>
          <a:bodyPr wrap="none" rtlCol="0">
            <a:spAutoFit/>
          </a:bodyPr>
          <a:lstStyle/>
          <a:p>
            <a:pPr algn="ctr"/>
            <a:r>
              <a:rPr lang="en-US" sz="2400" b="1" dirty="0" err="1">
                <a:solidFill>
                  <a:srgbClr val="0B3332"/>
                </a:solidFill>
              </a:rPr>
              <a:t>Kiểu</a:t>
            </a:r>
            <a:r>
              <a:rPr lang="en-US" sz="2400" b="1" dirty="0">
                <a:solidFill>
                  <a:srgbClr val="0B3332"/>
                </a:solidFill>
              </a:rPr>
              <a:t> </a:t>
            </a:r>
          </a:p>
          <a:p>
            <a:pPr algn="ctr"/>
            <a:r>
              <a:rPr lang="en-US" sz="2400" b="1" dirty="0" err="1">
                <a:solidFill>
                  <a:srgbClr val="0B3332"/>
                </a:solidFill>
              </a:rPr>
              <a:t>hình</a:t>
            </a:r>
            <a:endParaRPr lang="en-US" sz="2400" b="1" dirty="0">
              <a:solidFill>
                <a:srgbClr val="0B3332"/>
              </a:solidFill>
            </a:endParaRPr>
          </a:p>
        </p:txBody>
      </p:sp>
      <p:grpSp>
        <p:nvGrpSpPr>
          <p:cNvPr id="22" name="Group 21">
            <a:extLst>
              <a:ext uri="{FF2B5EF4-FFF2-40B4-BE49-F238E27FC236}">
                <a16:creationId xmlns:a16="http://schemas.microsoft.com/office/drawing/2014/main" id="{E900805A-BC58-4C13-B9FA-56AC16109148}"/>
              </a:ext>
            </a:extLst>
          </p:cNvPr>
          <p:cNvGrpSpPr/>
          <p:nvPr/>
        </p:nvGrpSpPr>
        <p:grpSpPr>
          <a:xfrm>
            <a:off x="1181099" y="3208788"/>
            <a:ext cx="2881269" cy="839386"/>
            <a:chOff x="1700169" y="3192010"/>
            <a:chExt cx="2324100" cy="839386"/>
          </a:xfrm>
        </p:grpSpPr>
        <p:sp>
          <p:nvSpPr>
            <p:cNvPr id="9" name="Rectangle: Rounded Corners 8">
              <a:extLst>
                <a:ext uri="{FF2B5EF4-FFF2-40B4-BE49-F238E27FC236}">
                  <a16:creationId xmlns:a16="http://schemas.microsoft.com/office/drawing/2014/main" id="{ED542E32-8E35-4F12-9DE8-577C9944F93F}"/>
                </a:ext>
              </a:extLst>
            </p:cNvPr>
            <p:cNvSpPr/>
            <p:nvPr/>
          </p:nvSpPr>
          <p:spPr>
            <a:xfrm>
              <a:off x="1700169" y="3200399"/>
              <a:ext cx="2324100" cy="830997"/>
            </a:xfrm>
            <a:prstGeom prst="roundRect">
              <a:avLst/>
            </a:prstGeom>
            <a:solidFill>
              <a:srgbClr val="DCC5ED"/>
            </a:solidFill>
            <a:ln>
              <a:solidFill>
                <a:srgbClr val="BC8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A40BA0-2D07-47AC-A7C4-0052811ECF68}"/>
                </a:ext>
              </a:extLst>
            </p:cNvPr>
            <p:cNvSpPr txBox="1"/>
            <p:nvPr/>
          </p:nvSpPr>
          <p:spPr>
            <a:xfrm>
              <a:off x="1814469" y="3192010"/>
              <a:ext cx="2095500" cy="830997"/>
            </a:xfrm>
            <a:prstGeom prst="rect">
              <a:avLst/>
            </a:prstGeom>
            <a:noFill/>
          </p:spPr>
          <p:txBody>
            <a:bodyPr wrap="square" rtlCol="0">
              <a:spAutoFit/>
            </a:bodyPr>
            <a:lstStyle/>
            <a:p>
              <a:pPr algn="ctr"/>
              <a:r>
                <a:rPr lang="en-US" sz="2400" b="1" dirty="0" err="1">
                  <a:solidFill>
                    <a:srgbClr val="0B3332"/>
                  </a:solidFill>
                </a:rPr>
                <a:t>Giống</a:t>
              </a:r>
              <a:r>
                <a:rPr lang="en-US" sz="2400" b="1" dirty="0">
                  <a:solidFill>
                    <a:srgbClr val="0B3332"/>
                  </a:solidFill>
                </a:rPr>
                <a:t> </a:t>
              </a:r>
              <a:r>
                <a:rPr lang="en-US" sz="2400" b="1" dirty="0" err="1">
                  <a:solidFill>
                    <a:srgbClr val="0B3332"/>
                  </a:solidFill>
                </a:rPr>
                <a:t>có</a:t>
              </a:r>
              <a:r>
                <a:rPr lang="en-US" sz="2400" b="1" dirty="0">
                  <a:solidFill>
                    <a:srgbClr val="0B3332"/>
                  </a:solidFill>
                </a:rPr>
                <a:t> </a:t>
              </a:r>
            </a:p>
            <a:p>
              <a:pPr algn="ctr"/>
              <a:r>
                <a:rPr lang="en-US" sz="2400" b="1" dirty="0" err="1">
                  <a:solidFill>
                    <a:srgbClr val="0B3332"/>
                  </a:solidFill>
                </a:rPr>
                <a:t>mức</a:t>
              </a:r>
              <a:r>
                <a:rPr lang="en-US" sz="2400" b="1" dirty="0">
                  <a:solidFill>
                    <a:srgbClr val="0B3332"/>
                  </a:solidFill>
                </a:rPr>
                <a:t> </a:t>
              </a:r>
              <a:r>
                <a:rPr lang="en-US" sz="2400" b="1" dirty="0" err="1">
                  <a:solidFill>
                    <a:srgbClr val="0B3332"/>
                  </a:solidFill>
                </a:rPr>
                <a:t>phản</a:t>
              </a:r>
              <a:r>
                <a:rPr lang="en-US" sz="2400" b="1" dirty="0">
                  <a:solidFill>
                    <a:srgbClr val="0B3332"/>
                  </a:solidFill>
                </a:rPr>
                <a:t> </a:t>
              </a:r>
              <a:r>
                <a:rPr lang="en-US" sz="2400" b="1" dirty="0" err="1">
                  <a:solidFill>
                    <a:srgbClr val="0B3332"/>
                  </a:solidFill>
                </a:rPr>
                <a:t>ứng</a:t>
              </a:r>
              <a:r>
                <a:rPr lang="en-US" sz="2400" b="1" dirty="0">
                  <a:solidFill>
                    <a:srgbClr val="0B3332"/>
                  </a:solidFill>
                </a:rPr>
                <a:t> </a:t>
              </a:r>
              <a:r>
                <a:rPr lang="en-US" sz="2400" b="1" dirty="0" err="1">
                  <a:solidFill>
                    <a:srgbClr val="0B3332"/>
                  </a:solidFill>
                </a:rPr>
                <a:t>rộng</a:t>
              </a:r>
              <a:endParaRPr lang="en-US" sz="2400" b="1" dirty="0">
                <a:solidFill>
                  <a:srgbClr val="0B3332"/>
                </a:solidFill>
              </a:endParaRPr>
            </a:p>
          </p:txBody>
        </p:sp>
      </p:grpSp>
      <p:grpSp>
        <p:nvGrpSpPr>
          <p:cNvPr id="23" name="Group 22">
            <a:extLst>
              <a:ext uri="{FF2B5EF4-FFF2-40B4-BE49-F238E27FC236}">
                <a16:creationId xmlns:a16="http://schemas.microsoft.com/office/drawing/2014/main" id="{2411F56B-EEA9-4A52-90B7-AF3C987623F2}"/>
              </a:ext>
            </a:extLst>
          </p:cNvPr>
          <p:cNvGrpSpPr/>
          <p:nvPr/>
        </p:nvGrpSpPr>
        <p:grpSpPr>
          <a:xfrm>
            <a:off x="4643480" y="3208788"/>
            <a:ext cx="2881269" cy="839386"/>
            <a:chOff x="4933950" y="3200399"/>
            <a:chExt cx="2324100" cy="839386"/>
          </a:xfrm>
        </p:grpSpPr>
        <p:sp>
          <p:nvSpPr>
            <p:cNvPr id="16" name="Rectangle: Rounded Corners 15">
              <a:extLst>
                <a:ext uri="{FF2B5EF4-FFF2-40B4-BE49-F238E27FC236}">
                  <a16:creationId xmlns:a16="http://schemas.microsoft.com/office/drawing/2014/main" id="{F7300EA7-9977-4DC8-BD77-0EAD861FA603}"/>
                </a:ext>
              </a:extLst>
            </p:cNvPr>
            <p:cNvSpPr/>
            <p:nvPr/>
          </p:nvSpPr>
          <p:spPr>
            <a:xfrm>
              <a:off x="4933950" y="3208788"/>
              <a:ext cx="2324100" cy="830997"/>
            </a:xfrm>
            <a:prstGeom prst="roundRect">
              <a:avLst/>
            </a:prstGeom>
            <a:solidFill>
              <a:srgbClr val="DCC5ED"/>
            </a:solidFill>
            <a:ln>
              <a:solidFill>
                <a:srgbClr val="BC8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614212-1E41-4538-B5E0-6523A8CECE49}"/>
                </a:ext>
              </a:extLst>
            </p:cNvPr>
            <p:cNvSpPr txBox="1"/>
            <p:nvPr/>
          </p:nvSpPr>
          <p:spPr>
            <a:xfrm>
              <a:off x="5048250" y="3200399"/>
              <a:ext cx="2095500" cy="830997"/>
            </a:xfrm>
            <a:prstGeom prst="rect">
              <a:avLst/>
            </a:prstGeom>
            <a:noFill/>
          </p:spPr>
          <p:txBody>
            <a:bodyPr wrap="square" rtlCol="0">
              <a:spAutoFit/>
            </a:bodyPr>
            <a:lstStyle/>
            <a:p>
              <a:pPr algn="ctr"/>
              <a:r>
                <a:rPr lang="en-US" sz="2400" b="1" dirty="0" err="1">
                  <a:solidFill>
                    <a:srgbClr val="0B3332"/>
                  </a:solidFill>
                </a:rPr>
                <a:t>Biện</a:t>
              </a:r>
              <a:r>
                <a:rPr lang="en-US" sz="2400" b="1" dirty="0">
                  <a:solidFill>
                    <a:srgbClr val="0B3332"/>
                  </a:solidFill>
                </a:rPr>
                <a:t> </a:t>
              </a:r>
              <a:r>
                <a:rPr lang="en-US" sz="2400" b="1" dirty="0" err="1">
                  <a:solidFill>
                    <a:srgbClr val="0B3332"/>
                  </a:solidFill>
                </a:rPr>
                <a:t>pháp</a:t>
              </a:r>
              <a:r>
                <a:rPr lang="en-US" sz="2400" b="1" dirty="0">
                  <a:solidFill>
                    <a:srgbClr val="0B3332"/>
                  </a:solidFill>
                </a:rPr>
                <a:t>, </a:t>
              </a:r>
              <a:r>
                <a:rPr lang="en-US" sz="2400" b="1" dirty="0" err="1">
                  <a:solidFill>
                    <a:srgbClr val="0B3332"/>
                  </a:solidFill>
                </a:rPr>
                <a:t>kĩ</a:t>
              </a:r>
              <a:r>
                <a:rPr lang="en-US" sz="2400" b="1" dirty="0">
                  <a:solidFill>
                    <a:srgbClr val="0B3332"/>
                  </a:solidFill>
                </a:rPr>
                <a:t> </a:t>
              </a:r>
              <a:r>
                <a:rPr lang="en-US" sz="2400" b="1" dirty="0" err="1">
                  <a:solidFill>
                    <a:srgbClr val="0B3332"/>
                  </a:solidFill>
                </a:rPr>
                <a:t>thuật</a:t>
              </a:r>
              <a:r>
                <a:rPr lang="en-US" sz="2400" b="1" dirty="0">
                  <a:solidFill>
                    <a:srgbClr val="0B3332"/>
                  </a:solidFill>
                </a:rPr>
                <a:t> </a:t>
              </a:r>
              <a:r>
                <a:rPr lang="en-US" sz="2400" b="1" dirty="0" err="1">
                  <a:solidFill>
                    <a:srgbClr val="0B3332"/>
                  </a:solidFill>
                </a:rPr>
                <a:t>chăm</a:t>
              </a:r>
              <a:r>
                <a:rPr lang="en-US" sz="2400" b="1" dirty="0">
                  <a:solidFill>
                    <a:srgbClr val="0B3332"/>
                  </a:solidFill>
                </a:rPr>
                <a:t> </a:t>
              </a:r>
              <a:r>
                <a:rPr lang="en-US" sz="2400" b="1" dirty="0" err="1">
                  <a:solidFill>
                    <a:srgbClr val="0B3332"/>
                  </a:solidFill>
                </a:rPr>
                <a:t>sóc</a:t>
              </a:r>
              <a:endParaRPr lang="en-US" sz="2400" b="1" dirty="0">
                <a:solidFill>
                  <a:srgbClr val="0B3332"/>
                </a:solidFill>
              </a:endParaRPr>
            </a:p>
          </p:txBody>
        </p:sp>
      </p:grpSp>
      <p:grpSp>
        <p:nvGrpSpPr>
          <p:cNvPr id="24" name="Group 23">
            <a:extLst>
              <a:ext uri="{FF2B5EF4-FFF2-40B4-BE49-F238E27FC236}">
                <a16:creationId xmlns:a16="http://schemas.microsoft.com/office/drawing/2014/main" id="{0A5750B8-9912-4F8D-9F36-A64D70B8042F}"/>
              </a:ext>
            </a:extLst>
          </p:cNvPr>
          <p:cNvGrpSpPr/>
          <p:nvPr/>
        </p:nvGrpSpPr>
        <p:grpSpPr>
          <a:xfrm>
            <a:off x="8610599" y="3217177"/>
            <a:ext cx="2324100" cy="830997"/>
            <a:chOff x="8343900" y="3217177"/>
            <a:chExt cx="2324100" cy="830997"/>
          </a:xfrm>
        </p:grpSpPr>
        <p:sp>
          <p:nvSpPr>
            <p:cNvPr id="18" name="Rectangle: Rounded Corners 17">
              <a:extLst>
                <a:ext uri="{FF2B5EF4-FFF2-40B4-BE49-F238E27FC236}">
                  <a16:creationId xmlns:a16="http://schemas.microsoft.com/office/drawing/2014/main" id="{ACFD6B1E-CA13-457E-8B2F-2751236A2B73}"/>
                </a:ext>
              </a:extLst>
            </p:cNvPr>
            <p:cNvSpPr/>
            <p:nvPr/>
          </p:nvSpPr>
          <p:spPr>
            <a:xfrm>
              <a:off x="8343900" y="3217177"/>
              <a:ext cx="2324100" cy="830997"/>
            </a:xfrm>
            <a:prstGeom prst="roundRect">
              <a:avLst/>
            </a:prstGeom>
            <a:solidFill>
              <a:srgbClr val="FFFFC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BBEFD2-4B5E-4640-AE5F-21A8272EC0E0}"/>
                </a:ext>
              </a:extLst>
            </p:cNvPr>
            <p:cNvSpPr txBox="1"/>
            <p:nvPr/>
          </p:nvSpPr>
          <p:spPr>
            <a:xfrm>
              <a:off x="8458200" y="3376675"/>
              <a:ext cx="2095500" cy="461665"/>
            </a:xfrm>
            <a:prstGeom prst="rect">
              <a:avLst/>
            </a:prstGeom>
            <a:noFill/>
          </p:spPr>
          <p:txBody>
            <a:bodyPr wrap="square" rtlCol="0">
              <a:spAutoFit/>
            </a:bodyPr>
            <a:lstStyle/>
            <a:p>
              <a:pPr algn="ctr"/>
              <a:r>
                <a:rPr lang="en-US" sz="2400" b="1" dirty="0" err="1">
                  <a:solidFill>
                    <a:srgbClr val="0B3332"/>
                  </a:solidFill>
                </a:rPr>
                <a:t>Năng</a:t>
              </a:r>
              <a:r>
                <a:rPr lang="en-US" sz="2400" b="1" dirty="0">
                  <a:solidFill>
                    <a:srgbClr val="0B3332"/>
                  </a:solidFill>
                </a:rPr>
                <a:t> </a:t>
              </a:r>
              <a:r>
                <a:rPr lang="en-US" sz="2400" b="1" dirty="0" err="1">
                  <a:solidFill>
                    <a:srgbClr val="0B3332"/>
                  </a:solidFill>
                </a:rPr>
                <a:t>suất</a:t>
              </a:r>
              <a:r>
                <a:rPr lang="en-US" sz="2400" b="1" dirty="0">
                  <a:solidFill>
                    <a:srgbClr val="0B3332"/>
                  </a:solidFill>
                </a:rPr>
                <a:t> </a:t>
              </a:r>
              <a:r>
                <a:rPr lang="en-US" sz="2400" b="1" dirty="0" err="1">
                  <a:solidFill>
                    <a:srgbClr val="0B3332"/>
                  </a:solidFill>
                </a:rPr>
                <a:t>cao</a:t>
              </a:r>
              <a:endParaRPr lang="en-US" sz="2400" b="1" dirty="0">
                <a:solidFill>
                  <a:srgbClr val="0B3332"/>
                </a:solidFill>
              </a:endParaRPr>
            </a:p>
          </p:txBody>
        </p:sp>
      </p:grpSp>
      <p:sp>
        <p:nvSpPr>
          <p:cNvPr id="20" name="TextBox 19">
            <a:extLst>
              <a:ext uri="{FF2B5EF4-FFF2-40B4-BE49-F238E27FC236}">
                <a16:creationId xmlns:a16="http://schemas.microsoft.com/office/drawing/2014/main" id="{5B50E2E9-3982-4B06-90E5-035B5F315711}"/>
              </a:ext>
            </a:extLst>
          </p:cNvPr>
          <p:cNvSpPr txBox="1"/>
          <p:nvPr/>
        </p:nvSpPr>
        <p:spPr>
          <a:xfrm>
            <a:off x="4043174" y="3007342"/>
            <a:ext cx="643125" cy="1200329"/>
          </a:xfrm>
          <a:prstGeom prst="rect">
            <a:avLst/>
          </a:prstGeom>
          <a:noFill/>
        </p:spPr>
        <p:txBody>
          <a:bodyPr wrap="none" rtlCol="0">
            <a:spAutoFit/>
          </a:bodyPr>
          <a:lstStyle/>
          <a:p>
            <a:r>
              <a:rPr lang="en-US" sz="7200" dirty="0"/>
              <a:t>+</a:t>
            </a:r>
          </a:p>
        </p:txBody>
      </p:sp>
      <p:sp>
        <p:nvSpPr>
          <p:cNvPr id="21" name="TextBox 20">
            <a:extLst>
              <a:ext uri="{FF2B5EF4-FFF2-40B4-BE49-F238E27FC236}">
                <a16:creationId xmlns:a16="http://schemas.microsoft.com/office/drawing/2014/main" id="{CF1C242F-AC27-482F-8BA6-169EC72F9D78}"/>
              </a:ext>
            </a:extLst>
          </p:cNvPr>
          <p:cNvSpPr txBox="1"/>
          <p:nvPr/>
        </p:nvSpPr>
        <p:spPr>
          <a:xfrm>
            <a:off x="7717074" y="3015732"/>
            <a:ext cx="627095" cy="1200329"/>
          </a:xfrm>
          <a:prstGeom prst="rect">
            <a:avLst/>
          </a:prstGeom>
          <a:noFill/>
        </p:spPr>
        <p:txBody>
          <a:bodyPr wrap="none" rtlCol="0">
            <a:spAutoFit/>
          </a:bodyPr>
          <a:lstStyle/>
          <a:p>
            <a:r>
              <a:rPr lang="en-US" sz="7200" dirty="0"/>
              <a:t>=</a:t>
            </a:r>
          </a:p>
        </p:txBody>
      </p:sp>
      <p:sp>
        <p:nvSpPr>
          <p:cNvPr id="25" name="TextBox 24">
            <a:extLst>
              <a:ext uri="{FF2B5EF4-FFF2-40B4-BE49-F238E27FC236}">
                <a16:creationId xmlns:a16="http://schemas.microsoft.com/office/drawing/2014/main" id="{2DC8DAED-B1DF-4787-83B8-5F561B27AF22}"/>
              </a:ext>
            </a:extLst>
          </p:cNvPr>
          <p:cNvSpPr txBox="1"/>
          <p:nvPr/>
        </p:nvSpPr>
        <p:spPr>
          <a:xfrm>
            <a:off x="1485899" y="4361362"/>
            <a:ext cx="9563101" cy="461665"/>
          </a:xfrm>
          <a:prstGeom prst="rect">
            <a:avLst/>
          </a:prstGeom>
          <a:noFill/>
        </p:spPr>
        <p:txBody>
          <a:bodyPr wrap="square">
            <a:spAutoFit/>
          </a:bodyPr>
          <a:lstStyle/>
          <a:p>
            <a:pPr algn="ctr"/>
            <a:r>
              <a:rPr lang="en-US" sz="2400" dirty="0" err="1">
                <a:solidFill>
                  <a:srgbClr val="FFC000"/>
                </a:solidFill>
              </a:rPr>
              <a:t>Mối</a:t>
            </a:r>
            <a:r>
              <a:rPr lang="en-US" sz="2400" dirty="0">
                <a:solidFill>
                  <a:srgbClr val="FFC000"/>
                </a:solidFill>
              </a:rPr>
              <a:t> </a:t>
            </a:r>
            <a:r>
              <a:rPr lang="en-US" sz="2400" dirty="0" err="1">
                <a:solidFill>
                  <a:srgbClr val="FFC000"/>
                </a:solidFill>
              </a:rPr>
              <a:t>quan</a:t>
            </a:r>
            <a:r>
              <a:rPr lang="en-US" sz="2400" dirty="0">
                <a:solidFill>
                  <a:srgbClr val="FFC000"/>
                </a:solidFill>
              </a:rPr>
              <a:t> </a:t>
            </a:r>
            <a:r>
              <a:rPr lang="en-US" sz="2400" dirty="0" err="1">
                <a:solidFill>
                  <a:srgbClr val="FFC000"/>
                </a:solidFill>
              </a:rPr>
              <a:t>hệ</a:t>
            </a:r>
            <a:r>
              <a:rPr lang="en-US" sz="2400" dirty="0">
                <a:solidFill>
                  <a:srgbClr val="FFC000"/>
                </a:solidFill>
              </a:rPr>
              <a:t> </a:t>
            </a:r>
            <a:r>
              <a:rPr lang="en-US" sz="2400" dirty="0" err="1">
                <a:solidFill>
                  <a:srgbClr val="FFC000"/>
                </a:solidFill>
              </a:rPr>
              <a:t>giữa</a:t>
            </a:r>
            <a:r>
              <a:rPr lang="en-US" sz="2400" dirty="0">
                <a:solidFill>
                  <a:srgbClr val="FFC000"/>
                </a:solidFill>
              </a:rPr>
              <a:t> </a:t>
            </a:r>
            <a:r>
              <a:rPr lang="en-US" sz="2400" dirty="0" err="1">
                <a:solidFill>
                  <a:srgbClr val="FFC000"/>
                </a:solidFill>
              </a:rPr>
              <a:t>kiểu</a:t>
            </a:r>
            <a:r>
              <a:rPr lang="en-US" sz="2400" dirty="0">
                <a:solidFill>
                  <a:srgbClr val="FFC000"/>
                </a:solidFill>
              </a:rPr>
              <a:t> gene, </a:t>
            </a:r>
            <a:r>
              <a:rPr lang="en-US" sz="2400" dirty="0" err="1">
                <a:solidFill>
                  <a:srgbClr val="FFC000"/>
                </a:solidFill>
              </a:rPr>
              <a:t>môi</a:t>
            </a:r>
            <a:r>
              <a:rPr lang="en-US" sz="2400" dirty="0">
                <a:solidFill>
                  <a:srgbClr val="FFC000"/>
                </a:solidFill>
              </a:rPr>
              <a:t> </a:t>
            </a:r>
            <a:r>
              <a:rPr lang="en-US" sz="2400" dirty="0" err="1">
                <a:solidFill>
                  <a:srgbClr val="FFC000"/>
                </a:solidFill>
              </a:rPr>
              <a:t>trường</a:t>
            </a:r>
            <a:r>
              <a:rPr lang="en-US" sz="2400" dirty="0">
                <a:solidFill>
                  <a:srgbClr val="FFC000"/>
                </a:solidFill>
              </a:rPr>
              <a:t> </a:t>
            </a:r>
            <a:r>
              <a:rPr lang="en-US" sz="2400" dirty="0" err="1">
                <a:solidFill>
                  <a:srgbClr val="FFC000"/>
                </a:solidFill>
              </a:rPr>
              <a:t>và</a:t>
            </a:r>
            <a:r>
              <a:rPr lang="en-US" sz="2400" dirty="0">
                <a:solidFill>
                  <a:srgbClr val="FFC000"/>
                </a:solidFill>
              </a:rPr>
              <a:t> </a:t>
            </a:r>
            <a:r>
              <a:rPr lang="en-US" sz="2400" dirty="0" err="1">
                <a:solidFill>
                  <a:srgbClr val="FFC000"/>
                </a:solidFill>
              </a:rPr>
              <a:t>kiểu</a:t>
            </a:r>
            <a:r>
              <a:rPr lang="en-US" sz="2400" dirty="0">
                <a:solidFill>
                  <a:srgbClr val="FFC000"/>
                </a:solidFill>
              </a:rPr>
              <a:t> </a:t>
            </a:r>
            <a:r>
              <a:rPr lang="en-US" sz="2400" dirty="0" err="1">
                <a:solidFill>
                  <a:srgbClr val="FFC000"/>
                </a:solidFill>
              </a:rPr>
              <a:t>hình</a:t>
            </a:r>
            <a:endParaRPr lang="en-US" sz="2400" dirty="0">
              <a:solidFill>
                <a:srgbClr val="FFC000"/>
              </a:solidFill>
            </a:endParaRPr>
          </a:p>
        </p:txBody>
      </p:sp>
    </p:spTree>
    <p:extLst>
      <p:ext uri="{BB962C8B-B14F-4D97-AF65-F5344CB8AC3E}">
        <p14:creationId xmlns:p14="http://schemas.microsoft.com/office/powerpoint/2010/main" val="129905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37;p28">
            <a:extLst>
              <a:ext uri="{FF2B5EF4-FFF2-40B4-BE49-F238E27FC236}">
                <a16:creationId xmlns:a16="http://schemas.microsoft.com/office/drawing/2014/main" id="{A0784B57-93D4-4850-ACB6-CF83C216FE13}"/>
              </a:ext>
            </a:extLst>
          </p:cNvPr>
          <p:cNvSpPr txBox="1">
            <a:spLocks/>
          </p:cNvSpPr>
          <p:nvPr/>
        </p:nvSpPr>
        <p:spPr>
          <a:xfrm>
            <a:off x="1636560" y="914400"/>
            <a:ext cx="7704000" cy="572700"/>
          </a:xfrm>
          <a:prstGeom prst="rect">
            <a:avLst/>
          </a:prstGeom>
        </p:spPr>
        <p:txBody>
          <a:bodyPr spcFirstLastPara="1" vert="horz" wrap="square" lIns="91404" tIns="91404" rIns="91404" bIns="91404" rtlCol="0" anchor="ctr" anchorCtr="0">
            <a:noAutofit/>
          </a:bodyPr>
          <a:lstStyle>
            <a:lvl1pPr algn="ctr" defTabSz="914173" rtl="0" eaLnBrk="1" latinLnBrk="0" hangingPunct="1">
              <a:spcBef>
                <a:spcPct val="0"/>
              </a:spcBef>
              <a:buNone/>
              <a:defRPr sz="4400" kern="1200">
                <a:solidFill>
                  <a:schemeClr val="tx1"/>
                </a:solidFill>
                <a:latin typeface="+mj-lt"/>
                <a:ea typeface="+mj-ea"/>
                <a:cs typeface="+mj-cs"/>
              </a:defRPr>
            </a:lvl1p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C000"/>
                </a:solidFill>
                <a:effectLst/>
                <a:uLnTx/>
                <a:uFillTx/>
                <a:ea typeface="+mj-ea"/>
                <a:cs typeface="+mj-cs"/>
              </a:rPr>
              <a:t>Nội</a:t>
            </a:r>
            <a:r>
              <a:rPr kumimoji="0" lang="en-US" sz="5500" b="1" i="0" u="none" strike="noStrike" kern="1200" cap="none" spc="0" normalizeH="0" baseline="0" noProof="0" dirty="0">
                <a:ln>
                  <a:noFill/>
                </a:ln>
                <a:solidFill>
                  <a:srgbClr val="FFC000"/>
                </a:solidFill>
                <a:effectLst/>
                <a:uLnTx/>
                <a:uFillTx/>
                <a:ea typeface="+mj-ea"/>
                <a:cs typeface="+mj-cs"/>
              </a:rPr>
              <a:t> dung</a:t>
            </a:r>
          </a:p>
        </p:txBody>
      </p:sp>
      <p:sp>
        <p:nvSpPr>
          <p:cNvPr id="14" name="Google Shape;239;p28">
            <a:extLst>
              <a:ext uri="{FF2B5EF4-FFF2-40B4-BE49-F238E27FC236}">
                <a16:creationId xmlns:a16="http://schemas.microsoft.com/office/drawing/2014/main" id="{FAF649F8-AB79-42A9-9861-4687D922F7F3}"/>
              </a:ext>
            </a:extLst>
          </p:cNvPr>
          <p:cNvSpPr txBox="1">
            <a:spLocks/>
          </p:cNvSpPr>
          <p:nvPr/>
        </p:nvSpPr>
        <p:spPr>
          <a:xfrm>
            <a:off x="2992273" y="1945084"/>
            <a:ext cx="9214967" cy="879900"/>
          </a:xfrm>
          <a:prstGeom prst="rect">
            <a:avLst/>
          </a:prstGeom>
        </p:spPr>
        <p:txBody>
          <a:bodyPr spcFirstLastPara="1" vert="horz" wrap="square" lIns="91404" tIns="91404" rIns="91404" bIns="91404"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b="1" dirty="0" err="1">
                <a:solidFill>
                  <a:schemeClr val="bg1"/>
                </a:solidFill>
                <a:latin typeface="+mj-lt"/>
                <a:ea typeface="Roboto" panose="02000000000000000000" pitchFamily="2" charset="0"/>
              </a:rPr>
              <a:t>Mối</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quan</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hệ</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giữa</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kiểu</a:t>
            </a:r>
            <a:r>
              <a:rPr lang="en-US" sz="3200" b="1" dirty="0">
                <a:solidFill>
                  <a:schemeClr val="bg1"/>
                </a:solidFill>
                <a:latin typeface="+mj-lt"/>
                <a:ea typeface="Roboto" panose="02000000000000000000" pitchFamily="2" charset="0"/>
              </a:rPr>
              <a:t> gene </a:t>
            </a:r>
            <a:r>
              <a:rPr lang="en-US" sz="3200" b="1" dirty="0" err="1">
                <a:solidFill>
                  <a:schemeClr val="bg1"/>
                </a:solidFill>
                <a:latin typeface="+mj-lt"/>
                <a:ea typeface="Roboto" panose="02000000000000000000" pitchFamily="2" charset="0"/>
              </a:rPr>
              <a:t>và</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môi</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trường</a:t>
            </a:r>
            <a:endParaRPr lang="en-US" sz="3200" b="1" dirty="0">
              <a:solidFill>
                <a:schemeClr val="bg1"/>
              </a:solidFill>
              <a:latin typeface="+mj-lt"/>
              <a:ea typeface="Roboto" panose="02000000000000000000" pitchFamily="2" charset="0"/>
            </a:endParaRPr>
          </a:p>
        </p:txBody>
      </p:sp>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2992256" y="3072824"/>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Mức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phản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ứng</a:t>
            </a:r>
            <a:endParaRPr lang="en-US" sz="3200" dirty="0">
              <a:solidFill>
                <a:schemeClr val="bg1"/>
              </a:solidFill>
              <a:latin typeface="+mj-lt"/>
              <a:ea typeface="Roboto" panose="02000000000000000000" pitchFamily="2" charset="0"/>
            </a:endParaRPr>
          </a:p>
        </p:txBody>
      </p:sp>
      <p:grpSp>
        <p:nvGrpSpPr>
          <p:cNvPr id="16" name="Group 15">
            <a:extLst>
              <a:ext uri="{FF2B5EF4-FFF2-40B4-BE49-F238E27FC236}">
                <a16:creationId xmlns:a16="http://schemas.microsoft.com/office/drawing/2014/main" id="{5016FC8E-E6B7-4553-8857-C6DE36D65734}"/>
              </a:ext>
            </a:extLst>
          </p:cNvPr>
          <p:cNvGrpSpPr/>
          <p:nvPr/>
        </p:nvGrpSpPr>
        <p:grpSpPr>
          <a:xfrm>
            <a:off x="1918665" y="1908576"/>
            <a:ext cx="898865" cy="862860"/>
            <a:chOff x="1005839" y="2137110"/>
            <a:chExt cx="898865" cy="862860"/>
          </a:xfrm>
        </p:grpSpPr>
        <p:sp>
          <p:nvSpPr>
            <p:cNvPr id="17" name="Oval 16">
              <a:extLst>
                <a:ext uri="{FF2B5EF4-FFF2-40B4-BE49-F238E27FC236}">
                  <a16:creationId xmlns:a16="http://schemas.microsoft.com/office/drawing/2014/main" id="{701858A9-35BC-4241-B772-70EB8CD46D84}"/>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18" name="Google Shape;333;p34">
              <a:extLst>
                <a:ext uri="{FF2B5EF4-FFF2-40B4-BE49-F238E27FC236}">
                  <a16:creationId xmlns:a16="http://schemas.microsoft.com/office/drawing/2014/main" id="{D988F09B-1936-4B4D-8BBB-FCBC4D22210A}"/>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grpSp>
        <p:nvGrpSpPr>
          <p:cNvPr id="19" name="Group 18">
            <a:extLst>
              <a:ext uri="{FF2B5EF4-FFF2-40B4-BE49-F238E27FC236}">
                <a16:creationId xmlns:a16="http://schemas.microsoft.com/office/drawing/2014/main" id="{02CD3783-93B5-4EB6-BD9D-F61FE9940593}"/>
              </a:ext>
            </a:extLst>
          </p:cNvPr>
          <p:cNvGrpSpPr/>
          <p:nvPr/>
        </p:nvGrpSpPr>
        <p:grpSpPr>
          <a:xfrm>
            <a:off x="1898503" y="3072824"/>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92845" y="4269012"/>
            <a:ext cx="6836956"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algn="just" defTabSz="914173">
              <a:buClr>
                <a:srgbClr val="1F497D"/>
              </a:buClr>
            </a:pPr>
            <a:r>
              <a:rPr lang="en-US" sz="3200" dirty="0">
                <a:solidFill>
                  <a:schemeClr val="bg1"/>
                </a:solidFill>
                <a:latin typeface="+mj-lt"/>
                <a:ea typeface="Roboto" panose="02000000000000000000" pitchFamily="2" charset="0"/>
              </a:rPr>
              <a:t>Thành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99091" y="4269012"/>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1857057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810000"/>
            <a:ext cx="1821312" cy="461661"/>
          </a:xfrm>
          <a:prstGeom prst="rect">
            <a:avLst/>
          </a:prstGeom>
        </p:spPr>
        <p:txBody>
          <a:bodyPr wrap="none" lIns="91430" tIns="45718" rIns="91430" bIns="45718">
            <a:spAutoFit/>
          </a:bodyPr>
          <a:lstStyle/>
          <a:p>
            <a:r>
              <a:rPr lang="en-US" sz="2400" b="1" dirty="0" err="1">
                <a:solidFill>
                  <a:srgbClr val="FFC000"/>
                </a:solidFill>
                <a:ea typeface="Calibri"/>
              </a:rPr>
              <a:t>Gà</a:t>
            </a:r>
            <a:r>
              <a:rPr lang="en-US" sz="2400" b="1" dirty="0">
                <a:solidFill>
                  <a:srgbClr val="FFC000"/>
                </a:solidFill>
                <a:ea typeface="Calibri"/>
              </a:rPr>
              <a:t> </a:t>
            </a:r>
            <a:r>
              <a:rPr lang="en-US" sz="2400" b="1" dirty="0" err="1">
                <a:solidFill>
                  <a:srgbClr val="FFC000"/>
                </a:solidFill>
                <a:ea typeface="Calibri"/>
              </a:rPr>
              <a:t>Đông</a:t>
            </a:r>
            <a:r>
              <a:rPr lang="en-US" sz="2400" b="1" dirty="0">
                <a:solidFill>
                  <a:srgbClr val="FFC000"/>
                </a:solidFill>
                <a:ea typeface="Calibri"/>
              </a:rPr>
              <a:t> </a:t>
            </a:r>
            <a:r>
              <a:rPr lang="en-US" sz="2400" b="1" dirty="0" err="1">
                <a:solidFill>
                  <a:srgbClr val="FFC000"/>
                </a:solidFill>
                <a:ea typeface="Calibri"/>
              </a:rPr>
              <a:t>Tảo</a:t>
            </a:r>
            <a:r>
              <a:rPr lang="en-US" sz="2400" b="1" dirty="0">
                <a:solidFill>
                  <a:srgbClr val="FFC000"/>
                </a:solidFill>
                <a:ea typeface="Calibri"/>
              </a:rPr>
              <a:t> </a:t>
            </a:r>
            <a:endParaRPr lang="en-US" b="1" dirty="0">
              <a:solidFill>
                <a:srgbClr val="FFC000"/>
              </a:solidFill>
            </a:endParaRPr>
          </a:p>
        </p:txBody>
      </p:sp>
      <p:sp>
        <p:nvSpPr>
          <p:cNvPr id="5" name="Rectangle 4"/>
          <p:cNvSpPr/>
          <p:nvPr/>
        </p:nvSpPr>
        <p:spPr>
          <a:xfrm>
            <a:off x="5181600" y="3810000"/>
            <a:ext cx="1827724" cy="461661"/>
          </a:xfrm>
          <a:prstGeom prst="rect">
            <a:avLst/>
          </a:prstGeom>
        </p:spPr>
        <p:txBody>
          <a:bodyPr wrap="none" lIns="91430" tIns="45718" rIns="91430" bIns="45718">
            <a:spAutoFit/>
          </a:bodyPr>
          <a:lstStyle/>
          <a:p>
            <a:r>
              <a:rPr lang="en-US" sz="2400" b="1" dirty="0" err="1">
                <a:solidFill>
                  <a:srgbClr val="FFC000"/>
                </a:solidFill>
                <a:ea typeface="Calibri"/>
              </a:rPr>
              <a:t>Lợn</a:t>
            </a:r>
            <a:r>
              <a:rPr lang="en-US" sz="2400" b="1" dirty="0">
                <a:solidFill>
                  <a:srgbClr val="FFC000"/>
                </a:solidFill>
                <a:ea typeface="Calibri"/>
              </a:rPr>
              <a:t> Landrace</a:t>
            </a:r>
            <a:endParaRPr lang="en-US" b="1" dirty="0">
              <a:solidFill>
                <a:srgbClr val="FFC000"/>
              </a:solidFill>
            </a:endParaRPr>
          </a:p>
        </p:txBody>
      </p:sp>
      <p:pic>
        <p:nvPicPr>
          <p:cNvPr id="717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7676" t="6999" r="9001" b="10607"/>
          <a:stretch/>
        </p:blipFill>
        <p:spPr bwMode="auto">
          <a:xfrm>
            <a:off x="8112468" y="1576500"/>
            <a:ext cx="3165132" cy="20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24800" y="3810000"/>
            <a:ext cx="3696826" cy="461661"/>
          </a:xfrm>
          <a:prstGeom prst="rect">
            <a:avLst/>
          </a:prstGeom>
        </p:spPr>
        <p:txBody>
          <a:bodyPr wrap="none" lIns="91430" tIns="45718" rIns="91430" bIns="45718">
            <a:spAutoFit/>
          </a:bodyPr>
          <a:lstStyle/>
          <a:p>
            <a:r>
              <a:rPr lang="en-US" sz="2400" b="1" dirty="0" err="1">
                <a:solidFill>
                  <a:srgbClr val="FFC000"/>
                </a:solidFill>
                <a:ea typeface="Calibri"/>
              </a:rPr>
              <a:t>Bò</a:t>
            </a:r>
            <a:r>
              <a:rPr lang="en-US" sz="2400" b="1" dirty="0">
                <a:solidFill>
                  <a:srgbClr val="FFC000"/>
                </a:solidFill>
                <a:ea typeface="Calibri"/>
              </a:rPr>
              <a:t> Blanc-Blue- Belgium(BBB)</a:t>
            </a:r>
            <a:endParaRPr lang="en-US" b="1" dirty="0">
              <a:solidFill>
                <a:srgbClr val="FFC000"/>
              </a:solidFill>
            </a:endParaRPr>
          </a:p>
        </p:txBody>
      </p:sp>
      <p:pic>
        <p:nvPicPr>
          <p:cNvPr id="15362" name="Picture 2" descr="Tìm Hiểu Về Giống Gà Đông Tảo">
            <a:extLst>
              <a:ext uri="{FF2B5EF4-FFF2-40B4-BE49-F238E27FC236}">
                <a16:creationId xmlns:a16="http://schemas.microsoft.com/office/drawing/2014/main" id="{135ECEA8-5F8F-4746-A9E4-1551BD7A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03" y="1527204"/>
            <a:ext cx="3165132" cy="210481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ợn Landrace có năng suất thịt như thế nào">
            <a:extLst>
              <a:ext uri="{FF2B5EF4-FFF2-40B4-BE49-F238E27FC236}">
                <a16:creationId xmlns:a16="http://schemas.microsoft.com/office/drawing/2014/main" id="{8A7DDF71-2FB4-4227-9EC7-051403193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323" y="1550976"/>
            <a:ext cx="2913456" cy="20810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1555F6-1345-40B5-ABD5-2872DF389EDB}"/>
              </a:ext>
            </a:extLst>
          </p:cNvPr>
          <p:cNvSpPr/>
          <p:nvPr/>
        </p:nvSpPr>
        <p:spPr>
          <a:xfrm>
            <a:off x="667631" y="4282147"/>
            <a:ext cx="3276004" cy="1323435"/>
          </a:xfrm>
          <a:prstGeom prst="rect">
            <a:avLst/>
          </a:prstGeom>
        </p:spPr>
        <p:txBody>
          <a:bodyPr wrap="square" lIns="91430" tIns="45718" rIns="91430" bIns="45718">
            <a:spAutoFit/>
          </a:bodyPr>
          <a:lstStyle/>
          <a:p>
            <a:pPr algn="ctr"/>
            <a:r>
              <a:rPr lang="en-US" sz="2000" dirty="0" err="1">
                <a:solidFill>
                  <a:schemeClr val="bg1"/>
                </a:solidFill>
                <a:ea typeface="Calibri"/>
              </a:rPr>
              <a:t>Giống</a:t>
            </a:r>
            <a:r>
              <a:rPr lang="en-US" sz="2000" dirty="0">
                <a:solidFill>
                  <a:schemeClr val="bg1"/>
                </a:solidFill>
                <a:ea typeface="Calibri"/>
              </a:rPr>
              <a:t> </a:t>
            </a:r>
            <a:r>
              <a:rPr lang="en-US" sz="2000" dirty="0" err="1">
                <a:solidFill>
                  <a:schemeClr val="bg1"/>
                </a:solidFill>
                <a:ea typeface="Calibri"/>
              </a:rPr>
              <a:t>gà</a:t>
            </a:r>
            <a:r>
              <a:rPr lang="en-US" sz="2000" dirty="0">
                <a:solidFill>
                  <a:schemeClr val="bg1"/>
                </a:solidFill>
                <a:ea typeface="Calibri"/>
              </a:rPr>
              <a:t> </a:t>
            </a:r>
            <a:r>
              <a:rPr lang="en-US" sz="2000" dirty="0" err="1">
                <a:solidFill>
                  <a:schemeClr val="bg1"/>
                </a:solidFill>
                <a:ea typeface="Calibri"/>
              </a:rPr>
              <a:t>quốc</a:t>
            </a:r>
            <a:r>
              <a:rPr lang="en-US" sz="2000" dirty="0">
                <a:solidFill>
                  <a:schemeClr val="bg1"/>
                </a:solidFill>
                <a:ea typeface="Calibri"/>
              </a:rPr>
              <a:t> </a:t>
            </a:r>
            <a:r>
              <a:rPr lang="en-US" sz="2000" dirty="0" err="1">
                <a:solidFill>
                  <a:schemeClr val="bg1"/>
                </a:solidFill>
                <a:ea typeface="Calibri"/>
              </a:rPr>
              <a:t>gia</a:t>
            </a:r>
            <a:r>
              <a:rPr lang="en-US" sz="2000" dirty="0">
                <a:solidFill>
                  <a:schemeClr val="bg1"/>
                </a:solidFill>
                <a:ea typeface="Calibri"/>
              </a:rPr>
              <a:t>, </a:t>
            </a:r>
            <a:r>
              <a:rPr lang="vi-VN" sz="2000" b="0" i="0" dirty="0">
                <a:solidFill>
                  <a:schemeClr val="bg1"/>
                </a:solidFill>
                <a:effectLst/>
              </a:rPr>
              <a:t>cặp chân xấu xí, đôi chân to và thô, khi trưởng thành có thể nặng trên 4,5 kg và trên 3,5 kg</a:t>
            </a:r>
            <a:endParaRPr lang="en-US" sz="2000" dirty="0">
              <a:solidFill>
                <a:schemeClr val="bg1"/>
              </a:solidFill>
            </a:endParaRPr>
          </a:p>
        </p:txBody>
      </p:sp>
      <p:sp>
        <p:nvSpPr>
          <p:cNvPr id="13" name="Rectangle 12">
            <a:extLst>
              <a:ext uri="{FF2B5EF4-FFF2-40B4-BE49-F238E27FC236}">
                <a16:creationId xmlns:a16="http://schemas.microsoft.com/office/drawing/2014/main" id="{DD477F9E-C7D4-4EBD-92FA-D05F975CAD83}"/>
              </a:ext>
            </a:extLst>
          </p:cNvPr>
          <p:cNvSpPr/>
          <p:nvPr/>
        </p:nvSpPr>
        <p:spPr>
          <a:xfrm>
            <a:off x="4295687" y="4282147"/>
            <a:ext cx="3476714" cy="1323435"/>
          </a:xfrm>
          <a:prstGeom prst="rect">
            <a:avLst/>
          </a:prstGeom>
        </p:spPr>
        <p:txBody>
          <a:bodyPr wrap="square" lIns="91430" tIns="45718" rIns="91430" bIns="45718">
            <a:spAutoFit/>
          </a:bodyPr>
          <a:lstStyle/>
          <a:p>
            <a:pPr algn="ctr"/>
            <a:r>
              <a:rPr lang="vi-VN" sz="2000" b="0" i="0" dirty="0">
                <a:solidFill>
                  <a:schemeClr val="bg1"/>
                </a:solidFill>
                <a:effectLst/>
              </a:rPr>
              <a:t>Trọng lượng trưởng thành 250 – 300 kg. Tỷ lệ nạc từ 70 – 80%.  Cơ thể có 65% là thịt nạc</a:t>
            </a:r>
            <a:r>
              <a:rPr lang="en-US" sz="2000" b="0" i="0" dirty="0">
                <a:solidFill>
                  <a:schemeClr val="bg1"/>
                </a:solidFill>
                <a:effectLst/>
              </a:rPr>
              <a:t>.</a:t>
            </a:r>
            <a:r>
              <a:rPr lang="vi-VN" sz="2000" b="0" i="0" dirty="0">
                <a:solidFill>
                  <a:schemeClr val="bg1"/>
                </a:solidFill>
                <a:effectLst/>
              </a:rPr>
              <a:t> Thịt ngon, mềm, sớ cơ ít dai</a:t>
            </a:r>
            <a:endParaRPr lang="en-US" sz="2000" dirty="0">
              <a:solidFill>
                <a:schemeClr val="bg1"/>
              </a:solidFill>
            </a:endParaRPr>
          </a:p>
        </p:txBody>
      </p:sp>
      <p:sp>
        <p:nvSpPr>
          <p:cNvPr id="14" name="Rectangle 13">
            <a:extLst>
              <a:ext uri="{FF2B5EF4-FFF2-40B4-BE49-F238E27FC236}">
                <a16:creationId xmlns:a16="http://schemas.microsoft.com/office/drawing/2014/main" id="{27D9DF1A-0364-4218-93A4-DF544917B6F2}"/>
              </a:ext>
            </a:extLst>
          </p:cNvPr>
          <p:cNvSpPr/>
          <p:nvPr/>
        </p:nvSpPr>
        <p:spPr>
          <a:xfrm>
            <a:off x="7896314" y="4282147"/>
            <a:ext cx="3838486" cy="1323435"/>
          </a:xfrm>
          <a:prstGeom prst="rect">
            <a:avLst/>
          </a:prstGeom>
        </p:spPr>
        <p:txBody>
          <a:bodyPr wrap="square" lIns="91430" tIns="45718" rIns="91430" bIns="45718">
            <a:spAutoFit/>
          </a:bodyPr>
          <a:lstStyle/>
          <a:p>
            <a:pPr algn="ctr"/>
            <a:r>
              <a:rPr lang="en-US" sz="2000" dirty="0" err="1">
                <a:solidFill>
                  <a:schemeClr val="bg1"/>
                </a:solidFill>
              </a:rPr>
              <a:t>Khả</a:t>
            </a:r>
            <a:r>
              <a:rPr lang="en-US" sz="2000" dirty="0">
                <a:solidFill>
                  <a:schemeClr val="bg1"/>
                </a:solidFill>
              </a:rPr>
              <a:t> </a:t>
            </a:r>
            <a:r>
              <a:rPr lang="en-US" sz="2000" dirty="0" err="1">
                <a:solidFill>
                  <a:schemeClr val="bg1"/>
                </a:solidFill>
              </a:rPr>
              <a:t>năng</a:t>
            </a:r>
            <a:r>
              <a:rPr lang="en-US" sz="2000" dirty="0">
                <a:solidFill>
                  <a:schemeClr val="bg1"/>
                </a:solidFill>
              </a:rPr>
              <a:t> </a:t>
            </a:r>
            <a:r>
              <a:rPr lang="en-US" sz="2000" dirty="0" err="1">
                <a:solidFill>
                  <a:schemeClr val="bg1"/>
                </a:solidFill>
              </a:rPr>
              <a:t>tăng</a:t>
            </a:r>
            <a:r>
              <a:rPr lang="en-US" sz="2000" dirty="0">
                <a:solidFill>
                  <a:schemeClr val="bg1"/>
                </a:solidFill>
              </a:rPr>
              <a:t> </a:t>
            </a:r>
            <a:r>
              <a:rPr lang="en-US" sz="2000" dirty="0" err="1">
                <a:solidFill>
                  <a:schemeClr val="bg1"/>
                </a:solidFill>
              </a:rPr>
              <a:t>trưởng</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bắp</a:t>
            </a:r>
            <a:r>
              <a:rPr lang="en-US" sz="2000" dirty="0">
                <a:solidFill>
                  <a:schemeClr val="bg1"/>
                </a:solidFill>
              </a:rPr>
              <a:t> 40% so </a:t>
            </a:r>
            <a:r>
              <a:rPr lang="en-US" sz="2000" dirty="0" err="1">
                <a:solidFill>
                  <a:schemeClr val="bg1"/>
                </a:solidFill>
              </a:rPr>
              <a:t>với</a:t>
            </a:r>
            <a:r>
              <a:rPr lang="en-US" sz="2000" dirty="0">
                <a:solidFill>
                  <a:schemeClr val="bg1"/>
                </a:solidFill>
              </a:rPr>
              <a:t> </a:t>
            </a:r>
            <a:r>
              <a:rPr lang="en-US" sz="2000" dirty="0" err="1">
                <a:solidFill>
                  <a:schemeClr val="bg1"/>
                </a:solidFill>
              </a:rPr>
              <a:t>giống</a:t>
            </a:r>
            <a:r>
              <a:rPr lang="en-US" sz="2000" dirty="0">
                <a:solidFill>
                  <a:schemeClr val="bg1"/>
                </a:solidFill>
              </a:rPr>
              <a:t> </a:t>
            </a:r>
            <a:r>
              <a:rPr lang="en-US" sz="2000" dirty="0" err="1">
                <a:solidFill>
                  <a:schemeClr val="bg1"/>
                </a:solidFill>
              </a:rPr>
              <a:t>bò</a:t>
            </a:r>
            <a:r>
              <a:rPr lang="en-US" sz="2000" dirty="0">
                <a:solidFill>
                  <a:schemeClr val="bg1"/>
                </a:solidFill>
              </a:rPr>
              <a:t> </a:t>
            </a:r>
            <a:r>
              <a:rPr lang="en-US" sz="2000" dirty="0" err="1">
                <a:solidFill>
                  <a:schemeClr val="bg1"/>
                </a:solidFill>
              </a:rPr>
              <a:t>bình</a:t>
            </a:r>
            <a:r>
              <a:rPr lang="en-US" sz="2000" dirty="0">
                <a:solidFill>
                  <a:schemeClr val="bg1"/>
                </a:solidFill>
              </a:rPr>
              <a:t> </a:t>
            </a:r>
            <a:r>
              <a:rPr lang="en-US" sz="2000" dirty="0" err="1">
                <a:solidFill>
                  <a:schemeClr val="bg1"/>
                </a:solidFill>
              </a:rPr>
              <a:t>thường</a:t>
            </a:r>
            <a:r>
              <a:rPr lang="en-US" sz="2000" dirty="0">
                <a:solidFill>
                  <a:schemeClr val="bg1"/>
                </a:solidFill>
              </a:rPr>
              <a:t> </a:t>
            </a:r>
            <a:r>
              <a:rPr lang="en-US" sz="2000" dirty="0" err="1">
                <a:solidFill>
                  <a:schemeClr val="bg1"/>
                </a:solidFill>
              </a:rPr>
              <a:t>và</a:t>
            </a:r>
            <a:r>
              <a:rPr lang="en-US" sz="2000" dirty="0">
                <a:solidFill>
                  <a:schemeClr val="bg1"/>
                </a:solidFill>
              </a:rPr>
              <a:t> con </a:t>
            </a:r>
            <a:r>
              <a:rPr lang="en-US" sz="2000" dirty="0" err="1">
                <a:solidFill>
                  <a:schemeClr val="bg1"/>
                </a:solidFill>
              </a:rPr>
              <a:t>đực</a:t>
            </a:r>
            <a:r>
              <a:rPr lang="en-US" sz="2000" dirty="0">
                <a:solidFill>
                  <a:schemeClr val="bg1"/>
                </a:solidFill>
              </a:rPr>
              <a:t> </a:t>
            </a:r>
            <a:r>
              <a:rPr lang="en-US" sz="2000" dirty="0" err="1">
                <a:solidFill>
                  <a:schemeClr val="bg1"/>
                </a:solidFill>
              </a:rPr>
              <a:t>trưởng</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trọng</a:t>
            </a:r>
            <a:r>
              <a:rPr lang="en-US" sz="2000" dirty="0">
                <a:solidFill>
                  <a:schemeClr val="bg1"/>
                </a:solidFill>
              </a:rPr>
              <a:t> </a:t>
            </a:r>
            <a:r>
              <a:rPr lang="en-US" sz="2000" dirty="0" err="1">
                <a:solidFill>
                  <a:schemeClr val="bg1"/>
                </a:solidFill>
              </a:rPr>
              <a:t>lượng</a:t>
            </a:r>
            <a:r>
              <a:rPr lang="en-US" sz="2000" dirty="0">
                <a:solidFill>
                  <a:schemeClr val="bg1"/>
                </a:solidFill>
              </a:rPr>
              <a:t> </a:t>
            </a:r>
            <a:r>
              <a:rPr lang="en-US" sz="2000" dirty="0" err="1">
                <a:solidFill>
                  <a:schemeClr val="bg1"/>
                </a:solidFill>
              </a:rPr>
              <a:t>từ</a:t>
            </a:r>
            <a:r>
              <a:rPr lang="en-US" sz="2000" dirty="0">
                <a:solidFill>
                  <a:schemeClr val="bg1"/>
                </a:solidFill>
              </a:rPr>
              <a:t> 900- 1 250 kg</a:t>
            </a:r>
          </a:p>
        </p:txBody>
      </p:sp>
    </p:spTree>
    <p:extLst>
      <p:ext uri="{BB962C8B-B14F-4D97-AF65-F5344CB8AC3E}">
        <p14:creationId xmlns:p14="http://schemas.microsoft.com/office/powerpoint/2010/main" val="3954467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810000"/>
            <a:ext cx="1391707" cy="461661"/>
          </a:xfrm>
          <a:prstGeom prst="rect">
            <a:avLst/>
          </a:prstGeom>
        </p:spPr>
        <p:txBody>
          <a:bodyPr wrap="none" lIns="91430" tIns="45718" rIns="91430" bIns="45718">
            <a:spAutoFit/>
          </a:bodyPr>
          <a:lstStyle/>
          <a:p>
            <a:r>
              <a:rPr lang="en-US" sz="2400" b="1" dirty="0" err="1">
                <a:solidFill>
                  <a:srgbClr val="FFC000"/>
                </a:solidFill>
                <a:ea typeface="Calibri"/>
              </a:rPr>
              <a:t>Lúa</a:t>
            </a:r>
            <a:r>
              <a:rPr lang="en-US" sz="2400" b="1" dirty="0">
                <a:solidFill>
                  <a:srgbClr val="FFC000"/>
                </a:solidFill>
                <a:ea typeface="Calibri"/>
              </a:rPr>
              <a:t> ST25 </a:t>
            </a:r>
            <a:endParaRPr lang="en-US" sz="2400" b="1" dirty="0">
              <a:solidFill>
                <a:srgbClr val="FFC000"/>
              </a:solidFill>
            </a:endParaRPr>
          </a:p>
        </p:txBody>
      </p:sp>
      <p:sp>
        <p:nvSpPr>
          <p:cNvPr id="5" name="Rectangle 4"/>
          <p:cNvSpPr/>
          <p:nvPr/>
        </p:nvSpPr>
        <p:spPr>
          <a:xfrm>
            <a:off x="5181600" y="3810000"/>
            <a:ext cx="2004055" cy="461661"/>
          </a:xfrm>
          <a:prstGeom prst="rect">
            <a:avLst/>
          </a:prstGeom>
        </p:spPr>
        <p:txBody>
          <a:bodyPr wrap="none" lIns="91430" tIns="45718" rIns="91430" bIns="45718">
            <a:spAutoFit/>
          </a:bodyPr>
          <a:lstStyle/>
          <a:p>
            <a:r>
              <a:rPr lang="en-US" sz="2400" b="1" dirty="0" err="1">
                <a:solidFill>
                  <a:srgbClr val="FFC000"/>
                </a:solidFill>
                <a:ea typeface="Calibri"/>
              </a:rPr>
              <a:t>Lúa</a:t>
            </a:r>
            <a:r>
              <a:rPr lang="en-US" sz="2400" b="1" dirty="0">
                <a:solidFill>
                  <a:srgbClr val="FFC000"/>
                </a:solidFill>
                <a:ea typeface="Calibri"/>
              </a:rPr>
              <a:t> </a:t>
            </a:r>
            <a:r>
              <a:rPr lang="en-US" sz="2400" b="1" dirty="0" err="1">
                <a:solidFill>
                  <a:srgbClr val="FFC000"/>
                </a:solidFill>
                <a:ea typeface="Calibri"/>
              </a:rPr>
              <a:t>lai</a:t>
            </a:r>
            <a:r>
              <a:rPr lang="en-US" sz="2400" b="1" dirty="0">
                <a:solidFill>
                  <a:srgbClr val="FFC000"/>
                </a:solidFill>
                <a:ea typeface="Calibri"/>
              </a:rPr>
              <a:t> KC06-1 </a:t>
            </a:r>
            <a:endParaRPr lang="en-US" sz="2400" b="1" dirty="0">
              <a:solidFill>
                <a:srgbClr val="FFC000"/>
              </a:solidFill>
            </a:endParaRPr>
          </a:p>
        </p:txBody>
      </p:sp>
      <p:sp>
        <p:nvSpPr>
          <p:cNvPr id="6" name="Rectangle 5"/>
          <p:cNvSpPr/>
          <p:nvPr/>
        </p:nvSpPr>
        <p:spPr>
          <a:xfrm>
            <a:off x="9372600" y="3777143"/>
            <a:ext cx="1487888" cy="461661"/>
          </a:xfrm>
          <a:prstGeom prst="rect">
            <a:avLst/>
          </a:prstGeom>
        </p:spPr>
        <p:txBody>
          <a:bodyPr wrap="none" lIns="91430" tIns="45718" rIns="91430" bIns="45718">
            <a:spAutoFit/>
          </a:bodyPr>
          <a:lstStyle/>
          <a:p>
            <a:r>
              <a:rPr lang="en-US" sz="2400" b="1" dirty="0" err="1">
                <a:solidFill>
                  <a:srgbClr val="FFC000"/>
                </a:solidFill>
                <a:ea typeface="Calibri"/>
              </a:rPr>
              <a:t>Nhãn</a:t>
            </a:r>
            <a:r>
              <a:rPr lang="en-US" sz="2400" b="1" dirty="0">
                <a:solidFill>
                  <a:srgbClr val="FFC000"/>
                </a:solidFill>
                <a:ea typeface="Calibri"/>
              </a:rPr>
              <a:t> </a:t>
            </a:r>
            <a:r>
              <a:rPr lang="en-US" sz="2400" b="1" dirty="0" err="1">
                <a:solidFill>
                  <a:srgbClr val="FFC000"/>
                </a:solidFill>
                <a:ea typeface="Calibri"/>
              </a:rPr>
              <a:t>lồng</a:t>
            </a:r>
            <a:r>
              <a:rPr lang="en-US" sz="2400" b="1" dirty="0">
                <a:solidFill>
                  <a:srgbClr val="FFC000"/>
                </a:solidFill>
                <a:ea typeface="Calibri"/>
              </a:rPr>
              <a:t> </a:t>
            </a:r>
            <a:endParaRPr lang="en-US" sz="2400" b="1" dirty="0">
              <a:solidFill>
                <a:srgbClr val="FFC000"/>
              </a:solidFill>
            </a:endParaRPr>
          </a:p>
        </p:txBody>
      </p:sp>
      <p:sp>
        <p:nvSpPr>
          <p:cNvPr id="12" name="Rectangle 11">
            <a:extLst>
              <a:ext uri="{FF2B5EF4-FFF2-40B4-BE49-F238E27FC236}">
                <a16:creationId xmlns:a16="http://schemas.microsoft.com/office/drawing/2014/main" id="{031555F6-1345-40B5-ABD5-2872DF389EDB}"/>
              </a:ext>
            </a:extLst>
          </p:cNvPr>
          <p:cNvSpPr/>
          <p:nvPr/>
        </p:nvSpPr>
        <p:spPr>
          <a:xfrm>
            <a:off x="143687" y="4283812"/>
            <a:ext cx="3791235" cy="1477323"/>
          </a:xfrm>
          <a:prstGeom prst="rect">
            <a:avLst/>
          </a:prstGeom>
        </p:spPr>
        <p:txBody>
          <a:bodyPr wrap="square" lIns="91430" tIns="45718" rIns="91430" bIns="45718">
            <a:spAutoFit/>
          </a:bodyPr>
          <a:lstStyle/>
          <a:p>
            <a:pPr algn="ctr" fontAlgn="base"/>
            <a:r>
              <a:rPr lang="en-US" dirty="0">
                <a:solidFill>
                  <a:schemeClr val="bg1"/>
                </a:solidFill>
              </a:rPr>
              <a:t>C</a:t>
            </a:r>
            <a:r>
              <a:rPr lang="vi-VN" i="0" dirty="0">
                <a:solidFill>
                  <a:schemeClr val="bg1"/>
                </a:solidFill>
                <a:effectLst/>
              </a:rPr>
              <a:t>hịu mặn rất tốt, kháng đạo ôn cấp 2 và bệnh bạc lá. Thân cứng, chống đổ tốt. Cho năng suất và chất lượng cao, đạt từ 6,5- 7,0 tấn/ha</a:t>
            </a:r>
            <a:r>
              <a:rPr lang="en-US" i="0" dirty="0">
                <a:solidFill>
                  <a:schemeClr val="bg1"/>
                </a:solidFill>
                <a:effectLst/>
              </a:rPr>
              <a:t>. </a:t>
            </a:r>
            <a:r>
              <a:rPr lang="vi-VN" i="0" dirty="0">
                <a:solidFill>
                  <a:schemeClr val="bg1"/>
                </a:solidFill>
                <a:effectLst/>
              </a:rPr>
              <a:t>Hạt gạo thon dài, trắng trong, cơm mềm và th</a:t>
            </a:r>
            <a:r>
              <a:rPr lang="en-US" dirty="0">
                <a:solidFill>
                  <a:schemeClr val="bg1"/>
                </a:solidFill>
              </a:rPr>
              <a:t>ơ</a:t>
            </a:r>
            <a:r>
              <a:rPr lang="vi-VN" i="0" dirty="0">
                <a:solidFill>
                  <a:schemeClr val="bg1"/>
                </a:solidFill>
                <a:effectLst/>
              </a:rPr>
              <a:t>m</a:t>
            </a:r>
          </a:p>
        </p:txBody>
      </p:sp>
      <p:sp>
        <p:nvSpPr>
          <p:cNvPr id="13" name="Rectangle 12">
            <a:extLst>
              <a:ext uri="{FF2B5EF4-FFF2-40B4-BE49-F238E27FC236}">
                <a16:creationId xmlns:a16="http://schemas.microsoft.com/office/drawing/2014/main" id="{DD477F9E-C7D4-4EBD-92FA-D05F975CAD83}"/>
              </a:ext>
            </a:extLst>
          </p:cNvPr>
          <p:cNvSpPr/>
          <p:nvPr/>
        </p:nvSpPr>
        <p:spPr>
          <a:xfrm>
            <a:off x="4357643" y="4282147"/>
            <a:ext cx="3476714" cy="1477323"/>
          </a:xfrm>
          <a:prstGeom prst="rect">
            <a:avLst/>
          </a:prstGeom>
        </p:spPr>
        <p:txBody>
          <a:bodyPr wrap="square" lIns="91430" tIns="45718" rIns="91430" bIns="45718">
            <a:spAutoFit/>
          </a:bodyPr>
          <a:lstStyle/>
          <a:p>
            <a:pPr algn="ctr"/>
            <a:r>
              <a:rPr lang="vi-VN" i="0" dirty="0">
                <a:solidFill>
                  <a:schemeClr val="bg1"/>
                </a:solidFill>
                <a:effectLst/>
              </a:rPr>
              <a:t>Sinh trưởng rất mạnh, đẻ nhánh khỏe</a:t>
            </a:r>
            <a:r>
              <a:rPr lang="en-US" i="0" dirty="0">
                <a:solidFill>
                  <a:schemeClr val="bg1"/>
                </a:solidFill>
                <a:effectLst/>
              </a:rPr>
              <a:t>, </a:t>
            </a:r>
            <a:r>
              <a:rPr lang="en-US" dirty="0">
                <a:solidFill>
                  <a:schemeClr val="bg1"/>
                </a:solidFill>
              </a:rPr>
              <a:t>k</a:t>
            </a:r>
            <a:r>
              <a:rPr lang="vi-VN" i="0" dirty="0">
                <a:solidFill>
                  <a:schemeClr val="bg1"/>
                </a:solidFill>
                <a:effectLst/>
              </a:rPr>
              <a:t>háng rầy nâu và đạo ôn</a:t>
            </a:r>
            <a:r>
              <a:rPr lang="en-US" i="0" dirty="0">
                <a:solidFill>
                  <a:schemeClr val="bg1"/>
                </a:solidFill>
                <a:effectLst/>
              </a:rPr>
              <a:t>, </a:t>
            </a:r>
            <a:r>
              <a:rPr lang="vi-VN" i="0" dirty="0">
                <a:solidFill>
                  <a:schemeClr val="bg1"/>
                </a:solidFill>
                <a:effectLst/>
              </a:rPr>
              <a:t>hàm lượng amylose 17%, cơm mềm vị đậm và có mùi thơm</a:t>
            </a:r>
            <a:r>
              <a:rPr lang="en-US" i="0" dirty="0">
                <a:solidFill>
                  <a:schemeClr val="bg1"/>
                </a:solidFill>
                <a:effectLst/>
              </a:rPr>
              <a:t>, </a:t>
            </a:r>
            <a:r>
              <a:rPr lang="en-US" dirty="0">
                <a:solidFill>
                  <a:schemeClr val="bg1"/>
                </a:solidFill>
              </a:rPr>
              <a:t>n</a:t>
            </a:r>
            <a:r>
              <a:rPr lang="vi-VN" i="0" dirty="0">
                <a:solidFill>
                  <a:schemeClr val="bg1"/>
                </a:solidFill>
                <a:effectLst/>
              </a:rPr>
              <a:t>ăng suất</a:t>
            </a:r>
            <a:r>
              <a:rPr lang="en-US" i="0" dirty="0">
                <a:solidFill>
                  <a:schemeClr val="bg1"/>
                </a:solidFill>
                <a:effectLst/>
              </a:rPr>
              <a:t> </a:t>
            </a:r>
            <a:r>
              <a:rPr lang="vi-VN" i="0" dirty="0">
                <a:solidFill>
                  <a:schemeClr val="bg1"/>
                </a:solidFill>
                <a:effectLst/>
              </a:rPr>
              <a:t>8-10 tấn/ha, tiềm năng 12-14 tấn/ha.</a:t>
            </a:r>
            <a:endParaRPr lang="en-US" dirty="0">
              <a:solidFill>
                <a:schemeClr val="bg1"/>
              </a:solidFill>
            </a:endParaRPr>
          </a:p>
        </p:txBody>
      </p:sp>
      <p:sp>
        <p:nvSpPr>
          <p:cNvPr id="14" name="Rectangle 13">
            <a:extLst>
              <a:ext uri="{FF2B5EF4-FFF2-40B4-BE49-F238E27FC236}">
                <a16:creationId xmlns:a16="http://schemas.microsoft.com/office/drawing/2014/main" id="{27D9DF1A-0364-4218-93A4-DF544917B6F2}"/>
              </a:ext>
            </a:extLst>
          </p:cNvPr>
          <p:cNvSpPr/>
          <p:nvPr/>
        </p:nvSpPr>
        <p:spPr>
          <a:xfrm>
            <a:off x="8048714" y="4282147"/>
            <a:ext cx="3838486" cy="1200325"/>
          </a:xfrm>
          <a:prstGeom prst="rect">
            <a:avLst/>
          </a:prstGeom>
        </p:spPr>
        <p:txBody>
          <a:bodyPr wrap="square" lIns="91430" tIns="45718" rIns="91430" bIns="45718">
            <a:spAutoFit/>
          </a:bodyPr>
          <a:lstStyle/>
          <a:p>
            <a:pPr algn="ctr"/>
            <a:r>
              <a:rPr lang="en-US" i="0" dirty="0">
                <a:solidFill>
                  <a:schemeClr val="bg1"/>
                </a:solidFill>
                <a:effectLst/>
              </a:rPr>
              <a:t>N</a:t>
            </a:r>
            <a:r>
              <a:rPr lang="vi-VN" i="0" dirty="0">
                <a:solidFill>
                  <a:schemeClr val="bg1"/>
                </a:solidFill>
                <a:effectLst/>
              </a:rPr>
              <a:t>ăng suất 95 kg/cây,</a:t>
            </a:r>
            <a:r>
              <a:rPr lang="en-US" i="0" dirty="0">
                <a:solidFill>
                  <a:schemeClr val="bg1"/>
                </a:solidFill>
                <a:effectLst/>
              </a:rPr>
              <a:t> </a:t>
            </a:r>
            <a:r>
              <a:rPr lang="en-US" dirty="0">
                <a:solidFill>
                  <a:schemeClr val="bg1"/>
                </a:solidFill>
              </a:rPr>
              <a:t>q</a:t>
            </a:r>
            <a:r>
              <a:rPr lang="vi-VN" i="0" dirty="0">
                <a:solidFill>
                  <a:schemeClr val="bg1"/>
                </a:solidFill>
                <a:effectLst/>
              </a:rPr>
              <a:t>uả to, trung bình 64 quả/kg, cùi dày, giòn, dễ tách, tỷ lệ thịt quả đạt 66,9%, ăn ngọt đậm, thơm, có thể ăn tươi và chế biến. </a:t>
            </a:r>
            <a:endParaRPr lang="en-US" dirty="0">
              <a:solidFill>
                <a:schemeClr val="bg1"/>
              </a:solidFill>
            </a:endParaRPr>
          </a:p>
        </p:txBody>
      </p:sp>
      <p:pic>
        <p:nvPicPr>
          <p:cNvPr id="11" name="Picture 6">
            <a:extLst>
              <a:ext uri="{FF2B5EF4-FFF2-40B4-BE49-F238E27FC236}">
                <a16:creationId xmlns:a16="http://schemas.microsoft.com/office/drawing/2014/main" id="{18B101E7-5C99-4B11-A675-BE91D2908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67" t="11279" b="7093"/>
          <a:stretch/>
        </p:blipFill>
        <p:spPr bwMode="auto">
          <a:xfrm>
            <a:off x="368198" y="1525364"/>
            <a:ext cx="3566724" cy="2208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1F6C484D-C766-4D09-8FDE-A2EC03E2F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65" r="16183"/>
          <a:stretch/>
        </p:blipFill>
        <p:spPr bwMode="auto">
          <a:xfrm>
            <a:off x="4342777" y="1515591"/>
            <a:ext cx="3569844" cy="22182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34806D04-EC6A-490F-B9AB-5D62E5E5B4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476" y="1515591"/>
            <a:ext cx="3566724" cy="22182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1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981200"/>
            <a:ext cx="9851325" cy="25908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Nhiều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nuôi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cây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trồng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năng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suất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cao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đã</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lọc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biến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dị</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tổ</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sẵn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trong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tự</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nhiên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hoặc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ra </a:t>
            </a:r>
            <a:r>
              <a:rPr lang="en-US" sz="2800" kern="0" dirty="0" err="1">
                <a:solidFill>
                  <a:srgbClr val="1C3E71"/>
                </a:solidFill>
                <a:ea typeface="Roboto" panose="02000000000000000000" pitchFamily="2" charset="0"/>
                <a:sym typeface="Arial"/>
              </a:rPr>
              <a:t>bằng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phương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pháp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lai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kết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với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lọc</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050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644849" y="1091629"/>
            <a:ext cx="10902303"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Thành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946489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09800" y="2299319"/>
            <a:ext cx="7707608" cy="1138769"/>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Năng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lực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học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tập</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mỗi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người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là</a:t>
            </a:r>
            <a:r>
              <a:rPr lang="en-US" sz="2400" b="1" dirty="0">
                <a:solidFill>
                  <a:srgbClr val="1C3E71"/>
                </a:solidFill>
                <a:latin typeface="#9Slide02 Noi dung rat dai" panose="020B0604020202020204" charset="0"/>
                <a:ea typeface="#9Slide02 Noi dung rat dai" panose="020B0604020202020204" charset="0"/>
              </a:rPr>
              <a:t> do gene hay                      </a:t>
            </a:r>
            <a:r>
              <a:rPr lang="en-US" sz="2400" b="1" dirty="0" err="1">
                <a:solidFill>
                  <a:srgbClr val="1C3E71"/>
                </a:solidFill>
                <a:latin typeface="#9Slide02 Noi dung rat dai" panose="020B0604020202020204" charset="0"/>
                <a:ea typeface="#9Slide02 Noi dung rat dai" panose="020B0604020202020204" charset="0"/>
              </a:rPr>
              <a:t>môi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trường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quyết</a:t>
            </a:r>
            <a:r>
              <a:rPr lang="en-US" sz="2400" b="1" dirty="0">
                <a:solidFill>
                  <a:srgbClr val="1C3E71"/>
                </a:solidFill>
                <a:latin typeface="#9Slide02 Noi dung rat dai" panose="020B0604020202020204" charset="0"/>
                <a:ea typeface="#9Slide02 Noi dung rat dai" panose="020B0604020202020204" charset="0"/>
              </a:rPr>
              <a:t> định?</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4078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ực hư câu nói của Thomas Edison khi định nghĩa về &quot;Thiên Tài&quot;">
            <a:extLst>
              <a:ext uri="{FF2B5EF4-FFF2-40B4-BE49-F238E27FC236}">
                <a16:creationId xmlns:a16="http://schemas.microsoft.com/office/drawing/2014/main" id="{8C001438-C714-46EF-85B2-7B7FC347E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4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Rectangle 6">
            <a:extLst>
              <a:ext uri="{FF2B5EF4-FFF2-40B4-BE49-F238E27FC236}">
                <a16:creationId xmlns:a16="http://schemas.microsoft.com/office/drawing/2014/main" id="{ADE6E9D2-9E9B-0B42-377B-4E7CBC63CF3C}"/>
              </a:ext>
            </a:extLst>
          </p:cNvPr>
          <p:cNvSpPr>
            <a:spLocks noChangeArrowheads="1"/>
          </p:cNvSpPr>
          <p:nvPr/>
        </p:nvSpPr>
        <p:spPr bwMode="auto">
          <a:xfrm>
            <a:off x="2942077" y="2286000"/>
            <a:ext cx="6307846" cy="1358900"/>
          </a:xfrm>
          <a:prstGeom prst="roundRect">
            <a:avLst>
              <a:gd name="adj" fmla="val 3040"/>
            </a:avLst>
          </a:prstGeom>
          <a:noFill/>
          <a:ln w="9525">
            <a:noFill/>
            <a:miter lim="800000"/>
            <a:headEnd/>
            <a:tailEnd/>
          </a:ln>
        </p:spPr>
        <p:txBody>
          <a:bodyPr anchor="ctr" anchorCtr="0"/>
          <a:lstStyle/>
          <a:p>
            <a:pPr>
              <a:spcAft>
                <a:spcPts val="600"/>
              </a:spcAft>
              <a:buClr>
                <a:srgbClr val="44546A"/>
              </a:buClr>
              <a:buSzPct val="70000"/>
              <a:defRPr/>
            </a:pPr>
            <a:r>
              <a:rPr lang="vi-VN" sz="3600" b="1" cap="all" dirty="0">
                <a:solidFill>
                  <a:schemeClr val="accent4">
                    <a:lumMod val="60000"/>
                    <a:lumOff val="40000"/>
                  </a:schemeClr>
                </a:solidFill>
                <a:latin typeface="#9Slide02 Tieu de rat dai 01" panose="02000000000000000000" pitchFamily="2" charset="0"/>
                <a:ea typeface="#9Slide02 Tieu de rat dai 01" panose="02000000000000000000" pitchFamily="2" charset="0"/>
                <a:cs typeface="Arial" panose="020B0604020202020204" pitchFamily="34" charset="0"/>
                <a:sym typeface="Arial"/>
              </a:rPr>
              <a:t>MỐI QUAN HỆ GIỮA KIỂU GENE VÀ MÔI TRƯỜNG</a:t>
            </a:r>
            <a:endParaRPr lang="en-US" sz="3600" b="1" cap="all" dirty="0">
              <a:solidFill>
                <a:schemeClr val="accent4">
                  <a:lumMod val="60000"/>
                  <a:lumOff val="40000"/>
                </a:schemeClr>
              </a:solidFill>
              <a:latin typeface="#9Slide02 Tieu de rat dai 01" panose="02000000000000000000" pitchFamily="2" charset="0"/>
              <a:ea typeface="#9Slide02 Tieu de rat dai 01" panose="02000000000000000000" pitchFamily="2" charset="0"/>
              <a:cs typeface="Arial" panose="020B0604020202020204" pitchFamily="34" charset="0"/>
              <a:sym typeface="Arial"/>
            </a:endParaRPr>
          </a:p>
        </p:txBody>
      </p:sp>
      <p:grpSp>
        <p:nvGrpSpPr>
          <p:cNvPr id="5" name="Group 4">
            <a:extLst>
              <a:ext uri="{FF2B5EF4-FFF2-40B4-BE49-F238E27FC236}">
                <a16:creationId xmlns:a16="http://schemas.microsoft.com/office/drawing/2014/main" id="{0AA978DA-89A9-4DF9-AEC0-722E0B3D0B6B}"/>
              </a:ext>
            </a:extLst>
          </p:cNvPr>
          <p:cNvGrpSpPr/>
          <p:nvPr/>
        </p:nvGrpSpPr>
        <p:grpSpPr>
          <a:xfrm>
            <a:off x="1981200" y="2438400"/>
            <a:ext cx="898865" cy="862860"/>
            <a:chOff x="1005839" y="2137110"/>
            <a:chExt cx="898865" cy="862860"/>
          </a:xfrm>
        </p:grpSpPr>
        <p:sp>
          <p:nvSpPr>
            <p:cNvPr id="6" name="Oval 5">
              <a:extLst>
                <a:ext uri="{FF2B5EF4-FFF2-40B4-BE49-F238E27FC236}">
                  <a16:creationId xmlns:a16="http://schemas.microsoft.com/office/drawing/2014/main" id="{87951003-3E13-46EF-87E1-9B219253239D}"/>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7" name="Google Shape;333;p34">
              <a:extLst>
                <a:ext uri="{FF2B5EF4-FFF2-40B4-BE49-F238E27FC236}">
                  <a16:creationId xmlns:a16="http://schemas.microsoft.com/office/drawing/2014/main" id="{D43AF4DE-89C5-4CFB-ABDF-C17CBB92AE85}"/>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spTree>
    <p:extLst>
      <p:ext uri="{BB962C8B-B14F-4D97-AF65-F5344CB8AC3E}">
        <p14:creationId xmlns:p14="http://schemas.microsoft.com/office/powerpoint/2010/main" val="167195237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3A56C343-2EEA-457A-8937-868CDBB6F1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09600"/>
            <a:ext cx="5791200" cy="5396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6792985" y="2133600"/>
            <a:ext cx="5257800" cy="259080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Nguyên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nhân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tạo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a:t>
            </a: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762000" y="5105400"/>
            <a:ext cx="6324600" cy="259080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Hibiscus </a:t>
            </a:r>
            <a:r>
              <a:rPr lang="en-US" sz="20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mutabilis</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ngày</a:t>
            </a:r>
            <a:endPar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54129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3A56C343-2EEA-457A-8937-868CDBB6F1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5791200" cy="5396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6606136" y="1132225"/>
            <a:ext cx="5136470" cy="876300"/>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điều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kiện</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ánh</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sáng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457200" y="5105400"/>
            <a:ext cx="6019800" cy="259080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Hibiscus </a:t>
            </a:r>
            <a:r>
              <a:rPr lang="en-US" sz="20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mutabilis</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ngày</a:t>
            </a:r>
            <a:endPar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6" name="TextBox 5">
            <a:extLst>
              <a:ext uri="{FF2B5EF4-FFF2-40B4-BE49-F238E27FC236}">
                <a16:creationId xmlns:a16="http://schemas.microsoft.com/office/drawing/2014/main" id="{4856CEDD-A0A1-481D-B8FF-D68027871487}"/>
              </a:ext>
            </a:extLst>
          </p:cNvPr>
          <p:cNvSpPr txBox="1"/>
          <p:nvPr/>
        </p:nvSpPr>
        <p:spPr>
          <a:xfrm>
            <a:off x="6585862" y="2008525"/>
            <a:ext cx="5453737" cy="3477875"/>
          </a:xfrm>
          <a:prstGeom prst="rect">
            <a:avLst/>
          </a:prstGeom>
          <a:noFill/>
        </p:spPr>
        <p:txBody>
          <a:bodyPr wrap="square">
            <a:spAutoFit/>
          </a:bodyPr>
          <a:lstStyle/>
          <a:p>
            <a:pPr algn="just"/>
            <a:r>
              <a:rPr lang="en-US" sz="2000" b="1" i="1" kern="1200" dirty="0" err="1">
                <a:solidFill>
                  <a:schemeClr val="accent4"/>
                </a:solidFill>
                <a:effectLst/>
                <a:latin typeface="+mn-lt"/>
                <a:ea typeface="+mn-ea"/>
                <a:cs typeface="+mn-cs"/>
              </a:rPr>
              <a:t>Giả</a:t>
            </a:r>
            <a:r>
              <a:rPr lang="en-US" sz="2000" b="1" i="1" kern="1200" dirty="0">
                <a:solidFill>
                  <a:schemeClr val="accent4"/>
                </a:solidFill>
                <a:effectLst/>
                <a:latin typeface="+mn-lt"/>
                <a:ea typeface="+mn-ea"/>
                <a:cs typeface="+mn-cs"/>
              </a:rPr>
              <a:t> </a:t>
            </a:r>
            <a:r>
              <a:rPr lang="en-US" sz="2000" b="1" i="1" kern="1200" dirty="0" err="1">
                <a:solidFill>
                  <a:schemeClr val="accent4"/>
                </a:solidFill>
                <a:effectLst/>
                <a:latin typeface="+mn-lt"/>
                <a:ea typeface="+mn-ea"/>
                <a:cs typeface="+mn-cs"/>
              </a:rPr>
              <a:t>thuyết</a:t>
            </a:r>
            <a:r>
              <a:rPr lang="en-US" sz="2000" b="1" i="1" kern="1200" dirty="0">
                <a:solidFill>
                  <a:schemeClr val="accent4"/>
                </a:solidFill>
                <a:effectLst/>
                <a:latin typeface="+mn-lt"/>
                <a:ea typeface="+mn-ea"/>
                <a:cs typeface="+mn-cs"/>
              </a:rPr>
              <a:t> 1:  </a:t>
            </a:r>
            <a:r>
              <a:rPr lang="en-US" sz="2000" b="1" i="1" kern="1200" dirty="0" err="1">
                <a:solidFill>
                  <a:schemeClr val="accent4"/>
                </a:solidFill>
                <a:effectLst/>
                <a:latin typeface="+mn-lt"/>
                <a:ea typeface="+mn-ea"/>
                <a:cs typeface="+mn-cs"/>
              </a:rPr>
              <a:t>Màu</a:t>
            </a:r>
            <a:r>
              <a:rPr lang="en-US" sz="2000" b="1" i="1" kern="1200" dirty="0">
                <a:solidFill>
                  <a:schemeClr val="accent4"/>
                </a:solidFill>
                <a:effectLst/>
                <a:latin typeface="+mn-lt"/>
                <a:ea typeface="+mn-ea"/>
                <a:cs typeface="+mn-cs"/>
              </a:rPr>
              <a:t> </a:t>
            </a:r>
            <a:r>
              <a:rPr lang="en-US" sz="2000" b="1" i="1" dirty="0">
                <a:solidFill>
                  <a:schemeClr val="accent4"/>
                </a:solidFill>
              </a:rPr>
              <a:t> </a:t>
            </a:r>
            <a:r>
              <a:rPr lang="en-US" sz="2000" b="1" i="1" dirty="0" err="1">
                <a:solidFill>
                  <a:schemeClr val="accent4"/>
                </a:solidFill>
              </a:rPr>
              <a:t>hoa</a:t>
            </a:r>
            <a:r>
              <a:rPr lang="en-US" sz="2000" b="1" i="1" dirty="0">
                <a:solidFill>
                  <a:schemeClr val="accent4"/>
                </a:solidFill>
              </a:rPr>
              <a:t> do  </a:t>
            </a:r>
            <a:r>
              <a:rPr lang="vi-VN" sz="2000" b="0" i="0" kern="1200" dirty="0">
                <a:solidFill>
                  <a:schemeClr val="tx1"/>
                </a:solidFill>
                <a:effectLst/>
                <a:latin typeface="+mn-lt"/>
                <a:ea typeface="+mn-ea"/>
                <a:cs typeface="+mn-cs"/>
              </a:rPr>
              <a:t>anthoxyan</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quyết</a:t>
            </a:r>
            <a:r>
              <a:rPr lang="en-US" sz="2000" b="0" i="0" kern="1200" dirty="0">
                <a:solidFill>
                  <a:schemeClr val="tx1"/>
                </a:solidFill>
                <a:effectLst/>
                <a:latin typeface="+mn-lt"/>
                <a:ea typeface="+mn-ea"/>
                <a:cs typeface="+mn-cs"/>
              </a:rPr>
              <a:t> định</a:t>
            </a:r>
          </a:p>
          <a:p>
            <a:pPr algn="just"/>
            <a:endParaRPr lang="en-US" sz="2000" b="0" i="0" kern="1200" dirty="0">
              <a:solidFill>
                <a:schemeClr val="tx1"/>
              </a:solidFill>
              <a:effectLst/>
              <a:latin typeface="+mn-lt"/>
              <a:ea typeface="+mn-ea"/>
              <a:cs typeface="+mn-cs"/>
            </a:endParaRPr>
          </a:p>
          <a:p>
            <a:pPr algn="just"/>
            <a:endParaRPr lang="en-US" sz="2000" dirty="0"/>
          </a:p>
          <a:p>
            <a:pPr algn="just"/>
            <a:endParaRPr lang="en-US" sz="2000" b="0" i="0" kern="1200" dirty="0">
              <a:solidFill>
                <a:schemeClr val="tx1"/>
              </a:solidFill>
              <a:effectLst/>
              <a:latin typeface="+mn-lt"/>
              <a:ea typeface="+mn-ea"/>
              <a:cs typeface="+mn-cs"/>
            </a:endParaRPr>
          </a:p>
          <a:p>
            <a:pPr algn="just"/>
            <a:endParaRPr lang="en-US" sz="2000" dirty="0"/>
          </a:p>
          <a:p>
            <a:pPr algn="just"/>
            <a:r>
              <a:rPr lang="en-US" sz="2000" b="1" i="1" dirty="0" err="1">
                <a:solidFill>
                  <a:schemeClr val="accent4"/>
                </a:solidFill>
              </a:rPr>
              <a:t>Giả</a:t>
            </a:r>
            <a:r>
              <a:rPr lang="en-US" sz="2000" b="1" i="1" dirty="0">
                <a:solidFill>
                  <a:schemeClr val="accent4"/>
                </a:solidFill>
              </a:rPr>
              <a:t> </a:t>
            </a:r>
            <a:r>
              <a:rPr lang="en-US" sz="2000" b="1" i="1" dirty="0" err="1">
                <a:solidFill>
                  <a:schemeClr val="accent4"/>
                </a:solidFill>
              </a:rPr>
              <a:t>thuyết</a:t>
            </a:r>
            <a:r>
              <a:rPr lang="en-US" sz="2000" b="1" i="1" dirty="0">
                <a:solidFill>
                  <a:schemeClr val="accent4"/>
                </a:solidFill>
              </a:rPr>
              <a:t> 2:</a:t>
            </a:r>
            <a:r>
              <a:rPr lang="en-US" sz="2000" dirty="0"/>
              <a:t> </a:t>
            </a:r>
            <a:r>
              <a:rPr lang="en-US" sz="2000" b="0" i="0" kern="1200" dirty="0">
                <a:solidFill>
                  <a:schemeClr val="tx1"/>
                </a:solidFill>
                <a:effectLst/>
                <a:latin typeface="+mn-lt"/>
                <a:ea typeface="+mn-ea"/>
                <a:cs typeface="+mn-cs"/>
              </a:rPr>
              <a:t>M</a:t>
            </a:r>
            <a:r>
              <a:rPr lang="vi-VN" sz="2000" b="0" i="0" kern="1200" dirty="0">
                <a:solidFill>
                  <a:schemeClr val="tx1"/>
                </a:solidFill>
                <a:effectLst/>
                <a:latin typeface="+mn-lt"/>
                <a:ea typeface="+mn-ea"/>
                <a:cs typeface="+mn-cs"/>
              </a:rPr>
              <a:t>àu hoa do carotein và xanthophyll quyết định</a:t>
            </a:r>
            <a:endParaRPr lang="en-US" sz="2000" b="0" i="0" kern="1200" dirty="0">
              <a:solidFill>
                <a:schemeClr val="tx1"/>
              </a:solidFill>
              <a:effectLst/>
              <a:latin typeface="+mn-lt"/>
              <a:ea typeface="+mn-ea"/>
              <a:cs typeface="+mn-cs"/>
            </a:endParaRPr>
          </a:p>
          <a:p>
            <a:pPr algn="just"/>
            <a:endParaRPr lang="en-US" sz="2000" dirty="0"/>
          </a:p>
          <a:p>
            <a:pPr algn="just"/>
            <a:endParaRPr lang="en-US" sz="2000" dirty="0"/>
          </a:p>
          <a:p>
            <a:pPr algn="just"/>
            <a:endParaRPr lang="en-US" sz="2000" dirty="0"/>
          </a:p>
          <a:p>
            <a:pPr algn="just"/>
            <a:endParaRPr lang="en-US" sz="2000" dirty="0"/>
          </a:p>
        </p:txBody>
      </p:sp>
      <p:sp>
        <p:nvSpPr>
          <p:cNvPr id="2" name="TextBox 1">
            <a:extLst>
              <a:ext uri="{FF2B5EF4-FFF2-40B4-BE49-F238E27FC236}">
                <a16:creationId xmlns:a16="http://schemas.microsoft.com/office/drawing/2014/main" id="{98E9069D-109D-6002-DD52-30E456B68262}"/>
              </a:ext>
            </a:extLst>
          </p:cNvPr>
          <p:cNvSpPr txBox="1"/>
          <p:nvPr/>
        </p:nvSpPr>
        <p:spPr>
          <a:xfrm>
            <a:off x="6459718" y="2561659"/>
            <a:ext cx="1318664" cy="646331"/>
          </a:xfrm>
          <a:prstGeom prst="rect">
            <a:avLst/>
          </a:prstGeom>
          <a:noFill/>
        </p:spPr>
        <p:txBody>
          <a:bodyPr wrap="square" rtlCol="0">
            <a:spAutoFit/>
          </a:bodyPr>
          <a:lstStyle/>
          <a:p>
            <a:pPr algn="ctr"/>
            <a:r>
              <a:rPr lang="en-US" dirty="0" err="1"/>
              <a:t>Anthoxyan</a:t>
            </a:r>
            <a:r>
              <a:rPr lang="en-US" dirty="0"/>
              <a:t> </a:t>
            </a:r>
            <a:r>
              <a:rPr lang="en-US" dirty="0" err="1"/>
              <a:t>không</a:t>
            </a:r>
            <a:r>
              <a:rPr lang="en-US" dirty="0"/>
              <a:t> </a:t>
            </a:r>
            <a:r>
              <a:rPr lang="en-US" dirty="0" err="1"/>
              <a:t>màu</a:t>
            </a:r>
            <a:endParaRPr lang="en-US" dirty="0"/>
          </a:p>
        </p:txBody>
      </p:sp>
      <p:sp>
        <p:nvSpPr>
          <p:cNvPr id="5" name="TextBox 4">
            <a:extLst>
              <a:ext uri="{FF2B5EF4-FFF2-40B4-BE49-F238E27FC236}">
                <a16:creationId xmlns:a16="http://schemas.microsoft.com/office/drawing/2014/main" id="{86B9F0E8-7FED-7D76-8F57-6C4F3DC0FB9F}"/>
              </a:ext>
            </a:extLst>
          </p:cNvPr>
          <p:cNvSpPr txBox="1"/>
          <p:nvPr/>
        </p:nvSpPr>
        <p:spPr>
          <a:xfrm>
            <a:off x="10187536" y="2561659"/>
            <a:ext cx="1318664" cy="646331"/>
          </a:xfrm>
          <a:prstGeom prst="rect">
            <a:avLst/>
          </a:prstGeom>
          <a:noFill/>
        </p:spPr>
        <p:txBody>
          <a:bodyPr wrap="square" rtlCol="0">
            <a:spAutoFit/>
          </a:bodyPr>
          <a:lstStyle/>
          <a:p>
            <a:pPr algn="ctr"/>
            <a:r>
              <a:rPr lang="en-US" dirty="0" err="1"/>
              <a:t>Anthoxyan</a:t>
            </a:r>
            <a:r>
              <a:rPr lang="en-US" dirty="0"/>
              <a:t> </a:t>
            </a:r>
            <a:r>
              <a:rPr lang="en-US" dirty="0" err="1"/>
              <a:t>màu</a:t>
            </a:r>
            <a:r>
              <a:rPr lang="en-US" dirty="0"/>
              <a:t> </a:t>
            </a:r>
            <a:r>
              <a:rPr lang="en-US" dirty="0" err="1"/>
              <a:t>đỏ</a:t>
            </a:r>
            <a:endParaRPr lang="en-US" dirty="0"/>
          </a:p>
        </p:txBody>
      </p:sp>
      <p:cxnSp>
        <p:nvCxnSpPr>
          <p:cNvPr id="8" name="Straight Arrow Connector 7">
            <a:extLst>
              <a:ext uri="{FF2B5EF4-FFF2-40B4-BE49-F238E27FC236}">
                <a16:creationId xmlns:a16="http://schemas.microsoft.com/office/drawing/2014/main" id="{3B5B4753-D8DC-2B7E-09DD-55F55F9C7F3E}"/>
              </a:ext>
            </a:extLst>
          </p:cNvPr>
          <p:cNvCxnSpPr>
            <a:cxnSpLocks/>
            <a:endCxn id="5" idx="1"/>
          </p:cNvCxnSpPr>
          <p:nvPr/>
        </p:nvCxnSpPr>
        <p:spPr>
          <a:xfrm>
            <a:off x="7696200" y="2884824"/>
            <a:ext cx="249133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5B948-864E-7C33-AF1B-98DCF76E88D5}"/>
              </a:ext>
            </a:extLst>
          </p:cNvPr>
          <p:cNvSpPr txBox="1"/>
          <p:nvPr/>
        </p:nvSpPr>
        <p:spPr>
          <a:xfrm>
            <a:off x="7848600" y="2561659"/>
            <a:ext cx="2133600" cy="584775"/>
          </a:xfrm>
          <a:prstGeom prst="rect">
            <a:avLst/>
          </a:prstGeom>
          <a:noFill/>
        </p:spPr>
        <p:txBody>
          <a:bodyPr wrap="square" rtlCol="0">
            <a:spAutoFit/>
          </a:bodyPr>
          <a:lstStyle/>
          <a:p>
            <a:pPr algn="ctr"/>
            <a:r>
              <a:rPr lang="en-US" sz="1600" i="1" dirty="0" err="1">
                <a:solidFill>
                  <a:schemeClr val="accent4"/>
                </a:solidFill>
              </a:rPr>
              <a:t>Tiếp</a:t>
            </a:r>
            <a:r>
              <a:rPr lang="en-US" sz="1600" i="1" dirty="0">
                <a:solidFill>
                  <a:schemeClr val="accent4"/>
                </a:solidFill>
              </a:rPr>
              <a:t> </a:t>
            </a:r>
            <a:r>
              <a:rPr lang="en-US" sz="1600" i="1" dirty="0" err="1">
                <a:solidFill>
                  <a:schemeClr val="accent4"/>
                </a:solidFill>
              </a:rPr>
              <a:t>xúc</a:t>
            </a:r>
            <a:r>
              <a:rPr lang="en-US" sz="1600" i="1" dirty="0">
                <a:solidFill>
                  <a:schemeClr val="accent4"/>
                </a:solidFill>
              </a:rPr>
              <a:t> </a:t>
            </a:r>
            <a:r>
              <a:rPr lang="en-US" sz="1600" i="1" dirty="0" err="1">
                <a:solidFill>
                  <a:schemeClr val="accent4"/>
                </a:solidFill>
              </a:rPr>
              <a:t>lâu</a:t>
            </a:r>
            <a:r>
              <a:rPr lang="en-US" sz="1600" i="1" dirty="0">
                <a:solidFill>
                  <a:schemeClr val="accent4"/>
                </a:solidFill>
              </a:rPr>
              <a:t> </a:t>
            </a:r>
            <a:r>
              <a:rPr lang="en-US" sz="1600" i="1" dirty="0" err="1">
                <a:solidFill>
                  <a:schemeClr val="accent4"/>
                </a:solidFill>
              </a:rPr>
              <a:t>không</a:t>
            </a:r>
            <a:r>
              <a:rPr lang="en-US" sz="1600" i="1" dirty="0">
                <a:solidFill>
                  <a:schemeClr val="accent4"/>
                </a:solidFill>
              </a:rPr>
              <a:t> </a:t>
            </a:r>
            <a:r>
              <a:rPr lang="en-US" sz="1600" i="1" dirty="0" err="1">
                <a:solidFill>
                  <a:schemeClr val="accent4"/>
                </a:solidFill>
              </a:rPr>
              <a:t>khí</a:t>
            </a:r>
            <a:endParaRPr lang="en-US" sz="1600" i="1" dirty="0">
              <a:solidFill>
                <a:schemeClr val="accent4"/>
              </a:solidFill>
            </a:endParaRPr>
          </a:p>
          <a:p>
            <a:pPr algn="ctr"/>
            <a:r>
              <a:rPr lang="en-US" sz="1600" i="1" dirty="0" err="1">
                <a:solidFill>
                  <a:schemeClr val="accent4"/>
                </a:solidFill>
              </a:rPr>
              <a:t>Bị</a:t>
            </a:r>
            <a:r>
              <a:rPr lang="en-US" sz="1600" i="1" dirty="0">
                <a:solidFill>
                  <a:schemeClr val="accent4"/>
                </a:solidFill>
              </a:rPr>
              <a:t> oxy </a:t>
            </a:r>
            <a:r>
              <a:rPr lang="en-US" sz="1600" i="1" dirty="0" err="1">
                <a:solidFill>
                  <a:schemeClr val="accent4"/>
                </a:solidFill>
              </a:rPr>
              <a:t>hóa</a:t>
            </a:r>
            <a:r>
              <a:rPr lang="en-US" sz="1600" i="1" dirty="0">
                <a:solidFill>
                  <a:schemeClr val="accent4"/>
                </a:solidFill>
              </a:rPr>
              <a:t> </a:t>
            </a:r>
          </a:p>
        </p:txBody>
      </p:sp>
      <p:sp>
        <p:nvSpPr>
          <p:cNvPr id="17" name="TextBox 16">
            <a:extLst>
              <a:ext uri="{FF2B5EF4-FFF2-40B4-BE49-F238E27FC236}">
                <a16:creationId xmlns:a16="http://schemas.microsoft.com/office/drawing/2014/main" id="{2495BABB-B0C9-658E-5D0A-2552C1F35874}"/>
              </a:ext>
            </a:extLst>
          </p:cNvPr>
          <p:cNvSpPr txBox="1"/>
          <p:nvPr/>
        </p:nvSpPr>
        <p:spPr>
          <a:xfrm>
            <a:off x="6612118" y="4448294"/>
            <a:ext cx="1318664" cy="646331"/>
          </a:xfrm>
          <a:prstGeom prst="rect">
            <a:avLst/>
          </a:prstGeom>
          <a:noFill/>
        </p:spPr>
        <p:txBody>
          <a:bodyPr wrap="square" rtlCol="0">
            <a:spAutoFit/>
          </a:bodyPr>
          <a:lstStyle/>
          <a:p>
            <a:pPr algn="ctr"/>
            <a:r>
              <a:rPr lang="en-US" dirty="0"/>
              <a:t>X</a:t>
            </a:r>
            <a:r>
              <a:rPr lang="vi-VN" sz="1800" b="0" i="0" kern="1200" dirty="0">
                <a:solidFill>
                  <a:schemeClr val="tx1"/>
                </a:solidFill>
                <a:effectLst/>
                <a:latin typeface="+mn-lt"/>
                <a:ea typeface="+mn-ea"/>
                <a:cs typeface="+mn-cs"/>
              </a:rPr>
              <a:t>anthophyll</a:t>
            </a:r>
            <a:r>
              <a:rPr lang="en-US" dirty="0"/>
              <a:t> </a:t>
            </a:r>
            <a:r>
              <a:rPr lang="en-US" dirty="0" err="1"/>
              <a:t>không</a:t>
            </a:r>
            <a:r>
              <a:rPr lang="en-US" dirty="0"/>
              <a:t> </a:t>
            </a:r>
            <a:r>
              <a:rPr lang="en-US" dirty="0" err="1"/>
              <a:t>màu</a:t>
            </a:r>
            <a:endParaRPr lang="en-US" dirty="0"/>
          </a:p>
        </p:txBody>
      </p:sp>
      <p:sp>
        <p:nvSpPr>
          <p:cNvPr id="18" name="TextBox 17">
            <a:extLst>
              <a:ext uri="{FF2B5EF4-FFF2-40B4-BE49-F238E27FC236}">
                <a16:creationId xmlns:a16="http://schemas.microsoft.com/office/drawing/2014/main" id="{57AC7159-4C65-D766-6BE3-BB072392797C}"/>
              </a:ext>
            </a:extLst>
          </p:cNvPr>
          <p:cNvSpPr txBox="1"/>
          <p:nvPr/>
        </p:nvSpPr>
        <p:spPr>
          <a:xfrm>
            <a:off x="10339936" y="4448294"/>
            <a:ext cx="1318664" cy="646331"/>
          </a:xfrm>
          <a:prstGeom prst="rect">
            <a:avLst/>
          </a:prstGeom>
          <a:noFill/>
        </p:spPr>
        <p:txBody>
          <a:bodyPr wrap="square" rtlCol="0">
            <a:spAutoFit/>
          </a:bodyPr>
          <a:lstStyle/>
          <a:p>
            <a:pPr algn="ctr"/>
            <a:r>
              <a:rPr lang="en-US" sz="1800" b="0" i="0" kern="1200" dirty="0">
                <a:solidFill>
                  <a:schemeClr val="tx1"/>
                </a:solidFill>
                <a:effectLst/>
                <a:latin typeface="+mn-lt"/>
                <a:ea typeface="+mn-ea"/>
                <a:cs typeface="+mn-cs"/>
              </a:rPr>
              <a:t>X</a:t>
            </a:r>
            <a:r>
              <a:rPr lang="vi-VN" sz="1800" b="0" i="0" kern="1200" dirty="0">
                <a:solidFill>
                  <a:schemeClr val="tx1"/>
                </a:solidFill>
                <a:effectLst/>
                <a:latin typeface="+mn-lt"/>
                <a:ea typeface="+mn-ea"/>
                <a:cs typeface="+mn-cs"/>
              </a:rPr>
              <a:t>anthophyll </a:t>
            </a:r>
            <a:r>
              <a:rPr lang="en-US" dirty="0" err="1"/>
              <a:t>màu</a:t>
            </a:r>
            <a:r>
              <a:rPr lang="en-US" dirty="0"/>
              <a:t> </a:t>
            </a:r>
            <a:r>
              <a:rPr lang="en-US" dirty="0" err="1"/>
              <a:t>đỏ</a:t>
            </a:r>
            <a:endParaRPr lang="en-US" dirty="0"/>
          </a:p>
        </p:txBody>
      </p:sp>
      <p:cxnSp>
        <p:nvCxnSpPr>
          <p:cNvPr id="19" name="Straight Arrow Connector 18">
            <a:extLst>
              <a:ext uri="{FF2B5EF4-FFF2-40B4-BE49-F238E27FC236}">
                <a16:creationId xmlns:a16="http://schemas.microsoft.com/office/drawing/2014/main" id="{070946CC-7C4B-F1FE-4AE7-3ACBB33BF379}"/>
              </a:ext>
            </a:extLst>
          </p:cNvPr>
          <p:cNvCxnSpPr>
            <a:cxnSpLocks/>
            <a:endCxn id="18" idx="1"/>
          </p:cNvCxnSpPr>
          <p:nvPr/>
        </p:nvCxnSpPr>
        <p:spPr>
          <a:xfrm>
            <a:off x="7848600" y="4771459"/>
            <a:ext cx="249133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D1345E-6BCA-E7AB-86E3-AFBF0217A233}"/>
              </a:ext>
            </a:extLst>
          </p:cNvPr>
          <p:cNvSpPr txBox="1"/>
          <p:nvPr/>
        </p:nvSpPr>
        <p:spPr>
          <a:xfrm>
            <a:off x="8001000" y="4448294"/>
            <a:ext cx="2133600" cy="584775"/>
          </a:xfrm>
          <a:prstGeom prst="rect">
            <a:avLst/>
          </a:prstGeom>
          <a:noFill/>
        </p:spPr>
        <p:txBody>
          <a:bodyPr wrap="square" rtlCol="0">
            <a:spAutoFit/>
          </a:bodyPr>
          <a:lstStyle/>
          <a:p>
            <a:pPr algn="ctr"/>
            <a:r>
              <a:rPr lang="en-US" sz="1600" i="1" dirty="0" err="1">
                <a:solidFill>
                  <a:schemeClr val="accent4"/>
                </a:solidFill>
              </a:rPr>
              <a:t>Tăng</a:t>
            </a:r>
            <a:r>
              <a:rPr lang="en-US" sz="1600" i="1" dirty="0">
                <a:solidFill>
                  <a:schemeClr val="accent4"/>
                </a:solidFill>
              </a:rPr>
              <a:t> </a:t>
            </a:r>
            <a:r>
              <a:rPr lang="en-US" sz="1600" i="1" dirty="0" err="1">
                <a:solidFill>
                  <a:schemeClr val="accent4"/>
                </a:solidFill>
              </a:rPr>
              <a:t>độ</a:t>
            </a:r>
            <a:r>
              <a:rPr lang="en-US" sz="1600" i="1" dirty="0">
                <a:solidFill>
                  <a:schemeClr val="accent4"/>
                </a:solidFill>
              </a:rPr>
              <a:t> pH </a:t>
            </a:r>
            <a:r>
              <a:rPr lang="en-US" sz="1600" i="1" dirty="0" err="1">
                <a:solidFill>
                  <a:schemeClr val="accent4"/>
                </a:solidFill>
              </a:rPr>
              <a:t>khi</a:t>
            </a:r>
            <a:r>
              <a:rPr lang="en-US" sz="1600" i="1" dirty="0">
                <a:solidFill>
                  <a:schemeClr val="accent4"/>
                </a:solidFill>
              </a:rPr>
              <a:t> </a:t>
            </a:r>
            <a:r>
              <a:rPr lang="en-US" sz="1600" i="1" dirty="0" err="1">
                <a:solidFill>
                  <a:schemeClr val="accent4"/>
                </a:solidFill>
              </a:rPr>
              <a:t>hoa</a:t>
            </a:r>
            <a:r>
              <a:rPr lang="en-US" sz="1600" i="1" dirty="0">
                <a:solidFill>
                  <a:schemeClr val="accent4"/>
                </a:solidFill>
              </a:rPr>
              <a:t> </a:t>
            </a:r>
            <a:r>
              <a:rPr lang="en-US" sz="1600" i="1" dirty="0" err="1">
                <a:solidFill>
                  <a:schemeClr val="accent4"/>
                </a:solidFill>
              </a:rPr>
              <a:t>nở</a:t>
            </a:r>
            <a:endParaRPr lang="en-US" sz="1600" i="1" dirty="0">
              <a:solidFill>
                <a:schemeClr val="accent4"/>
              </a:solidFill>
            </a:endParaRPr>
          </a:p>
          <a:p>
            <a:pPr algn="ctr"/>
            <a:r>
              <a:rPr lang="en-US" sz="1600" i="1" dirty="0" err="1">
                <a:solidFill>
                  <a:schemeClr val="accent4"/>
                </a:solidFill>
              </a:rPr>
              <a:t>Ánh</a:t>
            </a:r>
            <a:r>
              <a:rPr lang="en-US" sz="1600" i="1" dirty="0">
                <a:solidFill>
                  <a:schemeClr val="accent4"/>
                </a:solidFill>
              </a:rPr>
              <a:t> </a:t>
            </a:r>
            <a:r>
              <a:rPr lang="en-US" sz="1600" i="1" dirty="0" err="1">
                <a:solidFill>
                  <a:schemeClr val="accent4"/>
                </a:solidFill>
              </a:rPr>
              <a:t>sáng</a:t>
            </a:r>
            <a:r>
              <a:rPr lang="en-US" sz="1600" i="1" dirty="0">
                <a:solidFill>
                  <a:schemeClr val="accent4"/>
                </a:solidFill>
              </a:rPr>
              <a:t> </a:t>
            </a:r>
            <a:r>
              <a:rPr lang="en-US" sz="1600" i="1" dirty="0" err="1">
                <a:solidFill>
                  <a:schemeClr val="accent4"/>
                </a:solidFill>
              </a:rPr>
              <a:t>mặt</a:t>
            </a:r>
            <a:r>
              <a:rPr lang="en-US" sz="1600" i="1" dirty="0">
                <a:solidFill>
                  <a:schemeClr val="accent4"/>
                </a:solidFill>
              </a:rPr>
              <a:t> </a:t>
            </a:r>
            <a:r>
              <a:rPr lang="en-US" sz="1600" i="1" dirty="0" err="1">
                <a:solidFill>
                  <a:schemeClr val="accent4"/>
                </a:solidFill>
              </a:rPr>
              <a:t>trời</a:t>
            </a:r>
            <a:endParaRPr lang="en-US" sz="1600" i="1" dirty="0">
              <a:solidFill>
                <a:schemeClr val="accent4"/>
              </a:solidFill>
            </a:endParaRPr>
          </a:p>
        </p:txBody>
      </p:sp>
    </p:spTree>
    <p:extLst>
      <p:ext uri="{BB962C8B-B14F-4D97-AF65-F5344CB8AC3E}">
        <p14:creationId xmlns:p14="http://schemas.microsoft.com/office/powerpoint/2010/main" val="396190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1295400" y="4737599"/>
            <a:ext cx="9601200" cy="74732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1686373" y="4209538"/>
            <a:ext cx="8819253" cy="441072"/>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grpSp>
        <p:nvGrpSpPr>
          <p:cNvPr id="2" name="Group 1">
            <a:extLst>
              <a:ext uri="{FF2B5EF4-FFF2-40B4-BE49-F238E27FC236}">
                <a16:creationId xmlns:a16="http://schemas.microsoft.com/office/drawing/2014/main" id="{EB386A52-EB63-4A4F-8058-E5387D908BEC}"/>
              </a:ext>
            </a:extLst>
          </p:cNvPr>
          <p:cNvGrpSpPr/>
          <p:nvPr/>
        </p:nvGrpSpPr>
        <p:grpSpPr>
          <a:xfrm>
            <a:off x="1866900" y="1219200"/>
            <a:ext cx="8458200" cy="2819400"/>
            <a:chOff x="2134933" y="1722539"/>
            <a:chExt cx="7448693" cy="2438400"/>
          </a:xfrm>
        </p:grpSpPr>
        <p:pic>
          <p:nvPicPr>
            <p:cNvPr id="5" name="Picture 2" descr="CHANGING THE COLOR OF YOUR HYDRANGEAS - Lorraine Ballato">
              <a:extLst>
                <a:ext uri="{FF2B5EF4-FFF2-40B4-BE49-F238E27FC236}">
                  <a16:creationId xmlns:a16="http://schemas.microsoft.com/office/drawing/2014/main" id="{2843C1BA-8488-4460-9E7D-AEA7AB5B1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22539"/>
              <a:ext cx="7305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90867B-CB94-4FD4-9732-1A97377FADDF}"/>
                </a:ext>
              </a:extLst>
            </p:cNvPr>
            <p:cNvSpPr/>
            <p:nvPr/>
          </p:nvSpPr>
          <p:spPr>
            <a:xfrm>
              <a:off x="2308669" y="3188627"/>
              <a:ext cx="905256" cy="484632"/>
            </a:xfrm>
            <a:prstGeom prst="rect">
              <a:avLst/>
            </a:prstGeom>
            <a:solidFill>
              <a:srgbClr val="1424FF"/>
            </a:solidFill>
            <a:ln w="19050" cap="flat" cmpd="sng" algn="ctr">
              <a:solidFill>
                <a:srgbClr val="1424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9DEDD16-868E-429D-9AD6-84D55C091D95}"/>
                </a:ext>
              </a:extLst>
            </p:cNvPr>
            <p:cNvSpPr/>
            <p:nvPr/>
          </p:nvSpPr>
          <p:spPr>
            <a:xfrm>
              <a:off x="5410009" y="3188627"/>
              <a:ext cx="905256" cy="484632"/>
            </a:xfrm>
            <a:prstGeom prst="rect">
              <a:avLst/>
            </a:prstGeom>
            <a:solidFill>
              <a:srgbClr val="AC29FF"/>
            </a:solidFill>
            <a:ln w="19050" cap="flat" cmpd="sng" algn="ctr">
              <a:solidFill>
                <a:srgbClr val="AC29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3666461-0C60-4923-A293-10D506996553}"/>
                </a:ext>
              </a:extLst>
            </p:cNvPr>
            <p:cNvSpPr/>
            <p:nvPr/>
          </p:nvSpPr>
          <p:spPr>
            <a:xfrm>
              <a:off x="8520493" y="3188627"/>
              <a:ext cx="905256" cy="484632"/>
            </a:xfrm>
            <a:prstGeom prst="rect">
              <a:avLst/>
            </a:prstGeom>
            <a:solidFill>
              <a:srgbClr val="EF34FF"/>
            </a:solidFill>
            <a:ln w="19050" cap="flat" cmpd="sng" algn="ctr">
              <a:solidFill>
                <a:srgbClr val="EE33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68647AE-7296-4A90-9DE3-A103D9D87C75}"/>
                </a:ext>
              </a:extLst>
            </p:cNvPr>
            <p:cNvSpPr txBox="1"/>
            <p:nvPr/>
          </p:nvSpPr>
          <p:spPr>
            <a:xfrm>
              <a:off x="2134933" y="3107777"/>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xanh</a:t>
              </a:r>
              <a:endParaRPr lang="en-US" dirty="0">
                <a:solidFill>
                  <a:prstClr val="white"/>
                </a:solidFill>
                <a:latin typeface="Aptos" panose="02110004020202020204"/>
              </a:endParaRPr>
            </a:p>
          </p:txBody>
        </p:sp>
        <p:sp>
          <p:nvSpPr>
            <p:cNvPr id="10" name="TextBox 9">
              <a:extLst>
                <a:ext uri="{FF2B5EF4-FFF2-40B4-BE49-F238E27FC236}">
                  <a16:creationId xmlns:a16="http://schemas.microsoft.com/office/drawing/2014/main" id="{022B138C-B6A4-464F-80AB-C89A7E7BAAD6}"/>
                </a:ext>
              </a:extLst>
            </p:cNvPr>
            <p:cNvSpPr txBox="1"/>
            <p:nvPr/>
          </p:nvSpPr>
          <p:spPr>
            <a:xfrm>
              <a:off x="5198840" y="3107776"/>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tím</a:t>
              </a:r>
              <a:endParaRPr lang="en-US"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6CD3049F-C9EA-42B3-AC82-91809A5E344D}"/>
                </a:ext>
              </a:extLst>
            </p:cNvPr>
            <p:cNvSpPr txBox="1"/>
            <p:nvPr/>
          </p:nvSpPr>
          <p:spPr>
            <a:xfrm>
              <a:off x="8330899" y="3071200"/>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hồng</a:t>
              </a:r>
              <a:endParaRPr lang="en-US" dirty="0">
                <a:solidFill>
                  <a:prstClr val="white"/>
                </a:solidFill>
                <a:latin typeface="Aptos" panose="02110004020202020204"/>
              </a:endParaRPr>
            </a:p>
          </p:txBody>
        </p:sp>
      </p:grpSp>
      <p:sp>
        <p:nvSpPr>
          <p:cNvPr id="12" name="TextBox 11">
            <a:extLst>
              <a:ext uri="{FF2B5EF4-FFF2-40B4-BE49-F238E27FC236}">
                <a16:creationId xmlns:a16="http://schemas.microsoft.com/office/drawing/2014/main" id="{8E9CC0FD-28CB-46FC-91B9-D48A68140A37}"/>
              </a:ext>
            </a:extLst>
          </p:cNvPr>
          <p:cNvSpPr txBox="1"/>
          <p:nvPr/>
        </p:nvSpPr>
        <p:spPr>
          <a:xfrm>
            <a:off x="1381696" y="3555699"/>
            <a:ext cx="527709" cy="461665"/>
          </a:xfrm>
          <a:prstGeom prst="rect">
            <a:avLst/>
          </a:prstGeom>
          <a:noFill/>
        </p:spPr>
        <p:txBody>
          <a:bodyPr wrap="none" rtlCol="0">
            <a:spAutoFit/>
          </a:bodyPr>
          <a:lstStyle/>
          <a:p>
            <a:r>
              <a:rPr lang="en-US" sz="2400" b="1" dirty="0"/>
              <a:t>pH</a:t>
            </a:r>
          </a:p>
        </p:txBody>
      </p:sp>
    </p:spTree>
    <p:extLst>
      <p:ext uri="{BB962C8B-B14F-4D97-AF65-F5344CB8AC3E}">
        <p14:creationId xmlns:p14="http://schemas.microsoft.com/office/powerpoint/2010/main" val="1921785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1295400" y="5029200"/>
            <a:ext cx="10287000" cy="747320"/>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sẽ</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ảnh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hưởng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đến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grpSp>
        <p:nvGrpSpPr>
          <p:cNvPr id="2" name="Group 1">
            <a:extLst>
              <a:ext uri="{FF2B5EF4-FFF2-40B4-BE49-F238E27FC236}">
                <a16:creationId xmlns:a16="http://schemas.microsoft.com/office/drawing/2014/main" id="{EB386A52-EB63-4A4F-8058-E5387D908BEC}"/>
              </a:ext>
            </a:extLst>
          </p:cNvPr>
          <p:cNvGrpSpPr/>
          <p:nvPr/>
        </p:nvGrpSpPr>
        <p:grpSpPr>
          <a:xfrm>
            <a:off x="1866900" y="1143000"/>
            <a:ext cx="8458200" cy="2819400"/>
            <a:chOff x="2134933" y="1722539"/>
            <a:chExt cx="7448693" cy="2438400"/>
          </a:xfrm>
        </p:grpSpPr>
        <p:pic>
          <p:nvPicPr>
            <p:cNvPr id="5" name="Picture 2" descr="CHANGING THE COLOR OF YOUR HYDRANGEAS - Lorraine Ballato">
              <a:extLst>
                <a:ext uri="{FF2B5EF4-FFF2-40B4-BE49-F238E27FC236}">
                  <a16:creationId xmlns:a16="http://schemas.microsoft.com/office/drawing/2014/main" id="{2843C1BA-8488-4460-9E7D-AEA7AB5B1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22539"/>
              <a:ext cx="7305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90867B-CB94-4FD4-9732-1A97377FADDF}"/>
                </a:ext>
              </a:extLst>
            </p:cNvPr>
            <p:cNvSpPr/>
            <p:nvPr/>
          </p:nvSpPr>
          <p:spPr>
            <a:xfrm>
              <a:off x="2308669" y="3188627"/>
              <a:ext cx="905256" cy="484632"/>
            </a:xfrm>
            <a:prstGeom prst="rect">
              <a:avLst/>
            </a:prstGeom>
            <a:solidFill>
              <a:srgbClr val="1424FF"/>
            </a:solidFill>
            <a:ln w="19050" cap="flat" cmpd="sng" algn="ctr">
              <a:solidFill>
                <a:srgbClr val="1424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9DEDD16-868E-429D-9AD6-84D55C091D95}"/>
                </a:ext>
              </a:extLst>
            </p:cNvPr>
            <p:cNvSpPr/>
            <p:nvPr/>
          </p:nvSpPr>
          <p:spPr>
            <a:xfrm>
              <a:off x="5410009" y="3188627"/>
              <a:ext cx="905256" cy="484632"/>
            </a:xfrm>
            <a:prstGeom prst="rect">
              <a:avLst/>
            </a:prstGeom>
            <a:solidFill>
              <a:srgbClr val="AC29FF"/>
            </a:solidFill>
            <a:ln w="19050" cap="flat" cmpd="sng" algn="ctr">
              <a:solidFill>
                <a:srgbClr val="AC29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3666461-0C60-4923-A293-10D506996553}"/>
                </a:ext>
              </a:extLst>
            </p:cNvPr>
            <p:cNvSpPr/>
            <p:nvPr/>
          </p:nvSpPr>
          <p:spPr>
            <a:xfrm>
              <a:off x="8520493" y="3188627"/>
              <a:ext cx="905256" cy="484632"/>
            </a:xfrm>
            <a:prstGeom prst="rect">
              <a:avLst/>
            </a:prstGeom>
            <a:solidFill>
              <a:srgbClr val="EF34FF"/>
            </a:solidFill>
            <a:ln w="19050" cap="flat" cmpd="sng" algn="ctr">
              <a:solidFill>
                <a:srgbClr val="EE33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68647AE-7296-4A90-9DE3-A103D9D87C75}"/>
                </a:ext>
              </a:extLst>
            </p:cNvPr>
            <p:cNvSpPr txBox="1"/>
            <p:nvPr/>
          </p:nvSpPr>
          <p:spPr>
            <a:xfrm>
              <a:off x="2134933" y="3107777"/>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xanh</a:t>
              </a:r>
              <a:endParaRPr lang="en-US" dirty="0">
                <a:solidFill>
                  <a:prstClr val="white"/>
                </a:solidFill>
                <a:latin typeface="Aptos" panose="02110004020202020204"/>
              </a:endParaRPr>
            </a:p>
          </p:txBody>
        </p:sp>
        <p:sp>
          <p:nvSpPr>
            <p:cNvPr id="10" name="TextBox 9">
              <a:extLst>
                <a:ext uri="{FF2B5EF4-FFF2-40B4-BE49-F238E27FC236}">
                  <a16:creationId xmlns:a16="http://schemas.microsoft.com/office/drawing/2014/main" id="{022B138C-B6A4-464F-80AB-C89A7E7BAAD6}"/>
                </a:ext>
              </a:extLst>
            </p:cNvPr>
            <p:cNvSpPr txBox="1"/>
            <p:nvPr/>
          </p:nvSpPr>
          <p:spPr>
            <a:xfrm>
              <a:off x="5198840" y="3107776"/>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tím</a:t>
              </a:r>
              <a:endParaRPr lang="en-US"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6CD3049F-C9EA-42B3-AC82-91809A5E344D}"/>
                </a:ext>
              </a:extLst>
            </p:cNvPr>
            <p:cNvSpPr txBox="1"/>
            <p:nvPr/>
          </p:nvSpPr>
          <p:spPr>
            <a:xfrm>
              <a:off x="8330899" y="3071200"/>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hồng</a:t>
              </a:r>
              <a:endParaRPr lang="en-US" dirty="0">
                <a:solidFill>
                  <a:prstClr val="white"/>
                </a:solidFill>
                <a:latin typeface="Aptos" panose="02110004020202020204"/>
              </a:endParaRPr>
            </a:p>
          </p:txBody>
        </p:sp>
      </p:grpSp>
      <p:sp>
        <p:nvSpPr>
          <p:cNvPr id="12" name="TextBox 11">
            <a:extLst>
              <a:ext uri="{FF2B5EF4-FFF2-40B4-BE49-F238E27FC236}">
                <a16:creationId xmlns:a16="http://schemas.microsoft.com/office/drawing/2014/main" id="{8E9CC0FD-28CB-46FC-91B9-D48A68140A37}"/>
              </a:ext>
            </a:extLst>
          </p:cNvPr>
          <p:cNvSpPr txBox="1"/>
          <p:nvPr/>
        </p:nvSpPr>
        <p:spPr>
          <a:xfrm>
            <a:off x="1381696" y="3479499"/>
            <a:ext cx="527709" cy="461665"/>
          </a:xfrm>
          <a:prstGeom prst="rect">
            <a:avLst/>
          </a:prstGeom>
          <a:noFill/>
        </p:spPr>
        <p:txBody>
          <a:bodyPr wrap="none" rtlCol="0">
            <a:spAutoFit/>
          </a:bodyPr>
          <a:lstStyle/>
          <a:p>
            <a:r>
              <a:rPr lang="en-US" sz="2400" b="1" dirty="0"/>
              <a:t>pH</a:t>
            </a:r>
          </a:p>
        </p:txBody>
      </p:sp>
      <p:sp>
        <p:nvSpPr>
          <p:cNvPr id="14" name="Rectangle: Rounded Corners 13">
            <a:extLst>
              <a:ext uri="{FF2B5EF4-FFF2-40B4-BE49-F238E27FC236}">
                <a16:creationId xmlns:a16="http://schemas.microsoft.com/office/drawing/2014/main" id="{72AEB7FA-E259-E686-25A5-3DB628A0256A}"/>
              </a:ext>
            </a:extLst>
          </p:cNvPr>
          <p:cNvSpPr>
            <a:spLocks noChangeArrowheads="1"/>
          </p:cNvSpPr>
          <p:nvPr/>
        </p:nvSpPr>
        <p:spPr bwMode="auto">
          <a:xfrm>
            <a:off x="1686373" y="4209538"/>
            <a:ext cx="8819253" cy="441072"/>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42118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5_Office Theme">
  <a:themeElements>
    <a:clrScheme name="Custom 6">
      <a:dk1>
        <a:srgbClr val="FFFFFF"/>
      </a:dk1>
      <a:lt1>
        <a:srgbClr val="FFFFFF"/>
      </a:lt1>
      <a:dk2>
        <a:srgbClr val="FFFFF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2 Tieu de rat dai 01"/>
        <a:ea typeface=""/>
        <a:cs typeface=""/>
      </a:majorFont>
      <a:minorFont>
        <a:latin typeface="#9Slide02 Noi dung rat da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48941</TotalTime>
  <Words>3969</Words>
  <Application>Microsoft Office PowerPoint</Application>
  <PresentationFormat>Widescreen</PresentationFormat>
  <Paragraphs>275</Paragraphs>
  <Slides>44</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Nunito Light</vt:lpstr>
      <vt:lpstr>Times New Roman</vt:lpstr>
      <vt:lpstr>Lora</vt:lpstr>
      <vt:lpstr>#9Slide02 Noi dung rat dai</vt:lpstr>
      <vt:lpstr>Comfortaa</vt:lpstr>
      <vt:lpstr>Calibri</vt:lpstr>
      <vt:lpstr>Arial</vt:lpstr>
      <vt:lpstr>#9Slide02 Tieu de rat dai 01</vt:lpstr>
      <vt:lpstr>Aptos</vt:lpstr>
      <vt:lpstr>Roboto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NAMNT</dc:creator>
  <dc:description>9Slide.vn</dc:description>
  <cp:lastModifiedBy>Administrator</cp:lastModifiedBy>
  <cp:revision>1254</cp:revision>
  <dcterms:created xsi:type="dcterms:W3CDTF">2006-08-16T00:00:00Z</dcterms:created>
  <dcterms:modified xsi:type="dcterms:W3CDTF">2025-12-19T01:20:04Z</dcterms:modified>
  <cp:category>9Slide.vn</cp:category>
</cp:coreProperties>
</file>