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2"/>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4320">
          <p15:clr>
            <a:srgbClr val="A4A3A4"/>
          </p15:clr>
        </p15:guide>
        <p15:guide id="4" orient="horz">
          <p15:clr>
            <a:srgbClr val="A4A3A4"/>
          </p15:clr>
        </p15:guide>
        <p15:guide id="5">
          <p15:clr>
            <a:srgbClr val="A4A3A4"/>
          </p15:clr>
        </p15:guide>
        <p15:guide id="6" pos="576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8" roundtripDataSignature="AMtx7miV4qM3AwGDWQDjI2G/aH4vWALeo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0" d="100"/>
          <a:sy n="60" d="100"/>
        </p:scale>
        <p:origin x="1460" y="64"/>
      </p:cViewPr>
      <p:guideLst>
        <p:guide orient="horz" pos="2160"/>
        <p:guide pos="2880"/>
        <p:guide orient="horz" pos="4320"/>
        <p:guide orient="horz"/>
        <p:guide/>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8" Type="http://customschemas.google.com/relationships/presentationmetadata" Target="meta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
        <p:cNvGrpSpPr/>
        <p:nvPr/>
      </p:nvGrpSpPr>
      <p:grpSpPr>
        <a:xfrm>
          <a:off x="0" y="0"/>
          <a:ext cx="0" cy="0"/>
          <a:chOff x="0" y="0"/>
          <a:chExt cx="0" cy="0"/>
        </a:xfrm>
      </p:grpSpPr>
      <p:sp>
        <p:nvSpPr>
          <p:cNvPr id="44" name="Google Shape;4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 name="Google Shape;45;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2" name="Google Shape;292;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8" name="Google Shape;30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5" name="Google Shape;31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3"/>
        <p:cNvGrpSpPr/>
        <p:nvPr/>
      </p:nvGrpSpPr>
      <p:grpSpPr>
        <a:xfrm>
          <a:off x="0" y="0"/>
          <a:ext cx="0" cy="0"/>
          <a:chOff x="0" y="0"/>
          <a:chExt cx="0" cy="0"/>
        </a:xfrm>
      </p:grpSpPr>
      <p:sp>
        <p:nvSpPr>
          <p:cNvPr id="324" name="Google Shape;32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5" name="Google Shape;325;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3" name="Google Shape;3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23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0" name="Google Shape;340;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Google Shape;358;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9" name="Google Shape;35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6" name="Google Shape;376;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3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7" name="Google Shape;427;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9" name="Google Shape;459;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p3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9" name="Google Shape;479;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4" name="Google Shape;494;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p3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2" name="Google Shape;502;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0" name="Google Shape;510;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1" name="Google Shape;521;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5" name="Google Shape;53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p4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0" name="Google Shape;55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0" name="Google Shape;160;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6"/>
        <p:cNvGrpSpPr/>
        <p:nvPr/>
      </p:nvGrpSpPr>
      <p:grpSpPr>
        <a:xfrm>
          <a:off x="0" y="0"/>
          <a:ext cx="0" cy="0"/>
          <a:chOff x="0" y="0"/>
          <a:chExt cx="0" cy="0"/>
        </a:xfrm>
      </p:grpSpPr>
      <p:sp>
        <p:nvSpPr>
          <p:cNvPr id="17" name="Google Shape;17;p4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4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0"/>
        <p:cNvGrpSpPr/>
        <p:nvPr/>
      </p:nvGrpSpPr>
      <p:grpSpPr>
        <a:xfrm>
          <a:off x="0" y="0"/>
          <a:ext cx="0" cy="0"/>
          <a:chOff x="0" y="0"/>
          <a:chExt cx="0" cy="0"/>
        </a:xfrm>
      </p:grpSpPr>
      <p:sp>
        <p:nvSpPr>
          <p:cNvPr id="21" name="Google Shape;21;p4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4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1800"/>
              <a:buNone/>
              <a:defRPr sz="1800"/>
            </a:lvl1pPr>
            <a:lvl2pPr lvl="1" algn="ctr">
              <a:lnSpc>
                <a:spcPct val="90000"/>
              </a:lnSpc>
              <a:spcBef>
                <a:spcPts val="500"/>
              </a:spcBef>
              <a:spcAft>
                <a:spcPts val="0"/>
              </a:spcAft>
              <a:buClr>
                <a:schemeClr val="dk1"/>
              </a:buClr>
              <a:buSzPts val="1500"/>
              <a:buNone/>
              <a:defRPr sz="1500"/>
            </a:lvl2pPr>
            <a:lvl3pPr lvl="2" algn="ctr">
              <a:lnSpc>
                <a:spcPct val="90000"/>
              </a:lnSpc>
              <a:spcBef>
                <a:spcPts val="500"/>
              </a:spcBef>
              <a:spcAft>
                <a:spcPts val="0"/>
              </a:spcAft>
              <a:buClr>
                <a:schemeClr val="dk1"/>
              </a:buClr>
              <a:buSzPts val="1350"/>
              <a:buNone/>
              <a:defRPr sz="1350"/>
            </a:lvl3pPr>
            <a:lvl4pPr lvl="3" algn="ctr">
              <a:lnSpc>
                <a:spcPct val="90000"/>
              </a:lnSpc>
              <a:spcBef>
                <a:spcPts val="500"/>
              </a:spcBef>
              <a:spcAft>
                <a:spcPts val="0"/>
              </a:spcAft>
              <a:buClr>
                <a:schemeClr val="dk1"/>
              </a:buClr>
              <a:buSzPts val="1200"/>
              <a:buNone/>
              <a:defRPr sz="1200"/>
            </a:lvl4pPr>
            <a:lvl5pPr lvl="4" algn="ctr">
              <a:lnSpc>
                <a:spcPct val="90000"/>
              </a:lnSpc>
              <a:spcBef>
                <a:spcPts val="500"/>
              </a:spcBef>
              <a:spcAft>
                <a:spcPts val="0"/>
              </a:spcAft>
              <a:buClr>
                <a:schemeClr val="dk1"/>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a:endParaRPr/>
          </a:p>
        </p:txBody>
      </p:sp>
      <p:sp>
        <p:nvSpPr>
          <p:cNvPr id="23" name="Google Shape;23;p4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6"/>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7"/>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Section Header">
  <p:cSld name="4_Section Header">
    <p:spTree>
      <p:nvGrpSpPr>
        <p:cNvPr id="1" name="Shape 28"/>
        <p:cNvGrpSpPr/>
        <p:nvPr/>
      </p:nvGrpSpPr>
      <p:grpSpPr>
        <a:xfrm>
          <a:off x="0" y="0"/>
          <a:ext cx="0" cy="0"/>
          <a:chOff x="0" y="0"/>
          <a:chExt cx="0" cy="0"/>
        </a:xfrm>
      </p:grpSpPr>
      <p:sp>
        <p:nvSpPr>
          <p:cNvPr id="29" name="Google Shape;29;p47"/>
          <p:cNvSpPr/>
          <p:nvPr/>
        </p:nvSpPr>
        <p:spPr>
          <a:xfrm>
            <a:off x="228600" y="2286000"/>
            <a:ext cx="1404000" cy="1404000"/>
          </a:xfrm>
          <a:prstGeom prst="ellipse">
            <a:avLst/>
          </a:prstGeom>
          <a:noFill/>
          <a:ln w="28575" cap="flat" cmpd="sng">
            <a:solidFill>
              <a:srgbClr val="FFCF3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30"/>
        <p:cNvGrpSpPr/>
        <p:nvPr/>
      </p:nvGrpSpPr>
      <p:grpSpPr>
        <a:xfrm>
          <a:off x="0" y="0"/>
          <a:ext cx="0" cy="0"/>
          <a:chOff x="0" y="0"/>
          <a:chExt cx="0" cy="0"/>
        </a:xfrm>
      </p:grpSpPr>
      <p:sp>
        <p:nvSpPr>
          <p:cNvPr id="31" name="Google Shape;31;p48"/>
          <p:cNvSpPr/>
          <p:nvPr/>
        </p:nvSpPr>
        <p:spPr>
          <a:xfrm>
            <a:off x="304800" y="2245291"/>
            <a:ext cx="1371600" cy="1371600"/>
          </a:xfrm>
          <a:prstGeom prst="ellipse">
            <a:avLst/>
          </a:prstGeom>
          <a:no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32"/>
        <p:cNvGrpSpPr/>
        <p:nvPr/>
      </p:nvGrpSpPr>
      <p:grpSpPr>
        <a:xfrm>
          <a:off x="0" y="0"/>
          <a:ext cx="0" cy="0"/>
          <a:chOff x="0" y="0"/>
          <a:chExt cx="0" cy="0"/>
        </a:xfrm>
      </p:grpSpPr>
      <p:sp>
        <p:nvSpPr>
          <p:cNvPr id="33" name="Google Shape;33;p49"/>
          <p:cNvSpPr/>
          <p:nvPr/>
        </p:nvSpPr>
        <p:spPr>
          <a:xfrm>
            <a:off x="188258" y="2382452"/>
            <a:ext cx="1113491" cy="1097280"/>
          </a:xfrm>
          <a:prstGeom prst="rect">
            <a:avLst/>
          </a:prstGeom>
          <a:noFill/>
          <a:ln>
            <a:no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434C"/>
        </a:solidFill>
        <a:effectLst/>
      </p:bgPr>
    </p:bg>
    <p:spTree>
      <p:nvGrpSpPr>
        <p:cNvPr id="1" name="Shape 9"/>
        <p:cNvGrpSpPr/>
        <p:nvPr/>
      </p:nvGrpSpPr>
      <p:grpSpPr>
        <a:xfrm>
          <a:off x="0" y="0"/>
          <a:ext cx="0" cy="0"/>
          <a:chOff x="0" y="0"/>
          <a:chExt cx="0" cy="0"/>
        </a:xfrm>
      </p:grpSpPr>
      <p:sp>
        <p:nvSpPr>
          <p:cNvPr id="10" name="Google Shape;10;p42"/>
          <p:cNvSpPr txBox="1"/>
          <p:nvPr/>
        </p:nvSpPr>
        <p:spPr>
          <a:xfrm>
            <a:off x="0" y="-894665"/>
            <a:ext cx="9144000" cy="3231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 b="0" i="0" u="none" strike="noStrike" cap="none">
                <a:solidFill>
                  <a:srgbClr val="C3C3C3"/>
                </a:solidFill>
                <a:latin typeface="Arial"/>
                <a:ea typeface="Arial"/>
                <a:cs typeface="Arial"/>
                <a:sym typeface="Arial"/>
              </a:rPr>
              <a:t>www.9slide.vn</a:t>
            </a:r>
            <a:endParaRPr sz="1500" b="0" i="0" u="none" strike="noStrike" cap="none">
              <a:solidFill>
                <a:srgbClr val="C3C3C3"/>
              </a:solidFill>
              <a:latin typeface="Arial"/>
              <a:ea typeface="Arial"/>
              <a:cs typeface="Arial"/>
              <a:sym typeface="Arial"/>
            </a:endParaRPr>
          </a:p>
        </p:txBody>
      </p:sp>
      <p:sp>
        <p:nvSpPr>
          <p:cNvPr id="11" name="Google Shape;11;p4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4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3" name="Google Shape;13;p4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4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5" name="Google Shape;15;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2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6"/>
        <p:cNvGrpSpPr/>
        <p:nvPr/>
      </p:nvGrpSpPr>
      <p:grpSpPr>
        <a:xfrm>
          <a:off x="0" y="0"/>
          <a:ext cx="0" cy="0"/>
          <a:chOff x="0" y="0"/>
          <a:chExt cx="0" cy="0"/>
        </a:xfrm>
      </p:grpSpPr>
      <p:pic>
        <p:nvPicPr>
          <p:cNvPr id="47" name="Google Shape;47;p2"/>
          <p:cNvPicPr preferRelativeResize="0"/>
          <p:nvPr/>
        </p:nvPicPr>
        <p:blipFill rotWithShape="1">
          <a:blip r:embed="rId3">
            <a:alphaModFix/>
          </a:blip>
          <a:srcRect/>
          <a:stretch/>
        </p:blipFill>
        <p:spPr>
          <a:xfrm>
            <a:off x="2514600" y="1295400"/>
            <a:ext cx="4267200" cy="42672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1"/>
          <p:cNvSpPr txBox="1"/>
          <p:nvPr/>
        </p:nvSpPr>
        <p:spPr>
          <a:xfrm>
            <a:off x="2360859" y="3089769"/>
            <a:ext cx="6553200" cy="498558"/>
          </a:xfrm>
          <a:prstGeom prst="rect">
            <a:avLst/>
          </a:prstGeom>
          <a:noFill/>
          <a:ln>
            <a:noFill/>
          </a:ln>
        </p:spPr>
        <p:txBody>
          <a:bodyPr spcFirstLastPara="1" wrap="square" lIns="91425" tIns="45700" rIns="91425" bIns="45700" anchor="ctr" anchorCtr="0">
            <a:spAutoFit/>
          </a:bodyPr>
          <a:lstStyle/>
          <a:p>
            <a:pPr marL="0" marR="0" lvl="0" indent="0" algn="l" rtl="0">
              <a:lnSpc>
                <a:spcPct val="110000"/>
              </a:lnSpc>
              <a:spcBef>
                <a:spcPts val="0"/>
              </a:spcBef>
              <a:spcAft>
                <a:spcPts val="0"/>
              </a:spcAft>
              <a:buNone/>
            </a:pPr>
            <a:r>
              <a:rPr lang="en-US" sz="2400" b="1" dirty="0">
                <a:solidFill>
                  <a:srgbClr val="FFFF00"/>
                </a:solidFill>
                <a:latin typeface="Arial"/>
                <a:ea typeface="Arial"/>
                <a:cs typeface="Arial"/>
                <a:sym typeface="Arial"/>
              </a:rPr>
              <a:t>I.KHÁI QUÁT VỀ QUANG HỢP Ở THỰC VẬT</a:t>
            </a:r>
            <a:endParaRPr sz="2400" b="1" dirty="0">
              <a:solidFill>
                <a:srgbClr val="FFFF00"/>
              </a:solidFill>
              <a:latin typeface="Arial"/>
              <a:ea typeface="Arial"/>
              <a:cs typeface="Arial"/>
              <a:sym typeface="Arial"/>
            </a:endParaRPr>
          </a:p>
        </p:txBody>
      </p:sp>
      <p:sp>
        <p:nvSpPr>
          <p:cNvPr id="217" name="Google Shape;217;p11"/>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18" name="Google Shape;218;p11"/>
          <p:cNvPicPr preferRelativeResize="0"/>
          <p:nvPr/>
        </p:nvPicPr>
        <p:blipFill rotWithShape="1">
          <a:blip r:embed="rId3">
            <a:alphaModFix/>
          </a:blip>
          <a:srcRect/>
          <a:stretch/>
        </p:blipFill>
        <p:spPr>
          <a:xfrm>
            <a:off x="1066800" y="2829962"/>
            <a:ext cx="1294059" cy="1367252"/>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slow">
    <p:pu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pic>
        <p:nvPicPr>
          <p:cNvPr id="223" name="Google Shape;223;p12"/>
          <p:cNvPicPr preferRelativeResize="0"/>
          <p:nvPr/>
        </p:nvPicPr>
        <p:blipFill rotWithShape="1">
          <a:blip r:embed="rId3">
            <a:alphaModFix/>
          </a:blip>
          <a:srcRect/>
          <a:stretch/>
        </p:blipFill>
        <p:spPr>
          <a:xfrm rot="236214">
            <a:off x="1119595" y="1436262"/>
            <a:ext cx="6433054" cy="3202406"/>
          </a:xfrm>
          <a:prstGeom prst="rect">
            <a:avLst/>
          </a:prstGeom>
          <a:noFill/>
          <a:ln>
            <a:noFill/>
          </a:ln>
        </p:spPr>
      </p:pic>
      <p:pic>
        <p:nvPicPr>
          <p:cNvPr id="224" name="Google Shape;224;p12" descr="Icon&#10;&#10;Description automatically generated"/>
          <p:cNvPicPr preferRelativeResize="0"/>
          <p:nvPr/>
        </p:nvPicPr>
        <p:blipFill rotWithShape="1">
          <a:blip r:embed="rId4">
            <a:alphaModFix/>
          </a:blip>
          <a:srcRect l="21555" r="19778"/>
          <a:stretch/>
        </p:blipFill>
        <p:spPr>
          <a:xfrm>
            <a:off x="2667000" y="1524448"/>
            <a:ext cx="1031696" cy="1094224"/>
          </a:xfrm>
          <a:prstGeom prst="rect">
            <a:avLst/>
          </a:prstGeom>
          <a:noFill/>
          <a:ln>
            <a:noFill/>
          </a:ln>
        </p:spPr>
      </p:pic>
      <p:sp>
        <p:nvSpPr>
          <p:cNvPr id="225" name="Google Shape;225;p12"/>
          <p:cNvSpPr txBox="1"/>
          <p:nvPr/>
        </p:nvSpPr>
        <p:spPr>
          <a:xfrm>
            <a:off x="1828800" y="2923920"/>
            <a:ext cx="6400800" cy="9232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 Quang hợp là gì?</a:t>
            </a:r>
            <a:endParaRPr/>
          </a:p>
          <a:p>
            <a:pPr marL="0" marR="0" lvl="0" indent="0" algn="l" rtl="0">
              <a:lnSpc>
                <a:spcPct val="150000"/>
              </a:lnSpc>
              <a:spcBef>
                <a:spcPts val="0"/>
              </a:spcBef>
              <a:spcAft>
                <a:spcPts val="0"/>
              </a:spcAft>
              <a:buClr>
                <a:schemeClr val="lt1"/>
              </a:buClr>
              <a:buSzPts val="1800"/>
              <a:buFont typeface="Arial"/>
              <a:buNone/>
            </a:pPr>
            <a:r>
              <a:rPr lang="en-US" sz="1800" b="1">
                <a:solidFill>
                  <a:schemeClr val="lt1"/>
                </a:solidFill>
                <a:latin typeface="Arial"/>
                <a:ea typeface="Arial"/>
                <a:cs typeface="Arial"/>
                <a:sym typeface="Arial"/>
              </a:rPr>
              <a:t>- Viết phương trình quang hợp?</a:t>
            </a:r>
            <a:endParaRPr sz="1800" b="1">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pic>
        <p:nvPicPr>
          <p:cNvPr id="230" name="Google Shape;230;p13"/>
          <p:cNvPicPr preferRelativeResize="0"/>
          <p:nvPr/>
        </p:nvPicPr>
        <p:blipFill rotWithShape="1">
          <a:blip r:embed="rId3">
            <a:alphaModFix/>
          </a:blip>
          <a:srcRect/>
          <a:stretch/>
        </p:blipFill>
        <p:spPr>
          <a:xfrm>
            <a:off x="2147888" y="762000"/>
            <a:ext cx="4848225" cy="5122446"/>
          </a:xfrm>
          <a:prstGeom prst="roundRect">
            <a:avLst>
              <a:gd name="adj" fmla="val 8594"/>
            </a:avLst>
          </a:prstGeom>
          <a:solidFill>
            <a:srgbClr val="ECECEC"/>
          </a:solidFill>
          <a:ln>
            <a:noFill/>
          </a:ln>
          <a:effectLst>
            <a:reflection stA="38000" endPos="28000" dist="5000" dir="5400000" sy="-100000" algn="bl" rotWithShape="0"/>
          </a:effectLst>
        </p:spPr>
      </p:pic>
      <p:sp>
        <p:nvSpPr>
          <p:cNvPr id="231" name="Google Shape;231;p13"/>
          <p:cNvSpPr/>
          <p:nvPr/>
        </p:nvSpPr>
        <p:spPr>
          <a:xfrm>
            <a:off x="1828800" y="5884446"/>
            <a:ext cx="5410200" cy="1049754"/>
          </a:xfrm>
          <a:prstGeom prst="rect">
            <a:avLst/>
          </a:prstGeom>
          <a:solidFill>
            <a:srgbClr val="00434C"/>
          </a:solidFill>
          <a:ln w="12700" cap="flat" cmpd="sng">
            <a:solidFill>
              <a:srgbClr val="004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2" name="Google Shape;232;p13"/>
          <p:cNvSpPr/>
          <p:nvPr/>
        </p:nvSpPr>
        <p:spPr>
          <a:xfrm>
            <a:off x="3429000" y="2514600"/>
            <a:ext cx="685800" cy="6096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3" name="Google Shape;233;p13"/>
          <p:cNvSpPr/>
          <p:nvPr/>
        </p:nvSpPr>
        <p:spPr>
          <a:xfrm>
            <a:off x="5867400" y="2514600"/>
            <a:ext cx="762000" cy="762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4" name="Google Shape;234;p13"/>
          <p:cNvSpPr/>
          <p:nvPr/>
        </p:nvSpPr>
        <p:spPr>
          <a:xfrm>
            <a:off x="5867400" y="4648200"/>
            <a:ext cx="762000" cy="7620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5" name="Google Shape;235;p13"/>
          <p:cNvSpPr/>
          <p:nvPr/>
        </p:nvSpPr>
        <p:spPr>
          <a:xfrm>
            <a:off x="5105400" y="1600200"/>
            <a:ext cx="685800" cy="685800"/>
          </a:xfrm>
          <a:prstGeom prst="ellipse">
            <a:avLst/>
          </a:prstGeom>
          <a:solidFill>
            <a:schemeClr val="lt1"/>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36" name="Google Shape;236;p13"/>
          <p:cNvSpPr txBox="1"/>
          <p:nvPr/>
        </p:nvSpPr>
        <p:spPr>
          <a:xfrm>
            <a:off x="3383812" y="2634734"/>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dk1"/>
                </a:solidFill>
                <a:latin typeface="Arial"/>
                <a:ea typeface="Arial"/>
                <a:cs typeface="Arial"/>
                <a:sym typeface="Arial"/>
              </a:rPr>
              <a:t>………..</a:t>
            </a:r>
            <a:endParaRPr dirty="0"/>
          </a:p>
        </p:txBody>
      </p:sp>
      <p:sp>
        <p:nvSpPr>
          <p:cNvPr id="237" name="Google Shape;237;p13"/>
          <p:cNvSpPr txBox="1"/>
          <p:nvPr/>
        </p:nvSpPr>
        <p:spPr>
          <a:xfrm>
            <a:off x="5060212" y="1758434"/>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sp>
        <p:nvSpPr>
          <p:cNvPr id="238" name="Google Shape;238;p13"/>
          <p:cNvSpPr txBox="1"/>
          <p:nvPr/>
        </p:nvSpPr>
        <p:spPr>
          <a:xfrm>
            <a:off x="5882019" y="2664311"/>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sp>
        <p:nvSpPr>
          <p:cNvPr id="239" name="Google Shape;239;p13"/>
          <p:cNvSpPr txBox="1"/>
          <p:nvPr/>
        </p:nvSpPr>
        <p:spPr>
          <a:xfrm>
            <a:off x="5867400" y="4809579"/>
            <a:ext cx="77617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a:t>
            </a:r>
            <a:endParaRPr/>
          </a:p>
        </p:txBody>
      </p:sp>
      <p:sp>
        <p:nvSpPr>
          <p:cNvPr id="240" name="Google Shape;240;p13"/>
          <p:cNvSpPr txBox="1"/>
          <p:nvPr/>
        </p:nvSpPr>
        <p:spPr>
          <a:xfrm>
            <a:off x="3231728" y="5947657"/>
            <a:ext cx="419430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Quá</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trình</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quang</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hợp</a:t>
            </a:r>
            <a:endParaRPr sz="2400" dirty="0">
              <a:solidFill>
                <a:schemeClr val="lt1"/>
              </a:solidFill>
              <a:latin typeface="Arial"/>
              <a:ea typeface="Arial"/>
              <a:cs typeface="Arial"/>
              <a:sym typeface="Arial"/>
            </a:endParaRPr>
          </a:p>
        </p:txBody>
      </p:sp>
      <p:sp>
        <p:nvSpPr>
          <p:cNvPr id="241" name="Google Shape;241;p13"/>
          <p:cNvSpPr txBox="1"/>
          <p:nvPr/>
        </p:nvSpPr>
        <p:spPr>
          <a:xfrm>
            <a:off x="5009973" y="1741077"/>
            <a:ext cx="1210718"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dirty="0">
                <a:solidFill>
                  <a:schemeClr val="dk1"/>
                </a:solidFill>
                <a:latin typeface="Arial"/>
                <a:ea typeface="Arial"/>
                <a:cs typeface="Arial"/>
                <a:sym typeface="Arial"/>
              </a:rPr>
              <a:t>C</a:t>
            </a:r>
            <a:r>
              <a:rPr lang="en-US" sz="1600" baseline="-25000" dirty="0">
                <a:solidFill>
                  <a:schemeClr val="dk1"/>
                </a:solidFill>
                <a:latin typeface="Arial"/>
                <a:ea typeface="Arial"/>
                <a:cs typeface="Arial"/>
                <a:sym typeface="Arial"/>
              </a:rPr>
              <a:t>6</a:t>
            </a:r>
            <a:r>
              <a:rPr lang="en-US" sz="1600" dirty="0">
                <a:solidFill>
                  <a:schemeClr val="dk1"/>
                </a:solidFill>
                <a:latin typeface="Arial"/>
                <a:ea typeface="Arial"/>
                <a:cs typeface="Arial"/>
                <a:sym typeface="Arial"/>
              </a:rPr>
              <a:t>H</a:t>
            </a:r>
            <a:r>
              <a:rPr lang="en-US" sz="1600" baseline="-25000" dirty="0">
                <a:solidFill>
                  <a:schemeClr val="dk1"/>
                </a:solidFill>
                <a:latin typeface="Arial"/>
                <a:ea typeface="Arial"/>
                <a:cs typeface="Arial"/>
                <a:sym typeface="Arial"/>
              </a:rPr>
              <a:t>12</a:t>
            </a:r>
            <a:r>
              <a:rPr lang="en-US" sz="1600" dirty="0">
                <a:solidFill>
                  <a:schemeClr val="dk1"/>
                </a:solidFill>
                <a:latin typeface="Arial"/>
                <a:ea typeface="Arial"/>
                <a:cs typeface="Arial"/>
                <a:sym typeface="Arial"/>
              </a:rPr>
              <a:t>O</a:t>
            </a:r>
            <a:r>
              <a:rPr lang="en-US" sz="1600" baseline="-25000" dirty="0">
                <a:solidFill>
                  <a:schemeClr val="dk1"/>
                </a:solidFill>
                <a:latin typeface="Arial"/>
                <a:ea typeface="Arial"/>
                <a:cs typeface="Arial"/>
                <a:sym typeface="Arial"/>
              </a:rPr>
              <a:t>6</a:t>
            </a:r>
            <a:endParaRPr sz="1600" dirty="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37"/>
                                        </p:tgtEl>
                                      </p:cBhvr>
                                    </p:animEffect>
                                    <p:set>
                                      <p:cBhvr>
                                        <p:cTn id="7" dur="1" fill="hold">
                                          <p:stCondLst>
                                            <p:cond delay="500"/>
                                          </p:stCondLst>
                                        </p:cTn>
                                        <p:tgtEl>
                                          <p:spTgt spid="23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238"/>
                                        </p:tgtEl>
                                      </p:cBhvr>
                                    </p:animEffect>
                                    <p:set>
                                      <p:cBhvr>
                                        <p:cTn id="10" dur="1" fill="hold">
                                          <p:stCondLst>
                                            <p:cond delay="500"/>
                                          </p:stCondLst>
                                        </p:cTn>
                                        <p:tgtEl>
                                          <p:spTgt spid="23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233"/>
                                        </p:tgtEl>
                                      </p:cBhvr>
                                    </p:animEffect>
                                    <p:set>
                                      <p:cBhvr>
                                        <p:cTn id="13" dur="1" fill="hold">
                                          <p:stCondLst>
                                            <p:cond delay="500"/>
                                          </p:stCondLst>
                                        </p:cTn>
                                        <p:tgtEl>
                                          <p:spTgt spid="23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34"/>
                                        </p:tgtEl>
                                      </p:cBhvr>
                                    </p:animEffect>
                                    <p:set>
                                      <p:cBhvr>
                                        <p:cTn id="16" dur="1" fill="hold">
                                          <p:stCondLst>
                                            <p:cond delay="500"/>
                                          </p:stCondLst>
                                        </p:cTn>
                                        <p:tgtEl>
                                          <p:spTgt spid="234"/>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9"/>
                                        </p:tgtEl>
                                      </p:cBhvr>
                                    </p:animEffect>
                                    <p:set>
                                      <p:cBhvr>
                                        <p:cTn id="19" dur="1" fill="hold">
                                          <p:stCondLst>
                                            <p:cond delay="500"/>
                                          </p:stCondLst>
                                        </p:cTn>
                                        <p:tgtEl>
                                          <p:spTgt spid="239"/>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36"/>
                                        </p:tgtEl>
                                      </p:cBhvr>
                                    </p:animEffect>
                                    <p:set>
                                      <p:cBhvr>
                                        <p:cTn id="22" dur="1" fill="hold">
                                          <p:stCondLst>
                                            <p:cond delay="500"/>
                                          </p:stCondLst>
                                        </p:cTn>
                                        <p:tgtEl>
                                          <p:spTgt spid="236"/>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32"/>
                                        </p:tgtEl>
                                      </p:cBhvr>
                                    </p:animEffect>
                                    <p:set>
                                      <p:cBhvr>
                                        <p:cTn id="25" dur="1" fill="hold">
                                          <p:stCondLst>
                                            <p:cond delay="500"/>
                                          </p:stCondLst>
                                        </p:cTn>
                                        <p:tgtEl>
                                          <p:spTgt spid="232"/>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41"/>
                                        </p:tgtEl>
                                        <p:attrNameLst>
                                          <p:attrName>style.visibility</p:attrName>
                                        </p:attrNameLst>
                                      </p:cBhvr>
                                      <p:to>
                                        <p:strVal val="visible"/>
                                      </p:to>
                                    </p:set>
                                    <p:animEffect transition="in" filter="fade">
                                      <p:cBhvr>
                                        <p:cTn id="30" dur="500"/>
                                        <p:tgtEl>
                                          <p:spTgt spid="2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4"/>
          <p:cNvSpPr txBox="1"/>
          <p:nvPr/>
        </p:nvSpPr>
        <p:spPr>
          <a:xfrm>
            <a:off x="838200" y="2743201"/>
            <a:ext cx="1497744"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F0000"/>
                </a:solidFill>
                <a:latin typeface="Arial"/>
                <a:ea typeface="Arial"/>
                <a:cs typeface="Arial"/>
                <a:sym typeface="Arial"/>
              </a:rPr>
              <a:t>6C</a:t>
            </a:r>
            <a:r>
              <a:rPr lang="en-US" sz="3600" dirty="0">
                <a:solidFill>
                  <a:srgbClr val="00B0F0"/>
                </a:solidFill>
                <a:latin typeface="Arial"/>
                <a:ea typeface="Arial"/>
                <a:cs typeface="Arial"/>
                <a:sym typeface="Arial"/>
              </a:rPr>
              <a:t>O</a:t>
            </a:r>
            <a:r>
              <a:rPr lang="en-US" sz="3600" baseline="-25000" dirty="0">
                <a:solidFill>
                  <a:srgbClr val="00B0F0"/>
                </a:solidFill>
                <a:latin typeface="Arial"/>
                <a:ea typeface="Arial"/>
                <a:cs typeface="Arial"/>
                <a:sym typeface="Arial"/>
              </a:rPr>
              <a:t>2</a:t>
            </a:r>
            <a:endParaRPr sz="3600" dirty="0">
              <a:solidFill>
                <a:srgbClr val="00B0F0"/>
              </a:solidFill>
              <a:latin typeface="Arial"/>
              <a:ea typeface="Arial"/>
              <a:cs typeface="Arial"/>
              <a:sym typeface="Arial"/>
            </a:endParaRPr>
          </a:p>
        </p:txBody>
      </p:sp>
      <p:sp>
        <p:nvSpPr>
          <p:cNvPr id="247" name="Google Shape;247;p14"/>
          <p:cNvSpPr txBox="1"/>
          <p:nvPr/>
        </p:nvSpPr>
        <p:spPr>
          <a:xfrm>
            <a:off x="1964413" y="2757053"/>
            <a:ext cx="222365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Arial"/>
                <a:ea typeface="Arial"/>
                <a:cs typeface="Arial"/>
                <a:sym typeface="Arial"/>
              </a:rPr>
              <a:t>+ </a:t>
            </a:r>
            <a:r>
              <a:rPr lang="en-US" sz="3600" dirty="0">
                <a:solidFill>
                  <a:srgbClr val="00B050"/>
                </a:solidFill>
                <a:latin typeface="Arial"/>
                <a:ea typeface="Arial"/>
                <a:cs typeface="Arial"/>
                <a:sym typeface="Arial"/>
              </a:rPr>
              <a:t>12H</a:t>
            </a:r>
            <a:r>
              <a:rPr lang="en-US" sz="3600" baseline="-25000" dirty="0">
                <a:solidFill>
                  <a:srgbClr val="00B050"/>
                </a:solidFill>
                <a:latin typeface="Arial"/>
                <a:ea typeface="Arial"/>
                <a:cs typeface="Arial"/>
                <a:sym typeface="Arial"/>
              </a:rPr>
              <a:t>2</a:t>
            </a:r>
            <a:r>
              <a:rPr lang="en-US" sz="3600" dirty="0">
                <a:solidFill>
                  <a:srgbClr val="FD4DB0"/>
                </a:solidFill>
                <a:latin typeface="Arial"/>
                <a:ea typeface="Arial"/>
                <a:cs typeface="Arial"/>
                <a:sym typeface="Arial"/>
              </a:rPr>
              <a:t>O</a:t>
            </a:r>
            <a:endParaRPr sz="3600" dirty="0">
              <a:solidFill>
                <a:srgbClr val="FD4DB0"/>
              </a:solidFill>
              <a:latin typeface="Arial"/>
              <a:ea typeface="Arial"/>
              <a:cs typeface="Arial"/>
              <a:sym typeface="Arial"/>
            </a:endParaRPr>
          </a:p>
        </p:txBody>
      </p:sp>
      <p:sp>
        <p:nvSpPr>
          <p:cNvPr id="248" name="Google Shape;248;p14"/>
          <p:cNvSpPr txBox="1"/>
          <p:nvPr/>
        </p:nvSpPr>
        <p:spPr>
          <a:xfrm>
            <a:off x="4419599" y="2743199"/>
            <a:ext cx="2313709"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rgbClr val="FF0000"/>
                </a:solidFill>
                <a:latin typeface="Arial"/>
                <a:ea typeface="Arial"/>
                <a:cs typeface="Arial"/>
                <a:sym typeface="Arial"/>
              </a:rPr>
              <a:t>C</a:t>
            </a:r>
            <a:r>
              <a:rPr lang="en-US" sz="3600" baseline="-25000" dirty="0">
                <a:solidFill>
                  <a:srgbClr val="FF0000"/>
                </a:solidFill>
                <a:latin typeface="Arial"/>
                <a:ea typeface="Arial"/>
                <a:cs typeface="Arial"/>
                <a:sym typeface="Arial"/>
              </a:rPr>
              <a:t>6</a:t>
            </a:r>
            <a:r>
              <a:rPr lang="en-US" sz="3600" dirty="0">
                <a:solidFill>
                  <a:srgbClr val="00B050"/>
                </a:solidFill>
                <a:latin typeface="Arial"/>
                <a:ea typeface="Arial"/>
                <a:cs typeface="Arial"/>
                <a:sym typeface="Arial"/>
              </a:rPr>
              <a:t>H</a:t>
            </a:r>
            <a:r>
              <a:rPr lang="en-US" sz="3600" baseline="-25000" dirty="0">
                <a:solidFill>
                  <a:srgbClr val="00B050"/>
                </a:solidFill>
                <a:latin typeface="Arial"/>
                <a:ea typeface="Arial"/>
                <a:cs typeface="Arial"/>
                <a:sym typeface="Arial"/>
              </a:rPr>
              <a:t>12</a:t>
            </a:r>
            <a:r>
              <a:rPr lang="en-US" sz="3600" dirty="0">
                <a:solidFill>
                  <a:srgbClr val="00B0F0"/>
                </a:solidFill>
                <a:latin typeface="Arial"/>
                <a:ea typeface="Arial"/>
                <a:cs typeface="Arial"/>
                <a:sym typeface="Arial"/>
              </a:rPr>
              <a:t>O</a:t>
            </a:r>
            <a:r>
              <a:rPr lang="en-US" sz="3600" baseline="-25000" dirty="0">
                <a:solidFill>
                  <a:srgbClr val="00B0F0"/>
                </a:solidFill>
                <a:latin typeface="Arial"/>
                <a:ea typeface="Arial"/>
                <a:cs typeface="Arial"/>
                <a:sym typeface="Arial"/>
              </a:rPr>
              <a:t>6</a:t>
            </a:r>
            <a:endParaRPr sz="3600" dirty="0">
              <a:solidFill>
                <a:srgbClr val="00B0F0"/>
              </a:solidFill>
              <a:latin typeface="Arial"/>
              <a:ea typeface="Arial"/>
              <a:cs typeface="Arial"/>
              <a:sym typeface="Arial"/>
            </a:endParaRPr>
          </a:p>
        </p:txBody>
      </p:sp>
      <p:sp>
        <p:nvSpPr>
          <p:cNvPr id="249" name="Google Shape;249;p14"/>
          <p:cNvSpPr txBox="1"/>
          <p:nvPr/>
        </p:nvSpPr>
        <p:spPr>
          <a:xfrm>
            <a:off x="6051777" y="2743199"/>
            <a:ext cx="1918353"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Arial"/>
                <a:ea typeface="Arial"/>
                <a:cs typeface="Arial"/>
                <a:sym typeface="Arial"/>
              </a:rPr>
              <a:t>+ </a:t>
            </a:r>
            <a:r>
              <a:rPr lang="en-US" sz="3600" dirty="0">
                <a:solidFill>
                  <a:srgbClr val="00B050"/>
                </a:solidFill>
                <a:latin typeface="Arial"/>
                <a:ea typeface="Arial"/>
                <a:cs typeface="Arial"/>
                <a:sym typeface="Arial"/>
              </a:rPr>
              <a:t>6H</a:t>
            </a:r>
            <a:r>
              <a:rPr lang="en-US" sz="3600" baseline="-25000" dirty="0">
                <a:solidFill>
                  <a:srgbClr val="00B050"/>
                </a:solidFill>
                <a:latin typeface="Arial"/>
                <a:ea typeface="Arial"/>
                <a:cs typeface="Arial"/>
                <a:sym typeface="Arial"/>
              </a:rPr>
              <a:t>2</a:t>
            </a:r>
            <a:r>
              <a:rPr lang="en-US" sz="3600" dirty="0">
                <a:solidFill>
                  <a:srgbClr val="00B0F0"/>
                </a:solidFill>
                <a:latin typeface="Arial"/>
                <a:ea typeface="Arial"/>
                <a:cs typeface="Arial"/>
                <a:sym typeface="Arial"/>
              </a:rPr>
              <a:t>O</a:t>
            </a:r>
            <a:endParaRPr sz="3600" dirty="0">
              <a:solidFill>
                <a:srgbClr val="00B0F0"/>
              </a:solidFill>
              <a:latin typeface="Arial"/>
              <a:ea typeface="Arial"/>
              <a:cs typeface="Arial"/>
              <a:sym typeface="Arial"/>
            </a:endParaRPr>
          </a:p>
        </p:txBody>
      </p:sp>
      <p:sp>
        <p:nvSpPr>
          <p:cNvPr id="250" name="Google Shape;250;p14"/>
          <p:cNvSpPr txBox="1"/>
          <p:nvPr/>
        </p:nvSpPr>
        <p:spPr>
          <a:xfrm>
            <a:off x="7514038" y="2743199"/>
            <a:ext cx="185966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Arial"/>
                <a:ea typeface="Arial"/>
                <a:cs typeface="Arial"/>
                <a:sym typeface="Arial"/>
              </a:rPr>
              <a:t>+ </a:t>
            </a:r>
            <a:r>
              <a:rPr lang="en-US" sz="3600" dirty="0">
                <a:solidFill>
                  <a:srgbClr val="FD4DB0"/>
                </a:solidFill>
                <a:latin typeface="Arial"/>
                <a:ea typeface="Arial"/>
                <a:cs typeface="Arial"/>
                <a:sym typeface="Arial"/>
              </a:rPr>
              <a:t>6O</a:t>
            </a:r>
            <a:r>
              <a:rPr lang="en-US" sz="3600" baseline="-25000" dirty="0">
                <a:solidFill>
                  <a:srgbClr val="FD4DB0"/>
                </a:solidFill>
                <a:latin typeface="Arial"/>
                <a:ea typeface="Arial"/>
                <a:cs typeface="Arial"/>
                <a:sym typeface="Arial"/>
              </a:rPr>
              <a:t>2</a:t>
            </a:r>
            <a:endParaRPr sz="3600" dirty="0">
              <a:solidFill>
                <a:srgbClr val="FD4DB0"/>
              </a:solidFill>
              <a:latin typeface="Arial"/>
              <a:ea typeface="Arial"/>
              <a:cs typeface="Arial"/>
              <a:sym typeface="Arial"/>
            </a:endParaRPr>
          </a:p>
        </p:txBody>
      </p:sp>
      <p:sp>
        <p:nvSpPr>
          <p:cNvPr id="251" name="Google Shape;251;p14"/>
          <p:cNvSpPr/>
          <p:nvPr/>
        </p:nvSpPr>
        <p:spPr>
          <a:xfrm>
            <a:off x="3850746" y="2990000"/>
            <a:ext cx="665902" cy="134038"/>
          </a:xfrm>
          <a:prstGeom prst="rightArrow">
            <a:avLst>
              <a:gd name="adj1" fmla="val 50000"/>
              <a:gd name="adj2" fmla="val 50000"/>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cxnSp>
        <p:nvCxnSpPr>
          <p:cNvPr id="252" name="Google Shape;252;p14"/>
          <p:cNvCxnSpPr/>
          <p:nvPr/>
        </p:nvCxnSpPr>
        <p:spPr>
          <a:xfrm flipH="1">
            <a:off x="1317814" y="3276600"/>
            <a:ext cx="1" cy="572868"/>
          </a:xfrm>
          <a:prstGeom prst="straightConnector1">
            <a:avLst/>
          </a:prstGeom>
          <a:noFill/>
          <a:ln w="28575" cap="flat" cmpd="sng">
            <a:solidFill>
              <a:schemeClr val="lt1"/>
            </a:solidFill>
            <a:prstDash val="solid"/>
            <a:miter lim="800000"/>
            <a:headEnd type="none" w="sm" len="sm"/>
            <a:tailEnd type="none" w="sm" len="sm"/>
          </a:ln>
        </p:spPr>
      </p:cxnSp>
      <p:cxnSp>
        <p:nvCxnSpPr>
          <p:cNvPr id="253" name="Google Shape;253;p14"/>
          <p:cNvCxnSpPr/>
          <p:nvPr/>
        </p:nvCxnSpPr>
        <p:spPr>
          <a:xfrm flipH="1">
            <a:off x="4648200" y="3276600"/>
            <a:ext cx="1" cy="572868"/>
          </a:xfrm>
          <a:prstGeom prst="straightConnector1">
            <a:avLst/>
          </a:prstGeom>
          <a:noFill/>
          <a:ln w="28575" cap="flat" cmpd="sng">
            <a:solidFill>
              <a:schemeClr val="lt1"/>
            </a:solidFill>
            <a:prstDash val="solid"/>
            <a:miter lim="800000"/>
            <a:headEnd type="triangle" w="med" len="med"/>
            <a:tailEnd type="none" w="sm" len="sm"/>
          </a:ln>
        </p:spPr>
      </p:cxnSp>
      <p:cxnSp>
        <p:nvCxnSpPr>
          <p:cNvPr id="254" name="Google Shape;254;p14"/>
          <p:cNvCxnSpPr/>
          <p:nvPr/>
        </p:nvCxnSpPr>
        <p:spPr>
          <a:xfrm>
            <a:off x="1326270" y="3849468"/>
            <a:ext cx="3321930" cy="0"/>
          </a:xfrm>
          <a:prstGeom prst="straightConnector1">
            <a:avLst/>
          </a:prstGeom>
          <a:noFill/>
          <a:ln w="28575" cap="flat" cmpd="sng">
            <a:solidFill>
              <a:schemeClr val="lt1"/>
            </a:solidFill>
            <a:prstDash val="solid"/>
            <a:miter lim="800000"/>
            <a:headEnd type="none" w="sm" len="sm"/>
            <a:tailEnd type="none" w="sm" len="sm"/>
          </a:ln>
        </p:spPr>
      </p:cxnSp>
      <p:sp>
        <p:nvSpPr>
          <p:cNvPr id="255" name="Google Shape;255;p14"/>
          <p:cNvSpPr txBox="1"/>
          <p:nvPr/>
        </p:nvSpPr>
        <p:spPr>
          <a:xfrm>
            <a:off x="2094614" y="3874784"/>
            <a:ext cx="2553586"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err="1">
                <a:solidFill>
                  <a:schemeClr val="lt1"/>
                </a:solidFill>
                <a:latin typeface="Arial"/>
                <a:ea typeface="Arial"/>
                <a:cs typeface="Arial"/>
                <a:sym typeface="Arial"/>
              </a:rPr>
              <a:t>Quá</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trình</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khử</a:t>
            </a:r>
            <a:endParaRPr sz="2400" dirty="0">
              <a:solidFill>
                <a:schemeClr val="lt1"/>
              </a:solidFill>
              <a:latin typeface="Arial"/>
              <a:ea typeface="Arial"/>
              <a:cs typeface="Arial"/>
              <a:sym typeface="Arial"/>
            </a:endParaRPr>
          </a:p>
        </p:txBody>
      </p:sp>
      <p:sp>
        <p:nvSpPr>
          <p:cNvPr id="256" name="Google Shape;256;p14"/>
          <p:cNvSpPr txBox="1"/>
          <p:nvPr/>
        </p:nvSpPr>
        <p:spPr>
          <a:xfrm>
            <a:off x="2667000" y="4495800"/>
            <a:ext cx="377379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PHƯƠNG TRÌNH QUANG HỢP</a:t>
            </a: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
                                        </p:tgtEl>
                                        <p:attrNameLst>
                                          <p:attrName>style.visibility</p:attrName>
                                        </p:attrNameLst>
                                      </p:cBhvr>
                                      <p:to>
                                        <p:strVal val="visible"/>
                                      </p:to>
                                    </p:set>
                                    <p:animEffect transition="in" filter="fade">
                                      <p:cBhvr>
                                        <p:cTn id="7" dur="500"/>
                                        <p:tgtEl>
                                          <p:spTgt spid="246"/>
                                        </p:tgtEl>
                                      </p:cBhvr>
                                    </p:animEffect>
                                  </p:childTnLst>
                                </p:cTn>
                              </p:par>
                              <p:par>
                                <p:cTn id="8" presetID="10" presetClass="entr" presetSubtype="0" fill="hold" nodeType="withEffect">
                                  <p:stCondLst>
                                    <p:cond delay="0"/>
                                  </p:stCondLst>
                                  <p:childTnLst>
                                    <p:set>
                                      <p:cBhvr>
                                        <p:cTn id="9" dur="1" fill="hold">
                                          <p:stCondLst>
                                            <p:cond delay="0"/>
                                          </p:stCondLst>
                                        </p:cTn>
                                        <p:tgtEl>
                                          <p:spTgt spid="247"/>
                                        </p:tgtEl>
                                        <p:attrNameLst>
                                          <p:attrName>style.visibility</p:attrName>
                                        </p:attrNameLst>
                                      </p:cBhvr>
                                      <p:to>
                                        <p:strVal val="visible"/>
                                      </p:to>
                                    </p:set>
                                    <p:animEffect transition="in" filter="fade">
                                      <p:cBhvr>
                                        <p:cTn id="10" dur="500"/>
                                        <p:tgtEl>
                                          <p:spTgt spid="2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8"/>
                                        </p:tgtEl>
                                        <p:attrNameLst>
                                          <p:attrName>style.visibility</p:attrName>
                                        </p:attrNameLst>
                                      </p:cBhvr>
                                      <p:to>
                                        <p:strVal val="visible"/>
                                      </p:to>
                                    </p:set>
                                    <p:animEffect transition="in" filter="fade">
                                      <p:cBhvr>
                                        <p:cTn id="15" dur="500"/>
                                        <p:tgtEl>
                                          <p:spTgt spid="248"/>
                                        </p:tgtEl>
                                      </p:cBhvr>
                                    </p:animEffect>
                                  </p:childTnLst>
                                </p:cTn>
                              </p:par>
                              <p:par>
                                <p:cTn id="16" presetID="10" presetClass="entr" presetSubtype="0" fill="hold" nodeType="withEffect">
                                  <p:stCondLst>
                                    <p:cond delay="0"/>
                                  </p:stCondLst>
                                  <p:childTnLst>
                                    <p:set>
                                      <p:cBhvr>
                                        <p:cTn id="17" dur="1" fill="hold">
                                          <p:stCondLst>
                                            <p:cond delay="0"/>
                                          </p:stCondLst>
                                        </p:cTn>
                                        <p:tgtEl>
                                          <p:spTgt spid="249"/>
                                        </p:tgtEl>
                                        <p:attrNameLst>
                                          <p:attrName>style.visibility</p:attrName>
                                        </p:attrNameLst>
                                      </p:cBhvr>
                                      <p:to>
                                        <p:strVal val="visible"/>
                                      </p:to>
                                    </p:set>
                                    <p:animEffect transition="in" filter="fade">
                                      <p:cBhvr>
                                        <p:cTn id="18" dur="500"/>
                                        <p:tgtEl>
                                          <p:spTgt spid="249"/>
                                        </p:tgtEl>
                                      </p:cBhvr>
                                    </p:animEffect>
                                  </p:childTnLst>
                                </p:cTn>
                              </p:par>
                              <p:par>
                                <p:cTn id="19" presetID="10" presetClass="entr" presetSubtype="0" fill="hold" nodeType="withEffect">
                                  <p:stCondLst>
                                    <p:cond delay="0"/>
                                  </p:stCondLst>
                                  <p:childTnLst>
                                    <p:set>
                                      <p:cBhvr>
                                        <p:cTn id="20" dur="1" fill="hold">
                                          <p:stCondLst>
                                            <p:cond delay="0"/>
                                          </p:stCondLst>
                                        </p:cTn>
                                        <p:tgtEl>
                                          <p:spTgt spid="250"/>
                                        </p:tgtEl>
                                        <p:attrNameLst>
                                          <p:attrName>style.visibility</p:attrName>
                                        </p:attrNameLst>
                                      </p:cBhvr>
                                      <p:to>
                                        <p:strVal val="visible"/>
                                      </p:to>
                                    </p:set>
                                    <p:animEffect transition="in" filter="fade">
                                      <p:cBhvr>
                                        <p:cTn id="21" dur="500"/>
                                        <p:tgtEl>
                                          <p:spTgt spid="250"/>
                                        </p:tgtEl>
                                      </p:cBhvr>
                                    </p:animEffect>
                                  </p:childTnLst>
                                </p:cTn>
                              </p:par>
                              <p:par>
                                <p:cTn id="22" presetID="10" presetClass="entr" presetSubtype="0" fill="hold" nodeType="withEffect">
                                  <p:stCondLst>
                                    <p:cond delay="0"/>
                                  </p:stCondLst>
                                  <p:childTnLst>
                                    <p:set>
                                      <p:cBhvr>
                                        <p:cTn id="23" dur="1" fill="hold">
                                          <p:stCondLst>
                                            <p:cond delay="0"/>
                                          </p:stCondLst>
                                        </p:cTn>
                                        <p:tgtEl>
                                          <p:spTgt spid="251"/>
                                        </p:tgtEl>
                                        <p:attrNameLst>
                                          <p:attrName>style.visibility</p:attrName>
                                        </p:attrNameLst>
                                      </p:cBhvr>
                                      <p:to>
                                        <p:strVal val="visible"/>
                                      </p:to>
                                    </p:set>
                                    <p:animEffect transition="in" filter="fade">
                                      <p:cBhvr>
                                        <p:cTn id="24" dur="500"/>
                                        <p:tgtEl>
                                          <p:spTgt spid="25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52"/>
                                        </p:tgtEl>
                                        <p:attrNameLst>
                                          <p:attrName>style.visibility</p:attrName>
                                        </p:attrNameLst>
                                      </p:cBhvr>
                                      <p:to>
                                        <p:strVal val="visible"/>
                                      </p:to>
                                    </p:set>
                                    <p:animEffect transition="in" filter="fade">
                                      <p:cBhvr>
                                        <p:cTn id="29" dur="500"/>
                                        <p:tgtEl>
                                          <p:spTgt spid="252"/>
                                        </p:tgtEl>
                                      </p:cBhvr>
                                    </p:animEffect>
                                  </p:childTnLst>
                                </p:cTn>
                              </p:par>
                              <p:par>
                                <p:cTn id="30" presetID="10" presetClass="entr" presetSubtype="0" fill="hold" nodeType="withEffect">
                                  <p:stCondLst>
                                    <p:cond delay="0"/>
                                  </p:stCondLst>
                                  <p:childTnLst>
                                    <p:set>
                                      <p:cBhvr>
                                        <p:cTn id="31" dur="1" fill="hold">
                                          <p:stCondLst>
                                            <p:cond delay="0"/>
                                          </p:stCondLst>
                                        </p:cTn>
                                        <p:tgtEl>
                                          <p:spTgt spid="253"/>
                                        </p:tgtEl>
                                        <p:attrNameLst>
                                          <p:attrName>style.visibility</p:attrName>
                                        </p:attrNameLst>
                                      </p:cBhvr>
                                      <p:to>
                                        <p:strVal val="visible"/>
                                      </p:to>
                                    </p:set>
                                    <p:animEffect transition="in" filter="fade">
                                      <p:cBhvr>
                                        <p:cTn id="32" dur="500"/>
                                        <p:tgtEl>
                                          <p:spTgt spid="253"/>
                                        </p:tgtEl>
                                      </p:cBhvr>
                                    </p:animEffect>
                                  </p:childTnLst>
                                </p:cTn>
                              </p:par>
                              <p:par>
                                <p:cTn id="33" presetID="10" presetClass="entr" presetSubtype="0" fill="hold" nodeType="withEffect">
                                  <p:stCondLst>
                                    <p:cond delay="0"/>
                                  </p:stCondLst>
                                  <p:childTnLst>
                                    <p:set>
                                      <p:cBhvr>
                                        <p:cTn id="34" dur="1" fill="hold">
                                          <p:stCondLst>
                                            <p:cond delay="0"/>
                                          </p:stCondLst>
                                        </p:cTn>
                                        <p:tgtEl>
                                          <p:spTgt spid="254"/>
                                        </p:tgtEl>
                                        <p:attrNameLst>
                                          <p:attrName>style.visibility</p:attrName>
                                        </p:attrNameLst>
                                      </p:cBhvr>
                                      <p:to>
                                        <p:strVal val="visible"/>
                                      </p:to>
                                    </p:set>
                                    <p:animEffect transition="in" filter="fade">
                                      <p:cBhvr>
                                        <p:cTn id="35" dur="500"/>
                                        <p:tgtEl>
                                          <p:spTgt spid="254"/>
                                        </p:tgtEl>
                                      </p:cBhvr>
                                    </p:animEffect>
                                  </p:childTnLst>
                                </p:cTn>
                              </p:par>
                              <p:par>
                                <p:cTn id="36" presetID="10" presetClass="entr" presetSubtype="0" fill="hold" nodeType="withEffect">
                                  <p:stCondLst>
                                    <p:cond delay="0"/>
                                  </p:stCondLst>
                                  <p:childTnLst>
                                    <p:set>
                                      <p:cBhvr>
                                        <p:cTn id="37" dur="1" fill="hold">
                                          <p:stCondLst>
                                            <p:cond delay="0"/>
                                          </p:stCondLst>
                                        </p:cTn>
                                        <p:tgtEl>
                                          <p:spTgt spid="255"/>
                                        </p:tgtEl>
                                        <p:attrNameLst>
                                          <p:attrName>style.visibility</p:attrName>
                                        </p:attrNameLst>
                                      </p:cBhvr>
                                      <p:to>
                                        <p:strVal val="visible"/>
                                      </p:to>
                                    </p:set>
                                    <p:animEffect transition="in" filter="fade">
                                      <p:cBhvr>
                                        <p:cTn id="38"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grpSp>
        <p:nvGrpSpPr>
          <p:cNvPr id="261" name="Google Shape;261;p15"/>
          <p:cNvGrpSpPr/>
          <p:nvPr/>
        </p:nvGrpSpPr>
        <p:grpSpPr>
          <a:xfrm>
            <a:off x="838200" y="1295400"/>
            <a:ext cx="7739061" cy="3390899"/>
            <a:chOff x="1845209" y="3575562"/>
            <a:chExt cx="7463680" cy="1381082"/>
          </a:xfrm>
        </p:grpSpPr>
        <p:sp>
          <p:nvSpPr>
            <p:cNvPr id="262" name="Google Shape;262;p15"/>
            <p:cNvSpPr/>
            <p:nvPr/>
          </p:nvSpPr>
          <p:spPr>
            <a:xfrm>
              <a:off x="1845209" y="3575562"/>
              <a:ext cx="7463680" cy="1381082"/>
            </a:xfrm>
            <a:prstGeom prst="roundRect">
              <a:avLst>
                <a:gd name="adj" fmla="val 10865"/>
              </a:avLst>
            </a:prstGeom>
            <a:solidFill>
              <a:srgbClr val="00434C"/>
            </a:solidFill>
            <a:ln w="1905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263" name="Google Shape;263;p15"/>
            <p:cNvSpPr/>
            <p:nvPr/>
          </p:nvSpPr>
          <p:spPr>
            <a:xfrm>
              <a:off x="1940499" y="3623982"/>
              <a:ext cx="7273101" cy="1284243"/>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000" b="1" dirty="0">
                  <a:solidFill>
                    <a:srgbClr val="FFC000"/>
                  </a:solidFill>
                  <a:latin typeface="Arial"/>
                  <a:ea typeface="Arial"/>
                  <a:cs typeface="Arial"/>
                  <a:sym typeface="Arial"/>
                </a:rPr>
                <a:t>1.KHÁI NIỆM VỀ QUANG HỢP</a:t>
              </a:r>
              <a:endParaRPr sz="2000" b="1" dirty="0">
                <a:solidFill>
                  <a:srgbClr val="FFC000"/>
                </a:solidFill>
                <a:latin typeface="Arial"/>
                <a:ea typeface="Arial"/>
                <a:cs typeface="Arial"/>
                <a:sym typeface="Arial"/>
              </a:endParaRPr>
            </a:p>
            <a:p>
              <a:pPr marL="0" marR="0" lvl="0" indent="0" algn="just" rtl="0">
                <a:lnSpc>
                  <a:spcPct val="150000"/>
                </a:lnSpc>
                <a:spcBef>
                  <a:spcPts val="0"/>
                </a:spcBef>
                <a:spcAft>
                  <a:spcPts val="0"/>
                </a:spcAft>
                <a:buNone/>
              </a:pP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Là</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quá</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trình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lục</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lạp</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hấp</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thụ</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và</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sử</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dụng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năng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lượng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ánh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sáng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để</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chuyển</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hóa</a:t>
              </a:r>
              <a:r>
                <a:rPr lang="en-US" sz="2000" b="1" dirty="0">
                  <a:solidFill>
                    <a:schemeClr val="lt1"/>
                  </a:solidFill>
                  <a:latin typeface="Arial"/>
                  <a:ea typeface="Arial"/>
                  <a:cs typeface="Arial"/>
                  <a:sym typeface="Arial"/>
                </a:rPr>
                <a:t> CO</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và</a:t>
              </a:r>
              <a:r>
                <a:rPr lang="en-US" sz="2000" b="1" dirty="0">
                  <a:solidFill>
                    <a:schemeClr val="lt1"/>
                  </a:solidFill>
                  <a:latin typeface="Arial"/>
                  <a:ea typeface="Arial"/>
                  <a:cs typeface="Arial"/>
                  <a:sym typeface="Arial"/>
                </a:rPr>
                <a:t> H</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O </a:t>
              </a:r>
              <a:r>
                <a:rPr lang="en-US" sz="2000" b="1" dirty="0" err="1">
                  <a:solidFill>
                    <a:schemeClr val="lt1"/>
                  </a:solidFill>
                  <a:latin typeface="Arial"/>
                  <a:ea typeface="Arial"/>
                  <a:cs typeface="Arial"/>
                  <a:sym typeface="Arial"/>
                </a:rPr>
                <a:t>thành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hợp</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chất</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hữu</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cơ</a:t>
              </a:r>
              <a:r>
                <a:rPr lang="en-US" sz="2000" b="1" dirty="0">
                  <a:solidFill>
                    <a:schemeClr val="lt1"/>
                  </a:solidFill>
                  <a:latin typeface="Arial"/>
                  <a:ea typeface="Arial"/>
                  <a:cs typeface="Arial"/>
                  <a:sym typeface="Arial"/>
                </a:rPr>
                <a:t> (C</a:t>
              </a:r>
              <a:r>
                <a:rPr lang="en-US" sz="2000" b="1" baseline="-25000" dirty="0">
                  <a:solidFill>
                    <a:schemeClr val="lt1"/>
                  </a:solidFill>
                  <a:latin typeface="Arial"/>
                  <a:ea typeface="Arial"/>
                  <a:cs typeface="Arial"/>
                  <a:sym typeface="Arial"/>
                </a:rPr>
                <a:t>6</a:t>
              </a:r>
              <a:r>
                <a:rPr lang="en-US" sz="2000" b="1" dirty="0">
                  <a:solidFill>
                    <a:schemeClr val="lt1"/>
                  </a:solidFill>
                  <a:latin typeface="Arial"/>
                  <a:ea typeface="Arial"/>
                  <a:cs typeface="Arial"/>
                  <a:sym typeface="Arial"/>
                </a:rPr>
                <a:t>H</a:t>
              </a:r>
              <a:r>
                <a:rPr lang="en-US" sz="2000" b="1" baseline="-25000" dirty="0">
                  <a:solidFill>
                    <a:schemeClr val="lt1"/>
                  </a:solidFill>
                  <a:latin typeface="Arial"/>
                  <a:ea typeface="Arial"/>
                  <a:cs typeface="Arial"/>
                  <a:sym typeface="Arial"/>
                </a:rPr>
                <a:t>12</a:t>
              </a:r>
              <a:r>
                <a:rPr lang="en-US" sz="2000" b="1" dirty="0">
                  <a:solidFill>
                    <a:schemeClr val="lt1"/>
                  </a:solidFill>
                  <a:latin typeface="Arial"/>
                  <a:ea typeface="Arial"/>
                  <a:cs typeface="Arial"/>
                  <a:sym typeface="Arial"/>
                </a:rPr>
                <a:t>O</a:t>
              </a:r>
              <a:r>
                <a:rPr lang="en-US" sz="2000" b="1" baseline="-25000" dirty="0">
                  <a:solidFill>
                    <a:schemeClr val="lt1"/>
                  </a:solidFill>
                  <a:latin typeface="Arial"/>
                  <a:ea typeface="Arial"/>
                  <a:cs typeface="Arial"/>
                  <a:sym typeface="Arial"/>
                </a:rPr>
                <a:t>6</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đồng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thời</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giải</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phóng</a:t>
              </a:r>
              <a:r>
                <a:rPr lang="en-US" sz="2000" b="1" dirty="0">
                  <a:solidFill>
                    <a:schemeClr val="lt1"/>
                  </a:solidFill>
                  <a:latin typeface="Arial"/>
                  <a:ea typeface="Arial"/>
                  <a:cs typeface="Arial"/>
                  <a:sym typeface="Arial"/>
                </a:rPr>
                <a:t> O</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trong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quá</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trình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này</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thực</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vật</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chuyển</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hóa</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năng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lượng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ánh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sáng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thành</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năng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lượng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hóa</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học</a:t>
              </a:r>
              <a:r>
                <a:rPr lang="en-US" sz="2000" b="1" dirty="0">
                  <a:solidFill>
                    <a:schemeClr val="lt1"/>
                  </a:solidFill>
                  <a:latin typeface="Arial"/>
                  <a:ea typeface="Arial"/>
                  <a:cs typeface="Arial"/>
                  <a:sym typeface="Arial"/>
                </a:rPr>
                <a:t>.</a:t>
              </a:r>
              <a:endParaRPr dirty="0"/>
            </a:p>
            <a:p>
              <a:pPr marL="0" marR="0" lvl="0" indent="0" algn="just" rtl="0">
                <a:lnSpc>
                  <a:spcPct val="150000"/>
                </a:lnSpc>
                <a:spcBef>
                  <a:spcPts val="0"/>
                </a:spcBef>
                <a:spcAft>
                  <a:spcPts val="0"/>
                </a:spcAft>
                <a:buNone/>
              </a:pP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Phương</a:t>
              </a:r>
              <a:r>
                <a:rPr lang="en-US" sz="2000" b="1" dirty="0">
                  <a:solidFill>
                    <a:schemeClr val="lt1"/>
                  </a:solidFill>
                  <a:latin typeface="Arial"/>
                  <a:ea typeface="Arial"/>
                  <a:cs typeface="Arial"/>
                  <a:sym typeface="Arial"/>
                </a:rPr>
                <a:t> </a:t>
              </a:r>
              <a:r>
                <a:rPr lang="en-US" sz="2000" b="1" dirty="0" err="1">
                  <a:solidFill>
                    <a:schemeClr val="lt1"/>
                  </a:solidFill>
                  <a:latin typeface="Arial"/>
                  <a:ea typeface="Arial"/>
                  <a:cs typeface="Arial"/>
                  <a:sym typeface="Arial"/>
                </a:rPr>
                <a:t>trình</a:t>
              </a:r>
              <a:r>
                <a:rPr lang="en-US" sz="2000" b="1" dirty="0">
                  <a:solidFill>
                    <a:schemeClr val="lt1"/>
                  </a:solidFill>
                  <a:latin typeface="Arial"/>
                  <a:ea typeface="Arial"/>
                  <a:cs typeface="Arial"/>
                  <a:sym typeface="Arial"/>
                </a:rPr>
                <a:t>: 6CO</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 + 12H</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O        C</a:t>
              </a:r>
              <a:r>
                <a:rPr lang="en-US" sz="2000" b="1" baseline="-25000" dirty="0">
                  <a:solidFill>
                    <a:schemeClr val="lt1"/>
                  </a:solidFill>
                  <a:latin typeface="Arial"/>
                  <a:ea typeface="Arial"/>
                  <a:cs typeface="Arial"/>
                  <a:sym typeface="Arial"/>
                </a:rPr>
                <a:t>6</a:t>
              </a:r>
              <a:r>
                <a:rPr lang="en-US" sz="2000" b="1" dirty="0">
                  <a:solidFill>
                    <a:schemeClr val="lt1"/>
                  </a:solidFill>
                  <a:latin typeface="Arial"/>
                  <a:ea typeface="Arial"/>
                  <a:cs typeface="Arial"/>
                  <a:sym typeface="Arial"/>
                </a:rPr>
                <a:t>H</a:t>
              </a:r>
              <a:r>
                <a:rPr lang="en-US" sz="2000" b="1" baseline="-25000" dirty="0">
                  <a:solidFill>
                    <a:schemeClr val="lt1"/>
                  </a:solidFill>
                  <a:latin typeface="Arial"/>
                  <a:ea typeface="Arial"/>
                  <a:cs typeface="Arial"/>
                  <a:sym typeface="Arial"/>
                </a:rPr>
                <a:t>12</a:t>
              </a:r>
              <a:r>
                <a:rPr lang="en-US" sz="2000" b="1" dirty="0">
                  <a:solidFill>
                    <a:schemeClr val="lt1"/>
                  </a:solidFill>
                  <a:latin typeface="Arial"/>
                  <a:ea typeface="Arial"/>
                  <a:cs typeface="Arial"/>
                  <a:sym typeface="Arial"/>
                </a:rPr>
                <a:t>O</a:t>
              </a:r>
              <a:r>
                <a:rPr lang="en-US" sz="2000" b="1" baseline="-25000" dirty="0">
                  <a:solidFill>
                    <a:schemeClr val="lt1"/>
                  </a:solidFill>
                  <a:latin typeface="Arial"/>
                  <a:ea typeface="Arial"/>
                  <a:cs typeface="Arial"/>
                  <a:sym typeface="Arial"/>
                </a:rPr>
                <a:t>6</a:t>
              </a:r>
              <a:r>
                <a:rPr lang="en-US" sz="2000" b="1" dirty="0">
                  <a:solidFill>
                    <a:schemeClr val="lt1"/>
                  </a:solidFill>
                  <a:latin typeface="Arial"/>
                  <a:ea typeface="Arial"/>
                  <a:cs typeface="Arial"/>
                  <a:sym typeface="Arial"/>
                </a:rPr>
                <a:t>  + 6H</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O  +  6O</a:t>
              </a:r>
              <a:r>
                <a:rPr lang="en-US" sz="2000" b="1" baseline="-25000" dirty="0">
                  <a:solidFill>
                    <a:schemeClr val="lt1"/>
                  </a:solidFill>
                  <a:latin typeface="Arial"/>
                  <a:ea typeface="Arial"/>
                  <a:cs typeface="Arial"/>
                  <a:sym typeface="Arial"/>
                </a:rPr>
                <a:t>2</a:t>
              </a:r>
              <a:r>
                <a:rPr lang="en-US" sz="2000" b="1" dirty="0">
                  <a:solidFill>
                    <a:schemeClr val="lt1"/>
                  </a:solidFill>
                  <a:latin typeface="Arial"/>
                  <a:ea typeface="Arial"/>
                  <a:cs typeface="Arial"/>
                  <a:sym typeface="Arial"/>
                </a:rPr>
                <a:t>  </a:t>
              </a:r>
              <a:endParaRPr dirty="0"/>
            </a:p>
          </p:txBody>
        </p:sp>
      </p:grpSp>
      <p:cxnSp>
        <p:nvCxnSpPr>
          <p:cNvPr id="264" name="Google Shape;264;p15"/>
          <p:cNvCxnSpPr/>
          <p:nvPr/>
        </p:nvCxnSpPr>
        <p:spPr>
          <a:xfrm>
            <a:off x="4752109" y="4412673"/>
            <a:ext cx="304800" cy="0"/>
          </a:xfrm>
          <a:prstGeom prst="straightConnector1">
            <a:avLst/>
          </a:prstGeom>
          <a:noFill/>
          <a:ln w="28575" cap="flat" cmpd="sng">
            <a:solidFill>
              <a:schemeClr val="lt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6"/>
          <p:cNvSpPr txBox="1"/>
          <p:nvPr/>
        </p:nvSpPr>
        <p:spPr>
          <a:xfrm>
            <a:off x="2590800" y="3264309"/>
            <a:ext cx="5486400" cy="498558"/>
          </a:xfrm>
          <a:prstGeom prst="rect">
            <a:avLst/>
          </a:prstGeom>
          <a:noFill/>
          <a:ln>
            <a:noFill/>
          </a:ln>
        </p:spPr>
        <p:txBody>
          <a:bodyPr spcFirstLastPara="1" wrap="square" lIns="91425" tIns="45700" rIns="91425" bIns="45700" anchor="ctr" anchorCtr="0">
            <a:spAutoFit/>
          </a:bodyPr>
          <a:lstStyle/>
          <a:p>
            <a:pPr marL="0" marR="0" lvl="0" indent="0" algn="l" rtl="0">
              <a:lnSpc>
                <a:spcPct val="110000"/>
              </a:lnSpc>
              <a:spcBef>
                <a:spcPts val="0"/>
              </a:spcBef>
              <a:spcAft>
                <a:spcPts val="0"/>
              </a:spcAft>
              <a:buNone/>
            </a:pPr>
            <a:r>
              <a:rPr lang="en-US" sz="2400" b="1" dirty="0">
                <a:solidFill>
                  <a:srgbClr val="FFFF00"/>
                </a:solidFill>
                <a:latin typeface="Arial"/>
                <a:ea typeface="Arial"/>
                <a:cs typeface="Arial"/>
                <a:sym typeface="Arial"/>
              </a:rPr>
              <a:t>2. VAI TRÒ CỦA QUANG HỢP</a:t>
            </a:r>
            <a:endParaRPr dirty="0"/>
          </a:p>
        </p:txBody>
      </p:sp>
      <p:sp>
        <p:nvSpPr>
          <p:cNvPr id="271" name="Google Shape;271;p16"/>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272" name="Google Shape;272;p16"/>
          <p:cNvPicPr preferRelativeResize="0"/>
          <p:nvPr/>
        </p:nvPicPr>
        <p:blipFill rotWithShape="1">
          <a:blip r:embed="rId3">
            <a:alphaModFix/>
          </a:blip>
          <a:srcRect/>
          <a:stretch/>
        </p:blipFill>
        <p:spPr>
          <a:xfrm>
            <a:off x="1066800" y="2829962"/>
            <a:ext cx="1294059" cy="1367252"/>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slow">
    <p:push/>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7"/>
          <p:cNvPicPr preferRelativeResize="0"/>
          <p:nvPr/>
        </p:nvPicPr>
        <p:blipFill rotWithShape="1">
          <a:blip r:embed="rId3">
            <a:alphaModFix/>
          </a:blip>
          <a:srcRect/>
          <a:stretch/>
        </p:blipFill>
        <p:spPr>
          <a:xfrm>
            <a:off x="2147888" y="762000"/>
            <a:ext cx="4848225" cy="5122446"/>
          </a:xfrm>
          <a:prstGeom prst="roundRect">
            <a:avLst>
              <a:gd name="adj" fmla="val 8594"/>
            </a:avLst>
          </a:prstGeom>
          <a:solidFill>
            <a:srgbClr val="ECECEC"/>
          </a:solidFill>
          <a:ln>
            <a:noFill/>
          </a:ln>
          <a:effectLst>
            <a:reflection stA="38000" endPos="28000" dist="5000" dir="5400000" sy="-100000" algn="bl" rotWithShape="0"/>
          </a:effectLst>
        </p:spPr>
      </p:pic>
      <p:sp>
        <p:nvSpPr>
          <p:cNvPr id="278" name="Google Shape;278;p17"/>
          <p:cNvSpPr/>
          <p:nvPr/>
        </p:nvSpPr>
        <p:spPr>
          <a:xfrm>
            <a:off x="5105400" y="1600200"/>
            <a:ext cx="685800" cy="685800"/>
          </a:xfrm>
          <a:prstGeom prst="ellipse">
            <a:avLst/>
          </a:prstGeom>
          <a:solidFill>
            <a:srgbClr val="F9F4A8"/>
          </a:solidFill>
          <a:ln w="127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9" name="Google Shape;279;p17"/>
          <p:cNvSpPr txBox="1"/>
          <p:nvPr/>
        </p:nvSpPr>
        <p:spPr>
          <a:xfrm>
            <a:off x="5060212" y="1758434"/>
            <a:ext cx="96651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dirty="0">
                <a:solidFill>
                  <a:schemeClr val="dk1"/>
                </a:solidFill>
                <a:latin typeface="Arial"/>
                <a:ea typeface="Arial"/>
                <a:cs typeface="Arial"/>
                <a:sym typeface="Arial"/>
              </a:rPr>
              <a:t>HCHC</a:t>
            </a:r>
            <a:endParaRPr dirty="0"/>
          </a:p>
        </p:txBody>
      </p:sp>
      <p:sp>
        <p:nvSpPr>
          <p:cNvPr id="280" name="Google Shape;280;p17"/>
          <p:cNvSpPr/>
          <p:nvPr/>
        </p:nvSpPr>
        <p:spPr>
          <a:xfrm>
            <a:off x="1866900" y="5884446"/>
            <a:ext cx="5410200" cy="1049754"/>
          </a:xfrm>
          <a:prstGeom prst="rect">
            <a:avLst/>
          </a:prstGeom>
          <a:solidFill>
            <a:srgbClr val="00434C"/>
          </a:solidFill>
          <a:ln w="12700" cap="flat" cmpd="sng">
            <a:solidFill>
              <a:srgbClr val="00434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17"/>
          <p:cNvSpPr txBox="1"/>
          <p:nvPr/>
        </p:nvSpPr>
        <p:spPr>
          <a:xfrm>
            <a:off x="3517064" y="5947657"/>
            <a:ext cx="34790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Đối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với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thực</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vật</a:t>
            </a:r>
            <a:endParaRPr sz="2400" dirty="0">
              <a:solidFill>
                <a:schemeClr val="lt1"/>
              </a:solidFill>
              <a:latin typeface="Arial"/>
              <a:ea typeface="Arial"/>
              <a:cs typeface="Arial"/>
              <a:sym typeface="Arial"/>
            </a:endParaRPr>
          </a:p>
        </p:txBody>
      </p:sp>
      <p:sp>
        <p:nvSpPr>
          <p:cNvPr id="282" name="Google Shape;282;p17"/>
          <p:cNvSpPr txBox="1"/>
          <p:nvPr/>
        </p:nvSpPr>
        <p:spPr>
          <a:xfrm>
            <a:off x="4419600" y="2127766"/>
            <a:ext cx="81741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F0000"/>
                </a:solidFill>
                <a:latin typeface="Arial"/>
                <a:ea typeface="Arial"/>
                <a:cs typeface="Arial"/>
                <a:sym typeface="Arial"/>
              </a:rPr>
              <a:t>50%</a:t>
            </a:r>
            <a:endParaRPr dirty="0"/>
          </a:p>
        </p:txBody>
      </p:sp>
      <p:sp>
        <p:nvSpPr>
          <p:cNvPr id="283" name="Google Shape;283;p17"/>
          <p:cNvSpPr txBox="1"/>
          <p:nvPr/>
        </p:nvSpPr>
        <p:spPr>
          <a:xfrm>
            <a:off x="5133147" y="2626211"/>
            <a:ext cx="99056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rgbClr val="FD4DB0"/>
                </a:solidFill>
                <a:latin typeface="Arial"/>
                <a:ea typeface="Arial"/>
                <a:cs typeface="Arial"/>
                <a:sym typeface="Arial"/>
              </a:rPr>
              <a:t>50%</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79"/>
                                        </p:tgtEl>
                                      </p:cBhvr>
                                    </p:animEffect>
                                    <p:set>
                                      <p:cBhvr>
                                        <p:cTn id="7" dur="1" fill="hold">
                                          <p:stCondLst>
                                            <p:cond delay="500"/>
                                          </p:stCondLst>
                                        </p:cTn>
                                        <p:tgtEl>
                                          <p:spTgt spid="27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288" name="Google Shape;288;p18"/>
          <p:cNvPicPr preferRelativeResize="0"/>
          <p:nvPr/>
        </p:nvPicPr>
        <p:blipFill rotWithShape="1">
          <a:blip r:embed="rId3">
            <a:alphaModFix/>
          </a:blip>
          <a:srcRect t="4445"/>
          <a:stretch/>
        </p:blipFill>
        <p:spPr>
          <a:xfrm>
            <a:off x="1877287" y="990600"/>
            <a:ext cx="5389427" cy="4202938"/>
          </a:xfrm>
          <a:prstGeom prst="rect">
            <a:avLst/>
          </a:prstGeom>
          <a:noFill/>
          <a:ln>
            <a:noFill/>
          </a:ln>
        </p:spPr>
      </p:pic>
      <p:sp>
        <p:nvSpPr>
          <p:cNvPr id="289" name="Google Shape;289;p18"/>
          <p:cNvSpPr txBox="1"/>
          <p:nvPr/>
        </p:nvSpPr>
        <p:spPr>
          <a:xfrm>
            <a:off x="3533894" y="5334000"/>
            <a:ext cx="2977741"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Đối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với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sinh</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vật</a:t>
            </a:r>
            <a:endParaRPr sz="24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pic>
        <p:nvPicPr>
          <p:cNvPr id="294" name="Google Shape;294;p19"/>
          <p:cNvPicPr preferRelativeResize="0"/>
          <p:nvPr/>
        </p:nvPicPr>
        <p:blipFill rotWithShape="1">
          <a:blip r:embed="rId3">
            <a:alphaModFix/>
          </a:blip>
          <a:srcRect/>
          <a:stretch/>
        </p:blipFill>
        <p:spPr>
          <a:xfrm>
            <a:off x="1409700" y="1115554"/>
            <a:ext cx="6324600" cy="4218446"/>
          </a:xfrm>
          <a:prstGeom prst="rect">
            <a:avLst/>
          </a:prstGeom>
          <a:noFill/>
          <a:ln>
            <a:noFill/>
          </a:ln>
        </p:spPr>
      </p:pic>
      <p:sp>
        <p:nvSpPr>
          <p:cNvPr id="295" name="Google Shape;295;p19"/>
          <p:cNvSpPr txBox="1"/>
          <p:nvPr/>
        </p:nvSpPr>
        <p:spPr>
          <a:xfrm>
            <a:off x="3404052" y="5486400"/>
            <a:ext cx="3024457"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Đối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với</a:t>
            </a:r>
            <a:r>
              <a:rPr lang="en-US" sz="2400" dirty="0">
                <a:solidFill>
                  <a:schemeClr val="lt1"/>
                </a:solidFill>
                <a:latin typeface="Arial"/>
                <a:ea typeface="Arial"/>
                <a:cs typeface="Arial"/>
                <a:sym typeface="Arial"/>
              </a:rPr>
              <a:t> con </a:t>
            </a:r>
            <a:r>
              <a:rPr lang="en-US" sz="2400" dirty="0" err="1">
                <a:solidFill>
                  <a:schemeClr val="lt1"/>
                </a:solidFill>
                <a:latin typeface="Arial"/>
                <a:ea typeface="Arial"/>
                <a:cs typeface="Arial"/>
                <a:sym typeface="Arial"/>
              </a:rPr>
              <a:t>người</a:t>
            </a:r>
            <a:endParaRPr sz="2400" dirty="0">
              <a:solidFill>
                <a:schemeClr val="lt1"/>
              </a:solidFill>
              <a:latin typeface="Arial"/>
              <a:ea typeface="Arial"/>
              <a:cs typeface="Arial"/>
              <a:sym typeface="Arial"/>
            </a:endParaRPr>
          </a:p>
        </p:txBody>
      </p:sp>
      <p:sp>
        <p:nvSpPr>
          <p:cNvPr id="296" name="Google Shape;296;p19"/>
          <p:cNvSpPr txBox="1"/>
          <p:nvPr/>
        </p:nvSpPr>
        <p:spPr>
          <a:xfrm>
            <a:off x="2971800" y="653889"/>
            <a:ext cx="421870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a:solidFill>
                  <a:schemeClr val="lt1"/>
                </a:solidFill>
                <a:latin typeface="Arial"/>
                <a:ea typeface="Arial"/>
                <a:cs typeface="Arial"/>
                <a:sym typeface="Arial"/>
              </a:rPr>
              <a:t>150 tỉ tấn carbohydrate/năm</a:t>
            </a:r>
            <a:endParaRPr sz="20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pic>
        <p:nvPicPr>
          <p:cNvPr id="301" name="Google Shape;301;p20"/>
          <p:cNvPicPr preferRelativeResize="0"/>
          <p:nvPr/>
        </p:nvPicPr>
        <p:blipFill rotWithShape="1">
          <a:blip r:embed="rId3">
            <a:alphaModFix/>
          </a:blip>
          <a:srcRect/>
          <a:stretch/>
        </p:blipFill>
        <p:spPr>
          <a:xfrm>
            <a:off x="1740889" y="838200"/>
            <a:ext cx="5662223" cy="4707588"/>
          </a:xfrm>
          <a:prstGeom prst="rect">
            <a:avLst/>
          </a:prstGeom>
          <a:noFill/>
          <a:ln>
            <a:noFill/>
          </a:ln>
        </p:spPr>
      </p:pic>
      <p:sp>
        <p:nvSpPr>
          <p:cNvPr id="302" name="Google Shape;302;p20"/>
          <p:cNvSpPr txBox="1"/>
          <p:nvPr/>
        </p:nvSpPr>
        <p:spPr>
          <a:xfrm>
            <a:off x="3421685" y="5582014"/>
            <a:ext cx="34501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Đối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với</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khí</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quyển</a:t>
            </a:r>
            <a:endParaRPr sz="2400" dirty="0">
              <a:solidFill>
                <a:schemeClr val="lt1"/>
              </a:solidFill>
              <a:latin typeface="Arial"/>
              <a:ea typeface="Arial"/>
              <a:cs typeface="Arial"/>
              <a:sym typeface="Arial"/>
            </a:endParaRPr>
          </a:p>
        </p:txBody>
      </p:sp>
      <p:sp>
        <p:nvSpPr>
          <p:cNvPr id="303" name="Google Shape;303;p20"/>
          <p:cNvSpPr txBox="1"/>
          <p:nvPr/>
        </p:nvSpPr>
        <p:spPr>
          <a:xfrm>
            <a:off x="6476999" y="1371600"/>
            <a:ext cx="1115291"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21%</a:t>
            </a:r>
            <a:endParaRPr dirty="0"/>
          </a:p>
        </p:txBody>
      </p:sp>
      <p:sp>
        <p:nvSpPr>
          <p:cNvPr id="304" name="Google Shape;304;p20"/>
          <p:cNvSpPr txBox="1"/>
          <p:nvPr/>
        </p:nvSpPr>
        <p:spPr>
          <a:xfrm>
            <a:off x="1740890" y="3733800"/>
            <a:ext cx="1240162"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rgbClr val="FF0000"/>
                </a:solidFill>
                <a:latin typeface="Arial"/>
                <a:ea typeface="Arial"/>
                <a:cs typeface="Arial"/>
                <a:sym typeface="Arial"/>
              </a:rPr>
              <a:t>0,03%</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pic>
        <p:nvPicPr>
          <p:cNvPr id="52" name="Google Shape;52;p3"/>
          <p:cNvPicPr preferRelativeResize="0"/>
          <p:nvPr/>
        </p:nvPicPr>
        <p:blipFill rotWithShape="1">
          <a:blip r:embed="rId3">
            <a:alphaModFix/>
          </a:blip>
          <a:srcRect/>
          <a:stretch/>
        </p:blipFill>
        <p:spPr>
          <a:xfrm>
            <a:off x="3241563" y="819830"/>
            <a:ext cx="2601031" cy="2601031"/>
          </a:xfrm>
          <a:prstGeom prst="rect">
            <a:avLst/>
          </a:prstGeom>
          <a:noFill/>
          <a:ln>
            <a:noFill/>
          </a:ln>
        </p:spPr>
      </p:pic>
      <p:cxnSp>
        <p:nvCxnSpPr>
          <p:cNvPr id="53" name="Google Shape;53;p3"/>
          <p:cNvCxnSpPr/>
          <p:nvPr/>
        </p:nvCxnSpPr>
        <p:spPr>
          <a:xfrm>
            <a:off x="0" y="5552610"/>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54" name="Google Shape;54;p3"/>
          <p:cNvCxnSpPr/>
          <p:nvPr/>
        </p:nvCxnSpPr>
        <p:spPr>
          <a:xfrm>
            <a:off x="0" y="4905164"/>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55" name="Google Shape;55;p3"/>
          <p:cNvCxnSpPr/>
          <p:nvPr/>
        </p:nvCxnSpPr>
        <p:spPr>
          <a:xfrm>
            <a:off x="0" y="4003282"/>
            <a:ext cx="9144000" cy="0"/>
          </a:xfrm>
          <a:prstGeom prst="straightConnector1">
            <a:avLst/>
          </a:prstGeom>
          <a:noFill/>
          <a:ln w="76200" cap="flat" cmpd="sng">
            <a:solidFill>
              <a:schemeClr val="lt1"/>
            </a:solidFill>
            <a:prstDash val="solid"/>
            <a:miter lim="800000"/>
            <a:headEnd type="none" w="sm" len="sm"/>
            <a:tailEnd type="none" w="sm" len="sm"/>
          </a:ln>
        </p:spPr>
      </p:cxnSp>
      <p:sp>
        <p:nvSpPr>
          <p:cNvPr id="56" name="Google Shape;56;p3"/>
          <p:cNvSpPr/>
          <p:nvPr/>
        </p:nvSpPr>
        <p:spPr>
          <a:xfrm flipH="1">
            <a:off x="494929" y="3545458"/>
            <a:ext cx="8154143" cy="938951"/>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57" name="Google Shape;57;p3"/>
          <p:cNvSpPr txBox="1"/>
          <p:nvPr/>
        </p:nvSpPr>
        <p:spPr>
          <a:xfrm>
            <a:off x="859429" y="3614923"/>
            <a:ext cx="7484986"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0" i="0" u="none" strike="noStrike" cap="none">
                <a:solidFill>
                  <a:schemeClr val="lt1"/>
                </a:solidFill>
                <a:latin typeface="Arial"/>
                <a:ea typeface="Arial"/>
                <a:cs typeface="Arial"/>
                <a:sym typeface="Arial"/>
              </a:rPr>
              <a:t>Câu hỏi 1: Những nhóm sinh vật nào sau đây có khả năng quang hợp?</a:t>
            </a:r>
            <a:endParaRPr/>
          </a:p>
        </p:txBody>
      </p:sp>
      <p:sp>
        <p:nvSpPr>
          <p:cNvPr id="58" name="Google Shape;58;p3"/>
          <p:cNvSpPr/>
          <p:nvPr/>
        </p:nvSpPr>
        <p:spPr>
          <a:xfrm flipH="1">
            <a:off x="604749" y="4678472"/>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59" name="Google Shape;59;p3"/>
          <p:cNvSpPr/>
          <p:nvPr/>
        </p:nvSpPr>
        <p:spPr>
          <a:xfrm flipH="1">
            <a:off x="604749"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0" name="Google Shape;60;p3"/>
          <p:cNvSpPr txBox="1"/>
          <p:nvPr/>
        </p:nvSpPr>
        <p:spPr>
          <a:xfrm>
            <a:off x="829507" y="4755123"/>
            <a:ext cx="3487814" cy="338554"/>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500"/>
              <a:buFont typeface="Noto Sans Symbols"/>
              <a:buChar char="⬥"/>
            </a:pPr>
            <a:r>
              <a:rPr lang="en-US" sz="1500">
                <a:solidFill>
                  <a:schemeClr val="lt1"/>
                </a:solidFill>
                <a:latin typeface="Arial"/>
                <a:ea typeface="Arial"/>
                <a:cs typeface="Arial"/>
                <a:sym typeface="Arial"/>
              </a:rPr>
              <a:t>A. </a:t>
            </a:r>
            <a:r>
              <a:rPr lang="en-US" sz="1600">
                <a:solidFill>
                  <a:schemeClr val="lt1"/>
                </a:solidFill>
                <a:latin typeface="Arial"/>
                <a:ea typeface="Arial"/>
                <a:cs typeface="Arial"/>
                <a:sym typeface="Arial"/>
              </a:rPr>
              <a:t>Thực vật, vi khuẩn lam và tảo</a:t>
            </a:r>
            <a:endParaRPr sz="1500">
              <a:solidFill>
                <a:schemeClr val="lt1"/>
              </a:solidFill>
              <a:latin typeface="Arial"/>
              <a:ea typeface="Arial"/>
              <a:cs typeface="Arial"/>
              <a:sym typeface="Arial"/>
            </a:endParaRPr>
          </a:p>
        </p:txBody>
      </p:sp>
      <p:sp>
        <p:nvSpPr>
          <p:cNvPr id="61" name="Google Shape;61;p3"/>
          <p:cNvSpPr txBox="1"/>
          <p:nvPr/>
        </p:nvSpPr>
        <p:spPr>
          <a:xfrm>
            <a:off x="829507" y="5402569"/>
            <a:ext cx="3487814" cy="338554"/>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500"/>
              <a:buFont typeface="Noto Sans Symbols"/>
              <a:buChar char="⬥"/>
            </a:pPr>
            <a:r>
              <a:rPr lang="en-US" sz="1500">
                <a:solidFill>
                  <a:schemeClr val="lt1"/>
                </a:solidFill>
                <a:latin typeface="Arial"/>
                <a:ea typeface="Arial"/>
                <a:cs typeface="Arial"/>
                <a:sym typeface="Arial"/>
              </a:rPr>
              <a:t>C. </a:t>
            </a:r>
            <a:r>
              <a:rPr lang="en-US" sz="1600">
                <a:solidFill>
                  <a:schemeClr val="lt1"/>
                </a:solidFill>
                <a:latin typeface="Arial"/>
                <a:ea typeface="Arial"/>
                <a:cs typeface="Arial"/>
                <a:sym typeface="Arial"/>
              </a:rPr>
              <a:t> Thực vật và nấm</a:t>
            </a:r>
            <a:endParaRPr sz="1500">
              <a:solidFill>
                <a:schemeClr val="lt1"/>
              </a:solidFill>
              <a:latin typeface="Arial"/>
              <a:ea typeface="Arial"/>
              <a:cs typeface="Arial"/>
              <a:sym typeface="Arial"/>
            </a:endParaRPr>
          </a:p>
        </p:txBody>
      </p:sp>
      <p:sp>
        <p:nvSpPr>
          <p:cNvPr id="62" name="Google Shape;62;p3"/>
          <p:cNvSpPr/>
          <p:nvPr/>
        </p:nvSpPr>
        <p:spPr>
          <a:xfrm flipH="1">
            <a:off x="4601922" y="4678472"/>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3" name="Google Shape;63;p3"/>
          <p:cNvSpPr/>
          <p:nvPr/>
        </p:nvSpPr>
        <p:spPr>
          <a:xfrm flipH="1">
            <a:off x="4601922"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64" name="Google Shape;64;p3"/>
          <p:cNvSpPr txBox="1"/>
          <p:nvPr/>
        </p:nvSpPr>
        <p:spPr>
          <a:xfrm>
            <a:off x="4640209" y="4727583"/>
            <a:ext cx="4008863" cy="338554"/>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500"/>
              <a:buFont typeface="Noto Sans Symbols"/>
              <a:buChar char="⬥"/>
            </a:pPr>
            <a:r>
              <a:rPr lang="en-US" sz="1500">
                <a:solidFill>
                  <a:schemeClr val="lt1"/>
                </a:solidFill>
                <a:latin typeface="Arial"/>
                <a:ea typeface="Arial"/>
                <a:cs typeface="Arial"/>
                <a:sym typeface="Arial"/>
              </a:rPr>
              <a:t>B. </a:t>
            </a:r>
            <a:r>
              <a:rPr lang="en-US" sz="1600">
                <a:solidFill>
                  <a:schemeClr val="lt1"/>
                </a:solidFill>
                <a:latin typeface="Arial"/>
                <a:ea typeface="Arial"/>
                <a:cs typeface="Arial"/>
                <a:sym typeface="Arial"/>
              </a:rPr>
              <a:t>Thực vật và vi khuẩn oxi hóa lưu huỳnh</a:t>
            </a:r>
            <a:endParaRPr sz="1500">
              <a:solidFill>
                <a:schemeClr val="lt1"/>
              </a:solidFill>
              <a:latin typeface="Arial"/>
              <a:ea typeface="Arial"/>
              <a:cs typeface="Arial"/>
              <a:sym typeface="Arial"/>
            </a:endParaRPr>
          </a:p>
        </p:txBody>
      </p:sp>
      <p:sp>
        <p:nvSpPr>
          <p:cNvPr id="65" name="Google Shape;65;p3"/>
          <p:cNvSpPr txBox="1"/>
          <p:nvPr/>
        </p:nvSpPr>
        <p:spPr>
          <a:xfrm>
            <a:off x="4640209" y="5386290"/>
            <a:ext cx="3487814" cy="338554"/>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500"/>
              <a:buFont typeface="Noto Sans Symbols"/>
              <a:buChar char="⬥"/>
            </a:pPr>
            <a:r>
              <a:rPr lang="en-US" sz="1500">
                <a:solidFill>
                  <a:schemeClr val="lt1"/>
                </a:solidFill>
                <a:latin typeface="Arial"/>
                <a:ea typeface="Arial"/>
                <a:cs typeface="Arial"/>
                <a:sym typeface="Arial"/>
              </a:rPr>
              <a:t>D. </a:t>
            </a:r>
            <a:r>
              <a:rPr lang="en-US" sz="1600">
                <a:solidFill>
                  <a:schemeClr val="lt1"/>
                </a:solidFill>
                <a:latin typeface="Arial"/>
                <a:ea typeface="Arial"/>
                <a:cs typeface="Arial"/>
                <a:sym typeface="Arial"/>
              </a:rPr>
              <a:t>Thực vật và động vật</a:t>
            </a:r>
            <a:endParaRPr sz="1500">
              <a:solidFill>
                <a:schemeClr val="lt1"/>
              </a:solidFill>
              <a:latin typeface="Arial"/>
              <a:ea typeface="Arial"/>
              <a:cs typeface="Arial"/>
              <a:sym typeface="Arial"/>
            </a:endParaRPr>
          </a:p>
        </p:txBody>
      </p:sp>
      <p:pic>
        <p:nvPicPr>
          <p:cNvPr id="66" name="Google Shape;66;p3"/>
          <p:cNvPicPr preferRelativeResize="0"/>
          <p:nvPr/>
        </p:nvPicPr>
        <p:blipFill rotWithShape="1">
          <a:blip r:embed="rId4">
            <a:alphaModFix/>
          </a:blip>
          <a:srcRect/>
          <a:stretch/>
        </p:blipFill>
        <p:spPr>
          <a:xfrm>
            <a:off x="9144001" y="1505145"/>
            <a:ext cx="365522" cy="365522"/>
          </a:xfrm>
          <a:prstGeom prst="rect">
            <a:avLst/>
          </a:prstGeom>
          <a:noFill/>
          <a:ln>
            <a:noFill/>
          </a:ln>
        </p:spPr>
      </p:pic>
      <p:pic>
        <p:nvPicPr>
          <p:cNvPr id="67" name="Google Shape;67;p3"/>
          <p:cNvPicPr preferRelativeResize="0"/>
          <p:nvPr/>
        </p:nvPicPr>
        <p:blipFill rotWithShape="1">
          <a:blip r:embed="rId4">
            <a:alphaModFix/>
          </a:blip>
          <a:srcRect/>
          <a:stretch/>
        </p:blipFill>
        <p:spPr>
          <a:xfrm>
            <a:off x="9144001" y="1966270"/>
            <a:ext cx="365522" cy="365522"/>
          </a:xfrm>
          <a:prstGeom prst="rect">
            <a:avLst/>
          </a:prstGeom>
          <a:noFill/>
          <a:ln>
            <a:noFill/>
          </a:ln>
        </p:spPr>
      </p:pic>
      <p:pic>
        <p:nvPicPr>
          <p:cNvPr id="68" name="Google Shape;68;p3"/>
          <p:cNvPicPr preferRelativeResize="0"/>
          <p:nvPr/>
        </p:nvPicPr>
        <p:blipFill rotWithShape="1">
          <a:blip r:embed="rId4">
            <a:alphaModFix/>
          </a:blip>
          <a:srcRect/>
          <a:stretch/>
        </p:blipFill>
        <p:spPr>
          <a:xfrm>
            <a:off x="9152179" y="2412867"/>
            <a:ext cx="365522" cy="365522"/>
          </a:xfrm>
          <a:prstGeom prst="rect">
            <a:avLst/>
          </a:prstGeom>
          <a:noFill/>
          <a:ln>
            <a:noFill/>
          </a:ln>
        </p:spPr>
      </p:pic>
      <p:pic>
        <p:nvPicPr>
          <p:cNvPr id="69" name="Google Shape;69;p3"/>
          <p:cNvPicPr preferRelativeResize="0"/>
          <p:nvPr/>
        </p:nvPicPr>
        <p:blipFill rotWithShape="1">
          <a:blip r:embed="rId4">
            <a:alphaModFix/>
          </a:blip>
          <a:srcRect/>
          <a:stretch/>
        </p:blipFill>
        <p:spPr>
          <a:xfrm>
            <a:off x="9152179" y="2830059"/>
            <a:ext cx="365522" cy="36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0"/>
                                        <p:tgtEl>
                                          <p:spTgt spid="66"/>
                                        </p:tgtEl>
                                      </p:cBhvr>
                                    </p:animEffect>
                                  </p:childTnLst>
                                </p:cTn>
                              </p:par>
                              <p:par>
                                <p:cTn id="8" presetID="10" presetClass="entr" presetSubtype="0" fill="hold"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fade">
                                      <p:cBhvr>
                                        <p:cTn id="10" dur="500"/>
                                        <p:tgtEl>
                                          <p:spTgt spid="5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fade">
                                      <p:cBhvr>
                                        <p:cTn id="15" dur="500"/>
                                        <p:tgtEl>
                                          <p:spTgt spid="6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fade">
                                      <p:cBhvr>
                                        <p:cTn id="20" dur="500"/>
                                        <p:tgtEl>
                                          <p:spTgt spid="6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1"/>
                                        </p:tgtEl>
                                        <p:attrNameLst>
                                          <p:attrName>style.visibility</p:attrName>
                                        </p:attrNameLst>
                                      </p:cBhvr>
                                      <p:to>
                                        <p:strVal val="visible"/>
                                      </p:to>
                                    </p:set>
                                    <p:animEffect transition="in" filter="fade">
                                      <p:cBhvr>
                                        <p:cTn id="25" dur="500"/>
                                        <p:tgtEl>
                                          <p:spTgt spid="6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5000"/>
                                        <p:tgtEl>
                                          <p:spTgt spid="67"/>
                                        </p:tgtEl>
                                      </p:cBhvr>
                                    </p:animEffect>
                                  </p:childTnLst>
                                </p:cTn>
                              </p:par>
                              <p:par>
                                <p:cTn id="36" presetID="10" presetClass="entr" presetSubtype="0" fill="hold" nodeType="withEffect">
                                  <p:stCondLst>
                                    <p:cond delay="3000"/>
                                  </p:stCondLst>
                                  <p:childTnLst>
                                    <p:set>
                                      <p:cBhvr>
                                        <p:cTn id="37" dur="1" fill="hold">
                                          <p:stCondLst>
                                            <p:cond delay="0"/>
                                          </p:stCondLst>
                                        </p:cTn>
                                        <p:tgtEl>
                                          <p:spTgt spid="68"/>
                                        </p:tgtEl>
                                        <p:attrNameLst>
                                          <p:attrName>style.visibility</p:attrName>
                                        </p:attrNameLst>
                                      </p:cBhvr>
                                      <p:to>
                                        <p:strVal val="visible"/>
                                      </p:to>
                                    </p:set>
                                    <p:animEffect transition="in" filter="fade">
                                      <p:cBhvr>
                                        <p:cTn id="38" dur="5000"/>
                                        <p:tgtEl>
                                          <p:spTgt spid="6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67"/>
                                        </p:tgtEl>
                                        <p:attrNameLst>
                                          <p:attrName>style.visibility</p:attrName>
                                        </p:attrNameLst>
                                      </p:cBhvr>
                                      <p:to>
                                        <p:strVal val="visible"/>
                                      </p:to>
                                    </p:set>
                                    <p:animEffect transition="in" filter="fade">
                                      <p:cBhvr>
                                        <p:cTn id="43" dur="5000"/>
                                        <p:tgtEl>
                                          <p:spTgt spid="67"/>
                                        </p:tgtEl>
                                      </p:cBhvr>
                                    </p:animEffect>
                                  </p:childTnLst>
                                </p:cTn>
                              </p:par>
                              <p:par>
                                <p:cTn id="44" presetID="10" presetClass="entr" presetSubtype="0" fill="hold" nodeType="withEffect">
                                  <p:stCondLst>
                                    <p:cond delay="3000"/>
                                  </p:stCondLst>
                                  <p:childTnLst>
                                    <p:set>
                                      <p:cBhvr>
                                        <p:cTn id="45" dur="1" fill="hold">
                                          <p:stCondLst>
                                            <p:cond delay="0"/>
                                          </p:stCondLst>
                                        </p:cTn>
                                        <p:tgtEl>
                                          <p:spTgt spid="69"/>
                                        </p:tgtEl>
                                        <p:attrNameLst>
                                          <p:attrName>style.visibility</p:attrName>
                                        </p:attrNameLst>
                                      </p:cBhvr>
                                      <p:to>
                                        <p:strVal val="visible"/>
                                      </p:to>
                                    </p:set>
                                    <p:animEffect transition="in" filter="fade">
                                      <p:cBhvr>
                                        <p:cTn id="46" dur="5000"/>
                                        <p:tgtEl>
                                          <p:spTgt spid="6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7"/>
                                        </p:tgtEl>
                                        <p:attrNameLst>
                                          <p:attrName>style.visibility</p:attrName>
                                        </p:attrNameLst>
                                      </p:cBhvr>
                                      <p:to>
                                        <p:strVal val="visible"/>
                                      </p:to>
                                    </p:set>
                                    <p:animEffect transition="in" filter="fade">
                                      <p:cBhvr>
                                        <p:cTn id="51" dur="5000"/>
                                        <p:tgtEl>
                                          <p:spTgt spid="67"/>
                                        </p:tgtEl>
                                      </p:cBhvr>
                                    </p:animEffect>
                                  </p:childTnLst>
                                </p:cTn>
                              </p:par>
                              <p:par>
                                <p:cTn id="52" presetID="10" presetClass="entr" presetSubtype="0" fill="hold" nodeType="withEffect">
                                  <p:stCondLst>
                                    <p:cond delay="350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67"/>
                                        </p:tgtEl>
                                        <p:attrNameLst>
                                          <p:attrName>style.visibility</p:attrName>
                                        </p:attrNameLst>
                                      </p:cBhvr>
                                      <p:to>
                                        <p:strVal val="visible"/>
                                      </p:to>
                                    </p:set>
                                    <p:animEffect transition="in" filter="fade">
                                      <p:cBhvr>
                                        <p:cTn id="59" dur="5000"/>
                                        <p:tgtEl>
                                          <p:spTgt spid="67"/>
                                        </p:tgtEl>
                                      </p:cBhvr>
                                    </p:animEffect>
                                  </p:childTnLst>
                                </p:cTn>
                              </p:par>
                              <p:par>
                                <p:cTn id="60" presetID="10" presetClass="entr" presetSubtype="0" fill="hold" nodeType="withEffect">
                                  <p:stCondLst>
                                    <p:cond delay="3000"/>
                                  </p:stCondLst>
                                  <p:childTnLst>
                                    <p:set>
                                      <p:cBhvr>
                                        <p:cTn id="61" dur="1" fill="hold">
                                          <p:stCondLst>
                                            <p:cond delay="0"/>
                                          </p:stCondLst>
                                        </p:cTn>
                                        <p:tgtEl>
                                          <p:spTgt spid="69"/>
                                        </p:tgtEl>
                                        <p:attrNameLst>
                                          <p:attrName>style.visibility</p:attrName>
                                        </p:attrNameLst>
                                      </p:cBhvr>
                                      <p:to>
                                        <p:strVal val="visible"/>
                                      </p:to>
                                    </p:set>
                                    <p:animEffect transition="in" filter="fade">
                                      <p:cBhvr>
                                        <p:cTn id="62" dur="5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grpSp>
        <p:nvGrpSpPr>
          <p:cNvPr id="310" name="Google Shape;310;p21"/>
          <p:cNvGrpSpPr/>
          <p:nvPr/>
        </p:nvGrpSpPr>
        <p:grpSpPr>
          <a:xfrm>
            <a:off x="1644658" y="2476590"/>
            <a:ext cx="5854684" cy="1904820"/>
            <a:chOff x="1746504" y="2491986"/>
            <a:chExt cx="5650993" cy="1825337"/>
          </a:xfrm>
        </p:grpSpPr>
        <p:sp>
          <p:nvSpPr>
            <p:cNvPr id="311" name="Google Shape;311;p21"/>
            <p:cNvSpPr/>
            <p:nvPr/>
          </p:nvSpPr>
          <p:spPr>
            <a:xfrm>
              <a:off x="3101022" y="2948277"/>
              <a:ext cx="2941958" cy="912755"/>
            </a:xfrm>
            <a:prstGeom prst="roundRect">
              <a:avLst>
                <a:gd name="adj" fmla="val 10865"/>
              </a:avLst>
            </a:prstGeom>
            <a:solidFill>
              <a:srgbClr val="00434C"/>
            </a:solidFill>
            <a:ln w="1905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Arial"/>
                <a:buNone/>
              </a:pPr>
              <a:endParaRPr sz="4000" b="0" i="0" u="none" strike="noStrike" cap="none">
                <a:solidFill>
                  <a:srgbClr val="FFFF00"/>
                </a:solidFill>
                <a:latin typeface="Calibri"/>
                <a:ea typeface="Calibri"/>
                <a:cs typeface="Calibri"/>
                <a:sym typeface="Calibri"/>
              </a:endParaRPr>
            </a:p>
          </p:txBody>
        </p:sp>
        <p:sp>
          <p:nvSpPr>
            <p:cNvPr id="312" name="Google Shape;312;p21"/>
            <p:cNvSpPr/>
            <p:nvPr/>
          </p:nvSpPr>
          <p:spPr>
            <a:xfrm>
              <a:off x="1746504" y="2491986"/>
              <a:ext cx="5650993" cy="1825337"/>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rgbClr val="44546A"/>
                </a:buClr>
                <a:buSzPts val="2800"/>
                <a:buFont typeface="Arial"/>
                <a:buNone/>
              </a:pPr>
              <a:r>
                <a:rPr lang="en-US" sz="4000" b="1">
                  <a:solidFill>
                    <a:srgbClr val="FFFF00"/>
                  </a:solidFill>
                  <a:latin typeface="Arial"/>
                  <a:ea typeface="Arial"/>
                  <a:cs typeface="Arial"/>
                  <a:sym typeface="Arial"/>
                </a:rPr>
                <a:t>EM CÓ BIẾT?</a:t>
              </a:r>
              <a:endParaRPr sz="4000" b="0" i="0" u="none" strike="noStrike" cap="none">
                <a:solidFill>
                  <a:srgbClr val="FFFF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Google Shape;317;p22"/>
          <p:cNvSpPr/>
          <p:nvPr/>
        </p:nvSpPr>
        <p:spPr>
          <a:xfrm>
            <a:off x="609600" y="1570506"/>
            <a:ext cx="7746792"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Có khả năng hấp thụ 50% bụi phóng xạ; quét dọn hơi, bụi độc cùng những cặn bã công nghiệp. </a:t>
            </a:r>
            <a:endParaRPr sz="2000">
              <a:solidFill>
                <a:schemeClr val="lt1"/>
              </a:solidFill>
              <a:latin typeface="Arial"/>
              <a:ea typeface="Arial"/>
              <a:cs typeface="Arial"/>
              <a:sym typeface="Arial"/>
            </a:endParaRPr>
          </a:p>
        </p:txBody>
      </p:sp>
      <p:sp>
        <p:nvSpPr>
          <p:cNvPr id="318" name="Google Shape;318;p22"/>
          <p:cNvSpPr/>
          <p:nvPr/>
        </p:nvSpPr>
        <p:spPr>
          <a:xfrm>
            <a:off x="609600" y="2492330"/>
            <a:ext cx="7746792"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Có thể làm giảm trên 50% tiếng ồn so với đường phố không có trồng cây xanh.</a:t>
            </a:r>
            <a:endParaRPr sz="2000">
              <a:solidFill>
                <a:schemeClr val="lt1"/>
              </a:solidFill>
              <a:latin typeface="Arial"/>
              <a:ea typeface="Arial"/>
              <a:cs typeface="Arial"/>
              <a:sym typeface="Arial"/>
            </a:endParaRPr>
          </a:p>
        </p:txBody>
      </p:sp>
      <p:sp>
        <p:nvSpPr>
          <p:cNvPr id="319" name="Google Shape;319;p22"/>
          <p:cNvSpPr/>
          <p:nvPr/>
        </p:nvSpPr>
        <p:spPr>
          <a:xfrm>
            <a:off x="609600" y="3414154"/>
            <a:ext cx="7746792"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Những hàng cây trồng đan xen thành nhiều lớp còn có tác dụng chắn gió, hạn chế sự di chuyển của cát bụi giúp bảo vệ mùa màng</a:t>
            </a:r>
            <a:endParaRPr sz="2000">
              <a:solidFill>
                <a:schemeClr val="lt1"/>
              </a:solidFill>
              <a:latin typeface="Arial"/>
              <a:ea typeface="Arial"/>
              <a:cs typeface="Arial"/>
              <a:sym typeface="Arial"/>
            </a:endParaRPr>
          </a:p>
        </p:txBody>
      </p:sp>
      <p:sp>
        <p:nvSpPr>
          <p:cNvPr id="320" name="Google Shape;320;p22"/>
          <p:cNvSpPr/>
          <p:nvPr/>
        </p:nvSpPr>
        <p:spPr>
          <a:xfrm>
            <a:off x="609600" y="4335978"/>
            <a:ext cx="7746792" cy="70788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Ở rừng cây lá rộng, trung bình 100kg lá cây mỗi năm bốc hơi từ 78.900 đến 82.520kg nước</a:t>
            </a:r>
            <a:endParaRPr sz="2000">
              <a:solidFill>
                <a:schemeClr val="lt1"/>
              </a:solidFill>
              <a:latin typeface="Arial"/>
              <a:ea typeface="Arial"/>
              <a:cs typeface="Arial"/>
              <a:sym typeface="Arial"/>
            </a:endParaRPr>
          </a:p>
        </p:txBody>
      </p:sp>
      <p:sp>
        <p:nvSpPr>
          <p:cNvPr id="321" name="Google Shape;321;p22"/>
          <p:cNvSpPr/>
          <p:nvPr/>
        </p:nvSpPr>
        <p:spPr>
          <a:xfrm>
            <a:off x="609600" y="5257800"/>
            <a:ext cx="7194030" cy="400110"/>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n-US" sz="2000">
                <a:solidFill>
                  <a:schemeClr val="lt1"/>
                </a:solidFill>
                <a:latin typeface="Arial"/>
                <a:ea typeface="Arial"/>
                <a:cs typeface="Arial"/>
                <a:sym typeface="Arial"/>
              </a:rPr>
              <a:t>Nơi có rừng thì lượng mưa tăng lên từ 6 - 30% (tùy loại rừng).</a:t>
            </a:r>
            <a:endParaRPr sz="2000">
              <a:solidFill>
                <a:schemeClr val="lt1"/>
              </a:solidFill>
              <a:latin typeface="Arial"/>
              <a:ea typeface="Arial"/>
              <a:cs typeface="Arial"/>
              <a:sym typeface="Arial"/>
            </a:endParaRPr>
          </a:p>
        </p:txBody>
      </p:sp>
      <p:sp>
        <p:nvSpPr>
          <p:cNvPr id="322" name="Google Shape;322;p22"/>
          <p:cNvSpPr txBox="1"/>
          <p:nvPr/>
        </p:nvSpPr>
        <p:spPr>
          <a:xfrm>
            <a:off x="1739796" y="882592"/>
            <a:ext cx="5486400" cy="473976"/>
          </a:xfrm>
          <a:prstGeom prst="rect">
            <a:avLst/>
          </a:prstGeom>
          <a:noFill/>
          <a:ln>
            <a:noFill/>
          </a:ln>
        </p:spPr>
        <p:txBody>
          <a:bodyPr spcFirstLastPara="1" wrap="square" lIns="91425" tIns="45700" rIns="91425" bIns="45700" anchor="ctr" anchorCtr="0">
            <a:spAutoFit/>
          </a:bodyPr>
          <a:lstStyle/>
          <a:p>
            <a:pPr marL="0" marR="0" lvl="0" indent="0" algn="ctr" rtl="0">
              <a:lnSpc>
                <a:spcPct val="110000"/>
              </a:lnSpc>
              <a:spcBef>
                <a:spcPts val="0"/>
              </a:spcBef>
              <a:spcAft>
                <a:spcPts val="0"/>
              </a:spcAft>
              <a:buNone/>
            </a:pPr>
            <a:r>
              <a:rPr lang="en-US" sz="2400" b="1">
                <a:solidFill>
                  <a:srgbClr val="FFFF00"/>
                </a:solidFill>
                <a:latin typeface="Arial"/>
                <a:ea typeface="Arial"/>
                <a:cs typeface="Arial"/>
                <a:sym typeface="Arial"/>
              </a:rPr>
              <a:t>CÂY XANH</a:t>
            </a:r>
            <a:endParaRPr sz="2400" b="1">
              <a:solidFill>
                <a:srgbClr val="FFFF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
                                        </p:tgtEl>
                                        <p:attrNameLst>
                                          <p:attrName>style.visibility</p:attrName>
                                        </p:attrNameLst>
                                      </p:cBhvr>
                                      <p:to>
                                        <p:strVal val="visible"/>
                                      </p:to>
                                    </p:set>
                                    <p:animEffect transition="in" filter="fade">
                                      <p:cBhvr>
                                        <p:cTn id="7" dur="500"/>
                                        <p:tgtEl>
                                          <p:spTgt spid="3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8"/>
                                        </p:tgtEl>
                                        <p:attrNameLst>
                                          <p:attrName>style.visibility</p:attrName>
                                        </p:attrNameLst>
                                      </p:cBhvr>
                                      <p:to>
                                        <p:strVal val="visible"/>
                                      </p:to>
                                    </p:set>
                                    <p:animEffect transition="in" filter="fade">
                                      <p:cBhvr>
                                        <p:cTn id="12" dur="500"/>
                                        <p:tgtEl>
                                          <p:spTgt spid="3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9"/>
                                        </p:tgtEl>
                                        <p:attrNameLst>
                                          <p:attrName>style.visibility</p:attrName>
                                        </p:attrNameLst>
                                      </p:cBhvr>
                                      <p:to>
                                        <p:strVal val="visible"/>
                                      </p:to>
                                    </p:set>
                                    <p:animEffect transition="in" filter="fade">
                                      <p:cBhvr>
                                        <p:cTn id="17" dur="500"/>
                                        <p:tgtEl>
                                          <p:spTgt spid="3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0"/>
                                        </p:tgtEl>
                                        <p:attrNameLst>
                                          <p:attrName>style.visibility</p:attrName>
                                        </p:attrNameLst>
                                      </p:cBhvr>
                                      <p:to>
                                        <p:strVal val="visible"/>
                                      </p:to>
                                    </p:set>
                                    <p:animEffect transition="in" filter="fade">
                                      <p:cBhvr>
                                        <p:cTn id="22" dur="500"/>
                                        <p:tgtEl>
                                          <p:spTgt spid="32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21"/>
                                        </p:tgtEl>
                                        <p:attrNameLst>
                                          <p:attrName>style.visibility</p:attrName>
                                        </p:attrNameLst>
                                      </p:cBhvr>
                                      <p:to>
                                        <p:strVal val="visible"/>
                                      </p:to>
                                    </p:set>
                                    <p:animEffect transition="in" filter="fade">
                                      <p:cBhvr>
                                        <p:cTn id="27" dur="500"/>
                                        <p:tgtEl>
                                          <p:spTgt spid="3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grpSp>
        <p:nvGrpSpPr>
          <p:cNvPr id="327" name="Google Shape;327;p23"/>
          <p:cNvGrpSpPr/>
          <p:nvPr/>
        </p:nvGrpSpPr>
        <p:grpSpPr>
          <a:xfrm>
            <a:off x="248084" y="689264"/>
            <a:ext cx="8620125" cy="5268190"/>
            <a:chOff x="1845209" y="3575562"/>
            <a:chExt cx="7463680" cy="1381082"/>
          </a:xfrm>
        </p:grpSpPr>
        <p:sp>
          <p:nvSpPr>
            <p:cNvPr id="328" name="Google Shape;328;p23"/>
            <p:cNvSpPr/>
            <p:nvPr/>
          </p:nvSpPr>
          <p:spPr>
            <a:xfrm>
              <a:off x="1845209" y="3575562"/>
              <a:ext cx="7463680" cy="1381082"/>
            </a:xfrm>
            <a:prstGeom prst="roundRect">
              <a:avLst>
                <a:gd name="adj" fmla="val 10865"/>
              </a:avLst>
            </a:prstGeom>
            <a:solidFill>
              <a:srgbClr val="00434C"/>
            </a:solidFill>
            <a:ln w="1905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329" name="Google Shape;329;p23"/>
            <p:cNvSpPr/>
            <p:nvPr/>
          </p:nvSpPr>
          <p:spPr>
            <a:xfrm>
              <a:off x="1940499" y="3623982"/>
              <a:ext cx="7273101" cy="1284243"/>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dirty="0">
                  <a:solidFill>
                    <a:srgbClr val="FFC000"/>
                  </a:solidFill>
                  <a:latin typeface="Arial"/>
                  <a:ea typeface="Arial"/>
                  <a:cs typeface="Arial"/>
                  <a:sym typeface="Arial"/>
                </a:rPr>
                <a:t>VAI TRÒ CỦA QUANG HỢP</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Đối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với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thực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vật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tạo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hợp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chất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hữu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cơ</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để</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cung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cấp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năng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lượng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các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hoạt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động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sống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nguyên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liệu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cấu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tạo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nên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tế</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bào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cơ</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thể</a:t>
              </a:r>
              <a:r>
                <a:rPr lang="en-US" sz="2400" b="1" dirty="0">
                  <a:solidFill>
                    <a:schemeClr val="lt1"/>
                  </a:solidFill>
                  <a:latin typeface="Arial"/>
                  <a:ea typeface="Arial"/>
                  <a:cs typeface="Arial"/>
                  <a:sym typeface="Arial"/>
                </a:rPr>
                <a:t>; </a:t>
              </a:r>
              <a:r>
                <a:rPr lang="en-US" sz="2400" b="1" dirty="0" err="1">
                  <a:solidFill>
                    <a:schemeClr val="lt1"/>
                  </a:solidFill>
                </a:rPr>
                <a:t>là</a:t>
              </a:r>
              <a:r>
                <a:rPr lang="en-US" sz="2400" b="1" dirty="0">
                  <a:solidFill>
                    <a:schemeClr val="lt1"/>
                  </a:solidFill>
                </a:rPr>
                <a:t> </a:t>
              </a:r>
              <a:r>
                <a:rPr lang="en-US" sz="2400" b="1" dirty="0" err="1">
                  <a:solidFill>
                    <a:schemeClr val="lt1"/>
                  </a:solidFill>
                </a:rPr>
                <a:t>nguồn</a:t>
              </a:r>
              <a:r>
                <a:rPr lang="en-US" sz="2400" b="1" dirty="0">
                  <a:solidFill>
                    <a:schemeClr val="lt1"/>
                  </a:solidFill>
                </a:rPr>
                <a:t> </a:t>
              </a:r>
              <a:r>
                <a:rPr lang="en-US" sz="2400" b="1" dirty="0" err="1">
                  <a:solidFill>
                    <a:schemeClr val="lt1"/>
                  </a:solidFill>
                </a:rPr>
                <a:t>cacbon</a:t>
              </a:r>
              <a:r>
                <a:rPr lang="en-US" sz="2400" b="1" dirty="0">
                  <a:solidFill>
                    <a:schemeClr val="lt1"/>
                  </a:solidFill>
                </a:rPr>
                <a:t> </a:t>
              </a:r>
              <a:r>
                <a:rPr lang="en-US" sz="2400" b="1" dirty="0" err="1">
                  <a:solidFill>
                    <a:schemeClr val="lt1"/>
                  </a:solidFill>
                </a:rPr>
                <a:t>và</a:t>
              </a:r>
              <a:r>
                <a:rPr lang="en-US" sz="2400" b="1" dirty="0">
                  <a:solidFill>
                    <a:schemeClr val="lt1"/>
                  </a:solidFill>
                </a:rPr>
                <a:t> </a:t>
              </a:r>
              <a:r>
                <a:rPr lang="en-US" sz="2400" b="1" dirty="0" err="1">
                  <a:solidFill>
                    <a:schemeClr val="lt1"/>
                  </a:solidFill>
                  <a:latin typeface="Arial"/>
                  <a:ea typeface="Arial"/>
                  <a:cs typeface="Arial"/>
                  <a:sym typeface="Arial"/>
                </a:rPr>
                <a:t>năng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lượng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dự</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trữ</a:t>
              </a:r>
              <a:r>
                <a:rPr lang="en-US" sz="2400" b="1" dirty="0">
                  <a:solidFill>
                    <a:schemeClr val="lt1"/>
                  </a:solidFill>
                  <a:latin typeface="Arial"/>
                  <a:ea typeface="Arial"/>
                  <a:cs typeface="Arial"/>
                  <a:sym typeface="Arial"/>
                </a:rPr>
                <a:t>.</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Đối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với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sinh</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vật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cung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cấp</a:t>
              </a:r>
              <a:r>
                <a:rPr lang="en-US" sz="2400" b="1" dirty="0">
                  <a:solidFill>
                    <a:schemeClr val="lt1"/>
                  </a:solidFill>
                  <a:latin typeface="Arial"/>
                  <a:ea typeface="Arial"/>
                  <a:cs typeface="Arial"/>
                  <a:sym typeface="Arial"/>
                </a:rPr>
                <a:t> O</a:t>
              </a:r>
              <a:r>
                <a:rPr lang="en-US" sz="2400" b="1" baseline="-25000" dirty="0">
                  <a:solidFill>
                    <a:schemeClr val="lt1"/>
                  </a:solidFill>
                  <a:latin typeface="Arial"/>
                  <a:ea typeface="Arial"/>
                  <a:cs typeface="Arial"/>
                  <a:sym typeface="Arial"/>
                </a:rPr>
                <a:t>2</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chất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hữu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cơ</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nhiều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loài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sinh</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vật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là</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nguồn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năng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lượng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hoạt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động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sống</a:t>
              </a:r>
              <a:r>
                <a:rPr lang="en-US" sz="2400" b="1" dirty="0">
                  <a:solidFill>
                    <a:schemeClr val="lt1"/>
                  </a:solidFill>
                </a:rPr>
                <a: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cung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cấp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nguyên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liệu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công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nghiệp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xây</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dựng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sản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xuất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dược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liệu</a:t>
              </a:r>
              <a:r>
                <a:rPr lang="en-US" sz="2400" b="1" dirty="0">
                  <a:solidFill>
                    <a:schemeClr val="lt1"/>
                  </a:solidFill>
                  <a:latin typeface="Arial"/>
                  <a:ea typeface="Arial"/>
                  <a:cs typeface="Arial"/>
                  <a:sym typeface="Arial"/>
                </a:rPr>
                <a:t>.</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Đối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với</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sinh</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quyển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điều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hoà</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không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khí</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đảm</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bảo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lượng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khí</a:t>
              </a:r>
              <a:r>
                <a:rPr lang="en-US" sz="2400" b="1" dirty="0">
                  <a:solidFill>
                    <a:schemeClr val="lt1"/>
                  </a:solidFill>
                  <a:latin typeface="Arial"/>
                  <a:ea typeface="Arial"/>
                  <a:cs typeface="Arial"/>
                  <a:sym typeface="Arial"/>
                </a:rPr>
                <a:t> O</a:t>
              </a:r>
              <a:r>
                <a:rPr lang="en-US" sz="2400" b="1" baseline="-25000" dirty="0">
                  <a:solidFill>
                    <a:schemeClr val="lt1"/>
                  </a:solidFill>
                  <a:latin typeface="Arial"/>
                  <a:ea typeface="Arial"/>
                  <a:cs typeface="Arial"/>
                  <a:sym typeface="Arial"/>
                </a:rPr>
                <a:t>2</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CO</a:t>
              </a:r>
              <a:r>
                <a:rPr lang="en-US" sz="2400" b="1" baseline="-25000" dirty="0">
                  <a:solidFill>
                    <a:schemeClr val="lt1"/>
                  </a:solidFill>
                  <a:latin typeface="Arial"/>
                  <a:ea typeface="Arial"/>
                  <a:cs typeface="Arial"/>
                  <a:sym typeface="Arial"/>
                </a:rPr>
                <a:t>2</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duy</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trì</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ổn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định</a:t>
              </a:r>
              <a:r>
                <a:rPr lang="en-US" sz="2400" b="1" dirty="0">
                  <a:solidFill>
                    <a:schemeClr val="lt1"/>
                  </a:solidFill>
                  <a:latin typeface="Arial"/>
                  <a:ea typeface="Arial"/>
                  <a:cs typeface="Arial"/>
                  <a:sym typeface="Arial"/>
                </a:rPr>
                <a:t> .</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p:nvPr/>
        </p:nvSpPr>
        <p:spPr>
          <a:xfrm>
            <a:off x="2590800" y="3264309"/>
            <a:ext cx="5486400" cy="498558"/>
          </a:xfrm>
          <a:prstGeom prst="rect">
            <a:avLst/>
          </a:prstGeom>
          <a:noFill/>
          <a:ln>
            <a:noFill/>
          </a:ln>
        </p:spPr>
        <p:txBody>
          <a:bodyPr spcFirstLastPara="1" wrap="square" lIns="91425" tIns="45700" rIns="91425" bIns="45700" anchor="ctr" anchorCtr="0">
            <a:spAutoFit/>
          </a:bodyPr>
          <a:lstStyle/>
          <a:p>
            <a:pPr marL="0" marR="0" lvl="0" indent="0" algn="l" rtl="0">
              <a:lnSpc>
                <a:spcPct val="110000"/>
              </a:lnSpc>
              <a:spcBef>
                <a:spcPts val="0"/>
              </a:spcBef>
              <a:spcAft>
                <a:spcPts val="0"/>
              </a:spcAft>
              <a:buNone/>
            </a:pPr>
            <a:r>
              <a:rPr lang="en-US" sz="2400" b="1" dirty="0">
                <a:solidFill>
                  <a:srgbClr val="FFFF00"/>
                </a:solidFill>
                <a:latin typeface="Arial"/>
                <a:ea typeface="Arial"/>
                <a:cs typeface="Arial"/>
                <a:sym typeface="Arial"/>
              </a:rPr>
              <a:t>II.HỆ SẮC TỐ QUANG HỢP</a:t>
            </a:r>
            <a:endParaRPr dirty="0"/>
          </a:p>
        </p:txBody>
      </p:sp>
      <p:sp>
        <p:nvSpPr>
          <p:cNvPr id="336" name="Google Shape;336;p24"/>
          <p:cNvSpPr/>
          <p:nvPr/>
        </p:nvSpPr>
        <p:spPr>
          <a:xfrm>
            <a:off x="4419600" y="3276600"/>
            <a:ext cx="304800" cy="30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Arial"/>
              <a:ea typeface="Arial"/>
              <a:cs typeface="Arial"/>
              <a:sym typeface="Arial"/>
            </a:endParaRPr>
          </a:p>
        </p:txBody>
      </p:sp>
      <p:pic>
        <p:nvPicPr>
          <p:cNvPr id="337" name="Google Shape;337;p24"/>
          <p:cNvPicPr preferRelativeResize="0"/>
          <p:nvPr/>
        </p:nvPicPr>
        <p:blipFill rotWithShape="1">
          <a:blip r:embed="rId3">
            <a:alphaModFix/>
          </a:blip>
          <a:srcRect/>
          <a:stretch/>
        </p:blipFill>
        <p:spPr>
          <a:xfrm>
            <a:off x="1066800" y="2829962"/>
            <a:ext cx="1294059" cy="1367252"/>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slow">
    <p:push/>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pic>
        <p:nvPicPr>
          <p:cNvPr id="342" name="Google Shape;342;p25"/>
          <p:cNvPicPr preferRelativeResize="0"/>
          <p:nvPr/>
        </p:nvPicPr>
        <p:blipFill rotWithShape="1">
          <a:blip r:embed="rId3">
            <a:alphaModFix/>
          </a:blip>
          <a:srcRect/>
          <a:stretch/>
        </p:blipFill>
        <p:spPr>
          <a:xfrm rot="236214">
            <a:off x="1119595" y="1436262"/>
            <a:ext cx="6433054" cy="3202406"/>
          </a:xfrm>
          <a:prstGeom prst="rect">
            <a:avLst/>
          </a:prstGeom>
          <a:noFill/>
          <a:ln>
            <a:noFill/>
          </a:ln>
        </p:spPr>
      </p:pic>
      <p:pic>
        <p:nvPicPr>
          <p:cNvPr id="343" name="Google Shape;343;p25" descr="Icon&#10;&#10;Description automatically generated"/>
          <p:cNvPicPr preferRelativeResize="0"/>
          <p:nvPr/>
        </p:nvPicPr>
        <p:blipFill rotWithShape="1">
          <a:blip r:embed="rId4">
            <a:alphaModFix/>
          </a:blip>
          <a:srcRect l="21555" r="19778"/>
          <a:stretch/>
        </p:blipFill>
        <p:spPr>
          <a:xfrm>
            <a:off x="2667000" y="1524448"/>
            <a:ext cx="1031696" cy="1094224"/>
          </a:xfrm>
          <a:prstGeom prst="rect">
            <a:avLst/>
          </a:prstGeom>
          <a:noFill/>
          <a:ln>
            <a:noFill/>
          </a:ln>
        </p:spPr>
      </p:pic>
      <p:sp>
        <p:nvSpPr>
          <p:cNvPr id="344" name="Google Shape;344;p25"/>
          <p:cNvSpPr txBox="1"/>
          <p:nvPr/>
        </p:nvSpPr>
        <p:spPr>
          <a:xfrm>
            <a:off x="1828800" y="2592168"/>
            <a:ext cx="6400800" cy="1338788"/>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Quang hợp là gì? </a:t>
            </a:r>
            <a:endParaRPr/>
          </a:p>
          <a:p>
            <a:pPr marL="285750" marR="0" lvl="0" indent="-285750" algn="l" rtl="0">
              <a:lnSpc>
                <a:spcPct val="150000"/>
              </a:lnSpc>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Cơ quan thực hiện chức năng quang hợp?</a:t>
            </a:r>
            <a:endParaRPr/>
          </a:p>
          <a:p>
            <a:pPr marL="285750" marR="0" lvl="0" indent="-285750" algn="l" rtl="0">
              <a:lnSpc>
                <a:spcPct val="150000"/>
              </a:lnSpc>
              <a:spcBef>
                <a:spcPts val="0"/>
              </a:spcBef>
              <a:spcAft>
                <a:spcPts val="0"/>
              </a:spcAft>
              <a:buClr>
                <a:schemeClr val="lt1"/>
              </a:buClr>
              <a:buSzPts val="1800"/>
              <a:buFont typeface="Arial"/>
              <a:buChar char="-"/>
            </a:pPr>
            <a:r>
              <a:rPr lang="en-US" sz="1800" b="1">
                <a:solidFill>
                  <a:schemeClr val="lt1"/>
                </a:solidFill>
                <a:latin typeface="Arial"/>
                <a:ea typeface="Arial"/>
                <a:cs typeface="Arial"/>
                <a:sym typeface="Arial"/>
              </a:rPr>
              <a:t>Viết phương trình quang hợp?</a:t>
            </a:r>
            <a:endParaRPr sz="1800" b="1">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pic>
        <p:nvPicPr>
          <p:cNvPr id="349" name="Google Shape;349;p26"/>
          <p:cNvPicPr preferRelativeResize="0"/>
          <p:nvPr/>
        </p:nvPicPr>
        <p:blipFill rotWithShape="1">
          <a:blip r:embed="rId3">
            <a:alphaModFix/>
          </a:blip>
          <a:srcRect t="15556" b="13333"/>
          <a:stretch/>
        </p:blipFill>
        <p:spPr>
          <a:xfrm>
            <a:off x="1785938" y="1219200"/>
            <a:ext cx="5572125" cy="3962400"/>
          </a:xfrm>
          <a:prstGeom prst="rect">
            <a:avLst/>
          </a:prstGeom>
          <a:noFill/>
          <a:ln>
            <a:noFill/>
          </a:ln>
        </p:spPr>
      </p:pic>
      <p:sp>
        <p:nvSpPr>
          <p:cNvPr id="350" name="Google Shape;350;p26"/>
          <p:cNvSpPr txBox="1"/>
          <p:nvPr/>
        </p:nvSpPr>
        <p:spPr>
          <a:xfrm>
            <a:off x="2727584" y="5334000"/>
            <a:ext cx="447677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chemeClr val="lt1"/>
                </a:solidFill>
                <a:latin typeface="Arial"/>
                <a:ea typeface="Arial"/>
                <a:cs typeface="Arial"/>
                <a:sym typeface="Arial"/>
              </a:rPr>
              <a:t>Cơ</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quan</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tham</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gia</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quang</a:t>
            </a:r>
            <a:r>
              <a:rPr lang="en-US" sz="2400" dirty="0">
                <a:solidFill>
                  <a:schemeClr val="lt1"/>
                </a:solidFill>
                <a:latin typeface="Arial"/>
                <a:ea typeface="Arial"/>
                <a:cs typeface="Arial"/>
                <a:sym typeface="Arial"/>
              </a:rPr>
              <a:t> </a:t>
            </a:r>
            <a:r>
              <a:rPr lang="en-US" sz="2400" dirty="0" err="1">
                <a:solidFill>
                  <a:schemeClr val="lt1"/>
                </a:solidFill>
                <a:latin typeface="Arial"/>
                <a:ea typeface="Arial"/>
                <a:cs typeface="Arial"/>
                <a:sym typeface="Arial"/>
              </a:rPr>
              <a:t>hợp</a:t>
            </a:r>
            <a:endParaRPr sz="2400" dirty="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27"/>
          <p:cNvPicPr preferRelativeResize="0"/>
          <p:nvPr/>
        </p:nvPicPr>
        <p:blipFill rotWithShape="1">
          <a:blip r:embed="rId3">
            <a:alphaModFix/>
          </a:blip>
          <a:srcRect/>
          <a:stretch/>
        </p:blipFill>
        <p:spPr>
          <a:xfrm>
            <a:off x="1715895" y="1295400"/>
            <a:ext cx="5712211" cy="3810000"/>
          </a:xfrm>
          <a:prstGeom prst="rect">
            <a:avLst/>
          </a:prstGeom>
          <a:noFill/>
          <a:ln>
            <a:noFill/>
          </a:ln>
        </p:spPr>
      </p:pic>
      <p:sp>
        <p:nvSpPr>
          <p:cNvPr id="356" name="Google Shape;356;p27"/>
          <p:cNvSpPr txBox="1"/>
          <p:nvPr/>
        </p:nvSpPr>
        <p:spPr>
          <a:xfrm>
            <a:off x="2481524" y="5334000"/>
            <a:ext cx="418095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Lá cơ quan quang hợp ở thực vật</a:t>
            </a:r>
            <a:endParaRPr sz="24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0"/>
        <p:cNvGrpSpPr/>
        <p:nvPr/>
      </p:nvGrpSpPr>
      <p:grpSpPr>
        <a:xfrm>
          <a:off x="0" y="0"/>
          <a:ext cx="0" cy="0"/>
          <a:chOff x="0" y="0"/>
          <a:chExt cx="0" cy="0"/>
        </a:xfrm>
      </p:grpSpPr>
      <p:pic>
        <p:nvPicPr>
          <p:cNvPr id="361" name="Google Shape;361;p28"/>
          <p:cNvPicPr preferRelativeResize="0"/>
          <p:nvPr/>
        </p:nvPicPr>
        <p:blipFill rotWithShape="1">
          <a:blip r:embed="rId3">
            <a:alphaModFix/>
          </a:blip>
          <a:srcRect l="12840" t="34444" r="26330"/>
          <a:stretch/>
        </p:blipFill>
        <p:spPr>
          <a:xfrm>
            <a:off x="-993931" y="1295400"/>
            <a:ext cx="2664390" cy="3317949"/>
          </a:xfrm>
          <a:prstGeom prst="rect">
            <a:avLst/>
          </a:prstGeom>
          <a:noFill/>
          <a:ln>
            <a:noFill/>
          </a:ln>
        </p:spPr>
      </p:pic>
      <p:pic>
        <p:nvPicPr>
          <p:cNvPr id="362" name="Google Shape;362;p28"/>
          <p:cNvPicPr preferRelativeResize="0"/>
          <p:nvPr/>
        </p:nvPicPr>
        <p:blipFill rotWithShape="1">
          <a:blip r:embed="rId4">
            <a:alphaModFix/>
          </a:blip>
          <a:srcRect l="-74" t="2223" r="75753" b="61110"/>
          <a:stretch/>
        </p:blipFill>
        <p:spPr>
          <a:xfrm>
            <a:off x="2006636" y="2428560"/>
            <a:ext cx="1008890" cy="1757620"/>
          </a:xfrm>
          <a:prstGeom prst="rect">
            <a:avLst/>
          </a:prstGeom>
          <a:noFill/>
          <a:ln>
            <a:noFill/>
          </a:ln>
        </p:spPr>
      </p:pic>
      <p:pic>
        <p:nvPicPr>
          <p:cNvPr id="363" name="Google Shape;363;p28"/>
          <p:cNvPicPr preferRelativeResize="0"/>
          <p:nvPr/>
        </p:nvPicPr>
        <p:blipFill rotWithShape="1">
          <a:blip r:embed="rId5">
            <a:alphaModFix/>
          </a:blip>
          <a:srcRect l="19476" t="14770" r="35374"/>
          <a:stretch/>
        </p:blipFill>
        <p:spPr>
          <a:xfrm>
            <a:off x="3351703" y="2640082"/>
            <a:ext cx="1828800" cy="1655243"/>
          </a:xfrm>
          <a:prstGeom prst="rect">
            <a:avLst/>
          </a:prstGeom>
          <a:noFill/>
          <a:ln>
            <a:noFill/>
          </a:ln>
        </p:spPr>
      </p:pic>
      <p:pic>
        <p:nvPicPr>
          <p:cNvPr id="364" name="Google Shape;364;p28"/>
          <p:cNvPicPr preferRelativeResize="0"/>
          <p:nvPr/>
        </p:nvPicPr>
        <p:blipFill rotWithShape="1">
          <a:blip r:embed="rId6">
            <a:alphaModFix/>
          </a:blip>
          <a:srcRect/>
          <a:stretch/>
        </p:blipFill>
        <p:spPr>
          <a:xfrm>
            <a:off x="5426371" y="2728195"/>
            <a:ext cx="1714500" cy="1428750"/>
          </a:xfrm>
          <a:prstGeom prst="rect">
            <a:avLst/>
          </a:prstGeom>
          <a:noFill/>
          <a:ln>
            <a:noFill/>
          </a:ln>
        </p:spPr>
      </p:pic>
      <p:pic>
        <p:nvPicPr>
          <p:cNvPr id="365" name="Google Shape;365;p28"/>
          <p:cNvPicPr preferRelativeResize="0"/>
          <p:nvPr/>
        </p:nvPicPr>
        <p:blipFill rotWithShape="1">
          <a:blip r:embed="rId7">
            <a:alphaModFix/>
          </a:blip>
          <a:srcRect/>
          <a:stretch/>
        </p:blipFill>
        <p:spPr>
          <a:xfrm>
            <a:off x="7140871" y="2697320"/>
            <a:ext cx="2052637" cy="1403760"/>
          </a:xfrm>
          <a:prstGeom prst="rect">
            <a:avLst/>
          </a:prstGeom>
          <a:noFill/>
          <a:ln>
            <a:noFill/>
          </a:ln>
        </p:spPr>
      </p:pic>
      <p:sp>
        <p:nvSpPr>
          <p:cNvPr id="366" name="Google Shape;366;p28"/>
          <p:cNvSpPr txBox="1"/>
          <p:nvPr/>
        </p:nvSpPr>
        <p:spPr>
          <a:xfrm>
            <a:off x="9448800" y="3962400"/>
            <a:ext cx="6361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Lục lạp thu nhận năng lượng ánh sáng từ 150 triệu km ánh mặt tời</a:t>
            </a:r>
            <a:endParaRPr sz="1800">
              <a:solidFill>
                <a:schemeClr val="dk1"/>
              </a:solidFill>
              <a:latin typeface="Arial"/>
              <a:ea typeface="Arial"/>
              <a:cs typeface="Arial"/>
              <a:sym typeface="Arial"/>
            </a:endParaRPr>
          </a:p>
        </p:txBody>
      </p:sp>
      <p:sp>
        <p:nvSpPr>
          <p:cNvPr id="367" name="Google Shape;367;p28"/>
          <p:cNvSpPr txBox="1"/>
          <p:nvPr/>
        </p:nvSpPr>
        <p:spPr>
          <a:xfrm>
            <a:off x="9296400" y="2819400"/>
            <a:ext cx="2672206"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 mô lá có từ 30-40 lục lạp</a:t>
            </a:r>
            <a:endParaRPr sz="1800">
              <a:solidFill>
                <a:schemeClr val="dk1"/>
              </a:solidFill>
              <a:latin typeface="Arial"/>
              <a:ea typeface="Arial"/>
              <a:cs typeface="Arial"/>
              <a:sym typeface="Arial"/>
            </a:endParaRPr>
          </a:p>
        </p:txBody>
      </p:sp>
      <p:sp>
        <p:nvSpPr>
          <p:cNvPr id="368" name="Google Shape;368;p28"/>
          <p:cNvSpPr txBox="1"/>
          <p:nvPr/>
        </p:nvSpPr>
        <p:spPr>
          <a:xfrm>
            <a:off x="3060208" y="5111625"/>
            <a:ext cx="302358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Các bậc cấu trúc của lá</a:t>
            </a:r>
            <a:endParaRPr sz="2400">
              <a:solidFill>
                <a:srgbClr val="FFC000"/>
              </a:solidFill>
              <a:latin typeface="Arial"/>
              <a:ea typeface="Arial"/>
              <a:cs typeface="Arial"/>
              <a:sym typeface="Arial"/>
            </a:endParaRPr>
          </a:p>
        </p:txBody>
      </p:sp>
      <p:sp>
        <p:nvSpPr>
          <p:cNvPr id="369" name="Google Shape;369;p28"/>
          <p:cNvSpPr txBox="1"/>
          <p:nvPr/>
        </p:nvSpPr>
        <p:spPr>
          <a:xfrm>
            <a:off x="-22624" y="4495800"/>
            <a:ext cx="108074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Thực vật</a:t>
            </a:r>
            <a:endParaRPr sz="2000">
              <a:solidFill>
                <a:schemeClr val="lt1"/>
              </a:solidFill>
              <a:latin typeface="Arial"/>
              <a:ea typeface="Arial"/>
              <a:cs typeface="Arial"/>
              <a:sym typeface="Arial"/>
            </a:endParaRPr>
          </a:p>
        </p:txBody>
      </p:sp>
      <p:sp>
        <p:nvSpPr>
          <p:cNvPr id="370" name="Google Shape;370;p28"/>
          <p:cNvSpPr txBox="1"/>
          <p:nvPr/>
        </p:nvSpPr>
        <p:spPr>
          <a:xfrm>
            <a:off x="2231338" y="4495800"/>
            <a:ext cx="487634"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Lá </a:t>
            </a:r>
            <a:endParaRPr/>
          </a:p>
        </p:txBody>
      </p:sp>
      <p:sp>
        <p:nvSpPr>
          <p:cNvPr id="371" name="Google Shape;371;p28"/>
          <p:cNvSpPr txBox="1"/>
          <p:nvPr/>
        </p:nvSpPr>
        <p:spPr>
          <a:xfrm>
            <a:off x="3579407" y="4495800"/>
            <a:ext cx="1207382"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Cấu tạo lá</a:t>
            </a:r>
            <a:endParaRPr sz="2000">
              <a:solidFill>
                <a:schemeClr val="lt1"/>
              </a:solidFill>
              <a:latin typeface="Arial"/>
              <a:ea typeface="Arial"/>
              <a:cs typeface="Arial"/>
              <a:sym typeface="Arial"/>
            </a:endParaRPr>
          </a:p>
        </p:txBody>
      </p:sp>
      <p:sp>
        <p:nvSpPr>
          <p:cNvPr id="372" name="Google Shape;372;p28"/>
          <p:cNvSpPr txBox="1"/>
          <p:nvPr/>
        </p:nvSpPr>
        <p:spPr>
          <a:xfrm>
            <a:off x="5784530" y="4495800"/>
            <a:ext cx="881973"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Tế bào</a:t>
            </a:r>
            <a:endParaRPr sz="2000">
              <a:solidFill>
                <a:schemeClr val="lt1"/>
              </a:solidFill>
              <a:latin typeface="Arial"/>
              <a:ea typeface="Arial"/>
              <a:cs typeface="Arial"/>
              <a:sym typeface="Arial"/>
            </a:endParaRPr>
          </a:p>
        </p:txBody>
      </p:sp>
      <p:sp>
        <p:nvSpPr>
          <p:cNvPr id="373" name="Google Shape;373;p28"/>
          <p:cNvSpPr txBox="1"/>
          <p:nvPr/>
        </p:nvSpPr>
        <p:spPr>
          <a:xfrm>
            <a:off x="7643407" y="4495800"/>
            <a:ext cx="92365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Lục lạp</a:t>
            </a:r>
            <a:endParaRPr sz="2000">
              <a:solidFill>
                <a:schemeClr val="lt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29"/>
          <p:cNvPicPr preferRelativeResize="0"/>
          <p:nvPr/>
        </p:nvPicPr>
        <p:blipFill rotWithShape="1">
          <a:blip r:embed="rId3">
            <a:alphaModFix/>
          </a:blip>
          <a:srcRect/>
          <a:stretch/>
        </p:blipFill>
        <p:spPr>
          <a:xfrm>
            <a:off x="504825" y="838200"/>
            <a:ext cx="8134350" cy="4572000"/>
          </a:xfrm>
          <a:prstGeom prst="rect">
            <a:avLst/>
          </a:prstGeom>
          <a:noFill/>
          <a:ln>
            <a:noFill/>
          </a:ln>
        </p:spPr>
      </p:pic>
      <p:sp>
        <p:nvSpPr>
          <p:cNvPr id="379" name="Google Shape;379;p29"/>
          <p:cNvSpPr txBox="1"/>
          <p:nvPr/>
        </p:nvSpPr>
        <p:spPr>
          <a:xfrm>
            <a:off x="2186571" y="5562600"/>
            <a:ext cx="477085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Arial"/>
                <a:ea typeface="Arial"/>
                <a:cs typeface="Arial"/>
                <a:sym typeface="Arial"/>
              </a:rPr>
              <a:t>Lục lạp lá rêu dưới kiến hiển vi 1000x</a:t>
            </a:r>
            <a:endParaRPr sz="2400">
              <a:solidFill>
                <a:schemeClr val="lt1"/>
              </a:solidFill>
              <a:latin typeface="Arial"/>
              <a:ea typeface="Arial"/>
              <a:cs typeface="Arial"/>
              <a:sym typeface="Arial"/>
            </a:endParaRPr>
          </a:p>
        </p:txBody>
      </p:sp>
      <p:sp>
        <p:nvSpPr>
          <p:cNvPr id="380" name="Google Shape;380;p29"/>
          <p:cNvSpPr txBox="1"/>
          <p:nvPr/>
        </p:nvSpPr>
        <p:spPr>
          <a:xfrm>
            <a:off x="-2819400" y="2939534"/>
            <a:ext cx="2618024"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Nửa triệu lục lạp/1mm</a:t>
            </a:r>
            <a:r>
              <a:rPr lang="en-US" sz="1800" baseline="30000">
                <a:solidFill>
                  <a:schemeClr val="dk1"/>
                </a:solidFill>
                <a:latin typeface="Arial"/>
                <a:ea typeface="Arial"/>
                <a:cs typeface="Arial"/>
                <a:sym typeface="Arial"/>
              </a:rPr>
              <a:t>2</a:t>
            </a:r>
            <a:r>
              <a:rPr lang="en-US" sz="1800">
                <a:solidFill>
                  <a:schemeClr val="dk1"/>
                </a:solidFill>
                <a:latin typeface="Arial"/>
                <a:ea typeface="Arial"/>
                <a:cs typeface="Arial"/>
                <a:sym typeface="Arial"/>
              </a:rPr>
              <a:t> lá</a:t>
            </a:r>
            <a:endParaRPr sz="1800">
              <a:solidFill>
                <a:schemeClr val="dk1"/>
              </a:solidFill>
              <a:latin typeface="Arial"/>
              <a:ea typeface="Arial"/>
              <a:cs typeface="Arial"/>
              <a:sym typeface="Arial"/>
            </a:endParaRPr>
          </a:p>
        </p:txBody>
      </p:sp>
      <p:sp>
        <p:nvSpPr>
          <p:cNvPr id="381" name="Google Shape;381;p29"/>
          <p:cNvSpPr txBox="1"/>
          <p:nvPr/>
        </p:nvSpPr>
        <p:spPr>
          <a:xfrm>
            <a:off x="-3280497" y="3505200"/>
            <a:ext cx="305372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1 mô thịt lá có từ 30-40 lục lạp</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78"/>
                                        </p:tgtEl>
                                        <p:attrNameLst>
                                          <p:attrName>style.visibility</p:attrName>
                                        </p:attrNameLst>
                                      </p:cBhvr>
                                      <p:to>
                                        <p:strVal val="visible"/>
                                      </p:to>
                                    </p:set>
                                    <p:animEffect transition="in" filter="fade">
                                      <p:cBhvr>
                                        <p:cTn id="7" dur="5000"/>
                                        <p:tgtEl>
                                          <p:spTgt spid="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Google Shape;386;p30"/>
          <p:cNvPicPr preferRelativeResize="0"/>
          <p:nvPr/>
        </p:nvPicPr>
        <p:blipFill rotWithShape="1">
          <a:blip r:embed="rId3">
            <a:alphaModFix/>
          </a:blip>
          <a:srcRect/>
          <a:stretch/>
        </p:blipFill>
        <p:spPr>
          <a:xfrm>
            <a:off x="1878999" y="688017"/>
            <a:ext cx="5029200" cy="5122046"/>
          </a:xfrm>
          <a:prstGeom prst="rect">
            <a:avLst/>
          </a:prstGeom>
          <a:noFill/>
          <a:ln>
            <a:noFill/>
          </a:ln>
        </p:spPr>
      </p:pic>
      <p:sp>
        <p:nvSpPr>
          <p:cNvPr id="387" name="Google Shape;387;p30"/>
          <p:cNvSpPr txBox="1"/>
          <p:nvPr/>
        </p:nvSpPr>
        <p:spPr>
          <a:xfrm>
            <a:off x="1417715" y="5666220"/>
            <a:ext cx="710283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rgbClr val="FFC000"/>
                </a:solidFill>
                <a:latin typeface="Arial"/>
                <a:ea typeface="Arial"/>
                <a:cs typeface="Arial"/>
                <a:sym typeface="Arial"/>
              </a:rPr>
              <a:t>Lá</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là</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cơ</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quan</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thoát</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hơi</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nước</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chủ</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yếu</a:t>
            </a:r>
            <a:r>
              <a:rPr lang="en-US" sz="2400" dirty="0">
                <a:solidFill>
                  <a:srgbClr val="FFC000"/>
                </a:solidFill>
                <a:latin typeface="Arial"/>
                <a:ea typeface="Arial"/>
                <a:cs typeface="Arial"/>
                <a:sym typeface="Arial"/>
              </a:rPr>
              <a:t> ở </a:t>
            </a:r>
            <a:r>
              <a:rPr lang="en-US" sz="2400" dirty="0" err="1">
                <a:solidFill>
                  <a:srgbClr val="FFC000"/>
                </a:solidFill>
                <a:latin typeface="Arial"/>
                <a:ea typeface="Arial"/>
                <a:cs typeface="Arial"/>
                <a:sym typeface="Arial"/>
              </a:rPr>
              <a:t>thực</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vật</a:t>
            </a:r>
            <a:endParaRPr sz="2400" dirty="0">
              <a:solidFill>
                <a:srgbClr val="FFC000"/>
              </a:solidFill>
              <a:latin typeface="Arial"/>
              <a:ea typeface="Arial"/>
              <a:cs typeface="Arial"/>
              <a:sym typeface="Arial"/>
            </a:endParaRPr>
          </a:p>
        </p:txBody>
      </p:sp>
      <p:sp>
        <p:nvSpPr>
          <p:cNvPr id="388" name="Google Shape;388;p30"/>
          <p:cNvSpPr txBox="1"/>
          <p:nvPr/>
        </p:nvSpPr>
        <p:spPr>
          <a:xfrm>
            <a:off x="7090780" y="1015712"/>
            <a:ext cx="180383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Lớp</a:t>
            </a:r>
            <a:r>
              <a:rPr lang="en-US" sz="1800" dirty="0">
                <a:solidFill>
                  <a:schemeClr val="lt1"/>
                </a:solidFill>
                <a:latin typeface="Arial"/>
                <a:ea typeface="Arial"/>
                <a:cs typeface="Arial"/>
                <a:sym typeface="Arial"/>
              </a:rPr>
              <a:t> cuticle</a:t>
            </a:r>
            <a:endParaRPr dirty="0"/>
          </a:p>
        </p:txBody>
      </p:sp>
      <p:sp>
        <p:nvSpPr>
          <p:cNvPr id="389" name="Google Shape;389;p30"/>
          <p:cNvSpPr txBox="1"/>
          <p:nvPr/>
        </p:nvSpPr>
        <p:spPr>
          <a:xfrm>
            <a:off x="7080865" y="1523733"/>
            <a:ext cx="182708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Biểu</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bì</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trên</a:t>
            </a:r>
            <a:endParaRPr sz="1800" dirty="0">
              <a:solidFill>
                <a:schemeClr val="lt1"/>
              </a:solidFill>
              <a:latin typeface="Arial"/>
              <a:ea typeface="Arial"/>
              <a:cs typeface="Arial"/>
              <a:sym typeface="Arial"/>
            </a:endParaRPr>
          </a:p>
        </p:txBody>
      </p:sp>
      <p:sp>
        <p:nvSpPr>
          <p:cNvPr id="390" name="Google Shape;390;p30"/>
          <p:cNvSpPr txBox="1"/>
          <p:nvPr/>
        </p:nvSpPr>
        <p:spPr>
          <a:xfrm>
            <a:off x="7080865" y="2030232"/>
            <a:ext cx="142976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Mô</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giậu</a:t>
            </a:r>
            <a:endParaRPr sz="1800" dirty="0">
              <a:solidFill>
                <a:schemeClr val="lt1"/>
              </a:solidFill>
              <a:latin typeface="Arial"/>
              <a:ea typeface="Arial"/>
              <a:cs typeface="Arial"/>
              <a:sym typeface="Arial"/>
            </a:endParaRPr>
          </a:p>
        </p:txBody>
      </p:sp>
      <p:sp>
        <p:nvSpPr>
          <p:cNvPr id="391" name="Google Shape;391;p30"/>
          <p:cNvSpPr txBox="1"/>
          <p:nvPr/>
        </p:nvSpPr>
        <p:spPr>
          <a:xfrm>
            <a:off x="7089842" y="2959362"/>
            <a:ext cx="124906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Mô</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xốp</a:t>
            </a:r>
            <a:endParaRPr sz="1800" dirty="0">
              <a:solidFill>
                <a:schemeClr val="lt1"/>
              </a:solidFill>
              <a:latin typeface="Arial"/>
              <a:ea typeface="Arial"/>
              <a:cs typeface="Arial"/>
              <a:sym typeface="Arial"/>
            </a:endParaRPr>
          </a:p>
        </p:txBody>
      </p:sp>
      <p:sp>
        <p:nvSpPr>
          <p:cNvPr id="392" name="Google Shape;392;p30"/>
          <p:cNvSpPr txBox="1"/>
          <p:nvPr/>
        </p:nvSpPr>
        <p:spPr>
          <a:xfrm>
            <a:off x="6995516" y="4879610"/>
            <a:ext cx="211974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Biểu</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bì</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dưới</a:t>
            </a:r>
            <a:endParaRPr sz="1800" dirty="0">
              <a:solidFill>
                <a:schemeClr val="lt1"/>
              </a:solidFill>
              <a:latin typeface="Arial"/>
              <a:ea typeface="Arial"/>
              <a:cs typeface="Arial"/>
              <a:sym typeface="Arial"/>
            </a:endParaRPr>
          </a:p>
        </p:txBody>
      </p:sp>
      <p:sp>
        <p:nvSpPr>
          <p:cNvPr id="393" name="Google Shape;393;p30"/>
          <p:cNvSpPr txBox="1"/>
          <p:nvPr/>
        </p:nvSpPr>
        <p:spPr>
          <a:xfrm>
            <a:off x="3690028" y="5198376"/>
            <a:ext cx="176297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Khí</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khổng</a:t>
            </a:r>
            <a:endParaRPr sz="1800" dirty="0">
              <a:solidFill>
                <a:schemeClr val="lt1"/>
              </a:solidFill>
              <a:latin typeface="Arial"/>
              <a:ea typeface="Arial"/>
              <a:cs typeface="Arial"/>
              <a:sym typeface="Arial"/>
            </a:endParaRPr>
          </a:p>
        </p:txBody>
      </p:sp>
      <p:sp>
        <p:nvSpPr>
          <p:cNvPr id="394" name="Google Shape;394;p30"/>
          <p:cNvSpPr txBox="1"/>
          <p:nvPr/>
        </p:nvSpPr>
        <p:spPr>
          <a:xfrm>
            <a:off x="6956217" y="5383042"/>
            <a:ext cx="212638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Lớp</a:t>
            </a:r>
            <a:r>
              <a:rPr lang="en-US" sz="1800" dirty="0">
                <a:solidFill>
                  <a:schemeClr val="lt1"/>
                </a:solidFill>
                <a:latin typeface="Arial"/>
                <a:ea typeface="Arial"/>
                <a:cs typeface="Arial"/>
                <a:sym typeface="Arial"/>
              </a:rPr>
              <a:t> cuticle</a:t>
            </a:r>
            <a:endParaRPr dirty="0"/>
          </a:p>
        </p:txBody>
      </p:sp>
      <p:cxnSp>
        <p:nvCxnSpPr>
          <p:cNvPr id="395" name="Google Shape;395;p30"/>
          <p:cNvCxnSpPr/>
          <p:nvPr/>
        </p:nvCxnSpPr>
        <p:spPr>
          <a:xfrm flipH="1">
            <a:off x="6371229" y="1313087"/>
            <a:ext cx="502214" cy="164427"/>
          </a:xfrm>
          <a:prstGeom prst="straightConnector1">
            <a:avLst/>
          </a:prstGeom>
          <a:noFill/>
          <a:ln w="19050" cap="flat" cmpd="sng">
            <a:solidFill>
              <a:srgbClr val="FFFFFF"/>
            </a:solidFill>
            <a:prstDash val="solid"/>
            <a:miter lim="800000"/>
            <a:headEnd type="none" w="sm" len="sm"/>
            <a:tailEnd type="triangle" w="med" len="med"/>
          </a:ln>
        </p:spPr>
      </p:cxnSp>
      <p:cxnSp>
        <p:nvCxnSpPr>
          <p:cNvPr id="396" name="Google Shape;396;p30"/>
          <p:cNvCxnSpPr/>
          <p:nvPr/>
        </p:nvCxnSpPr>
        <p:spPr>
          <a:xfrm flipH="1" flipV="1">
            <a:off x="6479999" y="1573175"/>
            <a:ext cx="445200" cy="94200"/>
          </a:xfrm>
          <a:prstGeom prst="straightConnector1">
            <a:avLst/>
          </a:prstGeom>
          <a:noFill/>
          <a:ln w="19050" cap="flat" cmpd="sng">
            <a:solidFill>
              <a:srgbClr val="FFFFFF"/>
            </a:solidFill>
            <a:prstDash val="solid"/>
            <a:miter lim="800000"/>
            <a:headEnd type="none" w="sm" len="sm"/>
            <a:tailEnd type="triangle" w="med" len="med"/>
          </a:ln>
        </p:spPr>
      </p:cxnSp>
      <p:cxnSp>
        <p:nvCxnSpPr>
          <p:cNvPr id="397" name="Google Shape;397;p30"/>
          <p:cNvCxnSpPr>
            <a:stCxn id="390" idx="1"/>
          </p:cNvCxnSpPr>
          <p:nvPr/>
        </p:nvCxnSpPr>
        <p:spPr>
          <a:xfrm flipH="1">
            <a:off x="6612565" y="2214898"/>
            <a:ext cx="468300" cy="44100"/>
          </a:xfrm>
          <a:prstGeom prst="straightConnector1">
            <a:avLst/>
          </a:prstGeom>
          <a:noFill/>
          <a:ln w="19050" cap="flat" cmpd="sng">
            <a:solidFill>
              <a:srgbClr val="FFFFFF"/>
            </a:solidFill>
            <a:prstDash val="solid"/>
            <a:miter lim="800000"/>
            <a:headEnd type="none" w="sm" len="sm"/>
            <a:tailEnd type="triangle" w="med" len="med"/>
          </a:ln>
        </p:spPr>
      </p:cxnSp>
      <p:cxnSp>
        <p:nvCxnSpPr>
          <p:cNvPr id="398" name="Google Shape;398;p30"/>
          <p:cNvCxnSpPr/>
          <p:nvPr/>
        </p:nvCxnSpPr>
        <p:spPr>
          <a:xfrm flipH="1">
            <a:off x="6561880" y="3196860"/>
            <a:ext cx="528900" cy="77700"/>
          </a:xfrm>
          <a:prstGeom prst="straightConnector1">
            <a:avLst/>
          </a:prstGeom>
          <a:noFill/>
          <a:ln w="19050" cap="flat" cmpd="sng">
            <a:solidFill>
              <a:srgbClr val="FFFFFF"/>
            </a:solidFill>
            <a:prstDash val="solid"/>
            <a:miter lim="800000"/>
            <a:headEnd type="none" w="sm" len="sm"/>
            <a:tailEnd type="triangle" w="med" len="med"/>
          </a:ln>
        </p:spPr>
      </p:cxnSp>
      <p:cxnSp>
        <p:nvCxnSpPr>
          <p:cNvPr id="399" name="Google Shape;399;p30"/>
          <p:cNvCxnSpPr/>
          <p:nvPr/>
        </p:nvCxnSpPr>
        <p:spPr>
          <a:xfrm flipH="1">
            <a:off x="6371229" y="5033119"/>
            <a:ext cx="528872" cy="77772"/>
          </a:xfrm>
          <a:prstGeom prst="straightConnector1">
            <a:avLst/>
          </a:prstGeom>
          <a:noFill/>
          <a:ln w="19050" cap="flat" cmpd="sng">
            <a:solidFill>
              <a:srgbClr val="FFFFFF"/>
            </a:solidFill>
            <a:prstDash val="solid"/>
            <a:miter lim="800000"/>
            <a:headEnd type="none" w="sm" len="sm"/>
            <a:tailEnd type="triangle" w="med" len="med"/>
          </a:ln>
        </p:spPr>
      </p:cxnSp>
      <p:cxnSp>
        <p:nvCxnSpPr>
          <p:cNvPr id="400" name="Google Shape;400;p30"/>
          <p:cNvCxnSpPr>
            <a:stCxn id="393" idx="0"/>
          </p:cNvCxnSpPr>
          <p:nvPr/>
        </p:nvCxnSpPr>
        <p:spPr>
          <a:xfrm flipV="1">
            <a:off x="4571514" y="5064276"/>
            <a:ext cx="1011586" cy="134100"/>
          </a:xfrm>
          <a:prstGeom prst="straightConnector1">
            <a:avLst/>
          </a:prstGeom>
          <a:noFill/>
          <a:ln w="19050" cap="flat" cmpd="sng">
            <a:solidFill>
              <a:srgbClr val="FFFFFF"/>
            </a:solidFill>
            <a:prstDash val="solid"/>
            <a:miter lim="800000"/>
            <a:headEnd type="none" w="sm" len="sm"/>
            <a:tailEnd type="triangle" w="med" len="med"/>
          </a:ln>
        </p:spPr>
      </p:cxnSp>
      <p:cxnSp>
        <p:nvCxnSpPr>
          <p:cNvPr id="401" name="Google Shape;401;p30"/>
          <p:cNvCxnSpPr/>
          <p:nvPr/>
        </p:nvCxnSpPr>
        <p:spPr>
          <a:xfrm rot="10800000">
            <a:off x="6163700" y="5193964"/>
            <a:ext cx="530400" cy="423000"/>
          </a:xfrm>
          <a:prstGeom prst="straightConnector1">
            <a:avLst/>
          </a:prstGeom>
          <a:noFill/>
          <a:ln w="19050" cap="flat" cmpd="sng">
            <a:solidFill>
              <a:srgbClr val="FFFFFF"/>
            </a:solidFill>
            <a:prstDash val="solid"/>
            <a:miter lim="800000"/>
            <a:headEnd type="none" w="sm" len="sm"/>
            <a:tailEnd type="triangle" w="med" len="med"/>
          </a:ln>
        </p:spPr>
      </p:cxnSp>
      <p:grpSp>
        <p:nvGrpSpPr>
          <p:cNvPr id="402" name="Google Shape;402;p30"/>
          <p:cNvGrpSpPr/>
          <p:nvPr/>
        </p:nvGrpSpPr>
        <p:grpSpPr>
          <a:xfrm>
            <a:off x="3690027" y="3121742"/>
            <a:ext cx="1259507" cy="425022"/>
            <a:chOff x="4402657" y="2922850"/>
            <a:chExt cx="881973" cy="307777"/>
          </a:xfrm>
        </p:grpSpPr>
        <p:sp>
          <p:nvSpPr>
            <p:cNvPr id="403" name="Google Shape;403;p30"/>
            <p:cNvSpPr/>
            <p:nvPr/>
          </p:nvSpPr>
          <p:spPr>
            <a:xfrm>
              <a:off x="4470269" y="2971800"/>
              <a:ext cx="746751" cy="228600"/>
            </a:xfrm>
            <a:prstGeom prst="rect">
              <a:avLst/>
            </a:prstGeom>
            <a:solidFill>
              <a:schemeClr val="l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04" name="Google Shape;404;p30"/>
            <p:cNvSpPr txBox="1"/>
            <p:nvPr/>
          </p:nvSpPr>
          <p:spPr>
            <a:xfrm>
              <a:off x="4402657" y="2922850"/>
              <a:ext cx="881973" cy="307777"/>
            </a:xfrm>
            <a:prstGeom prst="rect">
              <a:avLst/>
            </a:prstGeom>
            <a:solidFill>
              <a:schemeClr val="dk2"/>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lt1"/>
                  </a:solidFill>
                  <a:latin typeface="Arial"/>
                  <a:ea typeface="Arial"/>
                  <a:cs typeface="Arial"/>
                  <a:sym typeface="Arial"/>
                </a:rPr>
                <a:t>Mạch</a:t>
              </a:r>
              <a:r>
                <a:rPr lang="en-US" sz="1400" dirty="0">
                  <a:solidFill>
                    <a:schemeClr val="lt1"/>
                  </a:solidFill>
                  <a:latin typeface="Arial"/>
                  <a:ea typeface="Arial"/>
                  <a:cs typeface="Arial"/>
                  <a:sym typeface="Arial"/>
                </a:rPr>
                <a:t> </a:t>
              </a:r>
              <a:r>
                <a:rPr lang="en-US" sz="1400" dirty="0" err="1">
                  <a:solidFill>
                    <a:schemeClr val="lt1"/>
                  </a:solidFill>
                  <a:latin typeface="Arial"/>
                  <a:ea typeface="Arial"/>
                  <a:cs typeface="Arial"/>
                  <a:sym typeface="Arial"/>
                </a:rPr>
                <a:t>dẫn</a:t>
              </a:r>
              <a:endParaRPr sz="1400" dirty="0">
                <a:solidFill>
                  <a:schemeClr val="lt1"/>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pic>
        <p:nvPicPr>
          <p:cNvPr id="74" name="Google Shape;74;p4"/>
          <p:cNvPicPr preferRelativeResize="0"/>
          <p:nvPr/>
        </p:nvPicPr>
        <p:blipFill rotWithShape="1">
          <a:blip r:embed="rId3">
            <a:alphaModFix/>
          </a:blip>
          <a:srcRect/>
          <a:stretch/>
        </p:blipFill>
        <p:spPr>
          <a:xfrm>
            <a:off x="3241563" y="819830"/>
            <a:ext cx="2601031" cy="2601031"/>
          </a:xfrm>
          <a:prstGeom prst="rect">
            <a:avLst/>
          </a:prstGeom>
          <a:noFill/>
          <a:ln>
            <a:noFill/>
          </a:ln>
        </p:spPr>
      </p:pic>
      <p:cxnSp>
        <p:nvCxnSpPr>
          <p:cNvPr id="75" name="Google Shape;75;p4"/>
          <p:cNvCxnSpPr/>
          <p:nvPr/>
        </p:nvCxnSpPr>
        <p:spPr>
          <a:xfrm>
            <a:off x="0" y="5552610"/>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76" name="Google Shape;76;p4"/>
          <p:cNvCxnSpPr/>
          <p:nvPr/>
        </p:nvCxnSpPr>
        <p:spPr>
          <a:xfrm>
            <a:off x="0" y="4905164"/>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77" name="Google Shape;77;p4"/>
          <p:cNvCxnSpPr/>
          <p:nvPr/>
        </p:nvCxnSpPr>
        <p:spPr>
          <a:xfrm>
            <a:off x="0" y="4003282"/>
            <a:ext cx="9144000" cy="0"/>
          </a:xfrm>
          <a:prstGeom prst="straightConnector1">
            <a:avLst/>
          </a:prstGeom>
          <a:noFill/>
          <a:ln w="76200" cap="flat" cmpd="sng">
            <a:solidFill>
              <a:schemeClr val="lt1"/>
            </a:solidFill>
            <a:prstDash val="solid"/>
            <a:miter lim="800000"/>
            <a:headEnd type="none" w="sm" len="sm"/>
            <a:tailEnd type="none" w="sm" len="sm"/>
          </a:ln>
        </p:spPr>
      </p:cxnSp>
      <p:sp>
        <p:nvSpPr>
          <p:cNvPr id="78" name="Google Shape;78;p4"/>
          <p:cNvSpPr/>
          <p:nvPr/>
        </p:nvSpPr>
        <p:spPr>
          <a:xfrm flipH="1">
            <a:off x="494929" y="3545458"/>
            <a:ext cx="8154143" cy="938951"/>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79" name="Google Shape;79;p4"/>
          <p:cNvSpPr txBox="1"/>
          <p:nvPr/>
        </p:nvSpPr>
        <p:spPr>
          <a:xfrm>
            <a:off x="1053113" y="3765256"/>
            <a:ext cx="70377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Câu hỏi 2: Vì sao hầu hết lá cây có màu xanh?</a:t>
            </a:r>
            <a:endParaRPr/>
          </a:p>
        </p:txBody>
      </p:sp>
      <p:sp>
        <p:nvSpPr>
          <p:cNvPr id="80" name="Google Shape;80;p4"/>
          <p:cNvSpPr/>
          <p:nvPr/>
        </p:nvSpPr>
        <p:spPr>
          <a:xfrm flipH="1">
            <a:off x="4601922" y="4682687"/>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1" name="Google Shape;81;p4"/>
          <p:cNvSpPr/>
          <p:nvPr/>
        </p:nvSpPr>
        <p:spPr>
          <a:xfrm flipH="1">
            <a:off x="604749"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2" name="Google Shape;82;p4"/>
          <p:cNvSpPr txBox="1"/>
          <p:nvPr/>
        </p:nvSpPr>
        <p:spPr>
          <a:xfrm>
            <a:off x="4601922" y="4705907"/>
            <a:ext cx="3742494" cy="461665"/>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200"/>
              <a:buFont typeface="Noto Sans Symbols"/>
              <a:buChar char="⬥"/>
            </a:pPr>
            <a:r>
              <a:rPr lang="en-US" sz="1200">
                <a:solidFill>
                  <a:schemeClr val="lt1"/>
                </a:solidFill>
                <a:latin typeface="Arial"/>
                <a:ea typeface="Arial"/>
                <a:cs typeface="Arial"/>
                <a:sym typeface="Arial"/>
              </a:rPr>
              <a:t>B. Vì lá chứa diệp lục, diệp lục phản xạ tia xanh nên có màu xanh</a:t>
            </a:r>
            <a:endParaRPr sz="1200">
              <a:solidFill>
                <a:schemeClr val="lt1"/>
              </a:solidFill>
              <a:latin typeface="Arial"/>
              <a:ea typeface="Arial"/>
              <a:cs typeface="Arial"/>
              <a:sym typeface="Arial"/>
            </a:endParaRPr>
          </a:p>
        </p:txBody>
      </p:sp>
      <p:sp>
        <p:nvSpPr>
          <p:cNvPr id="83" name="Google Shape;83;p4"/>
          <p:cNvSpPr txBox="1"/>
          <p:nvPr/>
        </p:nvSpPr>
        <p:spPr>
          <a:xfrm>
            <a:off x="687206" y="5415543"/>
            <a:ext cx="3772415" cy="276999"/>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200"/>
              <a:buFont typeface="Noto Sans Symbols"/>
              <a:buChar char="⬥"/>
            </a:pPr>
            <a:r>
              <a:rPr lang="en-US" sz="1200">
                <a:solidFill>
                  <a:schemeClr val="lt1"/>
                </a:solidFill>
                <a:latin typeface="Arial"/>
                <a:ea typeface="Arial"/>
                <a:cs typeface="Arial"/>
                <a:sym typeface="Arial"/>
              </a:rPr>
              <a:t>C. Vì lá làm nhiệm vụ quang hợp nên phải có màu xanh</a:t>
            </a:r>
            <a:endParaRPr sz="1200">
              <a:solidFill>
                <a:schemeClr val="lt1"/>
              </a:solidFill>
              <a:latin typeface="Arial"/>
              <a:ea typeface="Arial"/>
              <a:cs typeface="Arial"/>
              <a:sym typeface="Arial"/>
            </a:endParaRPr>
          </a:p>
        </p:txBody>
      </p:sp>
      <p:sp>
        <p:nvSpPr>
          <p:cNvPr id="84" name="Google Shape;84;p4"/>
          <p:cNvSpPr/>
          <p:nvPr/>
        </p:nvSpPr>
        <p:spPr>
          <a:xfrm flipH="1">
            <a:off x="604749" y="4678471"/>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5" name="Google Shape;85;p4"/>
          <p:cNvSpPr/>
          <p:nvPr/>
        </p:nvSpPr>
        <p:spPr>
          <a:xfrm flipH="1">
            <a:off x="4601922"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6" name="Google Shape;86;p4"/>
          <p:cNvSpPr txBox="1"/>
          <p:nvPr/>
        </p:nvSpPr>
        <p:spPr>
          <a:xfrm>
            <a:off x="604749" y="4782185"/>
            <a:ext cx="3487814" cy="276999"/>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200"/>
              <a:buFont typeface="Noto Sans Symbols"/>
              <a:buChar char="⬥"/>
            </a:pPr>
            <a:r>
              <a:rPr lang="en-US" sz="1200">
                <a:solidFill>
                  <a:schemeClr val="lt1"/>
                </a:solidFill>
                <a:latin typeface="Arial"/>
                <a:ea typeface="Arial"/>
                <a:cs typeface="Arial"/>
                <a:sym typeface="Arial"/>
              </a:rPr>
              <a:t>A. Vì lá có chứa sắc tố diệp lục nên màu xanh</a:t>
            </a:r>
            <a:endParaRPr sz="1200">
              <a:solidFill>
                <a:schemeClr val="lt1"/>
              </a:solidFill>
              <a:latin typeface="Arial"/>
              <a:ea typeface="Arial"/>
              <a:cs typeface="Arial"/>
              <a:sym typeface="Arial"/>
            </a:endParaRPr>
          </a:p>
        </p:txBody>
      </p:sp>
      <p:sp>
        <p:nvSpPr>
          <p:cNvPr id="87" name="Google Shape;87;p4"/>
          <p:cNvSpPr txBox="1"/>
          <p:nvPr/>
        </p:nvSpPr>
        <p:spPr>
          <a:xfrm>
            <a:off x="4624536" y="5350724"/>
            <a:ext cx="3487814" cy="461665"/>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200"/>
              <a:buFont typeface="Noto Sans Symbols"/>
              <a:buChar char="⬥"/>
            </a:pPr>
            <a:r>
              <a:rPr lang="en-US" sz="1200">
                <a:solidFill>
                  <a:schemeClr val="lt1"/>
                </a:solidFill>
                <a:latin typeface="Arial"/>
                <a:ea typeface="Arial"/>
                <a:cs typeface="Arial"/>
                <a:sym typeface="Arial"/>
              </a:rPr>
              <a:t>D. Vì đó là màu của lá khi còn non, về già thì lá chuyển thành màu vàng</a:t>
            </a:r>
            <a:endParaRPr sz="1200">
              <a:solidFill>
                <a:schemeClr val="lt1"/>
              </a:solidFill>
              <a:latin typeface="Arial"/>
              <a:ea typeface="Arial"/>
              <a:cs typeface="Arial"/>
              <a:sym typeface="Arial"/>
            </a:endParaRPr>
          </a:p>
        </p:txBody>
      </p:sp>
      <p:pic>
        <p:nvPicPr>
          <p:cNvPr id="88" name="Google Shape;88;p4"/>
          <p:cNvPicPr preferRelativeResize="0"/>
          <p:nvPr/>
        </p:nvPicPr>
        <p:blipFill rotWithShape="1">
          <a:blip r:embed="rId4">
            <a:alphaModFix/>
          </a:blip>
          <a:srcRect/>
          <a:stretch/>
        </p:blipFill>
        <p:spPr>
          <a:xfrm>
            <a:off x="9144001" y="1505145"/>
            <a:ext cx="365522" cy="365522"/>
          </a:xfrm>
          <a:prstGeom prst="rect">
            <a:avLst/>
          </a:prstGeom>
          <a:noFill/>
          <a:ln>
            <a:noFill/>
          </a:ln>
        </p:spPr>
      </p:pic>
      <p:pic>
        <p:nvPicPr>
          <p:cNvPr id="89" name="Google Shape;89;p4"/>
          <p:cNvPicPr preferRelativeResize="0"/>
          <p:nvPr/>
        </p:nvPicPr>
        <p:blipFill rotWithShape="1">
          <a:blip r:embed="rId4">
            <a:alphaModFix/>
          </a:blip>
          <a:srcRect/>
          <a:stretch/>
        </p:blipFill>
        <p:spPr>
          <a:xfrm>
            <a:off x="9144001" y="1966270"/>
            <a:ext cx="365522" cy="365522"/>
          </a:xfrm>
          <a:prstGeom prst="rect">
            <a:avLst/>
          </a:prstGeom>
          <a:noFill/>
          <a:ln>
            <a:noFill/>
          </a:ln>
        </p:spPr>
      </p:pic>
      <p:pic>
        <p:nvPicPr>
          <p:cNvPr id="90" name="Google Shape;90;p4"/>
          <p:cNvPicPr preferRelativeResize="0"/>
          <p:nvPr/>
        </p:nvPicPr>
        <p:blipFill rotWithShape="1">
          <a:blip r:embed="rId4">
            <a:alphaModFix/>
          </a:blip>
          <a:srcRect/>
          <a:stretch/>
        </p:blipFill>
        <p:spPr>
          <a:xfrm>
            <a:off x="9152179" y="2412867"/>
            <a:ext cx="365522" cy="365522"/>
          </a:xfrm>
          <a:prstGeom prst="rect">
            <a:avLst/>
          </a:prstGeom>
          <a:noFill/>
          <a:ln>
            <a:noFill/>
          </a:ln>
        </p:spPr>
      </p:pic>
      <p:pic>
        <p:nvPicPr>
          <p:cNvPr id="91" name="Google Shape;91;p4"/>
          <p:cNvPicPr preferRelativeResize="0"/>
          <p:nvPr/>
        </p:nvPicPr>
        <p:blipFill rotWithShape="1">
          <a:blip r:embed="rId4">
            <a:alphaModFix/>
          </a:blip>
          <a:srcRect/>
          <a:stretch/>
        </p:blipFill>
        <p:spPr>
          <a:xfrm>
            <a:off x="9152179" y="2830059"/>
            <a:ext cx="365522" cy="36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fade">
                                      <p:cBhvr>
                                        <p:cTn id="7" dur="5000"/>
                                        <p:tgtEl>
                                          <p:spTgt spid="88"/>
                                        </p:tgtEl>
                                      </p:cBhvr>
                                    </p:animEffect>
                                  </p:childTnLst>
                                </p:cTn>
                              </p:par>
                              <p:par>
                                <p:cTn id="8" presetID="10" presetClass="entr" presetSubtype="0" fill="hold" nodeType="withEffect">
                                  <p:stCondLst>
                                    <p:cond delay="0"/>
                                  </p:stCondLst>
                                  <p:childTnLst>
                                    <p:set>
                                      <p:cBhvr>
                                        <p:cTn id="9" dur="1" fill="hold">
                                          <p:stCondLst>
                                            <p:cond delay="0"/>
                                          </p:stCondLst>
                                        </p:cTn>
                                        <p:tgtEl>
                                          <p:spTgt spid="79"/>
                                        </p:tgtEl>
                                        <p:attrNameLst>
                                          <p:attrName>style.visibility</p:attrName>
                                        </p:attrNameLst>
                                      </p:cBhvr>
                                      <p:to>
                                        <p:strVal val="visible"/>
                                      </p:to>
                                    </p:set>
                                    <p:animEffect transition="in" filter="fade">
                                      <p:cBhvr>
                                        <p:cTn id="10" dur="500"/>
                                        <p:tgtEl>
                                          <p:spTgt spid="7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6"/>
                                        </p:tgtEl>
                                        <p:attrNameLst>
                                          <p:attrName>style.visibility</p:attrName>
                                        </p:attrNameLst>
                                      </p:cBhvr>
                                      <p:to>
                                        <p:strVal val="visible"/>
                                      </p:to>
                                    </p:set>
                                    <p:animEffect transition="in" filter="fade">
                                      <p:cBhvr>
                                        <p:cTn id="15" dur="500"/>
                                        <p:tgtEl>
                                          <p:spTgt spid="8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2"/>
                                        </p:tgtEl>
                                        <p:attrNameLst>
                                          <p:attrName>style.visibility</p:attrName>
                                        </p:attrNameLst>
                                      </p:cBhvr>
                                      <p:to>
                                        <p:strVal val="visible"/>
                                      </p:to>
                                    </p:set>
                                    <p:animEffect transition="in" filter="fade">
                                      <p:cBhvr>
                                        <p:cTn id="20" dur="500"/>
                                        <p:tgtEl>
                                          <p:spTgt spid="8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3"/>
                                        </p:tgtEl>
                                        <p:attrNameLst>
                                          <p:attrName>style.visibility</p:attrName>
                                        </p:attrNameLst>
                                      </p:cBhvr>
                                      <p:to>
                                        <p:strVal val="visible"/>
                                      </p:to>
                                    </p:set>
                                    <p:animEffect transition="in" filter="fade">
                                      <p:cBhvr>
                                        <p:cTn id="25" dur="500"/>
                                        <p:tgtEl>
                                          <p:spTgt spid="83"/>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87"/>
                                        </p:tgtEl>
                                        <p:attrNameLst>
                                          <p:attrName>style.visibility</p:attrName>
                                        </p:attrNameLst>
                                      </p:cBhvr>
                                      <p:to>
                                        <p:strVal val="visible"/>
                                      </p:to>
                                    </p:set>
                                    <p:animEffect transition="in" filter="fade">
                                      <p:cBhvr>
                                        <p:cTn id="30" dur="500"/>
                                        <p:tgtEl>
                                          <p:spTgt spid="8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9"/>
                                        </p:tgtEl>
                                        <p:attrNameLst>
                                          <p:attrName>style.visibility</p:attrName>
                                        </p:attrNameLst>
                                      </p:cBhvr>
                                      <p:to>
                                        <p:strVal val="visible"/>
                                      </p:to>
                                    </p:set>
                                    <p:animEffect transition="in" filter="fade">
                                      <p:cBhvr>
                                        <p:cTn id="35" dur="5000"/>
                                        <p:tgtEl>
                                          <p:spTgt spid="89"/>
                                        </p:tgtEl>
                                      </p:cBhvr>
                                    </p:animEffect>
                                  </p:childTnLst>
                                </p:cTn>
                              </p:par>
                              <p:par>
                                <p:cTn id="36" presetID="10" presetClass="entr" presetSubtype="0" fill="hold" nodeType="withEffect">
                                  <p:stCondLst>
                                    <p:cond delay="3000"/>
                                  </p:stCondLst>
                                  <p:childTnLst>
                                    <p:set>
                                      <p:cBhvr>
                                        <p:cTn id="37" dur="1" fill="hold">
                                          <p:stCondLst>
                                            <p:cond delay="0"/>
                                          </p:stCondLst>
                                        </p:cTn>
                                        <p:tgtEl>
                                          <p:spTgt spid="90"/>
                                        </p:tgtEl>
                                        <p:attrNameLst>
                                          <p:attrName>style.visibility</p:attrName>
                                        </p:attrNameLst>
                                      </p:cBhvr>
                                      <p:to>
                                        <p:strVal val="visible"/>
                                      </p:to>
                                    </p:set>
                                    <p:animEffect transition="in" filter="fade">
                                      <p:cBhvr>
                                        <p:cTn id="38" dur="5000"/>
                                        <p:tgtEl>
                                          <p:spTgt spid="90"/>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89"/>
                                        </p:tgtEl>
                                        <p:attrNameLst>
                                          <p:attrName>style.visibility</p:attrName>
                                        </p:attrNameLst>
                                      </p:cBhvr>
                                      <p:to>
                                        <p:strVal val="visible"/>
                                      </p:to>
                                    </p:set>
                                    <p:animEffect transition="in" filter="fade">
                                      <p:cBhvr>
                                        <p:cTn id="43" dur="5000"/>
                                        <p:tgtEl>
                                          <p:spTgt spid="89"/>
                                        </p:tgtEl>
                                      </p:cBhvr>
                                    </p:animEffect>
                                  </p:childTnLst>
                                </p:cTn>
                              </p:par>
                              <p:par>
                                <p:cTn id="44" presetID="10" presetClass="entr" presetSubtype="0" fill="hold" nodeType="withEffect">
                                  <p:stCondLst>
                                    <p:cond delay="3000"/>
                                  </p:stCondLst>
                                  <p:childTnLst>
                                    <p:set>
                                      <p:cBhvr>
                                        <p:cTn id="45" dur="1" fill="hold">
                                          <p:stCondLst>
                                            <p:cond delay="0"/>
                                          </p:stCondLst>
                                        </p:cTn>
                                        <p:tgtEl>
                                          <p:spTgt spid="91"/>
                                        </p:tgtEl>
                                        <p:attrNameLst>
                                          <p:attrName>style.visibility</p:attrName>
                                        </p:attrNameLst>
                                      </p:cBhvr>
                                      <p:to>
                                        <p:strVal val="visible"/>
                                      </p:to>
                                    </p:set>
                                    <p:animEffect transition="in" filter="fade">
                                      <p:cBhvr>
                                        <p:cTn id="46" dur="5000"/>
                                        <p:tgtEl>
                                          <p:spTgt spid="91"/>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89"/>
                                        </p:tgtEl>
                                        <p:attrNameLst>
                                          <p:attrName>style.visibility</p:attrName>
                                        </p:attrNameLst>
                                      </p:cBhvr>
                                      <p:to>
                                        <p:strVal val="visible"/>
                                      </p:to>
                                    </p:set>
                                    <p:animEffect transition="in" filter="fade">
                                      <p:cBhvr>
                                        <p:cTn id="51" dur="5000"/>
                                        <p:tgtEl>
                                          <p:spTgt spid="89"/>
                                        </p:tgtEl>
                                      </p:cBhvr>
                                    </p:animEffect>
                                  </p:childTnLst>
                                </p:cTn>
                              </p:par>
                              <p:par>
                                <p:cTn id="52" presetID="10" presetClass="entr" presetSubtype="0" fill="hold" nodeType="withEffect">
                                  <p:stCondLst>
                                    <p:cond delay="3500"/>
                                  </p:stCondLst>
                                  <p:childTnLst>
                                    <p:set>
                                      <p:cBhvr>
                                        <p:cTn id="53" dur="1" fill="hold">
                                          <p:stCondLst>
                                            <p:cond delay="0"/>
                                          </p:stCondLst>
                                        </p:cTn>
                                        <p:tgtEl>
                                          <p:spTgt spid="91"/>
                                        </p:tgtEl>
                                        <p:attrNameLst>
                                          <p:attrName>style.visibility</p:attrName>
                                        </p:attrNameLst>
                                      </p:cBhvr>
                                      <p:to>
                                        <p:strVal val="visible"/>
                                      </p:to>
                                    </p:set>
                                    <p:animEffect transition="in" filter="fade">
                                      <p:cBhvr>
                                        <p:cTn id="54" dur="5000"/>
                                        <p:tgtEl>
                                          <p:spTgt spid="91"/>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fade">
                                      <p:cBhvr>
                                        <p:cTn id="59" dur="5000"/>
                                        <p:tgtEl>
                                          <p:spTgt spid="89"/>
                                        </p:tgtEl>
                                      </p:cBhvr>
                                    </p:animEffect>
                                  </p:childTnLst>
                                </p:cTn>
                              </p:par>
                              <p:par>
                                <p:cTn id="60" presetID="10" presetClass="entr" presetSubtype="0" fill="hold" nodeType="withEffect">
                                  <p:stCondLst>
                                    <p:cond delay="3000"/>
                                  </p:stCondLst>
                                  <p:childTnLst>
                                    <p:set>
                                      <p:cBhvr>
                                        <p:cTn id="61" dur="1" fill="hold">
                                          <p:stCondLst>
                                            <p:cond delay="0"/>
                                          </p:stCondLst>
                                        </p:cTn>
                                        <p:tgtEl>
                                          <p:spTgt spid="91"/>
                                        </p:tgtEl>
                                        <p:attrNameLst>
                                          <p:attrName>style.visibility</p:attrName>
                                        </p:attrNameLst>
                                      </p:cBhvr>
                                      <p:to>
                                        <p:strVal val="visible"/>
                                      </p:to>
                                    </p:set>
                                    <p:animEffect transition="in" filter="fade">
                                      <p:cBhvr>
                                        <p:cTn id="62" dur="5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pic>
        <p:nvPicPr>
          <p:cNvPr id="409" name="Google Shape;409;p31"/>
          <p:cNvPicPr preferRelativeResize="0"/>
          <p:nvPr/>
        </p:nvPicPr>
        <p:blipFill rotWithShape="1">
          <a:blip r:embed="rId3">
            <a:alphaModFix/>
          </a:blip>
          <a:srcRect/>
          <a:stretch/>
        </p:blipFill>
        <p:spPr>
          <a:xfrm>
            <a:off x="2438400" y="1676400"/>
            <a:ext cx="4937426" cy="3376612"/>
          </a:xfrm>
          <a:prstGeom prst="rect">
            <a:avLst/>
          </a:prstGeom>
          <a:noFill/>
          <a:ln>
            <a:noFill/>
          </a:ln>
        </p:spPr>
      </p:pic>
      <p:sp>
        <p:nvSpPr>
          <p:cNvPr id="410" name="Google Shape;410;p31"/>
          <p:cNvSpPr txBox="1"/>
          <p:nvPr/>
        </p:nvSpPr>
        <p:spPr>
          <a:xfrm>
            <a:off x="9448800" y="3962400"/>
            <a:ext cx="636122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Lục lạp thu nhận năng lượng ánh sáng từ 150 triệu km ánh mặt tời</a:t>
            </a:r>
            <a:endParaRPr sz="1800">
              <a:solidFill>
                <a:schemeClr val="dk1"/>
              </a:solidFill>
              <a:latin typeface="Arial"/>
              <a:ea typeface="Arial"/>
              <a:cs typeface="Arial"/>
              <a:sym typeface="Arial"/>
            </a:endParaRPr>
          </a:p>
        </p:txBody>
      </p:sp>
      <p:cxnSp>
        <p:nvCxnSpPr>
          <p:cNvPr id="411" name="Google Shape;411;p31"/>
          <p:cNvCxnSpPr/>
          <p:nvPr/>
        </p:nvCxnSpPr>
        <p:spPr>
          <a:xfrm>
            <a:off x="2093044" y="1856740"/>
            <a:ext cx="2402756" cy="138112"/>
          </a:xfrm>
          <a:prstGeom prst="straightConnector1">
            <a:avLst/>
          </a:prstGeom>
          <a:noFill/>
          <a:ln w="19050" cap="flat" cmpd="sng">
            <a:solidFill>
              <a:schemeClr val="lt1"/>
            </a:solidFill>
            <a:prstDash val="solid"/>
            <a:miter lim="800000"/>
            <a:headEnd type="none" w="sm" len="sm"/>
            <a:tailEnd type="triangle" w="med" len="med"/>
          </a:ln>
        </p:spPr>
      </p:cxnSp>
      <p:cxnSp>
        <p:nvCxnSpPr>
          <p:cNvPr id="412" name="Google Shape;412;p31"/>
          <p:cNvCxnSpPr/>
          <p:nvPr/>
        </p:nvCxnSpPr>
        <p:spPr>
          <a:xfrm rot="10800000" flipH="1">
            <a:off x="2062564" y="2409785"/>
            <a:ext cx="2392513" cy="18455"/>
          </a:xfrm>
          <a:prstGeom prst="straightConnector1">
            <a:avLst/>
          </a:prstGeom>
          <a:noFill/>
          <a:ln w="19050" cap="flat" cmpd="sng">
            <a:solidFill>
              <a:schemeClr val="lt1"/>
            </a:solidFill>
            <a:prstDash val="solid"/>
            <a:miter lim="800000"/>
            <a:headEnd type="none" w="sm" len="sm"/>
            <a:tailEnd type="triangle" w="med" len="med"/>
          </a:ln>
        </p:spPr>
      </p:cxnSp>
      <p:cxnSp>
        <p:nvCxnSpPr>
          <p:cNvPr id="413" name="Google Shape;413;p31"/>
          <p:cNvCxnSpPr/>
          <p:nvPr/>
        </p:nvCxnSpPr>
        <p:spPr>
          <a:xfrm rot="10800000" flipH="1">
            <a:off x="2093044" y="2887822"/>
            <a:ext cx="1640756" cy="90486"/>
          </a:xfrm>
          <a:prstGeom prst="straightConnector1">
            <a:avLst/>
          </a:prstGeom>
          <a:noFill/>
          <a:ln w="19050" cap="flat" cmpd="sng">
            <a:solidFill>
              <a:schemeClr val="lt1"/>
            </a:solidFill>
            <a:prstDash val="solid"/>
            <a:miter lim="800000"/>
            <a:headEnd type="none" w="sm" len="sm"/>
            <a:tailEnd type="triangle" w="med" len="med"/>
          </a:ln>
        </p:spPr>
      </p:cxnSp>
      <p:cxnSp>
        <p:nvCxnSpPr>
          <p:cNvPr id="414" name="Google Shape;414;p31"/>
          <p:cNvCxnSpPr/>
          <p:nvPr/>
        </p:nvCxnSpPr>
        <p:spPr>
          <a:xfrm rot="10800000" flipH="1">
            <a:off x="2062564" y="3478689"/>
            <a:ext cx="1366436" cy="63341"/>
          </a:xfrm>
          <a:prstGeom prst="straightConnector1">
            <a:avLst/>
          </a:prstGeom>
          <a:noFill/>
          <a:ln w="19050" cap="flat" cmpd="sng">
            <a:solidFill>
              <a:schemeClr val="lt1"/>
            </a:solidFill>
            <a:prstDash val="solid"/>
            <a:miter lim="800000"/>
            <a:headEnd type="none" w="sm" len="sm"/>
            <a:tailEnd type="triangle" w="med" len="med"/>
          </a:ln>
        </p:spPr>
      </p:cxnSp>
      <p:sp>
        <p:nvSpPr>
          <p:cNvPr id="415" name="Google Shape;415;p31"/>
          <p:cNvSpPr/>
          <p:nvPr/>
        </p:nvSpPr>
        <p:spPr>
          <a:xfrm>
            <a:off x="955082" y="3355617"/>
            <a:ext cx="1295400" cy="381000"/>
          </a:xfrm>
          <a:prstGeom prst="rect">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6" name="Google Shape;416;p31"/>
          <p:cNvSpPr/>
          <p:nvPr/>
        </p:nvSpPr>
        <p:spPr>
          <a:xfrm>
            <a:off x="955082" y="1658144"/>
            <a:ext cx="1295400" cy="381000"/>
          </a:xfrm>
          <a:prstGeom prst="rect">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7" name="Google Shape;417;p31"/>
          <p:cNvSpPr/>
          <p:nvPr/>
        </p:nvSpPr>
        <p:spPr>
          <a:xfrm>
            <a:off x="955082" y="2228235"/>
            <a:ext cx="1295400" cy="381000"/>
          </a:xfrm>
          <a:prstGeom prst="rect">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8" name="Google Shape;418;p31"/>
          <p:cNvSpPr/>
          <p:nvPr/>
        </p:nvSpPr>
        <p:spPr>
          <a:xfrm>
            <a:off x="955082" y="2777469"/>
            <a:ext cx="1295400" cy="381000"/>
          </a:xfrm>
          <a:prstGeom prst="rect">
            <a:avLst/>
          </a:prstGeom>
          <a:solidFill>
            <a:schemeClr val="dk2"/>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19" name="Google Shape;419;p31"/>
          <p:cNvSpPr/>
          <p:nvPr/>
        </p:nvSpPr>
        <p:spPr>
          <a:xfrm>
            <a:off x="3388444" y="2887822"/>
            <a:ext cx="116756" cy="1074578"/>
          </a:xfrm>
          <a:prstGeom prst="leftBrace">
            <a:avLst>
              <a:gd name="adj1" fmla="val 8333"/>
              <a:gd name="adj2" fmla="val 50000"/>
            </a:avLst>
          </a:prstGeom>
          <a:no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20" name="Google Shape;420;p31"/>
          <p:cNvSpPr txBox="1"/>
          <p:nvPr/>
        </p:nvSpPr>
        <p:spPr>
          <a:xfrm>
            <a:off x="1047694" y="1663978"/>
            <a:ext cx="1586198"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err="1">
                <a:solidFill>
                  <a:schemeClr val="lt1"/>
                </a:solidFill>
                <a:latin typeface="Arial"/>
                <a:ea typeface="Arial"/>
                <a:cs typeface="Arial"/>
                <a:sym typeface="Arial"/>
              </a:rPr>
              <a:t>Màng</a:t>
            </a:r>
            <a:r>
              <a:rPr lang="en-US" sz="1800" dirty="0">
                <a:solidFill>
                  <a:schemeClr val="lt1"/>
                </a:solidFill>
                <a:latin typeface="Arial"/>
                <a:ea typeface="Arial"/>
                <a:cs typeface="Arial"/>
                <a:sym typeface="Arial"/>
              </a:rPr>
              <a:t> </a:t>
            </a:r>
            <a:r>
              <a:rPr lang="en-US" sz="1800" dirty="0" err="1">
                <a:solidFill>
                  <a:schemeClr val="lt1"/>
                </a:solidFill>
                <a:latin typeface="Arial"/>
                <a:ea typeface="Arial"/>
                <a:cs typeface="Arial"/>
                <a:sym typeface="Arial"/>
              </a:rPr>
              <a:t>kép</a:t>
            </a:r>
            <a:endParaRPr sz="1800" dirty="0">
              <a:solidFill>
                <a:schemeClr val="lt1"/>
              </a:solidFill>
              <a:latin typeface="Arial"/>
              <a:ea typeface="Arial"/>
              <a:cs typeface="Arial"/>
              <a:sym typeface="Arial"/>
            </a:endParaRPr>
          </a:p>
        </p:txBody>
      </p:sp>
      <p:sp>
        <p:nvSpPr>
          <p:cNvPr id="421" name="Google Shape;421;p31"/>
          <p:cNvSpPr txBox="1"/>
          <p:nvPr/>
        </p:nvSpPr>
        <p:spPr>
          <a:xfrm>
            <a:off x="1102485" y="2234069"/>
            <a:ext cx="13359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Chất nền</a:t>
            </a:r>
            <a:endParaRPr sz="1800">
              <a:solidFill>
                <a:schemeClr val="lt1"/>
              </a:solidFill>
              <a:latin typeface="Arial"/>
              <a:ea typeface="Arial"/>
              <a:cs typeface="Arial"/>
              <a:sym typeface="Arial"/>
            </a:endParaRPr>
          </a:p>
        </p:txBody>
      </p:sp>
      <p:sp>
        <p:nvSpPr>
          <p:cNvPr id="422" name="Google Shape;422;p31"/>
          <p:cNvSpPr txBox="1"/>
          <p:nvPr/>
        </p:nvSpPr>
        <p:spPr>
          <a:xfrm>
            <a:off x="1057601" y="2783303"/>
            <a:ext cx="1380799"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dirty="0">
                <a:solidFill>
                  <a:schemeClr val="lt1"/>
                </a:solidFill>
                <a:latin typeface="Arial"/>
                <a:ea typeface="Arial"/>
                <a:cs typeface="Arial"/>
                <a:sym typeface="Arial"/>
              </a:rPr>
              <a:t>Thylakoid</a:t>
            </a:r>
            <a:endParaRPr dirty="0"/>
          </a:p>
        </p:txBody>
      </p:sp>
      <p:sp>
        <p:nvSpPr>
          <p:cNvPr id="423" name="Google Shape;423;p31"/>
          <p:cNvSpPr txBox="1"/>
          <p:nvPr/>
        </p:nvSpPr>
        <p:spPr>
          <a:xfrm>
            <a:off x="1150575" y="3361451"/>
            <a:ext cx="121162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lt1"/>
                </a:solidFill>
                <a:latin typeface="Arial"/>
                <a:ea typeface="Arial"/>
                <a:cs typeface="Arial"/>
                <a:sym typeface="Arial"/>
              </a:rPr>
              <a:t>Granum</a:t>
            </a:r>
            <a:endParaRPr/>
          </a:p>
        </p:txBody>
      </p:sp>
      <p:sp>
        <p:nvSpPr>
          <p:cNvPr id="424" name="Google Shape;424;p31"/>
          <p:cNvSpPr txBox="1"/>
          <p:nvPr/>
        </p:nvSpPr>
        <p:spPr>
          <a:xfrm>
            <a:off x="1300792" y="5281761"/>
            <a:ext cx="63085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LỤC LẠP</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Effect transition="in" filter="fade">
                                      <p:cBhvr>
                                        <p:cTn id="7" dur="500"/>
                                        <p:tgtEl>
                                          <p:spTgt spid="420"/>
                                        </p:tgtEl>
                                      </p:cBhvr>
                                    </p:animEffect>
                                  </p:childTnLst>
                                </p:cTn>
                              </p:par>
                              <p:par>
                                <p:cTn id="8" presetID="10" presetClass="entr" presetSubtype="0" fill="hold" nodeType="withEffect">
                                  <p:stCondLst>
                                    <p:cond delay="0"/>
                                  </p:stCondLst>
                                  <p:childTnLst>
                                    <p:set>
                                      <p:cBhvr>
                                        <p:cTn id="9" dur="1" fill="hold">
                                          <p:stCondLst>
                                            <p:cond delay="0"/>
                                          </p:stCondLst>
                                        </p:cTn>
                                        <p:tgtEl>
                                          <p:spTgt spid="421"/>
                                        </p:tgtEl>
                                        <p:attrNameLst>
                                          <p:attrName>style.visibility</p:attrName>
                                        </p:attrNameLst>
                                      </p:cBhvr>
                                      <p:to>
                                        <p:strVal val="visible"/>
                                      </p:to>
                                    </p:set>
                                    <p:animEffect transition="in" filter="fade">
                                      <p:cBhvr>
                                        <p:cTn id="10" dur="500"/>
                                        <p:tgtEl>
                                          <p:spTgt spid="421"/>
                                        </p:tgtEl>
                                      </p:cBhvr>
                                    </p:animEffect>
                                  </p:childTnLst>
                                </p:cTn>
                              </p:par>
                              <p:par>
                                <p:cTn id="11" presetID="10" presetClass="entr" presetSubtype="0" fill="hold" nodeType="withEffect">
                                  <p:stCondLst>
                                    <p:cond delay="0"/>
                                  </p:stCondLst>
                                  <p:childTnLst>
                                    <p:set>
                                      <p:cBhvr>
                                        <p:cTn id="12" dur="1" fill="hold">
                                          <p:stCondLst>
                                            <p:cond delay="0"/>
                                          </p:stCondLst>
                                        </p:cTn>
                                        <p:tgtEl>
                                          <p:spTgt spid="422"/>
                                        </p:tgtEl>
                                        <p:attrNameLst>
                                          <p:attrName>style.visibility</p:attrName>
                                        </p:attrNameLst>
                                      </p:cBhvr>
                                      <p:to>
                                        <p:strVal val="visible"/>
                                      </p:to>
                                    </p:set>
                                    <p:animEffect transition="in" filter="fade">
                                      <p:cBhvr>
                                        <p:cTn id="13" dur="500"/>
                                        <p:tgtEl>
                                          <p:spTgt spid="422"/>
                                        </p:tgtEl>
                                      </p:cBhvr>
                                    </p:animEffect>
                                  </p:childTnLst>
                                </p:cTn>
                              </p:par>
                              <p:par>
                                <p:cTn id="14" presetID="10" presetClass="entr" presetSubtype="0" fill="hold" nodeType="withEffect">
                                  <p:stCondLst>
                                    <p:cond delay="0"/>
                                  </p:stCondLst>
                                  <p:childTnLst>
                                    <p:set>
                                      <p:cBhvr>
                                        <p:cTn id="15" dur="1" fill="hold">
                                          <p:stCondLst>
                                            <p:cond delay="0"/>
                                          </p:stCondLst>
                                        </p:cTn>
                                        <p:tgtEl>
                                          <p:spTgt spid="423"/>
                                        </p:tgtEl>
                                        <p:attrNameLst>
                                          <p:attrName>style.visibility</p:attrName>
                                        </p:attrNameLst>
                                      </p:cBhvr>
                                      <p:to>
                                        <p:strVal val="visible"/>
                                      </p:to>
                                    </p:set>
                                    <p:animEffect transition="in" filter="fade">
                                      <p:cBhvr>
                                        <p:cTn id="16" dur="500"/>
                                        <p:tgtEl>
                                          <p:spTgt spid="4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grpSp>
        <p:nvGrpSpPr>
          <p:cNvPr id="429" name="Google Shape;429;p32"/>
          <p:cNvGrpSpPr/>
          <p:nvPr/>
        </p:nvGrpSpPr>
        <p:grpSpPr>
          <a:xfrm>
            <a:off x="1699170" y="1677199"/>
            <a:ext cx="5976247" cy="3334483"/>
            <a:chOff x="327570" y="799"/>
            <a:chExt cx="5976247" cy="3334483"/>
          </a:xfrm>
        </p:grpSpPr>
        <p:sp>
          <p:nvSpPr>
            <p:cNvPr id="430" name="Google Shape;430;p32"/>
            <p:cNvSpPr/>
            <p:nvPr/>
          </p:nvSpPr>
          <p:spPr>
            <a:xfrm>
              <a:off x="327570" y="1270322"/>
              <a:ext cx="1471910" cy="735955"/>
            </a:xfrm>
            <a:prstGeom prst="roundRect">
              <a:avLst>
                <a:gd name="adj" fmla="val 10000"/>
              </a:avLst>
            </a:prstGeom>
            <a:solidFill>
              <a:srgbClr val="1E4E79"/>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431;p32"/>
            <p:cNvSpPr txBox="1"/>
            <p:nvPr/>
          </p:nvSpPr>
          <p:spPr>
            <a:xfrm>
              <a:off x="349125" y="1291877"/>
              <a:ext cx="1428800"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SẮC TỐ</a:t>
              </a:r>
              <a:endParaRPr/>
            </a:p>
          </p:txBody>
        </p:sp>
        <p:sp>
          <p:nvSpPr>
            <p:cNvPr id="432" name="Google Shape;432;p32"/>
            <p:cNvSpPr/>
            <p:nvPr/>
          </p:nvSpPr>
          <p:spPr>
            <a:xfrm rot="-3310531">
              <a:off x="1578365" y="1194910"/>
              <a:ext cx="1030994" cy="40429"/>
            </a:xfrm>
            <a:custGeom>
              <a:avLst/>
              <a:gdLst/>
              <a:ahLst/>
              <a:cxnLst/>
              <a:rect l="l" t="t" r="r" b="b"/>
              <a:pathLst>
                <a:path w="120000" h="120000" extrusionOk="0">
                  <a:moveTo>
                    <a:pt x="0" y="59999"/>
                  </a:moveTo>
                  <a:lnTo>
                    <a:pt x="120000" y="59999"/>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433;p32"/>
            <p:cNvSpPr txBox="1"/>
            <p:nvPr/>
          </p:nvSpPr>
          <p:spPr>
            <a:xfrm rot="-3310531">
              <a:off x="2068088" y="1189350"/>
              <a:ext cx="51549" cy="515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34" name="Google Shape;434;p32"/>
            <p:cNvSpPr/>
            <p:nvPr/>
          </p:nvSpPr>
          <p:spPr>
            <a:xfrm>
              <a:off x="2388243" y="423974"/>
              <a:ext cx="1791591" cy="735955"/>
            </a:xfrm>
            <a:prstGeom prst="roundRect">
              <a:avLst>
                <a:gd name="adj" fmla="val 10000"/>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435;p32"/>
            <p:cNvSpPr txBox="1"/>
            <p:nvPr/>
          </p:nvSpPr>
          <p:spPr>
            <a:xfrm>
              <a:off x="2337647" y="522728"/>
              <a:ext cx="1770036"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dirty="0">
                  <a:solidFill>
                    <a:schemeClr val="lt1"/>
                  </a:solidFill>
                  <a:latin typeface="Arial"/>
                  <a:ea typeface="Arial"/>
                  <a:cs typeface="Arial"/>
                  <a:sym typeface="Arial"/>
                </a:rPr>
                <a:t>CHLOROPHYL</a:t>
              </a:r>
              <a:endParaRPr dirty="0"/>
            </a:p>
          </p:txBody>
        </p:sp>
        <p:sp>
          <p:nvSpPr>
            <p:cNvPr id="436" name="Google Shape;436;p32"/>
            <p:cNvSpPr/>
            <p:nvPr/>
          </p:nvSpPr>
          <p:spPr>
            <a:xfrm rot="-2142401">
              <a:off x="3792004" y="560149"/>
              <a:ext cx="725065" cy="40429"/>
            </a:xfrm>
            <a:custGeom>
              <a:avLst/>
              <a:gdLst/>
              <a:ahLst/>
              <a:cxnLst/>
              <a:rect l="l" t="t" r="r" b="b"/>
              <a:pathLst>
                <a:path w="120000" h="120000" extrusionOk="0">
                  <a:moveTo>
                    <a:pt x="0" y="59999"/>
                  </a:moveTo>
                  <a:lnTo>
                    <a:pt x="120000" y="59999"/>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437;p32"/>
            <p:cNvSpPr txBox="1"/>
            <p:nvPr/>
          </p:nvSpPr>
          <p:spPr>
            <a:xfrm rot="-2142401">
              <a:off x="4136410" y="562237"/>
              <a:ext cx="36253" cy="362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38" name="Google Shape;438;p32"/>
            <p:cNvSpPr/>
            <p:nvPr/>
          </p:nvSpPr>
          <p:spPr>
            <a:xfrm>
              <a:off x="4448919" y="799"/>
              <a:ext cx="1471910" cy="735955"/>
            </a:xfrm>
            <a:prstGeom prst="roundRect">
              <a:avLst>
                <a:gd name="adj" fmla="val 10000"/>
              </a:avLst>
            </a:prstGeom>
            <a:solidFill>
              <a:srgbClr val="7B7B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439;p32"/>
            <p:cNvSpPr txBox="1"/>
            <p:nvPr/>
          </p:nvSpPr>
          <p:spPr>
            <a:xfrm>
              <a:off x="4470474" y="22354"/>
              <a:ext cx="1428800"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DIỆP LỤC A</a:t>
              </a:r>
              <a:endParaRPr/>
            </a:p>
          </p:txBody>
        </p:sp>
        <p:sp>
          <p:nvSpPr>
            <p:cNvPr id="440" name="Google Shape;440;p32"/>
            <p:cNvSpPr/>
            <p:nvPr/>
          </p:nvSpPr>
          <p:spPr>
            <a:xfrm rot="2142401">
              <a:off x="3792004" y="983323"/>
              <a:ext cx="725065" cy="40429"/>
            </a:xfrm>
            <a:custGeom>
              <a:avLst/>
              <a:gdLst/>
              <a:ahLst/>
              <a:cxnLst/>
              <a:rect l="l" t="t" r="r" b="b"/>
              <a:pathLst>
                <a:path w="120000" h="120000" extrusionOk="0">
                  <a:moveTo>
                    <a:pt x="0" y="59999"/>
                  </a:moveTo>
                  <a:lnTo>
                    <a:pt x="120000" y="59999"/>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441;p32"/>
            <p:cNvSpPr txBox="1"/>
            <p:nvPr/>
          </p:nvSpPr>
          <p:spPr>
            <a:xfrm rot="2142401">
              <a:off x="4136410" y="985412"/>
              <a:ext cx="36253" cy="362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42" name="Google Shape;442;p32"/>
            <p:cNvSpPr/>
            <p:nvPr/>
          </p:nvSpPr>
          <p:spPr>
            <a:xfrm>
              <a:off x="4448919" y="847148"/>
              <a:ext cx="1471910" cy="735955"/>
            </a:xfrm>
            <a:prstGeom prst="roundRect">
              <a:avLst>
                <a:gd name="adj" fmla="val 10000"/>
              </a:avLst>
            </a:prstGeom>
            <a:solidFill>
              <a:srgbClr val="7B7B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443;p32"/>
            <p:cNvSpPr txBox="1"/>
            <p:nvPr/>
          </p:nvSpPr>
          <p:spPr>
            <a:xfrm>
              <a:off x="4470474" y="868703"/>
              <a:ext cx="1428800"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DIỆP LỤC B</a:t>
              </a:r>
              <a:endParaRPr/>
            </a:p>
          </p:txBody>
        </p:sp>
        <p:sp>
          <p:nvSpPr>
            <p:cNvPr id="444" name="Google Shape;444;p32"/>
            <p:cNvSpPr/>
            <p:nvPr/>
          </p:nvSpPr>
          <p:spPr>
            <a:xfrm rot="3310531">
              <a:off x="1578365" y="2041259"/>
              <a:ext cx="1030994" cy="40429"/>
            </a:xfrm>
            <a:custGeom>
              <a:avLst/>
              <a:gdLst/>
              <a:ahLst/>
              <a:cxnLst/>
              <a:rect l="l" t="t" r="r" b="b"/>
              <a:pathLst>
                <a:path w="120000" h="120000" extrusionOk="0">
                  <a:moveTo>
                    <a:pt x="0" y="59999"/>
                  </a:moveTo>
                  <a:lnTo>
                    <a:pt x="120000" y="59999"/>
                  </a:lnTo>
                </a:path>
              </a:pathLst>
            </a:custGeom>
            <a:noFill/>
            <a:ln w="12700" cap="flat" cmpd="sng">
              <a:solidFill>
                <a:schemeClr val="accen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445;p32"/>
            <p:cNvSpPr txBox="1"/>
            <p:nvPr/>
          </p:nvSpPr>
          <p:spPr>
            <a:xfrm rot="3310531">
              <a:off x="2068088" y="2035699"/>
              <a:ext cx="51549" cy="5154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46" name="Google Shape;446;p32"/>
            <p:cNvSpPr/>
            <p:nvPr/>
          </p:nvSpPr>
          <p:spPr>
            <a:xfrm>
              <a:off x="2388243" y="2116670"/>
              <a:ext cx="1719439" cy="735955"/>
            </a:xfrm>
            <a:prstGeom prst="roundRect">
              <a:avLst>
                <a:gd name="adj" fmla="val 10000"/>
              </a:avLst>
            </a:prstGeom>
            <a:solidFill>
              <a:srgbClr val="C55A11"/>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447;p32"/>
            <p:cNvSpPr txBox="1"/>
            <p:nvPr/>
          </p:nvSpPr>
          <p:spPr>
            <a:xfrm>
              <a:off x="2366687" y="2155503"/>
              <a:ext cx="1719439"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dirty="0">
                  <a:solidFill>
                    <a:schemeClr val="lt1"/>
                  </a:solidFill>
                  <a:latin typeface="Arial"/>
                  <a:ea typeface="Arial"/>
                  <a:cs typeface="Arial"/>
                  <a:sym typeface="Arial"/>
                </a:rPr>
                <a:t>CAROTENOID</a:t>
              </a:r>
              <a:endParaRPr dirty="0"/>
            </a:p>
          </p:txBody>
        </p:sp>
        <p:sp>
          <p:nvSpPr>
            <p:cNvPr id="448" name="Google Shape;448;p32"/>
            <p:cNvSpPr/>
            <p:nvPr/>
          </p:nvSpPr>
          <p:spPr>
            <a:xfrm rot="-2142401">
              <a:off x="3792004" y="2252846"/>
              <a:ext cx="725065" cy="40429"/>
            </a:xfrm>
            <a:custGeom>
              <a:avLst/>
              <a:gdLst/>
              <a:ahLst/>
              <a:cxnLst/>
              <a:rect l="l" t="t" r="r" b="b"/>
              <a:pathLst>
                <a:path w="120000" h="120000" extrusionOk="0">
                  <a:moveTo>
                    <a:pt x="0" y="59999"/>
                  </a:moveTo>
                  <a:lnTo>
                    <a:pt x="120000" y="59999"/>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449;p32"/>
            <p:cNvSpPr txBox="1"/>
            <p:nvPr/>
          </p:nvSpPr>
          <p:spPr>
            <a:xfrm rot="-2142401">
              <a:off x="4136410" y="2254934"/>
              <a:ext cx="36253" cy="362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50" name="Google Shape;450;p32"/>
            <p:cNvSpPr/>
            <p:nvPr/>
          </p:nvSpPr>
          <p:spPr>
            <a:xfrm>
              <a:off x="4448919" y="1693496"/>
              <a:ext cx="1471910" cy="735955"/>
            </a:xfrm>
            <a:prstGeom prst="roundRect">
              <a:avLst>
                <a:gd name="adj" fmla="val 10000"/>
              </a:avLst>
            </a:prstGeom>
            <a:solidFill>
              <a:srgbClr val="7B7B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451;p32"/>
            <p:cNvSpPr txBox="1"/>
            <p:nvPr/>
          </p:nvSpPr>
          <p:spPr>
            <a:xfrm>
              <a:off x="4470474" y="1715051"/>
              <a:ext cx="1428800"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a:solidFill>
                    <a:schemeClr val="lt1"/>
                  </a:solidFill>
                  <a:latin typeface="Arial"/>
                  <a:ea typeface="Arial"/>
                  <a:cs typeface="Arial"/>
                  <a:sym typeface="Arial"/>
                </a:rPr>
                <a:t>CAROTENE</a:t>
              </a:r>
              <a:endParaRPr/>
            </a:p>
          </p:txBody>
        </p:sp>
        <p:sp>
          <p:nvSpPr>
            <p:cNvPr id="452" name="Google Shape;452;p32"/>
            <p:cNvSpPr/>
            <p:nvPr/>
          </p:nvSpPr>
          <p:spPr>
            <a:xfrm rot="2142401">
              <a:off x="3792004" y="2676020"/>
              <a:ext cx="725065" cy="40429"/>
            </a:xfrm>
            <a:custGeom>
              <a:avLst/>
              <a:gdLst/>
              <a:ahLst/>
              <a:cxnLst/>
              <a:rect l="l" t="t" r="r" b="b"/>
              <a:pathLst>
                <a:path w="120000" h="120000" extrusionOk="0">
                  <a:moveTo>
                    <a:pt x="0" y="59999"/>
                  </a:moveTo>
                  <a:lnTo>
                    <a:pt x="120000" y="59999"/>
                  </a:lnTo>
                </a:path>
              </a:pathLst>
            </a:custGeom>
            <a:noFill/>
            <a:ln w="12700" cap="flat" cmpd="sng">
              <a:solidFill>
                <a:schemeClr val="accent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453;p32"/>
            <p:cNvSpPr txBox="1"/>
            <p:nvPr/>
          </p:nvSpPr>
          <p:spPr>
            <a:xfrm rot="2142401">
              <a:off x="4136410" y="2678108"/>
              <a:ext cx="36253" cy="3625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chemeClr val="dk1"/>
                </a:buClr>
                <a:buSzPts val="500"/>
                <a:buFont typeface="Arial"/>
                <a:buNone/>
              </a:pPr>
              <a:endParaRPr sz="500">
                <a:solidFill>
                  <a:schemeClr val="dk1"/>
                </a:solidFill>
                <a:latin typeface="Arial"/>
                <a:ea typeface="Arial"/>
                <a:cs typeface="Arial"/>
                <a:sym typeface="Arial"/>
              </a:endParaRPr>
            </a:p>
          </p:txBody>
        </p:sp>
        <p:sp>
          <p:nvSpPr>
            <p:cNvPr id="454" name="Google Shape;454;p32"/>
            <p:cNvSpPr/>
            <p:nvPr/>
          </p:nvSpPr>
          <p:spPr>
            <a:xfrm>
              <a:off x="4448918" y="2539844"/>
              <a:ext cx="1854899" cy="735955"/>
            </a:xfrm>
            <a:prstGeom prst="roundRect">
              <a:avLst>
                <a:gd name="adj" fmla="val 10000"/>
              </a:avLst>
            </a:prstGeom>
            <a:solidFill>
              <a:srgbClr val="7B7B7B"/>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455;p32"/>
            <p:cNvSpPr txBox="1"/>
            <p:nvPr/>
          </p:nvSpPr>
          <p:spPr>
            <a:xfrm>
              <a:off x="4513585" y="2642437"/>
              <a:ext cx="1665541" cy="6928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chemeClr val="lt1"/>
                </a:buClr>
                <a:buSzPts val="1800"/>
                <a:buFont typeface="Arial"/>
                <a:buNone/>
              </a:pPr>
              <a:r>
                <a:rPr lang="en-US" sz="1800" dirty="0">
                  <a:solidFill>
                    <a:schemeClr val="lt1"/>
                  </a:solidFill>
                  <a:latin typeface="Arial"/>
                  <a:ea typeface="Arial"/>
                  <a:cs typeface="Arial"/>
                  <a:sym typeface="Arial"/>
                </a:rPr>
                <a:t>XANTHOPHYL</a:t>
              </a:r>
              <a:endParaRPr dirty="0"/>
            </a:p>
          </p:txBody>
        </p:sp>
      </p:grpSp>
      <p:sp>
        <p:nvSpPr>
          <p:cNvPr id="456" name="Google Shape;456;p32"/>
          <p:cNvSpPr txBox="1"/>
          <p:nvPr/>
        </p:nvSpPr>
        <p:spPr>
          <a:xfrm>
            <a:off x="3014510" y="5181600"/>
            <a:ext cx="4100665"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err="1">
                <a:solidFill>
                  <a:srgbClr val="FFC000"/>
                </a:solidFill>
                <a:latin typeface="Arial"/>
                <a:ea typeface="Arial"/>
                <a:cs typeface="Arial"/>
                <a:sym typeface="Arial"/>
              </a:rPr>
              <a:t>Các</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loại</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sắc</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tố</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quang</a:t>
            </a:r>
            <a:r>
              <a:rPr lang="en-US" sz="2400" dirty="0">
                <a:solidFill>
                  <a:srgbClr val="FFC000"/>
                </a:solidFill>
                <a:latin typeface="Arial"/>
                <a:ea typeface="Arial"/>
                <a:cs typeface="Arial"/>
                <a:sym typeface="Arial"/>
              </a:rPr>
              <a:t> </a:t>
            </a:r>
            <a:r>
              <a:rPr lang="en-US" sz="2400" dirty="0" err="1">
                <a:solidFill>
                  <a:srgbClr val="FFC000"/>
                </a:solidFill>
                <a:latin typeface="Arial"/>
                <a:ea typeface="Arial"/>
                <a:cs typeface="Arial"/>
                <a:sym typeface="Arial"/>
              </a:rPr>
              <a:t>hợp</a:t>
            </a:r>
            <a:endParaRPr sz="2400" dirty="0">
              <a:solidFill>
                <a:srgbClr val="FFC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60"/>
        <p:cNvGrpSpPr/>
        <p:nvPr/>
      </p:nvGrpSpPr>
      <p:grpSpPr>
        <a:xfrm>
          <a:off x="0" y="0"/>
          <a:ext cx="0" cy="0"/>
          <a:chOff x="0" y="0"/>
          <a:chExt cx="0" cy="0"/>
        </a:xfrm>
      </p:grpSpPr>
      <p:pic>
        <p:nvPicPr>
          <p:cNvPr id="461" name="Google Shape;461;p33"/>
          <p:cNvPicPr preferRelativeResize="0"/>
          <p:nvPr/>
        </p:nvPicPr>
        <p:blipFill rotWithShape="1">
          <a:blip r:embed="rId3">
            <a:alphaModFix/>
          </a:blip>
          <a:srcRect/>
          <a:stretch/>
        </p:blipFill>
        <p:spPr>
          <a:xfrm>
            <a:off x="1371600" y="685800"/>
            <a:ext cx="6553200" cy="4914900"/>
          </a:xfrm>
          <a:prstGeom prst="rect">
            <a:avLst/>
          </a:prstGeom>
          <a:noFill/>
          <a:ln>
            <a:noFill/>
          </a:ln>
        </p:spPr>
      </p:pic>
      <p:sp>
        <p:nvSpPr>
          <p:cNvPr id="462" name="Google Shape;462;p33"/>
          <p:cNvSpPr txBox="1"/>
          <p:nvPr/>
        </p:nvSpPr>
        <p:spPr>
          <a:xfrm>
            <a:off x="1616230" y="4821679"/>
            <a:ext cx="63085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HẤP THỤ ÁNH SÁNG</a:t>
            </a:r>
            <a:endParaRPr/>
          </a:p>
        </p:txBody>
      </p:sp>
      <p:sp>
        <p:nvSpPr>
          <p:cNvPr id="463" name="Google Shape;463;p33"/>
          <p:cNvSpPr txBox="1"/>
          <p:nvPr/>
        </p:nvSpPr>
        <p:spPr>
          <a:xfrm>
            <a:off x="2514600" y="835007"/>
            <a:ext cx="2935275"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Năng lượng ánh sáng</a:t>
            </a:r>
            <a:endParaRPr sz="1800">
              <a:solidFill>
                <a:schemeClr val="lt1"/>
              </a:solidFill>
              <a:latin typeface="Arial"/>
              <a:ea typeface="Arial"/>
              <a:cs typeface="Arial"/>
              <a:sym typeface="Arial"/>
            </a:endParaRPr>
          </a:p>
        </p:txBody>
      </p:sp>
      <p:sp>
        <p:nvSpPr>
          <p:cNvPr id="464" name="Google Shape;464;p33"/>
          <p:cNvSpPr txBox="1"/>
          <p:nvPr/>
        </p:nvSpPr>
        <p:spPr>
          <a:xfrm>
            <a:off x="6559701" y="2048207"/>
            <a:ext cx="1870222"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Thylakoid chứa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sắc tố thu nhận </a:t>
            </a:r>
            <a:endParaRPr/>
          </a:p>
          <a:p>
            <a:pPr marL="0" marR="0" lvl="0" indent="0" algn="ctr" rtl="0">
              <a:spcBef>
                <a:spcPts val="0"/>
              </a:spcBef>
              <a:spcAft>
                <a:spcPts val="0"/>
              </a:spcAft>
              <a:buNone/>
            </a:pPr>
            <a:r>
              <a:rPr lang="en-US" sz="1800">
                <a:solidFill>
                  <a:schemeClr val="lt1"/>
                </a:solidFill>
                <a:latin typeface="Arial"/>
                <a:ea typeface="Arial"/>
                <a:cs typeface="Arial"/>
                <a:sym typeface="Arial"/>
              </a:rPr>
              <a:t>ánh sáng</a:t>
            </a:r>
            <a:endParaRPr sz="1800">
              <a:solidFill>
                <a:schemeClr val="lt1"/>
              </a:solidFill>
              <a:latin typeface="Arial"/>
              <a:ea typeface="Arial"/>
              <a:cs typeface="Arial"/>
              <a:sym typeface="Arial"/>
            </a:endParaRPr>
          </a:p>
        </p:txBody>
      </p:sp>
      <p:sp>
        <p:nvSpPr>
          <p:cNvPr id="465" name="Google Shape;465;p33"/>
          <p:cNvSpPr/>
          <p:nvPr/>
        </p:nvSpPr>
        <p:spPr>
          <a:xfrm rot="595594" flipH="1">
            <a:off x="5447015" y="1598589"/>
            <a:ext cx="372067" cy="1524000"/>
          </a:xfrm>
          <a:prstGeom prst="lightningBol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6" name="Google Shape;466;p33"/>
          <p:cNvSpPr/>
          <p:nvPr/>
        </p:nvSpPr>
        <p:spPr>
          <a:xfrm rot="-177152" flipH="1">
            <a:off x="3925203" y="1303971"/>
            <a:ext cx="372067" cy="1524000"/>
          </a:xfrm>
          <a:prstGeom prst="lightningBol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7" name="Google Shape;467;p33"/>
          <p:cNvSpPr/>
          <p:nvPr/>
        </p:nvSpPr>
        <p:spPr>
          <a:xfrm>
            <a:off x="2659812" y="2701139"/>
            <a:ext cx="533400" cy="222719"/>
          </a:xfrm>
          <a:prstGeom prst="ellipse">
            <a:avLst/>
          </a:prstGeom>
          <a:solidFill>
            <a:srgbClr val="4BB68A"/>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8" name="Google Shape;468;p33"/>
          <p:cNvSpPr/>
          <p:nvPr/>
        </p:nvSpPr>
        <p:spPr>
          <a:xfrm>
            <a:off x="2904032" y="2530349"/>
            <a:ext cx="533400" cy="222719"/>
          </a:xfrm>
          <a:prstGeom prst="ellipse">
            <a:avLst/>
          </a:prstGeom>
          <a:solidFill>
            <a:srgbClr val="4BB68A"/>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69" name="Google Shape;469;p33"/>
          <p:cNvSpPr/>
          <p:nvPr/>
        </p:nvSpPr>
        <p:spPr>
          <a:xfrm>
            <a:off x="2855925" y="2871929"/>
            <a:ext cx="533400" cy="222719"/>
          </a:xfrm>
          <a:prstGeom prst="ellipse">
            <a:avLst/>
          </a:prstGeom>
          <a:solidFill>
            <a:srgbClr val="4BB68A"/>
          </a:solidFill>
          <a:ln w="12700" cap="flat" cmpd="sng">
            <a:solidFill>
              <a:srgbClr val="3F3F3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0" name="Google Shape;470;p33"/>
          <p:cNvSpPr/>
          <p:nvPr/>
        </p:nvSpPr>
        <p:spPr>
          <a:xfrm rot="-2246145" flipH="1">
            <a:off x="2847962" y="1620556"/>
            <a:ext cx="372067" cy="1524000"/>
          </a:xfrm>
          <a:prstGeom prst="lightningBolt">
            <a:avLst/>
          </a:prstGeom>
          <a:solidFill>
            <a:srgbClr val="FFC000"/>
          </a:solidFill>
          <a:ln w="12700" cap="flat" cmpd="sng">
            <a:solidFill>
              <a:srgbClr val="FFC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1" name="Google Shape;471;p33"/>
          <p:cNvSpPr txBox="1"/>
          <p:nvPr/>
        </p:nvSpPr>
        <p:spPr>
          <a:xfrm>
            <a:off x="2777819" y="3224335"/>
            <a:ext cx="689612" cy="246221"/>
          </a:xfrm>
          <a:prstGeom prst="rect">
            <a:avLst/>
          </a:prstGeom>
          <a:solidFill>
            <a:srgbClr val="F9F4A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Carotene</a:t>
            </a:r>
            <a:r>
              <a:rPr lang="en-US" sz="1000" baseline="30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472" name="Google Shape;472;p33"/>
          <p:cNvSpPr txBox="1"/>
          <p:nvPr/>
        </p:nvSpPr>
        <p:spPr>
          <a:xfrm>
            <a:off x="3866964" y="2971537"/>
            <a:ext cx="728084" cy="246221"/>
          </a:xfrm>
          <a:prstGeom prst="rect">
            <a:avLst/>
          </a:prstGeom>
          <a:solidFill>
            <a:srgbClr val="F9F4A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Diệp lục b</a:t>
            </a:r>
            <a:r>
              <a:rPr lang="en-US" sz="1000" baseline="30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473" name="Google Shape;473;p33"/>
          <p:cNvSpPr txBox="1"/>
          <p:nvPr/>
        </p:nvSpPr>
        <p:spPr>
          <a:xfrm>
            <a:off x="5385598" y="3045286"/>
            <a:ext cx="724878" cy="246221"/>
          </a:xfrm>
          <a:prstGeom prst="rect">
            <a:avLst/>
          </a:prstGeom>
          <a:solidFill>
            <a:srgbClr val="F9F4A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a:solidFill>
                  <a:schemeClr val="dk1"/>
                </a:solidFill>
                <a:latin typeface="Arial"/>
                <a:ea typeface="Arial"/>
                <a:cs typeface="Arial"/>
                <a:sym typeface="Arial"/>
              </a:rPr>
              <a:t>Diệp lục a</a:t>
            </a:r>
            <a:r>
              <a:rPr lang="en-US" sz="1000" baseline="30000">
                <a:solidFill>
                  <a:schemeClr val="dk1"/>
                </a:solidFill>
                <a:latin typeface="Arial"/>
                <a:ea typeface="Arial"/>
                <a:cs typeface="Arial"/>
                <a:sym typeface="Arial"/>
              </a:rPr>
              <a:t>*</a:t>
            </a:r>
            <a:endParaRPr sz="1000">
              <a:solidFill>
                <a:schemeClr val="dk1"/>
              </a:solidFill>
              <a:latin typeface="Arial"/>
              <a:ea typeface="Arial"/>
              <a:cs typeface="Arial"/>
              <a:sym typeface="Arial"/>
            </a:endParaRPr>
          </a:p>
        </p:txBody>
      </p:sp>
      <p:sp>
        <p:nvSpPr>
          <p:cNvPr id="474" name="Google Shape;474;p33"/>
          <p:cNvSpPr txBox="1"/>
          <p:nvPr/>
        </p:nvSpPr>
        <p:spPr>
          <a:xfrm>
            <a:off x="6254901" y="4035327"/>
            <a:ext cx="880141" cy="400110"/>
          </a:xfrm>
          <a:prstGeom prst="rect">
            <a:avLst/>
          </a:prstGeom>
          <a:solidFill>
            <a:srgbClr val="F9F4A8"/>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err="1">
                <a:solidFill>
                  <a:schemeClr val="dk1"/>
                </a:solidFill>
                <a:latin typeface="Arial"/>
                <a:ea typeface="Arial"/>
                <a:cs typeface="Arial"/>
                <a:sym typeface="Arial"/>
              </a:rPr>
              <a:t>Diệp</a:t>
            </a:r>
            <a:r>
              <a:rPr lang="en-US" sz="1000" dirty="0">
                <a:solidFill>
                  <a:schemeClr val="dk1"/>
                </a:solidFill>
                <a:latin typeface="Arial"/>
                <a:ea typeface="Arial"/>
                <a:cs typeface="Arial"/>
                <a:sym typeface="Arial"/>
              </a:rPr>
              <a:t> </a:t>
            </a:r>
            <a:r>
              <a:rPr lang="en-US" sz="1000" dirty="0" err="1">
                <a:solidFill>
                  <a:schemeClr val="dk1"/>
                </a:solidFill>
                <a:latin typeface="Arial"/>
                <a:ea typeface="Arial"/>
                <a:cs typeface="Arial"/>
                <a:sym typeface="Arial"/>
              </a:rPr>
              <a:t>lục</a:t>
            </a:r>
            <a:r>
              <a:rPr lang="en-US" sz="1000" dirty="0">
                <a:solidFill>
                  <a:schemeClr val="dk1"/>
                </a:solidFill>
                <a:latin typeface="Arial"/>
                <a:ea typeface="Arial"/>
                <a:cs typeface="Arial"/>
                <a:sym typeface="Arial"/>
              </a:rPr>
              <a:t> a</a:t>
            </a:r>
            <a:endParaRPr dirty="0"/>
          </a:p>
          <a:p>
            <a:pPr marL="0" marR="0" lvl="0" indent="0" algn="ctr" rtl="0">
              <a:spcBef>
                <a:spcPts val="0"/>
              </a:spcBef>
              <a:spcAft>
                <a:spcPts val="0"/>
              </a:spcAft>
              <a:buNone/>
            </a:pPr>
            <a:r>
              <a:rPr lang="en-US" sz="1000" dirty="0" err="1">
                <a:solidFill>
                  <a:schemeClr val="dk1"/>
                </a:solidFill>
                <a:latin typeface="Arial"/>
                <a:ea typeface="Arial"/>
                <a:cs typeface="Arial"/>
                <a:sym typeface="Arial"/>
              </a:rPr>
              <a:t>trung</a:t>
            </a:r>
            <a:r>
              <a:rPr lang="en-US" sz="1000" dirty="0">
                <a:solidFill>
                  <a:schemeClr val="dk1"/>
                </a:solidFill>
                <a:latin typeface="Arial"/>
                <a:ea typeface="Arial"/>
                <a:cs typeface="Arial"/>
                <a:sym typeface="Arial"/>
              </a:rPr>
              <a:t> </a:t>
            </a:r>
            <a:r>
              <a:rPr lang="en-US" sz="1000" dirty="0" err="1">
                <a:solidFill>
                  <a:schemeClr val="dk1"/>
                </a:solidFill>
                <a:latin typeface="Arial"/>
                <a:ea typeface="Arial"/>
                <a:cs typeface="Arial"/>
                <a:sym typeface="Arial"/>
              </a:rPr>
              <a:t>tâm</a:t>
            </a:r>
            <a:endParaRPr sz="1000" dirty="0">
              <a:solidFill>
                <a:schemeClr val="dk1"/>
              </a:solidFill>
              <a:latin typeface="Arial"/>
              <a:ea typeface="Arial"/>
              <a:cs typeface="Arial"/>
              <a:sym typeface="Arial"/>
            </a:endParaRPr>
          </a:p>
        </p:txBody>
      </p:sp>
      <p:sp>
        <p:nvSpPr>
          <p:cNvPr id="475" name="Google Shape;475;p33"/>
          <p:cNvSpPr/>
          <p:nvPr/>
        </p:nvSpPr>
        <p:spPr>
          <a:xfrm>
            <a:off x="7100832" y="4212523"/>
            <a:ext cx="439016" cy="45719"/>
          </a:xfrm>
          <a:prstGeom prst="rightArrow">
            <a:avLst>
              <a:gd name="adj1" fmla="val 50000"/>
              <a:gd name="adj2" fmla="val 50000"/>
            </a:avLst>
          </a:prstGeom>
          <a:solidFill>
            <a:schemeClr val="accen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76" name="Google Shape;476;p33"/>
          <p:cNvSpPr txBox="1"/>
          <p:nvPr/>
        </p:nvSpPr>
        <p:spPr>
          <a:xfrm>
            <a:off x="7609227" y="4028393"/>
            <a:ext cx="710452" cy="400110"/>
          </a:xfrm>
          <a:prstGeom prst="rect">
            <a:avLst/>
          </a:prstGeom>
          <a:solidFill>
            <a:srgbClr val="FFC000"/>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dirty="0">
                <a:solidFill>
                  <a:schemeClr val="dk1"/>
                </a:solidFill>
                <a:latin typeface="Arial"/>
                <a:ea typeface="Arial"/>
                <a:cs typeface="Arial"/>
                <a:sym typeface="Arial"/>
              </a:rPr>
              <a:t>ATP</a:t>
            </a:r>
            <a:endParaRPr dirty="0"/>
          </a:p>
          <a:p>
            <a:pPr marL="0" marR="0" lvl="0" indent="0" algn="ctr" rtl="0">
              <a:spcBef>
                <a:spcPts val="0"/>
              </a:spcBef>
              <a:spcAft>
                <a:spcPts val="0"/>
              </a:spcAft>
              <a:buNone/>
            </a:pPr>
            <a:r>
              <a:rPr lang="en-US" sz="1000" dirty="0">
                <a:solidFill>
                  <a:schemeClr val="dk1"/>
                </a:solidFill>
                <a:latin typeface="Arial"/>
                <a:ea typeface="Arial"/>
                <a:cs typeface="Arial"/>
                <a:sym typeface="Arial"/>
              </a:rPr>
              <a:t>NAPDH</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grpSp>
        <p:nvGrpSpPr>
          <p:cNvPr id="481" name="Google Shape;481;p34"/>
          <p:cNvGrpSpPr/>
          <p:nvPr/>
        </p:nvGrpSpPr>
        <p:grpSpPr>
          <a:xfrm>
            <a:off x="1219200" y="1295400"/>
            <a:ext cx="6781800" cy="4412673"/>
            <a:chOff x="1295400" y="685800"/>
            <a:chExt cx="6324600" cy="3200400"/>
          </a:xfrm>
        </p:grpSpPr>
        <p:grpSp>
          <p:nvGrpSpPr>
            <p:cNvPr id="482" name="Google Shape;482;p34"/>
            <p:cNvGrpSpPr/>
            <p:nvPr/>
          </p:nvGrpSpPr>
          <p:grpSpPr>
            <a:xfrm>
              <a:off x="1295400" y="685800"/>
              <a:ext cx="6324600" cy="3200400"/>
              <a:chOff x="1143000" y="1371600"/>
              <a:chExt cx="7152516" cy="3886200"/>
            </a:xfrm>
          </p:grpSpPr>
          <p:pic>
            <p:nvPicPr>
              <p:cNvPr id="483" name="Google Shape;483;p34"/>
              <p:cNvPicPr preferRelativeResize="0"/>
              <p:nvPr/>
            </p:nvPicPr>
            <p:blipFill rotWithShape="1">
              <a:blip r:embed="rId3">
                <a:alphaModFix/>
              </a:blip>
              <a:srcRect/>
              <a:stretch/>
            </p:blipFill>
            <p:spPr>
              <a:xfrm>
                <a:off x="1143000" y="1371600"/>
                <a:ext cx="7152516" cy="3886200"/>
              </a:xfrm>
              <a:prstGeom prst="rect">
                <a:avLst/>
              </a:prstGeom>
              <a:noFill/>
              <a:ln>
                <a:noFill/>
              </a:ln>
            </p:spPr>
          </p:pic>
          <p:sp>
            <p:nvSpPr>
              <p:cNvPr id="484" name="Google Shape;484;p34"/>
              <p:cNvSpPr/>
              <p:nvPr/>
            </p:nvSpPr>
            <p:spPr>
              <a:xfrm>
                <a:off x="3581400" y="4996070"/>
                <a:ext cx="1981200" cy="22860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85" name="Google Shape;485;p34"/>
              <p:cNvSpPr/>
              <p:nvPr/>
            </p:nvSpPr>
            <p:spPr>
              <a:xfrm rot="-5400000">
                <a:off x="342900" y="3467100"/>
                <a:ext cx="1981200" cy="228600"/>
              </a:xfrm>
              <a:prstGeom prst="rect">
                <a:avLst/>
              </a:prstGeom>
              <a:solidFill>
                <a:srgbClr val="FFFFFF"/>
              </a:solidFill>
              <a:ln w="12700" cap="flat" cmpd="sng">
                <a:solidFill>
                  <a:srgbClr val="FFFFF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p:txBody>
          </p:sp>
          <p:sp>
            <p:nvSpPr>
              <p:cNvPr id="486" name="Google Shape;486;p34"/>
              <p:cNvSpPr txBox="1"/>
              <p:nvPr/>
            </p:nvSpPr>
            <p:spPr>
              <a:xfrm>
                <a:off x="3405437" y="4888468"/>
                <a:ext cx="2510901" cy="34157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Arial"/>
                    <a:ea typeface="Arial"/>
                    <a:cs typeface="Arial"/>
                    <a:sym typeface="Arial"/>
                  </a:rPr>
                  <a:t>Bước</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sóng</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ánh</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sáng</a:t>
                </a:r>
                <a:r>
                  <a:rPr lang="en-US" sz="1400" dirty="0">
                    <a:solidFill>
                      <a:schemeClr val="dk1"/>
                    </a:solidFill>
                    <a:latin typeface="Arial"/>
                    <a:ea typeface="Arial"/>
                    <a:cs typeface="Arial"/>
                    <a:sym typeface="Arial"/>
                  </a:rPr>
                  <a:t> (nm)</a:t>
                </a:r>
                <a:endParaRPr dirty="0"/>
              </a:p>
            </p:txBody>
          </p:sp>
          <p:sp>
            <p:nvSpPr>
              <p:cNvPr id="487" name="Google Shape;487;p34"/>
              <p:cNvSpPr txBox="1"/>
              <p:nvPr/>
            </p:nvSpPr>
            <p:spPr>
              <a:xfrm rot="16200000">
                <a:off x="-532173" y="3058947"/>
                <a:ext cx="3675116" cy="32455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dirty="0" err="1">
                    <a:solidFill>
                      <a:schemeClr val="dk1"/>
                    </a:solidFill>
                    <a:latin typeface="Arial"/>
                    <a:ea typeface="Arial"/>
                    <a:cs typeface="Arial"/>
                    <a:sym typeface="Arial"/>
                  </a:rPr>
                  <a:t>Mức</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độ</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hấp</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thụ</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ánh</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sáng</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của</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sắc</a:t>
                </a:r>
                <a:r>
                  <a:rPr lang="en-US" sz="1400" dirty="0">
                    <a:solidFill>
                      <a:schemeClr val="dk1"/>
                    </a:solidFill>
                    <a:latin typeface="Arial"/>
                    <a:ea typeface="Arial"/>
                    <a:cs typeface="Arial"/>
                    <a:sym typeface="Arial"/>
                  </a:rPr>
                  <a:t> </a:t>
                </a:r>
                <a:r>
                  <a:rPr lang="en-US" sz="1400" dirty="0" err="1">
                    <a:solidFill>
                      <a:schemeClr val="dk1"/>
                    </a:solidFill>
                    <a:latin typeface="Arial"/>
                    <a:ea typeface="Arial"/>
                    <a:cs typeface="Arial"/>
                    <a:sym typeface="Arial"/>
                  </a:rPr>
                  <a:t>tố</a:t>
                </a:r>
                <a:endParaRPr sz="1400" dirty="0">
                  <a:solidFill>
                    <a:schemeClr val="dk1"/>
                  </a:solidFill>
                  <a:latin typeface="Arial"/>
                  <a:ea typeface="Arial"/>
                  <a:cs typeface="Arial"/>
                  <a:sym typeface="Arial"/>
                </a:endParaRPr>
              </a:p>
            </p:txBody>
          </p:sp>
        </p:grpSp>
        <p:cxnSp>
          <p:nvCxnSpPr>
            <p:cNvPr id="488" name="Google Shape;488;p34"/>
            <p:cNvCxnSpPr/>
            <p:nvPr/>
          </p:nvCxnSpPr>
          <p:spPr>
            <a:xfrm>
              <a:off x="1875183" y="695739"/>
              <a:ext cx="0" cy="2635624"/>
            </a:xfrm>
            <a:prstGeom prst="straightConnector1">
              <a:avLst/>
            </a:prstGeom>
            <a:noFill/>
            <a:ln w="9525" cap="flat" cmpd="sng">
              <a:solidFill>
                <a:srgbClr val="D0CECE"/>
              </a:solidFill>
              <a:prstDash val="solid"/>
              <a:miter lim="800000"/>
              <a:headEnd type="none" w="sm" len="sm"/>
              <a:tailEnd type="none" w="sm" len="sm"/>
            </a:ln>
          </p:spPr>
        </p:cxnSp>
        <p:cxnSp>
          <p:nvCxnSpPr>
            <p:cNvPr id="489" name="Google Shape;489;p34"/>
            <p:cNvCxnSpPr/>
            <p:nvPr/>
          </p:nvCxnSpPr>
          <p:spPr>
            <a:xfrm>
              <a:off x="3525078" y="715617"/>
              <a:ext cx="0" cy="2635624"/>
            </a:xfrm>
            <a:prstGeom prst="straightConnector1">
              <a:avLst/>
            </a:prstGeom>
            <a:noFill/>
            <a:ln w="9525" cap="flat" cmpd="sng">
              <a:solidFill>
                <a:srgbClr val="D0CECE"/>
              </a:solidFill>
              <a:prstDash val="solid"/>
              <a:miter lim="800000"/>
              <a:headEnd type="none" w="sm" len="sm"/>
              <a:tailEnd type="none" w="sm" len="sm"/>
            </a:ln>
          </p:spPr>
        </p:cxnSp>
        <p:cxnSp>
          <p:nvCxnSpPr>
            <p:cNvPr id="490" name="Google Shape;490;p34"/>
            <p:cNvCxnSpPr/>
            <p:nvPr/>
          </p:nvCxnSpPr>
          <p:spPr>
            <a:xfrm>
              <a:off x="5516217" y="715617"/>
              <a:ext cx="0" cy="2635624"/>
            </a:xfrm>
            <a:prstGeom prst="straightConnector1">
              <a:avLst/>
            </a:prstGeom>
            <a:noFill/>
            <a:ln w="9525" cap="flat" cmpd="sng">
              <a:solidFill>
                <a:srgbClr val="D0CECE"/>
              </a:solidFill>
              <a:prstDash val="solid"/>
              <a:miter lim="800000"/>
              <a:headEnd type="none" w="sm" len="sm"/>
              <a:tailEnd type="none" w="sm" len="sm"/>
            </a:ln>
          </p:spPr>
        </p:cxnSp>
        <p:cxnSp>
          <p:nvCxnSpPr>
            <p:cNvPr id="491" name="Google Shape;491;p34"/>
            <p:cNvCxnSpPr/>
            <p:nvPr/>
          </p:nvCxnSpPr>
          <p:spPr>
            <a:xfrm>
              <a:off x="7239000" y="715617"/>
              <a:ext cx="0" cy="2635624"/>
            </a:xfrm>
            <a:prstGeom prst="straightConnector1">
              <a:avLst/>
            </a:prstGeom>
            <a:noFill/>
            <a:ln w="9525" cap="flat" cmpd="sng">
              <a:solidFill>
                <a:srgbClr val="D0CECE"/>
              </a:solidFill>
              <a:prstDash val="solid"/>
              <a:miter lim="800000"/>
              <a:headEnd type="none" w="sm" len="sm"/>
              <a:tailEnd type="none" w="sm" len="sm"/>
            </a:ln>
          </p:spPr>
        </p:cxn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grpSp>
        <p:nvGrpSpPr>
          <p:cNvPr id="497" name="Google Shape;497;p35"/>
          <p:cNvGrpSpPr/>
          <p:nvPr/>
        </p:nvGrpSpPr>
        <p:grpSpPr>
          <a:xfrm>
            <a:off x="1644658" y="2476590"/>
            <a:ext cx="5854684" cy="1904820"/>
            <a:chOff x="1746504" y="2491986"/>
            <a:chExt cx="5650993" cy="1825337"/>
          </a:xfrm>
        </p:grpSpPr>
        <p:sp>
          <p:nvSpPr>
            <p:cNvPr id="498" name="Google Shape;498;p35"/>
            <p:cNvSpPr/>
            <p:nvPr/>
          </p:nvSpPr>
          <p:spPr>
            <a:xfrm>
              <a:off x="3101022" y="2948277"/>
              <a:ext cx="2941958" cy="912755"/>
            </a:xfrm>
            <a:prstGeom prst="roundRect">
              <a:avLst>
                <a:gd name="adj" fmla="val 10865"/>
              </a:avLst>
            </a:prstGeom>
            <a:solidFill>
              <a:srgbClr val="00434C"/>
            </a:solidFill>
            <a:ln w="1905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4000"/>
                <a:buFont typeface="Arial"/>
                <a:buNone/>
              </a:pPr>
              <a:endParaRPr sz="4000" b="0" i="0" u="none" strike="noStrike" cap="none">
                <a:solidFill>
                  <a:srgbClr val="FFFF00"/>
                </a:solidFill>
                <a:latin typeface="Calibri"/>
                <a:ea typeface="Calibri"/>
                <a:cs typeface="Calibri"/>
                <a:sym typeface="Calibri"/>
              </a:endParaRPr>
            </a:p>
          </p:txBody>
        </p:sp>
        <p:sp>
          <p:nvSpPr>
            <p:cNvPr id="499" name="Google Shape;499;p35"/>
            <p:cNvSpPr/>
            <p:nvPr/>
          </p:nvSpPr>
          <p:spPr>
            <a:xfrm>
              <a:off x="1746504" y="2491986"/>
              <a:ext cx="5650993" cy="1825337"/>
            </a:xfrm>
            <a:prstGeom prst="rect">
              <a:avLst/>
            </a:prstGeom>
            <a:noFill/>
            <a:ln>
              <a:noFill/>
            </a:ln>
          </p:spPr>
          <p:txBody>
            <a:bodyPr spcFirstLastPara="1" wrap="square" lIns="91425" tIns="45700" rIns="91425" bIns="45700" anchor="ctr" anchorCtr="0">
              <a:noAutofit/>
            </a:bodyPr>
            <a:lstStyle/>
            <a:p>
              <a:pPr marL="0" marR="0" lvl="0" indent="0" algn="ctr" rtl="0">
                <a:lnSpc>
                  <a:spcPct val="120000"/>
                </a:lnSpc>
                <a:spcBef>
                  <a:spcPts val="0"/>
                </a:spcBef>
                <a:spcAft>
                  <a:spcPts val="0"/>
                </a:spcAft>
                <a:buClr>
                  <a:srgbClr val="44546A"/>
                </a:buClr>
                <a:buSzPts val="2800"/>
                <a:buFont typeface="Arial"/>
                <a:buNone/>
              </a:pPr>
              <a:r>
                <a:rPr lang="en-US" sz="4000" b="1">
                  <a:solidFill>
                    <a:srgbClr val="FFFF00"/>
                  </a:solidFill>
                  <a:latin typeface="Arial"/>
                  <a:ea typeface="Arial"/>
                  <a:cs typeface="Arial"/>
                  <a:sym typeface="Arial"/>
                </a:rPr>
                <a:t>EM CÓ BIẾT?</a:t>
              </a:r>
              <a:endParaRPr sz="4000" b="0" i="0" u="none" strike="noStrike" cap="none">
                <a:solidFill>
                  <a:srgbClr val="FFFF00"/>
                </a:solidFill>
                <a:latin typeface="Arial"/>
                <a:ea typeface="Arial"/>
                <a:cs typeface="Arial"/>
                <a:sym typeface="Arial"/>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pic>
        <p:nvPicPr>
          <p:cNvPr id="504" name="Google Shape;504;p36"/>
          <p:cNvPicPr preferRelativeResize="0"/>
          <p:nvPr/>
        </p:nvPicPr>
        <p:blipFill rotWithShape="1">
          <a:blip r:embed="rId3">
            <a:alphaModFix/>
          </a:blip>
          <a:srcRect/>
          <a:stretch/>
        </p:blipFill>
        <p:spPr>
          <a:xfrm>
            <a:off x="5820645" y="1166040"/>
            <a:ext cx="3113902" cy="3113902"/>
          </a:xfrm>
          <a:prstGeom prst="rect">
            <a:avLst/>
          </a:prstGeom>
          <a:noFill/>
          <a:ln>
            <a:noFill/>
          </a:ln>
        </p:spPr>
      </p:pic>
      <p:pic>
        <p:nvPicPr>
          <p:cNvPr id="505" name="Google Shape;505;p36"/>
          <p:cNvPicPr preferRelativeResize="0"/>
          <p:nvPr/>
        </p:nvPicPr>
        <p:blipFill rotWithShape="1">
          <a:blip r:embed="rId4">
            <a:alphaModFix/>
          </a:blip>
          <a:srcRect l="29999" r="17500" b="7282"/>
          <a:stretch/>
        </p:blipFill>
        <p:spPr>
          <a:xfrm rot="-10576007">
            <a:off x="3138125" y="1146128"/>
            <a:ext cx="2529593" cy="2850811"/>
          </a:xfrm>
          <a:prstGeom prst="rect">
            <a:avLst/>
          </a:prstGeom>
          <a:noFill/>
          <a:ln>
            <a:noFill/>
          </a:ln>
        </p:spPr>
      </p:pic>
      <p:pic>
        <p:nvPicPr>
          <p:cNvPr id="506" name="Google Shape;506;p36"/>
          <p:cNvPicPr preferRelativeResize="0"/>
          <p:nvPr/>
        </p:nvPicPr>
        <p:blipFill rotWithShape="1">
          <a:blip r:embed="rId5">
            <a:alphaModFix/>
          </a:blip>
          <a:srcRect/>
          <a:stretch/>
        </p:blipFill>
        <p:spPr>
          <a:xfrm rot="-3992114">
            <a:off x="148023" y="1469947"/>
            <a:ext cx="3038770" cy="2025847"/>
          </a:xfrm>
          <a:prstGeom prst="rect">
            <a:avLst/>
          </a:prstGeom>
          <a:noFill/>
          <a:ln>
            <a:noFill/>
          </a:ln>
        </p:spPr>
      </p:pic>
      <p:sp>
        <p:nvSpPr>
          <p:cNvPr id="507" name="Google Shape;507;p36"/>
          <p:cNvSpPr txBox="1"/>
          <p:nvPr/>
        </p:nvSpPr>
        <p:spPr>
          <a:xfrm>
            <a:off x="723900" y="4343400"/>
            <a:ext cx="7696200"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Tại sao lá có màu xanh?</a:t>
            </a:r>
            <a:endParaRPr/>
          </a:p>
          <a:p>
            <a:pPr marL="0" marR="0" lvl="0" indent="0" algn="ctr" rtl="0">
              <a:spcBef>
                <a:spcPts val="0"/>
              </a:spcBef>
              <a:spcAft>
                <a:spcPts val="0"/>
              </a:spcAft>
              <a:buNone/>
            </a:pPr>
            <a:r>
              <a:rPr lang="en-US" sz="2400">
                <a:solidFill>
                  <a:srgbClr val="FFC000"/>
                </a:solidFill>
                <a:latin typeface="Arial"/>
                <a:ea typeface="Arial"/>
                <a:cs typeface="Arial"/>
                <a:sym typeface="Arial"/>
              </a:rPr>
              <a:t>Lá màu đỏ, màu vàng có khả năng quang hợp không?</a:t>
            </a:r>
            <a:endParaRPr/>
          </a:p>
          <a:p>
            <a:pPr marL="0" marR="0" lvl="0" indent="0" algn="ctr" rtl="0">
              <a:spcBef>
                <a:spcPts val="0"/>
              </a:spcBef>
              <a:spcAft>
                <a:spcPts val="0"/>
              </a:spcAft>
              <a:buNone/>
            </a:pPr>
            <a:endParaRPr sz="2400">
              <a:solidFill>
                <a:srgbClr val="FFC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pic>
        <p:nvPicPr>
          <p:cNvPr id="512" name="Google Shape;512;p37"/>
          <p:cNvPicPr preferRelativeResize="0"/>
          <p:nvPr/>
        </p:nvPicPr>
        <p:blipFill rotWithShape="1">
          <a:blip r:embed="rId3">
            <a:alphaModFix/>
          </a:blip>
          <a:srcRect/>
          <a:stretch/>
        </p:blipFill>
        <p:spPr>
          <a:xfrm>
            <a:off x="5820645" y="1166040"/>
            <a:ext cx="3113902" cy="3113902"/>
          </a:xfrm>
          <a:prstGeom prst="rect">
            <a:avLst/>
          </a:prstGeom>
          <a:noFill/>
          <a:ln>
            <a:noFill/>
          </a:ln>
        </p:spPr>
      </p:pic>
      <p:pic>
        <p:nvPicPr>
          <p:cNvPr id="513" name="Google Shape;513;p37"/>
          <p:cNvPicPr preferRelativeResize="0"/>
          <p:nvPr/>
        </p:nvPicPr>
        <p:blipFill rotWithShape="1">
          <a:blip r:embed="rId4">
            <a:alphaModFix/>
          </a:blip>
          <a:srcRect l="29999" r="17500" b="7282"/>
          <a:stretch/>
        </p:blipFill>
        <p:spPr>
          <a:xfrm rot="-10576007">
            <a:off x="3138125" y="1146128"/>
            <a:ext cx="2529593" cy="2850811"/>
          </a:xfrm>
          <a:prstGeom prst="rect">
            <a:avLst/>
          </a:prstGeom>
          <a:noFill/>
          <a:ln>
            <a:noFill/>
          </a:ln>
        </p:spPr>
      </p:pic>
      <p:pic>
        <p:nvPicPr>
          <p:cNvPr id="514" name="Google Shape;514;p37"/>
          <p:cNvPicPr preferRelativeResize="0"/>
          <p:nvPr/>
        </p:nvPicPr>
        <p:blipFill rotWithShape="1">
          <a:blip r:embed="rId5">
            <a:alphaModFix/>
          </a:blip>
          <a:srcRect/>
          <a:stretch/>
        </p:blipFill>
        <p:spPr>
          <a:xfrm rot="-3992114">
            <a:off x="148023" y="1469947"/>
            <a:ext cx="3038770" cy="2025847"/>
          </a:xfrm>
          <a:prstGeom prst="rect">
            <a:avLst/>
          </a:prstGeom>
          <a:noFill/>
          <a:ln>
            <a:noFill/>
          </a:ln>
        </p:spPr>
      </p:pic>
      <p:sp>
        <p:nvSpPr>
          <p:cNvPr id="515" name="Google Shape;515;p37"/>
          <p:cNvSpPr txBox="1"/>
          <p:nvPr/>
        </p:nvSpPr>
        <p:spPr>
          <a:xfrm>
            <a:off x="1059427" y="4049109"/>
            <a:ext cx="1654326"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a:solidFill>
                  <a:schemeClr val="lt1"/>
                </a:solidFill>
                <a:latin typeface="Arial"/>
                <a:ea typeface="Arial"/>
                <a:cs typeface="Arial"/>
                <a:sym typeface="Arial"/>
              </a:rPr>
              <a:t>Chlorophyll</a:t>
            </a:r>
            <a:endParaRPr dirty="0"/>
          </a:p>
        </p:txBody>
      </p:sp>
      <p:sp>
        <p:nvSpPr>
          <p:cNvPr id="516" name="Google Shape;516;p37"/>
          <p:cNvSpPr txBox="1"/>
          <p:nvPr/>
        </p:nvSpPr>
        <p:spPr>
          <a:xfrm>
            <a:off x="3683728" y="4049109"/>
            <a:ext cx="1802671"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dirty="0" err="1">
                <a:solidFill>
                  <a:schemeClr val="lt1"/>
                </a:solidFill>
                <a:latin typeface="Arial"/>
                <a:ea typeface="Arial"/>
                <a:cs typeface="Arial"/>
                <a:sym typeface="Arial"/>
              </a:rPr>
              <a:t>Anthocyanins</a:t>
            </a:r>
            <a:endParaRPr sz="2000" dirty="0">
              <a:solidFill>
                <a:schemeClr val="lt1"/>
              </a:solidFill>
              <a:latin typeface="Arial"/>
              <a:ea typeface="Arial"/>
              <a:cs typeface="Arial"/>
              <a:sym typeface="Arial"/>
            </a:endParaRPr>
          </a:p>
        </p:txBody>
      </p:sp>
      <p:sp>
        <p:nvSpPr>
          <p:cNvPr id="517" name="Google Shape;517;p37"/>
          <p:cNvSpPr txBox="1"/>
          <p:nvPr/>
        </p:nvSpPr>
        <p:spPr>
          <a:xfrm>
            <a:off x="7041603" y="4049109"/>
            <a:ext cx="1395815" cy="40011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a:solidFill>
                  <a:schemeClr val="lt1"/>
                </a:solidFill>
                <a:latin typeface="Arial"/>
                <a:ea typeface="Arial"/>
                <a:cs typeface="Arial"/>
                <a:sym typeface="Arial"/>
              </a:rPr>
              <a:t>Carotene</a:t>
            </a:r>
            <a:endParaRPr/>
          </a:p>
        </p:txBody>
      </p:sp>
      <p:sp>
        <p:nvSpPr>
          <p:cNvPr id="518" name="Google Shape;518;p37"/>
          <p:cNvSpPr txBox="1"/>
          <p:nvPr/>
        </p:nvSpPr>
        <p:spPr>
          <a:xfrm>
            <a:off x="1417715" y="4800600"/>
            <a:ext cx="63085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SẮC TỐ THỰC VẬT</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38"/>
          <p:cNvPicPr preferRelativeResize="0"/>
          <p:nvPr/>
        </p:nvPicPr>
        <p:blipFill rotWithShape="1">
          <a:blip r:embed="rId3">
            <a:alphaModFix/>
          </a:blip>
          <a:srcRect/>
          <a:stretch/>
        </p:blipFill>
        <p:spPr>
          <a:xfrm>
            <a:off x="1809750" y="719137"/>
            <a:ext cx="5524500" cy="5419725"/>
          </a:xfrm>
          <a:prstGeom prst="rect">
            <a:avLst/>
          </a:prstGeom>
          <a:noFill/>
          <a:ln>
            <a:noFill/>
          </a:ln>
        </p:spPr>
      </p:pic>
      <p:sp>
        <p:nvSpPr>
          <p:cNvPr id="524" name="Google Shape;524;p38"/>
          <p:cNvSpPr/>
          <p:nvPr/>
        </p:nvSpPr>
        <p:spPr>
          <a:xfrm>
            <a:off x="2895600" y="4572000"/>
            <a:ext cx="838200" cy="381000"/>
          </a:xfrm>
          <a:prstGeom prst="roundRect">
            <a:avLst>
              <a:gd name="adj" fmla="val 16667"/>
            </a:avLst>
          </a:prstGeom>
          <a:solidFill>
            <a:srgbClr val="FBE8C6"/>
          </a:solidFill>
          <a:ln w="12700" cap="flat" cmpd="sng">
            <a:solidFill>
              <a:srgbClr val="F9E6C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5" name="Google Shape;525;p38"/>
          <p:cNvSpPr/>
          <p:nvPr/>
        </p:nvSpPr>
        <p:spPr>
          <a:xfrm>
            <a:off x="2667000" y="4572000"/>
            <a:ext cx="152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dk1"/>
                </a:solidFill>
                <a:latin typeface="Arial"/>
                <a:ea typeface="Arial"/>
                <a:cs typeface="Arial"/>
                <a:sym typeface="Arial"/>
              </a:rPr>
              <a:t>Hấp thụ</a:t>
            </a:r>
            <a:endParaRPr sz="1800">
              <a:solidFill>
                <a:schemeClr val="dk1"/>
              </a:solidFill>
              <a:latin typeface="Arial"/>
              <a:ea typeface="Arial"/>
              <a:cs typeface="Arial"/>
              <a:sym typeface="Arial"/>
            </a:endParaRPr>
          </a:p>
        </p:txBody>
      </p:sp>
      <p:sp>
        <p:nvSpPr>
          <p:cNvPr id="526" name="Google Shape;526;p38"/>
          <p:cNvSpPr/>
          <p:nvPr/>
        </p:nvSpPr>
        <p:spPr>
          <a:xfrm>
            <a:off x="4876800" y="5867400"/>
            <a:ext cx="152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Xuyên qua</a:t>
            </a:r>
            <a:endParaRPr/>
          </a:p>
        </p:txBody>
      </p:sp>
      <p:sp>
        <p:nvSpPr>
          <p:cNvPr id="527" name="Google Shape;527;p38"/>
          <p:cNvSpPr/>
          <p:nvPr/>
        </p:nvSpPr>
        <p:spPr>
          <a:xfrm>
            <a:off x="4953000" y="1600200"/>
            <a:ext cx="152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Phản chiếu</a:t>
            </a:r>
            <a:endParaRPr sz="1800">
              <a:solidFill>
                <a:schemeClr val="lt1"/>
              </a:solidFill>
              <a:latin typeface="Arial"/>
              <a:ea typeface="Arial"/>
              <a:cs typeface="Arial"/>
              <a:sym typeface="Arial"/>
            </a:endParaRPr>
          </a:p>
        </p:txBody>
      </p:sp>
      <p:pic>
        <p:nvPicPr>
          <p:cNvPr id="528" name="Google Shape;528;p38"/>
          <p:cNvPicPr preferRelativeResize="0"/>
          <p:nvPr/>
        </p:nvPicPr>
        <p:blipFill rotWithShape="1">
          <a:blip r:embed="rId4">
            <a:alphaModFix/>
          </a:blip>
          <a:srcRect l="66963" r="8245" b="54232"/>
          <a:stretch/>
        </p:blipFill>
        <p:spPr>
          <a:xfrm>
            <a:off x="6440557" y="533400"/>
            <a:ext cx="1447800" cy="1648077"/>
          </a:xfrm>
          <a:prstGeom prst="rect">
            <a:avLst/>
          </a:prstGeom>
          <a:noFill/>
          <a:ln>
            <a:noFill/>
          </a:ln>
        </p:spPr>
      </p:pic>
      <p:sp>
        <p:nvSpPr>
          <p:cNvPr id="529" name="Google Shape;529;p38"/>
          <p:cNvSpPr/>
          <p:nvPr/>
        </p:nvSpPr>
        <p:spPr>
          <a:xfrm>
            <a:off x="1676400" y="2362200"/>
            <a:ext cx="15240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Arial"/>
                <a:ea typeface="Arial"/>
                <a:cs typeface="Arial"/>
                <a:sym typeface="Arial"/>
              </a:rPr>
              <a:t>Lục lạp</a:t>
            </a:r>
            <a:endParaRPr sz="1800">
              <a:solidFill>
                <a:schemeClr val="lt1"/>
              </a:solidFill>
              <a:latin typeface="Arial"/>
              <a:ea typeface="Arial"/>
              <a:cs typeface="Arial"/>
              <a:sym typeface="Arial"/>
            </a:endParaRPr>
          </a:p>
        </p:txBody>
      </p:sp>
      <p:sp>
        <p:nvSpPr>
          <p:cNvPr id="530" name="Google Shape;530;p38"/>
          <p:cNvSpPr/>
          <p:nvPr/>
        </p:nvSpPr>
        <p:spPr>
          <a:xfrm>
            <a:off x="3733800" y="1042699"/>
            <a:ext cx="609600" cy="533400"/>
          </a:xfrm>
          <a:prstGeom prst="ellipse">
            <a:avLst/>
          </a:prstGeom>
          <a:solidFill>
            <a:srgbClr val="F9F4A8"/>
          </a:solidFill>
          <a:ln w="12700" cap="flat" cmpd="sng">
            <a:solidFill>
              <a:srgbClr val="F9F4A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31" name="Google Shape;531;p38"/>
          <p:cNvSpPr/>
          <p:nvPr/>
        </p:nvSpPr>
        <p:spPr>
          <a:xfrm>
            <a:off x="3276600" y="1124733"/>
            <a:ext cx="152400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0C0C0C"/>
                </a:solidFill>
                <a:latin typeface="Arial"/>
                <a:ea typeface="Arial"/>
                <a:cs typeface="Arial"/>
                <a:sym typeface="Arial"/>
              </a:rPr>
              <a:t>Ánh sáng</a:t>
            </a:r>
            <a:endParaRPr sz="1200">
              <a:solidFill>
                <a:srgbClr val="0C0C0C"/>
              </a:solidFill>
              <a:latin typeface="Arial"/>
              <a:ea typeface="Arial"/>
              <a:cs typeface="Arial"/>
              <a:sym typeface="Arial"/>
            </a:endParaRPr>
          </a:p>
        </p:txBody>
      </p:sp>
      <p:sp>
        <p:nvSpPr>
          <p:cNvPr id="532" name="Google Shape;532;p38"/>
          <p:cNvSpPr txBox="1"/>
          <p:nvPr/>
        </p:nvSpPr>
        <p:spPr>
          <a:xfrm>
            <a:off x="-2746683" y="229552"/>
            <a:ext cx="2438400" cy="59093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a:solidFill>
                  <a:schemeClr val="dk1"/>
                </a:solidFill>
                <a:latin typeface="Arial"/>
                <a:ea typeface="Arial"/>
                <a:cs typeface="Arial"/>
                <a:sym typeface="Arial"/>
              </a:rPr>
              <a:t>Sắc tố quang hợp thuộc nhóm carotenoid hấp thụ ánh sáng chủ yếu ở vùng xanh tím, điều này giúp cho thực vật mở rộng quang phổ hấp thụ ánh sáng cho quang hợp. Bên cạnh đó ánh sáng ở vùng xanh tím có mức năng lượng cao nên carotenoid còn hấp thụ và phân tán năng lượng ánh sáng ở vùng này để tránh mức năng lượng dư thừa gây tổn thưởng cho chlorophyll hoặc towng tác với O2 tạo thành các phân tử có tính oxi hoá mạnh gây hại cho tế bào – bảo vệ bộ máy quang hợp</a:t>
            </a:r>
            <a:endParaRPr sz="1800">
              <a:solidFill>
                <a:schemeClr val="dk1"/>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grpSp>
        <p:nvGrpSpPr>
          <p:cNvPr id="537" name="Google Shape;537;p39"/>
          <p:cNvGrpSpPr/>
          <p:nvPr/>
        </p:nvGrpSpPr>
        <p:grpSpPr>
          <a:xfrm>
            <a:off x="261938" y="952501"/>
            <a:ext cx="8620125" cy="4952998"/>
            <a:chOff x="1845209" y="3575562"/>
            <a:chExt cx="7463680" cy="1381082"/>
          </a:xfrm>
        </p:grpSpPr>
        <p:sp>
          <p:nvSpPr>
            <p:cNvPr id="538" name="Google Shape;538;p39"/>
            <p:cNvSpPr/>
            <p:nvPr/>
          </p:nvSpPr>
          <p:spPr>
            <a:xfrm>
              <a:off x="1845209" y="3575562"/>
              <a:ext cx="7463680" cy="1381082"/>
            </a:xfrm>
            <a:prstGeom prst="roundRect">
              <a:avLst>
                <a:gd name="adj" fmla="val 10865"/>
              </a:avLst>
            </a:prstGeom>
            <a:solidFill>
              <a:srgbClr val="00434C"/>
            </a:solidFill>
            <a:ln w="19050" cap="flat" cmpd="sng">
              <a:solidFill>
                <a:srgbClr val="F7CAAC"/>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2400"/>
                <a:buFont typeface="Arial"/>
                <a:buNone/>
              </a:pPr>
              <a:endParaRPr sz="2400" b="0" i="0" u="none" strike="noStrike" cap="none">
                <a:solidFill>
                  <a:schemeClr val="lt1"/>
                </a:solidFill>
                <a:latin typeface="Arial"/>
                <a:ea typeface="Arial"/>
                <a:cs typeface="Arial"/>
                <a:sym typeface="Arial"/>
              </a:endParaRPr>
            </a:p>
          </p:txBody>
        </p:sp>
        <p:sp>
          <p:nvSpPr>
            <p:cNvPr id="539" name="Google Shape;539;p39"/>
            <p:cNvSpPr/>
            <p:nvPr/>
          </p:nvSpPr>
          <p:spPr>
            <a:xfrm>
              <a:off x="1940499" y="3623982"/>
              <a:ext cx="7273101" cy="1284243"/>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n-US" sz="2400" b="1" dirty="0">
                  <a:solidFill>
                    <a:srgbClr val="FFC000"/>
                  </a:solidFill>
                  <a:latin typeface="Arial"/>
                  <a:ea typeface="Arial"/>
                  <a:cs typeface="Arial"/>
                  <a:sym typeface="Arial"/>
                </a:rPr>
                <a:t>II. HỆ SẮC TỐ QUANG HỢP</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Lục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lạp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có</a:t>
              </a:r>
              <a:r>
                <a:rPr lang="en-US" sz="2400" b="1" dirty="0">
                  <a:solidFill>
                    <a:schemeClr val="lt1"/>
                  </a:solidFill>
                  <a:latin typeface="Arial"/>
                  <a:ea typeface="Arial"/>
                  <a:cs typeface="Arial"/>
                  <a:sym typeface="Arial"/>
                </a:rPr>
                <a:t> ở </a:t>
              </a:r>
              <a:r>
                <a:rPr lang="en-US" sz="2400" b="1" dirty="0" err="1">
                  <a:solidFill>
                    <a:schemeClr val="lt1"/>
                  </a:solidFill>
                  <a:latin typeface="Arial"/>
                  <a:ea typeface="Arial"/>
                  <a:cs typeface="Arial"/>
                  <a:sym typeface="Arial"/>
                </a:rPr>
                <a:t>các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tế</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bào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có</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màu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xanh</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của</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cây</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như</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thân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quả</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lá</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Tuy</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nhiên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lục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lạp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chủ</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yếu</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có</a:t>
              </a:r>
              <a:r>
                <a:rPr lang="en-US" sz="2400" b="1" dirty="0">
                  <a:solidFill>
                    <a:schemeClr val="lt1"/>
                  </a:solidFill>
                  <a:latin typeface="Arial"/>
                  <a:ea typeface="Arial"/>
                  <a:cs typeface="Arial"/>
                  <a:sym typeface="Arial"/>
                </a:rPr>
                <a:t> ở </a:t>
              </a:r>
              <a:r>
                <a:rPr lang="en-US" sz="2400" b="1" dirty="0" err="1">
                  <a:solidFill>
                    <a:schemeClr val="lt1"/>
                  </a:solidFill>
                  <a:latin typeface="Arial"/>
                  <a:ea typeface="Arial"/>
                  <a:cs typeface="Arial"/>
                  <a:sym typeface="Arial"/>
                </a:rPr>
                <a:t>các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tế</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bào</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thịt</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lá</a:t>
              </a:r>
              <a:r>
                <a:rPr lang="en-US" sz="2400" b="1" dirty="0">
                  <a:solidFill>
                    <a:schemeClr val="lt1"/>
                  </a:solidFill>
                  <a:latin typeface="Arial"/>
                  <a:ea typeface="Arial"/>
                  <a:cs typeface="Arial"/>
                  <a:sym typeface="Arial"/>
                </a:rPr>
                <a:t>.</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Hệ</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sắc</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tố</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quang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hợp</a:t>
              </a:r>
              <a:r>
                <a:rPr lang="en-US" sz="2400" b="1" dirty="0">
                  <a:solidFill>
                    <a:schemeClr val="lt1"/>
                  </a:solidFill>
                  <a:latin typeface="Arial"/>
                  <a:ea typeface="Arial"/>
                  <a:cs typeface="Arial"/>
                  <a:sym typeface="Arial"/>
                </a:rPr>
                <a:t>: Chlorophyll (a, b)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carotenoid (carotene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xanthophyll).</a:t>
              </a:r>
              <a:endParaRPr dirty="0"/>
            </a:p>
            <a:p>
              <a:pPr marL="0" marR="0" lvl="0" indent="0" algn="just" rtl="0">
                <a:lnSpc>
                  <a:spcPct val="150000"/>
                </a:lnSpc>
                <a:spcBef>
                  <a:spcPts val="0"/>
                </a:spcBef>
                <a:spcAft>
                  <a:spcPts val="0"/>
                </a:spcAft>
                <a:buNone/>
              </a:pP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Hấp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thụ</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và</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truyền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năng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lượng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ánh</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sáng</a:t>
              </a:r>
              <a:r>
                <a:rPr lang="en-US" sz="2400" b="1" dirty="0">
                  <a:solidFill>
                    <a:schemeClr val="lt1"/>
                  </a:solidFill>
                  <a:latin typeface="Arial"/>
                  <a:ea typeface="Arial"/>
                  <a:cs typeface="Arial"/>
                  <a:sym typeface="Arial"/>
                </a:rPr>
                <a:t>: Carotenoid</a:t>
              </a:r>
              <a:r>
                <a:rPr lang="en-US" sz="2400" b="1" baseline="30000" dirty="0">
                  <a:solidFill>
                    <a:schemeClr val="lt1"/>
                  </a:solidFill>
                  <a:latin typeface="Arial"/>
                  <a:ea typeface="Arial"/>
                  <a:cs typeface="Arial"/>
                  <a:sym typeface="Arial"/>
                </a:rPr>
                <a:t>*</a:t>
              </a:r>
              <a:r>
                <a:rPr lang="en-US" sz="2400" b="1" dirty="0">
                  <a:solidFill>
                    <a:schemeClr val="lt1"/>
                  </a:solidFill>
                  <a:latin typeface="Arial"/>
                  <a:ea typeface="Arial"/>
                  <a:cs typeface="Arial"/>
                  <a:sym typeface="Arial"/>
                </a:rPr>
                <a:t> – </a:t>
              </a:r>
              <a:r>
                <a:rPr lang="en-US" sz="2400" b="1" dirty="0" err="1">
                  <a:solidFill>
                    <a:schemeClr val="lt1"/>
                  </a:solidFill>
                  <a:latin typeface="Arial"/>
                  <a:ea typeface="Arial"/>
                  <a:cs typeface="Arial"/>
                  <a:sym typeface="Arial"/>
                </a:rPr>
                <a:t>diệp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lục</a:t>
              </a:r>
              <a:r>
                <a:rPr lang="en-US" sz="2400" b="1" dirty="0">
                  <a:solidFill>
                    <a:schemeClr val="lt1"/>
                  </a:solidFill>
                  <a:latin typeface="Arial"/>
                  <a:ea typeface="Arial"/>
                  <a:cs typeface="Arial"/>
                  <a:sym typeface="Arial"/>
                </a:rPr>
                <a:t> b </a:t>
              </a:r>
              <a:r>
                <a:rPr lang="en-US" sz="2400" b="1" baseline="30000" dirty="0">
                  <a:solidFill>
                    <a:schemeClr val="lt1"/>
                  </a:solidFill>
                  <a:latin typeface="Arial"/>
                  <a:ea typeface="Arial"/>
                  <a:cs typeface="Arial"/>
                  <a:sym typeface="Arial"/>
                </a:rPr>
                <a:t>* </a:t>
              </a:r>
              <a:r>
                <a:rPr lang="en-US" sz="2400" b="1" dirty="0">
                  <a:solidFill>
                    <a:schemeClr val="lt1"/>
                  </a:solidFill>
                  <a:latin typeface="Arial"/>
                  <a:ea typeface="Arial"/>
                  <a:cs typeface="Arial"/>
                  <a:sym typeface="Arial"/>
                </a:rPr>
                <a:t> - </a:t>
              </a:r>
              <a:r>
                <a:rPr lang="en-US" sz="2400" b="1" dirty="0" err="1">
                  <a:solidFill>
                    <a:schemeClr val="lt1"/>
                  </a:solidFill>
                  <a:latin typeface="Arial"/>
                  <a:ea typeface="Arial"/>
                  <a:cs typeface="Arial"/>
                  <a:sym typeface="Arial"/>
                </a:rPr>
                <a:t>diệp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lục</a:t>
              </a:r>
              <a:r>
                <a:rPr lang="en-US" sz="2400" b="1" dirty="0">
                  <a:solidFill>
                    <a:schemeClr val="lt1"/>
                  </a:solidFill>
                  <a:latin typeface="Arial"/>
                  <a:ea typeface="Arial"/>
                  <a:cs typeface="Arial"/>
                  <a:sym typeface="Arial"/>
                </a:rPr>
                <a:t> a</a:t>
              </a:r>
              <a:r>
                <a:rPr lang="en-US" sz="2400" b="1" baseline="30000" dirty="0">
                  <a:solidFill>
                    <a:schemeClr val="lt1"/>
                  </a:solidFill>
                  <a:latin typeface="Arial"/>
                  <a:ea typeface="Arial"/>
                  <a:cs typeface="Arial"/>
                  <a:sym typeface="Arial"/>
                </a:rPr>
                <a:t>*</a:t>
              </a:r>
              <a:r>
                <a:rPr lang="en-US" sz="2400" b="1" dirty="0">
                  <a:solidFill>
                    <a:schemeClr val="lt1"/>
                  </a:solidFill>
                  <a:latin typeface="Arial"/>
                  <a:ea typeface="Arial"/>
                  <a:cs typeface="Arial"/>
                  <a:sym typeface="Arial"/>
                </a:rPr>
                <a:t> - </a:t>
              </a:r>
              <a:r>
                <a:rPr lang="en-US" sz="2400" b="1" dirty="0" err="1">
                  <a:solidFill>
                    <a:schemeClr val="lt1"/>
                  </a:solidFill>
                  <a:latin typeface="Arial"/>
                  <a:ea typeface="Arial"/>
                  <a:cs typeface="Arial"/>
                  <a:sym typeface="Arial"/>
                </a:rPr>
                <a:t>diệp</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lục</a:t>
              </a:r>
              <a:r>
                <a:rPr lang="en-US" sz="2400" b="1" dirty="0">
                  <a:solidFill>
                    <a:schemeClr val="lt1"/>
                  </a:solidFill>
                  <a:latin typeface="Arial"/>
                  <a:ea typeface="Arial"/>
                  <a:cs typeface="Arial"/>
                  <a:sym typeface="Arial"/>
                </a:rPr>
                <a:t> a ở </a:t>
              </a:r>
              <a:r>
                <a:rPr lang="en-US" sz="2400" b="1" dirty="0" err="1">
                  <a:solidFill>
                    <a:schemeClr val="lt1"/>
                  </a:solidFill>
                  <a:latin typeface="Arial"/>
                  <a:ea typeface="Arial"/>
                  <a:cs typeface="Arial"/>
                  <a:sym typeface="Arial"/>
                </a:rPr>
                <a:t>trung</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tâm</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phản</a:t>
              </a:r>
              <a:r>
                <a:rPr lang="en-US" sz="2400" b="1" dirty="0">
                  <a:solidFill>
                    <a:schemeClr val="lt1"/>
                  </a:solidFill>
                  <a:latin typeface="Arial"/>
                  <a:ea typeface="Arial"/>
                  <a:cs typeface="Arial"/>
                  <a:sym typeface="Arial"/>
                </a:rPr>
                <a:t> </a:t>
              </a:r>
              <a:r>
                <a:rPr lang="en-US" sz="2400" b="1" dirty="0" err="1">
                  <a:solidFill>
                    <a:schemeClr val="lt1"/>
                  </a:solidFill>
                  <a:latin typeface="Arial"/>
                  <a:ea typeface="Arial"/>
                  <a:cs typeface="Arial"/>
                  <a:sym typeface="Arial"/>
                </a:rPr>
                <a:t>ứng</a:t>
              </a:r>
              <a:r>
                <a:rPr lang="en-US" sz="2400" b="1" dirty="0">
                  <a:solidFill>
                    <a:schemeClr val="lt1"/>
                  </a:solidFill>
                  <a:latin typeface="Arial"/>
                  <a:ea typeface="Arial"/>
                  <a:cs typeface="Arial"/>
                  <a:sym typeface="Arial"/>
                </a:rPr>
                <a:t>.</a:t>
              </a:r>
              <a:endParaRPr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40" descr="Shape, circle&#10;&#10;Description automatically generated"/>
          <p:cNvPicPr preferRelativeResize="0"/>
          <p:nvPr/>
        </p:nvPicPr>
        <p:blipFill rotWithShape="1">
          <a:blip r:embed="rId3">
            <a:alphaModFix/>
          </a:blip>
          <a:srcRect/>
          <a:stretch/>
        </p:blipFill>
        <p:spPr>
          <a:xfrm>
            <a:off x="533400" y="609600"/>
            <a:ext cx="533400" cy="637946"/>
          </a:xfrm>
          <a:prstGeom prst="rect">
            <a:avLst/>
          </a:prstGeom>
          <a:noFill/>
          <a:ln>
            <a:noFill/>
          </a:ln>
        </p:spPr>
      </p:pic>
      <p:sp>
        <p:nvSpPr>
          <p:cNvPr id="545" name="Google Shape;545;p40"/>
          <p:cNvSpPr txBox="1"/>
          <p:nvPr/>
        </p:nvSpPr>
        <p:spPr>
          <a:xfrm>
            <a:off x="478090" y="1447800"/>
            <a:ext cx="7874000" cy="1754326"/>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a:solidFill>
                  <a:srgbClr val="FFD966"/>
                </a:solidFill>
                <a:latin typeface="Arial"/>
                <a:ea typeface="Arial"/>
                <a:cs typeface="Arial"/>
                <a:sym typeface="Arial"/>
              </a:rPr>
              <a:t>1. Nguyên liệu, năng lượng được sử dụng trong quang hợp có nguồn gốc từ đâu? Sản phẩm của quang hợp là gì và chúng có vai trò như thế nào đối với sinh giới?</a:t>
            </a:r>
            <a:endParaRPr sz="2400" b="0" i="0">
              <a:solidFill>
                <a:srgbClr val="FFD966"/>
              </a:solidFill>
              <a:latin typeface="Arial"/>
              <a:ea typeface="Arial"/>
              <a:cs typeface="Arial"/>
              <a:sym typeface="Arial"/>
            </a:endParaRPr>
          </a:p>
        </p:txBody>
      </p:sp>
      <p:sp>
        <p:nvSpPr>
          <p:cNvPr id="546" name="Google Shape;546;p40"/>
          <p:cNvSpPr/>
          <p:nvPr/>
        </p:nvSpPr>
        <p:spPr>
          <a:xfrm>
            <a:off x="554636" y="3810000"/>
            <a:ext cx="7874000" cy="2308324"/>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Nguyên liệu CO</a:t>
            </a:r>
            <a:r>
              <a:rPr lang="en-US" sz="2400" baseline="-25000">
                <a:solidFill>
                  <a:schemeClr val="lt1"/>
                </a:solidFill>
                <a:latin typeface="Arial"/>
                <a:ea typeface="Arial"/>
                <a:cs typeface="Arial"/>
                <a:sym typeface="Arial"/>
              </a:rPr>
              <a:t>2</a:t>
            </a:r>
            <a:r>
              <a:rPr lang="en-US" sz="2400">
                <a:solidFill>
                  <a:schemeClr val="lt1"/>
                </a:solidFill>
                <a:latin typeface="Arial"/>
                <a:ea typeface="Arial"/>
                <a:cs typeface="Arial"/>
                <a:sym typeface="Arial"/>
              </a:rPr>
              <a:t> và H</a:t>
            </a:r>
            <a:r>
              <a:rPr lang="en-US" sz="2400" baseline="-25000">
                <a:solidFill>
                  <a:schemeClr val="lt1"/>
                </a:solidFill>
                <a:latin typeface="Arial"/>
                <a:ea typeface="Arial"/>
                <a:cs typeface="Arial"/>
                <a:sym typeface="Arial"/>
              </a:rPr>
              <a:t>2</a:t>
            </a:r>
            <a:r>
              <a:rPr lang="en-US" sz="2400">
                <a:solidFill>
                  <a:schemeClr val="lt1"/>
                </a:solidFill>
                <a:latin typeface="Arial"/>
                <a:ea typeface="Arial"/>
                <a:cs typeface="Arial"/>
                <a:sym typeface="Arial"/>
              </a:rPr>
              <a:t>O đến từ môi trường sống.</a:t>
            </a:r>
            <a:endParaRPr/>
          </a:p>
          <a:p>
            <a:pPr marL="342900" marR="0" lvl="0" indent="-342900" algn="just" rtl="0">
              <a:lnSpc>
                <a:spcPct val="15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Năng lượng từ nguồn năng lượng ánh sáng mặt trời.</a:t>
            </a:r>
            <a:endParaRPr/>
          </a:p>
          <a:p>
            <a:pPr marL="342900" marR="0" lvl="0" indent="-342900" algn="just" rtl="0">
              <a:lnSpc>
                <a:spcPct val="150000"/>
              </a:lnSpc>
              <a:spcBef>
                <a:spcPts val="0"/>
              </a:spcBef>
              <a:spcAft>
                <a:spcPts val="0"/>
              </a:spcAft>
              <a:buClr>
                <a:schemeClr val="lt1"/>
              </a:buClr>
              <a:buSzPts val="2400"/>
              <a:buFont typeface="Arial"/>
              <a:buChar char="-"/>
            </a:pPr>
            <a:r>
              <a:rPr lang="en-US" sz="2400">
                <a:solidFill>
                  <a:schemeClr val="lt1"/>
                </a:solidFill>
                <a:latin typeface="Arial"/>
                <a:ea typeface="Arial"/>
                <a:cs typeface="Arial"/>
                <a:sym typeface="Arial"/>
              </a:rPr>
              <a:t>Sản phẩm là hợp chất hữu cơ và O</a:t>
            </a:r>
            <a:r>
              <a:rPr lang="en-US" sz="2400" baseline="-25000">
                <a:solidFill>
                  <a:schemeClr val="lt1"/>
                </a:solidFill>
                <a:latin typeface="Arial"/>
                <a:ea typeface="Arial"/>
                <a:cs typeface="Arial"/>
                <a:sym typeface="Arial"/>
              </a:rPr>
              <a:t>2</a:t>
            </a:r>
            <a:r>
              <a:rPr lang="en-US" sz="2400">
                <a:solidFill>
                  <a:schemeClr val="lt1"/>
                </a:solidFill>
                <a:latin typeface="Arial"/>
                <a:ea typeface="Arial"/>
                <a:cs typeface="Arial"/>
                <a:sym typeface="Arial"/>
              </a:rPr>
              <a:t> vai trò đối với sinh vật; sinh quyển và với sinh vật trên trái đất.</a:t>
            </a:r>
            <a:endParaRPr/>
          </a:p>
        </p:txBody>
      </p:sp>
      <p:sp>
        <p:nvSpPr>
          <p:cNvPr id="547" name="Google Shape;547;p40"/>
          <p:cNvSpPr txBox="1"/>
          <p:nvPr/>
        </p:nvSpPr>
        <p:spPr>
          <a:xfrm>
            <a:off x="1337351" y="3352083"/>
            <a:ext cx="63085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C000"/>
                </a:solidFill>
                <a:latin typeface="Arial"/>
                <a:ea typeface="Arial"/>
                <a:cs typeface="Arial"/>
                <a:sym typeface="Arial"/>
              </a:rPr>
              <a:t>HƯỚNG DẪN TRẢ LỜI</a:t>
            </a:r>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6"/>
                                        </p:tgtEl>
                                        <p:attrNameLst>
                                          <p:attrName>style.visibility</p:attrName>
                                        </p:attrNameLst>
                                      </p:cBhvr>
                                      <p:to>
                                        <p:strVal val="visible"/>
                                      </p:to>
                                    </p:set>
                                    <p:animEffect transition="in" filter="fade">
                                      <p:cBhvr>
                                        <p:cTn id="7" dur="500"/>
                                        <p:tgtEl>
                                          <p:spTgt spid="5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5"/>
          <p:cNvPicPr preferRelativeResize="0"/>
          <p:nvPr/>
        </p:nvPicPr>
        <p:blipFill rotWithShape="1">
          <a:blip r:embed="rId3">
            <a:alphaModFix/>
          </a:blip>
          <a:srcRect/>
          <a:stretch/>
        </p:blipFill>
        <p:spPr>
          <a:xfrm>
            <a:off x="3241563" y="819830"/>
            <a:ext cx="2601031" cy="2601031"/>
          </a:xfrm>
          <a:prstGeom prst="rect">
            <a:avLst/>
          </a:prstGeom>
          <a:noFill/>
          <a:ln>
            <a:noFill/>
          </a:ln>
        </p:spPr>
      </p:pic>
      <p:cxnSp>
        <p:nvCxnSpPr>
          <p:cNvPr id="97" name="Google Shape;97;p5"/>
          <p:cNvCxnSpPr/>
          <p:nvPr/>
        </p:nvCxnSpPr>
        <p:spPr>
          <a:xfrm>
            <a:off x="0" y="5552610"/>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98" name="Google Shape;98;p5"/>
          <p:cNvCxnSpPr/>
          <p:nvPr/>
        </p:nvCxnSpPr>
        <p:spPr>
          <a:xfrm>
            <a:off x="0" y="4905164"/>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99" name="Google Shape;99;p5"/>
          <p:cNvCxnSpPr/>
          <p:nvPr/>
        </p:nvCxnSpPr>
        <p:spPr>
          <a:xfrm>
            <a:off x="0" y="4003282"/>
            <a:ext cx="9144000" cy="0"/>
          </a:xfrm>
          <a:prstGeom prst="straightConnector1">
            <a:avLst/>
          </a:prstGeom>
          <a:noFill/>
          <a:ln w="76200" cap="flat" cmpd="sng">
            <a:solidFill>
              <a:schemeClr val="lt1"/>
            </a:solidFill>
            <a:prstDash val="solid"/>
            <a:miter lim="800000"/>
            <a:headEnd type="none" w="sm" len="sm"/>
            <a:tailEnd type="none" w="sm" len="sm"/>
          </a:ln>
        </p:spPr>
      </p:cxnSp>
      <p:sp>
        <p:nvSpPr>
          <p:cNvPr id="100" name="Google Shape;100;p5"/>
          <p:cNvSpPr/>
          <p:nvPr/>
        </p:nvSpPr>
        <p:spPr>
          <a:xfrm flipH="1">
            <a:off x="494929" y="3545458"/>
            <a:ext cx="8154143" cy="938951"/>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01" name="Google Shape;101;p5"/>
          <p:cNvSpPr txBox="1"/>
          <p:nvPr/>
        </p:nvSpPr>
        <p:spPr>
          <a:xfrm>
            <a:off x="828214" y="3583648"/>
            <a:ext cx="703777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Câu hỏi 3: Nguyên liệu của quá trình quang hợp gồm các chất nào sau đây?</a:t>
            </a:r>
            <a:endParaRPr/>
          </a:p>
        </p:txBody>
      </p:sp>
      <p:sp>
        <p:nvSpPr>
          <p:cNvPr id="102" name="Google Shape;102;p5"/>
          <p:cNvSpPr/>
          <p:nvPr/>
        </p:nvSpPr>
        <p:spPr>
          <a:xfrm flipH="1">
            <a:off x="603457" y="5328219"/>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03" name="Google Shape;103;p5"/>
          <p:cNvSpPr/>
          <p:nvPr/>
        </p:nvSpPr>
        <p:spPr>
          <a:xfrm flipH="1">
            <a:off x="4601922" y="4678471"/>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04" name="Google Shape;104;p5"/>
          <p:cNvSpPr txBox="1"/>
          <p:nvPr/>
        </p:nvSpPr>
        <p:spPr>
          <a:xfrm>
            <a:off x="828214" y="5404870"/>
            <a:ext cx="3487814"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C. Khí cacbonic, nước</a:t>
            </a:r>
            <a:endParaRPr sz="1300">
              <a:solidFill>
                <a:schemeClr val="lt1"/>
              </a:solidFill>
              <a:latin typeface="Arial"/>
              <a:ea typeface="Arial"/>
              <a:cs typeface="Arial"/>
              <a:sym typeface="Arial"/>
            </a:endParaRPr>
          </a:p>
        </p:txBody>
      </p:sp>
      <p:sp>
        <p:nvSpPr>
          <p:cNvPr id="105" name="Google Shape;105;p5"/>
          <p:cNvSpPr txBox="1"/>
          <p:nvPr/>
        </p:nvSpPr>
        <p:spPr>
          <a:xfrm>
            <a:off x="4826679" y="4755122"/>
            <a:ext cx="3487814"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B.  Khí oxi và đường</a:t>
            </a:r>
            <a:endParaRPr sz="1300">
              <a:solidFill>
                <a:schemeClr val="lt1"/>
              </a:solidFill>
              <a:latin typeface="Arial"/>
              <a:ea typeface="Arial"/>
              <a:cs typeface="Arial"/>
              <a:sym typeface="Arial"/>
            </a:endParaRPr>
          </a:p>
        </p:txBody>
      </p:sp>
      <p:sp>
        <p:nvSpPr>
          <p:cNvPr id="106" name="Google Shape;106;p5"/>
          <p:cNvSpPr/>
          <p:nvPr/>
        </p:nvSpPr>
        <p:spPr>
          <a:xfrm flipH="1">
            <a:off x="604749" y="4678471"/>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07" name="Google Shape;107;p5"/>
          <p:cNvSpPr/>
          <p:nvPr/>
        </p:nvSpPr>
        <p:spPr>
          <a:xfrm flipH="1">
            <a:off x="4601922"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08" name="Google Shape;108;p5"/>
          <p:cNvSpPr txBox="1"/>
          <p:nvPr/>
        </p:nvSpPr>
        <p:spPr>
          <a:xfrm>
            <a:off x="829507" y="4755122"/>
            <a:ext cx="3487814"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A. Đường và nước</a:t>
            </a:r>
            <a:endParaRPr sz="1300">
              <a:solidFill>
                <a:schemeClr val="lt1"/>
              </a:solidFill>
              <a:latin typeface="Arial"/>
              <a:ea typeface="Arial"/>
              <a:cs typeface="Arial"/>
              <a:sym typeface="Arial"/>
            </a:endParaRPr>
          </a:p>
        </p:txBody>
      </p:sp>
      <p:sp>
        <p:nvSpPr>
          <p:cNvPr id="109" name="Google Shape;109;p5"/>
          <p:cNvSpPr txBox="1"/>
          <p:nvPr/>
        </p:nvSpPr>
        <p:spPr>
          <a:xfrm>
            <a:off x="4724442" y="5439206"/>
            <a:ext cx="3924630" cy="492443"/>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D. Khí cacbonic và nước và năng lượng ánh sáng</a:t>
            </a:r>
            <a:endParaRPr sz="1300">
              <a:solidFill>
                <a:schemeClr val="lt1"/>
              </a:solidFill>
              <a:latin typeface="Arial"/>
              <a:ea typeface="Arial"/>
              <a:cs typeface="Arial"/>
              <a:sym typeface="Arial"/>
            </a:endParaRPr>
          </a:p>
          <a:p>
            <a:pPr marL="257175" marR="0" lvl="0" indent="-174625" algn="l" rtl="0">
              <a:spcBef>
                <a:spcPts val="0"/>
              </a:spcBef>
              <a:spcAft>
                <a:spcPts val="0"/>
              </a:spcAft>
              <a:buClr>
                <a:schemeClr val="lt1"/>
              </a:buClr>
              <a:buSzPts val="1300"/>
              <a:buFont typeface="Noto Sans Symbols"/>
              <a:buNone/>
            </a:pPr>
            <a:endParaRPr sz="1300">
              <a:solidFill>
                <a:schemeClr val="lt1"/>
              </a:solidFill>
              <a:latin typeface="Arial"/>
              <a:ea typeface="Arial"/>
              <a:cs typeface="Arial"/>
              <a:sym typeface="Arial"/>
            </a:endParaRPr>
          </a:p>
        </p:txBody>
      </p:sp>
      <p:pic>
        <p:nvPicPr>
          <p:cNvPr id="110" name="Google Shape;110;p5"/>
          <p:cNvPicPr preferRelativeResize="0"/>
          <p:nvPr/>
        </p:nvPicPr>
        <p:blipFill rotWithShape="1">
          <a:blip r:embed="rId4">
            <a:alphaModFix/>
          </a:blip>
          <a:srcRect/>
          <a:stretch/>
        </p:blipFill>
        <p:spPr>
          <a:xfrm>
            <a:off x="9144001" y="1505145"/>
            <a:ext cx="365522" cy="365522"/>
          </a:xfrm>
          <a:prstGeom prst="rect">
            <a:avLst/>
          </a:prstGeom>
          <a:noFill/>
          <a:ln>
            <a:noFill/>
          </a:ln>
        </p:spPr>
      </p:pic>
      <p:pic>
        <p:nvPicPr>
          <p:cNvPr id="111" name="Google Shape;111;p5"/>
          <p:cNvPicPr preferRelativeResize="0"/>
          <p:nvPr/>
        </p:nvPicPr>
        <p:blipFill rotWithShape="1">
          <a:blip r:embed="rId4">
            <a:alphaModFix/>
          </a:blip>
          <a:srcRect/>
          <a:stretch/>
        </p:blipFill>
        <p:spPr>
          <a:xfrm>
            <a:off x="9144001" y="1966270"/>
            <a:ext cx="365522" cy="365522"/>
          </a:xfrm>
          <a:prstGeom prst="rect">
            <a:avLst/>
          </a:prstGeom>
          <a:noFill/>
          <a:ln>
            <a:noFill/>
          </a:ln>
        </p:spPr>
      </p:pic>
      <p:pic>
        <p:nvPicPr>
          <p:cNvPr id="112" name="Google Shape;112;p5"/>
          <p:cNvPicPr preferRelativeResize="0"/>
          <p:nvPr/>
        </p:nvPicPr>
        <p:blipFill rotWithShape="1">
          <a:blip r:embed="rId4">
            <a:alphaModFix/>
          </a:blip>
          <a:srcRect/>
          <a:stretch/>
        </p:blipFill>
        <p:spPr>
          <a:xfrm>
            <a:off x="9152179" y="2412867"/>
            <a:ext cx="365522" cy="365522"/>
          </a:xfrm>
          <a:prstGeom prst="rect">
            <a:avLst/>
          </a:prstGeom>
          <a:noFill/>
          <a:ln>
            <a:noFill/>
          </a:ln>
        </p:spPr>
      </p:pic>
      <p:pic>
        <p:nvPicPr>
          <p:cNvPr id="113" name="Google Shape;113;p5"/>
          <p:cNvPicPr preferRelativeResize="0"/>
          <p:nvPr/>
        </p:nvPicPr>
        <p:blipFill rotWithShape="1">
          <a:blip r:embed="rId4">
            <a:alphaModFix/>
          </a:blip>
          <a:srcRect/>
          <a:stretch/>
        </p:blipFill>
        <p:spPr>
          <a:xfrm>
            <a:off x="9152179" y="2830059"/>
            <a:ext cx="365522" cy="36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fade">
                                      <p:cBhvr>
                                        <p:cTn id="7" dur="5000"/>
                                        <p:tgtEl>
                                          <p:spTgt spid="110"/>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fade">
                                      <p:cBhvr>
                                        <p:cTn id="15" dur="500"/>
                                        <p:tgtEl>
                                          <p:spTgt spid="10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5"/>
                                        </p:tgtEl>
                                        <p:attrNameLst>
                                          <p:attrName>style.visibility</p:attrName>
                                        </p:attrNameLst>
                                      </p:cBhvr>
                                      <p:to>
                                        <p:strVal val="visible"/>
                                      </p:to>
                                    </p:set>
                                    <p:animEffect transition="in" filter="fade">
                                      <p:cBhvr>
                                        <p:cTn id="20" dur="500"/>
                                        <p:tgtEl>
                                          <p:spTgt spid="10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fade">
                                      <p:cBhvr>
                                        <p:cTn id="25" dur="500"/>
                                        <p:tgtEl>
                                          <p:spTgt spid="10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09"/>
                                        </p:tgtEl>
                                        <p:attrNameLst>
                                          <p:attrName>style.visibility</p:attrName>
                                        </p:attrNameLst>
                                      </p:cBhvr>
                                      <p:to>
                                        <p:strVal val="visible"/>
                                      </p:to>
                                    </p:set>
                                    <p:animEffect transition="in" filter="fade">
                                      <p:cBhvr>
                                        <p:cTn id="30" dur="500"/>
                                        <p:tgtEl>
                                          <p:spTgt spid="109"/>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11"/>
                                        </p:tgtEl>
                                        <p:attrNameLst>
                                          <p:attrName>style.visibility</p:attrName>
                                        </p:attrNameLst>
                                      </p:cBhvr>
                                      <p:to>
                                        <p:strVal val="visible"/>
                                      </p:to>
                                    </p:set>
                                    <p:animEffect transition="in" filter="fade">
                                      <p:cBhvr>
                                        <p:cTn id="35" dur="5000"/>
                                        <p:tgtEl>
                                          <p:spTgt spid="111"/>
                                        </p:tgtEl>
                                      </p:cBhvr>
                                    </p:animEffect>
                                  </p:childTnLst>
                                </p:cTn>
                              </p:par>
                              <p:par>
                                <p:cTn id="36" presetID="10" presetClass="entr" presetSubtype="0" fill="hold" nodeType="withEffect">
                                  <p:stCondLst>
                                    <p:cond delay="3000"/>
                                  </p:stCondLst>
                                  <p:childTnLst>
                                    <p:set>
                                      <p:cBhvr>
                                        <p:cTn id="37" dur="1" fill="hold">
                                          <p:stCondLst>
                                            <p:cond delay="0"/>
                                          </p:stCondLst>
                                        </p:cTn>
                                        <p:tgtEl>
                                          <p:spTgt spid="112"/>
                                        </p:tgtEl>
                                        <p:attrNameLst>
                                          <p:attrName>style.visibility</p:attrName>
                                        </p:attrNameLst>
                                      </p:cBhvr>
                                      <p:to>
                                        <p:strVal val="visible"/>
                                      </p:to>
                                    </p:set>
                                    <p:animEffect transition="in" filter="fade">
                                      <p:cBhvr>
                                        <p:cTn id="38" dur="5000"/>
                                        <p:tgtEl>
                                          <p:spTgt spid="112"/>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11"/>
                                        </p:tgtEl>
                                        <p:attrNameLst>
                                          <p:attrName>style.visibility</p:attrName>
                                        </p:attrNameLst>
                                      </p:cBhvr>
                                      <p:to>
                                        <p:strVal val="visible"/>
                                      </p:to>
                                    </p:set>
                                    <p:animEffect transition="in" filter="fade">
                                      <p:cBhvr>
                                        <p:cTn id="43" dur="5000"/>
                                        <p:tgtEl>
                                          <p:spTgt spid="111"/>
                                        </p:tgtEl>
                                      </p:cBhvr>
                                    </p:animEffect>
                                  </p:childTnLst>
                                </p:cTn>
                              </p:par>
                              <p:par>
                                <p:cTn id="44" presetID="10" presetClass="entr" presetSubtype="0" fill="hold" nodeType="withEffect">
                                  <p:stCondLst>
                                    <p:cond delay="3000"/>
                                  </p:stCondLst>
                                  <p:childTnLst>
                                    <p:set>
                                      <p:cBhvr>
                                        <p:cTn id="45" dur="1" fill="hold">
                                          <p:stCondLst>
                                            <p:cond delay="0"/>
                                          </p:stCondLst>
                                        </p:cTn>
                                        <p:tgtEl>
                                          <p:spTgt spid="113"/>
                                        </p:tgtEl>
                                        <p:attrNameLst>
                                          <p:attrName>style.visibility</p:attrName>
                                        </p:attrNameLst>
                                      </p:cBhvr>
                                      <p:to>
                                        <p:strVal val="visible"/>
                                      </p:to>
                                    </p:set>
                                    <p:animEffect transition="in" filter="fade">
                                      <p:cBhvr>
                                        <p:cTn id="46" dur="5000"/>
                                        <p:tgtEl>
                                          <p:spTgt spid="1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1"/>
                                        </p:tgtEl>
                                        <p:attrNameLst>
                                          <p:attrName>style.visibility</p:attrName>
                                        </p:attrNameLst>
                                      </p:cBhvr>
                                      <p:to>
                                        <p:strVal val="visible"/>
                                      </p:to>
                                    </p:set>
                                    <p:animEffect transition="in" filter="fade">
                                      <p:cBhvr>
                                        <p:cTn id="51" dur="5000"/>
                                        <p:tgtEl>
                                          <p:spTgt spid="111"/>
                                        </p:tgtEl>
                                      </p:cBhvr>
                                    </p:animEffect>
                                  </p:childTnLst>
                                </p:cTn>
                              </p:par>
                              <p:par>
                                <p:cTn id="52" presetID="10" presetClass="entr" presetSubtype="0" fill="hold" nodeType="withEffect">
                                  <p:stCondLst>
                                    <p:cond delay="3500"/>
                                  </p:stCondLst>
                                  <p:childTnLst>
                                    <p:set>
                                      <p:cBhvr>
                                        <p:cTn id="53" dur="1" fill="hold">
                                          <p:stCondLst>
                                            <p:cond delay="0"/>
                                          </p:stCondLst>
                                        </p:cTn>
                                        <p:tgtEl>
                                          <p:spTgt spid="113"/>
                                        </p:tgtEl>
                                        <p:attrNameLst>
                                          <p:attrName>style.visibility</p:attrName>
                                        </p:attrNameLst>
                                      </p:cBhvr>
                                      <p:to>
                                        <p:strVal val="visible"/>
                                      </p:to>
                                    </p:set>
                                    <p:animEffect transition="in" filter="fade">
                                      <p:cBhvr>
                                        <p:cTn id="54" dur="5000"/>
                                        <p:tgtEl>
                                          <p:spTgt spid="113"/>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11"/>
                                        </p:tgtEl>
                                        <p:attrNameLst>
                                          <p:attrName>style.visibility</p:attrName>
                                        </p:attrNameLst>
                                      </p:cBhvr>
                                      <p:to>
                                        <p:strVal val="visible"/>
                                      </p:to>
                                    </p:set>
                                    <p:animEffect transition="in" filter="fade">
                                      <p:cBhvr>
                                        <p:cTn id="59" dur="5000"/>
                                        <p:tgtEl>
                                          <p:spTgt spid="111"/>
                                        </p:tgtEl>
                                      </p:cBhvr>
                                    </p:animEffect>
                                  </p:childTnLst>
                                </p:cTn>
                              </p:par>
                              <p:par>
                                <p:cTn id="60" presetID="10" presetClass="entr" presetSubtype="0" fill="hold" nodeType="withEffect">
                                  <p:stCondLst>
                                    <p:cond delay="3000"/>
                                  </p:stCondLst>
                                  <p:childTnLst>
                                    <p:set>
                                      <p:cBhvr>
                                        <p:cTn id="61" dur="1" fill="hold">
                                          <p:stCondLst>
                                            <p:cond delay="0"/>
                                          </p:stCondLst>
                                        </p:cTn>
                                        <p:tgtEl>
                                          <p:spTgt spid="113"/>
                                        </p:tgtEl>
                                        <p:attrNameLst>
                                          <p:attrName>style.visibility</p:attrName>
                                        </p:attrNameLst>
                                      </p:cBhvr>
                                      <p:to>
                                        <p:strVal val="visible"/>
                                      </p:to>
                                    </p:set>
                                    <p:animEffect transition="in" filter="fade">
                                      <p:cBhvr>
                                        <p:cTn id="62" dur="50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41" descr="Shape, circle&#10;&#10;Description automatically generated"/>
          <p:cNvPicPr preferRelativeResize="0"/>
          <p:nvPr/>
        </p:nvPicPr>
        <p:blipFill rotWithShape="1">
          <a:blip r:embed="rId3">
            <a:alphaModFix/>
          </a:blip>
          <a:srcRect/>
          <a:stretch/>
        </p:blipFill>
        <p:spPr>
          <a:xfrm>
            <a:off x="533400" y="609600"/>
            <a:ext cx="533400" cy="637946"/>
          </a:xfrm>
          <a:prstGeom prst="rect">
            <a:avLst/>
          </a:prstGeom>
          <a:noFill/>
          <a:ln>
            <a:noFill/>
          </a:ln>
        </p:spPr>
      </p:pic>
      <p:sp>
        <p:nvSpPr>
          <p:cNvPr id="553" name="Google Shape;553;p41"/>
          <p:cNvSpPr txBox="1"/>
          <p:nvPr/>
        </p:nvSpPr>
        <p:spPr>
          <a:xfrm>
            <a:off x="1066800" y="359186"/>
            <a:ext cx="7874000" cy="1138773"/>
          </a:xfrm>
          <a:prstGeom prst="rect">
            <a:avLst/>
          </a:prstGeom>
          <a:noFill/>
          <a:ln>
            <a:noFill/>
          </a:ln>
        </p:spPr>
        <p:txBody>
          <a:bodyPr spcFirstLastPara="1" wrap="square" lIns="91425" tIns="45700" rIns="91425" bIns="45700" anchor="t" anchorCtr="0">
            <a:spAutoFit/>
          </a:bodyPr>
          <a:lstStyle/>
          <a:p>
            <a:pPr marL="0" marR="0" lvl="0" indent="0" algn="just" rtl="0">
              <a:lnSpc>
                <a:spcPct val="150000"/>
              </a:lnSpc>
              <a:spcBef>
                <a:spcPts val="0"/>
              </a:spcBef>
              <a:spcAft>
                <a:spcPts val="0"/>
              </a:spcAft>
              <a:buNone/>
            </a:pPr>
            <a:r>
              <a:rPr lang="en-US" sz="2400" b="0" i="0" dirty="0">
                <a:solidFill>
                  <a:srgbClr val="FFD966"/>
                </a:solidFill>
                <a:latin typeface="Arial"/>
                <a:ea typeface="Arial"/>
                <a:cs typeface="Arial"/>
                <a:sym typeface="Arial"/>
              </a:rPr>
              <a:t>2. </a:t>
            </a:r>
            <a:r>
              <a:rPr lang="en-US" sz="2400" b="0" i="0" dirty="0" err="1">
                <a:solidFill>
                  <a:srgbClr val="FFD966"/>
                </a:solidFill>
                <a:latin typeface="Arial"/>
                <a:ea typeface="Arial"/>
                <a:cs typeface="Arial"/>
                <a:sym typeface="Arial"/>
              </a:rPr>
              <a:t>Hệ</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sắc</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tố</a:t>
            </a:r>
            <a:r>
              <a:rPr lang="en-US" sz="2400" b="0" i="0" dirty="0">
                <a:solidFill>
                  <a:srgbClr val="FFD966"/>
                </a:solidFill>
                <a:latin typeface="Arial"/>
                <a:ea typeface="Arial"/>
                <a:cs typeface="Arial"/>
                <a:sym typeface="Arial"/>
              </a:rPr>
              <a:t> ở </a:t>
            </a:r>
            <a:r>
              <a:rPr lang="en-US" sz="2400" b="0" i="0" dirty="0" err="1">
                <a:solidFill>
                  <a:srgbClr val="FFD966"/>
                </a:solidFill>
                <a:latin typeface="Arial"/>
                <a:ea typeface="Arial"/>
                <a:cs typeface="Arial"/>
                <a:sym typeface="Arial"/>
              </a:rPr>
              <a:t>cây</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xanh</a:t>
            </a:r>
            <a:r>
              <a:rPr lang="en-US" sz="2400" b="0" i="0" dirty="0">
                <a:solidFill>
                  <a:srgbClr val="FFD966"/>
                </a:solidFill>
                <a:latin typeface="Arial"/>
                <a:ea typeface="Arial"/>
                <a:cs typeface="Arial"/>
                <a:sym typeface="Arial"/>
              </a:rPr>
              <a:t> </a:t>
            </a:r>
            <a:r>
              <a:rPr lang="en-US" sz="2400" dirty="0" err="1">
                <a:solidFill>
                  <a:srgbClr val="FFD966"/>
                </a:solidFill>
                <a:latin typeface="Arial"/>
                <a:ea typeface="Arial"/>
                <a:cs typeface="Arial"/>
                <a:sym typeface="Arial"/>
              </a:rPr>
              <a:t>đ</a:t>
            </a:r>
            <a:r>
              <a:rPr lang="en-US" sz="2400" b="0" i="0" dirty="0" err="1">
                <a:solidFill>
                  <a:srgbClr val="FFD966"/>
                </a:solidFill>
                <a:latin typeface="Arial"/>
                <a:ea typeface="Arial"/>
                <a:cs typeface="Arial"/>
                <a:sym typeface="Arial"/>
              </a:rPr>
              <a:t>ược</a:t>
            </a:r>
            <a:r>
              <a:rPr lang="en-US" sz="2400" b="0" i="0" dirty="0">
                <a:solidFill>
                  <a:srgbClr val="FFD966"/>
                </a:solidFill>
                <a:latin typeface="Arial"/>
                <a:ea typeface="Arial"/>
                <a:cs typeface="Arial"/>
                <a:sym typeface="Arial"/>
              </a:rPr>
              <a:t> chia </a:t>
            </a:r>
            <a:r>
              <a:rPr lang="en-US" sz="2400" b="0" i="0" dirty="0" err="1">
                <a:solidFill>
                  <a:srgbClr val="FFD966"/>
                </a:solidFill>
                <a:latin typeface="Arial"/>
                <a:ea typeface="Arial"/>
                <a:cs typeface="Arial"/>
                <a:sym typeface="Arial"/>
              </a:rPr>
              <a:t>thành</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mấy</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nhóm</a:t>
            </a:r>
            <a:r>
              <a:rPr lang="en-US" sz="2400" b="0" i="0" dirty="0">
                <a:solidFill>
                  <a:srgbClr val="FFD966"/>
                </a:solidFill>
                <a:latin typeface="Arial"/>
                <a:ea typeface="Arial"/>
                <a:cs typeface="Arial"/>
                <a:sym typeface="Arial"/>
              </a:rPr>
              <a:t>? Cho </a:t>
            </a:r>
            <a:r>
              <a:rPr lang="en-US" sz="2400" b="0" i="0" dirty="0" err="1">
                <a:solidFill>
                  <a:srgbClr val="FFD966"/>
                </a:solidFill>
                <a:latin typeface="Arial"/>
                <a:ea typeface="Arial"/>
                <a:cs typeface="Arial"/>
                <a:sym typeface="Arial"/>
              </a:rPr>
              <a:t>biết</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vai</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trò</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của</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các</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nhóm</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sắc</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tố</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này</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trong</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quang</a:t>
            </a:r>
            <a:r>
              <a:rPr lang="en-US" sz="2400" b="0" i="0" dirty="0">
                <a:solidFill>
                  <a:srgbClr val="FFD966"/>
                </a:solidFill>
                <a:latin typeface="Arial"/>
                <a:ea typeface="Arial"/>
                <a:cs typeface="Arial"/>
                <a:sym typeface="Arial"/>
              </a:rPr>
              <a:t> </a:t>
            </a:r>
            <a:r>
              <a:rPr lang="en-US" sz="2400" b="0" i="0" dirty="0" err="1">
                <a:solidFill>
                  <a:srgbClr val="FFD966"/>
                </a:solidFill>
                <a:latin typeface="Arial"/>
                <a:ea typeface="Arial"/>
                <a:cs typeface="Arial"/>
                <a:sym typeface="Arial"/>
              </a:rPr>
              <a:t>hợp</a:t>
            </a:r>
            <a:endParaRPr sz="2400" b="0" i="0" dirty="0">
              <a:solidFill>
                <a:srgbClr val="FFD966"/>
              </a:solidFill>
              <a:latin typeface="Arial"/>
              <a:ea typeface="Arial"/>
              <a:cs typeface="Arial"/>
              <a:sym typeface="Arial"/>
            </a:endParaRPr>
          </a:p>
        </p:txBody>
      </p:sp>
      <p:sp>
        <p:nvSpPr>
          <p:cNvPr id="554" name="Google Shape;554;p41"/>
          <p:cNvSpPr/>
          <p:nvPr/>
        </p:nvSpPr>
        <p:spPr>
          <a:xfrm>
            <a:off x="782890" y="2403366"/>
            <a:ext cx="7874000" cy="3323987"/>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50000"/>
              </a:lnSpc>
              <a:spcBef>
                <a:spcPts val="0"/>
              </a:spcBef>
              <a:spcAft>
                <a:spcPts val="0"/>
              </a:spcAft>
              <a:buClr>
                <a:schemeClr val="lt1"/>
              </a:buClr>
              <a:buSzPts val="2000"/>
              <a:buFont typeface="Arial"/>
              <a:buChar char="-"/>
            </a:pPr>
            <a:r>
              <a:rPr lang="en-US" sz="2000" dirty="0" err="1">
                <a:solidFill>
                  <a:schemeClr val="lt1"/>
                </a:solidFill>
                <a:latin typeface="Arial"/>
                <a:ea typeface="Arial"/>
                <a:cs typeface="Arial"/>
                <a:sym typeface="Arial"/>
              </a:rPr>
              <a:t>Gồm</a:t>
            </a:r>
            <a:r>
              <a:rPr lang="en-US" sz="2000" dirty="0">
                <a:solidFill>
                  <a:schemeClr val="lt1"/>
                </a:solidFill>
                <a:latin typeface="Arial"/>
                <a:ea typeface="Arial"/>
                <a:cs typeface="Arial"/>
                <a:sym typeface="Arial"/>
              </a:rPr>
              <a:t> 2 </a:t>
            </a:r>
            <a:r>
              <a:rPr lang="en-US" sz="2000" dirty="0" err="1">
                <a:solidFill>
                  <a:schemeClr val="lt1"/>
                </a:solidFill>
                <a:latin typeface="Arial"/>
                <a:ea typeface="Arial"/>
                <a:cs typeface="Arial"/>
                <a:sym typeface="Arial"/>
              </a:rPr>
              <a:t>nhóm</a:t>
            </a:r>
            <a:r>
              <a:rPr lang="en-US" sz="2000" dirty="0">
                <a:solidFill>
                  <a:schemeClr val="lt1"/>
                </a:solidFill>
                <a:latin typeface="Arial"/>
                <a:ea typeface="Arial"/>
                <a:cs typeface="Arial"/>
                <a:sym typeface="Arial"/>
              </a:rPr>
              <a:t>:</a:t>
            </a:r>
            <a:endParaRPr dirty="0"/>
          </a:p>
          <a:p>
            <a:pPr marL="0" marR="0" lvl="0" indent="0" algn="just" rtl="0">
              <a:lnSpc>
                <a:spcPct val="150000"/>
              </a:lnSpc>
              <a:spcBef>
                <a:spcPts val="0"/>
              </a:spcBef>
              <a:spcAft>
                <a:spcPts val="0"/>
              </a:spcAft>
              <a:buNone/>
            </a:pPr>
            <a:r>
              <a:rPr lang="en-US" sz="2000" dirty="0">
                <a:solidFill>
                  <a:schemeClr val="lt1"/>
                </a:solidFill>
                <a:latin typeface="Arial"/>
                <a:ea typeface="Arial"/>
                <a:cs typeface="Arial"/>
                <a:sym typeface="Arial"/>
              </a:rPr>
              <a:t>+ Carotenoid (carotene </a:t>
            </a:r>
            <a:r>
              <a:rPr lang="en-US" sz="2000" dirty="0" err="1">
                <a:solidFill>
                  <a:schemeClr val="lt1"/>
                </a:solidFill>
                <a:latin typeface="Arial"/>
                <a:ea typeface="Arial"/>
                <a:cs typeface="Arial"/>
                <a:sym typeface="Arial"/>
              </a:rPr>
              <a:t>và</a:t>
            </a:r>
            <a:r>
              <a:rPr lang="en-US" sz="2000" dirty="0">
                <a:solidFill>
                  <a:schemeClr val="lt1"/>
                </a:solidFill>
                <a:latin typeface="Arial"/>
                <a:ea typeface="Arial"/>
                <a:cs typeface="Arial"/>
                <a:sym typeface="Arial"/>
              </a:rPr>
              <a:t> xanthophyll): </a:t>
            </a:r>
            <a:r>
              <a:rPr lang="en-US" sz="2000" dirty="0" err="1">
                <a:solidFill>
                  <a:schemeClr val="lt1"/>
                </a:solidFill>
                <a:latin typeface="Arial"/>
                <a:ea typeface="Arial"/>
                <a:cs typeface="Arial"/>
                <a:sym typeface="Arial"/>
              </a:rPr>
              <a:t>hấp</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thụ</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ánh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sáng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chủ</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yếu</a:t>
            </a:r>
            <a:r>
              <a:rPr lang="en-US" sz="2000" dirty="0">
                <a:solidFill>
                  <a:schemeClr val="lt1"/>
                </a:solidFill>
                <a:latin typeface="Arial"/>
                <a:ea typeface="Arial"/>
                <a:cs typeface="Arial"/>
                <a:sym typeface="Arial"/>
              </a:rPr>
              <a:t> ở </a:t>
            </a:r>
            <a:r>
              <a:rPr lang="en-US" sz="2000" dirty="0" err="1">
                <a:solidFill>
                  <a:schemeClr val="lt1"/>
                </a:solidFill>
                <a:latin typeface="Arial"/>
                <a:ea typeface="Arial"/>
                <a:cs typeface="Arial"/>
                <a:sym typeface="Arial"/>
              </a:rPr>
              <a:t>vùng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xanh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tím</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sau</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đó</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truyền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năng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lượng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ánh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sáng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đã</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hấp</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thụ</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được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cho</a:t>
            </a:r>
            <a:r>
              <a:rPr lang="en-US" sz="2000" dirty="0">
                <a:solidFill>
                  <a:schemeClr val="lt1"/>
                </a:solidFill>
                <a:latin typeface="Arial"/>
                <a:ea typeface="Arial"/>
                <a:cs typeface="Arial"/>
                <a:sym typeface="Arial"/>
              </a:rPr>
              <a:t> chlorophyll.</a:t>
            </a:r>
            <a:endParaRPr dirty="0"/>
          </a:p>
          <a:p>
            <a:pPr marL="0" marR="0" lvl="0" indent="0" algn="just" rtl="0">
              <a:lnSpc>
                <a:spcPct val="150000"/>
              </a:lnSpc>
              <a:spcBef>
                <a:spcPts val="0"/>
              </a:spcBef>
              <a:spcAft>
                <a:spcPts val="0"/>
              </a:spcAft>
              <a:buNone/>
            </a:pPr>
            <a:r>
              <a:rPr lang="en-US" sz="2000" dirty="0">
                <a:solidFill>
                  <a:schemeClr val="lt1"/>
                </a:solidFill>
                <a:latin typeface="Arial"/>
                <a:ea typeface="Arial"/>
                <a:cs typeface="Arial"/>
                <a:sym typeface="Arial"/>
              </a:rPr>
              <a:t>+ Chlorophyll (chlorophyll a </a:t>
            </a:r>
            <a:r>
              <a:rPr lang="en-US" sz="2000" dirty="0" err="1">
                <a:solidFill>
                  <a:schemeClr val="lt1"/>
                </a:solidFill>
                <a:latin typeface="Arial"/>
                <a:ea typeface="Arial"/>
                <a:cs typeface="Arial"/>
                <a:sym typeface="Arial"/>
              </a:rPr>
              <a:t>và</a:t>
            </a:r>
            <a:r>
              <a:rPr lang="en-US" sz="2000" dirty="0">
                <a:solidFill>
                  <a:schemeClr val="lt1"/>
                </a:solidFill>
                <a:latin typeface="Arial"/>
                <a:ea typeface="Arial"/>
                <a:cs typeface="Arial"/>
                <a:sym typeface="Arial"/>
              </a:rPr>
              <a:t> b): </a:t>
            </a:r>
            <a:r>
              <a:rPr lang="en-US" sz="2000" dirty="0" err="1">
                <a:solidFill>
                  <a:schemeClr val="lt1"/>
                </a:solidFill>
                <a:latin typeface="Arial"/>
                <a:ea typeface="Arial"/>
                <a:cs typeface="Arial"/>
                <a:sym typeface="Arial"/>
              </a:rPr>
              <a:t>hấp</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thụ</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ánh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sáng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chủ</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yếu</a:t>
            </a:r>
            <a:r>
              <a:rPr lang="en-US" sz="2000" dirty="0">
                <a:solidFill>
                  <a:schemeClr val="lt1"/>
                </a:solidFill>
                <a:latin typeface="Arial"/>
                <a:ea typeface="Arial"/>
                <a:cs typeface="Arial"/>
                <a:sym typeface="Arial"/>
              </a:rPr>
              <a:t> ở </a:t>
            </a:r>
            <a:r>
              <a:rPr lang="en-US" sz="2000" dirty="0" err="1">
                <a:solidFill>
                  <a:schemeClr val="lt1"/>
                </a:solidFill>
                <a:latin typeface="Arial"/>
                <a:ea typeface="Arial"/>
                <a:cs typeface="Arial"/>
                <a:sym typeface="Arial"/>
              </a:rPr>
              <a:t>vùng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xanh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tím</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và</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đỏ</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chuyển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năng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lượng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ánh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sáng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hấp</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thụ</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được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cho</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các</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phản</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ứng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quang</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hoá</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để</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hình</a:t>
            </a:r>
            <a:r>
              <a:rPr lang="en-US" sz="2000" dirty="0">
                <a:solidFill>
                  <a:schemeClr val="lt1"/>
                </a:solidFill>
                <a:latin typeface="Arial"/>
                <a:ea typeface="Arial"/>
                <a:cs typeface="Arial"/>
                <a:sym typeface="Arial"/>
              </a:rPr>
              <a:t> </a:t>
            </a:r>
            <a:r>
              <a:rPr lang="en-US" sz="2000" dirty="0" err="1">
                <a:solidFill>
                  <a:schemeClr val="lt1"/>
                </a:solidFill>
                <a:latin typeface="Arial"/>
                <a:ea typeface="Arial"/>
                <a:cs typeface="Arial"/>
                <a:sym typeface="Arial"/>
              </a:rPr>
              <a:t>thành</a:t>
            </a:r>
            <a:r>
              <a:rPr lang="en-US" sz="2000" dirty="0">
                <a:solidFill>
                  <a:schemeClr val="lt1"/>
                </a:solidFill>
                <a:latin typeface="Arial"/>
                <a:ea typeface="Arial"/>
                <a:cs typeface="Arial"/>
                <a:sym typeface="Arial"/>
              </a:rPr>
              <a:t> ATP </a:t>
            </a:r>
            <a:r>
              <a:rPr lang="en-US" sz="2000" dirty="0" err="1">
                <a:solidFill>
                  <a:schemeClr val="lt1"/>
                </a:solidFill>
                <a:latin typeface="Arial"/>
                <a:ea typeface="Arial"/>
                <a:cs typeface="Arial"/>
                <a:sym typeface="Arial"/>
              </a:rPr>
              <a:t>và</a:t>
            </a:r>
            <a:r>
              <a:rPr lang="en-US" sz="2000" dirty="0">
                <a:solidFill>
                  <a:schemeClr val="lt1"/>
                </a:solidFill>
                <a:latin typeface="Arial"/>
                <a:ea typeface="Arial"/>
                <a:cs typeface="Arial"/>
                <a:sym typeface="Arial"/>
              </a:rPr>
              <a:t> NADPH.</a:t>
            </a:r>
            <a:endParaRPr dirty="0"/>
          </a:p>
        </p:txBody>
      </p:sp>
      <p:sp>
        <p:nvSpPr>
          <p:cNvPr id="555" name="Google Shape;555;p41"/>
          <p:cNvSpPr txBox="1"/>
          <p:nvPr/>
        </p:nvSpPr>
        <p:spPr>
          <a:xfrm>
            <a:off x="1565605" y="1941701"/>
            <a:ext cx="6308570"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rgbClr val="FFC000"/>
                </a:solidFill>
                <a:latin typeface="Arial"/>
                <a:ea typeface="Arial"/>
                <a:cs typeface="Arial"/>
                <a:sym typeface="Arial"/>
              </a:rPr>
              <a:t>HƯỚNG DẪN TRẢ LỜI</a:t>
            </a:r>
            <a:endParaRPr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4"/>
                                        </p:tgtEl>
                                        <p:attrNameLst>
                                          <p:attrName>style.visibility</p:attrName>
                                        </p:attrNameLst>
                                      </p:cBhvr>
                                      <p:to>
                                        <p:strVal val="visible"/>
                                      </p:to>
                                    </p:set>
                                    <p:animEffect transition="in" filter="fade">
                                      <p:cBhvr>
                                        <p:cTn id="7" dur="500"/>
                                        <p:tgtEl>
                                          <p:spTgt spid="5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118" name="Google Shape;118;p6"/>
          <p:cNvPicPr preferRelativeResize="0"/>
          <p:nvPr/>
        </p:nvPicPr>
        <p:blipFill rotWithShape="1">
          <a:blip r:embed="rId3">
            <a:alphaModFix/>
          </a:blip>
          <a:srcRect/>
          <a:stretch/>
        </p:blipFill>
        <p:spPr>
          <a:xfrm>
            <a:off x="3241563" y="819830"/>
            <a:ext cx="2601031" cy="2601031"/>
          </a:xfrm>
          <a:prstGeom prst="rect">
            <a:avLst/>
          </a:prstGeom>
          <a:noFill/>
          <a:ln>
            <a:noFill/>
          </a:ln>
        </p:spPr>
      </p:pic>
      <p:cxnSp>
        <p:nvCxnSpPr>
          <p:cNvPr id="119" name="Google Shape;119;p6"/>
          <p:cNvCxnSpPr/>
          <p:nvPr/>
        </p:nvCxnSpPr>
        <p:spPr>
          <a:xfrm>
            <a:off x="0" y="5552610"/>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120" name="Google Shape;120;p6"/>
          <p:cNvCxnSpPr/>
          <p:nvPr/>
        </p:nvCxnSpPr>
        <p:spPr>
          <a:xfrm>
            <a:off x="0" y="4905164"/>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121" name="Google Shape;121;p6"/>
          <p:cNvCxnSpPr/>
          <p:nvPr/>
        </p:nvCxnSpPr>
        <p:spPr>
          <a:xfrm>
            <a:off x="0" y="4003282"/>
            <a:ext cx="9144000" cy="0"/>
          </a:xfrm>
          <a:prstGeom prst="straightConnector1">
            <a:avLst/>
          </a:prstGeom>
          <a:noFill/>
          <a:ln w="76200" cap="flat" cmpd="sng">
            <a:solidFill>
              <a:schemeClr val="lt1"/>
            </a:solidFill>
            <a:prstDash val="solid"/>
            <a:miter lim="800000"/>
            <a:headEnd type="none" w="sm" len="sm"/>
            <a:tailEnd type="none" w="sm" len="sm"/>
          </a:ln>
        </p:spPr>
      </p:cxnSp>
      <p:sp>
        <p:nvSpPr>
          <p:cNvPr id="122" name="Google Shape;122;p6"/>
          <p:cNvSpPr/>
          <p:nvPr/>
        </p:nvSpPr>
        <p:spPr>
          <a:xfrm flipH="1">
            <a:off x="494929" y="3545458"/>
            <a:ext cx="8154143" cy="938951"/>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23" name="Google Shape;123;p6"/>
          <p:cNvSpPr txBox="1"/>
          <p:nvPr/>
        </p:nvSpPr>
        <p:spPr>
          <a:xfrm>
            <a:off x="1023191" y="3614922"/>
            <a:ext cx="7037773"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Câu hỏi 4: Phát biểu nào sau đây là đúng khi nói về cơ chế của quang hợp?</a:t>
            </a:r>
            <a:endParaRPr sz="2400">
              <a:solidFill>
                <a:schemeClr val="lt1"/>
              </a:solidFill>
              <a:latin typeface="Arial"/>
              <a:ea typeface="Arial"/>
              <a:cs typeface="Arial"/>
              <a:sym typeface="Arial"/>
            </a:endParaRPr>
          </a:p>
        </p:txBody>
      </p:sp>
      <p:sp>
        <p:nvSpPr>
          <p:cNvPr id="124" name="Google Shape;124;p6"/>
          <p:cNvSpPr/>
          <p:nvPr/>
        </p:nvSpPr>
        <p:spPr>
          <a:xfrm flipH="1">
            <a:off x="4601922" y="5325917"/>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214313" marR="0" lvl="0" indent="-131763" algn="ctr" rtl="0">
              <a:spcBef>
                <a:spcPts val="0"/>
              </a:spcBef>
              <a:spcAft>
                <a:spcPts val="0"/>
              </a:spcAft>
              <a:buClr>
                <a:schemeClr val="lt1"/>
              </a:buClr>
              <a:buSzPts val="1300"/>
              <a:buFont typeface="Noto Sans Symbols"/>
              <a:buNone/>
            </a:pPr>
            <a:endParaRPr sz="1300">
              <a:solidFill>
                <a:schemeClr val="lt1"/>
              </a:solidFill>
              <a:latin typeface="Arial"/>
              <a:ea typeface="Arial"/>
              <a:cs typeface="Arial"/>
              <a:sym typeface="Arial"/>
            </a:endParaRPr>
          </a:p>
        </p:txBody>
      </p:sp>
      <p:sp>
        <p:nvSpPr>
          <p:cNvPr id="125" name="Google Shape;125;p6"/>
          <p:cNvSpPr/>
          <p:nvPr/>
        </p:nvSpPr>
        <p:spPr>
          <a:xfrm flipH="1">
            <a:off x="4601922" y="4678470"/>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214313" marR="0" lvl="0" indent="-131763" algn="ctr" rtl="0">
              <a:spcBef>
                <a:spcPts val="0"/>
              </a:spcBef>
              <a:spcAft>
                <a:spcPts val="0"/>
              </a:spcAft>
              <a:buClr>
                <a:schemeClr val="lt1"/>
              </a:buClr>
              <a:buSzPts val="1300"/>
              <a:buFont typeface="Noto Sans Symbols"/>
              <a:buNone/>
            </a:pPr>
            <a:endParaRPr sz="1300">
              <a:solidFill>
                <a:schemeClr val="lt1"/>
              </a:solidFill>
              <a:latin typeface="Arial"/>
              <a:ea typeface="Arial"/>
              <a:cs typeface="Arial"/>
              <a:sym typeface="Arial"/>
            </a:endParaRPr>
          </a:p>
        </p:txBody>
      </p:sp>
      <p:sp>
        <p:nvSpPr>
          <p:cNvPr id="126" name="Google Shape;126;p6"/>
          <p:cNvSpPr txBox="1"/>
          <p:nvPr/>
        </p:nvSpPr>
        <p:spPr>
          <a:xfrm>
            <a:off x="4800600" y="5402568"/>
            <a:ext cx="3513893" cy="492402"/>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dirty="0">
                <a:solidFill>
                  <a:schemeClr val="lt1"/>
                </a:solidFill>
                <a:latin typeface="Arial"/>
                <a:ea typeface="Arial"/>
                <a:cs typeface="Arial"/>
                <a:sym typeface="Arial"/>
              </a:rPr>
              <a:t>D. </a:t>
            </a:r>
            <a:r>
              <a:rPr lang="en-US" sz="1300" dirty="0" err="1">
                <a:solidFill>
                  <a:schemeClr val="lt1"/>
                </a:solidFill>
                <a:latin typeface="Arial"/>
                <a:ea typeface="Arial"/>
                <a:cs typeface="Arial"/>
                <a:sym typeface="Arial"/>
              </a:rPr>
              <a:t>Pha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sáng</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diễn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ra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trước</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pha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tối</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diễn</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ra</a:t>
            </a:r>
            <a:r>
              <a:rPr lang="en-US" sz="1300" dirty="0">
                <a:solidFill>
                  <a:schemeClr val="lt1"/>
                </a:solidFill>
                <a:latin typeface="Arial"/>
                <a:ea typeface="Arial"/>
                <a:cs typeface="Arial"/>
                <a:sym typeface="Arial"/>
              </a:rPr>
              <a:t> </a:t>
            </a:r>
            <a:r>
              <a:rPr lang="en-US" sz="1300" dirty="0" err="1">
                <a:solidFill>
                  <a:schemeClr val="lt1"/>
                </a:solidFill>
                <a:latin typeface="Arial"/>
                <a:ea typeface="Arial"/>
                <a:cs typeface="Arial"/>
                <a:sym typeface="Arial"/>
              </a:rPr>
              <a:t>sau</a:t>
            </a:r>
            <a:endParaRPr sz="1300" dirty="0">
              <a:solidFill>
                <a:schemeClr val="lt1"/>
              </a:solidFill>
              <a:latin typeface="Arial"/>
              <a:ea typeface="Arial"/>
              <a:cs typeface="Arial"/>
              <a:sym typeface="Arial"/>
            </a:endParaRPr>
          </a:p>
        </p:txBody>
      </p:sp>
      <p:sp>
        <p:nvSpPr>
          <p:cNvPr id="127" name="Google Shape;127;p6"/>
          <p:cNvSpPr txBox="1"/>
          <p:nvPr/>
        </p:nvSpPr>
        <p:spPr>
          <a:xfrm>
            <a:off x="4654458" y="4753797"/>
            <a:ext cx="4088721"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B. Pha tối diễn ra trước, pha sáng diễn ra sau</a:t>
            </a:r>
            <a:endParaRPr sz="1300">
              <a:solidFill>
                <a:schemeClr val="lt1"/>
              </a:solidFill>
              <a:latin typeface="Arial"/>
              <a:ea typeface="Arial"/>
              <a:cs typeface="Arial"/>
              <a:sym typeface="Arial"/>
            </a:endParaRPr>
          </a:p>
        </p:txBody>
      </p:sp>
      <p:sp>
        <p:nvSpPr>
          <p:cNvPr id="128" name="Google Shape;128;p6"/>
          <p:cNvSpPr/>
          <p:nvPr/>
        </p:nvSpPr>
        <p:spPr>
          <a:xfrm flipH="1">
            <a:off x="604749" y="4678471"/>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29" name="Google Shape;129;p6"/>
          <p:cNvSpPr/>
          <p:nvPr/>
        </p:nvSpPr>
        <p:spPr>
          <a:xfrm flipH="1">
            <a:off x="604749" y="5325917"/>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30" name="Google Shape;130;p6"/>
          <p:cNvSpPr txBox="1"/>
          <p:nvPr/>
        </p:nvSpPr>
        <p:spPr>
          <a:xfrm>
            <a:off x="717128" y="4746418"/>
            <a:ext cx="3712572"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A. Pha sáng và pha tối diễn ra đồng thời</a:t>
            </a:r>
            <a:endParaRPr sz="1300">
              <a:solidFill>
                <a:schemeClr val="lt1"/>
              </a:solidFill>
              <a:latin typeface="Arial"/>
              <a:ea typeface="Arial"/>
              <a:cs typeface="Arial"/>
              <a:sym typeface="Arial"/>
            </a:endParaRPr>
          </a:p>
        </p:txBody>
      </p:sp>
      <p:sp>
        <p:nvSpPr>
          <p:cNvPr id="131" name="Google Shape;131;p6"/>
          <p:cNvSpPr txBox="1"/>
          <p:nvPr/>
        </p:nvSpPr>
        <p:spPr>
          <a:xfrm>
            <a:off x="700422" y="5387780"/>
            <a:ext cx="3487814"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C. Chỉ có pha sáng, không có pha tối</a:t>
            </a:r>
            <a:endParaRPr sz="1300">
              <a:solidFill>
                <a:schemeClr val="lt1"/>
              </a:solidFill>
              <a:latin typeface="Arial"/>
              <a:ea typeface="Arial"/>
              <a:cs typeface="Arial"/>
              <a:sym typeface="Arial"/>
            </a:endParaRPr>
          </a:p>
        </p:txBody>
      </p:sp>
      <p:pic>
        <p:nvPicPr>
          <p:cNvPr id="132" name="Google Shape;132;p6"/>
          <p:cNvPicPr preferRelativeResize="0"/>
          <p:nvPr/>
        </p:nvPicPr>
        <p:blipFill rotWithShape="1">
          <a:blip r:embed="rId4">
            <a:alphaModFix/>
          </a:blip>
          <a:srcRect/>
          <a:stretch/>
        </p:blipFill>
        <p:spPr>
          <a:xfrm>
            <a:off x="9144001" y="1505145"/>
            <a:ext cx="365522" cy="365522"/>
          </a:xfrm>
          <a:prstGeom prst="rect">
            <a:avLst/>
          </a:prstGeom>
          <a:noFill/>
          <a:ln>
            <a:noFill/>
          </a:ln>
        </p:spPr>
      </p:pic>
      <p:pic>
        <p:nvPicPr>
          <p:cNvPr id="133" name="Google Shape;133;p6"/>
          <p:cNvPicPr preferRelativeResize="0"/>
          <p:nvPr/>
        </p:nvPicPr>
        <p:blipFill rotWithShape="1">
          <a:blip r:embed="rId4">
            <a:alphaModFix/>
          </a:blip>
          <a:srcRect/>
          <a:stretch/>
        </p:blipFill>
        <p:spPr>
          <a:xfrm>
            <a:off x="9144001" y="1966270"/>
            <a:ext cx="365522" cy="365522"/>
          </a:xfrm>
          <a:prstGeom prst="rect">
            <a:avLst/>
          </a:prstGeom>
          <a:noFill/>
          <a:ln>
            <a:noFill/>
          </a:ln>
        </p:spPr>
      </p:pic>
      <p:pic>
        <p:nvPicPr>
          <p:cNvPr id="134" name="Google Shape;134;p6"/>
          <p:cNvPicPr preferRelativeResize="0"/>
          <p:nvPr/>
        </p:nvPicPr>
        <p:blipFill rotWithShape="1">
          <a:blip r:embed="rId4">
            <a:alphaModFix/>
          </a:blip>
          <a:srcRect/>
          <a:stretch/>
        </p:blipFill>
        <p:spPr>
          <a:xfrm>
            <a:off x="9152179" y="2412867"/>
            <a:ext cx="365522" cy="365522"/>
          </a:xfrm>
          <a:prstGeom prst="rect">
            <a:avLst/>
          </a:prstGeom>
          <a:noFill/>
          <a:ln>
            <a:noFill/>
          </a:ln>
        </p:spPr>
      </p:pic>
      <p:pic>
        <p:nvPicPr>
          <p:cNvPr id="135" name="Google Shape;135;p6"/>
          <p:cNvPicPr preferRelativeResize="0"/>
          <p:nvPr/>
        </p:nvPicPr>
        <p:blipFill rotWithShape="1">
          <a:blip r:embed="rId4">
            <a:alphaModFix/>
          </a:blip>
          <a:srcRect/>
          <a:stretch/>
        </p:blipFill>
        <p:spPr>
          <a:xfrm>
            <a:off x="9152179" y="2830059"/>
            <a:ext cx="365522" cy="36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2"/>
                                        </p:tgtEl>
                                        <p:attrNameLst>
                                          <p:attrName>style.visibility</p:attrName>
                                        </p:attrNameLst>
                                      </p:cBhvr>
                                      <p:to>
                                        <p:strVal val="visible"/>
                                      </p:to>
                                    </p:set>
                                    <p:animEffect transition="in" filter="fade">
                                      <p:cBhvr>
                                        <p:cTn id="7" dur="5000"/>
                                        <p:tgtEl>
                                          <p:spTgt spid="132"/>
                                        </p:tgtEl>
                                      </p:cBhvr>
                                    </p:animEffect>
                                  </p:childTnLst>
                                </p:cTn>
                              </p:par>
                              <p:par>
                                <p:cTn id="8" presetID="10" presetClass="entr" presetSubtype="0" fill="hold" nodeType="withEffect">
                                  <p:stCondLst>
                                    <p:cond delay="0"/>
                                  </p:stCondLst>
                                  <p:childTnLst>
                                    <p:set>
                                      <p:cBhvr>
                                        <p:cTn id="9" dur="1" fill="hold">
                                          <p:stCondLst>
                                            <p:cond delay="0"/>
                                          </p:stCondLst>
                                        </p:cTn>
                                        <p:tgtEl>
                                          <p:spTgt spid="123"/>
                                        </p:tgtEl>
                                        <p:attrNameLst>
                                          <p:attrName>style.visibility</p:attrName>
                                        </p:attrNameLst>
                                      </p:cBhvr>
                                      <p:to>
                                        <p:strVal val="visible"/>
                                      </p:to>
                                    </p:set>
                                    <p:animEffect transition="in" filter="fade">
                                      <p:cBhvr>
                                        <p:cTn id="10" dur="500"/>
                                        <p:tgtEl>
                                          <p:spTgt spid="12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0"/>
                                        </p:tgtEl>
                                        <p:attrNameLst>
                                          <p:attrName>style.visibility</p:attrName>
                                        </p:attrNameLst>
                                      </p:cBhvr>
                                      <p:to>
                                        <p:strVal val="visible"/>
                                      </p:to>
                                    </p:set>
                                    <p:animEffect transition="in" filter="fade">
                                      <p:cBhvr>
                                        <p:cTn id="15" dur="500"/>
                                        <p:tgtEl>
                                          <p:spTgt spid="13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7"/>
                                        </p:tgtEl>
                                        <p:attrNameLst>
                                          <p:attrName>style.visibility</p:attrName>
                                        </p:attrNameLst>
                                      </p:cBhvr>
                                      <p:to>
                                        <p:strVal val="visible"/>
                                      </p:to>
                                    </p:set>
                                    <p:animEffect transition="in" filter="fade">
                                      <p:cBhvr>
                                        <p:cTn id="20" dur="500"/>
                                        <p:tgtEl>
                                          <p:spTgt spid="12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1"/>
                                        </p:tgtEl>
                                        <p:attrNameLst>
                                          <p:attrName>style.visibility</p:attrName>
                                        </p:attrNameLst>
                                      </p:cBhvr>
                                      <p:to>
                                        <p:strVal val="visible"/>
                                      </p:to>
                                    </p:set>
                                    <p:animEffect transition="in" filter="fade">
                                      <p:cBhvr>
                                        <p:cTn id="25" dur="500"/>
                                        <p:tgtEl>
                                          <p:spTgt spid="13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6"/>
                                        </p:tgtEl>
                                        <p:attrNameLst>
                                          <p:attrName>style.visibility</p:attrName>
                                        </p:attrNameLst>
                                      </p:cBhvr>
                                      <p:to>
                                        <p:strVal val="visible"/>
                                      </p:to>
                                    </p:set>
                                    <p:animEffect transition="in" filter="fade">
                                      <p:cBhvr>
                                        <p:cTn id="30" dur="500"/>
                                        <p:tgtEl>
                                          <p:spTgt spid="12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33"/>
                                        </p:tgtEl>
                                        <p:attrNameLst>
                                          <p:attrName>style.visibility</p:attrName>
                                        </p:attrNameLst>
                                      </p:cBhvr>
                                      <p:to>
                                        <p:strVal val="visible"/>
                                      </p:to>
                                    </p:set>
                                    <p:animEffect transition="in" filter="fade">
                                      <p:cBhvr>
                                        <p:cTn id="35" dur="5000"/>
                                        <p:tgtEl>
                                          <p:spTgt spid="133"/>
                                        </p:tgtEl>
                                      </p:cBhvr>
                                    </p:animEffect>
                                  </p:childTnLst>
                                </p:cTn>
                              </p:par>
                              <p:par>
                                <p:cTn id="36" presetID="10" presetClass="entr" presetSubtype="0" fill="hold" nodeType="withEffect">
                                  <p:stCondLst>
                                    <p:cond delay="3000"/>
                                  </p:stCondLst>
                                  <p:childTnLst>
                                    <p:set>
                                      <p:cBhvr>
                                        <p:cTn id="37" dur="1" fill="hold">
                                          <p:stCondLst>
                                            <p:cond delay="0"/>
                                          </p:stCondLst>
                                        </p:cTn>
                                        <p:tgtEl>
                                          <p:spTgt spid="134"/>
                                        </p:tgtEl>
                                        <p:attrNameLst>
                                          <p:attrName>style.visibility</p:attrName>
                                        </p:attrNameLst>
                                      </p:cBhvr>
                                      <p:to>
                                        <p:strVal val="visible"/>
                                      </p:to>
                                    </p:set>
                                    <p:animEffect transition="in" filter="fade">
                                      <p:cBhvr>
                                        <p:cTn id="38" dur="5000"/>
                                        <p:tgtEl>
                                          <p:spTgt spid="134"/>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33"/>
                                        </p:tgtEl>
                                        <p:attrNameLst>
                                          <p:attrName>style.visibility</p:attrName>
                                        </p:attrNameLst>
                                      </p:cBhvr>
                                      <p:to>
                                        <p:strVal val="visible"/>
                                      </p:to>
                                    </p:set>
                                    <p:animEffect transition="in" filter="fade">
                                      <p:cBhvr>
                                        <p:cTn id="43" dur="5000"/>
                                        <p:tgtEl>
                                          <p:spTgt spid="133"/>
                                        </p:tgtEl>
                                      </p:cBhvr>
                                    </p:animEffect>
                                  </p:childTnLst>
                                </p:cTn>
                              </p:par>
                              <p:par>
                                <p:cTn id="44" presetID="10" presetClass="entr" presetSubtype="0" fill="hold" nodeType="withEffect">
                                  <p:stCondLst>
                                    <p:cond delay="3000"/>
                                  </p:stCondLst>
                                  <p:childTnLst>
                                    <p:set>
                                      <p:cBhvr>
                                        <p:cTn id="45" dur="1" fill="hold">
                                          <p:stCondLst>
                                            <p:cond delay="0"/>
                                          </p:stCondLst>
                                        </p:cTn>
                                        <p:tgtEl>
                                          <p:spTgt spid="135"/>
                                        </p:tgtEl>
                                        <p:attrNameLst>
                                          <p:attrName>style.visibility</p:attrName>
                                        </p:attrNameLst>
                                      </p:cBhvr>
                                      <p:to>
                                        <p:strVal val="visible"/>
                                      </p:to>
                                    </p:set>
                                    <p:animEffect transition="in" filter="fade">
                                      <p:cBhvr>
                                        <p:cTn id="46" dur="5000"/>
                                        <p:tgtEl>
                                          <p:spTgt spid="135"/>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33"/>
                                        </p:tgtEl>
                                        <p:attrNameLst>
                                          <p:attrName>style.visibility</p:attrName>
                                        </p:attrNameLst>
                                      </p:cBhvr>
                                      <p:to>
                                        <p:strVal val="visible"/>
                                      </p:to>
                                    </p:set>
                                    <p:animEffect transition="in" filter="fade">
                                      <p:cBhvr>
                                        <p:cTn id="51" dur="5000"/>
                                        <p:tgtEl>
                                          <p:spTgt spid="133"/>
                                        </p:tgtEl>
                                      </p:cBhvr>
                                    </p:animEffect>
                                  </p:childTnLst>
                                </p:cTn>
                              </p:par>
                              <p:par>
                                <p:cTn id="52" presetID="10" presetClass="entr" presetSubtype="0" fill="hold" nodeType="withEffect">
                                  <p:stCondLst>
                                    <p:cond delay="3500"/>
                                  </p:stCondLst>
                                  <p:childTnLst>
                                    <p:set>
                                      <p:cBhvr>
                                        <p:cTn id="53" dur="1" fill="hold">
                                          <p:stCondLst>
                                            <p:cond delay="0"/>
                                          </p:stCondLst>
                                        </p:cTn>
                                        <p:tgtEl>
                                          <p:spTgt spid="135"/>
                                        </p:tgtEl>
                                        <p:attrNameLst>
                                          <p:attrName>style.visibility</p:attrName>
                                        </p:attrNameLst>
                                      </p:cBhvr>
                                      <p:to>
                                        <p:strVal val="visible"/>
                                      </p:to>
                                    </p:set>
                                    <p:animEffect transition="in" filter="fade">
                                      <p:cBhvr>
                                        <p:cTn id="54" dur="5000"/>
                                        <p:tgtEl>
                                          <p:spTgt spid="13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33"/>
                                        </p:tgtEl>
                                        <p:attrNameLst>
                                          <p:attrName>style.visibility</p:attrName>
                                        </p:attrNameLst>
                                      </p:cBhvr>
                                      <p:to>
                                        <p:strVal val="visible"/>
                                      </p:to>
                                    </p:set>
                                    <p:animEffect transition="in" filter="fade">
                                      <p:cBhvr>
                                        <p:cTn id="59" dur="5000"/>
                                        <p:tgtEl>
                                          <p:spTgt spid="133"/>
                                        </p:tgtEl>
                                      </p:cBhvr>
                                    </p:animEffect>
                                  </p:childTnLst>
                                </p:cTn>
                              </p:par>
                              <p:par>
                                <p:cTn id="60" presetID="10" presetClass="entr" presetSubtype="0" fill="hold" nodeType="withEffect">
                                  <p:stCondLst>
                                    <p:cond delay="3000"/>
                                  </p:stCondLst>
                                  <p:childTnLst>
                                    <p:set>
                                      <p:cBhvr>
                                        <p:cTn id="61" dur="1" fill="hold">
                                          <p:stCondLst>
                                            <p:cond delay="0"/>
                                          </p:stCondLst>
                                        </p:cTn>
                                        <p:tgtEl>
                                          <p:spTgt spid="135"/>
                                        </p:tgtEl>
                                        <p:attrNameLst>
                                          <p:attrName>style.visibility</p:attrName>
                                        </p:attrNameLst>
                                      </p:cBhvr>
                                      <p:to>
                                        <p:strVal val="visible"/>
                                      </p:to>
                                    </p:set>
                                    <p:animEffect transition="in" filter="fade">
                                      <p:cBhvr>
                                        <p:cTn id="62" dur="5000"/>
                                        <p:tgtEl>
                                          <p:spTgt spid="1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7"/>
          <p:cNvPicPr preferRelativeResize="0"/>
          <p:nvPr/>
        </p:nvPicPr>
        <p:blipFill rotWithShape="1">
          <a:blip r:embed="rId3">
            <a:alphaModFix/>
          </a:blip>
          <a:srcRect/>
          <a:stretch/>
        </p:blipFill>
        <p:spPr>
          <a:xfrm>
            <a:off x="3241563" y="819830"/>
            <a:ext cx="2601031" cy="2601031"/>
          </a:xfrm>
          <a:prstGeom prst="rect">
            <a:avLst/>
          </a:prstGeom>
          <a:noFill/>
          <a:ln>
            <a:noFill/>
          </a:ln>
        </p:spPr>
      </p:pic>
      <p:cxnSp>
        <p:nvCxnSpPr>
          <p:cNvPr id="141" name="Google Shape;141;p7"/>
          <p:cNvCxnSpPr/>
          <p:nvPr/>
        </p:nvCxnSpPr>
        <p:spPr>
          <a:xfrm>
            <a:off x="0" y="5552610"/>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142" name="Google Shape;142;p7"/>
          <p:cNvCxnSpPr/>
          <p:nvPr/>
        </p:nvCxnSpPr>
        <p:spPr>
          <a:xfrm>
            <a:off x="0" y="4905164"/>
            <a:ext cx="9144000" cy="0"/>
          </a:xfrm>
          <a:prstGeom prst="straightConnector1">
            <a:avLst/>
          </a:prstGeom>
          <a:noFill/>
          <a:ln w="38100" cap="flat" cmpd="sng">
            <a:solidFill>
              <a:schemeClr val="lt1"/>
            </a:solidFill>
            <a:prstDash val="solid"/>
            <a:miter lim="800000"/>
            <a:headEnd type="none" w="sm" len="sm"/>
            <a:tailEnd type="none" w="sm" len="sm"/>
          </a:ln>
        </p:spPr>
      </p:cxnSp>
      <p:cxnSp>
        <p:nvCxnSpPr>
          <p:cNvPr id="143" name="Google Shape;143;p7"/>
          <p:cNvCxnSpPr/>
          <p:nvPr/>
        </p:nvCxnSpPr>
        <p:spPr>
          <a:xfrm>
            <a:off x="0" y="4003282"/>
            <a:ext cx="9144000" cy="0"/>
          </a:xfrm>
          <a:prstGeom prst="straightConnector1">
            <a:avLst/>
          </a:prstGeom>
          <a:noFill/>
          <a:ln w="76200" cap="flat" cmpd="sng">
            <a:solidFill>
              <a:schemeClr val="lt1"/>
            </a:solidFill>
            <a:prstDash val="solid"/>
            <a:miter lim="800000"/>
            <a:headEnd type="none" w="sm" len="sm"/>
            <a:tailEnd type="none" w="sm" len="sm"/>
          </a:ln>
        </p:spPr>
      </p:cxnSp>
      <p:sp>
        <p:nvSpPr>
          <p:cNvPr id="144" name="Google Shape;144;p7"/>
          <p:cNvSpPr/>
          <p:nvPr/>
        </p:nvSpPr>
        <p:spPr>
          <a:xfrm flipH="1">
            <a:off x="494929" y="3545458"/>
            <a:ext cx="8154143" cy="938951"/>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0070C0"/>
          </a:solidFill>
          <a:ln w="381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145" name="Google Shape;145;p7"/>
          <p:cNvSpPr txBox="1"/>
          <p:nvPr/>
        </p:nvSpPr>
        <p:spPr>
          <a:xfrm>
            <a:off x="902049" y="3784100"/>
            <a:ext cx="703777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a:solidFill>
                  <a:schemeClr val="lt1"/>
                </a:solidFill>
                <a:latin typeface="Arial"/>
                <a:ea typeface="Arial"/>
                <a:cs typeface="Arial"/>
                <a:sym typeface="Arial"/>
              </a:rPr>
              <a:t>Câu hỏi 5: Quang hợp không có vai trò nào sau đây? </a:t>
            </a:r>
            <a:endParaRPr/>
          </a:p>
        </p:txBody>
      </p:sp>
      <p:sp>
        <p:nvSpPr>
          <p:cNvPr id="146" name="Google Shape;146;p7"/>
          <p:cNvSpPr/>
          <p:nvPr/>
        </p:nvSpPr>
        <p:spPr>
          <a:xfrm flipH="1">
            <a:off x="604749" y="4678472"/>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47" name="Google Shape;147;p7"/>
          <p:cNvSpPr/>
          <p:nvPr/>
        </p:nvSpPr>
        <p:spPr>
          <a:xfrm flipH="1">
            <a:off x="604749"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48" name="Google Shape;148;p7"/>
          <p:cNvSpPr txBox="1"/>
          <p:nvPr/>
        </p:nvSpPr>
        <p:spPr>
          <a:xfrm>
            <a:off x="762000" y="4678471"/>
            <a:ext cx="3487814" cy="492443"/>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A. </a:t>
            </a:r>
            <a:r>
              <a:rPr lang="en-US" sz="1300" b="1">
                <a:solidFill>
                  <a:schemeClr val="lt1"/>
                </a:solidFill>
                <a:latin typeface="Arial"/>
                <a:ea typeface="Arial"/>
                <a:cs typeface="Arial"/>
                <a:sym typeface="Arial"/>
              </a:rPr>
              <a:t>Oxi hóa các hợp chất hữu cơ để giải phóng năng lượng</a:t>
            </a:r>
            <a:endParaRPr sz="1300">
              <a:solidFill>
                <a:schemeClr val="lt1"/>
              </a:solidFill>
              <a:latin typeface="Arial"/>
              <a:ea typeface="Arial"/>
              <a:cs typeface="Arial"/>
              <a:sym typeface="Arial"/>
            </a:endParaRPr>
          </a:p>
        </p:txBody>
      </p:sp>
      <p:sp>
        <p:nvSpPr>
          <p:cNvPr id="149" name="Google Shape;149;p7"/>
          <p:cNvSpPr txBox="1"/>
          <p:nvPr/>
        </p:nvSpPr>
        <p:spPr>
          <a:xfrm>
            <a:off x="889349" y="5416549"/>
            <a:ext cx="3487814"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C.  Điều hòa tỷ lệ khí O</a:t>
            </a:r>
            <a:r>
              <a:rPr lang="en-US" sz="1300" baseline="-25000">
                <a:solidFill>
                  <a:schemeClr val="lt1"/>
                </a:solidFill>
                <a:latin typeface="Arial"/>
                <a:ea typeface="Arial"/>
                <a:cs typeface="Arial"/>
                <a:sym typeface="Arial"/>
              </a:rPr>
              <a:t>2</a:t>
            </a:r>
            <a:r>
              <a:rPr lang="en-US" sz="1300">
                <a:solidFill>
                  <a:schemeClr val="lt1"/>
                </a:solidFill>
                <a:latin typeface="Arial"/>
                <a:ea typeface="Arial"/>
                <a:cs typeface="Arial"/>
                <a:sym typeface="Arial"/>
              </a:rPr>
              <a:t>/CO</a:t>
            </a:r>
            <a:r>
              <a:rPr lang="en-US" sz="1300" baseline="-25000">
                <a:solidFill>
                  <a:schemeClr val="lt1"/>
                </a:solidFill>
                <a:latin typeface="Arial"/>
                <a:ea typeface="Arial"/>
                <a:cs typeface="Arial"/>
                <a:sym typeface="Arial"/>
              </a:rPr>
              <a:t>2</a:t>
            </a:r>
            <a:r>
              <a:rPr lang="en-US" sz="1300">
                <a:solidFill>
                  <a:schemeClr val="lt1"/>
                </a:solidFill>
                <a:latin typeface="Arial"/>
                <a:ea typeface="Arial"/>
                <a:cs typeface="Arial"/>
                <a:sym typeface="Arial"/>
              </a:rPr>
              <a:t> của khí quyển</a:t>
            </a:r>
            <a:endParaRPr sz="1300">
              <a:solidFill>
                <a:schemeClr val="lt1"/>
              </a:solidFill>
              <a:latin typeface="Arial"/>
              <a:ea typeface="Arial"/>
              <a:cs typeface="Arial"/>
              <a:sym typeface="Arial"/>
            </a:endParaRPr>
          </a:p>
        </p:txBody>
      </p:sp>
      <p:sp>
        <p:nvSpPr>
          <p:cNvPr id="150" name="Google Shape;150;p7"/>
          <p:cNvSpPr/>
          <p:nvPr/>
        </p:nvSpPr>
        <p:spPr>
          <a:xfrm flipH="1">
            <a:off x="4601922" y="4678472"/>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51" name="Google Shape;151;p7"/>
          <p:cNvSpPr/>
          <p:nvPr/>
        </p:nvSpPr>
        <p:spPr>
          <a:xfrm flipH="1">
            <a:off x="4601922" y="5325918"/>
            <a:ext cx="3937330" cy="453384"/>
          </a:xfrm>
          <a:custGeom>
            <a:avLst/>
            <a:gdLst/>
            <a:ahLst/>
            <a:cxnLst/>
            <a:rect l="l" t="t" r="r" b="b"/>
            <a:pathLst>
              <a:path w="10872190" h="1251934" extrusionOk="0">
                <a:moveTo>
                  <a:pt x="9976447" y="130"/>
                </a:moveTo>
                <a:lnTo>
                  <a:pt x="9946352" y="4530"/>
                </a:lnTo>
                <a:lnTo>
                  <a:pt x="8262152" y="4530"/>
                </a:lnTo>
                <a:lnTo>
                  <a:pt x="2610038" y="4530"/>
                </a:lnTo>
                <a:lnTo>
                  <a:pt x="925838" y="4530"/>
                </a:lnTo>
                <a:lnTo>
                  <a:pt x="895743" y="130"/>
                </a:lnTo>
                <a:cubicBezTo>
                  <a:pt x="669986" y="-5180"/>
                  <a:pt x="349558" y="150180"/>
                  <a:pt x="0" y="625967"/>
                </a:cubicBezTo>
                <a:cubicBezTo>
                  <a:pt x="349558" y="1101755"/>
                  <a:pt x="669986" y="1257114"/>
                  <a:pt x="895743" y="1251804"/>
                </a:cubicBezTo>
                <a:lnTo>
                  <a:pt x="925838" y="1247404"/>
                </a:lnTo>
                <a:lnTo>
                  <a:pt x="2610038" y="1247404"/>
                </a:lnTo>
                <a:lnTo>
                  <a:pt x="8262152" y="1247404"/>
                </a:lnTo>
                <a:lnTo>
                  <a:pt x="9946352" y="1247404"/>
                </a:lnTo>
                <a:lnTo>
                  <a:pt x="9976447" y="1251804"/>
                </a:lnTo>
                <a:cubicBezTo>
                  <a:pt x="10202204" y="1257114"/>
                  <a:pt x="10522632" y="1101755"/>
                  <a:pt x="10872190" y="625967"/>
                </a:cubicBezTo>
                <a:cubicBezTo>
                  <a:pt x="10522632" y="150180"/>
                  <a:pt x="10202204" y="-5180"/>
                  <a:pt x="9976447" y="130"/>
                </a:cubicBezTo>
                <a:close/>
              </a:path>
            </a:pathLst>
          </a:custGeom>
          <a:solidFill>
            <a:srgbClr val="1F3864"/>
          </a:solidFill>
          <a:ln w="28575"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300">
              <a:solidFill>
                <a:schemeClr val="lt1"/>
              </a:solidFill>
              <a:latin typeface="Arial"/>
              <a:ea typeface="Arial"/>
              <a:cs typeface="Arial"/>
              <a:sym typeface="Arial"/>
            </a:endParaRPr>
          </a:p>
        </p:txBody>
      </p:sp>
      <p:sp>
        <p:nvSpPr>
          <p:cNvPr id="152" name="Google Shape;152;p7"/>
          <p:cNvSpPr txBox="1"/>
          <p:nvPr/>
        </p:nvSpPr>
        <p:spPr>
          <a:xfrm>
            <a:off x="4714299" y="4709808"/>
            <a:ext cx="3712573" cy="292388"/>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B. Tổng hợp gluxit, các chất hữu cơ, oxi </a:t>
            </a:r>
            <a:endParaRPr sz="1300">
              <a:solidFill>
                <a:schemeClr val="lt1"/>
              </a:solidFill>
              <a:latin typeface="Arial"/>
              <a:ea typeface="Arial"/>
              <a:cs typeface="Arial"/>
              <a:sym typeface="Arial"/>
            </a:endParaRPr>
          </a:p>
        </p:txBody>
      </p:sp>
      <p:sp>
        <p:nvSpPr>
          <p:cNvPr id="153" name="Google Shape;153;p7"/>
          <p:cNvSpPr txBox="1"/>
          <p:nvPr/>
        </p:nvSpPr>
        <p:spPr>
          <a:xfrm>
            <a:off x="4765693" y="5325918"/>
            <a:ext cx="3487814" cy="492443"/>
          </a:xfrm>
          <a:prstGeom prst="rect">
            <a:avLst/>
          </a:prstGeom>
          <a:noFill/>
          <a:ln>
            <a:noFill/>
          </a:ln>
        </p:spPr>
        <p:txBody>
          <a:bodyPr spcFirstLastPara="1" wrap="square" lIns="91425" tIns="45700" rIns="91425" bIns="45700" anchor="t" anchorCtr="0">
            <a:spAutoFit/>
          </a:bodyPr>
          <a:lstStyle/>
          <a:p>
            <a:pPr marL="257175" marR="0" lvl="0" indent="-257175" algn="l" rtl="0">
              <a:spcBef>
                <a:spcPts val="0"/>
              </a:spcBef>
              <a:spcAft>
                <a:spcPts val="0"/>
              </a:spcAft>
              <a:buClr>
                <a:schemeClr val="lt1"/>
              </a:buClr>
              <a:buSzPts val="1300"/>
              <a:buFont typeface="Noto Sans Symbols"/>
              <a:buChar char="⬥"/>
            </a:pPr>
            <a:r>
              <a:rPr lang="en-US" sz="1300">
                <a:solidFill>
                  <a:schemeClr val="lt1"/>
                </a:solidFill>
                <a:latin typeface="Arial"/>
                <a:ea typeface="Arial"/>
                <a:cs typeface="Arial"/>
                <a:sym typeface="Arial"/>
              </a:rPr>
              <a:t>D. Biến đổi năng lượng ánh sáng thành năng lượng hóa học</a:t>
            </a:r>
            <a:endParaRPr sz="1300">
              <a:solidFill>
                <a:schemeClr val="lt1"/>
              </a:solidFill>
              <a:latin typeface="Arial"/>
              <a:ea typeface="Arial"/>
              <a:cs typeface="Arial"/>
              <a:sym typeface="Arial"/>
            </a:endParaRPr>
          </a:p>
        </p:txBody>
      </p:sp>
      <p:pic>
        <p:nvPicPr>
          <p:cNvPr id="154" name="Google Shape;154;p7"/>
          <p:cNvPicPr preferRelativeResize="0"/>
          <p:nvPr/>
        </p:nvPicPr>
        <p:blipFill rotWithShape="1">
          <a:blip r:embed="rId4">
            <a:alphaModFix/>
          </a:blip>
          <a:srcRect/>
          <a:stretch/>
        </p:blipFill>
        <p:spPr>
          <a:xfrm>
            <a:off x="9144001" y="1505145"/>
            <a:ext cx="365522" cy="365522"/>
          </a:xfrm>
          <a:prstGeom prst="rect">
            <a:avLst/>
          </a:prstGeom>
          <a:noFill/>
          <a:ln>
            <a:noFill/>
          </a:ln>
        </p:spPr>
      </p:pic>
      <p:pic>
        <p:nvPicPr>
          <p:cNvPr id="155" name="Google Shape;155;p7"/>
          <p:cNvPicPr preferRelativeResize="0"/>
          <p:nvPr/>
        </p:nvPicPr>
        <p:blipFill rotWithShape="1">
          <a:blip r:embed="rId4">
            <a:alphaModFix/>
          </a:blip>
          <a:srcRect/>
          <a:stretch/>
        </p:blipFill>
        <p:spPr>
          <a:xfrm>
            <a:off x="9144001" y="1966270"/>
            <a:ext cx="365522" cy="365522"/>
          </a:xfrm>
          <a:prstGeom prst="rect">
            <a:avLst/>
          </a:prstGeom>
          <a:noFill/>
          <a:ln>
            <a:noFill/>
          </a:ln>
        </p:spPr>
      </p:pic>
      <p:pic>
        <p:nvPicPr>
          <p:cNvPr id="156" name="Google Shape;156;p7"/>
          <p:cNvPicPr preferRelativeResize="0"/>
          <p:nvPr/>
        </p:nvPicPr>
        <p:blipFill rotWithShape="1">
          <a:blip r:embed="rId4">
            <a:alphaModFix/>
          </a:blip>
          <a:srcRect/>
          <a:stretch/>
        </p:blipFill>
        <p:spPr>
          <a:xfrm>
            <a:off x="9152179" y="2412867"/>
            <a:ext cx="365522" cy="365522"/>
          </a:xfrm>
          <a:prstGeom prst="rect">
            <a:avLst/>
          </a:prstGeom>
          <a:noFill/>
          <a:ln>
            <a:noFill/>
          </a:ln>
        </p:spPr>
      </p:pic>
      <p:pic>
        <p:nvPicPr>
          <p:cNvPr id="157" name="Google Shape;157;p7"/>
          <p:cNvPicPr preferRelativeResize="0"/>
          <p:nvPr/>
        </p:nvPicPr>
        <p:blipFill rotWithShape="1">
          <a:blip r:embed="rId4">
            <a:alphaModFix/>
          </a:blip>
          <a:srcRect/>
          <a:stretch/>
        </p:blipFill>
        <p:spPr>
          <a:xfrm>
            <a:off x="9152179" y="2830059"/>
            <a:ext cx="365522" cy="36552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5000"/>
                                        <p:tgtEl>
                                          <p:spTgt spid="154"/>
                                        </p:tgtEl>
                                      </p:cBhvr>
                                    </p:animEffect>
                                  </p:childTnLst>
                                </p:cTn>
                              </p:par>
                              <p:par>
                                <p:cTn id="8" presetID="10" presetClass="entr" presetSubtype="0" fill="hold" nodeType="withEffect">
                                  <p:stCondLst>
                                    <p:cond delay="0"/>
                                  </p:stCondLst>
                                  <p:childTnLst>
                                    <p:set>
                                      <p:cBhvr>
                                        <p:cTn id="9" dur="1" fill="hold">
                                          <p:stCondLst>
                                            <p:cond delay="0"/>
                                          </p:stCondLst>
                                        </p:cTn>
                                        <p:tgtEl>
                                          <p:spTgt spid="145"/>
                                        </p:tgtEl>
                                        <p:attrNameLst>
                                          <p:attrName>style.visibility</p:attrName>
                                        </p:attrNameLst>
                                      </p:cBhvr>
                                      <p:to>
                                        <p:strVal val="visible"/>
                                      </p:to>
                                    </p:set>
                                    <p:animEffect transition="in" filter="fade">
                                      <p:cBhvr>
                                        <p:cTn id="10" dur="500"/>
                                        <p:tgtEl>
                                          <p:spTgt spid="14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8"/>
                                        </p:tgtEl>
                                        <p:attrNameLst>
                                          <p:attrName>style.visibility</p:attrName>
                                        </p:attrNameLst>
                                      </p:cBhvr>
                                      <p:to>
                                        <p:strVal val="visible"/>
                                      </p:to>
                                    </p:set>
                                    <p:animEffect transition="in" filter="fade">
                                      <p:cBhvr>
                                        <p:cTn id="15" dur="500"/>
                                        <p:tgtEl>
                                          <p:spTgt spid="14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52"/>
                                        </p:tgtEl>
                                        <p:attrNameLst>
                                          <p:attrName>style.visibility</p:attrName>
                                        </p:attrNameLst>
                                      </p:cBhvr>
                                      <p:to>
                                        <p:strVal val="visible"/>
                                      </p:to>
                                    </p:set>
                                    <p:animEffect transition="in" filter="fade">
                                      <p:cBhvr>
                                        <p:cTn id="20" dur="500"/>
                                        <p:tgtEl>
                                          <p:spTgt spid="152"/>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9"/>
                                        </p:tgtEl>
                                        <p:attrNameLst>
                                          <p:attrName>style.visibility</p:attrName>
                                        </p:attrNameLst>
                                      </p:cBhvr>
                                      <p:to>
                                        <p:strVal val="visible"/>
                                      </p:to>
                                    </p:set>
                                    <p:animEffect transition="in" filter="fade">
                                      <p:cBhvr>
                                        <p:cTn id="25" dur="500"/>
                                        <p:tgtEl>
                                          <p:spTgt spid="149"/>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53"/>
                                        </p:tgtEl>
                                        <p:attrNameLst>
                                          <p:attrName>style.visibility</p:attrName>
                                        </p:attrNameLst>
                                      </p:cBhvr>
                                      <p:to>
                                        <p:strVal val="visible"/>
                                      </p:to>
                                    </p:set>
                                    <p:animEffect transition="in" filter="fade">
                                      <p:cBhvr>
                                        <p:cTn id="30" dur="500"/>
                                        <p:tgtEl>
                                          <p:spTgt spid="15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55"/>
                                        </p:tgtEl>
                                        <p:attrNameLst>
                                          <p:attrName>style.visibility</p:attrName>
                                        </p:attrNameLst>
                                      </p:cBhvr>
                                      <p:to>
                                        <p:strVal val="visible"/>
                                      </p:to>
                                    </p:set>
                                    <p:animEffect transition="in" filter="fade">
                                      <p:cBhvr>
                                        <p:cTn id="35" dur="5000"/>
                                        <p:tgtEl>
                                          <p:spTgt spid="155"/>
                                        </p:tgtEl>
                                      </p:cBhvr>
                                    </p:animEffect>
                                  </p:childTnLst>
                                </p:cTn>
                              </p:par>
                              <p:par>
                                <p:cTn id="36" presetID="10" presetClass="entr" presetSubtype="0" fill="hold" nodeType="withEffect">
                                  <p:stCondLst>
                                    <p:cond delay="3000"/>
                                  </p:stCondLst>
                                  <p:childTnLst>
                                    <p:set>
                                      <p:cBhvr>
                                        <p:cTn id="37" dur="1" fill="hold">
                                          <p:stCondLst>
                                            <p:cond delay="0"/>
                                          </p:stCondLst>
                                        </p:cTn>
                                        <p:tgtEl>
                                          <p:spTgt spid="156"/>
                                        </p:tgtEl>
                                        <p:attrNameLst>
                                          <p:attrName>style.visibility</p:attrName>
                                        </p:attrNameLst>
                                      </p:cBhvr>
                                      <p:to>
                                        <p:strVal val="visible"/>
                                      </p:to>
                                    </p:set>
                                    <p:animEffect transition="in" filter="fade">
                                      <p:cBhvr>
                                        <p:cTn id="38" dur="5000"/>
                                        <p:tgtEl>
                                          <p:spTgt spid="156"/>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55"/>
                                        </p:tgtEl>
                                        <p:attrNameLst>
                                          <p:attrName>style.visibility</p:attrName>
                                        </p:attrNameLst>
                                      </p:cBhvr>
                                      <p:to>
                                        <p:strVal val="visible"/>
                                      </p:to>
                                    </p:set>
                                    <p:animEffect transition="in" filter="fade">
                                      <p:cBhvr>
                                        <p:cTn id="43" dur="5000"/>
                                        <p:tgtEl>
                                          <p:spTgt spid="155"/>
                                        </p:tgtEl>
                                      </p:cBhvr>
                                    </p:animEffect>
                                  </p:childTnLst>
                                </p:cTn>
                              </p:par>
                              <p:par>
                                <p:cTn id="44" presetID="10" presetClass="entr" presetSubtype="0" fill="hold" nodeType="withEffect">
                                  <p:stCondLst>
                                    <p:cond delay="3000"/>
                                  </p:stCondLst>
                                  <p:childTnLst>
                                    <p:set>
                                      <p:cBhvr>
                                        <p:cTn id="45" dur="1" fill="hold">
                                          <p:stCondLst>
                                            <p:cond delay="0"/>
                                          </p:stCondLst>
                                        </p:cTn>
                                        <p:tgtEl>
                                          <p:spTgt spid="157"/>
                                        </p:tgtEl>
                                        <p:attrNameLst>
                                          <p:attrName>style.visibility</p:attrName>
                                        </p:attrNameLst>
                                      </p:cBhvr>
                                      <p:to>
                                        <p:strVal val="visible"/>
                                      </p:to>
                                    </p:set>
                                    <p:animEffect transition="in" filter="fade">
                                      <p:cBhvr>
                                        <p:cTn id="46" dur="5000"/>
                                        <p:tgtEl>
                                          <p:spTgt spid="157"/>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5000"/>
                                        <p:tgtEl>
                                          <p:spTgt spid="155"/>
                                        </p:tgtEl>
                                      </p:cBhvr>
                                    </p:animEffect>
                                  </p:childTnLst>
                                </p:cTn>
                              </p:par>
                              <p:par>
                                <p:cTn id="52" presetID="10" presetClass="entr" presetSubtype="0" fill="hold" nodeType="withEffect">
                                  <p:stCondLst>
                                    <p:cond delay="3500"/>
                                  </p:stCondLst>
                                  <p:childTnLst>
                                    <p:set>
                                      <p:cBhvr>
                                        <p:cTn id="53" dur="1" fill="hold">
                                          <p:stCondLst>
                                            <p:cond delay="0"/>
                                          </p:stCondLst>
                                        </p:cTn>
                                        <p:tgtEl>
                                          <p:spTgt spid="157"/>
                                        </p:tgtEl>
                                        <p:attrNameLst>
                                          <p:attrName>style.visibility</p:attrName>
                                        </p:attrNameLst>
                                      </p:cBhvr>
                                      <p:to>
                                        <p:strVal val="visible"/>
                                      </p:to>
                                    </p:set>
                                    <p:animEffect transition="in" filter="fade">
                                      <p:cBhvr>
                                        <p:cTn id="54" dur="5000"/>
                                        <p:tgtEl>
                                          <p:spTgt spid="15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55"/>
                                        </p:tgtEl>
                                        <p:attrNameLst>
                                          <p:attrName>style.visibility</p:attrName>
                                        </p:attrNameLst>
                                      </p:cBhvr>
                                      <p:to>
                                        <p:strVal val="visible"/>
                                      </p:to>
                                    </p:set>
                                    <p:animEffect transition="in" filter="fade">
                                      <p:cBhvr>
                                        <p:cTn id="59" dur="5000"/>
                                        <p:tgtEl>
                                          <p:spTgt spid="155"/>
                                        </p:tgtEl>
                                      </p:cBhvr>
                                    </p:animEffect>
                                  </p:childTnLst>
                                </p:cTn>
                              </p:par>
                              <p:par>
                                <p:cTn id="60" presetID="10" presetClass="entr" presetSubtype="0" fill="hold" nodeType="withEffect">
                                  <p:stCondLst>
                                    <p:cond delay="3000"/>
                                  </p:stCondLst>
                                  <p:childTnLst>
                                    <p:set>
                                      <p:cBhvr>
                                        <p:cTn id="61" dur="1" fill="hold">
                                          <p:stCondLst>
                                            <p:cond delay="0"/>
                                          </p:stCondLst>
                                        </p:cTn>
                                        <p:tgtEl>
                                          <p:spTgt spid="157"/>
                                        </p:tgtEl>
                                        <p:attrNameLst>
                                          <p:attrName>style.visibility</p:attrName>
                                        </p:attrNameLst>
                                      </p:cBhvr>
                                      <p:to>
                                        <p:strVal val="visible"/>
                                      </p:to>
                                    </p:set>
                                    <p:animEffect transition="in" filter="fade">
                                      <p:cBhvr>
                                        <p:cTn id="62" dur="5000"/>
                                        <p:tgtEl>
                                          <p:spTgt spid="1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8"/>
          <p:cNvSpPr txBox="1">
            <a:spLocks noGrp="1"/>
          </p:cNvSpPr>
          <p:nvPr>
            <p:ph type="subTitle" idx="1"/>
          </p:nvPr>
        </p:nvSpPr>
        <p:spPr>
          <a:xfrm>
            <a:off x="838200" y="1447800"/>
            <a:ext cx="3200400" cy="762000"/>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FFC000"/>
              </a:buClr>
              <a:buSzPct val="100000"/>
              <a:buNone/>
            </a:pPr>
            <a:r>
              <a:rPr lang="en-US" sz="2400" b="1">
                <a:solidFill>
                  <a:srgbClr val="FFC000"/>
                </a:solidFill>
                <a:latin typeface="Arial"/>
                <a:ea typeface="Arial"/>
                <a:cs typeface="Arial"/>
                <a:sym typeface="Arial"/>
              </a:rPr>
              <a:t>THỰC VẬT, </a:t>
            </a:r>
            <a:endParaRPr/>
          </a:p>
          <a:p>
            <a:pPr marL="0" lvl="0" indent="0" algn="ctr" rtl="0">
              <a:lnSpc>
                <a:spcPct val="90000"/>
              </a:lnSpc>
              <a:spcBef>
                <a:spcPts val="1000"/>
              </a:spcBef>
              <a:spcAft>
                <a:spcPts val="0"/>
              </a:spcAft>
              <a:buClr>
                <a:srgbClr val="FFC000"/>
              </a:buClr>
              <a:buSzPct val="100000"/>
              <a:buNone/>
            </a:pPr>
            <a:r>
              <a:rPr lang="en-US" sz="2400" b="1">
                <a:solidFill>
                  <a:srgbClr val="FFC000"/>
                </a:solidFill>
                <a:latin typeface="Arial"/>
                <a:ea typeface="Arial"/>
                <a:cs typeface="Arial"/>
                <a:sym typeface="Arial"/>
              </a:rPr>
              <a:t>VI KHUẨN LAM, TẢO</a:t>
            </a:r>
            <a:endParaRPr sz="2400" b="1">
              <a:solidFill>
                <a:srgbClr val="FFC000"/>
              </a:solidFill>
              <a:latin typeface="Arial"/>
              <a:ea typeface="Arial"/>
              <a:cs typeface="Arial"/>
              <a:sym typeface="Arial"/>
            </a:endParaRPr>
          </a:p>
        </p:txBody>
      </p:sp>
      <p:sp>
        <p:nvSpPr>
          <p:cNvPr id="163" name="Google Shape;163;p8"/>
          <p:cNvSpPr txBox="1"/>
          <p:nvPr/>
        </p:nvSpPr>
        <p:spPr>
          <a:xfrm>
            <a:off x="4038600" y="1282700"/>
            <a:ext cx="3200400" cy="762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FD4DB0"/>
              </a:buClr>
              <a:buSzPct val="100000"/>
              <a:buFont typeface="Arial"/>
              <a:buNone/>
            </a:pPr>
            <a:r>
              <a:rPr lang="en-US" sz="2400" b="1">
                <a:solidFill>
                  <a:srgbClr val="FD4DB0"/>
                </a:solidFill>
                <a:latin typeface="Arial"/>
                <a:ea typeface="Arial"/>
                <a:cs typeface="Arial"/>
                <a:sym typeface="Arial"/>
              </a:rPr>
              <a:t>SẮC TỐ </a:t>
            </a:r>
            <a:endParaRPr/>
          </a:p>
          <a:p>
            <a:pPr marL="0" marR="0" lvl="0" indent="0" algn="ctr" rtl="0">
              <a:lnSpc>
                <a:spcPct val="90000"/>
              </a:lnSpc>
              <a:spcBef>
                <a:spcPts val="1000"/>
              </a:spcBef>
              <a:spcAft>
                <a:spcPts val="0"/>
              </a:spcAft>
              <a:buClr>
                <a:srgbClr val="FD4DB0"/>
              </a:buClr>
              <a:buSzPct val="100000"/>
              <a:buFont typeface="Arial"/>
              <a:buNone/>
            </a:pPr>
            <a:r>
              <a:rPr lang="en-US" sz="2400" b="1">
                <a:solidFill>
                  <a:srgbClr val="FD4DB0"/>
                </a:solidFill>
                <a:latin typeface="Arial"/>
                <a:ea typeface="Arial"/>
                <a:cs typeface="Arial"/>
                <a:sym typeface="Arial"/>
              </a:rPr>
              <a:t>QUANG HỢP</a:t>
            </a:r>
            <a:endParaRPr sz="2400" b="1">
              <a:solidFill>
                <a:srgbClr val="FD4DB0"/>
              </a:solidFill>
              <a:latin typeface="Arial"/>
              <a:ea typeface="Arial"/>
              <a:cs typeface="Arial"/>
              <a:sym typeface="Arial"/>
            </a:endParaRPr>
          </a:p>
        </p:txBody>
      </p:sp>
      <p:sp>
        <p:nvSpPr>
          <p:cNvPr id="164" name="Google Shape;164;p8"/>
          <p:cNvSpPr txBox="1"/>
          <p:nvPr/>
        </p:nvSpPr>
        <p:spPr>
          <a:xfrm>
            <a:off x="762000" y="3346450"/>
            <a:ext cx="3200400" cy="762000"/>
          </a:xfrm>
          <a:prstGeom prst="rect">
            <a:avLst/>
          </a:prstGeom>
          <a:noFill/>
          <a:ln>
            <a:noFill/>
          </a:ln>
        </p:spPr>
        <p:txBody>
          <a:bodyPr spcFirstLastPara="1" wrap="square" lIns="91425" tIns="45700" rIns="91425" bIns="45700" anchor="t" anchorCtr="0">
            <a:normAutofit/>
          </a:bodyPr>
          <a:lstStyle/>
          <a:p>
            <a:pPr marL="0" marR="0" lvl="0" indent="0" algn="ctr" rtl="0">
              <a:lnSpc>
                <a:spcPct val="90000"/>
              </a:lnSpc>
              <a:spcBef>
                <a:spcPts val="0"/>
              </a:spcBef>
              <a:spcAft>
                <a:spcPts val="0"/>
              </a:spcAft>
              <a:buClr>
                <a:srgbClr val="00B0F0"/>
              </a:buClr>
              <a:buSzPts val="2400"/>
              <a:buFont typeface="Arial"/>
              <a:buNone/>
            </a:pPr>
            <a:r>
              <a:rPr lang="en-US" sz="2400" b="1">
                <a:solidFill>
                  <a:srgbClr val="00B0F0"/>
                </a:solidFill>
                <a:latin typeface="Arial"/>
                <a:ea typeface="Arial"/>
                <a:cs typeface="Arial"/>
                <a:sym typeface="Arial"/>
              </a:rPr>
              <a:t>CO</a:t>
            </a:r>
            <a:r>
              <a:rPr lang="en-US" sz="2400" b="1" baseline="-25000">
                <a:solidFill>
                  <a:srgbClr val="00B0F0"/>
                </a:solidFill>
                <a:latin typeface="Arial"/>
                <a:ea typeface="Arial"/>
                <a:cs typeface="Arial"/>
                <a:sym typeface="Arial"/>
              </a:rPr>
              <a:t>2</a:t>
            </a:r>
            <a:r>
              <a:rPr lang="en-US" sz="2400" b="1">
                <a:solidFill>
                  <a:srgbClr val="00B0F0"/>
                </a:solidFill>
                <a:latin typeface="Arial"/>
                <a:ea typeface="Arial"/>
                <a:cs typeface="Arial"/>
                <a:sym typeface="Arial"/>
              </a:rPr>
              <a:t> VÀ H</a:t>
            </a:r>
            <a:r>
              <a:rPr lang="en-US" sz="2400" b="1" baseline="-25000">
                <a:solidFill>
                  <a:srgbClr val="00B0F0"/>
                </a:solidFill>
                <a:latin typeface="Arial"/>
                <a:ea typeface="Arial"/>
                <a:cs typeface="Arial"/>
                <a:sym typeface="Arial"/>
              </a:rPr>
              <a:t>2</a:t>
            </a:r>
            <a:r>
              <a:rPr lang="en-US" sz="2400" b="1">
                <a:solidFill>
                  <a:srgbClr val="00B0F0"/>
                </a:solidFill>
                <a:latin typeface="Arial"/>
                <a:ea typeface="Arial"/>
                <a:cs typeface="Arial"/>
                <a:sym typeface="Arial"/>
              </a:rPr>
              <a:t>O</a:t>
            </a:r>
            <a:endParaRPr/>
          </a:p>
        </p:txBody>
      </p:sp>
      <p:sp>
        <p:nvSpPr>
          <p:cNvPr id="165" name="Google Shape;165;p8"/>
          <p:cNvSpPr txBox="1"/>
          <p:nvPr/>
        </p:nvSpPr>
        <p:spPr>
          <a:xfrm>
            <a:off x="4267200" y="2965450"/>
            <a:ext cx="4114800" cy="762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FF0000"/>
              </a:buClr>
              <a:buSzPct val="100000"/>
              <a:buFont typeface="Arial"/>
              <a:buNone/>
            </a:pPr>
            <a:r>
              <a:rPr lang="en-US" sz="2400" b="1">
                <a:solidFill>
                  <a:srgbClr val="FF0000"/>
                </a:solidFill>
                <a:latin typeface="Arial"/>
                <a:ea typeface="Arial"/>
                <a:cs typeface="Arial"/>
                <a:sym typeface="Arial"/>
              </a:rPr>
              <a:t>PHAN SÁNG </a:t>
            </a:r>
            <a:endParaRPr/>
          </a:p>
          <a:p>
            <a:pPr marL="0" marR="0" lvl="0" indent="0" algn="ctr" rtl="0">
              <a:lnSpc>
                <a:spcPct val="90000"/>
              </a:lnSpc>
              <a:spcBef>
                <a:spcPts val="1000"/>
              </a:spcBef>
              <a:spcAft>
                <a:spcPts val="0"/>
              </a:spcAft>
              <a:buClr>
                <a:srgbClr val="FF0000"/>
              </a:buClr>
              <a:buSzPct val="100000"/>
              <a:buFont typeface="Arial"/>
              <a:buNone/>
            </a:pPr>
            <a:r>
              <a:rPr lang="en-US" sz="2400" b="1">
                <a:solidFill>
                  <a:srgbClr val="FF0000"/>
                </a:solidFill>
                <a:latin typeface="Arial"/>
                <a:ea typeface="Arial"/>
                <a:cs typeface="Arial"/>
                <a:sym typeface="Arial"/>
              </a:rPr>
              <a:t>VÀ PHA TỐI</a:t>
            </a:r>
            <a:endParaRPr sz="2400" b="1">
              <a:solidFill>
                <a:srgbClr val="FF0000"/>
              </a:solidFill>
              <a:latin typeface="Arial"/>
              <a:ea typeface="Arial"/>
              <a:cs typeface="Arial"/>
              <a:sym typeface="Arial"/>
            </a:endParaRPr>
          </a:p>
        </p:txBody>
      </p:sp>
      <p:sp>
        <p:nvSpPr>
          <p:cNvPr id="166" name="Google Shape;166;p8"/>
          <p:cNvSpPr txBox="1"/>
          <p:nvPr/>
        </p:nvSpPr>
        <p:spPr>
          <a:xfrm>
            <a:off x="2667000" y="4648200"/>
            <a:ext cx="3200400" cy="762000"/>
          </a:xfrm>
          <a:prstGeom prst="rect">
            <a:avLst/>
          </a:prstGeom>
          <a:noFill/>
          <a:ln>
            <a:noFill/>
          </a:ln>
        </p:spPr>
        <p:txBody>
          <a:bodyPr spcFirstLastPara="1" wrap="square" lIns="91425" tIns="45700" rIns="91425" bIns="45700" anchor="t" anchorCtr="0">
            <a:normAutofit fontScale="92500" lnSpcReduction="10000"/>
          </a:bodyPr>
          <a:lstStyle/>
          <a:p>
            <a:pPr marL="0" marR="0" lvl="0" indent="0" algn="ctr" rtl="0">
              <a:lnSpc>
                <a:spcPct val="90000"/>
              </a:lnSpc>
              <a:spcBef>
                <a:spcPts val="0"/>
              </a:spcBef>
              <a:spcAft>
                <a:spcPts val="0"/>
              </a:spcAft>
              <a:buClr>
                <a:srgbClr val="92D050"/>
              </a:buClr>
              <a:buSzPct val="100000"/>
              <a:buFont typeface="Arial"/>
              <a:buNone/>
            </a:pPr>
            <a:r>
              <a:rPr lang="en-US" sz="2400" b="1">
                <a:solidFill>
                  <a:srgbClr val="92D050"/>
                </a:solidFill>
                <a:latin typeface="Arial"/>
                <a:ea typeface="Arial"/>
                <a:cs typeface="Arial"/>
                <a:sym typeface="Arial"/>
              </a:rPr>
              <a:t>NĂNG LƯỢNG </a:t>
            </a:r>
            <a:endParaRPr/>
          </a:p>
          <a:p>
            <a:pPr marL="0" marR="0" lvl="0" indent="0" algn="ctr" rtl="0">
              <a:lnSpc>
                <a:spcPct val="90000"/>
              </a:lnSpc>
              <a:spcBef>
                <a:spcPts val="1000"/>
              </a:spcBef>
              <a:spcAft>
                <a:spcPts val="0"/>
              </a:spcAft>
              <a:buClr>
                <a:srgbClr val="92D050"/>
              </a:buClr>
              <a:buSzPct val="100000"/>
              <a:buFont typeface="Arial"/>
              <a:buNone/>
            </a:pPr>
            <a:r>
              <a:rPr lang="en-US" sz="2400" b="1">
                <a:solidFill>
                  <a:srgbClr val="92D050"/>
                </a:solidFill>
                <a:latin typeface="Arial"/>
                <a:ea typeface="Arial"/>
                <a:cs typeface="Arial"/>
                <a:sym typeface="Arial"/>
              </a:rPr>
              <a:t>HÓA HỌC</a:t>
            </a:r>
            <a:endParaRPr sz="2400" b="1">
              <a:solidFill>
                <a:srgbClr val="92D05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9"/>
          <p:cNvSpPr/>
          <p:nvPr/>
        </p:nvSpPr>
        <p:spPr>
          <a:xfrm>
            <a:off x="1878750" y="2221142"/>
            <a:ext cx="6808050" cy="1447786"/>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Clr>
                <a:srgbClr val="44546A"/>
              </a:buClr>
              <a:buSzPts val="1680"/>
              <a:buFont typeface="Arial"/>
              <a:buNone/>
            </a:pPr>
            <a:endParaRPr sz="2400" b="1">
              <a:solidFill>
                <a:srgbClr val="FFFF00"/>
              </a:solidFill>
              <a:latin typeface="Arial"/>
              <a:ea typeface="Arial"/>
              <a:cs typeface="Arial"/>
              <a:sym typeface="Arial"/>
            </a:endParaRPr>
          </a:p>
          <a:p>
            <a:pPr marL="0" marR="0" lvl="0" indent="0" algn="l" rtl="0">
              <a:lnSpc>
                <a:spcPct val="110000"/>
              </a:lnSpc>
              <a:spcBef>
                <a:spcPts val="300"/>
              </a:spcBef>
              <a:spcAft>
                <a:spcPts val="0"/>
              </a:spcAft>
              <a:buClr>
                <a:srgbClr val="44546A"/>
              </a:buClr>
              <a:buSzPts val="1680"/>
              <a:buFont typeface="Arial"/>
              <a:buNone/>
            </a:pPr>
            <a:r>
              <a:rPr lang="en-US" sz="2400" b="1" i="0" u="none" strike="noStrike" cap="none">
                <a:solidFill>
                  <a:srgbClr val="FFFF00"/>
                </a:solidFill>
                <a:latin typeface="Arial"/>
                <a:ea typeface="Arial"/>
                <a:cs typeface="Arial"/>
                <a:sym typeface="Arial"/>
              </a:rPr>
              <a:t>QUANG HỢP Ở THỰC VẬT (PHẦN 1)</a:t>
            </a:r>
            <a:endParaRPr sz="2400" b="1" i="0" u="none" strike="noStrike" cap="none">
              <a:solidFill>
                <a:srgbClr val="FFFF00"/>
              </a:solidFill>
              <a:latin typeface="Arial"/>
              <a:ea typeface="Arial"/>
              <a:cs typeface="Arial"/>
              <a:sym typeface="Arial"/>
            </a:endParaRPr>
          </a:p>
        </p:txBody>
      </p:sp>
      <p:cxnSp>
        <p:nvCxnSpPr>
          <p:cNvPr id="172" name="Google Shape;172;p9"/>
          <p:cNvCxnSpPr/>
          <p:nvPr/>
        </p:nvCxnSpPr>
        <p:spPr>
          <a:xfrm rot="10800000" flipH="1">
            <a:off x="1931771" y="3151008"/>
            <a:ext cx="6526429" cy="25660"/>
          </a:xfrm>
          <a:prstGeom prst="straightConnector1">
            <a:avLst/>
          </a:prstGeom>
          <a:noFill/>
          <a:ln w="19050" cap="flat" cmpd="sng">
            <a:solidFill>
              <a:schemeClr val="lt1"/>
            </a:solidFill>
            <a:prstDash val="solid"/>
            <a:miter lim="800000"/>
            <a:headEnd type="none" w="sm" len="sm"/>
            <a:tailEnd type="none" w="sm" len="sm"/>
          </a:ln>
        </p:spPr>
      </p:cxnSp>
      <p:sp>
        <p:nvSpPr>
          <p:cNvPr id="173" name="Google Shape;173;p9"/>
          <p:cNvSpPr txBox="1"/>
          <p:nvPr/>
        </p:nvSpPr>
        <p:spPr>
          <a:xfrm>
            <a:off x="1878751" y="3251891"/>
            <a:ext cx="7312352" cy="757090"/>
          </a:xfrm>
          <a:prstGeom prst="rect">
            <a:avLst/>
          </a:prstGeom>
          <a:noFill/>
          <a:ln>
            <a:noFill/>
          </a:ln>
        </p:spPr>
        <p:txBody>
          <a:bodyPr spcFirstLastPara="1" wrap="square" lIns="91425" tIns="45700" rIns="91425" bIns="45700" anchor="t" anchorCtr="0">
            <a:spAutoFit/>
          </a:bodyPr>
          <a:lstStyle/>
          <a:p>
            <a:pPr marL="0" marR="0" lvl="0" indent="0" algn="l" rtl="0">
              <a:lnSpc>
                <a:spcPct val="120000"/>
              </a:lnSpc>
              <a:spcBef>
                <a:spcPts val="0"/>
              </a:spcBef>
              <a:spcAft>
                <a:spcPts val="0"/>
              </a:spcAft>
              <a:buNone/>
            </a:pPr>
            <a:r>
              <a:rPr lang="en-US" sz="1800" b="1" i="0" u="none" strike="noStrike" cap="none" dirty="0">
                <a:solidFill>
                  <a:schemeClr val="lt1"/>
                </a:solidFill>
                <a:latin typeface="Arial"/>
                <a:ea typeface="Arial"/>
                <a:cs typeface="Arial"/>
                <a:sym typeface="Arial"/>
              </a:rPr>
              <a:t>CHỦ ĐỀ:</a:t>
            </a:r>
            <a:r>
              <a:rPr lang="en-US" sz="1800" b="1" i="0" u="none" strike="noStrike" cap="none" dirty="0">
                <a:solidFill>
                  <a:srgbClr val="FFFF00"/>
                </a:solidFill>
                <a:latin typeface="Arial"/>
                <a:ea typeface="Arial"/>
                <a:cs typeface="Arial"/>
                <a:sym typeface="Arial"/>
              </a:rPr>
              <a:t> </a:t>
            </a:r>
            <a:r>
              <a:rPr lang="en-US" sz="1800" b="1" dirty="0">
                <a:solidFill>
                  <a:srgbClr val="FFFF00"/>
                </a:solidFill>
                <a:latin typeface="Arial"/>
                <a:ea typeface="Arial"/>
                <a:cs typeface="Arial"/>
                <a:sym typeface="Arial"/>
              </a:rPr>
              <a:t>TRAO ĐỔI CHẤT VÀ CHUYỂN HÓA NĂNG LƯỢNG Ở SINH VẬT</a:t>
            </a:r>
            <a:endParaRPr dirty="0"/>
          </a:p>
        </p:txBody>
      </p:sp>
      <p:pic>
        <p:nvPicPr>
          <p:cNvPr id="174" name="Google Shape;174;p9"/>
          <p:cNvPicPr preferRelativeResize="0"/>
          <p:nvPr/>
        </p:nvPicPr>
        <p:blipFill rotWithShape="1">
          <a:blip r:embed="rId3">
            <a:alphaModFix/>
          </a:blip>
          <a:srcRect/>
          <a:stretch/>
        </p:blipFill>
        <p:spPr>
          <a:xfrm>
            <a:off x="558180" y="2568265"/>
            <a:ext cx="1294059" cy="1367252"/>
          </a:xfrm>
          <a:prstGeom prst="roundRect">
            <a:avLst>
              <a:gd name="adj" fmla="val 16667"/>
            </a:avLst>
          </a:prstGeom>
          <a:noFill/>
          <a:ln>
            <a:noFill/>
          </a:ln>
          <a:effectLst>
            <a:outerShdw blurRad="76200" dist="38100" dir="7800000" algn="tl" rotWithShape="0">
              <a:srgbClr val="000000">
                <a:alpha val="40000"/>
              </a:srgbClr>
            </a:outerShdw>
          </a:effectLst>
        </p:spPr>
      </p:pic>
    </p:spTree>
  </p:cSld>
  <p:clrMapOvr>
    <a:masterClrMapping/>
  </p:clrMapOvr>
  <p:transition spd="slow">
    <p:push/>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0"/>
          <p:cNvSpPr/>
          <p:nvPr/>
        </p:nvSpPr>
        <p:spPr>
          <a:xfrm>
            <a:off x="8059366" y="2931404"/>
            <a:ext cx="25733" cy="3133"/>
          </a:xfrm>
          <a:custGeom>
            <a:avLst/>
            <a:gdLst/>
            <a:ahLst/>
            <a:cxnLst/>
            <a:rect l="l" t="t" r="r" b="b"/>
            <a:pathLst>
              <a:path w="34310" h="4177" extrusionOk="0">
                <a:moveTo>
                  <a:pt x="34310" y="0"/>
                </a:moveTo>
                <a:lnTo>
                  <a:pt x="0" y="4177"/>
                </a:lnTo>
                <a:lnTo>
                  <a:pt x="34305" y="1"/>
                </a:lnTo>
                <a:lnTo>
                  <a:pt x="34310" y="0"/>
                </a:lnTo>
                <a:close/>
              </a:path>
            </a:pathLst>
          </a:custGeom>
          <a:solidFill>
            <a:srgbClr val="7D9445"/>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rgbClr val="FFFFFF"/>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0" name="Google Shape;180;p10"/>
          <p:cNvSpPr/>
          <p:nvPr/>
        </p:nvSpPr>
        <p:spPr>
          <a:xfrm>
            <a:off x="3287489" y="1826119"/>
            <a:ext cx="734122" cy="2697086"/>
          </a:xfrm>
          <a:custGeom>
            <a:avLst/>
            <a:gdLst/>
            <a:ahLst/>
            <a:cxnLst/>
            <a:rect l="l" t="t" r="r" b="b"/>
            <a:pathLst>
              <a:path w="978829" h="3596114" extrusionOk="0">
                <a:moveTo>
                  <a:pt x="693144" y="641"/>
                </a:moveTo>
                <a:cubicBezTo>
                  <a:pt x="784942" y="-965"/>
                  <a:pt x="878019" y="433"/>
                  <a:pt x="972127" y="4957"/>
                </a:cubicBezTo>
                <a:lnTo>
                  <a:pt x="978829" y="5499"/>
                </a:lnTo>
                <a:lnTo>
                  <a:pt x="978829" y="3596114"/>
                </a:lnTo>
                <a:lnTo>
                  <a:pt x="817671" y="3573914"/>
                </a:lnTo>
                <a:cubicBezTo>
                  <a:pt x="558487" y="3545814"/>
                  <a:pt x="351668" y="3499560"/>
                  <a:pt x="12099" y="3402161"/>
                </a:cubicBezTo>
                <a:lnTo>
                  <a:pt x="0" y="3398633"/>
                </a:lnTo>
                <a:lnTo>
                  <a:pt x="0" y="73418"/>
                </a:lnTo>
                <a:lnTo>
                  <a:pt x="1220" y="73136"/>
                </a:lnTo>
                <a:cubicBezTo>
                  <a:pt x="220029" y="29762"/>
                  <a:pt x="452176" y="4855"/>
                  <a:pt x="693144" y="641"/>
                </a:cubicBezTo>
                <a:close/>
              </a:path>
            </a:pathLst>
          </a:custGeom>
          <a:solidFill>
            <a:srgbClr val="A2B969"/>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1" name="Google Shape;181;p10"/>
          <p:cNvSpPr/>
          <p:nvPr/>
        </p:nvSpPr>
        <p:spPr>
          <a:xfrm>
            <a:off x="4129873" y="1839002"/>
            <a:ext cx="734122" cy="2744889"/>
          </a:xfrm>
          <a:custGeom>
            <a:avLst/>
            <a:gdLst/>
            <a:ahLst/>
            <a:cxnLst/>
            <a:rect l="l" t="t" r="r" b="b"/>
            <a:pathLst>
              <a:path w="978829" h="3659852" extrusionOk="0">
                <a:moveTo>
                  <a:pt x="0" y="0"/>
                </a:moveTo>
                <a:lnTo>
                  <a:pt x="134112" y="10850"/>
                </a:lnTo>
                <a:cubicBezTo>
                  <a:pt x="385899" y="39458"/>
                  <a:pt x="627422" y="88676"/>
                  <a:pt x="854777" y="155323"/>
                </a:cubicBezTo>
                <a:lnTo>
                  <a:pt x="978829" y="195656"/>
                </a:lnTo>
                <a:lnTo>
                  <a:pt x="978829" y="3659852"/>
                </a:lnTo>
                <a:lnTo>
                  <a:pt x="733095" y="3656008"/>
                </a:lnTo>
                <a:cubicBezTo>
                  <a:pt x="563491" y="3650684"/>
                  <a:pt x="396925" y="3640120"/>
                  <a:pt x="234120" y="3624657"/>
                </a:cubicBezTo>
                <a:lnTo>
                  <a:pt x="0" y="3598630"/>
                </a:lnTo>
                <a:lnTo>
                  <a:pt x="0" y="0"/>
                </a:lnTo>
                <a:close/>
              </a:path>
            </a:pathLst>
          </a:custGeom>
          <a:solidFill>
            <a:srgbClr val="CDBB3D"/>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250">
              <a:solidFill>
                <a:srgbClr val="FFFFFF"/>
              </a:solidFill>
              <a:latin typeface="Arial"/>
              <a:ea typeface="Arial"/>
              <a:cs typeface="Arial"/>
              <a:sym typeface="Arial"/>
            </a:endParaRPr>
          </a:p>
        </p:txBody>
      </p:sp>
      <p:sp>
        <p:nvSpPr>
          <p:cNvPr id="182" name="Google Shape;182;p10"/>
          <p:cNvSpPr/>
          <p:nvPr/>
        </p:nvSpPr>
        <p:spPr>
          <a:xfrm>
            <a:off x="1855705" y="1906175"/>
            <a:ext cx="1323521" cy="2437248"/>
          </a:xfrm>
          <a:custGeom>
            <a:avLst/>
            <a:gdLst/>
            <a:ahLst/>
            <a:cxnLst/>
            <a:rect l="l" t="t" r="r" b="b"/>
            <a:pathLst>
              <a:path w="1764694" h="3249664" extrusionOk="0">
                <a:moveTo>
                  <a:pt x="1764694" y="0"/>
                </a:moveTo>
                <a:lnTo>
                  <a:pt x="1764694" y="3249664"/>
                </a:lnTo>
                <a:lnTo>
                  <a:pt x="1579884" y="3185146"/>
                </a:lnTo>
                <a:cubicBezTo>
                  <a:pt x="676371" y="2842054"/>
                  <a:pt x="243569" y="2257318"/>
                  <a:pt x="0" y="1743337"/>
                </a:cubicBezTo>
                <a:cubicBezTo>
                  <a:pt x="0" y="1743337"/>
                  <a:pt x="104790" y="859128"/>
                  <a:pt x="925847" y="312232"/>
                </a:cubicBezTo>
                <a:cubicBezTo>
                  <a:pt x="1095916" y="198108"/>
                  <a:pt x="1301507" y="114679"/>
                  <a:pt x="1530543" y="58910"/>
                </a:cubicBezTo>
                <a:lnTo>
                  <a:pt x="1696070" y="15842"/>
                </a:lnTo>
                <a:lnTo>
                  <a:pt x="1764694" y="0"/>
                </a:lnTo>
                <a:close/>
              </a:path>
            </a:pathLst>
          </a:custGeom>
          <a:solidFill>
            <a:srgbClr val="7D9445"/>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rgbClr val="FFFFFF"/>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3" name="Google Shape;183;p10"/>
          <p:cNvSpPr/>
          <p:nvPr/>
        </p:nvSpPr>
        <p:spPr>
          <a:xfrm>
            <a:off x="4972257" y="2020993"/>
            <a:ext cx="734122" cy="2561201"/>
          </a:xfrm>
          <a:custGeom>
            <a:avLst/>
            <a:gdLst/>
            <a:ahLst/>
            <a:cxnLst/>
            <a:rect l="l" t="t" r="r" b="b"/>
            <a:pathLst>
              <a:path w="978829" h="3414935" extrusionOk="0">
                <a:moveTo>
                  <a:pt x="0" y="0"/>
                </a:moveTo>
                <a:lnTo>
                  <a:pt x="290372" y="94806"/>
                </a:lnTo>
                <a:cubicBezTo>
                  <a:pt x="504416" y="159482"/>
                  <a:pt x="720315" y="236608"/>
                  <a:pt x="925551" y="313670"/>
                </a:cubicBezTo>
                <a:lnTo>
                  <a:pt x="978829" y="333946"/>
                </a:lnTo>
                <a:lnTo>
                  <a:pt x="978829" y="3338817"/>
                </a:lnTo>
                <a:lnTo>
                  <a:pt x="743472" y="3369495"/>
                </a:lnTo>
                <a:cubicBezTo>
                  <a:pt x="555779" y="3390368"/>
                  <a:pt x="362722" y="3404688"/>
                  <a:pt x="165446" y="3411916"/>
                </a:cubicBezTo>
                <a:lnTo>
                  <a:pt x="0" y="3414935"/>
                </a:lnTo>
                <a:lnTo>
                  <a:pt x="0" y="0"/>
                </a:lnTo>
                <a:close/>
              </a:path>
            </a:pathLst>
          </a:custGeom>
          <a:solidFill>
            <a:srgbClr val="F7931F"/>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4" name="Google Shape;184;p10"/>
          <p:cNvSpPr/>
          <p:nvPr/>
        </p:nvSpPr>
        <p:spPr>
          <a:xfrm>
            <a:off x="5814641" y="2312653"/>
            <a:ext cx="734123" cy="2195315"/>
          </a:xfrm>
          <a:custGeom>
            <a:avLst/>
            <a:gdLst/>
            <a:ahLst/>
            <a:cxnLst/>
            <a:rect l="l" t="t" r="r" b="b"/>
            <a:pathLst>
              <a:path w="978830" h="2927087" extrusionOk="0">
                <a:moveTo>
                  <a:pt x="0" y="0"/>
                </a:moveTo>
                <a:lnTo>
                  <a:pt x="3589" y="1366"/>
                </a:lnTo>
                <a:cubicBezTo>
                  <a:pt x="330137" y="118588"/>
                  <a:pt x="500023" y="209010"/>
                  <a:pt x="924483" y="362214"/>
                </a:cubicBezTo>
                <a:lnTo>
                  <a:pt x="978830" y="381563"/>
                </a:lnTo>
                <a:lnTo>
                  <a:pt x="978830" y="2680813"/>
                </a:lnTo>
                <a:lnTo>
                  <a:pt x="909537" y="2709649"/>
                </a:lnTo>
                <a:cubicBezTo>
                  <a:pt x="678958" y="2785039"/>
                  <a:pt x="429870" y="2848724"/>
                  <a:pt x="166138" y="2898880"/>
                </a:cubicBezTo>
                <a:lnTo>
                  <a:pt x="0" y="2927087"/>
                </a:lnTo>
                <a:lnTo>
                  <a:pt x="0" y="0"/>
                </a:lnTo>
                <a:close/>
              </a:path>
            </a:pathLst>
          </a:custGeom>
          <a:solidFill>
            <a:srgbClr val="A57600"/>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5" name="Google Shape;185;p10"/>
          <p:cNvSpPr/>
          <p:nvPr/>
        </p:nvSpPr>
        <p:spPr>
          <a:xfrm>
            <a:off x="6657026" y="2636635"/>
            <a:ext cx="1672928" cy="1641573"/>
          </a:xfrm>
          <a:custGeom>
            <a:avLst/>
            <a:gdLst/>
            <a:ahLst/>
            <a:cxnLst/>
            <a:rect l="l" t="t" r="r" b="b"/>
            <a:pathLst>
              <a:path w="2230570" h="2188764" extrusionOk="0">
                <a:moveTo>
                  <a:pt x="0" y="0"/>
                </a:moveTo>
                <a:lnTo>
                  <a:pt x="1" y="1"/>
                </a:lnTo>
                <a:lnTo>
                  <a:pt x="1" y="0"/>
                </a:lnTo>
                <a:cubicBezTo>
                  <a:pt x="626537" y="252038"/>
                  <a:pt x="1222644" y="428655"/>
                  <a:pt x="1704719" y="412227"/>
                </a:cubicBezTo>
                <a:lnTo>
                  <a:pt x="1904092" y="393025"/>
                </a:lnTo>
                <a:lnTo>
                  <a:pt x="1869787" y="397201"/>
                </a:lnTo>
                <a:lnTo>
                  <a:pt x="1904097" y="393024"/>
                </a:lnTo>
                <a:lnTo>
                  <a:pt x="1904092" y="393025"/>
                </a:lnTo>
                <a:lnTo>
                  <a:pt x="1904096" y="393024"/>
                </a:lnTo>
                <a:lnTo>
                  <a:pt x="2055145" y="357133"/>
                </a:lnTo>
                <a:lnTo>
                  <a:pt x="2091464" y="345575"/>
                </a:lnTo>
                <a:lnTo>
                  <a:pt x="2230569" y="288540"/>
                </a:lnTo>
                <a:lnTo>
                  <a:pt x="2230569" y="288541"/>
                </a:lnTo>
                <a:lnTo>
                  <a:pt x="2230570" y="288540"/>
                </a:lnTo>
                <a:cubicBezTo>
                  <a:pt x="2230570" y="288540"/>
                  <a:pt x="1769164" y="910393"/>
                  <a:pt x="1361795" y="1241915"/>
                </a:cubicBezTo>
                <a:cubicBezTo>
                  <a:pt x="1005347" y="1531997"/>
                  <a:pt x="543937" y="1934584"/>
                  <a:pt x="16387" y="2181944"/>
                </a:cubicBezTo>
                <a:lnTo>
                  <a:pt x="0" y="2188764"/>
                </a:lnTo>
                <a:lnTo>
                  <a:pt x="0" y="0"/>
                </a:lnTo>
                <a:close/>
              </a:path>
            </a:pathLst>
          </a:custGeom>
          <a:solidFill>
            <a:srgbClr val="864A04"/>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6" name="Google Shape;186;p10"/>
          <p:cNvSpPr/>
          <p:nvPr/>
        </p:nvSpPr>
        <p:spPr>
          <a:xfrm>
            <a:off x="6657027" y="2959596"/>
            <a:ext cx="1530826" cy="404776"/>
          </a:xfrm>
          <a:custGeom>
            <a:avLst/>
            <a:gdLst/>
            <a:ahLst/>
            <a:cxnLst/>
            <a:rect l="l" t="t" r="r" b="b"/>
            <a:pathLst>
              <a:path w="2041101" h="539701" extrusionOk="0">
                <a:moveTo>
                  <a:pt x="2041101" y="0"/>
                </a:moveTo>
                <a:cubicBezTo>
                  <a:pt x="2041101" y="0"/>
                  <a:pt x="1211432" y="495201"/>
                  <a:pt x="1" y="539701"/>
                </a:cubicBezTo>
                <a:lnTo>
                  <a:pt x="0" y="539701"/>
                </a:lnTo>
                <a:lnTo>
                  <a:pt x="0" y="498074"/>
                </a:lnTo>
                <a:lnTo>
                  <a:pt x="1" y="498074"/>
                </a:lnTo>
                <a:cubicBezTo>
                  <a:pt x="710512" y="490903"/>
                  <a:pt x="1442567" y="241142"/>
                  <a:pt x="2041101" y="0"/>
                </a:cubicBezTo>
                <a:close/>
              </a:path>
            </a:pathLst>
          </a:custGeom>
          <a:solidFill>
            <a:srgbClr val="C96F07"/>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250"/>
              <a:buFont typeface="Arial"/>
              <a:buNone/>
            </a:pPr>
            <a:endParaRPr sz="2250" b="0" i="0" u="none" strike="noStrike" cap="none">
              <a:solidFill>
                <a:srgbClr val="FFFFFF"/>
              </a:solidFill>
              <a:latin typeface="Arial"/>
              <a:ea typeface="Arial"/>
              <a:cs typeface="Arial"/>
              <a:sym typeface="Arial"/>
            </a:endParaRPr>
          </a:p>
        </p:txBody>
      </p:sp>
      <p:sp>
        <p:nvSpPr>
          <p:cNvPr id="187" name="Google Shape;187;p10"/>
          <p:cNvSpPr/>
          <p:nvPr/>
        </p:nvSpPr>
        <p:spPr>
          <a:xfrm>
            <a:off x="5814641" y="3282278"/>
            <a:ext cx="734123" cy="88458"/>
          </a:xfrm>
          <a:custGeom>
            <a:avLst/>
            <a:gdLst/>
            <a:ahLst/>
            <a:cxnLst/>
            <a:rect l="l" t="t" r="r" b="b"/>
            <a:pathLst>
              <a:path w="978830" h="117944" extrusionOk="0">
                <a:moveTo>
                  <a:pt x="0" y="0"/>
                </a:moveTo>
                <a:lnTo>
                  <a:pt x="3590" y="368"/>
                </a:lnTo>
                <a:cubicBezTo>
                  <a:pt x="313628" y="33380"/>
                  <a:pt x="577757" y="60654"/>
                  <a:pt x="793030" y="72140"/>
                </a:cubicBezTo>
                <a:lnTo>
                  <a:pt x="978830" y="76360"/>
                </a:lnTo>
                <a:lnTo>
                  <a:pt x="978830" y="117944"/>
                </a:lnTo>
                <a:lnTo>
                  <a:pt x="907954" y="115532"/>
                </a:lnTo>
                <a:cubicBezTo>
                  <a:pt x="704673" y="106956"/>
                  <a:pt x="309623" y="80659"/>
                  <a:pt x="3590" y="54912"/>
                </a:cubicBezTo>
                <a:lnTo>
                  <a:pt x="0" y="54549"/>
                </a:lnTo>
                <a:lnTo>
                  <a:pt x="0" y="0"/>
                </a:lnTo>
                <a:close/>
              </a:path>
            </a:pathLst>
          </a:custGeom>
          <a:solidFill>
            <a:srgbClr val="F8B100"/>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88" name="Google Shape;188;p10"/>
          <p:cNvSpPr/>
          <p:nvPr/>
        </p:nvSpPr>
        <p:spPr>
          <a:xfrm>
            <a:off x="4972258" y="3195948"/>
            <a:ext cx="734121" cy="116276"/>
          </a:xfrm>
          <a:custGeom>
            <a:avLst/>
            <a:gdLst/>
            <a:ahLst/>
            <a:cxnLst/>
            <a:rect l="l" t="t" r="r" b="b"/>
            <a:pathLst>
              <a:path w="978828" h="155034" extrusionOk="0">
                <a:moveTo>
                  <a:pt x="0" y="0"/>
                </a:moveTo>
                <a:lnTo>
                  <a:pt x="7177" y="645"/>
                </a:lnTo>
                <a:lnTo>
                  <a:pt x="978828" y="100301"/>
                </a:lnTo>
                <a:lnTo>
                  <a:pt x="978828" y="155034"/>
                </a:lnTo>
                <a:lnTo>
                  <a:pt x="7177" y="56622"/>
                </a:lnTo>
                <a:lnTo>
                  <a:pt x="0" y="56118"/>
                </a:lnTo>
                <a:lnTo>
                  <a:pt x="0" y="0"/>
                </a:lnTo>
                <a:close/>
              </a:path>
            </a:pathLst>
          </a:custGeom>
          <a:solidFill>
            <a:srgbClr val="FABE77"/>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89" name="Google Shape;189;p10"/>
          <p:cNvSpPr/>
          <p:nvPr/>
        </p:nvSpPr>
        <p:spPr>
          <a:xfrm>
            <a:off x="4129874" y="3131565"/>
            <a:ext cx="734122" cy="98867"/>
          </a:xfrm>
          <a:custGeom>
            <a:avLst/>
            <a:gdLst/>
            <a:ahLst/>
            <a:cxnLst/>
            <a:rect l="l" t="t" r="r" b="b"/>
            <a:pathLst>
              <a:path w="978829" h="131823" extrusionOk="0">
                <a:moveTo>
                  <a:pt x="0" y="0"/>
                </a:moveTo>
                <a:lnTo>
                  <a:pt x="10766" y="368"/>
                </a:lnTo>
                <a:cubicBezTo>
                  <a:pt x="310501" y="16597"/>
                  <a:pt x="593668" y="38895"/>
                  <a:pt x="864069" y="62554"/>
                </a:cubicBezTo>
                <a:lnTo>
                  <a:pt x="978829" y="72870"/>
                </a:lnTo>
                <a:lnTo>
                  <a:pt x="978829" y="131823"/>
                </a:lnTo>
                <a:lnTo>
                  <a:pt x="507758" y="98727"/>
                </a:lnTo>
                <a:lnTo>
                  <a:pt x="10766" y="77880"/>
                </a:lnTo>
                <a:lnTo>
                  <a:pt x="0" y="77790"/>
                </a:lnTo>
                <a:lnTo>
                  <a:pt x="0" y="0"/>
                </a:lnTo>
                <a:close/>
              </a:path>
            </a:pathLst>
          </a:custGeom>
          <a:solidFill>
            <a:srgbClr val="ECE389"/>
          </a:solidFill>
          <a:ln>
            <a:noFill/>
          </a:ln>
        </p:spPr>
        <p:txBody>
          <a:bodyPr spcFirstLastPara="1" wrap="square" lIns="28575" tIns="28575" rIns="28575" bIns="28575" anchor="ctr" anchorCtr="0">
            <a:noAutofit/>
          </a:bodyPr>
          <a:lstStyle/>
          <a:p>
            <a:pPr marL="0" marR="0" lvl="0" indent="0" algn="l" rtl="0">
              <a:spcBef>
                <a:spcPts val="0"/>
              </a:spcBef>
              <a:spcAft>
                <a:spcPts val="0"/>
              </a:spcAft>
              <a:buNone/>
            </a:pPr>
            <a:endParaRPr sz="2000">
              <a:solidFill>
                <a:srgbClr val="FFFFFF"/>
              </a:solidFill>
              <a:latin typeface="Arial"/>
              <a:ea typeface="Arial"/>
              <a:cs typeface="Arial"/>
              <a:sym typeface="Arial"/>
            </a:endParaRPr>
          </a:p>
        </p:txBody>
      </p:sp>
      <p:sp>
        <p:nvSpPr>
          <p:cNvPr id="190" name="Google Shape;190;p10"/>
          <p:cNvSpPr/>
          <p:nvPr/>
        </p:nvSpPr>
        <p:spPr>
          <a:xfrm>
            <a:off x="3287489" y="3102764"/>
            <a:ext cx="734122" cy="86239"/>
          </a:xfrm>
          <a:custGeom>
            <a:avLst/>
            <a:gdLst/>
            <a:ahLst/>
            <a:cxnLst/>
            <a:rect l="l" t="t" r="r" b="b"/>
            <a:pathLst>
              <a:path w="978829" h="114985" extrusionOk="0">
                <a:moveTo>
                  <a:pt x="0" y="0"/>
                </a:moveTo>
                <a:lnTo>
                  <a:pt x="978829" y="33466"/>
                </a:lnTo>
                <a:lnTo>
                  <a:pt x="978829" y="114985"/>
                </a:lnTo>
                <a:lnTo>
                  <a:pt x="0" y="106805"/>
                </a:lnTo>
                <a:lnTo>
                  <a:pt x="0" y="0"/>
                </a:lnTo>
                <a:close/>
              </a:path>
            </a:pathLst>
          </a:custGeom>
          <a:solidFill>
            <a:srgbClr val="7D9445"/>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chemeClr val="dk1"/>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91" name="Google Shape;191;p10"/>
          <p:cNvSpPr/>
          <p:nvPr/>
        </p:nvSpPr>
        <p:spPr>
          <a:xfrm>
            <a:off x="1123686" y="3088779"/>
            <a:ext cx="2055540" cy="406451"/>
          </a:xfrm>
          <a:custGeom>
            <a:avLst/>
            <a:gdLst/>
            <a:ahLst/>
            <a:cxnLst/>
            <a:rect l="l" t="t" r="r" b="b"/>
            <a:pathLst>
              <a:path w="2740720" h="541934" extrusionOk="0">
                <a:moveTo>
                  <a:pt x="2160004" y="11"/>
                </a:moveTo>
                <a:lnTo>
                  <a:pt x="2489477" y="5107"/>
                </a:lnTo>
                <a:lnTo>
                  <a:pt x="2740720" y="13710"/>
                </a:lnTo>
                <a:lnTo>
                  <a:pt x="2740720" y="124244"/>
                </a:lnTo>
                <a:cubicBezTo>
                  <a:pt x="1631199" y="127112"/>
                  <a:pt x="597653" y="236198"/>
                  <a:pt x="79534" y="541934"/>
                </a:cubicBezTo>
                <a:cubicBezTo>
                  <a:pt x="79534" y="541934"/>
                  <a:pt x="-26678" y="521832"/>
                  <a:pt x="6378" y="330918"/>
                </a:cubicBezTo>
                <a:cubicBezTo>
                  <a:pt x="6378" y="330918"/>
                  <a:pt x="580329" y="-2130"/>
                  <a:pt x="2160004" y="11"/>
                </a:cubicBezTo>
                <a:close/>
              </a:path>
            </a:pathLst>
          </a:custGeom>
          <a:solidFill>
            <a:srgbClr val="A2B969"/>
          </a:solidFill>
          <a:ln>
            <a:noFill/>
          </a:ln>
        </p:spPr>
        <p:txBody>
          <a:bodyPr spcFirstLastPara="1" wrap="square" lIns="28575" tIns="28575" rIns="28575" bIns="28575" anchor="ctr" anchorCtr="0">
            <a:noAutofit/>
          </a:bodyPr>
          <a:lstStyle/>
          <a:p>
            <a:pPr marL="0" marR="0" lvl="0" indent="0" algn="l" rtl="0">
              <a:lnSpc>
                <a:spcPct val="100000"/>
              </a:lnSpc>
              <a:spcBef>
                <a:spcPts val="0"/>
              </a:spcBef>
              <a:spcAft>
                <a:spcPts val="0"/>
              </a:spcAft>
              <a:buClr>
                <a:srgbClr val="FFFFFF"/>
              </a:buClr>
              <a:buSzPts val="2000"/>
              <a:buFont typeface="Arial"/>
              <a:buNone/>
            </a:pPr>
            <a:endParaRPr sz="2000" b="0" i="0" u="none" strike="noStrike" cap="none">
              <a:solidFill>
                <a:srgbClr val="FFFFFF"/>
              </a:solidFill>
              <a:latin typeface="Arial"/>
              <a:ea typeface="Arial"/>
              <a:cs typeface="Arial"/>
              <a:sym typeface="Arial"/>
            </a:endParaRPr>
          </a:p>
        </p:txBody>
      </p:sp>
      <p:sp>
        <p:nvSpPr>
          <p:cNvPr id="192" name="Google Shape;192;p10"/>
          <p:cNvSpPr txBox="1"/>
          <p:nvPr/>
        </p:nvSpPr>
        <p:spPr>
          <a:xfrm>
            <a:off x="2269642" y="2417344"/>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C0C0C"/>
                </a:solidFill>
                <a:latin typeface="Arial"/>
                <a:ea typeface="Arial"/>
                <a:cs typeface="Arial"/>
                <a:sym typeface="Arial"/>
              </a:rPr>
              <a:t>01</a:t>
            </a:r>
            <a:endParaRPr/>
          </a:p>
        </p:txBody>
      </p:sp>
      <p:sp>
        <p:nvSpPr>
          <p:cNvPr id="193" name="Google Shape;193;p10"/>
          <p:cNvSpPr txBox="1"/>
          <p:nvPr/>
        </p:nvSpPr>
        <p:spPr>
          <a:xfrm>
            <a:off x="3406725" y="2239843"/>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62626"/>
                </a:solidFill>
                <a:latin typeface="Arial"/>
                <a:ea typeface="Arial"/>
                <a:cs typeface="Arial"/>
                <a:sym typeface="Arial"/>
              </a:rPr>
              <a:t>02</a:t>
            </a:r>
            <a:endParaRPr/>
          </a:p>
        </p:txBody>
      </p:sp>
      <p:sp>
        <p:nvSpPr>
          <p:cNvPr id="194" name="Google Shape;194;p10"/>
          <p:cNvSpPr txBox="1"/>
          <p:nvPr/>
        </p:nvSpPr>
        <p:spPr>
          <a:xfrm>
            <a:off x="4249110" y="2320526"/>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262626"/>
                </a:solidFill>
                <a:latin typeface="Arial"/>
                <a:ea typeface="Arial"/>
                <a:cs typeface="Arial"/>
                <a:sym typeface="Arial"/>
              </a:rPr>
              <a:t>03</a:t>
            </a:r>
            <a:endParaRPr/>
          </a:p>
        </p:txBody>
      </p:sp>
      <p:sp>
        <p:nvSpPr>
          <p:cNvPr id="195" name="Google Shape;195;p10"/>
          <p:cNvSpPr txBox="1"/>
          <p:nvPr/>
        </p:nvSpPr>
        <p:spPr>
          <a:xfrm>
            <a:off x="5091494" y="2481891"/>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C0C0C"/>
                </a:solidFill>
                <a:latin typeface="Arial"/>
                <a:ea typeface="Arial"/>
                <a:cs typeface="Arial"/>
                <a:sym typeface="Arial"/>
              </a:rPr>
              <a:t>04</a:t>
            </a:r>
            <a:endParaRPr/>
          </a:p>
        </p:txBody>
      </p:sp>
      <p:sp>
        <p:nvSpPr>
          <p:cNvPr id="196" name="Google Shape;196;p10"/>
          <p:cNvSpPr txBox="1"/>
          <p:nvPr/>
        </p:nvSpPr>
        <p:spPr>
          <a:xfrm>
            <a:off x="5933879" y="2683596"/>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0C0C0C"/>
                </a:solidFill>
                <a:latin typeface="Arial"/>
                <a:ea typeface="Arial"/>
                <a:cs typeface="Arial"/>
                <a:sym typeface="Arial"/>
              </a:rPr>
              <a:t>05</a:t>
            </a:r>
            <a:endParaRPr/>
          </a:p>
        </p:txBody>
      </p:sp>
      <p:sp>
        <p:nvSpPr>
          <p:cNvPr id="197" name="Google Shape;197;p10"/>
          <p:cNvSpPr txBox="1"/>
          <p:nvPr/>
        </p:nvSpPr>
        <p:spPr>
          <a:xfrm>
            <a:off x="6712058" y="2812689"/>
            <a:ext cx="495649"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1">
                <a:solidFill>
                  <a:srgbClr val="FFFFFF"/>
                </a:solidFill>
                <a:latin typeface="Arial"/>
                <a:ea typeface="Arial"/>
                <a:cs typeface="Arial"/>
                <a:sym typeface="Arial"/>
              </a:rPr>
              <a:t>06</a:t>
            </a:r>
            <a:endParaRPr/>
          </a:p>
        </p:txBody>
      </p:sp>
      <p:pic>
        <p:nvPicPr>
          <p:cNvPr id="198" name="Google Shape;198;p10" descr="Bar graph with downward trend with solid fill"/>
          <p:cNvPicPr preferRelativeResize="0"/>
          <p:nvPr/>
        </p:nvPicPr>
        <p:blipFill rotWithShape="1">
          <a:blip r:embed="rId3">
            <a:alphaModFix/>
          </a:blip>
          <a:srcRect/>
          <a:stretch/>
        </p:blipFill>
        <p:spPr>
          <a:xfrm>
            <a:off x="6782990" y="3467506"/>
            <a:ext cx="353784" cy="353784"/>
          </a:xfrm>
          <a:prstGeom prst="rect">
            <a:avLst/>
          </a:prstGeom>
          <a:noFill/>
          <a:ln>
            <a:noFill/>
          </a:ln>
          <a:effectLst>
            <a:outerShdw blurRad="50800" dist="38100" dir="2700000" algn="tl" rotWithShape="0">
              <a:srgbClr val="000000">
                <a:alpha val="40000"/>
              </a:srgbClr>
            </a:outerShdw>
          </a:effectLst>
        </p:spPr>
      </p:pic>
      <p:pic>
        <p:nvPicPr>
          <p:cNvPr id="199" name="Google Shape;199;p10" descr="Postit Notes with solid fill"/>
          <p:cNvPicPr preferRelativeResize="0"/>
          <p:nvPr/>
        </p:nvPicPr>
        <p:blipFill rotWithShape="1">
          <a:blip r:embed="rId4">
            <a:alphaModFix/>
          </a:blip>
          <a:srcRect/>
          <a:stretch/>
        </p:blipFill>
        <p:spPr>
          <a:xfrm>
            <a:off x="5162426" y="3671361"/>
            <a:ext cx="353784" cy="353784"/>
          </a:xfrm>
          <a:prstGeom prst="rect">
            <a:avLst/>
          </a:prstGeom>
          <a:noFill/>
          <a:ln>
            <a:noFill/>
          </a:ln>
          <a:effectLst>
            <a:outerShdw blurRad="50800" dist="38100" dir="2700000" algn="tl" rotWithShape="0">
              <a:srgbClr val="000000">
                <a:alpha val="40000"/>
              </a:srgbClr>
            </a:outerShdw>
          </a:effectLst>
        </p:spPr>
      </p:pic>
      <p:pic>
        <p:nvPicPr>
          <p:cNvPr id="200" name="Google Shape;200;p10" descr="Target Audience with solid fill"/>
          <p:cNvPicPr preferRelativeResize="0"/>
          <p:nvPr/>
        </p:nvPicPr>
        <p:blipFill rotWithShape="1">
          <a:blip r:embed="rId5">
            <a:alphaModFix/>
          </a:blip>
          <a:srcRect/>
          <a:stretch/>
        </p:blipFill>
        <p:spPr>
          <a:xfrm>
            <a:off x="6004811" y="3585567"/>
            <a:ext cx="353784" cy="353784"/>
          </a:xfrm>
          <a:prstGeom prst="rect">
            <a:avLst/>
          </a:prstGeom>
          <a:noFill/>
          <a:ln>
            <a:noFill/>
          </a:ln>
          <a:effectLst>
            <a:outerShdw blurRad="50800" dist="38100" dir="2700000" algn="tl" rotWithShape="0">
              <a:srgbClr val="000000">
                <a:alpha val="40000"/>
              </a:srgbClr>
            </a:outerShdw>
          </a:effectLst>
        </p:spPr>
      </p:pic>
      <p:sp>
        <p:nvSpPr>
          <p:cNvPr id="201" name="Google Shape;201;p10"/>
          <p:cNvSpPr txBox="1"/>
          <p:nvPr/>
        </p:nvSpPr>
        <p:spPr>
          <a:xfrm>
            <a:off x="1236420" y="3821576"/>
            <a:ext cx="1137409" cy="400110"/>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a:solidFill>
                  <a:srgbClr val="7E9445"/>
                </a:solidFill>
                <a:latin typeface="Arial"/>
                <a:ea typeface="Arial"/>
                <a:cs typeface="Arial"/>
                <a:sym typeface="Arial"/>
              </a:rPr>
              <a:t>Khái niệm</a:t>
            </a:r>
            <a:endParaRPr sz="2000" b="1">
              <a:solidFill>
                <a:srgbClr val="7E9445"/>
              </a:solidFill>
              <a:latin typeface="Arial"/>
              <a:ea typeface="Arial"/>
              <a:cs typeface="Arial"/>
              <a:sym typeface="Arial"/>
            </a:endParaRPr>
          </a:p>
        </p:txBody>
      </p:sp>
      <p:sp>
        <p:nvSpPr>
          <p:cNvPr id="202" name="Google Shape;202;p10"/>
          <p:cNvSpPr txBox="1"/>
          <p:nvPr/>
        </p:nvSpPr>
        <p:spPr>
          <a:xfrm>
            <a:off x="2844952" y="4477779"/>
            <a:ext cx="1137409" cy="400110"/>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a:solidFill>
                  <a:srgbClr val="A2B969"/>
                </a:solidFill>
                <a:latin typeface="Arial"/>
                <a:ea typeface="Arial"/>
                <a:cs typeface="Arial"/>
                <a:sym typeface="Arial"/>
              </a:rPr>
              <a:t>Vai trò</a:t>
            </a:r>
            <a:endParaRPr sz="2000" b="1">
              <a:solidFill>
                <a:srgbClr val="A2B969"/>
              </a:solidFill>
              <a:latin typeface="Arial"/>
              <a:ea typeface="Arial"/>
              <a:cs typeface="Arial"/>
              <a:sym typeface="Arial"/>
            </a:endParaRPr>
          </a:p>
        </p:txBody>
      </p:sp>
      <p:sp>
        <p:nvSpPr>
          <p:cNvPr id="203" name="Google Shape;203;p10"/>
          <p:cNvSpPr txBox="1"/>
          <p:nvPr/>
        </p:nvSpPr>
        <p:spPr>
          <a:xfrm>
            <a:off x="3530085" y="4919443"/>
            <a:ext cx="1660018" cy="400110"/>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a:solidFill>
                  <a:srgbClr val="CDBB3D"/>
                </a:solidFill>
                <a:latin typeface="Arial"/>
                <a:ea typeface="Arial"/>
                <a:cs typeface="Arial"/>
                <a:sym typeface="Arial"/>
              </a:rPr>
              <a:t>Sắc tố</a:t>
            </a:r>
            <a:endParaRPr sz="2000" b="1">
              <a:solidFill>
                <a:srgbClr val="CDBB3D"/>
              </a:solidFill>
              <a:latin typeface="Arial"/>
              <a:ea typeface="Arial"/>
              <a:cs typeface="Arial"/>
              <a:sym typeface="Arial"/>
            </a:endParaRPr>
          </a:p>
        </p:txBody>
      </p:sp>
      <p:sp>
        <p:nvSpPr>
          <p:cNvPr id="204" name="Google Shape;204;p10"/>
          <p:cNvSpPr txBox="1"/>
          <p:nvPr/>
        </p:nvSpPr>
        <p:spPr>
          <a:xfrm>
            <a:off x="4560360" y="5017124"/>
            <a:ext cx="1628934" cy="400110"/>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dirty="0">
                <a:solidFill>
                  <a:srgbClr val="F7931F"/>
                </a:solidFill>
                <a:latin typeface="Arial"/>
                <a:ea typeface="Arial"/>
                <a:cs typeface="Arial"/>
                <a:sym typeface="Arial"/>
              </a:rPr>
              <a:t>QT </a:t>
            </a:r>
            <a:r>
              <a:rPr lang="en-US" sz="2000" b="1" dirty="0" err="1">
                <a:solidFill>
                  <a:srgbClr val="F7931F"/>
                </a:solidFill>
                <a:latin typeface="Arial"/>
                <a:ea typeface="Arial"/>
                <a:cs typeface="Arial"/>
                <a:sym typeface="Arial"/>
              </a:rPr>
              <a:t>quang</a:t>
            </a:r>
            <a:r>
              <a:rPr lang="en-US" sz="2000" b="1" dirty="0">
                <a:solidFill>
                  <a:srgbClr val="F7931F"/>
                </a:solidFill>
                <a:latin typeface="Arial"/>
                <a:ea typeface="Arial"/>
                <a:cs typeface="Arial"/>
                <a:sym typeface="Arial"/>
              </a:rPr>
              <a:t> </a:t>
            </a:r>
            <a:r>
              <a:rPr lang="en-US" sz="2000" b="1" dirty="0" err="1">
                <a:solidFill>
                  <a:srgbClr val="F7931F"/>
                </a:solidFill>
                <a:latin typeface="Arial"/>
                <a:ea typeface="Arial"/>
                <a:cs typeface="Arial"/>
                <a:sym typeface="Arial"/>
              </a:rPr>
              <a:t>hợp</a:t>
            </a:r>
            <a:endParaRPr sz="2000" b="1" dirty="0">
              <a:solidFill>
                <a:srgbClr val="F7931F"/>
              </a:solidFill>
              <a:latin typeface="Arial"/>
              <a:ea typeface="Arial"/>
              <a:cs typeface="Arial"/>
              <a:sym typeface="Arial"/>
            </a:endParaRPr>
          </a:p>
        </p:txBody>
      </p:sp>
      <p:sp>
        <p:nvSpPr>
          <p:cNvPr id="205" name="Google Shape;205;p10"/>
          <p:cNvSpPr txBox="1"/>
          <p:nvPr/>
        </p:nvSpPr>
        <p:spPr>
          <a:xfrm>
            <a:off x="6143353" y="4722641"/>
            <a:ext cx="1137409" cy="70788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dirty="0" err="1">
                <a:solidFill>
                  <a:srgbClr val="A67600"/>
                </a:solidFill>
                <a:latin typeface="Arial"/>
                <a:ea typeface="Arial"/>
                <a:cs typeface="Arial"/>
                <a:sym typeface="Arial"/>
              </a:rPr>
              <a:t>Năng</a:t>
            </a:r>
            <a:r>
              <a:rPr lang="en-US" sz="2000" b="1" dirty="0">
                <a:solidFill>
                  <a:srgbClr val="A67600"/>
                </a:solidFill>
                <a:latin typeface="Arial"/>
                <a:ea typeface="Arial"/>
                <a:cs typeface="Arial"/>
                <a:sym typeface="Arial"/>
              </a:rPr>
              <a:t> </a:t>
            </a:r>
            <a:r>
              <a:rPr lang="en-US" sz="2000" b="1" dirty="0" err="1">
                <a:solidFill>
                  <a:srgbClr val="A67600"/>
                </a:solidFill>
                <a:latin typeface="Arial"/>
                <a:ea typeface="Arial"/>
                <a:cs typeface="Arial"/>
                <a:sym typeface="Arial"/>
              </a:rPr>
              <a:t>suất</a:t>
            </a:r>
            <a:r>
              <a:rPr lang="en-US" sz="2000" b="1" dirty="0">
                <a:solidFill>
                  <a:srgbClr val="A67600"/>
                </a:solidFill>
                <a:latin typeface="Arial"/>
                <a:ea typeface="Arial"/>
                <a:cs typeface="Arial"/>
                <a:sym typeface="Arial"/>
              </a:rPr>
              <a:t> </a:t>
            </a:r>
            <a:r>
              <a:rPr lang="en-US" sz="2000" b="1" dirty="0" err="1">
                <a:solidFill>
                  <a:srgbClr val="A67600"/>
                </a:solidFill>
                <a:latin typeface="Arial"/>
                <a:ea typeface="Arial"/>
                <a:cs typeface="Arial"/>
                <a:sym typeface="Arial"/>
              </a:rPr>
              <a:t>cây</a:t>
            </a:r>
            <a:r>
              <a:rPr lang="en-US" sz="2000" b="1" dirty="0">
                <a:solidFill>
                  <a:srgbClr val="A67600"/>
                </a:solidFill>
                <a:latin typeface="Arial"/>
                <a:ea typeface="Arial"/>
                <a:cs typeface="Arial"/>
                <a:sym typeface="Arial"/>
              </a:rPr>
              <a:t> </a:t>
            </a:r>
            <a:r>
              <a:rPr lang="en-US" sz="2000" b="1" dirty="0" err="1">
                <a:solidFill>
                  <a:srgbClr val="A67600"/>
                </a:solidFill>
                <a:latin typeface="Arial"/>
                <a:ea typeface="Arial"/>
                <a:cs typeface="Arial"/>
                <a:sym typeface="Arial"/>
              </a:rPr>
              <a:t>trông</a:t>
            </a:r>
            <a:endParaRPr sz="2000" b="1" dirty="0">
              <a:solidFill>
                <a:srgbClr val="A67600"/>
              </a:solidFill>
              <a:latin typeface="Arial"/>
              <a:ea typeface="Arial"/>
              <a:cs typeface="Arial"/>
              <a:sym typeface="Arial"/>
            </a:endParaRPr>
          </a:p>
        </p:txBody>
      </p:sp>
      <p:sp>
        <p:nvSpPr>
          <p:cNvPr id="206" name="Google Shape;206;p10"/>
          <p:cNvSpPr txBox="1"/>
          <p:nvPr/>
        </p:nvSpPr>
        <p:spPr>
          <a:xfrm>
            <a:off x="7282886" y="3870377"/>
            <a:ext cx="1137409" cy="707886"/>
          </a:xfrm>
          <a:prstGeom prst="rect">
            <a:avLst/>
          </a:prstGeom>
          <a:noFill/>
          <a:ln>
            <a:noFill/>
          </a:ln>
        </p:spPr>
        <p:txBody>
          <a:bodyPr spcFirstLastPara="1" wrap="square" lIns="0" tIns="45700" rIns="0" bIns="45700" anchor="b" anchorCtr="0">
            <a:spAutoFit/>
          </a:bodyPr>
          <a:lstStyle/>
          <a:p>
            <a:pPr marL="0" marR="0" lvl="0" indent="0" algn="ctr" rtl="0">
              <a:spcBef>
                <a:spcPts val="0"/>
              </a:spcBef>
              <a:spcAft>
                <a:spcPts val="0"/>
              </a:spcAft>
              <a:buNone/>
            </a:pPr>
            <a:r>
              <a:rPr lang="en-US" sz="2000" b="1">
                <a:solidFill>
                  <a:srgbClr val="F7931F"/>
                </a:solidFill>
                <a:latin typeface="Arial"/>
                <a:ea typeface="Arial"/>
                <a:cs typeface="Arial"/>
                <a:sym typeface="Arial"/>
              </a:rPr>
              <a:t>Yếu tố ảnh hưởng</a:t>
            </a:r>
            <a:endParaRPr sz="2000" b="1">
              <a:solidFill>
                <a:srgbClr val="F7931F"/>
              </a:solidFill>
              <a:latin typeface="Arial"/>
              <a:ea typeface="Arial"/>
              <a:cs typeface="Arial"/>
              <a:sym typeface="Arial"/>
            </a:endParaRPr>
          </a:p>
        </p:txBody>
      </p:sp>
      <p:sp>
        <p:nvSpPr>
          <p:cNvPr id="207" name="Google Shape;207;p10"/>
          <p:cNvSpPr txBox="1"/>
          <p:nvPr/>
        </p:nvSpPr>
        <p:spPr>
          <a:xfrm>
            <a:off x="3136336" y="906017"/>
            <a:ext cx="3293192"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dirty="0">
                <a:solidFill>
                  <a:schemeClr val="lt1"/>
                </a:solidFill>
                <a:latin typeface="Arial"/>
                <a:ea typeface="Arial"/>
                <a:cs typeface="Arial"/>
                <a:sym typeface="Arial"/>
              </a:rPr>
              <a:t>NỘI DUNG</a:t>
            </a:r>
            <a:endParaRPr sz="3600" dirty="0">
              <a:solidFill>
                <a:schemeClr val="lt1"/>
              </a:solidFill>
              <a:latin typeface="Arial"/>
              <a:ea typeface="Arial"/>
              <a:cs typeface="Arial"/>
              <a:sym typeface="Arial"/>
            </a:endParaRPr>
          </a:p>
        </p:txBody>
      </p:sp>
      <p:pic>
        <p:nvPicPr>
          <p:cNvPr id="208" name="Google Shape;208;p10" descr="Target Audience with solid fill"/>
          <p:cNvPicPr preferRelativeResize="0"/>
          <p:nvPr/>
        </p:nvPicPr>
        <p:blipFill rotWithShape="1">
          <a:blip r:embed="rId5">
            <a:alphaModFix/>
          </a:blip>
          <a:srcRect/>
          <a:stretch/>
        </p:blipFill>
        <p:spPr>
          <a:xfrm>
            <a:off x="2485136" y="3370736"/>
            <a:ext cx="353784" cy="353784"/>
          </a:xfrm>
          <a:prstGeom prst="rect">
            <a:avLst/>
          </a:prstGeom>
          <a:noFill/>
          <a:ln>
            <a:noFill/>
          </a:ln>
          <a:effectLst>
            <a:outerShdw blurRad="50800" dist="38100" dir="2700000" algn="tl" rotWithShape="0">
              <a:srgbClr val="000000">
                <a:alpha val="40000"/>
              </a:srgbClr>
            </a:outerShdw>
          </a:effectLst>
        </p:spPr>
      </p:pic>
      <p:pic>
        <p:nvPicPr>
          <p:cNvPr id="209" name="Google Shape;209;p10" descr="Postit Notes with solid fill"/>
          <p:cNvPicPr preferRelativeResize="0"/>
          <p:nvPr/>
        </p:nvPicPr>
        <p:blipFill rotWithShape="1">
          <a:blip r:embed="rId4">
            <a:alphaModFix/>
          </a:blip>
          <a:srcRect/>
          <a:stretch/>
        </p:blipFill>
        <p:spPr>
          <a:xfrm>
            <a:off x="3425293" y="3624369"/>
            <a:ext cx="353784" cy="353784"/>
          </a:xfrm>
          <a:prstGeom prst="rect">
            <a:avLst/>
          </a:prstGeom>
          <a:noFill/>
          <a:ln>
            <a:noFill/>
          </a:ln>
          <a:effectLst>
            <a:outerShdw blurRad="50800" dist="38100" dir="2700000" algn="tl" rotWithShape="0">
              <a:srgbClr val="000000">
                <a:alpha val="40000"/>
              </a:srgbClr>
            </a:outerShdw>
          </a:effectLst>
        </p:spPr>
      </p:pic>
      <p:pic>
        <p:nvPicPr>
          <p:cNvPr id="210" name="Google Shape;210;p10" descr="Target Audience with solid fill"/>
          <p:cNvPicPr preferRelativeResize="0"/>
          <p:nvPr/>
        </p:nvPicPr>
        <p:blipFill rotWithShape="1">
          <a:blip r:embed="rId5">
            <a:alphaModFix/>
          </a:blip>
          <a:srcRect/>
          <a:stretch/>
        </p:blipFill>
        <p:spPr>
          <a:xfrm>
            <a:off x="4287256" y="3682179"/>
            <a:ext cx="353784" cy="353784"/>
          </a:xfrm>
          <a:prstGeom prst="rect">
            <a:avLst/>
          </a:prstGeom>
          <a:noFill/>
          <a:ln>
            <a:noFill/>
          </a:ln>
          <a:effectLst>
            <a:outerShdw blurRad="50800" dist="38100" dir="2700000" algn="tl" rotWithShape="0">
              <a:srgbClr val="000000">
                <a:alpha val="40000"/>
              </a:srgbClr>
            </a:outerShdw>
          </a:effectLst>
        </p:spPr>
      </p:pic>
    </p:spTree>
  </p:cSld>
  <p:clrMapOvr>
    <a:masterClrMapping/>
  </p:clrMapOvr>
  <p:transition spd="slow">
    <p:fade/>
  </p:transition>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TotalTime>
  <Words>1437</Words>
  <Application>Microsoft Office PowerPoint</Application>
  <PresentationFormat>On-screen Show (4:3)</PresentationFormat>
  <Paragraphs>177</Paragraphs>
  <Slides>40</Slides>
  <Notes>40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Noto Sans Symbols</vt:lpstr>
      <vt:lpstr>Arial</vt:lpstr>
      <vt:lpstr>Calibri</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20</cp:revision>
  <dcterms:created xsi:type="dcterms:W3CDTF">2006-08-16T00:00:00Z</dcterms:created>
  <dcterms:modified xsi:type="dcterms:W3CDTF">2026-01-02T08:26:00Z</dcterms:modified>
</cp:coreProperties>
</file>