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72" r:id="rId2"/>
    <p:sldMasterId id="2147483684" r:id="rId3"/>
  </p:sldMasterIdLst>
  <p:notesMasterIdLst>
    <p:notesMasterId r:id="rId41"/>
  </p:notesMasterIdLst>
  <p:sldIdLst>
    <p:sldId id="300" r:id="rId4"/>
    <p:sldId id="259" r:id="rId5"/>
    <p:sldId id="260" r:id="rId6"/>
    <p:sldId id="301" r:id="rId7"/>
    <p:sldId id="317" r:id="rId8"/>
    <p:sldId id="299" r:id="rId9"/>
    <p:sldId id="302" r:id="rId10"/>
    <p:sldId id="304" r:id="rId11"/>
    <p:sldId id="316" r:id="rId12"/>
    <p:sldId id="321" r:id="rId13"/>
    <p:sldId id="320" r:id="rId14"/>
    <p:sldId id="278" r:id="rId15"/>
    <p:sldId id="318" r:id="rId16"/>
    <p:sldId id="305" r:id="rId17"/>
    <p:sldId id="325" r:id="rId18"/>
    <p:sldId id="323" r:id="rId19"/>
    <p:sldId id="326" r:id="rId20"/>
    <p:sldId id="307" r:id="rId21"/>
    <p:sldId id="306" r:id="rId22"/>
    <p:sldId id="308" r:id="rId23"/>
    <p:sldId id="309" r:id="rId24"/>
    <p:sldId id="319" r:id="rId25"/>
    <p:sldId id="310" r:id="rId26"/>
    <p:sldId id="311" r:id="rId27"/>
    <p:sldId id="324" r:id="rId28"/>
    <p:sldId id="313" r:id="rId29"/>
    <p:sldId id="314" r:id="rId30"/>
    <p:sldId id="289" r:id="rId31"/>
    <p:sldId id="315" r:id="rId32"/>
    <p:sldId id="277" r:id="rId33"/>
    <p:sldId id="322" r:id="rId34"/>
    <p:sldId id="327" r:id="rId35"/>
    <p:sldId id="328" r:id="rId36"/>
    <p:sldId id="329" r:id="rId37"/>
    <p:sldId id="293" r:id="rId38"/>
    <p:sldId id="294" r:id="rId39"/>
    <p:sldId id="297" r:id="rId40"/>
  </p:sldIdLst>
  <p:sldSz cx="12192000" cy="6858000"/>
  <p:notesSz cx="6858000" cy="9144000"/>
  <p:embeddedFontLst>
    <p:embeddedFont>
      <p:font typeface="#9Slide02 Tieu de rat dai 01" panose="020B0604020202020204" charset="0"/>
      <p:regular r:id="rId42"/>
      <p:bold r:id="rId43"/>
      <p:italic r:id="rId44"/>
      <p:boldItalic r:id="rId45"/>
    </p:embeddedFont>
    <p:embeddedFont>
      <p:font typeface="Lobster" panose="00000500000000000000" pitchFamily="2" charset="0"/>
      <p:regular r:id="rId46"/>
    </p:embeddedFont>
    <p:embeddedFont>
      <p:font typeface="Overpass" panose="020B060402020202020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orient="horz" userDrawn="1">
          <p15:clr>
            <a:srgbClr val="A4A3A4"/>
          </p15:clr>
        </p15:guide>
        <p15:guide id="5" userDrawn="1">
          <p15:clr>
            <a:srgbClr val="A4A3A4"/>
          </p15:clr>
        </p15:guide>
        <p15:guide id="6" pos="7680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8" roundtripDataSignature="AMtx7mi00kN/EPvqB0SDL/sKXFHyXEMSX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4141"/>
    <a:srgbClr val="000000"/>
    <a:srgbClr val="FFDEB5"/>
    <a:srgbClr val="FFFFFF"/>
    <a:srgbClr val="2A31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724" y="64"/>
      </p:cViewPr>
      <p:guideLst>
        <p:guide orient="horz" pos="2160"/>
        <p:guide pos="3840"/>
        <p:guide orient="horz" pos="4320"/>
        <p:guide orient="horz"/>
        <p:guide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4.fntdata"/><Relationship Id="rId58" Type="http://customschemas.google.com/relationships/presentationmetadata" Target="metadata"/><Relationship Id="rId5" Type="http://schemas.openxmlformats.org/officeDocument/2006/relationships/slide" Target="slides/slide2.xml"/><Relationship Id="rId61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3.fntdata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5.fntdata"/><Relationship Id="rId59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9737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1985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376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" name="Google Shape;342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6908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6043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" name="Google Shape;342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  <a:defRPr/>
            </a:pPr>
            <a:fld id="{344888A0-4A6A-4A63-BB20-B02BF57CF0C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defRPr/>
              </a:pPr>
              <a:t>2/1/2026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  <a:defRPr/>
            </a:pPr>
            <a:fld id="{00897FC3-16F9-4CF9-855C-3A0BD05F06F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472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  <a:defRPr/>
            </a:pPr>
            <a:fld id="{344888A0-4A6A-4A63-BB20-B02BF57CF0C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defRPr/>
              </a:pPr>
              <a:t>2/1/2026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  <a:defRPr/>
            </a:pPr>
            <a:fld id="{00897FC3-16F9-4CF9-855C-3A0BD05F06F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562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  <a:defRPr/>
            </a:pPr>
            <a:fld id="{344888A0-4A6A-4A63-BB20-B02BF57CF0C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defRPr/>
              </a:pPr>
              <a:t>2/1/2026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  <a:defRPr/>
            </a:pPr>
            <a:fld id="{00897FC3-16F9-4CF9-855C-3A0BD05F06F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919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  <a:defRPr/>
            </a:pPr>
            <a:fld id="{344888A0-4A6A-4A63-BB20-B02BF57CF0C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defRPr/>
              </a:pPr>
              <a:t>2/1/2026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  <a:defRPr/>
            </a:pPr>
            <a:fld id="{00897FC3-16F9-4CF9-855C-3A0BD05F06F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728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  <a:defRPr/>
            </a:pPr>
            <a:fld id="{344888A0-4A6A-4A63-BB20-B02BF57CF0C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defRPr/>
              </a:pPr>
              <a:t>2/1/2026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  <a:defRPr/>
            </a:pPr>
            <a:fld id="{00897FC3-16F9-4CF9-855C-3A0BD05F06F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7576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  <a:defRPr/>
            </a:pPr>
            <a:fld id="{344888A0-4A6A-4A63-BB20-B02BF57CF0C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defRPr/>
              </a:pPr>
              <a:t>2/1/2026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  <a:defRPr/>
            </a:pPr>
            <a:fld id="{00897FC3-16F9-4CF9-855C-3A0BD05F06F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8545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  <a:defRPr/>
            </a:pPr>
            <a:fld id="{344888A0-4A6A-4A63-BB20-B02BF57CF0C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defRPr/>
              </a:pPr>
              <a:t>2/1/2026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  <a:defRPr/>
            </a:pPr>
            <a:fld id="{00897FC3-16F9-4CF9-855C-3A0BD05F06F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350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  <a:defRPr/>
            </a:pPr>
            <a:fld id="{344888A0-4A6A-4A63-BB20-B02BF57CF0C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defRPr/>
              </a:pPr>
              <a:t>2/1/2026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  <a:defRPr/>
            </a:pPr>
            <a:fld id="{00897FC3-16F9-4CF9-855C-3A0BD05F06F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976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320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000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4070C93-D33F-4917-94C5-B5E199008260}"/>
              </a:ext>
            </a:extLst>
          </p:cNvPr>
          <p:cNvSpPr/>
          <p:nvPr userDrawn="1"/>
        </p:nvSpPr>
        <p:spPr>
          <a:xfrm>
            <a:off x="304800" y="2286000"/>
            <a:ext cx="1872000" cy="140400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78" r="-2678"/>
            </a:stretch>
          </a:blipFill>
          <a:ln w="28575">
            <a:solidFill>
              <a:srgbClr val="FFCF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250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DDCBE37-849A-41B6-8B95-9E0A7B9644B0}"/>
              </a:ext>
            </a:extLst>
          </p:cNvPr>
          <p:cNvSpPr/>
          <p:nvPr userDrawn="1"/>
        </p:nvSpPr>
        <p:spPr>
          <a:xfrm>
            <a:off x="406400" y="2245291"/>
            <a:ext cx="1828800" cy="137160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67" r="-3965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021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0" r="12020" b="20943"/>
          <a:stretch/>
        </p:blipFill>
        <p:spPr>
          <a:xfrm>
            <a:off x="251011" y="2382452"/>
            <a:ext cx="1484655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76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  <a:defRPr/>
            </a:pPr>
            <a:fld id="{344888A0-4A6A-4A63-BB20-B02BF57CF0C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defRPr/>
              </a:pPr>
              <a:t>2/1/2026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  <a:defRPr/>
            </a:pPr>
            <a:fld id="{00897FC3-16F9-4CF9-855C-3A0BD05F06F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9652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  <a:defRPr/>
            </a:pPr>
            <a:fld id="{344888A0-4A6A-4A63-BB20-B02BF57CF0C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defRPr/>
              </a:pPr>
              <a:t>2/1/2026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  <a:defRPr/>
            </a:pPr>
            <a:fld id="{00897FC3-16F9-4CF9-855C-3A0BD05F06F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4353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  <a:defRPr/>
            </a:pPr>
            <a:fld id="{344888A0-4A6A-4A63-BB20-B02BF57CF0C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defRPr/>
              </a:pPr>
              <a:t>2/1/2026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  <a:defRPr/>
            </a:pPr>
            <a:fld id="{00897FC3-16F9-4CF9-855C-3A0BD05F06F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9622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  <a:defRPr/>
            </a:pPr>
            <a:fld id="{344888A0-4A6A-4A63-BB20-B02BF57CF0C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defRPr/>
              </a:pPr>
              <a:t>2/1/2026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  <a:defRPr/>
            </a:pPr>
            <a:fld id="{00897FC3-16F9-4CF9-855C-3A0BD05F06F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5691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  <a:defRPr/>
            </a:pPr>
            <a:fld id="{344888A0-4A6A-4A63-BB20-B02BF57CF0C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defRPr/>
              </a:pPr>
              <a:t>2/1/2026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  <a:defRPr/>
            </a:pPr>
            <a:fld id="{00897FC3-16F9-4CF9-855C-3A0BD05F06F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8691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  <a:defRPr/>
            </a:pPr>
            <a:fld id="{344888A0-4A6A-4A63-BB20-B02BF57CF0C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defRPr/>
              </a:pPr>
              <a:t>2/1/2026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  <a:defRPr/>
            </a:pPr>
            <a:fld id="{00897FC3-16F9-4CF9-855C-3A0BD05F06F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6191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  <a:defRPr/>
            </a:pPr>
            <a:fld id="{344888A0-4A6A-4A63-BB20-B02BF57CF0C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defRPr/>
              </a:pPr>
              <a:t>2/1/2026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  <a:defRPr/>
            </a:pPr>
            <a:fld id="{00897FC3-16F9-4CF9-855C-3A0BD05F06F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081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ection Header">
  <p:cSld name="4_Section 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7"/>
          <p:cNvSpPr/>
          <p:nvPr/>
        </p:nvSpPr>
        <p:spPr>
          <a:xfrm>
            <a:off x="304800" y="2286000"/>
            <a:ext cx="1872000" cy="1404000"/>
          </a:xfrm>
          <a:prstGeom prst="ellipse">
            <a:avLst/>
          </a:prstGeom>
          <a:noFill/>
          <a:ln w="28575" cap="flat" cmpd="sng">
            <a:solidFill>
              <a:srgbClr val="FFCF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  <a:defRPr/>
            </a:pPr>
            <a:fld id="{344888A0-4A6A-4A63-BB20-B02BF57CF0C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defRPr/>
              </a:pPr>
              <a:t>2/1/2026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  <a:defRPr/>
            </a:pPr>
            <a:fld id="{00897FC3-16F9-4CF9-855C-3A0BD05F06F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6986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  <a:defRPr/>
            </a:pPr>
            <a:fld id="{344888A0-4A6A-4A63-BB20-B02BF57CF0C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defRPr/>
              </a:pPr>
              <a:t>2/1/2026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  <a:defRPr/>
            </a:pPr>
            <a:fld id="{00897FC3-16F9-4CF9-855C-3A0BD05F06F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7926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  <a:defRPr/>
            </a:pPr>
            <a:fld id="{344888A0-4A6A-4A63-BB20-B02BF57CF0C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defRPr/>
              </a:pPr>
              <a:t>2/1/2026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  <a:defRPr/>
            </a:pPr>
            <a:fld id="{00897FC3-16F9-4CF9-855C-3A0BD05F06F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4625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  <a:defRPr/>
            </a:pPr>
            <a:fld id="{344888A0-4A6A-4A63-BB20-B02BF57CF0C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defRPr/>
              </a:pPr>
              <a:t>2/1/2026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  <a:defRPr/>
            </a:pPr>
            <a:fld id="{00897FC3-16F9-4CF9-855C-3A0BD05F06F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3016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257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098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4070C93-D33F-4917-94C5-B5E199008260}"/>
              </a:ext>
            </a:extLst>
          </p:cNvPr>
          <p:cNvSpPr/>
          <p:nvPr userDrawn="1"/>
        </p:nvSpPr>
        <p:spPr>
          <a:xfrm>
            <a:off x="304800" y="2286000"/>
            <a:ext cx="1872000" cy="140400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78" r="-2678"/>
            </a:stretch>
          </a:blipFill>
          <a:ln w="28575">
            <a:solidFill>
              <a:srgbClr val="FFCF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807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DDCBE37-849A-41B6-8B95-9E0A7B9644B0}"/>
              </a:ext>
            </a:extLst>
          </p:cNvPr>
          <p:cNvSpPr/>
          <p:nvPr userDrawn="1"/>
        </p:nvSpPr>
        <p:spPr>
          <a:xfrm>
            <a:off x="406400" y="2245291"/>
            <a:ext cx="1828800" cy="137160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67" r="-3965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317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0" r="12020" b="20943"/>
          <a:stretch/>
        </p:blipFill>
        <p:spPr>
          <a:xfrm>
            <a:off x="251011" y="2382452"/>
            <a:ext cx="1484655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79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8"/>
          <p:cNvSpPr/>
          <p:nvPr/>
        </p:nvSpPr>
        <p:spPr>
          <a:xfrm>
            <a:off x="406400" y="2245291"/>
            <a:ext cx="1828800" cy="1371600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9"/>
          <p:cNvSpPr/>
          <p:nvPr/>
        </p:nvSpPr>
        <p:spPr>
          <a:xfrm>
            <a:off x="251011" y="2382452"/>
            <a:ext cx="1484655" cy="10972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0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5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  <a:defRPr/>
            </a:pPr>
            <a:fld id="{344888A0-4A6A-4A63-BB20-B02BF57CF0C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defRPr/>
              </a:pPr>
              <a:t>2/1/2026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  <a:defRPr/>
            </a:pPr>
            <a:fld id="{00897FC3-16F9-4CF9-855C-3A0BD05F06F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915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  <a:defRPr/>
            </a:pPr>
            <a:fld id="{344888A0-4A6A-4A63-BB20-B02BF57CF0C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defRPr/>
              </a:pPr>
              <a:t>2/1/2026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  <a:defRPr/>
            </a:pPr>
            <a:fld id="{00897FC3-16F9-4CF9-855C-3A0BD05F06F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283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  <a:defRPr/>
            </a:pPr>
            <a:fld id="{344888A0-4A6A-4A63-BB20-B02BF57CF0C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defRPr/>
              </a:pPr>
              <a:t>2/1/2026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  <a:defRPr/>
            </a:pPr>
            <a:fld id="{00897FC3-16F9-4CF9-855C-3A0BD05F06F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612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969AE679-DB32-792E-01F8-9C48028E23CD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43"/>
          <p:cNvSpPr txBox="1"/>
          <p:nvPr/>
        </p:nvSpPr>
        <p:spPr>
          <a:xfrm>
            <a:off x="0" y="-894665"/>
            <a:ext cx="12192000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C3C3C3"/>
                </a:solidFill>
                <a:latin typeface="Calibri"/>
                <a:ea typeface="Calibri"/>
                <a:cs typeface="Calibri"/>
                <a:sym typeface="Calibri"/>
              </a:rPr>
              <a:t>www.9slide.vn</a:t>
            </a:r>
            <a:endParaRPr sz="1500" b="0" i="0" u="none" strike="noStrike" cap="none">
              <a:solidFill>
                <a:srgbClr val="C3C3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43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4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359866-DA39-FF3A-DE6C-9BD15A6FFF97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95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57" r:id="rId12"/>
    <p:sldLayoutId id="2147483658" r:id="rId13"/>
    <p:sldLayoutId id="2147483659" r:id="rId14"/>
    <p:sldLayoutId id="2147483660" r:id="rId15"/>
    <p:sldLayoutId id="2147483661" r:id="rId1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B8F7255-8653-DBC3-1F12-89D92734A481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70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65" r:id="rId12"/>
    <p:sldLayoutId id="2147483666" r:id="rId13"/>
    <p:sldLayoutId id="2147483667" r:id="rId14"/>
    <p:sldLayoutId id="2147483668" r:id="rId15"/>
    <p:sldLayoutId id="2147483669" r:id="rId1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../../M&#7865;%20c&#7913;u%20con,%20t&#7915;%20ch&#7889;i%20&#273;i&#7873;u%20tr&#7883;%20ung%20th&#432;%20qua%20&#273;&#7901;i%20_%20VTC.mp4" TargetMode="External"/><Relationship Id="rId2" Type="http://schemas.openxmlformats.org/officeDocument/2006/relationships/hyperlink" Target="https://www.youtube.com/watch?v=iSnwCP0FZZk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98NAC8s-8uk" TargetMode="Externa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../../Ung%20th&#432;%20ph&#225;t%20tri&#7875;n%20trong%20c&#417;%20th&#7875;%20nh&#432;%20th&#7871;%20n&#224;o__%20BS%20Phan%20Tr&#250;c,%20BV%20Vinmec%20Times%20City.mp4" TargetMode="External"/><Relationship Id="rId2" Type="http://schemas.openxmlformats.org/officeDocument/2006/relationships/hyperlink" Target="https://www.youtube.com/watch?v=HA4__SCKOMM" TargetMode="Externa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../../Ung%20th&#432;%20ph&#7893;i%20l&#224;%20g&#236;-%20Ung%20th&#432;%20ph&#7893;i%20th&#7901;i%20k&#236;%20&#273;&#7847;u%20bi&#7875;u%20hi&#7879;n%20nh&#432;%20th&#7871;%20n&#224;o-.mp4" TargetMode="External"/><Relationship Id="rId2" Type="http://schemas.openxmlformats.org/officeDocument/2006/relationships/hyperlink" Target="../../Ti&#7871;t%20l&#7897;%20qu&#225;%20tr&#236;nh%20t&#7871;%20b&#224;o%20ung%20th&#432;%20di%20c&#259;n%20trong%20c&#417;%20th&#7875;.mp4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9.wdp"/><Relationship Id="rId18" Type="http://schemas.openxmlformats.org/officeDocument/2006/relationships/image" Target="../media/image13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11.png"/><Relationship Id="rId17" Type="http://schemas.microsoft.com/office/2007/relationships/hdphoto" Target="../media/hdphoto12.wdp"/><Relationship Id="rId2" Type="http://schemas.openxmlformats.org/officeDocument/2006/relationships/image" Target="../media/image6.png"/><Relationship Id="rId16" Type="http://schemas.microsoft.com/office/2007/relationships/hdphoto" Target="../media/hdphoto11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openxmlformats.org/officeDocument/2006/relationships/image" Target="../media/image12.png"/><Relationship Id="rId10" Type="http://schemas.openxmlformats.org/officeDocument/2006/relationships/image" Target="../media/image10.png"/><Relationship Id="rId19" Type="http://schemas.microsoft.com/office/2007/relationships/hdphoto" Target="../media/hdphoto13.wdp"/><Relationship Id="rId4" Type="http://schemas.openxmlformats.org/officeDocument/2006/relationships/image" Target="../media/image7.png"/><Relationship Id="rId9" Type="http://schemas.microsoft.com/office/2007/relationships/hdphoto" Target="../media/hdphoto7.wdp"/><Relationship Id="rId14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microsoft.com/office/2007/relationships/hdphoto" Target="../media/hdphoto14.wdp"/><Relationship Id="rId7" Type="http://schemas.microsoft.com/office/2007/relationships/hdphoto" Target="../media/hdphoto1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875" l="3269" r="96126">
                        <a14:foregroundMark x1="75303" y1="28375" x2="69855" y2="32500"/>
                        <a14:foregroundMark x1="69855" y1="32500" x2="69370" y2="32875"/>
                        <a14:foregroundMark x1="16344" y1="78625" x2="22155" y2="73750"/>
                        <a14:foregroundMark x1="50605" y1="80375" x2="56416" y2="7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432" y="-811912"/>
            <a:ext cx="6644635" cy="64354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3078" y="994929"/>
            <a:ext cx="617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#9Slide02 Tieu de rat dai 01"/>
              </a:rPr>
              <a:t>Trứng</a:t>
            </a:r>
            <a:endParaRPr lang="en-US" b="1" dirty="0">
              <a:solidFill>
                <a:schemeClr val="bg1"/>
              </a:solidFill>
              <a:latin typeface="#9Slide02 Tieu de rat dai 01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19048" y="1669800"/>
            <a:ext cx="758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#9Slide02 Tieu de rat dai 01"/>
              </a:rPr>
              <a:t>HỢP TỬ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68732" y="2405829"/>
            <a:ext cx="1026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#9Slide02 Tieu de rat dai 01"/>
              </a:rPr>
              <a:t>PHÂN CHIA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32833" y="4026885"/>
            <a:ext cx="862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#9Slide02 Tieu de rat dai 01"/>
              </a:rPr>
              <a:t>4 TẾ BÀO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44842" y="5315793"/>
            <a:ext cx="554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#9Slide02 Tieu de rat dai 01"/>
              </a:rPr>
              <a:t>PHÔI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14673" y="5315793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#9Slide02 Tieu de rat dai 01"/>
              </a:rPr>
              <a:t>PHÔI NANG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6" b="94933" l="5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843" y="1823688"/>
            <a:ext cx="1556055" cy="11670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46108" y="2157461"/>
            <a:ext cx="925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#9Slide02 Tieu de rat dai 01"/>
              </a:rPr>
              <a:t>Tinh</a:t>
            </a:r>
            <a:r>
              <a:rPr lang="en-US" b="1" dirty="0">
                <a:solidFill>
                  <a:schemeClr val="bg1"/>
                </a:solidFill>
                <a:latin typeface="#9Slide02 Tieu de rat dai 01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#9Slide02 Tieu de rat dai 01"/>
              </a:rPr>
              <a:t>trùng</a:t>
            </a:r>
            <a:endParaRPr lang="en-US" b="1" dirty="0">
              <a:solidFill>
                <a:schemeClr val="bg1"/>
              </a:solidFill>
              <a:latin typeface="#9Slide02 Tieu de rat dai 01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52898" y="2405828"/>
            <a:ext cx="904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#9Slide02 Tieu de rat dai 01"/>
              </a:rPr>
              <a:t>THỤ TINH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88787" y="5984880"/>
            <a:ext cx="3639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#9Slide02 Tieu de rat dai 01"/>
              </a:rPr>
              <a:t>QUÁ TRÌNH PHÁT TRIỂN PHÔI Ở CƠ THỂ NGƯỜI</a:t>
            </a:r>
          </a:p>
        </p:txBody>
      </p:sp>
    </p:spTree>
    <p:extLst>
      <p:ext uri="{BB962C8B-B14F-4D97-AF65-F5344CB8AC3E}">
        <p14:creationId xmlns:p14="http://schemas.microsoft.com/office/powerpoint/2010/main" val="386922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4"/>
          <p:cNvGrpSpPr/>
          <p:nvPr/>
        </p:nvGrpSpPr>
        <p:grpSpPr>
          <a:xfrm>
            <a:off x="2096494" y="2476590"/>
            <a:ext cx="6926848" cy="1904820"/>
            <a:chOff x="1746504" y="2491986"/>
            <a:chExt cx="5650993" cy="1825337"/>
          </a:xfrm>
        </p:grpSpPr>
        <p:sp>
          <p:nvSpPr>
            <p:cNvPr id="346" name="Google Shape;346;p34"/>
            <p:cNvSpPr/>
            <p:nvPr/>
          </p:nvSpPr>
          <p:spPr>
            <a:xfrm>
              <a:off x="3101022" y="2948277"/>
              <a:ext cx="2941958" cy="912755"/>
            </a:xfrm>
            <a:prstGeom prst="roundRect">
              <a:avLst>
                <a:gd name="adj" fmla="val 10865"/>
              </a:avLst>
            </a:prstGeom>
            <a:solidFill>
              <a:srgbClr val="222A35"/>
            </a:solidFill>
            <a:ln w="19050" cap="flat" cmpd="sng">
              <a:solidFill>
                <a:srgbClr val="F7CAA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4000"/>
              </a:pPr>
              <a:endParaRPr sz="4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34"/>
            <p:cNvSpPr/>
            <p:nvPr/>
          </p:nvSpPr>
          <p:spPr>
            <a:xfrm>
              <a:off x="1746504" y="2491986"/>
              <a:ext cx="5650993" cy="18253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lnSpc>
                  <a:spcPct val="120000"/>
                </a:lnSpc>
                <a:buClr>
                  <a:srgbClr val="44546A"/>
                </a:buClr>
                <a:buSzPts val="2800"/>
              </a:pPr>
              <a:r>
                <a:rPr lang="en-US" sz="4000" b="1">
                  <a:solidFill>
                    <a:srgbClr val="FFFF00"/>
                  </a:solidFill>
                </a:rPr>
                <a:t>EM CÓ BIẾT?</a:t>
              </a:r>
              <a:endParaRPr sz="400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974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03978" y="1683278"/>
            <a:ext cx="34708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182 563 ca </a:t>
            </a:r>
            <a:r>
              <a:rPr lang="en-US" sz="2000" dirty="0" err="1">
                <a:solidFill>
                  <a:schemeClr val="bg1"/>
                </a:solidFill>
              </a:rPr>
              <a:t>mắc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ung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thư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mới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03979" y="2317159"/>
            <a:ext cx="23920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122 690 ca </a:t>
            </a:r>
            <a:r>
              <a:rPr lang="en-US" sz="2000" dirty="0" err="1">
                <a:solidFill>
                  <a:schemeClr val="bg1"/>
                </a:solidFill>
              </a:rPr>
              <a:t>tử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vong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03978" y="2985849"/>
            <a:ext cx="30467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chemeClr val="bg1"/>
                </a:solidFill>
              </a:rPr>
              <a:t>100 000 </a:t>
            </a:r>
            <a:r>
              <a:rPr lang="en-US" sz="2000" dirty="0" err="1">
                <a:solidFill>
                  <a:schemeClr val="bg1"/>
                </a:solidFill>
              </a:rPr>
              <a:t>thì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có</a:t>
            </a:r>
            <a:r>
              <a:rPr lang="en-US" sz="2000" dirty="0">
                <a:solidFill>
                  <a:schemeClr val="bg1"/>
                </a:solidFill>
              </a:rPr>
              <a:t> 159 </a:t>
            </a:r>
            <a:r>
              <a:rPr lang="en-US" sz="2000" dirty="0" err="1">
                <a:solidFill>
                  <a:schemeClr val="bg1"/>
                </a:solidFill>
              </a:rPr>
              <a:t>người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mắc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mới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và</a:t>
            </a:r>
            <a:r>
              <a:rPr lang="en-US" sz="2000" dirty="0">
                <a:solidFill>
                  <a:schemeClr val="bg1"/>
                </a:solidFill>
              </a:rPr>
              <a:t> 106 </a:t>
            </a:r>
            <a:r>
              <a:rPr lang="en-US" sz="2000" dirty="0" err="1">
                <a:solidFill>
                  <a:schemeClr val="bg1"/>
                </a:solidFill>
              </a:rPr>
              <a:t>tử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vong</a:t>
            </a:r>
            <a:r>
              <a:rPr lang="en-US" sz="2000" dirty="0">
                <a:solidFill>
                  <a:schemeClr val="bg1"/>
                </a:solidFill>
              </a:rPr>
              <a:t> do </a:t>
            </a:r>
            <a:r>
              <a:rPr lang="en-US" sz="2000" dirty="0" err="1">
                <a:solidFill>
                  <a:schemeClr val="bg1"/>
                </a:solidFill>
              </a:rPr>
              <a:t>ung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thư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09289" y="4869676"/>
            <a:ext cx="62985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Thống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kê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năm</a:t>
            </a:r>
            <a:r>
              <a:rPr lang="en-US" sz="2800" dirty="0">
                <a:solidFill>
                  <a:schemeClr val="bg1"/>
                </a:solidFill>
              </a:rPr>
              <a:t> 2020 </a:t>
            </a:r>
            <a:r>
              <a:rPr lang="en-US" sz="2800" dirty="0" err="1">
                <a:solidFill>
                  <a:schemeClr val="bg1"/>
                </a:solidFill>
              </a:rPr>
              <a:t>của</a:t>
            </a:r>
            <a:r>
              <a:rPr lang="en-US" sz="2800" dirty="0">
                <a:solidFill>
                  <a:schemeClr val="bg1"/>
                </a:solidFill>
              </a:rPr>
              <a:t> GLOBOCAN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9" r="13502"/>
          <a:stretch/>
        </p:blipFill>
        <p:spPr>
          <a:xfrm>
            <a:off x="2085576" y="1222024"/>
            <a:ext cx="4679576" cy="3458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0981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3"/>
          <p:cNvSpPr txBox="1"/>
          <p:nvPr/>
        </p:nvSpPr>
        <p:spPr>
          <a:xfrm>
            <a:off x="4075980" y="3231241"/>
            <a:ext cx="5931432" cy="498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FFFF00"/>
                </a:solidFill>
              </a:rPr>
              <a:t>UNG THƯ VÀ CÁCH PHÒNG TRÁNH</a:t>
            </a:r>
            <a:endParaRPr sz="2400" b="1" dirty="0">
              <a:solidFill>
                <a:srgbClr val="FFFF00"/>
              </a:solidFill>
            </a:endParaRPr>
          </a:p>
        </p:txBody>
      </p:sp>
      <p:sp>
        <p:nvSpPr>
          <p:cNvPr id="269" name="Google Shape;269;p23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09" b="98152" l="9918" r="899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306" y="2717962"/>
            <a:ext cx="2710927" cy="1525117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30471">
            <a:off x="2208554" y="1236927"/>
            <a:ext cx="8191497" cy="4471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4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1555" r="19778"/>
          <a:stretch/>
        </p:blipFill>
        <p:spPr>
          <a:xfrm>
            <a:off x="3962400" y="1524448"/>
            <a:ext cx="1031696" cy="1094224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4"/>
          <p:cNvSpPr txBox="1"/>
          <p:nvPr/>
        </p:nvSpPr>
        <p:spPr>
          <a:xfrm>
            <a:off x="2836606" y="2839897"/>
            <a:ext cx="6120582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b="1" dirty="0" err="1">
                <a:solidFill>
                  <a:schemeClr val="tx1"/>
                </a:solidFill>
              </a:rPr>
              <a:t>Phân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biệt</a:t>
            </a:r>
            <a:r>
              <a:rPr lang="en-US" sz="2000" b="1" dirty="0">
                <a:solidFill>
                  <a:schemeClr val="tx1"/>
                </a:solidFill>
              </a:rPr>
              <a:t> u </a:t>
            </a:r>
            <a:r>
              <a:rPr lang="en-US" sz="2000" b="1" dirty="0" err="1">
                <a:solidFill>
                  <a:schemeClr val="tx1"/>
                </a:solidFill>
              </a:rPr>
              <a:t>lành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tính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và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khối</a:t>
            </a:r>
            <a:r>
              <a:rPr lang="en-US" sz="2000" b="1" dirty="0">
                <a:solidFill>
                  <a:schemeClr val="tx1"/>
                </a:solidFill>
              </a:rPr>
              <a:t> u </a:t>
            </a:r>
            <a:r>
              <a:rPr lang="en-US" sz="2000" b="1" dirty="0" err="1">
                <a:solidFill>
                  <a:schemeClr val="tx1"/>
                </a:solidFill>
              </a:rPr>
              <a:t>ác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tính</a:t>
            </a:r>
            <a:r>
              <a:rPr lang="en-US" sz="2000" b="1" dirty="0">
                <a:solidFill>
                  <a:schemeClr val="tx1"/>
                </a:solidFill>
              </a:rPr>
              <a:t>. </a:t>
            </a:r>
            <a:r>
              <a:rPr lang="en-US" sz="2000" b="1" dirty="0" err="1">
                <a:solidFill>
                  <a:schemeClr val="tx1"/>
                </a:solidFill>
              </a:rPr>
              <a:t>Tế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bào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ung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thư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khác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gì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với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tế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bào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bình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thường</a:t>
            </a:r>
            <a:r>
              <a:rPr lang="en-US" sz="2000" b="1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b="1" dirty="0" err="1">
                <a:solidFill>
                  <a:schemeClr val="tx1"/>
                </a:solidFill>
              </a:rPr>
              <a:t>Tình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hình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ung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thư</a:t>
            </a:r>
            <a:r>
              <a:rPr lang="en-US" sz="2000" b="1" dirty="0">
                <a:solidFill>
                  <a:schemeClr val="tx1"/>
                </a:solidFill>
              </a:rPr>
              <a:t> ở </a:t>
            </a:r>
            <a:r>
              <a:rPr lang="en-US" sz="2000" b="1" dirty="0" err="1">
                <a:solidFill>
                  <a:schemeClr val="tx1"/>
                </a:solidFill>
              </a:rPr>
              <a:t>Việt</a:t>
            </a:r>
            <a:r>
              <a:rPr lang="en-US" sz="2000" b="1" dirty="0">
                <a:solidFill>
                  <a:schemeClr val="tx1"/>
                </a:solidFill>
              </a:rPr>
              <a:t> Nam? </a:t>
            </a:r>
            <a:r>
              <a:rPr lang="en-US" sz="2000" b="1" dirty="0" err="1">
                <a:solidFill>
                  <a:schemeClr val="tx1"/>
                </a:solidFill>
              </a:rPr>
              <a:t>Cách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phòng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tránh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bệnh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ung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thư</a:t>
            </a:r>
            <a:r>
              <a:rPr lang="en-US" sz="2000" b="1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4188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D3E674A5-C01D-2995-63F0-C774AC977A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89974" l="5957" r="89844">
                        <a14:foregroundMark x1="37305" y1="24740" x2="37305" y2="24740"/>
                        <a14:foregroundMark x1="17773" y1="30859" x2="17773" y2="30859"/>
                        <a14:foregroundMark x1="9668" y1="47396" x2="9668" y2="47396"/>
                        <a14:foregroundMark x1="9570" y1="52865" x2="9570" y2="52865"/>
                        <a14:foregroundMark x1="13184" y1="59766" x2="13184" y2="59766"/>
                        <a14:foregroundMark x1="19824" y1="66667" x2="19824" y2="66667"/>
                        <a14:foregroundMark x1="21191" y1="69661" x2="21191" y2="69661"/>
                        <a14:foregroundMark x1="17285" y1="67318" x2="24609" y2="70964"/>
                        <a14:foregroundMark x1="67090" y1="58203" x2="67090" y2="58203"/>
                        <a14:foregroundMark x1="67871" y1="54688" x2="66602" y2="63281"/>
                        <a14:backgroundMark x1="32813" y1="50521" x2="32813" y2="50521"/>
                        <a14:backgroundMark x1="5469" y1="44661" x2="5469" y2="44661"/>
                        <a14:backgroundMark x1="5566" y1="44661" x2="5566" y2="44661"/>
                        <a14:backgroundMark x1="5469" y1="44531" x2="5273" y2="44922"/>
                        <a14:backgroundMark x1="5371" y1="43229" x2="5176" y2="45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9" t="15217" r="25542" b="17391"/>
          <a:stretch/>
        </p:blipFill>
        <p:spPr>
          <a:xfrm>
            <a:off x="3429000" y="1134219"/>
            <a:ext cx="5334000" cy="3845442"/>
          </a:xfrm>
          <a:prstGeom prst="rect">
            <a:avLst/>
          </a:prstGeom>
          <a:ln>
            <a:noFill/>
          </a:ln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B507EB0-6EF1-9CC8-B1BE-C4BB8A422C5D}"/>
              </a:ext>
            </a:extLst>
          </p:cNvPr>
          <p:cNvSpPr/>
          <p:nvPr/>
        </p:nvSpPr>
        <p:spPr>
          <a:xfrm>
            <a:off x="3505202" y="381000"/>
            <a:ext cx="1828800" cy="685800"/>
          </a:xfrm>
          <a:prstGeom prst="roundRect">
            <a:avLst/>
          </a:prstGeom>
          <a:solidFill>
            <a:srgbClr val="5AA364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defRPr/>
            </a:pPr>
            <a:r>
              <a:rPr lang="en-VN" sz="1800" b="1" kern="1200" dirty="0">
                <a:solidFill>
                  <a:prstClr val="white"/>
                </a:solidFill>
                <a:latin typeface="+mj-lt"/>
                <a:ea typeface="#9Slide02 Tieu de rat dai 01" panose="02000000000000000000" pitchFamily="2" charset="0"/>
              </a:rPr>
              <a:t>Điểm kiểm soát G</a:t>
            </a:r>
            <a:r>
              <a:rPr lang="en-VN" sz="1800" b="1" kern="1200" baseline="-25000" dirty="0">
                <a:solidFill>
                  <a:prstClr val="white"/>
                </a:solidFill>
                <a:latin typeface="+mj-lt"/>
                <a:ea typeface="#9Slide02 Tieu de rat dai 01" panose="02000000000000000000" pitchFamily="2" charset="0"/>
              </a:rPr>
              <a:t>2</a:t>
            </a:r>
            <a:r>
              <a:rPr lang="en-VN" sz="1800" b="1" kern="1200" dirty="0">
                <a:solidFill>
                  <a:prstClr val="white"/>
                </a:solidFill>
                <a:latin typeface="+mj-lt"/>
                <a:ea typeface="#9Slide02 Tieu de rat dai 01" panose="02000000000000000000" pitchFamily="2" charset="0"/>
              </a:rPr>
              <a:t>/M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94D949E-FF60-5D4F-4E51-BC874A97E056}"/>
              </a:ext>
            </a:extLst>
          </p:cNvPr>
          <p:cNvSpPr/>
          <p:nvPr/>
        </p:nvSpPr>
        <p:spPr>
          <a:xfrm>
            <a:off x="5943602" y="381000"/>
            <a:ext cx="1828800" cy="685800"/>
          </a:xfrm>
          <a:prstGeom prst="roundRect">
            <a:avLst/>
          </a:prstGeom>
          <a:solidFill>
            <a:srgbClr val="9F93B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defRPr/>
            </a:pPr>
            <a:r>
              <a:rPr lang="en-VN" sz="1800" b="1" kern="1200" dirty="0">
                <a:solidFill>
                  <a:prstClr val="white"/>
                </a:solidFill>
                <a:latin typeface="+mj-lt"/>
                <a:ea typeface="#9Slide02 Tieu de rat dai 01" panose="02000000000000000000" pitchFamily="2" charset="0"/>
              </a:rPr>
              <a:t>Điểm kiểm soát thoi phân bào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64C0FF6-CC26-7B88-C43B-D346AE4F0E8E}"/>
              </a:ext>
            </a:extLst>
          </p:cNvPr>
          <p:cNvSpPr/>
          <p:nvPr/>
        </p:nvSpPr>
        <p:spPr>
          <a:xfrm>
            <a:off x="5486400" y="5105400"/>
            <a:ext cx="1828800" cy="685800"/>
          </a:xfrm>
          <a:prstGeom prst="roundRect">
            <a:avLst/>
          </a:prstGeom>
          <a:solidFill>
            <a:schemeClr val="accent4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defRPr/>
            </a:pPr>
            <a:r>
              <a:rPr lang="en-VN" sz="1800" b="1" kern="1200" dirty="0">
                <a:solidFill>
                  <a:prstClr val="white"/>
                </a:solidFill>
                <a:latin typeface="+mj-lt"/>
                <a:ea typeface="#9Slide02 Tieu de rat dai 01" panose="02000000000000000000" pitchFamily="2" charset="0"/>
              </a:rPr>
              <a:t>Điểm kiểm soát G</a:t>
            </a:r>
            <a:r>
              <a:rPr lang="en-VN" sz="1800" b="1" kern="1200" baseline="-25000" dirty="0">
                <a:solidFill>
                  <a:prstClr val="white"/>
                </a:solidFill>
                <a:latin typeface="+mj-lt"/>
                <a:ea typeface="#9Slide02 Tieu de rat dai 01" panose="02000000000000000000" pitchFamily="2" charset="0"/>
              </a:rPr>
              <a:t>1</a:t>
            </a:r>
            <a:r>
              <a:rPr lang="en-VN" sz="1800" b="1" kern="1200" dirty="0">
                <a:solidFill>
                  <a:prstClr val="white"/>
                </a:solidFill>
                <a:latin typeface="+mj-lt"/>
                <a:ea typeface="#9Slide02 Tieu de rat dai 01" panose="02000000000000000000" pitchFamily="2" charset="0"/>
              </a:rPr>
              <a:t>/S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FDE4053-C43A-1D60-185B-139BFF368CDD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4419602" y="1066801"/>
            <a:ext cx="914400" cy="482943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2E2591B-6098-6643-E45E-91DBB533A453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6477000" y="1066800"/>
            <a:ext cx="381002" cy="38994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24F8AB9-742A-4E85-2019-EF77B44143D2}"/>
              </a:ext>
            </a:extLst>
          </p:cNvPr>
          <p:cNvCxnSpPr>
            <a:cxnSpLocks/>
          </p:cNvCxnSpPr>
          <p:nvPr/>
        </p:nvCxnSpPr>
        <p:spPr>
          <a:xfrm flipH="1" flipV="1">
            <a:off x="6324600" y="4352340"/>
            <a:ext cx="228600" cy="75306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74547D11-6733-31CA-1831-3A3FEA644B97}"/>
              </a:ext>
            </a:extLst>
          </p:cNvPr>
          <p:cNvSpPr/>
          <p:nvPr/>
        </p:nvSpPr>
        <p:spPr>
          <a:xfrm>
            <a:off x="2396912" y="6015336"/>
            <a:ext cx="73981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defRPr/>
            </a:pPr>
            <a:r>
              <a:rPr lang="en-US" sz="2400" b="1" kern="1200" dirty="0">
                <a:solidFill>
                  <a:prstClr val="white">
                    <a:lumMod val="95000"/>
                  </a:prstClr>
                </a:solidFill>
                <a:latin typeface="+mj-lt"/>
                <a:ea typeface="#9Slide02 Tieu de rat dai 01" panose="020B0604020202020204" charset="0"/>
                <a:cs typeface="+mn-cs"/>
              </a:rPr>
              <a:t>ĐIỂM KIỂM SOÁT CHÍNH TRONG CHU KÌ TẾ BÀO</a:t>
            </a:r>
            <a:endParaRPr lang="en-US" sz="2400" b="1" kern="1200" dirty="0">
              <a:solidFill>
                <a:prstClr val="white">
                  <a:lumMod val="95000"/>
                </a:prstClr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064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6956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88313" y="3269726"/>
            <a:ext cx="5815375" cy="3944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265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u="sng" dirty="0">
                <a:solidFill>
                  <a:schemeClr val="bg1"/>
                </a:solidFill>
                <a:latin typeface="Times New Roman" panose="02020603050405020304" pitchFamily="18" charset="0"/>
                <a:ea typeface="Calibri Light" panose="020F0302020204030204" pitchFamily="34" charset="0"/>
                <a:hlinkClick r:id="rId2"/>
              </a:rPr>
              <a:t>https://www.youtube.com/watch?v=iSnwCP0FZZk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Calibri Light" panose="020F0302020204030204" pitchFamily="34" charset="0"/>
            </a:endParaRPr>
          </a:p>
        </p:txBody>
      </p:sp>
      <p:sp>
        <p:nvSpPr>
          <p:cNvPr id="3" name="Rectangle 2">
            <a:hlinkClick r:id="rId3" action="ppaction://hlinkfile"/>
          </p:cNvPr>
          <p:cNvSpPr/>
          <p:nvPr/>
        </p:nvSpPr>
        <p:spPr>
          <a:xfrm>
            <a:off x="4053526" y="1640264"/>
            <a:ext cx="4223208" cy="121605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78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8240" y="194900"/>
            <a:ext cx="9144000" cy="1607774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. </a:t>
            </a:r>
            <a:r>
              <a:rPr lang="en-US" sz="2800" dirty="0" err="1">
                <a:solidFill>
                  <a:schemeClr val="bg1"/>
                </a:solidFill>
              </a:rPr>
              <a:t>Xem</a:t>
            </a:r>
            <a:r>
              <a:rPr lang="en-US" sz="2800" dirty="0">
                <a:solidFill>
                  <a:schemeClr val="bg1"/>
                </a:solidFill>
              </a:rPr>
              <a:t> video: </a:t>
            </a:r>
            <a:r>
              <a:rPr lang="en-US" sz="2800" dirty="0" err="1">
                <a:solidFill>
                  <a:schemeClr val="bg1"/>
                </a:solidFill>
              </a:rPr>
              <a:t>sự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ra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của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của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thiếu</a:t>
            </a:r>
            <a:r>
              <a:rPr lang="en-US" sz="2800" dirty="0">
                <a:solidFill>
                  <a:schemeClr val="bg1"/>
                </a:solidFill>
              </a:rPr>
              <a:t> ý </a:t>
            </a:r>
            <a:r>
              <a:rPr lang="en-US" sz="2800" dirty="0" err="1">
                <a:solidFill>
                  <a:schemeClr val="bg1"/>
                </a:solidFill>
              </a:rPr>
              <a:t>Đặng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Thị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Huyền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Trâm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để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giữ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lại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tính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mạng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cho</a:t>
            </a:r>
            <a:r>
              <a:rPr lang="en-US" sz="2800" dirty="0">
                <a:solidFill>
                  <a:schemeClr val="bg1"/>
                </a:solidFill>
              </a:rPr>
              <a:t> con. </a:t>
            </a:r>
            <a:r>
              <a:rPr lang="en-US" sz="2800" u="sng" dirty="0">
                <a:solidFill>
                  <a:schemeClr val="bg1"/>
                </a:solidFill>
                <a:hlinkClick r:id="rId2"/>
              </a:rPr>
              <a:t>https://www.youtube.com/watch?v=98NAC8s-8uk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8240" y="2138999"/>
            <a:ext cx="9144000" cy="3321276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	1. Qua video, </a:t>
            </a:r>
            <a:r>
              <a:rPr lang="en-US" sz="2800" dirty="0" err="1">
                <a:solidFill>
                  <a:schemeClr val="bg1"/>
                </a:solidFill>
              </a:rPr>
              <a:t>em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cho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biết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chị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Trâm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đã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mất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vì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vấn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đề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gì</a:t>
            </a:r>
            <a:r>
              <a:rPr lang="en-US" sz="2800" dirty="0">
                <a:solidFill>
                  <a:schemeClr val="bg1"/>
                </a:solidFill>
              </a:rPr>
              <a:t>? </a:t>
            </a:r>
            <a:r>
              <a:rPr lang="en-US" sz="2800" dirty="0" err="1">
                <a:solidFill>
                  <a:schemeClr val="bg1"/>
                </a:solidFill>
              </a:rPr>
              <a:t>Vì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sao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chị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Trâm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bị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bệnh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đó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và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mất</a:t>
            </a:r>
            <a:r>
              <a:rPr lang="en-US" sz="2800" dirty="0">
                <a:solidFill>
                  <a:schemeClr val="bg1"/>
                </a:solidFill>
              </a:rPr>
              <a:t>?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</a:rPr>
              <a:t>	2. </a:t>
            </a:r>
            <a:r>
              <a:rPr lang="en-US" sz="2800" dirty="0" err="1">
                <a:solidFill>
                  <a:schemeClr val="bg1"/>
                </a:solidFill>
              </a:rPr>
              <a:t>Dựa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trên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hình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ảnh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>
                <a:solidFill>
                  <a:schemeClr val="bg1"/>
                </a:solidFill>
              </a:rPr>
              <a:t>em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hãy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cho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biết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trường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hợp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tế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bào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phân</a:t>
            </a:r>
            <a:r>
              <a:rPr lang="en-US" sz="2800" dirty="0">
                <a:solidFill>
                  <a:schemeClr val="bg1"/>
                </a:solidFill>
              </a:rPr>
              <a:t> chia </a:t>
            </a:r>
            <a:r>
              <a:rPr lang="en-US" sz="2800" dirty="0" err="1">
                <a:solidFill>
                  <a:schemeClr val="bg1"/>
                </a:solidFill>
              </a:rPr>
              <a:t>bình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thường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và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tế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bào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bị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bất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thường</a:t>
            </a:r>
            <a:r>
              <a:rPr lang="en-US" sz="2800" dirty="0">
                <a:solidFill>
                  <a:schemeClr val="bg1"/>
                </a:solidFill>
              </a:rPr>
              <a:t> (</a:t>
            </a:r>
            <a:r>
              <a:rPr lang="en-US" sz="2800" dirty="0" err="1">
                <a:solidFill>
                  <a:schemeClr val="bg1"/>
                </a:solidFill>
              </a:rPr>
              <a:t>đột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biến</a:t>
            </a:r>
            <a:r>
              <a:rPr lang="en-US" sz="2800" dirty="0">
                <a:solidFill>
                  <a:schemeClr val="bg1"/>
                </a:solidFill>
              </a:rPr>
              <a:t>) </a:t>
            </a:r>
            <a:r>
              <a:rPr lang="en-US" sz="2800" dirty="0" err="1">
                <a:solidFill>
                  <a:schemeClr val="bg1"/>
                </a:solidFill>
              </a:rPr>
              <a:t>dẫn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đến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tạo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khối</a:t>
            </a:r>
            <a:r>
              <a:rPr lang="en-US" sz="2800" dirty="0">
                <a:solidFill>
                  <a:schemeClr val="bg1"/>
                </a:solidFill>
              </a:rPr>
              <a:t> u </a:t>
            </a:r>
            <a:r>
              <a:rPr lang="en-US" sz="2800" dirty="0" err="1">
                <a:solidFill>
                  <a:schemeClr val="bg1"/>
                </a:solidFill>
              </a:rPr>
              <a:t>và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ung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thư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</a:rPr>
              <a:t>	3. </a:t>
            </a:r>
            <a:r>
              <a:rPr lang="en-US" sz="2800" dirty="0" err="1">
                <a:solidFill>
                  <a:schemeClr val="bg1"/>
                </a:solidFill>
              </a:rPr>
              <a:t>Làm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thế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nào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để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hạn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chế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ung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thư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và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hạn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chế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cái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chết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vì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ung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thư</a:t>
            </a:r>
            <a:r>
              <a:rPr lang="en-US" sz="2800" dirty="0">
                <a:solidFill>
                  <a:schemeClr val="bg1"/>
                </a:solidFill>
              </a:rPr>
              <a:t>?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958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53" b="89568" l="3385" r="89974">
                        <a14:foregroundMark x1="10547" y1="34892" x2="35417" y2="50000"/>
                        <a14:foregroundMark x1="39974" y1="41727" x2="39974" y2="41727"/>
                        <a14:foregroundMark x1="37240" y1="52158" x2="37240" y2="52158"/>
                        <a14:foregroundMark x1="82422" y1="42086" x2="82422" y2="42086"/>
                        <a14:foregroundMark x1="85026" y1="41727" x2="85026" y2="41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464" y="1954584"/>
            <a:ext cx="7314286" cy="26476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547D11-6733-31CA-1831-3A3FEA644B97}"/>
              </a:ext>
            </a:extLst>
          </p:cNvPr>
          <p:cNvSpPr/>
          <p:nvPr/>
        </p:nvSpPr>
        <p:spPr>
          <a:xfrm>
            <a:off x="3549946" y="4274551"/>
            <a:ext cx="1348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defRPr/>
            </a:pPr>
            <a:r>
              <a:rPr lang="en-US" sz="2400" b="1" kern="1200" dirty="0">
                <a:solidFill>
                  <a:prstClr val="white">
                    <a:lumMod val="95000"/>
                  </a:prstClr>
                </a:solidFill>
                <a:latin typeface="+mj-lt"/>
                <a:ea typeface="#9Slide02 Tieu de rat dai 01" panose="020B0604020202020204" charset="0"/>
                <a:cs typeface="+mn-cs"/>
              </a:rPr>
              <a:t>U LÀNH</a:t>
            </a:r>
            <a:endParaRPr lang="en-US" sz="2400" b="1" kern="1200" dirty="0">
              <a:solidFill>
                <a:prstClr val="white">
                  <a:lumMod val="95000"/>
                </a:prst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547D11-6733-31CA-1831-3A3FEA644B97}"/>
              </a:ext>
            </a:extLst>
          </p:cNvPr>
          <p:cNvSpPr/>
          <p:nvPr/>
        </p:nvSpPr>
        <p:spPr>
          <a:xfrm>
            <a:off x="7165306" y="4274551"/>
            <a:ext cx="9380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defRPr/>
            </a:pPr>
            <a:r>
              <a:rPr lang="en-US" sz="2400" b="1" kern="1200" dirty="0">
                <a:solidFill>
                  <a:prstClr val="white">
                    <a:lumMod val="95000"/>
                  </a:prstClr>
                </a:solidFill>
                <a:latin typeface="+mj-lt"/>
                <a:ea typeface="#9Slide02 Tieu de rat dai 01" panose="020B0604020202020204" charset="0"/>
                <a:cs typeface="+mn-cs"/>
              </a:rPr>
              <a:t>U ÁC</a:t>
            </a:r>
            <a:endParaRPr lang="en-US" sz="2400" b="1" kern="1200" dirty="0">
              <a:solidFill>
                <a:prstClr val="white">
                  <a:lumMod val="95000"/>
                </a:prstClr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5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58CD61-BB20-4184-B739-7CADD61CCD22}"/>
              </a:ext>
            </a:extLst>
          </p:cNvPr>
          <p:cNvSpPr txBox="1"/>
          <p:nvPr/>
        </p:nvSpPr>
        <p:spPr>
          <a:xfrm>
            <a:off x="1828800" y="5522367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SỰ HÌNH THÀNH CỦA KHỐI U ÁC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91295"/>
            <a:ext cx="9144000" cy="44617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28800" y="1143000"/>
            <a:ext cx="7086600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defRPr/>
            </a:pPr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20200" y="1447800"/>
            <a:ext cx="1295400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defRPr/>
            </a:pPr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52700" y="4985627"/>
            <a:ext cx="7086600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defRPr/>
            </a:pPr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76400" y="4722376"/>
            <a:ext cx="1295400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defRPr/>
            </a:pPr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58CD61-BB20-4184-B739-7CADD61CCD22}"/>
              </a:ext>
            </a:extLst>
          </p:cNvPr>
          <p:cNvSpPr txBox="1"/>
          <p:nvPr/>
        </p:nvSpPr>
        <p:spPr>
          <a:xfrm>
            <a:off x="1700852" y="1230868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defRPr/>
            </a:pPr>
            <a:r>
              <a:rPr lang="en-US" sz="1800" b="1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+mn-cs"/>
              </a:rPr>
              <a:t>Đột</a:t>
            </a:r>
            <a:r>
              <a:rPr lang="en-US" sz="1800" b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+mn-cs"/>
              </a:rPr>
              <a:t> </a:t>
            </a:r>
            <a:r>
              <a:rPr lang="en-US" sz="1800" b="1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+mn-cs"/>
              </a:rPr>
              <a:t>biến</a:t>
            </a:r>
            <a:endParaRPr lang="en-US" sz="1800" b="1" kern="1200" dirty="0">
              <a:solidFill>
                <a:prstClr val="black">
                  <a:lumMod val="85000"/>
                  <a:lumOff val="15000"/>
                </a:prstClr>
              </a:solidFill>
              <a:latin typeface="#9Slide02 Tieu de rat dai 01" panose="020B0604020202020204" charset="0"/>
              <a:ea typeface="#9Slide02 Tieu de rat dai 01" panose="020B0604020202020204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58CD61-BB20-4184-B739-7CADD61CCD22}"/>
              </a:ext>
            </a:extLst>
          </p:cNvPr>
          <p:cNvSpPr txBox="1"/>
          <p:nvPr/>
        </p:nvSpPr>
        <p:spPr>
          <a:xfrm>
            <a:off x="2958152" y="1230868"/>
            <a:ext cx="2223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defRPr/>
            </a:pPr>
            <a:r>
              <a:rPr lang="en-US" sz="1800" b="1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+mn-cs"/>
              </a:rPr>
              <a:t>Khối</a:t>
            </a:r>
            <a:r>
              <a:rPr lang="en-US" sz="1800" b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+mn-cs"/>
              </a:rPr>
              <a:t> u </a:t>
            </a:r>
            <a:r>
              <a:rPr lang="en-US" sz="1800" b="1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+mn-cs"/>
              </a:rPr>
              <a:t>nguyên</a:t>
            </a:r>
            <a:r>
              <a:rPr lang="en-US" sz="1800" b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+mn-cs"/>
              </a:rPr>
              <a:t> </a:t>
            </a:r>
            <a:r>
              <a:rPr lang="en-US" sz="1800" b="1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+mn-cs"/>
              </a:rPr>
              <a:t>phát</a:t>
            </a:r>
            <a:endParaRPr lang="en-US" sz="1800" b="1" kern="1200" dirty="0">
              <a:solidFill>
                <a:prstClr val="black">
                  <a:lumMod val="85000"/>
                  <a:lumOff val="15000"/>
                </a:prstClr>
              </a:solidFill>
              <a:latin typeface="#9Slide02 Tieu de rat dai 01" panose="020B0604020202020204" charset="0"/>
              <a:ea typeface="#9Slide02 Tieu de rat dai 01" panose="020B0604020202020204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58CD61-BB20-4184-B739-7CADD61CCD22}"/>
              </a:ext>
            </a:extLst>
          </p:cNvPr>
          <p:cNvSpPr txBox="1"/>
          <p:nvPr/>
        </p:nvSpPr>
        <p:spPr>
          <a:xfrm>
            <a:off x="4946176" y="1230868"/>
            <a:ext cx="2223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defRPr/>
            </a:pPr>
            <a:r>
              <a:rPr lang="en-US" sz="1800" b="1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+mn-cs"/>
              </a:rPr>
              <a:t>Mạch</a:t>
            </a:r>
            <a:r>
              <a:rPr lang="en-US" sz="1800" b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+mn-cs"/>
              </a:rPr>
              <a:t> </a:t>
            </a:r>
            <a:r>
              <a:rPr lang="en-US" sz="1800" b="1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+mn-cs"/>
              </a:rPr>
              <a:t>máu</a:t>
            </a:r>
            <a:endParaRPr lang="en-US" sz="1800" b="1" kern="1200" dirty="0">
              <a:solidFill>
                <a:prstClr val="black">
                  <a:lumMod val="85000"/>
                  <a:lumOff val="15000"/>
                </a:prstClr>
              </a:solidFill>
              <a:latin typeface="#9Slide02 Tieu de rat dai 01" panose="020B0604020202020204" charset="0"/>
              <a:ea typeface="#9Slide02 Tieu de rat dai 01" panose="020B0604020202020204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58CD61-BB20-4184-B739-7CADD61CCD22}"/>
              </a:ext>
            </a:extLst>
          </p:cNvPr>
          <p:cNvSpPr txBox="1"/>
          <p:nvPr/>
        </p:nvSpPr>
        <p:spPr>
          <a:xfrm>
            <a:off x="6930788" y="1230868"/>
            <a:ext cx="2223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defRPr/>
            </a:pPr>
            <a:r>
              <a:rPr lang="en-US" sz="1800" b="1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+mn-cs"/>
              </a:rPr>
              <a:t>Tế</a:t>
            </a:r>
            <a:r>
              <a:rPr lang="en-US" sz="1800" b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+mn-cs"/>
              </a:rPr>
              <a:t> </a:t>
            </a:r>
            <a:r>
              <a:rPr lang="en-US" sz="1800" b="1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+mn-cs"/>
              </a:rPr>
              <a:t>bào</a:t>
            </a:r>
            <a:r>
              <a:rPr lang="en-US" sz="1800" b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+mn-cs"/>
              </a:rPr>
              <a:t> </a:t>
            </a:r>
            <a:r>
              <a:rPr lang="en-US" sz="1800" b="1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+mn-cs"/>
              </a:rPr>
              <a:t>tách</a:t>
            </a:r>
            <a:r>
              <a:rPr lang="en-US" sz="1800" b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+mn-cs"/>
              </a:rPr>
              <a:t> </a:t>
            </a:r>
            <a:r>
              <a:rPr lang="en-US" sz="1800" b="1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+mn-cs"/>
              </a:rPr>
              <a:t>ra</a:t>
            </a:r>
            <a:endParaRPr lang="en-US" sz="1800" b="1" kern="1200" dirty="0">
              <a:solidFill>
                <a:prstClr val="black">
                  <a:lumMod val="85000"/>
                  <a:lumOff val="15000"/>
                </a:prstClr>
              </a:solidFill>
              <a:latin typeface="#9Slide02 Tieu de rat dai 01" panose="020B0604020202020204" charset="0"/>
              <a:ea typeface="#9Slide02 Tieu de rat dai 01" panose="020B0604020202020204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58CD61-BB20-4184-B739-7CADD61CCD22}"/>
              </a:ext>
            </a:extLst>
          </p:cNvPr>
          <p:cNvSpPr txBox="1"/>
          <p:nvPr/>
        </p:nvSpPr>
        <p:spPr>
          <a:xfrm>
            <a:off x="5170227" y="4876800"/>
            <a:ext cx="2223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defRPr/>
            </a:pPr>
            <a:r>
              <a:rPr lang="en-US" sz="1800" b="1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+mn-cs"/>
              </a:rPr>
              <a:t>Xâm</a:t>
            </a:r>
            <a:r>
              <a:rPr lang="en-US" sz="1800" b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+mn-cs"/>
              </a:rPr>
              <a:t> </a:t>
            </a:r>
            <a:r>
              <a:rPr lang="en-US" sz="1800" b="1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+mn-cs"/>
              </a:rPr>
              <a:t>lấn</a:t>
            </a:r>
            <a:endParaRPr lang="en-US" sz="1800" b="1" kern="1200" dirty="0">
              <a:solidFill>
                <a:prstClr val="black">
                  <a:lumMod val="85000"/>
                  <a:lumOff val="15000"/>
                </a:prstClr>
              </a:solidFill>
              <a:latin typeface="#9Slide02 Tieu de rat dai 01" panose="020B0604020202020204" charset="0"/>
              <a:ea typeface="#9Slide02 Tieu de rat dai 01" panose="020B0604020202020204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58CD61-BB20-4184-B739-7CADD61CCD22}"/>
              </a:ext>
            </a:extLst>
          </p:cNvPr>
          <p:cNvSpPr txBox="1"/>
          <p:nvPr/>
        </p:nvSpPr>
        <p:spPr>
          <a:xfrm>
            <a:off x="7644452" y="4876800"/>
            <a:ext cx="2223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defRPr/>
            </a:pPr>
            <a:r>
              <a:rPr lang="en-US" sz="1800" b="1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+mn-cs"/>
              </a:rPr>
              <a:t>Khối</a:t>
            </a:r>
            <a:r>
              <a:rPr lang="en-US" sz="1800" b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+mn-cs"/>
              </a:rPr>
              <a:t> u </a:t>
            </a:r>
            <a:r>
              <a:rPr lang="en-US" sz="1800" b="1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+mn-cs"/>
              </a:rPr>
              <a:t>thứ</a:t>
            </a:r>
            <a:r>
              <a:rPr lang="en-US" sz="1800" b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+mn-cs"/>
              </a:rPr>
              <a:t> </a:t>
            </a:r>
            <a:r>
              <a:rPr lang="en-US" sz="1800" b="1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+mn-cs"/>
              </a:rPr>
              <a:t>cấp</a:t>
            </a:r>
            <a:endParaRPr lang="en-US" sz="1800" b="1" kern="1200" dirty="0">
              <a:solidFill>
                <a:prstClr val="black">
                  <a:lumMod val="85000"/>
                  <a:lumOff val="15000"/>
                </a:prstClr>
              </a:solidFill>
              <a:latin typeface="#9Slide02 Tieu de rat dai 01" panose="020B0604020202020204" charset="0"/>
              <a:ea typeface="#9Slide02 Tieu de rat dai 01" panose="020B0604020202020204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58CD61-BB20-4184-B739-7CADD61CCD22}"/>
              </a:ext>
            </a:extLst>
          </p:cNvPr>
          <p:cNvSpPr txBox="1"/>
          <p:nvPr/>
        </p:nvSpPr>
        <p:spPr>
          <a:xfrm>
            <a:off x="2888776" y="4876800"/>
            <a:ext cx="2223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defRPr/>
            </a:pPr>
            <a:r>
              <a:rPr lang="en-US" sz="1800" b="1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+mn-cs"/>
              </a:rPr>
              <a:t>Thoát</a:t>
            </a:r>
            <a:r>
              <a:rPr lang="en-US" sz="1800" b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+mn-cs"/>
              </a:rPr>
              <a:t> </a:t>
            </a:r>
            <a:r>
              <a:rPr lang="en-US" sz="1800" b="1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+mn-cs"/>
              </a:rPr>
              <a:t>ra</a:t>
            </a:r>
            <a:r>
              <a:rPr lang="en-US" sz="1800" b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+mn-cs"/>
              </a:rPr>
              <a:t> </a:t>
            </a:r>
            <a:r>
              <a:rPr lang="en-US" sz="1800" b="1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+mn-cs"/>
              </a:rPr>
              <a:t>ngoài</a:t>
            </a:r>
            <a:endParaRPr lang="en-US" sz="1800" b="1" kern="1200" dirty="0">
              <a:solidFill>
                <a:prstClr val="black">
                  <a:lumMod val="85000"/>
                  <a:lumOff val="15000"/>
                </a:prstClr>
              </a:solidFill>
              <a:latin typeface="#9Slide02 Tieu de rat dai 01" panose="020B0604020202020204" charset="0"/>
              <a:ea typeface="#9Slide02 Tieu de rat dai 01" panose="020B060402020202020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49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"/>
          <p:cNvSpPr/>
          <p:nvPr/>
        </p:nvSpPr>
        <p:spPr>
          <a:xfrm>
            <a:off x="4035753" y="2741287"/>
            <a:ext cx="6400800" cy="1447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10000"/>
              </a:lnSpc>
              <a:buClr>
                <a:srgbClr val="44546A"/>
              </a:buClr>
              <a:buSzPts val="1680"/>
            </a:pPr>
            <a:r>
              <a:rPr lang="en-US" sz="2400" b="1" dirty="0">
                <a:solidFill>
                  <a:srgbClr val="FFFF00"/>
                </a:solidFill>
              </a:rPr>
              <a:t>CHU KÌ TẾ BÀO VÀ NGUYÊN PHÂN (p1)</a:t>
            </a:r>
            <a:endParaRPr sz="2400" b="1" dirty="0">
              <a:solidFill>
                <a:srgbClr val="FFFF00"/>
              </a:solidFill>
            </a:endParaRPr>
          </a:p>
        </p:txBody>
      </p:sp>
      <p:cxnSp>
        <p:nvCxnSpPr>
          <p:cNvPr id="58" name="Google Shape;58;p4"/>
          <p:cNvCxnSpPr/>
          <p:nvPr/>
        </p:nvCxnSpPr>
        <p:spPr>
          <a:xfrm>
            <a:off x="4114800" y="3287977"/>
            <a:ext cx="4267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9" name="Google Shape;59;p4"/>
          <p:cNvSpPr txBox="1"/>
          <p:nvPr/>
        </p:nvSpPr>
        <p:spPr>
          <a:xfrm>
            <a:off x="4038600" y="3465180"/>
            <a:ext cx="6397953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20000"/>
              </a:lnSpc>
              <a:buClr>
                <a:schemeClr val="lt1"/>
              </a:buClr>
              <a:buSzPts val="1800"/>
            </a:pPr>
            <a:r>
              <a:rPr lang="en-US" sz="1800" b="1" dirty="0">
                <a:solidFill>
                  <a:schemeClr val="lt1"/>
                </a:solidFill>
                <a:latin typeface="+mn-lt"/>
              </a:rPr>
              <a:t>CHỦ ĐỀ: </a:t>
            </a:r>
            <a:r>
              <a:rPr lang="en-US" sz="1800" b="1" dirty="0">
                <a:solidFill>
                  <a:srgbClr val="FFFF00"/>
                </a:solidFill>
                <a:latin typeface="+mn-lt"/>
              </a:rPr>
              <a:t>CHU KÌ TẾ BÀO VÀ PHÂN BÀO</a:t>
            </a:r>
            <a:endParaRPr sz="18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09" b="98152" l="9918" r="899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26" y="2520087"/>
            <a:ext cx="2601816" cy="1463733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647" y="1412613"/>
            <a:ext cx="7697922" cy="3837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58CD61-BB20-4184-B739-7CADD61CCD22}"/>
              </a:ext>
            </a:extLst>
          </p:cNvPr>
          <p:cNvSpPr txBox="1"/>
          <p:nvPr/>
        </p:nvSpPr>
        <p:spPr>
          <a:xfrm>
            <a:off x="1731981" y="5436306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VỊ TRÍ UNG THƯ CỦA VIỆT NAM</a:t>
            </a:r>
          </a:p>
        </p:txBody>
      </p:sp>
    </p:spTree>
    <p:extLst>
      <p:ext uri="{BB962C8B-B14F-4D97-AF65-F5344CB8AC3E}">
        <p14:creationId xmlns:p14="http://schemas.microsoft.com/office/powerpoint/2010/main" val="4078219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58CD61-BB20-4184-B739-7CADD61CCD22}"/>
              </a:ext>
            </a:extLst>
          </p:cNvPr>
          <p:cNvSpPr txBox="1"/>
          <p:nvPr/>
        </p:nvSpPr>
        <p:spPr>
          <a:xfrm>
            <a:off x="1524000" y="5118508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defRPr/>
            </a:pPr>
            <a:r>
              <a:rPr lang="en-US" sz="2000" b="1" kern="1200" dirty="0" err="1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Tỷ</a:t>
            </a:r>
            <a:r>
              <a:rPr lang="en-US" sz="2000" b="1" kern="1200" dirty="0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lệ</a:t>
            </a:r>
            <a:r>
              <a:rPr lang="en-US" sz="2000" b="1" kern="1200" dirty="0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tử</a:t>
            </a:r>
            <a:r>
              <a:rPr lang="en-US" sz="2000" b="1" kern="1200" dirty="0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vong</a:t>
            </a:r>
            <a:r>
              <a:rPr lang="en-US" sz="2000" b="1" kern="1200" dirty="0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trên</a:t>
            </a:r>
            <a:r>
              <a:rPr lang="en-US" sz="2000" b="1" kern="1200" dirty="0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số</a:t>
            </a:r>
            <a:r>
              <a:rPr lang="en-US" sz="2000" b="1" kern="1200" dirty="0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bệnh</a:t>
            </a:r>
            <a:r>
              <a:rPr lang="en-US" sz="2000" b="1" kern="1200" dirty="0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nhân</a:t>
            </a:r>
            <a:r>
              <a:rPr lang="en-US" sz="2000" b="1" kern="1200" dirty="0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ung</a:t>
            </a:r>
            <a:r>
              <a:rPr lang="en-US" sz="2000" b="1" kern="1200" dirty="0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thư</a:t>
            </a:r>
            <a:r>
              <a:rPr lang="en-US" sz="2000" b="1" kern="1200" dirty="0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tại</a:t>
            </a:r>
            <a:r>
              <a:rPr lang="en-US" sz="2000" b="1" kern="1200" dirty="0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 10 </a:t>
            </a:r>
            <a:r>
              <a:rPr lang="en-US" sz="2000" b="1" kern="1200" dirty="0" err="1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nước</a:t>
            </a:r>
            <a:r>
              <a:rPr lang="en-US" sz="2000" b="1" kern="1200" dirty="0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trong</a:t>
            </a:r>
            <a:r>
              <a:rPr lang="en-US" sz="2000" b="1" kern="1200" dirty="0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khu</a:t>
            </a:r>
            <a:r>
              <a:rPr lang="en-US" sz="2000" b="1" kern="1200" dirty="0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vực</a:t>
            </a:r>
            <a:endParaRPr lang="en-US" sz="2000" b="1" kern="1200" dirty="0">
              <a:solidFill>
                <a:prstClr val="white"/>
              </a:solidFill>
              <a:latin typeface="+mn-lt"/>
              <a:ea typeface="#9Slide02 Tieu de rat dai 01" panose="020B0604020202020204" charset="0"/>
              <a:cs typeface="+mn-cs"/>
            </a:endParaRPr>
          </a:p>
          <a:p>
            <a:pPr algn="ctr">
              <a:buClrTx/>
              <a:defRPr/>
            </a:pPr>
            <a:r>
              <a:rPr lang="en-US" sz="2000" b="1" kern="1200" dirty="0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                                                             </a:t>
            </a:r>
            <a:r>
              <a:rPr lang="en-US" sz="1600" b="1" kern="1200" dirty="0" err="1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Nguồn</a:t>
            </a:r>
            <a:r>
              <a:rPr lang="en-US" sz="1600" b="1" kern="1200" dirty="0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: Intelligence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6"/>
          <a:stretch/>
        </p:blipFill>
        <p:spPr>
          <a:xfrm>
            <a:off x="2602511" y="1301675"/>
            <a:ext cx="6290479" cy="381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70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395" y="711302"/>
            <a:ext cx="7944103" cy="514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05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41400"/>
            <a:ext cx="9144000" cy="4775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58CD61-BB20-4184-B739-7CADD61CCD22}"/>
              </a:ext>
            </a:extLst>
          </p:cNvPr>
          <p:cNvSpPr txBox="1"/>
          <p:nvPr/>
        </p:nvSpPr>
        <p:spPr>
          <a:xfrm>
            <a:off x="1846729" y="581660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defRPr/>
            </a:pPr>
            <a:r>
              <a:rPr lang="en-US" sz="2000" b="1" kern="1200" dirty="0" err="1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Tỷ</a:t>
            </a:r>
            <a:r>
              <a:rPr lang="en-US" sz="2000" b="1" kern="1200" dirty="0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lệ</a:t>
            </a:r>
            <a:r>
              <a:rPr lang="en-US" sz="2000" b="1" kern="1200" dirty="0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bệnh</a:t>
            </a:r>
            <a:r>
              <a:rPr lang="en-US" sz="2000" b="1" kern="1200" dirty="0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nhân</a:t>
            </a:r>
            <a:r>
              <a:rPr lang="en-US" sz="2000" b="1" kern="1200" dirty="0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ung</a:t>
            </a:r>
            <a:r>
              <a:rPr lang="en-US" sz="2000" b="1" kern="1200" dirty="0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thư</a:t>
            </a:r>
            <a:r>
              <a:rPr lang="en-US" sz="2000" b="1" kern="1200" dirty="0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nữ</a:t>
            </a:r>
            <a:r>
              <a:rPr lang="en-US" sz="2000" b="1" kern="1200" dirty="0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giới</a:t>
            </a:r>
            <a:endParaRPr lang="en-US" sz="1600" b="1" kern="1200" dirty="0">
              <a:solidFill>
                <a:prstClr val="white"/>
              </a:solidFill>
              <a:latin typeface="+mn-lt"/>
              <a:ea typeface="#9Slide02 Tieu de rat dai 01" panose="020B060402020202020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517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55255"/>
            <a:ext cx="9144000" cy="47474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58CD61-BB20-4184-B739-7CADD61CCD22}"/>
              </a:ext>
            </a:extLst>
          </p:cNvPr>
          <p:cNvSpPr txBox="1"/>
          <p:nvPr/>
        </p:nvSpPr>
        <p:spPr>
          <a:xfrm>
            <a:off x="1846729" y="581660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defRPr/>
            </a:pPr>
            <a:r>
              <a:rPr lang="en-US" sz="2000" b="1" kern="1200" dirty="0" err="1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Tỷ</a:t>
            </a:r>
            <a:r>
              <a:rPr lang="en-US" sz="2000" b="1" kern="1200" dirty="0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lệ</a:t>
            </a:r>
            <a:r>
              <a:rPr lang="en-US" sz="2000" b="1" kern="1200" dirty="0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bệnh</a:t>
            </a:r>
            <a:r>
              <a:rPr lang="en-US" sz="2000" b="1" kern="1200" dirty="0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nhân</a:t>
            </a:r>
            <a:r>
              <a:rPr lang="en-US" sz="2000" b="1" kern="1200" dirty="0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ung</a:t>
            </a:r>
            <a:r>
              <a:rPr lang="en-US" sz="2000" b="1" kern="1200" dirty="0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thư</a:t>
            </a:r>
            <a:r>
              <a:rPr lang="en-US" sz="2000" b="1" kern="1200" dirty="0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nam</a:t>
            </a:r>
            <a:r>
              <a:rPr lang="en-US" sz="2000" b="1" kern="1200" dirty="0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/>
                </a:solidFill>
                <a:latin typeface="+mn-lt"/>
                <a:ea typeface="#9Slide02 Tieu de rat dai 01" panose="020B0604020202020204" charset="0"/>
                <a:cs typeface="+mn-cs"/>
              </a:rPr>
              <a:t>giới</a:t>
            </a:r>
            <a:endParaRPr lang="en-US" sz="1600" b="1" kern="1200" dirty="0">
              <a:solidFill>
                <a:prstClr val="white"/>
              </a:solidFill>
              <a:latin typeface="+mn-lt"/>
              <a:ea typeface="#9Slide02 Tieu de rat dai 01" panose="020B060402020202020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178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9936" y="2243146"/>
            <a:ext cx="69397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>
                <a:latin typeface="Times New Roman" panose="02020603050405020304" pitchFamily="18" charset="0"/>
                <a:ea typeface="Calibri Light" panose="020F0302020204030204" pitchFamily="34" charset="0"/>
                <a:hlinkClick r:id="rId2"/>
              </a:rPr>
              <a:t>https://www.youtube.com/watch?v=HA4__SCKOMM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160964" y="727855"/>
            <a:ext cx="92576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ƯNG THƯ PHÁT TRIỂN TRONG CƠ THỂ NHƯ THẾ NÀO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Oval 3">
            <a:hlinkClick r:id="rId3" action="ppaction://hlinkfile"/>
          </p:cNvPr>
          <p:cNvSpPr/>
          <p:nvPr/>
        </p:nvSpPr>
        <p:spPr>
          <a:xfrm>
            <a:off x="4779390" y="3883843"/>
            <a:ext cx="2714919" cy="9803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30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632500" y="1699704"/>
            <a:ext cx="4216998" cy="3550024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4923418" y="1075761"/>
            <a:ext cx="1635162" cy="142000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4" name="Oval 3"/>
          <p:cNvSpPr/>
          <p:nvPr/>
        </p:nvSpPr>
        <p:spPr>
          <a:xfrm>
            <a:off x="6967374" y="2239380"/>
            <a:ext cx="1635162" cy="142000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814919" y="2239380"/>
            <a:ext cx="1635162" cy="142000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632501" y="4273473"/>
            <a:ext cx="1635162" cy="142000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106760" y="4295884"/>
            <a:ext cx="1635162" cy="142000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009068" y="1601098"/>
            <a:ext cx="14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>
                <a:solidFill>
                  <a:schemeClr val="tx1"/>
                </a:solidFill>
                <a:latin typeface="+mj-lt"/>
              </a:rPr>
              <a:t>Thói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+mj-lt"/>
              </a:rPr>
              <a:t>quen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+mj-lt"/>
              </a:rPr>
              <a:t>xấu</a:t>
            </a: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39290" y="2536129"/>
            <a:ext cx="1420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+mj-lt"/>
              </a:rPr>
              <a:t>Chế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+mj-lt"/>
              </a:rPr>
              <a:t>độ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+mj-lt"/>
              </a:rPr>
              <a:t>dinh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+mj-lt"/>
              </a:rPr>
              <a:t>dưỡng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+mj-lt"/>
              </a:rPr>
              <a:t>không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+mj-lt"/>
              </a:rPr>
              <a:t>hợp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+mj-lt"/>
              </a:rPr>
              <a:t>lý</a:t>
            </a: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88921" y="4703362"/>
            <a:ext cx="1358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+mj-lt"/>
              </a:rPr>
              <a:t>Do </a:t>
            </a:r>
            <a:r>
              <a:rPr lang="en-US" sz="1800" b="1" dirty="0" err="1">
                <a:solidFill>
                  <a:schemeClr val="tx1"/>
                </a:solidFill>
                <a:latin typeface="+mj-lt"/>
              </a:rPr>
              <a:t>bệnh</a:t>
            </a:r>
            <a:endParaRPr lang="en-US" sz="1800" b="1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+mj-lt"/>
              </a:rPr>
              <a:t>nghề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+mj-lt"/>
              </a:rPr>
              <a:t>nghiệp</a:t>
            </a: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96878" y="4603398"/>
            <a:ext cx="1212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+mj-lt"/>
              </a:rPr>
              <a:t>Ô </a:t>
            </a:r>
            <a:r>
              <a:rPr lang="en-US" sz="1800" b="1" dirty="0" err="1">
                <a:solidFill>
                  <a:schemeClr val="tx1"/>
                </a:solidFill>
                <a:latin typeface="+mj-lt"/>
              </a:rPr>
              <a:t>nhiễm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 </a:t>
            </a:r>
          </a:p>
          <a:p>
            <a:pPr algn="ctr"/>
            <a:r>
              <a:rPr lang="en-US" sz="1800" b="1" dirty="0" err="1">
                <a:solidFill>
                  <a:schemeClr val="tx1"/>
                </a:solidFill>
                <a:latin typeface="+mj-lt"/>
              </a:rPr>
              <a:t>môi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+mj-lt"/>
              </a:rPr>
              <a:t>trường</a:t>
            </a: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66905" y="2585445"/>
            <a:ext cx="1531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+mj-lt"/>
              </a:rPr>
              <a:t>Lối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+mj-lt"/>
              </a:rPr>
              <a:t>sống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 </a:t>
            </a:r>
          </a:p>
          <a:p>
            <a:pPr algn="ctr"/>
            <a:r>
              <a:rPr lang="en-US" sz="1800" b="1" dirty="0" err="1">
                <a:solidFill>
                  <a:schemeClr val="tx1"/>
                </a:solidFill>
                <a:latin typeface="+mj-lt"/>
              </a:rPr>
              <a:t>thiếu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+mj-lt"/>
              </a:rPr>
              <a:t>khoa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+mj-lt"/>
              </a:rPr>
              <a:t>học</a:t>
            </a: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07063" y="3026849"/>
            <a:ext cx="34323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+mn-lt"/>
              </a:rPr>
              <a:t>70%-80%</a:t>
            </a:r>
          </a:p>
          <a:p>
            <a:pPr algn="ctr"/>
            <a:r>
              <a:rPr lang="en-US" sz="2800" b="1" dirty="0">
                <a:solidFill>
                  <a:srgbClr val="FFC000"/>
                </a:solidFill>
                <a:latin typeface="+mn-lt"/>
              </a:rPr>
              <a:t>UNG THƯ PHÁT SINH </a:t>
            </a:r>
          </a:p>
        </p:txBody>
      </p:sp>
    </p:spTree>
    <p:extLst>
      <p:ext uri="{BB962C8B-B14F-4D97-AF65-F5344CB8AC3E}">
        <p14:creationId xmlns:p14="http://schemas.microsoft.com/office/powerpoint/2010/main" val="1337123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375" y="320040"/>
            <a:ext cx="5731136" cy="57311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7793" y="6051176"/>
            <a:ext cx="768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dirty="0">
                <a:solidFill>
                  <a:schemeClr val="bg1"/>
                </a:solidFill>
                <a:latin typeface="Arial" panose="020B0604020202020204" pitchFamily="34" charset="0"/>
              </a:rPr>
              <a:t>Tổ chức Y tế thế giới (WHO) 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vi-VN" b="1" dirty="0">
                <a:solidFill>
                  <a:schemeClr val="bg1"/>
                </a:solidFill>
                <a:latin typeface="Arial" panose="020B0604020202020204" pitchFamily="34" charset="0"/>
              </a:rPr>
              <a:t>đưa ra những khuyến cáo cần thiết giúp người dân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vi-VN" b="1" dirty="0">
                <a:solidFill>
                  <a:schemeClr val="bg1"/>
                </a:solidFill>
                <a:latin typeface="Arial" panose="020B0604020202020204" pitchFamily="34" charset="0"/>
              </a:rPr>
              <a:t>phòng tránh căn bệnh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</a:rPr>
              <a:t>ung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</a:rPr>
              <a:t>thư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919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4"/>
          <p:cNvGrpSpPr/>
          <p:nvPr/>
        </p:nvGrpSpPr>
        <p:grpSpPr>
          <a:xfrm>
            <a:off x="2096494" y="2476590"/>
            <a:ext cx="6926848" cy="1904820"/>
            <a:chOff x="1746504" y="2491986"/>
            <a:chExt cx="5650993" cy="1825337"/>
          </a:xfrm>
        </p:grpSpPr>
        <p:sp>
          <p:nvSpPr>
            <p:cNvPr id="346" name="Google Shape;346;p34"/>
            <p:cNvSpPr/>
            <p:nvPr/>
          </p:nvSpPr>
          <p:spPr>
            <a:xfrm>
              <a:off x="3101022" y="2948277"/>
              <a:ext cx="2941958" cy="912755"/>
            </a:xfrm>
            <a:prstGeom prst="roundRect">
              <a:avLst>
                <a:gd name="adj" fmla="val 10865"/>
              </a:avLst>
            </a:prstGeom>
            <a:solidFill>
              <a:srgbClr val="222A35"/>
            </a:solidFill>
            <a:ln w="19050" cap="flat" cmpd="sng">
              <a:solidFill>
                <a:srgbClr val="F7CAA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4000"/>
              </a:pPr>
              <a:endParaRPr sz="4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34"/>
            <p:cNvSpPr/>
            <p:nvPr/>
          </p:nvSpPr>
          <p:spPr>
            <a:xfrm>
              <a:off x="1746504" y="2491986"/>
              <a:ext cx="5650993" cy="18253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lnSpc>
                  <a:spcPct val="120000"/>
                </a:lnSpc>
                <a:buClr>
                  <a:srgbClr val="44546A"/>
                </a:buClr>
                <a:buSzPts val="2800"/>
              </a:pPr>
              <a:r>
                <a:rPr lang="en-US" sz="4000" b="1">
                  <a:solidFill>
                    <a:srgbClr val="FFFF00"/>
                  </a:solidFill>
                </a:rPr>
                <a:t>EM CÓ BIẾT?</a:t>
              </a:r>
              <a:endParaRPr sz="400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68647" y="4368048"/>
            <a:ext cx="81865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1800" b="1" dirty="0">
                <a:solidFill>
                  <a:schemeClr val="bg1"/>
                </a:solidFill>
                <a:latin typeface="+mn-lt"/>
              </a:rPr>
              <a:t>Ngày Thế giới Phòng chống Ung thư</a:t>
            </a:r>
            <a:r>
              <a:rPr lang="vi-VN" sz="1800" dirty="0">
                <a:solidFill>
                  <a:schemeClr val="bg1"/>
                </a:solidFill>
                <a:latin typeface="+mn-lt"/>
              </a:rPr>
              <a:t> hay </a:t>
            </a:r>
            <a:r>
              <a:rPr lang="vi-VN" sz="1800" b="1" dirty="0">
                <a:solidFill>
                  <a:schemeClr val="bg1"/>
                </a:solidFill>
                <a:latin typeface="+mn-lt"/>
              </a:rPr>
              <a:t>ngày Ung thư Thế giới</a:t>
            </a:r>
            <a:r>
              <a:rPr lang="vi-VN" sz="1800" dirty="0">
                <a:solidFill>
                  <a:schemeClr val="bg1"/>
                </a:solidFill>
                <a:latin typeface="+mn-lt"/>
              </a:rPr>
              <a:t> là một sự kiện toàn cầu được tổ chức vào ngày </a:t>
            </a:r>
            <a:r>
              <a:rPr lang="en-US" sz="1800" dirty="0">
                <a:solidFill>
                  <a:schemeClr val="bg1"/>
                </a:solidFill>
                <a:latin typeface="+mn-lt"/>
              </a:rPr>
              <a:t>4 </a:t>
            </a:r>
            <a:r>
              <a:rPr lang="en-US" sz="1800" dirty="0" err="1">
                <a:solidFill>
                  <a:schemeClr val="bg1"/>
                </a:solidFill>
                <a:latin typeface="+mn-lt"/>
              </a:rPr>
              <a:t>tháng</a:t>
            </a:r>
            <a:r>
              <a:rPr lang="en-US" sz="1800" dirty="0">
                <a:solidFill>
                  <a:schemeClr val="bg1"/>
                </a:solidFill>
                <a:latin typeface="+mn-lt"/>
              </a:rPr>
              <a:t> 2</a:t>
            </a:r>
            <a:r>
              <a:rPr lang="vi-VN" sz="1800" dirty="0">
                <a:solidFill>
                  <a:schemeClr val="bg1"/>
                </a:solidFill>
                <a:latin typeface="+mn-lt"/>
              </a:rPr>
              <a:t> nhằm nâng cao nhận thức của cộng đồng về</a:t>
            </a:r>
            <a:r>
              <a:rPr lang="en-US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n-lt"/>
              </a:rPr>
              <a:t>căn</a:t>
            </a:r>
            <a:r>
              <a:rPr lang="en-US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n-lt"/>
              </a:rPr>
              <a:t>bệnh</a:t>
            </a:r>
            <a:r>
              <a:rPr lang="en-US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n-lt"/>
              </a:rPr>
              <a:t>ung</a:t>
            </a:r>
            <a:r>
              <a:rPr lang="en-US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n-lt"/>
              </a:rPr>
              <a:t>thư</a:t>
            </a:r>
            <a:r>
              <a:rPr lang="vi-VN" sz="1800" dirty="0">
                <a:solidFill>
                  <a:schemeClr val="bg1"/>
                </a:solidFill>
                <a:latin typeface="+mn-lt"/>
              </a:rPr>
              <a:t>, cách phòng chống, phát hiện và điều trị bệnh</a:t>
            </a:r>
            <a:endParaRPr lang="en-US" sz="1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83707" y="3767555"/>
            <a:ext cx="6189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+mn-lt"/>
              </a:rPr>
              <a:t>4 THÁNG 2 NGÀY THẾ GIỚI PHÒNG CHỐNG UNG THƯ</a:t>
            </a:r>
            <a:endParaRPr lang="en-US" sz="18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9" b="96444" l="889" r="9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813" y="656193"/>
            <a:ext cx="3111362" cy="311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6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5"/>
          <p:cNvGrpSpPr/>
          <p:nvPr/>
        </p:nvGrpSpPr>
        <p:grpSpPr>
          <a:xfrm>
            <a:off x="1846730" y="1043492"/>
            <a:ext cx="8627633" cy="4292301"/>
            <a:chOff x="2253627" y="3598774"/>
            <a:chExt cx="7191751" cy="2754064"/>
          </a:xfrm>
          <a:solidFill>
            <a:srgbClr val="2A313A"/>
          </a:solidFill>
        </p:grpSpPr>
        <p:sp>
          <p:nvSpPr>
            <p:cNvPr id="66" name="Google Shape;66;p5"/>
            <p:cNvSpPr/>
            <p:nvPr/>
          </p:nvSpPr>
          <p:spPr>
            <a:xfrm>
              <a:off x="2253627" y="3598774"/>
              <a:ext cx="7191751" cy="2754064"/>
            </a:xfrm>
            <a:prstGeom prst="roundRect">
              <a:avLst>
                <a:gd name="adj" fmla="val 10865"/>
              </a:avLst>
            </a:prstGeom>
            <a:grpFill/>
            <a:ln w="19050" cap="flat" cmpd="sng">
              <a:solidFill>
                <a:srgbClr val="F7CAA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chemeClr val="lt1"/>
                </a:buClr>
                <a:buSzPts val="2400"/>
              </a:pPr>
              <a:endParaRPr sz="2400">
                <a:solidFill>
                  <a:schemeClr val="lt1"/>
                </a:solidFill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2419649" y="3774785"/>
              <a:ext cx="6859704" cy="240204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b="1" dirty="0">
                  <a:solidFill>
                    <a:srgbClr val="FFC000"/>
                  </a:solidFill>
                  <a:latin typeface="#9Slide02 Tieu de rat dai 01" panose="020B0604020202020204"/>
                </a:rPr>
                <a:t>YÊU CẦU CẦN ĐẠT</a:t>
              </a:r>
              <a:endParaRPr sz="2000" b="1" dirty="0">
                <a:solidFill>
                  <a:srgbClr val="FFC000"/>
                </a:solidFill>
                <a:latin typeface="#9Slide02 Tieu de rat dai 01" panose="020B0604020202020204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-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Nêu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được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khái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niệm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chu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kì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tế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bào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.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Dựa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vào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sơ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đồ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,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trình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bày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được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các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giai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đoạn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và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mối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quan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hệ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giữa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các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giai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đoạn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trong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chu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kì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tế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bào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.</a:t>
              </a:r>
              <a:endParaRPr lang="en-US" sz="2000" dirty="0">
                <a:latin typeface="#9Slide02 Tieu de rat dai 01" panose="020B0604020202020204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-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Giải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thích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được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sự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phân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chia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tế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bào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một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cách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không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bình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thường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có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thể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dẫn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đến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ung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thư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. </a:t>
              </a:r>
            </a:p>
            <a:p>
              <a:pPr algn="just">
                <a:lnSpc>
                  <a:spcPct val="150000"/>
                </a:lnSpc>
              </a:pP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-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Trình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bày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được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một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số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thông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tin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về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bệnh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ung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thư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ở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Việt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Nam.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Nêu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được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một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số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biện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pháp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phòng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tránh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ung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  <a:latin typeface="#9Slide02 Tieu de rat dai 01" panose="020B0604020202020204"/>
                </a:rPr>
                <a:t>thư</a:t>
              </a:r>
              <a:r>
                <a:rPr lang="en-US" sz="2000" b="1" dirty="0">
                  <a:solidFill>
                    <a:schemeClr val="lt1"/>
                  </a:solidFill>
                  <a:latin typeface="#9Slide02 Tieu de rat dai 01" panose="020B0604020202020204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" name="Google Shape;260;p22"/>
          <p:cNvGrpSpPr/>
          <p:nvPr/>
        </p:nvGrpSpPr>
        <p:grpSpPr>
          <a:xfrm>
            <a:off x="2217179" y="1740306"/>
            <a:ext cx="7789856" cy="2696005"/>
            <a:chOff x="2277252" y="2796359"/>
            <a:chExt cx="7191751" cy="3777003"/>
          </a:xfrm>
          <a:solidFill>
            <a:srgbClr val="2A313A"/>
          </a:solidFill>
        </p:grpSpPr>
        <p:sp>
          <p:nvSpPr>
            <p:cNvPr id="261" name="Google Shape;261;p22"/>
            <p:cNvSpPr/>
            <p:nvPr/>
          </p:nvSpPr>
          <p:spPr>
            <a:xfrm>
              <a:off x="2277252" y="2796359"/>
              <a:ext cx="7191751" cy="3777003"/>
            </a:xfrm>
            <a:prstGeom prst="roundRect">
              <a:avLst>
                <a:gd name="adj" fmla="val 10865"/>
              </a:avLst>
            </a:prstGeom>
            <a:grpFill/>
            <a:ln w="19050" cap="flat" cmpd="sng">
              <a:solidFill>
                <a:srgbClr val="F7CAA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2400"/>
              </a:pPr>
              <a:endParaRPr sz="2400">
                <a:solidFill>
                  <a:schemeClr val="lt1"/>
                </a:solidFill>
              </a:endParaRPr>
            </a:p>
          </p:txBody>
        </p:sp>
        <p:sp>
          <p:nvSpPr>
            <p:cNvPr id="262" name="Google Shape;262;p22"/>
            <p:cNvSpPr/>
            <p:nvPr/>
          </p:nvSpPr>
          <p:spPr>
            <a:xfrm>
              <a:off x="2443276" y="3402956"/>
              <a:ext cx="6859704" cy="2563806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b="1" dirty="0">
                  <a:solidFill>
                    <a:srgbClr val="FFFF00"/>
                  </a:solidFill>
                </a:rPr>
                <a:t>UNG THƯ VÀ CÁCH PHÒNG TRÁNH</a:t>
              </a:r>
              <a:endParaRPr sz="2000" dirty="0"/>
            </a:p>
            <a:p>
              <a:pPr algn="just">
                <a:lnSpc>
                  <a:spcPct val="120000"/>
                </a:lnSpc>
              </a:pPr>
              <a:r>
                <a:rPr lang="en-US" sz="2000" b="1" dirty="0">
                  <a:solidFill>
                    <a:schemeClr val="lt1"/>
                  </a:solidFill>
                </a:rPr>
                <a:t>- Chu </a:t>
              </a:r>
              <a:r>
                <a:rPr lang="en-US" sz="2000" b="1" dirty="0" err="1">
                  <a:solidFill>
                    <a:schemeClr val="lt1"/>
                  </a:solidFill>
                </a:rPr>
                <a:t>kì</a:t>
              </a:r>
              <a:r>
                <a:rPr lang="en-US" sz="2000" b="1" dirty="0">
                  <a:solidFill>
                    <a:schemeClr val="lt1"/>
                  </a:solidFill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</a:rPr>
                <a:t>tế</a:t>
              </a:r>
              <a:r>
                <a:rPr lang="en-US" sz="2000" b="1" dirty="0">
                  <a:solidFill>
                    <a:schemeClr val="lt1"/>
                  </a:solidFill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</a:rPr>
                <a:t>bào</a:t>
              </a:r>
              <a:r>
                <a:rPr lang="en-US" sz="2000" b="1" dirty="0">
                  <a:solidFill>
                    <a:schemeClr val="lt1"/>
                  </a:solidFill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</a:rPr>
                <a:t>mất</a:t>
              </a:r>
              <a:r>
                <a:rPr lang="en-US" sz="2000" b="1" dirty="0">
                  <a:solidFill>
                    <a:schemeClr val="lt1"/>
                  </a:solidFill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</a:rPr>
                <a:t>kiểm</a:t>
              </a:r>
              <a:r>
                <a:rPr lang="en-US" sz="2000" b="1" dirty="0">
                  <a:solidFill>
                    <a:schemeClr val="lt1"/>
                  </a:solidFill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</a:rPr>
                <a:t>soát</a:t>
              </a:r>
              <a:r>
                <a:rPr lang="en-US" sz="2000" b="1" dirty="0">
                  <a:solidFill>
                    <a:schemeClr val="lt1"/>
                  </a:solidFill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</a:rPr>
                <a:t>sẽ</a:t>
              </a:r>
              <a:r>
                <a:rPr lang="en-US" sz="2000" b="1" dirty="0">
                  <a:solidFill>
                    <a:schemeClr val="lt1"/>
                  </a:solidFill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</a:rPr>
                <a:t>dẫn</a:t>
              </a:r>
              <a:r>
                <a:rPr lang="en-US" sz="2000" b="1" dirty="0">
                  <a:solidFill>
                    <a:schemeClr val="lt1"/>
                  </a:solidFill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</a:rPr>
                <a:t>đến</a:t>
              </a:r>
              <a:r>
                <a:rPr lang="en-US" sz="2000" b="1" dirty="0">
                  <a:solidFill>
                    <a:schemeClr val="lt1"/>
                  </a:solidFill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</a:rPr>
                <a:t>rối</a:t>
              </a:r>
              <a:r>
                <a:rPr lang="en-US" sz="2000" b="1" dirty="0">
                  <a:solidFill>
                    <a:schemeClr val="lt1"/>
                  </a:solidFill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</a:rPr>
                <a:t>loạn</a:t>
              </a:r>
              <a:r>
                <a:rPr lang="en-US" sz="2000" b="1" dirty="0">
                  <a:solidFill>
                    <a:schemeClr val="lt1"/>
                  </a:solidFill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</a:rPr>
                <a:t>phân</a:t>
              </a:r>
              <a:r>
                <a:rPr lang="en-US" sz="2000" b="1" dirty="0">
                  <a:solidFill>
                    <a:schemeClr val="lt1"/>
                  </a:solidFill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</a:rPr>
                <a:t>bào</a:t>
              </a:r>
              <a:r>
                <a:rPr lang="en-US" sz="2000" b="1" dirty="0">
                  <a:solidFill>
                    <a:schemeClr val="lt1"/>
                  </a:solidFill>
                </a:rPr>
                <a:t>, </a:t>
              </a:r>
              <a:r>
                <a:rPr lang="en-US" sz="2000" b="1" dirty="0" err="1">
                  <a:solidFill>
                    <a:schemeClr val="lt1"/>
                  </a:solidFill>
                </a:rPr>
                <a:t>có</a:t>
              </a:r>
              <a:r>
                <a:rPr lang="en-US" sz="2000" b="1" dirty="0">
                  <a:solidFill>
                    <a:schemeClr val="lt1"/>
                  </a:solidFill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</a:rPr>
                <a:t>thể</a:t>
              </a:r>
              <a:r>
                <a:rPr lang="en-US" sz="2000" b="1" dirty="0">
                  <a:solidFill>
                    <a:schemeClr val="lt1"/>
                  </a:solidFill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</a:rPr>
                <a:t>tạo</a:t>
              </a:r>
              <a:r>
                <a:rPr lang="en-US" sz="2000" b="1" dirty="0">
                  <a:solidFill>
                    <a:schemeClr val="lt1"/>
                  </a:solidFill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</a:rPr>
                <a:t>khối</a:t>
              </a:r>
              <a:r>
                <a:rPr lang="en-US" sz="2000" b="1" dirty="0">
                  <a:solidFill>
                    <a:schemeClr val="lt1"/>
                  </a:solidFill>
                </a:rPr>
                <a:t> u.</a:t>
              </a:r>
              <a:endParaRPr lang="en-US" sz="2000" dirty="0"/>
            </a:p>
            <a:p>
              <a:pPr algn="just">
                <a:lnSpc>
                  <a:spcPct val="120000"/>
                </a:lnSpc>
              </a:pPr>
              <a:r>
                <a:rPr lang="en-US" sz="2000" b="1" dirty="0">
                  <a:solidFill>
                    <a:schemeClr val="lt1"/>
                  </a:solidFill>
                </a:rPr>
                <a:t>- </a:t>
              </a:r>
              <a:r>
                <a:rPr lang="en-US" sz="2000" b="1" dirty="0" err="1">
                  <a:solidFill>
                    <a:schemeClr val="lt1"/>
                  </a:solidFill>
                </a:rPr>
                <a:t>Khối</a:t>
              </a:r>
              <a:r>
                <a:rPr lang="en-US" sz="2000" b="1" dirty="0">
                  <a:solidFill>
                    <a:schemeClr val="lt1"/>
                  </a:solidFill>
                </a:rPr>
                <a:t> u </a:t>
              </a:r>
              <a:r>
                <a:rPr lang="en-US" sz="2000" b="1" dirty="0" err="1">
                  <a:solidFill>
                    <a:schemeClr val="lt1"/>
                  </a:solidFill>
                </a:rPr>
                <a:t>có</a:t>
              </a:r>
              <a:r>
                <a:rPr lang="en-US" sz="2000" b="1" dirty="0">
                  <a:solidFill>
                    <a:schemeClr val="lt1"/>
                  </a:solidFill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</a:rPr>
                <a:t>hai</a:t>
              </a:r>
              <a:r>
                <a:rPr lang="en-US" sz="2000" b="1" dirty="0">
                  <a:solidFill>
                    <a:schemeClr val="lt1"/>
                  </a:solidFill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</a:rPr>
                <a:t>loại</a:t>
              </a:r>
              <a:r>
                <a:rPr lang="en-US" sz="2000" b="1" dirty="0">
                  <a:solidFill>
                    <a:schemeClr val="lt1"/>
                  </a:solidFill>
                </a:rPr>
                <a:t>: </a:t>
              </a:r>
              <a:r>
                <a:rPr lang="en-US" sz="2000" b="1" dirty="0" err="1">
                  <a:solidFill>
                    <a:schemeClr val="lt1"/>
                  </a:solidFill>
                </a:rPr>
                <a:t>lành</a:t>
              </a:r>
              <a:r>
                <a:rPr lang="en-US" sz="2000" b="1" dirty="0">
                  <a:solidFill>
                    <a:schemeClr val="lt1"/>
                  </a:solidFill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</a:rPr>
                <a:t>tính</a:t>
              </a:r>
              <a:r>
                <a:rPr lang="en-US" sz="2000" b="1" dirty="0">
                  <a:solidFill>
                    <a:schemeClr val="lt1"/>
                  </a:solidFill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</a:rPr>
                <a:t>và</a:t>
              </a:r>
              <a:r>
                <a:rPr lang="en-US" sz="2000" b="1" dirty="0">
                  <a:solidFill>
                    <a:schemeClr val="lt1"/>
                  </a:solidFill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</a:rPr>
                <a:t>ác</a:t>
              </a:r>
              <a:r>
                <a:rPr lang="en-US" sz="2000" b="1" dirty="0">
                  <a:solidFill>
                    <a:schemeClr val="lt1"/>
                  </a:solidFill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</a:rPr>
                <a:t>tính</a:t>
              </a:r>
              <a:r>
                <a:rPr lang="en-US" sz="2000" b="1" dirty="0">
                  <a:solidFill>
                    <a:schemeClr val="lt1"/>
                  </a:solidFill>
                </a:rPr>
                <a:t> (</a:t>
              </a:r>
              <a:r>
                <a:rPr lang="en-US" sz="2000" b="1" dirty="0" err="1">
                  <a:solidFill>
                    <a:schemeClr val="lt1"/>
                  </a:solidFill>
                </a:rPr>
                <a:t>ung</a:t>
              </a:r>
              <a:r>
                <a:rPr lang="en-US" sz="2000" b="1" dirty="0">
                  <a:solidFill>
                    <a:schemeClr val="lt1"/>
                  </a:solidFill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</a:rPr>
                <a:t>thư</a:t>
              </a:r>
              <a:r>
                <a:rPr lang="en-US" sz="2000" b="1" dirty="0">
                  <a:solidFill>
                    <a:schemeClr val="lt1"/>
                  </a:solidFill>
                </a:rPr>
                <a:t>). </a:t>
              </a:r>
              <a:r>
                <a:rPr lang="en-US" sz="2000" b="1" dirty="0" err="1">
                  <a:solidFill>
                    <a:schemeClr val="lt1"/>
                  </a:solidFill>
                </a:rPr>
                <a:t>Các</a:t>
              </a:r>
              <a:r>
                <a:rPr lang="en-US" sz="2000" b="1" dirty="0">
                  <a:solidFill>
                    <a:schemeClr val="lt1"/>
                  </a:solidFill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</a:rPr>
                <a:t>tế</a:t>
              </a:r>
              <a:r>
                <a:rPr lang="en-US" sz="2000" b="1" dirty="0">
                  <a:solidFill>
                    <a:schemeClr val="lt1"/>
                  </a:solidFill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</a:rPr>
                <a:t>bào</a:t>
              </a:r>
              <a:r>
                <a:rPr lang="en-US" sz="2000" b="1" dirty="0">
                  <a:solidFill>
                    <a:schemeClr val="lt1"/>
                  </a:solidFill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</a:rPr>
                <a:t>ung</a:t>
              </a:r>
              <a:r>
                <a:rPr lang="en-US" sz="2000" b="1" dirty="0">
                  <a:solidFill>
                    <a:schemeClr val="lt1"/>
                  </a:solidFill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</a:rPr>
                <a:t>thư</a:t>
              </a:r>
              <a:r>
                <a:rPr lang="en-US" sz="2000" b="1" dirty="0">
                  <a:solidFill>
                    <a:schemeClr val="lt1"/>
                  </a:solidFill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</a:rPr>
                <a:t>phân</a:t>
              </a:r>
              <a:r>
                <a:rPr lang="en-US" sz="2000" b="1" dirty="0">
                  <a:solidFill>
                    <a:schemeClr val="lt1"/>
                  </a:solidFill>
                </a:rPr>
                <a:t> chia </a:t>
              </a:r>
              <a:r>
                <a:rPr lang="en-US" sz="2000" b="1" dirty="0" err="1">
                  <a:solidFill>
                    <a:schemeClr val="lt1"/>
                  </a:solidFill>
                </a:rPr>
                <a:t>liên</a:t>
              </a:r>
              <a:r>
                <a:rPr lang="en-US" sz="2000" b="1" dirty="0">
                  <a:solidFill>
                    <a:schemeClr val="lt1"/>
                  </a:solidFill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</a:rPr>
                <a:t>tục</a:t>
              </a:r>
              <a:r>
                <a:rPr lang="en-US" sz="2000" b="1" dirty="0">
                  <a:solidFill>
                    <a:schemeClr val="lt1"/>
                  </a:solidFill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</a:rPr>
                <a:t>và</a:t>
              </a:r>
              <a:r>
                <a:rPr lang="en-US" sz="2000" b="1" dirty="0">
                  <a:solidFill>
                    <a:schemeClr val="lt1"/>
                  </a:solidFill>
                </a:rPr>
                <a:t> di </a:t>
              </a:r>
              <a:r>
                <a:rPr lang="en-US" sz="2000" b="1" dirty="0" err="1">
                  <a:solidFill>
                    <a:schemeClr val="lt1"/>
                  </a:solidFill>
                </a:rPr>
                <a:t>căn</a:t>
              </a:r>
              <a:r>
                <a:rPr lang="en-US" sz="2000" b="1" dirty="0">
                  <a:solidFill>
                    <a:schemeClr val="lt1"/>
                  </a:solidFill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</a:rPr>
                <a:t>đến</a:t>
              </a:r>
              <a:r>
                <a:rPr lang="en-US" sz="2000" b="1" dirty="0">
                  <a:solidFill>
                    <a:schemeClr val="lt1"/>
                  </a:solidFill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</a:rPr>
                <a:t>các</a:t>
              </a:r>
              <a:r>
                <a:rPr lang="en-US" sz="2000" b="1" dirty="0">
                  <a:solidFill>
                    <a:schemeClr val="lt1"/>
                  </a:solidFill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</a:rPr>
                <a:t>mô</a:t>
              </a:r>
              <a:r>
                <a:rPr lang="en-US" sz="2000" b="1" dirty="0">
                  <a:solidFill>
                    <a:schemeClr val="lt1"/>
                  </a:solidFill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</a:rPr>
                <a:t>lân</a:t>
              </a:r>
              <a:r>
                <a:rPr lang="en-US" sz="2000" b="1" dirty="0">
                  <a:solidFill>
                    <a:schemeClr val="lt1"/>
                  </a:solidFill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</a:rPr>
                <a:t>cận</a:t>
              </a:r>
              <a:r>
                <a:rPr lang="en-US" sz="2000" b="1" dirty="0">
                  <a:solidFill>
                    <a:schemeClr val="lt1"/>
                  </a:solidFill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</a:rPr>
                <a:t>và</a:t>
              </a:r>
              <a:r>
                <a:rPr lang="en-US" sz="2000" b="1" dirty="0">
                  <a:solidFill>
                    <a:schemeClr val="lt1"/>
                  </a:solidFill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</a:rPr>
                <a:t>các</a:t>
              </a:r>
              <a:r>
                <a:rPr lang="en-US" sz="2000" b="1" dirty="0">
                  <a:solidFill>
                    <a:schemeClr val="lt1"/>
                  </a:solidFill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</a:rPr>
                <a:t>cơ</a:t>
              </a:r>
              <a:r>
                <a:rPr lang="en-US" sz="2000" b="1" dirty="0">
                  <a:solidFill>
                    <a:schemeClr val="lt1"/>
                  </a:solidFill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</a:rPr>
                <a:t>quan</a:t>
              </a:r>
              <a:r>
                <a:rPr lang="en-US" sz="2000" b="1" dirty="0">
                  <a:solidFill>
                    <a:schemeClr val="lt1"/>
                  </a:solidFill>
                </a:rPr>
                <a:t> </a:t>
              </a:r>
              <a:r>
                <a:rPr lang="en-US" sz="2000" b="1" dirty="0" err="1">
                  <a:solidFill>
                    <a:schemeClr val="lt1"/>
                  </a:solidFill>
                </a:rPr>
                <a:t>xa</a:t>
              </a:r>
              <a:r>
                <a:rPr lang="en-US" sz="2000" b="1" dirty="0">
                  <a:solidFill>
                    <a:schemeClr val="lt1"/>
                  </a:solidFill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302203"/>
              </p:ext>
            </p:extLst>
          </p:nvPr>
        </p:nvGraphicFramePr>
        <p:xfrm>
          <a:off x="444138" y="457200"/>
          <a:ext cx="11351622" cy="1605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7359">
                  <a:extLst>
                    <a:ext uri="{9D8B030D-6E8A-4147-A177-3AD203B41FA5}">
                      <a16:colId xmlns:a16="http://schemas.microsoft.com/office/drawing/2014/main" val="4116367623"/>
                    </a:ext>
                  </a:extLst>
                </a:gridCol>
                <a:gridCol w="9614263">
                  <a:extLst>
                    <a:ext uri="{9D8B030D-6E8A-4147-A177-3AD203B41FA5}">
                      <a16:colId xmlns:a16="http://schemas.microsoft.com/office/drawing/2014/main" val="339866599"/>
                    </a:ext>
                  </a:extLst>
                </a:gridCol>
              </a:tblGrid>
              <a:tr h="1620780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</a:rPr>
                        <a:t>1. </a:t>
                      </a:r>
                      <a:r>
                        <a:rPr lang="en-US" sz="2800" dirty="0" err="1">
                          <a:effectLst/>
                        </a:rPr>
                        <a:t>Phân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biệt</a:t>
                      </a:r>
                      <a:r>
                        <a:rPr lang="en-US" sz="2800" dirty="0">
                          <a:effectLst/>
                        </a:rPr>
                        <a:t> u </a:t>
                      </a:r>
                      <a:r>
                        <a:rPr lang="en-US" sz="2800" dirty="0" err="1">
                          <a:effectLst/>
                        </a:rPr>
                        <a:t>lành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tính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với</a:t>
                      </a:r>
                      <a:r>
                        <a:rPr lang="en-US" sz="2800" dirty="0">
                          <a:effectLst/>
                        </a:rPr>
                        <a:t> u </a:t>
                      </a:r>
                      <a:r>
                        <a:rPr lang="en-US" sz="2800" dirty="0" err="1">
                          <a:effectLst/>
                        </a:rPr>
                        <a:t>các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tính</a:t>
                      </a:r>
                      <a:r>
                        <a:rPr lang="en-US" sz="2800" dirty="0">
                          <a:effectLst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 Light" panose="020F0302020204030204" pitchFamily="34" charset="0"/>
                      </a:endParaRPr>
                    </a:p>
                  </a:txBody>
                  <a:tcPr marL="46588" marR="465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800" dirty="0">
                          <a:effectLst/>
                        </a:rPr>
                        <a:t>Có hai loại là u lành và u ác:</a:t>
                      </a:r>
                      <a:endParaRPr lang="en-US" sz="2800" dirty="0">
                        <a:effectLst/>
                      </a:endParaRPr>
                    </a:p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800" dirty="0">
                          <a:effectLst/>
                        </a:rPr>
                        <a:t>+ U lành là tế bào của khối u không lan sang các vị trí khác (U lành là khi </a:t>
                      </a:r>
                      <a:r>
                        <a:rPr lang="en-US" sz="2800" dirty="0" err="1">
                          <a:effectLst/>
                        </a:rPr>
                        <a:t>khối</a:t>
                      </a:r>
                      <a:r>
                        <a:rPr lang="en-US" sz="2800" dirty="0">
                          <a:effectLst/>
                        </a:rPr>
                        <a:t> u </a:t>
                      </a:r>
                      <a:r>
                        <a:rPr lang="en-US" sz="2800" dirty="0" err="1">
                          <a:effectLst/>
                        </a:rPr>
                        <a:t>định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vị</a:t>
                      </a:r>
                      <a:r>
                        <a:rPr lang="en-US" sz="2800" dirty="0">
                          <a:effectLst/>
                        </a:rPr>
                        <a:t> ở </a:t>
                      </a:r>
                      <a:r>
                        <a:rPr lang="en-US" sz="2800" dirty="0" err="1">
                          <a:effectLst/>
                        </a:rPr>
                        <a:t>một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vị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trí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nhất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định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mà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các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tế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bào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của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nó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không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phát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tán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đến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các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vị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trí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khác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trong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cơ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thể</a:t>
                      </a:r>
                      <a:r>
                        <a:rPr lang="en-US" sz="2800" dirty="0">
                          <a:effectLst/>
                        </a:rPr>
                        <a:t>.)</a:t>
                      </a:r>
                    </a:p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800" dirty="0">
                          <a:effectLst/>
                        </a:rPr>
                        <a:t>+ U ác là tế bào của khối u có thể lan sang các mô khác (U ác </a:t>
                      </a:r>
                      <a:r>
                        <a:rPr lang="en-US" sz="2800" dirty="0" err="1">
                          <a:effectLst/>
                        </a:rPr>
                        <a:t>tế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bào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của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khối</a:t>
                      </a:r>
                      <a:r>
                        <a:rPr lang="en-US" sz="2800" dirty="0">
                          <a:effectLst/>
                        </a:rPr>
                        <a:t> u </a:t>
                      </a:r>
                      <a:r>
                        <a:rPr lang="en-US" sz="2800" dirty="0" err="1">
                          <a:effectLst/>
                        </a:rPr>
                        <a:t>có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thêm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đột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biến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khiến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chúng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có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thể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tách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khỏi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vị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trí</a:t>
                      </a:r>
                      <a:r>
                        <a:rPr lang="en-US" sz="2800" dirty="0">
                          <a:effectLst/>
                        </a:rPr>
                        <a:t> ban </a:t>
                      </a:r>
                      <a:r>
                        <a:rPr lang="en-US" sz="2800" dirty="0" err="1">
                          <a:effectLst/>
                        </a:rPr>
                        <a:t>đẩu</a:t>
                      </a:r>
                      <a:r>
                        <a:rPr lang="en-US" sz="2800" dirty="0">
                          <a:effectLst/>
                        </a:rPr>
                        <a:t>, di </a:t>
                      </a:r>
                      <a:r>
                        <a:rPr lang="en-US" sz="2800" dirty="0" err="1">
                          <a:effectLst/>
                        </a:rPr>
                        <a:t>chuyển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đến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vị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trí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mới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tạo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nên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nhiếu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khối</a:t>
                      </a:r>
                      <a:r>
                        <a:rPr lang="en-US" sz="2800" dirty="0">
                          <a:effectLst/>
                        </a:rPr>
                        <a:t> u)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 Light" panose="020F0302020204030204" pitchFamily="34" charset="0"/>
                      </a:endParaRPr>
                    </a:p>
                  </a:txBody>
                  <a:tcPr marL="46588" marR="46588" marT="0" marB="0"/>
                </a:tc>
                <a:extLst>
                  <a:ext uri="{0D108BD9-81ED-4DB2-BD59-A6C34878D82A}">
                    <a16:rowId xmlns:a16="http://schemas.microsoft.com/office/drawing/2014/main" val="2295787631"/>
                  </a:ext>
                </a:extLst>
              </a:tr>
              <a:tr h="2240150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</a:rPr>
                        <a:t>2. </a:t>
                      </a:r>
                    </a:p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</a:rPr>
                        <a:t>Tác nhân gây ung thư</a:t>
                      </a:r>
                    </a:p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</a:rPr>
                        <a:t>Nguyên nhân gây rối loạn quá trình điều hòa phân bào dẫn đến phát sinh ung thư.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 Light" panose="020F0302020204030204" pitchFamily="34" charset="0"/>
                      </a:endParaRPr>
                    </a:p>
                  </a:txBody>
                  <a:tcPr marL="46588" marR="465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</a:rPr>
                        <a:t>Tác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nhân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gây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ung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thư</a:t>
                      </a:r>
                      <a:r>
                        <a:rPr lang="en-US" sz="2800" dirty="0">
                          <a:effectLst/>
                        </a:rPr>
                        <a:t>:</a:t>
                      </a:r>
                    </a:p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800" dirty="0">
                          <a:effectLst/>
                        </a:rPr>
                        <a:t>- Tác nhân bên ngoài (hóa học, vật lí, vi sinh vật gây hại trong thực phẩm) dễ gây đột biến ở tế bào và hình thành khối u.</a:t>
                      </a:r>
                      <a:endParaRPr lang="en-US" sz="2800" dirty="0">
                        <a:effectLst/>
                      </a:endParaRPr>
                    </a:p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800" dirty="0">
                          <a:effectLst/>
                        </a:rPr>
                        <a:t>- Tác nhân bên trong (virut gây bệnh mãn tính, các gốc tự do trong tế bào, ...) dễ gây đột biến ở tế bào và hình thành khối u.</a:t>
                      </a:r>
                      <a:endParaRPr lang="en-US" sz="2800" dirty="0">
                        <a:effectLst/>
                      </a:endParaRPr>
                    </a:p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</a:rPr>
                        <a:t>Nguyên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nhân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gây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rối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loạn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quá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điều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hòa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phân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bào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dẫn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đến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phát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sinh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ung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thư</a:t>
                      </a:r>
                      <a:r>
                        <a:rPr lang="en-US" sz="2800" dirty="0">
                          <a:effectLst/>
                        </a:rPr>
                        <a:t>. </a:t>
                      </a:r>
                      <a:r>
                        <a:rPr lang="pt-BR" sz="2800" dirty="0">
                          <a:effectLst/>
                        </a:rPr>
                        <a:t>Ung thư là </a:t>
                      </a:r>
                      <a:r>
                        <a:rPr lang="en-US" sz="2800" dirty="0" err="1">
                          <a:effectLst/>
                        </a:rPr>
                        <a:t>khối</a:t>
                      </a:r>
                      <a:r>
                        <a:rPr lang="en-US" sz="2800" dirty="0">
                          <a:effectLst/>
                        </a:rPr>
                        <a:t> u </a:t>
                      </a:r>
                      <a:r>
                        <a:rPr lang="en-US" sz="2800" dirty="0" err="1">
                          <a:effectLst/>
                        </a:rPr>
                        <a:t>xuất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hiện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từ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một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tế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bào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bị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đột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biến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nhiều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lần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làm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rối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loạn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cơ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chế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điểu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hoà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phân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bào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khiến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tế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bào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phân</a:t>
                      </a:r>
                      <a:r>
                        <a:rPr lang="en-US" sz="2800" dirty="0">
                          <a:effectLst/>
                        </a:rPr>
                        <a:t> chia </a:t>
                      </a:r>
                      <a:r>
                        <a:rPr lang="en-US" sz="2800" dirty="0" err="1">
                          <a:effectLst/>
                        </a:rPr>
                        <a:t>không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kiểm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soát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tạo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nên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khối</a:t>
                      </a:r>
                      <a:r>
                        <a:rPr lang="en-US" sz="2800" dirty="0">
                          <a:effectLst/>
                        </a:rPr>
                        <a:t> u </a:t>
                      </a:r>
                      <a:r>
                        <a:rPr lang="en-US" sz="2800" dirty="0" err="1">
                          <a:effectLst/>
                        </a:rPr>
                        <a:t>ác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tính</a:t>
                      </a:r>
                      <a:r>
                        <a:rPr lang="en-US" sz="2800" dirty="0">
                          <a:effectLst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 Light" panose="020F0302020204030204" pitchFamily="34" charset="0"/>
                      </a:endParaRPr>
                    </a:p>
                  </a:txBody>
                  <a:tcPr marL="46588" marR="46588" marT="0" marB="0"/>
                </a:tc>
                <a:extLst>
                  <a:ext uri="{0D108BD9-81ED-4DB2-BD59-A6C34878D82A}">
                    <a16:rowId xmlns:a16="http://schemas.microsoft.com/office/drawing/2014/main" val="1822221279"/>
                  </a:ext>
                </a:extLst>
              </a:tr>
              <a:tr h="804932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</a:rPr>
                        <a:t>3. Những loại ung thư phổ biến ở Việt Nam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 Light" panose="020F0302020204030204" pitchFamily="34" charset="0"/>
                      </a:endParaRPr>
                    </a:p>
                  </a:txBody>
                  <a:tcPr marL="46588" marR="465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800">
                          <a:effectLst/>
                        </a:rPr>
                        <a:t>Ở nam, tỉ lệ mắc các ung thư gan, phổi, dạ dày, đại trực tràng, tuyến tiền liệt cao hơn các loại ung thư khác.</a:t>
                      </a:r>
                      <a:endParaRPr lang="en-US" sz="2800">
                        <a:effectLst/>
                      </a:endParaRPr>
                    </a:p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800">
                          <a:effectLst/>
                        </a:rPr>
                        <a:t>Ở nữ, tỉ lệ mắc các ung thư gan, phổi, dạ dày, đại trực tràng, tuyến tiền liệt cao hơn các loại ung thư khác.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 Light" panose="020F0302020204030204" pitchFamily="34" charset="0"/>
                      </a:endParaRPr>
                    </a:p>
                  </a:txBody>
                  <a:tcPr marL="46588" marR="46588" marT="0" marB="0"/>
                </a:tc>
                <a:extLst>
                  <a:ext uri="{0D108BD9-81ED-4DB2-BD59-A6C34878D82A}">
                    <a16:rowId xmlns:a16="http://schemas.microsoft.com/office/drawing/2014/main" val="2390517020"/>
                  </a:ext>
                </a:extLst>
              </a:tr>
              <a:tr h="1609240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</a:rPr>
                        <a:t>4. Biện pháp phòng tránh và chữa bệnh ung thư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 Light" panose="020F0302020204030204" pitchFamily="34" charset="0"/>
                      </a:endParaRPr>
                    </a:p>
                  </a:txBody>
                  <a:tcPr marL="46588" marR="46588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2310" algn="l"/>
                          <a:tab pos="1303020" algn="l"/>
                          <a:tab pos="1988820" algn="l"/>
                          <a:tab pos="2647950" algn="l"/>
                          <a:tab pos="3216910" algn="l"/>
                          <a:tab pos="3862070" algn="l"/>
                          <a:tab pos="4420870" algn="l"/>
                          <a:tab pos="5017770" algn="l"/>
                          <a:tab pos="5767070" algn="l"/>
                        </a:tabLst>
                      </a:pPr>
                      <a:r>
                        <a:rPr lang="pt-BR" sz="2800" dirty="0">
                          <a:effectLst/>
                        </a:rPr>
                        <a:t>I. Duy trì thói quen khám sức khỏe định kì.</a:t>
                      </a:r>
                      <a:endParaRPr lang="en-US" sz="2800" dirty="0">
                        <a:effectLst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2310" algn="l"/>
                          <a:tab pos="1303020" algn="l"/>
                          <a:tab pos="1988820" algn="l"/>
                          <a:tab pos="2647950" algn="l"/>
                          <a:tab pos="3216910" algn="l"/>
                          <a:tab pos="3862070" algn="l"/>
                          <a:tab pos="4420870" algn="l"/>
                          <a:tab pos="5017770" algn="l"/>
                          <a:tab pos="5767070" algn="l"/>
                        </a:tabLst>
                      </a:pPr>
                      <a:r>
                        <a:rPr lang="pt-BR" sz="2800" dirty="0">
                          <a:effectLst/>
                        </a:rPr>
                        <a:t>II.  Không hút thuốc, hạn chế sử dụng bia rượu và chất kích thích.</a:t>
                      </a:r>
                      <a:endParaRPr lang="en-US" sz="2800" dirty="0">
                        <a:effectLst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2310" algn="l"/>
                          <a:tab pos="1303020" algn="l"/>
                          <a:tab pos="1988820" algn="l"/>
                          <a:tab pos="2647950" algn="l"/>
                          <a:tab pos="3216910" algn="l"/>
                          <a:tab pos="3862070" algn="l"/>
                          <a:tab pos="4420870" algn="l"/>
                          <a:tab pos="5017770" algn="l"/>
                          <a:tab pos="5767070" algn="l"/>
                        </a:tabLst>
                      </a:pPr>
                      <a:r>
                        <a:rPr lang="pt-BR" sz="2800" dirty="0">
                          <a:effectLst/>
                        </a:rPr>
                        <a:t>III. </a:t>
                      </a:r>
                      <a:r>
                        <a:rPr lang="en-US" sz="2800" dirty="0" err="1">
                          <a:effectLst/>
                        </a:rPr>
                        <a:t>Chế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độ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ăn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uống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phù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hợp</a:t>
                      </a:r>
                      <a:r>
                        <a:rPr lang="en-US" sz="2800" dirty="0">
                          <a:effectLst/>
                        </a:rPr>
                        <a:t>: </a:t>
                      </a:r>
                      <a:r>
                        <a:rPr lang="en-US" sz="2800" dirty="0" err="1">
                          <a:effectLst/>
                        </a:rPr>
                        <a:t>ăn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nhiều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rau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củ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quả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hạn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chất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béo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thịt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đỏ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muối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thực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phẩm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mốc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thực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phẩm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nhiễm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thuốc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hóa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học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và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chất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tăng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trọng</a:t>
                      </a:r>
                      <a:r>
                        <a:rPr lang="en-US" sz="2800" dirty="0">
                          <a:effectLst/>
                        </a:rPr>
                        <a:t>.</a:t>
                      </a: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2310" algn="l"/>
                          <a:tab pos="1303020" algn="l"/>
                          <a:tab pos="1988820" algn="l"/>
                          <a:tab pos="2647950" algn="l"/>
                          <a:tab pos="3216910" algn="l"/>
                          <a:tab pos="3862070" algn="l"/>
                          <a:tab pos="4420870" algn="l"/>
                          <a:tab pos="5017770" algn="l"/>
                          <a:tab pos="5767070" algn="l"/>
                        </a:tabLst>
                      </a:pPr>
                      <a:r>
                        <a:rPr lang="pt-BR" sz="2800" dirty="0">
                          <a:effectLst/>
                        </a:rPr>
                        <a:t>IV. Xây dựng chế độ luyện tập thể dục và nghỉ ngơi hợp lí.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 Light" panose="020F0302020204030204" pitchFamily="34" charset="0"/>
                      </a:endParaRPr>
                    </a:p>
                  </a:txBody>
                  <a:tcPr marL="46588" marR="46588" marT="0" marB="0"/>
                </a:tc>
                <a:extLst>
                  <a:ext uri="{0D108BD9-81ED-4DB2-BD59-A6C34878D82A}">
                    <a16:rowId xmlns:a16="http://schemas.microsoft.com/office/drawing/2014/main" val="33919464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06862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44138" y="457200"/>
          <a:ext cx="11351622" cy="118140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7359">
                  <a:extLst>
                    <a:ext uri="{9D8B030D-6E8A-4147-A177-3AD203B41FA5}">
                      <a16:colId xmlns:a16="http://schemas.microsoft.com/office/drawing/2014/main" val="4116367623"/>
                    </a:ext>
                  </a:extLst>
                </a:gridCol>
                <a:gridCol w="9614263">
                  <a:extLst>
                    <a:ext uri="{9D8B030D-6E8A-4147-A177-3AD203B41FA5}">
                      <a16:colId xmlns:a16="http://schemas.microsoft.com/office/drawing/2014/main" val="339866599"/>
                    </a:ext>
                  </a:extLst>
                </a:gridCol>
              </a:tblGrid>
              <a:tr h="2240150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</a:rPr>
                        <a:t>2. </a:t>
                      </a:r>
                    </a:p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</a:rPr>
                        <a:t>Tác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nhân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gây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ung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thư</a:t>
                      </a:r>
                      <a:endParaRPr lang="en-US" sz="2800" dirty="0">
                        <a:effectLst/>
                      </a:endParaRPr>
                    </a:p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</a:rPr>
                        <a:t>Nguyên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nhân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gây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rối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loạn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quá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điều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hòa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phân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bào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dẫn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đến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phát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sinh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ung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thư</a:t>
                      </a:r>
                      <a:r>
                        <a:rPr lang="en-US" sz="2800" dirty="0">
                          <a:effectLst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 Light" panose="020F0302020204030204" pitchFamily="34" charset="0"/>
                      </a:endParaRPr>
                    </a:p>
                  </a:txBody>
                  <a:tcPr marL="46588" marR="465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</a:rPr>
                        <a:t>Tác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nhân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gây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ung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thư</a:t>
                      </a:r>
                      <a:r>
                        <a:rPr lang="en-US" sz="2800" dirty="0">
                          <a:effectLst/>
                        </a:rPr>
                        <a:t>:</a:t>
                      </a:r>
                    </a:p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800" dirty="0">
                          <a:effectLst/>
                        </a:rPr>
                        <a:t>- Tác nhân bên ngoài (hóa học, vật lí, vi sinh vật gây hại trong thực phẩm) dễ gây đột biến ở tế bào và hình thành khối u.</a:t>
                      </a:r>
                      <a:endParaRPr lang="en-US" sz="2800" dirty="0">
                        <a:effectLst/>
                      </a:endParaRPr>
                    </a:p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800" dirty="0">
                          <a:effectLst/>
                        </a:rPr>
                        <a:t>- Tác nhân bên trong (virut gây bệnh mãn tính, các gốc tự do trong tế bào, ...) dễ gây đột biến ở tế bào và hình thành khối u.</a:t>
                      </a:r>
                      <a:endParaRPr lang="en-US" sz="2800" dirty="0">
                        <a:effectLst/>
                      </a:endParaRPr>
                    </a:p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</a:rPr>
                        <a:t>Nguyên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nhân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gây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rối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loạn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quá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điều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hòa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phân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bào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dẫn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đến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phát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sinh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ung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thư</a:t>
                      </a:r>
                      <a:r>
                        <a:rPr lang="en-US" sz="2800" dirty="0">
                          <a:effectLst/>
                        </a:rPr>
                        <a:t>. </a:t>
                      </a:r>
                      <a:r>
                        <a:rPr lang="pt-BR" sz="2800" dirty="0">
                          <a:effectLst/>
                        </a:rPr>
                        <a:t>Ung thư là </a:t>
                      </a:r>
                      <a:r>
                        <a:rPr lang="en-US" sz="2800" dirty="0" err="1">
                          <a:effectLst/>
                        </a:rPr>
                        <a:t>khối</a:t>
                      </a:r>
                      <a:r>
                        <a:rPr lang="en-US" sz="2800" dirty="0">
                          <a:effectLst/>
                        </a:rPr>
                        <a:t> u </a:t>
                      </a:r>
                      <a:r>
                        <a:rPr lang="en-US" sz="2800" dirty="0" err="1">
                          <a:effectLst/>
                        </a:rPr>
                        <a:t>xuất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hiện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từ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một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tế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bào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bị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đột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biến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nhiều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lần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làm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rối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loạn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cơ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chế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điểu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hoà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phân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bào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khiến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tế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bào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phân</a:t>
                      </a:r>
                      <a:r>
                        <a:rPr lang="en-US" sz="2800" dirty="0">
                          <a:effectLst/>
                        </a:rPr>
                        <a:t> chia </a:t>
                      </a:r>
                      <a:r>
                        <a:rPr lang="en-US" sz="2800" dirty="0" err="1">
                          <a:effectLst/>
                        </a:rPr>
                        <a:t>không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kiểm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soát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tạo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nên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khối</a:t>
                      </a:r>
                      <a:r>
                        <a:rPr lang="en-US" sz="2800" dirty="0">
                          <a:effectLst/>
                        </a:rPr>
                        <a:t> u </a:t>
                      </a:r>
                      <a:r>
                        <a:rPr lang="en-US" sz="2800" dirty="0" err="1">
                          <a:effectLst/>
                        </a:rPr>
                        <a:t>ác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tính</a:t>
                      </a:r>
                      <a:r>
                        <a:rPr lang="en-US" sz="2800" dirty="0">
                          <a:effectLst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 Light" panose="020F0302020204030204" pitchFamily="34" charset="0"/>
                      </a:endParaRPr>
                    </a:p>
                  </a:txBody>
                  <a:tcPr marL="46588" marR="46588" marT="0" marB="0"/>
                </a:tc>
                <a:extLst>
                  <a:ext uri="{0D108BD9-81ED-4DB2-BD59-A6C34878D82A}">
                    <a16:rowId xmlns:a16="http://schemas.microsoft.com/office/drawing/2014/main" val="1822221279"/>
                  </a:ext>
                </a:extLst>
              </a:tr>
              <a:tr h="804932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</a:rPr>
                        <a:t>3. Những loại ung thư phổ biến ở Việt Nam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 Light" panose="020F0302020204030204" pitchFamily="34" charset="0"/>
                      </a:endParaRPr>
                    </a:p>
                  </a:txBody>
                  <a:tcPr marL="46588" marR="465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800">
                          <a:effectLst/>
                        </a:rPr>
                        <a:t>Ở nam, tỉ lệ mắc các ung thư gan, phổi, dạ dày, đại trực tràng, tuyến tiền liệt cao hơn các loại ung thư khác.</a:t>
                      </a:r>
                      <a:endParaRPr lang="en-US" sz="2800">
                        <a:effectLst/>
                      </a:endParaRPr>
                    </a:p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800">
                          <a:effectLst/>
                        </a:rPr>
                        <a:t>Ở nữ, tỉ lệ mắc các ung thư gan, phổi, dạ dày, đại trực tràng, tuyến tiền liệt cao hơn các loại ung thư khác.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 Light" panose="020F0302020204030204" pitchFamily="34" charset="0"/>
                      </a:endParaRPr>
                    </a:p>
                  </a:txBody>
                  <a:tcPr marL="46588" marR="46588" marT="0" marB="0"/>
                </a:tc>
                <a:extLst>
                  <a:ext uri="{0D108BD9-81ED-4DB2-BD59-A6C34878D82A}">
                    <a16:rowId xmlns:a16="http://schemas.microsoft.com/office/drawing/2014/main" val="2390517020"/>
                  </a:ext>
                </a:extLst>
              </a:tr>
              <a:tr h="1609240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</a:rPr>
                        <a:t>4. Biện pháp phòng tránh và chữa bệnh ung thư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 Light" panose="020F0302020204030204" pitchFamily="34" charset="0"/>
                      </a:endParaRPr>
                    </a:p>
                  </a:txBody>
                  <a:tcPr marL="46588" marR="46588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2310" algn="l"/>
                          <a:tab pos="1303020" algn="l"/>
                          <a:tab pos="1988820" algn="l"/>
                          <a:tab pos="2647950" algn="l"/>
                          <a:tab pos="3216910" algn="l"/>
                          <a:tab pos="3862070" algn="l"/>
                          <a:tab pos="4420870" algn="l"/>
                          <a:tab pos="5017770" algn="l"/>
                          <a:tab pos="5767070" algn="l"/>
                        </a:tabLst>
                      </a:pPr>
                      <a:r>
                        <a:rPr lang="pt-BR" sz="2800" dirty="0">
                          <a:effectLst/>
                        </a:rPr>
                        <a:t>I. Duy trì thói quen khám sức khỏe định kì.</a:t>
                      </a:r>
                      <a:endParaRPr lang="en-US" sz="2800" dirty="0">
                        <a:effectLst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2310" algn="l"/>
                          <a:tab pos="1303020" algn="l"/>
                          <a:tab pos="1988820" algn="l"/>
                          <a:tab pos="2647950" algn="l"/>
                          <a:tab pos="3216910" algn="l"/>
                          <a:tab pos="3862070" algn="l"/>
                          <a:tab pos="4420870" algn="l"/>
                          <a:tab pos="5017770" algn="l"/>
                          <a:tab pos="5767070" algn="l"/>
                        </a:tabLst>
                      </a:pPr>
                      <a:r>
                        <a:rPr lang="pt-BR" sz="2800" dirty="0">
                          <a:effectLst/>
                        </a:rPr>
                        <a:t>II.  Không hút thuốc, hạn chế sử dụng bia rượu và chất kích thích.</a:t>
                      </a:r>
                      <a:endParaRPr lang="en-US" sz="2800" dirty="0">
                        <a:effectLst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2310" algn="l"/>
                          <a:tab pos="1303020" algn="l"/>
                          <a:tab pos="1988820" algn="l"/>
                          <a:tab pos="2647950" algn="l"/>
                          <a:tab pos="3216910" algn="l"/>
                          <a:tab pos="3862070" algn="l"/>
                          <a:tab pos="4420870" algn="l"/>
                          <a:tab pos="5017770" algn="l"/>
                          <a:tab pos="5767070" algn="l"/>
                        </a:tabLst>
                      </a:pPr>
                      <a:r>
                        <a:rPr lang="pt-BR" sz="2800" dirty="0">
                          <a:effectLst/>
                        </a:rPr>
                        <a:t>III. </a:t>
                      </a:r>
                      <a:r>
                        <a:rPr lang="en-US" sz="2800" dirty="0" err="1">
                          <a:effectLst/>
                        </a:rPr>
                        <a:t>Chế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độ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ăn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uống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phù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hợp</a:t>
                      </a:r>
                      <a:r>
                        <a:rPr lang="en-US" sz="2800" dirty="0">
                          <a:effectLst/>
                        </a:rPr>
                        <a:t>: </a:t>
                      </a:r>
                      <a:r>
                        <a:rPr lang="en-US" sz="2800" dirty="0" err="1">
                          <a:effectLst/>
                        </a:rPr>
                        <a:t>ăn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nhiều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rau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củ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quả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hạn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chất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béo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thịt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đỏ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muối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thực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phẩm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mốc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thực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phẩm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nhiễm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thuốc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hóa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học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và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chất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tăng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trọng</a:t>
                      </a:r>
                      <a:r>
                        <a:rPr lang="en-US" sz="2800" dirty="0">
                          <a:effectLst/>
                        </a:rPr>
                        <a:t>.</a:t>
                      </a: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2310" algn="l"/>
                          <a:tab pos="1303020" algn="l"/>
                          <a:tab pos="1988820" algn="l"/>
                          <a:tab pos="2647950" algn="l"/>
                          <a:tab pos="3216910" algn="l"/>
                          <a:tab pos="3862070" algn="l"/>
                          <a:tab pos="4420870" algn="l"/>
                          <a:tab pos="5017770" algn="l"/>
                          <a:tab pos="5767070" algn="l"/>
                        </a:tabLst>
                      </a:pPr>
                      <a:r>
                        <a:rPr lang="pt-BR" sz="2800" dirty="0">
                          <a:effectLst/>
                        </a:rPr>
                        <a:t>IV. Xây dựng chế độ luyện tập thể dục và nghỉ ngơi hợp lí.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 Light" panose="020F0302020204030204" pitchFamily="34" charset="0"/>
                      </a:endParaRPr>
                    </a:p>
                  </a:txBody>
                  <a:tcPr marL="46588" marR="46588" marT="0" marB="0"/>
                </a:tc>
                <a:extLst>
                  <a:ext uri="{0D108BD9-81ED-4DB2-BD59-A6C34878D82A}">
                    <a16:rowId xmlns:a16="http://schemas.microsoft.com/office/drawing/2014/main" val="33919464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04991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44138" y="457200"/>
          <a:ext cx="11351622" cy="5684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7359">
                  <a:extLst>
                    <a:ext uri="{9D8B030D-6E8A-4147-A177-3AD203B41FA5}">
                      <a16:colId xmlns:a16="http://schemas.microsoft.com/office/drawing/2014/main" val="4116367623"/>
                    </a:ext>
                  </a:extLst>
                </a:gridCol>
                <a:gridCol w="9614263">
                  <a:extLst>
                    <a:ext uri="{9D8B030D-6E8A-4147-A177-3AD203B41FA5}">
                      <a16:colId xmlns:a16="http://schemas.microsoft.com/office/drawing/2014/main" val="339866599"/>
                    </a:ext>
                  </a:extLst>
                </a:gridCol>
              </a:tblGrid>
              <a:tr h="804932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</a:rPr>
                        <a:t>3. </a:t>
                      </a:r>
                      <a:r>
                        <a:rPr lang="en-US" sz="2800" dirty="0" err="1">
                          <a:effectLst/>
                        </a:rPr>
                        <a:t>Những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loại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ung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thư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phổ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biến</a:t>
                      </a:r>
                      <a:r>
                        <a:rPr lang="en-US" sz="2800" dirty="0">
                          <a:effectLst/>
                        </a:rPr>
                        <a:t> ở </a:t>
                      </a:r>
                      <a:r>
                        <a:rPr lang="en-US" sz="2800" dirty="0" err="1">
                          <a:effectLst/>
                        </a:rPr>
                        <a:t>Việt</a:t>
                      </a:r>
                      <a:r>
                        <a:rPr lang="en-US" sz="2800" dirty="0">
                          <a:effectLst/>
                        </a:rPr>
                        <a:t> Nam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 Light" panose="020F0302020204030204" pitchFamily="34" charset="0"/>
                      </a:endParaRPr>
                    </a:p>
                  </a:txBody>
                  <a:tcPr marL="46588" marR="465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800">
                          <a:effectLst/>
                        </a:rPr>
                        <a:t>Ở nam, tỉ lệ mắc các ung thư gan, phổi, dạ dày, đại trực tràng, tuyến tiền liệt cao hơn các loại ung thư khác.</a:t>
                      </a:r>
                      <a:endParaRPr lang="en-US" sz="2800">
                        <a:effectLst/>
                      </a:endParaRPr>
                    </a:p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800">
                          <a:effectLst/>
                        </a:rPr>
                        <a:t>Ở nữ, tỉ lệ mắc các ung thư gan, phổi, dạ dày, đại trực tràng, tuyến tiền liệt cao hơn các loại ung thư khác.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 Light" panose="020F0302020204030204" pitchFamily="34" charset="0"/>
                      </a:endParaRPr>
                    </a:p>
                  </a:txBody>
                  <a:tcPr marL="46588" marR="46588" marT="0" marB="0"/>
                </a:tc>
                <a:extLst>
                  <a:ext uri="{0D108BD9-81ED-4DB2-BD59-A6C34878D82A}">
                    <a16:rowId xmlns:a16="http://schemas.microsoft.com/office/drawing/2014/main" val="2390517020"/>
                  </a:ext>
                </a:extLst>
              </a:tr>
              <a:tr h="1609240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</a:rPr>
                        <a:t>4. Biện pháp phòng tránh và chữa bệnh ung thư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 Light" panose="020F0302020204030204" pitchFamily="34" charset="0"/>
                      </a:endParaRPr>
                    </a:p>
                  </a:txBody>
                  <a:tcPr marL="46588" marR="46588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2310" algn="l"/>
                          <a:tab pos="1303020" algn="l"/>
                          <a:tab pos="1988820" algn="l"/>
                          <a:tab pos="2647950" algn="l"/>
                          <a:tab pos="3216910" algn="l"/>
                          <a:tab pos="3862070" algn="l"/>
                          <a:tab pos="4420870" algn="l"/>
                          <a:tab pos="5017770" algn="l"/>
                          <a:tab pos="5767070" algn="l"/>
                        </a:tabLst>
                      </a:pPr>
                      <a:r>
                        <a:rPr lang="pt-BR" sz="2800" dirty="0">
                          <a:effectLst/>
                        </a:rPr>
                        <a:t>I. Duy trì thói quen khám sức khỏe định kì.</a:t>
                      </a:r>
                      <a:endParaRPr lang="en-US" sz="2800" dirty="0">
                        <a:effectLst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2310" algn="l"/>
                          <a:tab pos="1303020" algn="l"/>
                          <a:tab pos="1988820" algn="l"/>
                          <a:tab pos="2647950" algn="l"/>
                          <a:tab pos="3216910" algn="l"/>
                          <a:tab pos="3862070" algn="l"/>
                          <a:tab pos="4420870" algn="l"/>
                          <a:tab pos="5017770" algn="l"/>
                          <a:tab pos="5767070" algn="l"/>
                        </a:tabLst>
                      </a:pPr>
                      <a:r>
                        <a:rPr lang="pt-BR" sz="2800" dirty="0">
                          <a:effectLst/>
                        </a:rPr>
                        <a:t>II.  Không hút thuốc, hạn chế sử dụng bia rượu và chất kích thích.</a:t>
                      </a:r>
                      <a:endParaRPr lang="en-US" sz="2800" dirty="0">
                        <a:effectLst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2310" algn="l"/>
                          <a:tab pos="1303020" algn="l"/>
                          <a:tab pos="1988820" algn="l"/>
                          <a:tab pos="2647950" algn="l"/>
                          <a:tab pos="3216910" algn="l"/>
                          <a:tab pos="3862070" algn="l"/>
                          <a:tab pos="4420870" algn="l"/>
                          <a:tab pos="5017770" algn="l"/>
                          <a:tab pos="5767070" algn="l"/>
                        </a:tabLst>
                      </a:pPr>
                      <a:r>
                        <a:rPr lang="pt-BR" sz="2800" dirty="0">
                          <a:effectLst/>
                        </a:rPr>
                        <a:t>III. </a:t>
                      </a:r>
                      <a:r>
                        <a:rPr lang="en-US" sz="2800" dirty="0" err="1">
                          <a:effectLst/>
                        </a:rPr>
                        <a:t>Chế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độ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ăn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uống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phù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hợp</a:t>
                      </a:r>
                      <a:r>
                        <a:rPr lang="en-US" sz="2800" dirty="0">
                          <a:effectLst/>
                        </a:rPr>
                        <a:t>: </a:t>
                      </a:r>
                      <a:r>
                        <a:rPr lang="en-US" sz="2800" dirty="0" err="1">
                          <a:effectLst/>
                        </a:rPr>
                        <a:t>ăn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nhiều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rau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củ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quả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hạn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chất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béo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thịt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đỏ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muối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thực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phẩm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mốc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thực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phẩm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nhiễm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thuốc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hóa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học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và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chất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tăng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trọng</a:t>
                      </a:r>
                      <a:r>
                        <a:rPr lang="en-US" sz="2800" dirty="0">
                          <a:effectLst/>
                        </a:rPr>
                        <a:t>.</a:t>
                      </a: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2310" algn="l"/>
                          <a:tab pos="1303020" algn="l"/>
                          <a:tab pos="1988820" algn="l"/>
                          <a:tab pos="2647950" algn="l"/>
                          <a:tab pos="3216910" algn="l"/>
                          <a:tab pos="3862070" algn="l"/>
                          <a:tab pos="4420870" algn="l"/>
                          <a:tab pos="5017770" algn="l"/>
                          <a:tab pos="5767070" algn="l"/>
                        </a:tabLst>
                      </a:pPr>
                      <a:r>
                        <a:rPr lang="pt-BR" sz="2800" dirty="0">
                          <a:effectLst/>
                        </a:rPr>
                        <a:t>IV. Xây dựng chế độ luyện tập thể dục và nghỉ ngơi hợp lí.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 Light" panose="020F0302020204030204" pitchFamily="34" charset="0"/>
                      </a:endParaRPr>
                    </a:p>
                  </a:txBody>
                  <a:tcPr marL="46588" marR="46588" marT="0" marB="0"/>
                </a:tc>
                <a:extLst>
                  <a:ext uri="{0D108BD9-81ED-4DB2-BD59-A6C34878D82A}">
                    <a16:rowId xmlns:a16="http://schemas.microsoft.com/office/drawing/2014/main" val="33919464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0861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hlinkClick r:id="rId2" action="ppaction://hlinkfile"/>
          </p:cNvPr>
          <p:cNvSpPr/>
          <p:nvPr/>
        </p:nvSpPr>
        <p:spPr>
          <a:xfrm>
            <a:off x="3883843" y="1564849"/>
            <a:ext cx="4345757" cy="21775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hlinkClick r:id="rId3" action="ppaction://hlinkfile"/>
          </p:cNvPr>
          <p:cNvSpPr/>
          <p:nvPr/>
        </p:nvSpPr>
        <p:spPr>
          <a:xfrm>
            <a:off x="4619134" y="4920792"/>
            <a:ext cx="3073138" cy="11689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525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38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76600" y="2514600"/>
            <a:ext cx="1066800" cy="1275892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8"/>
          <p:cNvSpPr txBox="1"/>
          <p:nvPr/>
        </p:nvSpPr>
        <p:spPr>
          <a:xfrm>
            <a:off x="4343401" y="2841167"/>
            <a:ext cx="2064989" cy="117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 b="1">
                <a:solidFill>
                  <a:srgbClr val="FFFF00"/>
                </a:solidFill>
              </a:rPr>
              <a:t>LUYỆN TẬP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39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4648" y="990600"/>
            <a:ext cx="533400" cy="637946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39"/>
          <p:cNvSpPr txBox="1"/>
          <p:nvPr/>
        </p:nvSpPr>
        <p:spPr>
          <a:xfrm>
            <a:off x="2362200" y="1815677"/>
            <a:ext cx="73152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2400" dirty="0">
                <a:solidFill>
                  <a:srgbClr val="FFD966"/>
                </a:solidFill>
              </a:rPr>
              <a:t>1. </a:t>
            </a:r>
            <a:r>
              <a:rPr lang="en-US" sz="2400" dirty="0" err="1">
                <a:solidFill>
                  <a:srgbClr val="FFD966"/>
                </a:solidFill>
              </a:rPr>
              <a:t>Cơ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chế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kiểm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soát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chu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kì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tế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bào</a:t>
            </a:r>
            <a:r>
              <a:rPr lang="en-US" sz="2400" dirty="0">
                <a:solidFill>
                  <a:srgbClr val="FFD966"/>
                </a:solidFill>
              </a:rPr>
              <a:t>? </a:t>
            </a:r>
            <a:r>
              <a:rPr lang="en-US" sz="2400" dirty="0" err="1">
                <a:solidFill>
                  <a:srgbClr val="FFD966"/>
                </a:solidFill>
              </a:rPr>
              <a:t>Tại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sao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nói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pha</a:t>
            </a:r>
            <a:r>
              <a:rPr lang="en-US" sz="2400" dirty="0">
                <a:solidFill>
                  <a:srgbClr val="FFD966"/>
                </a:solidFill>
              </a:rPr>
              <a:t> G1 </a:t>
            </a:r>
            <a:r>
              <a:rPr lang="en-US" sz="2400" dirty="0" err="1">
                <a:solidFill>
                  <a:srgbClr val="FFD966"/>
                </a:solidFill>
              </a:rPr>
              <a:t>vừa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là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pha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sinh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trưởng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vừa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là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pha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kiểm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soát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của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chu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kì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tế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bào</a:t>
            </a:r>
            <a:r>
              <a:rPr lang="en-US" sz="2400" dirty="0">
                <a:solidFill>
                  <a:srgbClr val="FFD966"/>
                </a:solidFill>
              </a:rPr>
              <a:t>?</a:t>
            </a:r>
            <a:endParaRPr dirty="0"/>
          </a:p>
        </p:txBody>
      </p:sp>
      <p:sp>
        <p:nvSpPr>
          <p:cNvPr id="9" name="Google Shape;379;p39"/>
          <p:cNvSpPr txBox="1"/>
          <p:nvPr/>
        </p:nvSpPr>
        <p:spPr>
          <a:xfrm>
            <a:off x="2362200" y="3015965"/>
            <a:ext cx="770111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2400" dirty="0">
                <a:solidFill>
                  <a:srgbClr val="FFD966"/>
                </a:solidFill>
              </a:rPr>
              <a:t>2. Ở </a:t>
            </a:r>
            <a:r>
              <a:rPr lang="en-US" sz="2400" dirty="0" err="1">
                <a:solidFill>
                  <a:srgbClr val="FFD966"/>
                </a:solidFill>
              </a:rPr>
              <a:t>tế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bào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phôi</a:t>
            </a:r>
            <a:r>
              <a:rPr lang="en-US" sz="2400" dirty="0">
                <a:solidFill>
                  <a:srgbClr val="FFD966"/>
                </a:solidFill>
              </a:rPr>
              <a:t>, </a:t>
            </a:r>
            <a:r>
              <a:rPr lang="en-US" sz="2400" dirty="0" err="1">
                <a:solidFill>
                  <a:srgbClr val="FFD966"/>
                </a:solidFill>
              </a:rPr>
              <a:t>chỉ</a:t>
            </a:r>
            <a:r>
              <a:rPr lang="en-US" sz="2400" dirty="0">
                <a:solidFill>
                  <a:srgbClr val="FFD966"/>
                </a:solidFill>
              </a:rPr>
              <a:t> 15-20 </a:t>
            </a:r>
            <a:r>
              <a:rPr lang="en-US" sz="2400" dirty="0" err="1">
                <a:solidFill>
                  <a:srgbClr val="FFD966"/>
                </a:solidFill>
              </a:rPr>
              <a:t>phút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là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hoàn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thành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một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chu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kì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tế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bào</a:t>
            </a:r>
            <a:r>
              <a:rPr lang="en-US" sz="2400" dirty="0">
                <a:solidFill>
                  <a:srgbClr val="FFD966"/>
                </a:solidFill>
              </a:rPr>
              <a:t>, </a:t>
            </a:r>
            <a:r>
              <a:rPr lang="en-US" sz="2400" dirty="0" err="1">
                <a:solidFill>
                  <a:srgbClr val="FFD966"/>
                </a:solidFill>
              </a:rPr>
              <a:t>nhưng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tế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bào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thần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kinh</a:t>
            </a:r>
            <a:r>
              <a:rPr lang="en-US" sz="2400" dirty="0">
                <a:solidFill>
                  <a:srgbClr val="FFD966"/>
                </a:solidFill>
              </a:rPr>
              <a:t> ở </a:t>
            </a:r>
            <a:r>
              <a:rPr lang="en-US" sz="2400" dirty="0" err="1">
                <a:solidFill>
                  <a:srgbClr val="FFD966"/>
                </a:solidFill>
              </a:rPr>
              <a:t>người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trưởng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thành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thì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hầu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như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không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phân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bào</a:t>
            </a:r>
            <a:r>
              <a:rPr lang="en-US" sz="2400" dirty="0">
                <a:solidFill>
                  <a:srgbClr val="FFD966"/>
                </a:solidFill>
              </a:rPr>
              <a:t>. </a:t>
            </a:r>
            <a:r>
              <a:rPr lang="en-US" sz="2400" dirty="0" err="1">
                <a:solidFill>
                  <a:srgbClr val="FFD966"/>
                </a:solidFill>
              </a:rPr>
              <a:t>Giải</a:t>
            </a:r>
            <a:r>
              <a:rPr lang="en-US" sz="2400" dirty="0">
                <a:solidFill>
                  <a:srgbClr val="FFD966"/>
                </a:solidFill>
              </a:rPr>
              <a:t> </a:t>
            </a:r>
            <a:r>
              <a:rPr lang="en-US" sz="2400" dirty="0" err="1">
                <a:solidFill>
                  <a:srgbClr val="FFD966"/>
                </a:solidFill>
              </a:rPr>
              <a:t>thích</a:t>
            </a:r>
            <a:r>
              <a:rPr lang="en-US" sz="2400" dirty="0">
                <a:solidFill>
                  <a:srgbClr val="FFD966"/>
                </a:solidFill>
              </a:rPr>
              <a:t>.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42"/>
          <p:cNvGrpSpPr/>
          <p:nvPr/>
        </p:nvGrpSpPr>
        <p:grpSpPr>
          <a:xfrm>
            <a:off x="2519715" y="1839628"/>
            <a:ext cx="7152570" cy="2789729"/>
            <a:chOff x="1240725" y="836475"/>
            <a:chExt cx="7152570" cy="3470553"/>
          </a:xfrm>
        </p:grpSpPr>
        <p:sp>
          <p:nvSpPr>
            <p:cNvPr id="406" name="Google Shape;406;p42"/>
            <p:cNvSpPr/>
            <p:nvPr/>
          </p:nvSpPr>
          <p:spPr>
            <a:xfrm>
              <a:off x="1240725" y="836475"/>
              <a:ext cx="7152570" cy="3470553"/>
            </a:xfrm>
            <a:custGeom>
              <a:avLst/>
              <a:gdLst/>
              <a:ahLst/>
              <a:cxnLst/>
              <a:rect l="l" t="t" r="r" b="b"/>
              <a:pathLst>
                <a:path w="52160" h="25108" extrusionOk="0">
                  <a:moveTo>
                    <a:pt x="49941" y="1"/>
                  </a:moveTo>
                  <a:lnTo>
                    <a:pt x="1" y="23466"/>
                  </a:lnTo>
                  <a:lnTo>
                    <a:pt x="52160" y="25108"/>
                  </a:lnTo>
                  <a:lnTo>
                    <a:pt x="49941" y="1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/>
            </a:p>
          </p:txBody>
        </p:sp>
        <p:sp>
          <p:nvSpPr>
            <p:cNvPr id="407" name="Google Shape;407;p42"/>
            <p:cNvSpPr/>
            <p:nvPr/>
          </p:nvSpPr>
          <p:spPr>
            <a:xfrm>
              <a:off x="1240725" y="866037"/>
              <a:ext cx="6927066" cy="3253406"/>
            </a:xfrm>
            <a:custGeom>
              <a:avLst/>
              <a:gdLst/>
              <a:ahLst/>
              <a:cxnLst/>
              <a:rect l="l" t="t" r="r" b="b"/>
              <a:pathLst>
                <a:path w="49941" h="23467" extrusionOk="0">
                  <a:moveTo>
                    <a:pt x="1" y="1"/>
                  </a:moveTo>
                  <a:lnTo>
                    <a:pt x="1" y="23466"/>
                  </a:lnTo>
                  <a:lnTo>
                    <a:pt x="49941" y="23466"/>
                  </a:lnTo>
                  <a:lnTo>
                    <a:pt x="49941" y="1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/>
            </a:p>
          </p:txBody>
        </p:sp>
      </p:grpSp>
      <p:sp>
        <p:nvSpPr>
          <p:cNvPr id="408" name="Google Shape;408;p42"/>
          <p:cNvSpPr txBox="1"/>
          <p:nvPr/>
        </p:nvSpPr>
        <p:spPr>
          <a:xfrm>
            <a:off x="3380700" y="1957500"/>
            <a:ext cx="5430600" cy="12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SzPts val="12000"/>
            </a:pPr>
            <a:r>
              <a:rPr lang="en-US" sz="4000">
                <a:solidFill>
                  <a:srgbClr val="C00000"/>
                </a:solidFill>
                <a:latin typeface="Lobster"/>
                <a:ea typeface="Lobster"/>
                <a:cs typeface="Lobster"/>
                <a:sym typeface="Lobster"/>
              </a:rPr>
              <a:t>BÀI TẬP</a:t>
            </a:r>
            <a:endParaRPr sz="4000">
              <a:solidFill>
                <a:srgbClr val="C0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409" name="Google Shape;409;p42"/>
          <p:cNvSpPr txBox="1"/>
          <p:nvPr/>
        </p:nvSpPr>
        <p:spPr>
          <a:xfrm>
            <a:off x="2741370" y="3047488"/>
            <a:ext cx="6709260" cy="12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buSzPts val="1600"/>
            </a:pPr>
            <a:r>
              <a:rPr lang="en-US" sz="2400" dirty="0" err="1">
                <a:solidFill>
                  <a:srgbClr val="833C0B"/>
                </a:solidFill>
              </a:rPr>
              <a:t>Tìm</a:t>
            </a:r>
            <a:r>
              <a:rPr lang="en-US" sz="2400" dirty="0">
                <a:solidFill>
                  <a:srgbClr val="833C0B"/>
                </a:solidFill>
              </a:rPr>
              <a:t> </a:t>
            </a:r>
            <a:r>
              <a:rPr lang="en-US" sz="2400" dirty="0" err="1">
                <a:solidFill>
                  <a:srgbClr val="833C0B"/>
                </a:solidFill>
              </a:rPr>
              <a:t>hiểu</a:t>
            </a:r>
            <a:r>
              <a:rPr lang="en-US" sz="2400" dirty="0">
                <a:solidFill>
                  <a:srgbClr val="833C0B"/>
                </a:solidFill>
              </a:rPr>
              <a:t> </a:t>
            </a:r>
            <a:r>
              <a:rPr lang="en-US" sz="2400" dirty="0" err="1">
                <a:solidFill>
                  <a:srgbClr val="833C0B"/>
                </a:solidFill>
              </a:rPr>
              <a:t>các</a:t>
            </a:r>
            <a:r>
              <a:rPr lang="en-US" sz="2400" dirty="0">
                <a:solidFill>
                  <a:srgbClr val="833C0B"/>
                </a:solidFill>
              </a:rPr>
              <a:t> </a:t>
            </a:r>
            <a:r>
              <a:rPr lang="en-US" sz="2400" dirty="0" err="1">
                <a:solidFill>
                  <a:srgbClr val="833C0B"/>
                </a:solidFill>
              </a:rPr>
              <a:t>giai</a:t>
            </a:r>
            <a:r>
              <a:rPr lang="en-US" sz="2400" dirty="0">
                <a:solidFill>
                  <a:srgbClr val="833C0B"/>
                </a:solidFill>
              </a:rPr>
              <a:t> </a:t>
            </a:r>
            <a:r>
              <a:rPr lang="en-US" sz="2400" dirty="0" err="1">
                <a:solidFill>
                  <a:srgbClr val="833C0B"/>
                </a:solidFill>
              </a:rPr>
              <a:t>đoạn</a:t>
            </a:r>
            <a:r>
              <a:rPr lang="en-US" sz="2400" dirty="0">
                <a:solidFill>
                  <a:srgbClr val="833C0B"/>
                </a:solidFill>
              </a:rPr>
              <a:t> </a:t>
            </a:r>
            <a:r>
              <a:rPr lang="en-US" sz="2400" dirty="0" err="1">
                <a:solidFill>
                  <a:srgbClr val="833C0B"/>
                </a:solidFill>
              </a:rPr>
              <a:t>của</a:t>
            </a:r>
            <a:r>
              <a:rPr lang="en-US" sz="2400" dirty="0">
                <a:solidFill>
                  <a:srgbClr val="833C0B"/>
                </a:solidFill>
              </a:rPr>
              <a:t> </a:t>
            </a:r>
            <a:r>
              <a:rPr lang="en-US" sz="2400" dirty="0" err="1">
                <a:solidFill>
                  <a:srgbClr val="833C0B"/>
                </a:solidFill>
              </a:rPr>
              <a:t>quá</a:t>
            </a:r>
            <a:r>
              <a:rPr lang="en-US" sz="2400" dirty="0">
                <a:solidFill>
                  <a:srgbClr val="833C0B"/>
                </a:solidFill>
              </a:rPr>
              <a:t> </a:t>
            </a:r>
            <a:r>
              <a:rPr lang="en-US" sz="2400" dirty="0" err="1">
                <a:solidFill>
                  <a:srgbClr val="833C0B"/>
                </a:solidFill>
              </a:rPr>
              <a:t>trình</a:t>
            </a:r>
            <a:r>
              <a:rPr lang="en-US" sz="2400" dirty="0">
                <a:solidFill>
                  <a:srgbClr val="833C0B"/>
                </a:solidFill>
              </a:rPr>
              <a:t> </a:t>
            </a:r>
            <a:r>
              <a:rPr lang="en-US" sz="2400" dirty="0" err="1">
                <a:solidFill>
                  <a:srgbClr val="833C0B"/>
                </a:solidFill>
              </a:rPr>
              <a:t>nguyên</a:t>
            </a:r>
            <a:r>
              <a:rPr lang="en-US" sz="2400" dirty="0">
                <a:solidFill>
                  <a:srgbClr val="833C0B"/>
                </a:solidFill>
              </a:rPr>
              <a:t> </a:t>
            </a:r>
            <a:r>
              <a:rPr lang="en-US" sz="2400" dirty="0" err="1">
                <a:solidFill>
                  <a:srgbClr val="833C0B"/>
                </a:solidFill>
              </a:rPr>
              <a:t>phân</a:t>
            </a:r>
            <a:r>
              <a:rPr lang="en-US" sz="2400" dirty="0">
                <a:solidFill>
                  <a:srgbClr val="833C0B"/>
                </a:solidFill>
              </a:rPr>
              <a:t>?</a:t>
            </a:r>
            <a:endParaRPr sz="2400" dirty="0">
              <a:solidFill>
                <a:srgbClr val="833C0B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410" name="Google Shape;410;p42"/>
          <p:cNvSpPr/>
          <p:nvPr/>
        </p:nvSpPr>
        <p:spPr>
          <a:xfrm rot="-2090743">
            <a:off x="2237312" y="1668982"/>
            <a:ext cx="998841" cy="504907"/>
          </a:xfrm>
          <a:custGeom>
            <a:avLst/>
            <a:gdLst/>
            <a:ahLst/>
            <a:cxnLst/>
            <a:rect l="l" t="t" r="r" b="b"/>
            <a:pathLst>
              <a:path w="6019" h="2585" extrusionOk="0">
                <a:moveTo>
                  <a:pt x="5654" y="1"/>
                </a:moveTo>
                <a:lnTo>
                  <a:pt x="31" y="335"/>
                </a:lnTo>
                <a:cubicBezTo>
                  <a:pt x="31" y="456"/>
                  <a:pt x="91" y="456"/>
                  <a:pt x="152" y="517"/>
                </a:cubicBezTo>
                <a:cubicBezTo>
                  <a:pt x="304" y="639"/>
                  <a:pt x="365" y="821"/>
                  <a:pt x="335" y="1004"/>
                </a:cubicBezTo>
                <a:cubicBezTo>
                  <a:pt x="274" y="1156"/>
                  <a:pt x="122" y="1156"/>
                  <a:pt x="61" y="1277"/>
                </a:cubicBezTo>
                <a:cubicBezTo>
                  <a:pt x="0" y="1399"/>
                  <a:pt x="91" y="1368"/>
                  <a:pt x="152" y="1399"/>
                </a:cubicBezTo>
                <a:cubicBezTo>
                  <a:pt x="213" y="1460"/>
                  <a:pt x="274" y="1520"/>
                  <a:pt x="335" y="1612"/>
                </a:cubicBezTo>
                <a:cubicBezTo>
                  <a:pt x="395" y="1672"/>
                  <a:pt x="395" y="1733"/>
                  <a:pt x="395" y="1824"/>
                </a:cubicBezTo>
                <a:cubicBezTo>
                  <a:pt x="395" y="1885"/>
                  <a:pt x="335" y="1915"/>
                  <a:pt x="304" y="1946"/>
                </a:cubicBezTo>
                <a:cubicBezTo>
                  <a:pt x="274" y="1976"/>
                  <a:pt x="304" y="2037"/>
                  <a:pt x="365" y="2098"/>
                </a:cubicBezTo>
                <a:cubicBezTo>
                  <a:pt x="487" y="2219"/>
                  <a:pt x="547" y="2402"/>
                  <a:pt x="487" y="2554"/>
                </a:cubicBezTo>
                <a:lnTo>
                  <a:pt x="487" y="2584"/>
                </a:lnTo>
                <a:lnTo>
                  <a:pt x="5867" y="2280"/>
                </a:lnTo>
                <a:cubicBezTo>
                  <a:pt x="5836" y="2189"/>
                  <a:pt x="5867" y="2067"/>
                  <a:pt x="5897" y="1976"/>
                </a:cubicBezTo>
                <a:cubicBezTo>
                  <a:pt x="5745" y="1946"/>
                  <a:pt x="5563" y="1885"/>
                  <a:pt x="5411" y="1794"/>
                </a:cubicBezTo>
                <a:cubicBezTo>
                  <a:pt x="5593" y="1794"/>
                  <a:pt x="5775" y="1764"/>
                  <a:pt x="5958" y="1733"/>
                </a:cubicBezTo>
                <a:cubicBezTo>
                  <a:pt x="5958" y="1612"/>
                  <a:pt x="5897" y="1490"/>
                  <a:pt x="5897" y="1368"/>
                </a:cubicBezTo>
                <a:cubicBezTo>
                  <a:pt x="5867" y="1277"/>
                  <a:pt x="5867" y="1186"/>
                  <a:pt x="5897" y="1095"/>
                </a:cubicBezTo>
                <a:cubicBezTo>
                  <a:pt x="5927" y="1034"/>
                  <a:pt x="5958" y="973"/>
                  <a:pt x="5988" y="882"/>
                </a:cubicBezTo>
                <a:cubicBezTo>
                  <a:pt x="5988" y="852"/>
                  <a:pt x="6019" y="882"/>
                  <a:pt x="5958" y="821"/>
                </a:cubicBezTo>
                <a:cubicBezTo>
                  <a:pt x="5897" y="791"/>
                  <a:pt x="5836" y="760"/>
                  <a:pt x="5806" y="700"/>
                </a:cubicBezTo>
                <a:cubicBezTo>
                  <a:pt x="5715" y="578"/>
                  <a:pt x="5684" y="426"/>
                  <a:pt x="5684" y="274"/>
                </a:cubicBezTo>
                <a:cubicBezTo>
                  <a:pt x="5684" y="153"/>
                  <a:pt x="5684" y="92"/>
                  <a:pt x="5654" y="1"/>
                </a:cubicBezTo>
                <a:close/>
              </a:path>
            </a:pathLst>
          </a:custGeom>
          <a:solidFill>
            <a:srgbClr val="EFEFEF">
              <a:alpha val="7529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grpSp>
        <p:nvGrpSpPr>
          <p:cNvPr id="411" name="Google Shape;411;p42"/>
          <p:cNvGrpSpPr/>
          <p:nvPr/>
        </p:nvGrpSpPr>
        <p:grpSpPr>
          <a:xfrm>
            <a:off x="8943390" y="1547790"/>
            <a:ext cx="1011246" cy="1017628"/>
            <a:chOff x="7807868" y="2868638"/>
            <a:chExt cx="929884" cy="935753"/>
          </a:xfrm>
        </p:grpSpPr>
        <p:sp>
          <p:nvSpPr>
            <p:cNvPr id="412" name="Google Shape;412;p42"/>
            <p:cNvSpPr/>
            <p:nvPr/>
          </p:nvSpPr>
          <p:spPr>
            <a:xfrm rot="2423846">
              <a:off x="7952446" y="3284281"/>
              <a:ext cx="338381" cy="338381"/>
            </a:xfrm>
            <a:prstGeom prst="ellipse">
              <a:avLst/>
            </a:prstGeom>
            <a:solidFill>
              <a:srgbClr val="000000">
                <a:alpha val="1921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/>
            </a:p>
          </p:txBody>
        </p:sp>
        <p:grpSp>
          <p:nvGrpSpPr>
            <p:cNvPr id="413" name="Google Shape;413;p42"/>
            <p:cNvGrpSpPr/>
            <p:nvPr/>
          </p:nvGrpSpPr>
          <p:grpSpPr>
            <a:xfrm rot="2424200">
              <a:off x="7954890" y="2992703"/>
              <a:ext cx="635839" cy="687622"/>
              <a:chOff x="8061867" y="953444"/>
              <a:chExt cx="405080" cy="438091"/>
            </a:xfrm>
          </p:grpSpPr>
          <p:sp>
            <p:nvSpPr>
              <p:cNvPr id="414" name="Google Shape;414;p42"/>
              <p:cNvSpPr/>
              <p:nvPr/>
            </p:nvSpPr>
            <p:spPr>
              <a:xfrm rot="1160833">
                <a:off x="8096701" y="1085601"/>
                <a:ext cx="306621" cy="262557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4320" extrusionOk="0">
                    <a:moveTo>
                      <a:pt x="2913" y="0"/>
                    </a:moveTo>
                    <a:cubicBezTo>
                      <a:pt x="2903" y="0"/>
                      <a:pt x="2893" y="0"/>
                      <a:pt x="2883" y="1"/>
                    </a:cubicBezTo>
                    <a:cubicBezTo>
                      <a:pt x="956" y="1"/>
                      <a:pt x="1" y="2313"/>
                      <a:pt x="1358" y="3687"/>
                    </a:cubicBezTo>
                    <a:cubicBezTo>
                      <a:pt x="1795" y="4123"/>
                      <a:pt x="2333" y="4319"/>
                      <a:pt x="2861" y="4319"/>
                    </a:cubicBezTo>
                    <a:cubicBezTo>
                      <a:pt x="3973" y="4319"/>
                      <a:pt x="5044" y="3452"/>
                      <a:pt x="5044" y="2145"/>
                    </a:cubicBezTo>
                    <a:cubicBezTo>
                      <a:pt x="5044" y="966"/>
                      <a:pt x="4089" y="0"/>
                      <a:pt x="291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SzPts val="1400"/>
                </a:pPr>
                <a:endParaRPr/>
              </a:p>
            </p:txBody>
          </p:sp>
          <p:sp>
            <p:nvSpPr>
              <p:cNvPr id="415" name="Google Shape;415;p42"/>
              <p:cNvSpPr/>
              <p:nvPr/>
            </p:nvSpPr>
            <p:spPr>
              <a:xfrm rot="1160833">
                <a:off x="8102993" y="1067347"/>
                <a:ext cx="306621" cy="263226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4331" extrusionOk="0">
                    <a:moveTo>
                      <a:pt x="2883" y="0"/>
                    </a:moveTo>
                    <a:cubicBezTo>
                      <a:pt x="956" y="0"/>
                      <a:pt x="1" y="2329"/>
                      <a:pt x="1358" y="3686"/>
                    </a:cubicBezTo>
                    <a:cubicBezTo>
                      <a:pt x="1798" y="4131"/>
                      <a:pt x="2339" y="4330"/>
                      <a:pt x="2871" y="4330"/>
                    </a:cubicBezTo>
                    <a:cubicBezTo>
                      <a:pt x="3980" y="4330"/>
                      <a:pt x="5044" y="3464"/>
                      <a:pt x="5044" y="2162"/>
                    </a:cubicBezTo>
                    <a:cubicBezTo>
                      <a:pt x="5044" y="972"/>
                      <a:pt x="4072" y="0"/>
                      <a:pt x="2883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SzPts val="1400"/>
                </a:pPr>
                <a:endParaRPr/>
              </a:p>
            </p:txBody>
          </p:sp>
          <p:sp>
            <p:nvSpPr>
              <p:cNvPr id="416" name="Google Shape;416;p42"/>
              <p:cNvSpPr/>
              <p:nvPr/>
            </p:nvSpPr>
            <p:spPr>
              <a:xfrm rot="1160833">
                <a:off x="8202023" y="1005823"/>
                <a:ext cx="191509" cy="282128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4642" extrusionOk="0">
                    <a:moveTo>
                      <a:pt x="1525" y="1"/>
                    </a:moveTo>
                    <a:cubicBezTo>
                      <a:pt x="688" y="1"/>
                      <a:pt x="1" y="688"/>
                      <a:pt x="1" y="1525"/>
                    </a:cubicBezTo>
                    <a:lnTo>
                      <a:pt x="1" y="3117"/>
                    </a:lnTo>
                    <a:cubicBezTo>
                      <a:pt x="1" y="3955"/>
                      <a:pt x="688" y="4642"/>
                      <a:pt x="1525" y="4642"/>
                    </a:cubicBezTo>
                    <a:lnTo>
                      <a:pt x="1643" y="4642"/>
                    </a:lnTo>
                    <a:cubicBezTo>
                      <a:pt x="2480" y="4642"/>
                      <a:pt x="3151" y="3955"/>
                      <a:pt x="3151" y="3117"/>
                    </a:cubicBezTo>
                    <a:lnTo>
                      <a:pt x="3151" y="1525"/>
                    </a:lnTo>
                    <a:cubicBezTo>
                      <a:pt x="3151" y="688"/>
                      <a:pt x="2480" y="1"/>
                      <a:pt x="16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SzPts val="1400"/>
                </a:pPr>
                <a:endParaRPr/>
              </a:p>
            </p:txBody>
          </p:sp>
          <p:sp>
            <p:nvSpPr>
              <p:cNvPr id="417" name="Google Shape;417;p42"/>
              <p:cNvSpPr/>
              <p:nvPr/>
            </p:nvSpPr>
            <p:spPr>
              <a:xfrm rot="1160833">
                <a:off x="8143223" y="997277"/>
                <a:ext cx="285227" cy="244324"/>
              </a:xfrm>
              <a:custGeom>
                <a:avLst/>
                <a:gdLst/>
                <a:ahLst/>
                <a:cxnLst/>
                <a:rect l="l" t="t" r="r" b="b"/>
                <a:pathLst>
                  <a:path w="4693" h="4020" extrusionOk="0">
                    <a:moveTo>
                      <a:pt x="2682" y="0"/>
                    </a:moveTo>
                    <a:cubicBezTo>
                      <a:pt x="889" y="0"/>
                      <a:pt x="1" y="2162"/>
                      <a:pt x="1274" y="3435"/>
                    </a:cubicBezTo>
                    <a:cubicBezTo>
                      <a:pt x="1678" y="3839"/>
                      <a:pt x="2176" y="4020"/>
                      <a:pt x="2665" y="4020"/>
                    </a:cubicBezTo>
                    <a:cubicBezTo>
                      <a:pt x="3697" y="4020"/>
                      <a:pt x="4692" y="3216"/>
                      <a:pt x="4692" y="2011"/>
                    </a:cubicBezTo>
                    <a:cubicBezTo>
                      <a:pt x="4692" y="888"/>
                      <a:pt x="3788" y="0"/>
                      <a:pt x="268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SzPts val="1400"/>
                </a:pPr>
                <a:endParaRPr/>
              </a:p>
            </p:txBody>
          </p:sp>
          <p:sp>
            <p:nvSpPr>
              <p:cNvPr id="418" name="Google Shape;418;p42"/>
              <p:cNvSpPr/>
              <p:nvPr/>
            </p:nvSpPr>
            <p:spPr>
              <a:xfrm rot="1160833">
                <a:off x="8190019" y="986900"/>
                <a:ext cx="243473" cy="243473"/>
              </a:xfrm>
              <a:custGeom>
                <a:avLst/>
                <a:gdLst/>
                <a:ahLst/>
                <a:cxnLst/>
                <a:rect l="l" t="t" r="r" b="b"/>
                <a:pathLst>
                  <a:path w="4006" h="4006" extrusionOk="0">
                    <a:moveTo>
                      <a:pt x="1995" y="1"/>
                    </a:moveTo>
                    <a:cubicBezTo>
                      <a:pt x="889" y="1"/>
                      <a:pt x="1" y="889"/>
                      <a:pt x="1" y="2011"/>
                    </a:cubicBezTo>
                    <a:cubicBezTo>
                      <a:pt x="1" y="3117"/>
                      <a:pt x="889" y="4005"/>
                      <a:pt x="1995" y="4005"/>
                    </a:cubicBezTo>
                    <a:cubicBezTo>
                      <a:pt x="3101" y="4005"/>
                      <a:pt x="4005" y="3117"/>
                      <a:pt x="4005" y="2011"/>
                    </a:cubicBezTo>
                    <a:cubicBezTo>
                      <a:pt x="4005" y="889"/>
                      <a:pt x="3101" y="1"/>
                      <a:pt x="1995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SzPts val="1400"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"/>
          <p:cNvSpPr txBox="1"/>
          <p:nvPr/>
        </p:nvSpPr>
        <p:spPr>
          <a:xfrm>
            <a:off x="3886200" y="3179701"/>
            <a:ext cx="4671472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FFFF00"/>
                </a:solidFill>
              </a:rPr>
              <a:t>CHU KÌ TẾ BÀO</a:t>
            </a:r>
            <a:endParaRPr sz="2400" b="1" dirty="0">
              <a:solidFill>
                <a:srgbClr val="FFFF00"/>
              </a:solidFill>
            </a:endParaRPr>
          </a:p>
        </p:txBody>
      </p:sp>
      <p:sp>
        <p:nvSpPr>
          <p:cNvPr id="74" name="Google Shape;74;p6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09" b="98152" l="9918" r="899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41" y="2659681"/>
            <a:ext cx="2710927" cy="152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26793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30471">
            <a:off x="2208554" y="1236927"/>
            <a:ext cx="8191497" cy="4471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4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1555" r="19778"/>
          <a:stretch/>
        </p:blipFill>
        <p:spPr>
          <a:xfrm>
            <a:off x="3962400" y="1524448"/>
            <a:ext cx="1031696" cy="1094224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4"/>
          <p:cNvSpPr txBox="1"/>
          <p:nvPr/>
        </p:nvSpPr>
        <p:spPr>
          <a:xfrm>
            <a:off x="2895600" y="2884143"/>
            <a:ext cx="5710083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b="1" dirty="0">
                <a:solidFill>
                  <a:schemeClr val="tx1"/>
                </a:solidFill>
              </a:rPr>
              <a:t>Chu </a:t>
            </a:r>
            <a:r>
              <a:rPr lang="en-US" sz="2000" b="1" dirty="0" err="1">
                <a:solidFill>
                  <a:schemeClr val="tx1"/>
                </a:solidFill>
              </a:rPr>
              <a:t>kì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tế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bào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là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gì</a:t>
            </a:r>
            <a:r>
              <a:rPr lang="en-US" sz="2000" b="1" dirty="0">
                <a:solidFill>
                  <a:schemeClr val="tx1"/>
                </a:solidFill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sz="2000" b="1" dirty="0">
                <a:solidFill>
                  <a:schemeClr val="tx1"/>
                </a:solidFill>
              </a:rPr>
              <a:t>Chu </a:t>
            </a:r>
            <a:r>
              <a:rPr lang="en-US" sz="2000" b="1" dirty="0" err="1">
                <a:solidFill>
                  <a:schemeClr val="tx1"/>
                </a:solidFill>
              </a:rPr>
              <a:t>kì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tế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bào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gồm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có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pha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và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giai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đoạn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nào</a:t>
            </a:r>
            <a:r>
              <a:rPr lang="en-US" sz="2000" b="1" dirty="0">
                <a:solidFill>
                  <a:schemeClr val="tx1"/>
                </a:solidFill>
              </a:rPr>
              <a:t>? </a:t>
            </a:r>
            <a:r>
              <a:rPr lang="en-US" sz="2000" b="1" dirty="0" err="1">
                <a:solidFill>
                  <a:schemeClr val="tx1"/>
                </a:solidFill>
              </a:rPr>
              <a:t>Nêu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đặc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điểm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của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mỗi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pha</a:t>
            </a:r>
            <a:r>
              <a:rPr lang="en-US" sz="2000" b="1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000" b="1" dirty="0" err="1">
                <a:solidFill>
                  <a:schemeClr val="tx1"/>
                </a:solidFill>
              </a:rPr>
              <a:t>Tế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bào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kiểm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soát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quá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trình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phân</a:t>
            </a:r>
            <a:r>
              <a:rPr lang="en-US" sz="2000" b="1" dirty="0">
                <a:solidFill>
                  <a:schemeClr val="tx1"/>
                </a:solidFill>
              </a:rPr>
              <a:t> chia </a:t>
            </a:r>
            <a:r>
              <a:rPr lang="en-US" sz="2000" b="1" dirty="0" err="1">
                <a:solidFill>
                  <a:schemeClr val="tx1"/>
                </a:solidFill>
              </a:rPr>
              <a:t>bằng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cách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nào</a:t>
            </a:r>
            <a:r>
              <a:rPr lang="en-US" sz="2000" b="1" dirty="0">
                <a:solidFill>
                  <a:schemeClr val="tx1"/>
                </a:solidFill>
              </a:rPr>
              <a:t>? </a:t>
            </a:r>
            <a:r>
              <a:rPr lang="en-US" sz="2000" b="1" dirty="0" err="1">
                <a:solidFill>
                  <a:schemeClr val="tx1"/>
                </a:solidFill>
              </a:rPr>
              <a:t>Điều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gì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xảy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ra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với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tế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bào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nếu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không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vượt</a:t>
            </a:r>
            <a:r>
              <a:rPr lang="en-US" sz="2000" b="1" dirty="0">
                <a:solidFill>
                  <a:schemeClr val="tx1"/>
                </a:solidFill>
              </a:rPr>
              <a:t> qua </a:t>
            </a:r>
            <a:r>
              <a:rPr lang="en-US" sz="2000" b="1" dirty="0" err="1">
                <a:solidFill>
                  <a:schemeClr val="tx1"/>
                </a:solidFill>
              </a:rPr>
              <a:t>được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điểm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kiểm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soát</a:t>
            </a:r>
            <a:r>
              <a:rPr lang="en-US" sz="2000" b="1" dirty="0">
                <a:solidFill>
                  <a:schemeClr val="tx1"/>
                </a:solidFill>
              </a:rPr>
              <a:t> G1?</a:t>
            </a:r>
          </a:p>
        </p:txBody>
      </p:sp>
    </p:spTree>
    <p:extLst>
      <p:ext uri="{BB962C8B-B14F-4D97-AF65-F5344CB8AC3E}">
        <p14:creationId xmlns:p14="http://schemas.microsoft.com/office/powerpoint/2010/main" val="427642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87ADEF98-D48F-ADCB-909A-08CDA19CCF42}"/>
              </a:ext>
            </a:extLst>
          </p:cNvPr>
          <p:cNvGrpSpPr/>
          <p:nvPr/>
        </p:nvGrpSpPr>
        <p:grpSpPr>
          <a:xfrm>
            <a:off x="2134925" y="107070"/>
            <a:ext cx="7922153" cy="6643863"/>
            <a:chOff x="912031" y="61737"/>
            <a:chExt cx="7922153" cy="664386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24CB32A-600C-9A09-248F-D4F6DEB5A947}"/>
                </a:ext>
              </a:extLst>
            </p:cNvPr>
            <p:cNvGrpSpPr/>
            <p:nvPr/>
          </p:nvGrpSpPr>
          <p:grpSpPr>
            <a:xfrm>
              <a:off x="2819400" y="381000"/>
              <a:ext cx="4876800" cy="4876800"/>
              <a:chOff x="2819400" y="381000"/>
              <a:chExt cx="4876800" cy="4876800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5" name="Pie 4">
                <a:extLst>
                  <a:ext uri="{FF2B5EF4-FFF2-40B4-BE49-F238E27FC236}">
                    <a16:creationId xmlns:a16="http://schemas.microsoft.com/office/drawing/2014/main" id="{061F4B3F-EFFD-0D4E-310E-E614A319D998}"/>
                  </a:ext>
                </a:extLst>
              </p:cNvPr>
              <p:cNvSpPr/>
              <p:nvPr/>
            </p:nvSpPr>
            <p:spPr>
              <a:xfrm rot="16200000">
                <a:off x="2819400" y="381000"/>
                <a:ext cx="4876800" cy="4876800"/>
              </a:xfrm>
              <a:prstGeom prst="pie">
                <a:avLst>
                  <a:gd name="adj1" fmla="val 18554750"/>
                  <a:gd name="adj2" fmla="val 4892697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defRPr/>
                </a:pPr>
                <a:endParaRPr lang="en-VN" sz="1800" b="1" kern="1200">
                  <a:solidFill>
                    <a:prstClr val="black"/>
                  </a:solidFill>
                  <a:latin typeface="+mj-lt"/>
                </a:endParaRP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19EFA7BD-5508-3164-F5D8-2D373C8369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67200" y="609600"/>
                <a:ext cx="990599" cy="220980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A3D7738B-AB93-10A6-DEC4-E933CFFDE833}"/>
                  </a:ext>
                </a:extLst>
              </p:cNvPr>
              <p:cNvCxnSpPr>
                <a:cxnSpLocks/>
                <a:stCxn id="5" idx="0"/>
              </p:cNvCxnSpPr>
              <p:nvPr/>
            </p:nvCxnSpPr>
            <p:spPr>
              <a:xfrm flipH="1">
                <a:off x="5257799" y="381000"/>
                <a:ext cx="1" cy="243840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205B5BB-21E7-7ACE-F19F-9E796CD7E9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57799" y="685800"/>
                <a:ext cx="1066801" cy="213360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09ED8379-33FA-B133-020C-F511273E566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57799" y="1371600"/>
                <a:ext cx="1943101" cy="144780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" name="Picture 2" descr="Diagram&#10;&#10;Description automatically generated">
              <a:extLst>
                <a:ext uri="{FF2B5EF4-FFF2-40B4-BE49-F238E27FC236}">
                  <a16:creationId xmlns:a16="http://schemas.microsoft.com/office/drawing/2014/main" id="{34EC32B4-382E-B3B2-3CE8-4EDFE506CB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09" b="94175" l="2545" r="90000">
                          <a14:foregroundMark x1="20182" y1="35680" x2="20182" y2="35680"/>
                          <a14:foregroundMark x1="24364" y1="32039" x2="18455" y2="38835"/>
                          <a14:foregroundMark x1="18455" y1="38835" x2="18455" y2="38835"/>
                          <a14:foregroundMark x1="17909" y1="38714" x2="10182" y2="48422"/>
                          <a14:foregroundMark x1="7455" y1="48301" x2="7455" y2="48301"/>
                          <a14:foregroundMark x1="3727" y1="58131" x2="3727" y2="58131"/>
                          <a14:foregroundMark x1="4455" y1="60437" x2="4455" y2="60437"/>
                          <a14:foregroundMark x1="15091" y1="58859" x2="15091" y2="58859"/>
                          <a14:foregroundMark x1="15273" y1="75728" x2="15273" y2="75728"/>
                          <a14:foregroundMark x1="16182" y1="82767" x2="16182" y2="82767"/>
                          <a14:foregroundMark x1="43727" y1="91626" x2="43727" y2="91626"/>
                          <a14:foregroundMark x1="38091" y1="94175" x2="38091" y2="94175"/>
                          <a14:foregroundMark x1="60273" y1="28519" x2="60273" y2="28519"/>
                          <a14:foregroundMark x1="77545" y1="73786" x2="77545" y2="73786"/>
                          <a14:foregroundMark x1="2545" y1="59223" x2="2545" y2="59223"/>
                          <a14:backgroundMark x1="30636" y1="58859" x2="30636" y2="58859"/>
                          <a14:backgroundMark x1="30727" y1="56675" x2="41455" y2="61286"/>
                          <a14:backgroundMark x1="34909" y1="41990" x2="41545" y2="53641"/>
                          <a14:backgroundMark x1="25000" y1="51699" x2="24909" y2="65049"/>
                          <a14:backgroundMark x1="24909" y1="65777" x2="33091" y2="67476"/>
                          <a14:backgroundMark x1="33091" y1="67476" x2="34182" y2="67354"/>
                          <a14:backgroundMark x1="39273" y1="71359" x2="54091" y2="71481"/>
                          <a14:backgroundMark x1="54091" y1="71481" x2="56727" y2="71359"/>
                          <a14:backgroundMark x1="63273" y1="56311" x2="63273" y2="69053"/>
                          <a14:backgroundMark x1="14727" y1="62985" x2="14727" y2="62985"/>
                          <a14:backgroundMark x1="14364" y1="62500" x2="14364" y2="62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0" t="19560" r="10785" b="1913"/>
            <a:stretch/>
          </p:blipFill>
          <p:spPr>
            <a:xfrm>
              <a:off x="1143000" y="1905000"/>
              <a:ext cx="6400800" cy="4267200"/>
            </a:xfrm>
            <a:prstGeom prst="rect">
              <a:avLst/>
            </a:prstGeom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E2984E0-6472-AFC9-E440-E9C450EEFF15}"/>
                </a:ext>
              </a:extLst>
            </p:cNvPr>
            <p:cNvGrpSpPr/>
            <p:nvPr/>
          </p:nvGrpSpPr>
          <p:grpSpPr>
            <a:xfrm>
              <a:off x="4343400" y="380999"/>
              <a:ext cx="1884044" cy="942976"/>
              <a:chOff x="4343400" y="380999"/>
              <a:chExt cx="1884044" cy="942976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E442F16D-23C0-A29D-E157-9AA4F99C96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5000" b="29900" l="44267" r="54600">
                            <a14:foregroundMark x1="49733" y1="15600" x2="49733" y2="15600"/>
                            <a14:foregroundMark x1="49133" y1="16700" x2="49133" y2="16700"/>
                            <a14:foregroundMark x1="49133" y1="15000" x2="49133" y2="15000"/>
                            <a14:foregroundMark x1="49133" y1="29900" x2="49133" y2="29900"/>
                            <a14:foregroundMark x1="49333" y1="27900" x2="49333" y2="27900"/>
                            <a14:foregroundMark x1="44267" y1="21200" x2="44267" y2="21200"/>
                            <a14:foregroundMark x1="54267" y1="22700" x2="54267" y2="22700"/>
                            <a14:foregroundMark x1="54333" y1="22700" x2="54333" y2="227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38" t="13427" r="44117" b="68926"/>
              <a:stretch/>
            </p:blipFill>
            <p:spPr>
              <a:xfrm>
                <a:off x="4343400" y="380999"/>
                <a:ext cx="990599" cy="914401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5A585CC0-7D5A-EEAF-5C39-1730280448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3300" b="39000" l="65200" r="75400">
                            <a14:foregroundMark x1="69800" y1="23300" x2="69800" y2="23300"/>
                            <a14:foregroundMark x1="69933" y1="23700" x2="69933" y2="24300"/>
                            <a14:foregroundMark x1="70067" y1="30900" x2="70067" y2="30900"/>
                            <a14:foregroundMark x1="70000" y1="30900" x2="70000" y2="36300"/>
                            <a14:foregroundMark x1="69800" y1="38400" x2="69800" y2="38400"/>
                            <a14:foregroundMark x1="69400" y1="38100" x2="69400" y2="38100"/>
                            <a14:foregroundMark x1="69867" y1="39000" x2="69867" y2="39000"/>
                            <a14:foregroundMark x1="69533" y1="34600" x2="69533" y2="34600"/>
                            <a14:foregroundMark x1="67600" y1="34500" x2="74200" y2="34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971" t="22059" r="23284" b="60294"/>
              <a:stretch/>
            </p:blipFill>
            <p:spPr>
              <a:xfrm>
                <a:off x="5236845" y="409574"/>
                <a:ext cx="990599" cy="914401"/>
              </a:xfrm>
              <a:prstGeom prst="rect">
                <a:avLst/>
              </a:prstGeom>
            </p:spPr>
          </p:pic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B43F3AB-728F-E150-C3B4-93E081FEF9B7}"/>
                </a:ext>
              </a:extLst>
            </p:cNvPr>
            <p:cNvGrpSpPr/>
            <p:nvPr/>
          </p:nvGrpSpPr>
          <p:grpSpPr>
            <a:xfrm>
              <a:off x="3510169" y="762000"/>
              <a:ext cx="4128808" cy="1785736"/>
              <a:chOff x="3510169" y="762000"/>
              <a:chExt cx="4128808" cy="1785736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F5439E90-8A14-F24B-952A-C0DEBF0B21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24800" b="39300" l="24600" r="35000">
                            <a14:foregroundMark x1="30000" y1="25200" x2="30000" y2="25200"/>
                            <a14:foregroundMark x1="30000" y1="24800" x2="30000" y2="24800"/>
                            <a14:foregroundMark x1="30000" y1="25000" x2="29800" y2="35700"/>
                            <a14:foregroundMark x1="26800" y1="28900" x2="27533" y2="32700"/>
                            <a14:foregroundMark x1="28133" y1="30700" x2="28133" y2="30700"/>
                            <a14:foregroundMark x1="28133" y1="30700" x2="27733" y2="31700"/>
                            <a14:foregroundMark x1="29600" y1="28700" x2="29800" y2="37300"/>
                            <a14:foregroundMark x1="29667" y1="38300" x2="29667" y2="38300"/>
                            <a14:foregroundMark x1="28667" y1="37400" x2="28667" y2="37400"/>
                            <a14:foregroundMark x1="29333" y1="39000" x2="29333" y2="39000"/>
                            <a14:foregroundMark x1="29467" y1="39400" x2="29467" y2="39400"/>
                            <a14:foregroundMark x1="24600" y1="31800" x2="24600" y2="31800"/>
                            <a14:foregroundMark x1="30733" y1="30000" x2="31267" y2="33400"/>
                            <a14:foregroundMark x1="29133" y1="29300" x2="27667" y2="337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529" t="23529" r="63726" b="58824"/>
              <a:stretch/>
            </p:blipFill>
            <p:spPr>
              <a:xfrm>
                <a:off x="3510169" y="762000"/>
                <a:ext cx="990599" cy="914401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8775C646-9641-16E0-E36A-4255C151E9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76500" b="90500" l="79267" r="95133">
                            <a14:foregroundMark x1="80067" y1="83800" x2="80067" y2="83800"/>
                            <a14:foregroundMark x1="79267" y1="83500" x2="79267" y2="83500"/>
                            <a14:foregroundMark x1="95133" y1="83600" x2="95133" y2="83600"/>
                            <a14:foregroundMark x1="95133" y1="83600" x2="81933" y2="844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751" t="74749" r="3029" b="7604"/>
              <a:stretch/>
            </p:blipFill>
            <p:spPr>
              <a:xfrm rot="19804622">
                <a:off x="6222829" y="1633335"/>
                <a:ext cx="1416148" cy="914401"/>
              </a:xfrm>
              <a:prstGeom prst="rect">
                <a:avLst/>
              </a:prstGeom>
            </p:spPr>
          </p:pic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149BBD8C-86D5-4F50-D8DF-49B6B453DC4A}"/>
                </a:ext>
              </a:extLst>
            </p:cNvPr>
            <p:cNvGrpSpPr/>
            <p:nvPr/>
          </p:nvGrpSpPr>
          <p:grpSpPr>
            <a:xfrm>
              <a:off x="6530617" y="2660658"/>
              <a:ext cx="1943929" cy="933100"/>
              <a:chOff x="6530617" y="2660658"/>
              <a:chExt cx="1943929" cy="933100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8CFFE833-0A42-6152-33F7-C7CD97E03E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71800" b="86500" l="5933" r="20533">
                            <a14:foregroundMark x1="10867" y1="86300" x2="10867" y2="86300"/>
                            <a14:foregroundMark x1="12867" y1="71800" x2="12867" y2="718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54" t="70634" r="82060" b="11719"/>
              <a:stretch/>
            </p:blipFill>
            <p:spPr>
              <a:xfrm rot="19804622">
                <a:off x="6530617" y="2679357"/>
                <a:ext cx="1071536" cy="914401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401C510F-3903-D927-01E6-20BDAE2A16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71800" b="86500" l="5933" r="20533">
                            <a14:foregroundMark x1="10867" y1="86300" x2="10867" y2="86300"/>
                            <a14:foregroundMark x1="12867" y1="71800" x2="12867" y2="718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54" t="70634" r="82060" b="11719"/>
              <a:stretch/>
            </p:blipFill>
            <p:spPr>
              <a:xfrm rot="19804622">
                <a:off x="7403010" y="2660658"/>
                <a:ext cx="1071536" cy="914401"/>
              </a:xfrm>
              <a:prstGeom prst="rect">
                <a:avLst/>
              </a:prstGeom>
            </p:spPr>
          </p:pic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C203BFC-D553-2C4A-8767-A7EE081AE72C}"/>
                </a:ext>
              </a:extLst>
            </p:cNvPr>
            <p:cNvGrpSpPr/>
            <p:nvPr/>
          </p:nvGrpSpPr>
          <p:grpSpPr>
            <a:xfrm>
              <a:off x="912031" y="1690851"/>
              <a:ext cx="3352064" cy="4405150"/>
              <a:chOff x="912031" y="1690851"/>
              <a:chExt cx="3352064" cy="4405150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7761D159-238F-F975-C2B3-AA56195A90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39600" b="53800" l="9400" r="20400">
                            <a14:foregroundMark x1="15133" y1="39600" x2="15133" y2="39600"/>
                            <a14:foregroundMark x1="14533" y1="53600" x2="14533" y2="536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49" t="37982" r="78165" b="44371"/>
              <a:stretch/>
            </p:blipFill>
            <p:spPr>
              <a:xfrm rot="19804622">
                <a:off x="2518847" y="5181600"/>
                <a:ext cx="1071536" cy="914401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D38E469A-DB3F-F9C7-F5F6-798090C47F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71800" b="86500" l="5933" r="20533">
                            <a14:foregroundMark x1="10867" y1="86300" x2="10867" y2="86300"/>
                            <a14:foregroundMark x1="12867" y1="71800" x2="12867" y2="718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54" t="70634" r="82060" b="11719"/>
              <a:stretch/>
            </p:blipFill>
            <p:spPr>
              <a:xfrm rot="19804622">
                <a:off x="912031" y="2873314"/>
                <a:ext cx="1071536" cy="914401"/>
              </a:xfrm>
              <a:prstGeom prst="rect">
                <a:avLst/>
              </a:prstGeom>
            </p:spPr>
          </p:pic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07D6A623-DFE4-DE58-F895-8A2930911097}"/>
                  </a:ext>
                </a:extLst>
              </p:cNvPr>
              <p:cNvGrpSpPr/>
              <p:nvPr/>
            </p:nvGrpSpPr>
            <p:grpSpPr>
              <a:xfrm>
                <a:off x="3192559" y="1690851"/>
                <a:ext cx="1071536" cy="930120"/>
                <a:chOff x="3192559" y="1690851"/>
                <a:chExt cx="1071536" cy="930120"/>
              </a:xfrm>
            </p:grpSpPr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D77FA3A8-89CF-ECA2-BFCA-DAABDDBCCB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71800" b="86500" l="5933" r="20533">
                              <a14:foregroundMark x1="10867" y1="86300" x2="10867" y2="86300"/>
                              <a14:foregroundMark x1="12867" y1="71800" x2="12867" y2="718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154" t="70634" r="82060" b="11719"/>
                <a:stretch/>
              </p:blipFill>
              <p:spPr>
                <a:xfrm rot="19804622">
                  <a:off x="3192559" y="1706570"/>
                  <a:ext cx="1071536" cy="914401"/>
                </a:xfrm>
                <a:prstGeom prst="rect">
                  <a:avLst/>
                </a:prstGeom>
              </p:spPr>
            </p:pic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050C8DCB-4B7E-ED19-208C-C48E93572762}"/>
                    </a:ext>
                  </a:extLst>
                </p:cNvPr>
                <p:cNvSpPr txBox="1"/>
                <p:nvPr/>
              </p:nvSpPr>
              <p:spPr>
                <a:xfrm rot="12275664">
                  <a:off x="3608762" y="1690851"/>
                  <a:ext cx="519544" cy="2308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buClrTx/>
                    <a:defRPr/>
                  </a:pPr>
                  <a:r>
                    <a:rPr lang="en-VN" sz="900" b="1" kern="1200" dirty="0">
                      <a:solidFill>
                        <a:prstClr val="white"/>
                      </a:solidFill>
                      <a:latin typeface="+mj-lt"/>
                      <a:ea typeface="#9Slide02 Tieu de dai" panose="02000000000000000000" pitchFamily="2" charset="0"/>
                      <a:cs typeface="+mn-cs"/>
                    </a:rPr>
                    <a:t>T</a:t>
                  </a: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A9F5A59-8373-518A-3E1B-19CAD858D3C4}"/>
                    </a:ext>
                  </a:extLst>
                </p:cNvPr>
                <p:cNvSpPr txBox="1"/>
                <p:nvPr/>
              </p:nvSpPr>
              <p:spPr>
                <a:xfrm rot="1309533">
                  <a:off x="3369726" y="2320015"/>
                  <a:ext cx="519544" cy="2308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buClrTx/>
                    <a:defRPr/>
                  </a:pPr>
                  <a:r>
                    <a:rPr lang="en-VN" sz="900" b="1" kern="1200" dirty="0">
                      <a:solidFill>
                        <a:prstClr val="white"/>
                      </a:solidFill>
                      <a:latin typeface="+mj-lt"/>
                      <a:ea typeface="#9Slide02 Tieu de dai" panose="02000000000000000000" pitchFamily="2" charset="0"/>
                      <a:cs typeface="+mn-cs"/>
                    </a:rPr>
                    <a:t>T</a:t>
                  </a:r>
                </a:p>
              </p:txBody>
            </p: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5AA1A4E5-AFA9-6BD3-02F0-D0E184089EF0}"/>
                </a:ext>
              </a:extLst>
            </p:cNvPr>
            <p:cNvGrpSpPr/>
            <p:nvPr/>
          </p:nvGrpSpPr>
          <p:grpSpPr>
            <a:xfrm>
              <a:off x="3012794" y="61737"/>
              <a:ext cx="2226666" cy="910680"/>
              <a:chOff x="3012794" y="61737"/>
              <a:chExt cx="2226666" cy="910680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939CA9F-0D04-62A5-903E-C43D93A31549}"/>
                  </a:ext>
                </a:extLst>
              </p:cNvPr>
              <p:cNvSpPr txBox="1"/>
              <p:nvPr/>
            </p:nvSpPr>
            <p:spPr>
              <a:xfrm rot="19438359">
                <a:off x="3012794" y="572307"/>
                <a:ext cx="114299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buClrTx/>
                  <a:defRPr/>
                </a:pPr>
                <a:r>
                  <a:rPr lang="en-VN" sz="2000" b="1" kern="1200" dirty="0">
                    <a:solidFill>
                      <a:prstClr val="white"/>
                    </a:solidFill>
                    <a:latin typeface="+mj-lt"/>
                    <a:ea typeface="#9Slide02 Tieu de rat dai 01" panose="02000000000000000000" pitchFamily="2" charset="0"/>
                    <a:cs typeface="+mn-cs"/>
                  </a:rPr>
                  <a:t>Kì đầu </a:t>
                </a:r>
                <a:endParaRPr lang="en-VN" sz="2000" b="1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9BE98A7-C12D-7113-55F6-4C101F7A01FC}"/>
                  </a:ext>
                </a:extLst>
              </p:cNvPr>
              <p:cNvSpPr txBox="1"/>
              <p:nvPr/>
            </p:nvSpPr>
            <p:spPr>
              <a:xfrm rot="20899521">
                <a:off x="4096461" y="61737"/>
                <a:ext cx="114299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buClrTx/>
                  <a:defRPr/>
                </a:pPr>
                <a:r>
                  <a:rPr lang="en-VN" sz="2000" b="1" kern="1200" dirty="0">
                    <a:solidFill>
                      <a:prstClr val="white"/>
                    </a:solidFill>
                    <a:latin typeface="+mj-lt"/>
                    <a:ea typeface="#9Slide02 Tieu de rat dai 01" panose="02000000000000000000" pitchFamily="2" charset="0"/>
                    <a:cs typeface="+mn-cs"/>
                  </a:rPr>
                  <a:t>Kì giữa </a:t>
                </a:r>
                <a:endParaRPr lang="en-VN" sz="2000" b="1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92F51CD-0159-4FF5-205B-538AC673B66A}"/>
                </a:ext>
              </a:extLst>
            </p:cNvPr>
            <p:cNvGrpSpPr/>
            <p:nvPr/>
          </p:nvGrpSpPr>
          <p:grpSpPr>
            <a:xfrm>
              <a:off x="5320568" y="68636"/>
              <a:ext cx="2235406" cy="949010"/>
              <a:chOff x="5320568" y="68636"/>
              <a:chExt cx="2235406" cy="949010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8B3E6B1-C0FF-D366-CD47-EC7A08B592EB}"/>
                  </a:ext>
                </a:extLst>
              </p:cNvPr>
              <p:cNvSpPr txBox="1"/>
              <p:nvPr/>
            </p:nvSpPr>
            <p:spPr>
              <a:xfrm rot="711727">
                <a:off x="5320568" y="68636"/>
                <a:ext cx="114299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buClrTx/>
                  <a:defRPr/>
                </a:pPr>
                <a:r>
                  <a:rPr lang="en-VN" sz="2000" b="1" kern="1200" dirty="0">
                    <a:solidFill>
                      <a:prstClr val="white"/>
                    </a:solidFill>
                    <a:latin typeface="+mj-lt"/>
                    <a:ea typeface="#9Slide02 Tieu de rat dai 01" panose="02000000000000000000" pitchFamily="2" charset="0"/>
                    <a:cs typeface="+mn-cs"/>
                  </a:rPr>
                  <a:t>Kì sau </a:t>
                </a:r>
                <a:endParaRPr lang="en-VN" sz="2000" b="1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06ED013-36B3-A933-3369-8EBA69E8807E}"/>
                  </a:ext>
                </a:extLst>
              </p:cNvPr>
              <p:cNvSpPr txBox="1"/>
              <p:nvPr/>
            </p:nvSpPr>
            <p:spPr>
              <a:xfrm rot="2550891">
                <a:off x="6412975" y="617536"/>
                <a:ext cx="114299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buClrTx/>
                  <a:defRPr/>
                </a:pPr>
                <a:r>
                  <a:rPr lang="en-VN" sz="2000" b="1" kern="1200" dirty="0">
                    <a:solidFill>
                      <a:prstClr val="white"/>
                    </a:solidFill>
                    <a:latin typeface="+mj-lt"/>
                    <a:ea typeface="#9Slide02 Tieu de rat dai 01" panose="02000000000000000000" pitchFamily="2" charset="0"/>
                    <a:cs typeface="+mn-cs"/>
                  </a:rPr>
                  <a:t>Kì cuối </a:t>
                </a:r>
                <a:endParaRPr lang="en-VN" sz="2000" b="1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14148EE-294F-A6B1-49A6-68B1B412718D}"/>
                </a:ext>
              </a:extLst>
            </p:cNvPr>
            <p:cNvGrpSpPr/>
            <p:nvPr/>
          </p:nvGrpSpPr>
          <p:grpSpPr>
            <a:xfrm>
              <a:off x="5696534" y="1019078"/>
              <a:ext cx="3137650" cy="1045908"/>
              <a:chOff x="5696534" y="1019078"/>
              <a:chExt cx="3137650" cy="1045908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243B7A86-A1A1-30D4-35A2-9A076B48FF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39200" b="61300" l="73667" r="95067">
                            <a14:foregroundMark x1="94733" y1="43800" x2="94733" y2="43800"/>
                            <a14:foregroundMark x1="95133" y1="43700" x2="95133" y2="43700"/>
                            <a14:foregroundMark x1="92067" y1="39400" x2="88467" y2="44600"/>
                            <a14:foregroundMark x1="87933" y1="42900" x2="86200" y2="46900"/>
                            <a14:foregroundMark x1="87067" y1="46500" x2="87067" y2="46500"/>
                            <a14:foregroundMark x1="80467" y1="44700" x2="84733" y2="48700"/>
                            <a14:foregroundMark x1="85933" y1="46000" x2="85933" y2="46000"/>
                            <a14:foregroundMark x1="85867" y1="44200" x2="85867" y2="44200"/>
                            <a14:foregroundMark x1="87733" y1="44800" x2="87733" y2="44800"/>
                            <a14:foregroundMark x1="88733" y1="48600" x2="90200" y2="48500"/>
                            <a14:foregroundMark x1="93467" y1="44200" x2="88267" y2="48000"/>
                            <a14:foregroundMark x1="94333" y1="45300" x2="90324" y2="49830"/>
                            <a14:foregroundMark x1="77150" y1="57853" x2="73667" y2="61300"/>
                            <a14:foregroundMark x1="86600" y1="48500" x2="81385" y2="53660"/>
                            <a14:backgroundMark x1="77533" y1="55700" x2="80533" y2="62200"/>
                            <a14:backgroundMark x1="80400" y1="54800" x2="80400" y2="54800"/>
                            <a14:backgroundMark x1="80400" y1="54500" x2="81467" y2="57500"/>
                            <a14:backgroundMark x1="81200" y1="53800" x2="81200" y2="53800"/>
                            <a14:backgroundMark x1="81200" y1="53700" x2="81200" y2="53700"/>
                            <a14:backgroundMark x1="89267" y1="50600" x2="89267" y2="50600"/>
                            <a14:backgroundMark x1="89267" y1="50600" x2="89933" y2="51700"/>
                            <a14:backgroundMark x1="79133" y1="55600" x2="79467" y2="588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432" t="37500" r="3348" b="44853"/>
              <a:stretch/>
            </p:blipFill>
            <p:spPr>
              <a:xfrm rot="19804622">
                <a:off x="5696534" y="1019078"/>
                <a:ext cx="1416148" cy="914401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5C6430E-16B7-D2F6-ACAC-F0B229473E26}"/>
                  </a:ext>
                </a:extLst>
              </p:cNvPr>
              <p:cNvSpPr txBox="1"/>
              <p:nvPr/>
            </p:nvSpPr>
            <p:spPr>
              <a:xfrm>
                <a:off x="7449350" y="1357100"/>
                <a:ext cx="138483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buClrTx/>
                  <a:defRPr/>
                </a:pPr>
                <a:r>
                  <a:rPr lang="en-VN" sz="2000" b="1" kern="1200" dirty="0">
                    <a:solidFill>
                      <a:prstClr val="white"/>
                    </a:solidFill>
                    <a:latin typeface="+mj-lt"/>
                    <a:ea typeface="#9Slide02 Tieu de rat dai 01" panose="02000000000000000000" pitchFamily="2" charset="0"/>
                    <a:cs typeface="+mn-cs"/>
                  </a:rPr>
                  <a:t>Phân chia tế bào chất </a:t>
                </a:r>
                <a:endParaRPr lang="en-VN" sz="2000" b="1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59EE0F3-1361-F881-2430-FD64D2AA6BE8}"/>
                </a:ext>
              </a:extLst>
            </p:cNvPr>
            <p:cNvSpPr/>
            <p:nvPr/>
          </p:nvSpPr>
          <p:spPr>
            <a:xfrm>
              <a:off x="3545918" y="6243935"/>
              <a:ext cx="205216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Tx/>
                <a:defRPr/>
              </a:pPr>
              <a:r>
                <a:rPr lang="en-US" sz="2400" b="1" kern="1200" dirty="0">
                  <a:solidFill>
                    <a:prstClr val="white">
                      <a:lumMod val="95000"/>
                    </a:prstClr>
                  </a:solidFill>
                  <a:latin typeface="+mj-lt"/>
                  <a:ea typeface="#9Slide02 Tieu de rat dai 01" panose="020B0604020202020204" charset="0"/>
                  <a:cs typeface="+mn-cs"/>
                </a:rPr>
                <a:t>CHU KÌ TẾ BÀO</a:t>
              </a:r>
              <a:endParaRPr lang="en-US" sz="2400" b="1" kern="1200" dirty="0">
                <a:solidFill>
                  <a:prstClr val="white">
                    <a:lumMod val="95000"/>
                  </a:prstClr>
                </a:solidFill>
                <a:latin typeface="+mj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205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22" b="93948" l="389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6508">
            <a:off x="3554203" y="1402015"/>
            <a:ext cx="4368291" cy="24567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09" b="98152" l="9918" r="899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81" y="2011680"/>
            <a:ext cx="3687610" cy="20745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4" b="100000" l="0" r="998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894" y="3263629"/>
            <a:ext cx="4304449" cy="3033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297" y="743816"/>
            <a:ext cx="2877095" cy="1919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59EE0F3-1361-F881-2430-FD64D2AA6BE8}"/>
              </a:ext>
            </a:extLst>
          </p:cNvPr>
          <p:cNvSpPr/>
          <p:nvPr/>
        </p:nvSpPr>
        <p:spPr>
          <a:xfrm>
            <a:off x="5302070" y="6298180"/>
            <a:ext cx="13740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defRPr/>
            </a:pPr>
            <a:r>
              <a:rPr lang="en-US" sz="2400" b="1" kern="1200" dirty="0" err="1">
                <a:solidFill>
                  <a:prstClr val="white">
                    <a:lumMod val="95000"/>
                  </a:prstClr>
                </a:solidFill>
                <a:latin typeface="+mj-lt"/>
                <a:ea typeface="#9Slide02 Tieu de rat dai 01" panose="020B0604020202020204" charset="0"/>
                <a:cs typeface="+mn-cs"/>
              </a:rPr>
              <a:t>Tế</a:t>
            </a:r>
            <a:r>
              <a:rPr lang="en-US" sz="2400" b="1" kern="1200" dirty="0">
                <a:solidFill>
                  <a:prstClr val="white">
                    <a:lumMod val="95000"/>
                  </a:prstClr>
                </a:solidFill>
                <a:latin typeface="+mj-lt"/>
                <a:ea typeface="#9Slide02 Tieu de rat dai 01" panose="020B0604020202020204" charset="0"/>
                <a:cs typeface="+mn-cs"/>
              </a:rPr>
              <a:t> </a:t>
            </a:r>
            <a:r>
              <a:rPr lang="en-US" sz="2400" b="1" kern="1200" dirty="0" err="1">
                <a:solidFill>
                  <a:prstClr val="white">
                    <a:lumMod val="95000"/>
                  </a:prstClr>
                </a:solidFill>
                <a:latin typeface="+mj-lt"/>
                <a:ea typeface="#9Slide02 Tieu de rat dai 01" panose="020B0604020202020204" charset="0"/>
                <a:cs typeface="+mn-cs"/>
              </a:rPr>
              <a:t>bào</a:t>
            </a:r>
            <a:r>
              <a:rPr lang="en-US" sz="2400" b="1" kern="1200" dirty="0">
                <a:solidFill>
                  <a:prstClr val="white">
                    <a:lumMod val="95000"/>
                  </a:prstClr>
                </a:solidFill>
                <a:latin typeface="+mj-lt"/>
                <a:ea typeface="#9Slide02 Tieu de rat dai 01" panose="020B0604020202020204" charset="0"/>
                <a:cs typeface="+mn-cs"/>
              </a:rPr>
              <a:t> da</a:t>
            </a:r>
            <a:endParaRPr lang="en-US" sz="2400" b="1" kern="1200" dirty="0">
              <a:solidFill>
                <a:prstClr val="white">
                  <a:lumMod val="95000"/>
                </a:prst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9EE0F3-1361-F881-2430-FD64D2AA6BE8}"/>
              </a:ext>
            </a:extLst>
          </p:cNvPr>
          <p:cNvSpPr/>
          <p:nvPr/>
        </p:nvSpPr>
        <p:spPr>
          <a:xfrm>
            <a:off x="2025716" y="3983784"/>
            <a:ext cx="16129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defRPr/>
            </a:pPr>
            <a:r>
              <a:rPr lang="en-US" sz="2400" b="1" kern="1200" dirty="0" err="1">
                <a:solidFill>
                  <a:prstClr val="white">
                    <a:lumMod val="95000"/>
                  </a:prstClr>
                </a:solidFill>
                <a:latin typeface="+mj-lt"/>
                <a:ea typeface="#9Slide02 Tieu de rat dai 01" panose="020B0604020202020204" charset="0"/>
                <a:cs typeface="+mn-cs"/>
              </a:rPr>
              <a:t>Tế</a:t>
            </a:r>
            <a:r>
              <a:rPr lang="en-US" sz="2400" b="1" kern="1200" dirty="0">
                <a:solidFill>
                  <a:prstClr val="white">
                    <a:lumMod val="95000"/>
                  </a:prstClr>
                </a:solidFill>
                <a:latin typeface="+mj-lt"/>
                <a:ea typeface="#9Slide02 Tieu de rat dai 01" panose="020B0604020202020204" charset="0"/>
                <a:cs typeface="+mn-cs"/>
              </a:rPr>
              <a:t> </a:t>
            </a:r>
            <a:r>
              <a:rPr lang="en-US" sz="2400" b="1" kern="1200" dirty="0" err="1">
                <a:solidFill>
                  <a:prstClr val="white">
                    <a:lumMod val="95000"/>
                  </a:prstClr>
                </a:solidFill>
                <a:latin typeface="+mj-lt"/>
                <a:ea typeface="#9Slide02 Tieu de rat dai 01" panose="020B0604020202020204" charset="0"/>
                <a:cs typeface="+mn-cs"/>
              </a:rPr>
              <a:t>bào</a:t>
            </a:r>
            <a:r>
              <a:rPr lang="en-US" sz="2400" b="1" kern="1200" dirty="0">
                <a:solidFill>
                  <a:prstClr val="white">
                    <a:lumMod val="95000"/>
                  </a:prstClr>
                </a:solidFill>
                <a:latin typeface="+mj-lt"/>
                <a:ea typeface="#9Slide02 Tieu de rat dai 01" panose="020B0604020202020204" charset="0"/>
                <a:cs typeface="+mn-cs"/>
              </a:rPr>
              <a:t> </a:t>
            </a:r>
            <a:r>
              <a:rPr lang="en-US" sz="2400" b="1" kern="1200" dirty="0" err="1">
                <a:solidFill>
                  <a:prstClr val="white">
                    <a:lumMod val="95000"/>
                  </a:prstClr>
                </a:solidFill>
                <a:latin typeface="+mj-lt"/>
                <a:ea typeface="#9Slide02 Tieu de rat dai 01" panose="020B0604020202020204" charset="0"/>
                <a:cs typeface="+mn-cs"/>
              </a:rPr>
              <a:t>phôi</a:t>
            </a:r>
            <a:endParaRPr lang="en-US" sz="2400" b="1" kern="1200" dirty="0">
              <a:solidFill>
                <a:prstClr val="white">
                  <a:lumMod val="95000"/>
                </a:prst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9EE0F3-1361-F881-2430-FD64D2AA6BE8}"/>
              </a:ext>
            </a:extLst>
          </p:cNvPr>
          <p:cNvSpPr/>
          <p:nvPr/>
        </p:nvSpPr>
        <p:spPr>
          <a:xfrm>
            <a:off x="7825279" y="2663205"/>
            <a:ext cx="15091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defRPr/>
            </a:pPr>
            <a:r>
              <a:rPr lang="en-US" sz="2400" b="1" kern="1200" dirty="0" err="1">
                <a:solidFill>
                  <a:prstClr val="white">
                    <a:lumMod val="95000"/>
                  </a:prstClr>
                </a:solidFill>
                <a:latin typeface="+mj-lt"/>
                <a:ea typeface="#9Slide02 Tieu de rat dai 01" panose="020B0604020202020204" charset="0"/>
                <a:cs typeface="+mn-cs"/>
              </a:rPr>
              <a:t>Tế</a:t>
            </a:r>
            <a:r>
              <a:rPr lang="en-US" sz="2400" b="1" kern="1200" dirty="0">
                <a:solidFill>
                  <a:prstClr val="white">
                    <a:lumMod val="95000"/>
                  </a:prstClr>
                </a:solidFill>
                <a:latin typeface="+mj-lt"/>
                <a:ea typeface="#9Slide02 Tieu de rat dai 01" panose="020B0604020202020204" charset="0"/>
                <a:cs typeface="+mn-cs"/>
              </a:rPr>
              <a:t> </a:t>
            </a:r>
            <a:r>
              <a:rPr lang="en-US" sz="2400" b="1" kern="1200" dirty="0" err="1">
                <a:solidFill>
                  <a:prstClr val="white">
                    <a:lumMod val="95000"/>
                  </a:prstClr>
                </a:solidFill>
                <a:latin typeface="+mj-lt"/>
                <a:ea typeface="#9Slide02 Tieu de rat dai 01" panose="020B0604020202020204" charset="0"/>
                <a:cs typeface="+mn-cs"/>
              </a:rPr>
              <a:t>bào</a:t>
            </a:r>
            <a:r>
              <a:rPr lang="en-US" sz="2400" b="1" kern="1200" dirty="0">
                <a:solidFill>
                  <a:prstClr val="white">
                    <a:lumMod val="95000"/>
                  </a:prstClr>
                </a:solidFill>
                <a:latin typeface="+mj-lt"/>
                <a:ea typeface="#9Slide02 Tieu de rat dai 01" panose="020B0604020202020204" charset="0"/>
                <a:cs typeface="+mn-cs"/>
              </a:rPr>
              <a:t> </a:t>
            </a:r>
            <a:r>
              <a:rPr lang="en-US" sz="2400" b="1" kern="1200" dirty="0" err="1">
                <a:solidFill>
                  <a:prstClr val="white">
                    <a:lumMod val="95000"/>
                  </a:prstClr>
                </a:solidFill>
                <a:latin typeface="+mj-lt"/>
                <a:ea typeface="#9Slide02 Tieu de rat dai 01" panose="020B0604020202020204" charset="0"/>
                <a:cs typeface="+mn-cs"/>
              </a:rPr>
              <a:t>gan</a:t>
            </a:r>
            <a:endParaRPr lang="en-US" sz="2400" b="1" kern="1200" dirty="0">
              <a:solidFill>
                <a:prstClr val="white">
                  <a:lumMod val="95000"/>
                </a:prst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9EE0F3-1361-F881-2430-FD64D2AA6BE8}"/>
              </a:ext>
            </a:extLst>
          </p:cNvPr>
          <p:cNvSpPr/>
          <p:nvPr/>
        </p:nvSpPr>
        <p:spPr>
          <a:xfrm>
            <a:off x="4996927" y="3783578"/>
            <a:ext cx="22140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defRPr/>
            </a:pPr>
            <a:r>
              <a:rPr lang="en-US" sz="2400" b="1" kern="1200" dirty="0" err="1">
                <a:solidFill>
                  <a:prstClr val="white">
                    <a:lumMod val="95000"/>
                  </a:prstClr>
                </a:solidFill>
                <a:latin typeface="+mj-lt"/>
                <a:ea typeface="#9Slide02 Tieu de rat dai 01" panose="020B0604020202020204" charset="0"/>
                <a:cs typeface="+mn-cs"/>
              </a:rPr>
              <a:t>Tế</a:t>
            </a:r>
            <a:r>
              <a:rPr lang="en-US" sz="2400" b="1" kern="1200" dirty="0">
                <a:solidFill>
                  <a:prstClr val="white">
                    <a:lumMod val="95000"/>
                  </a:prstClr>
                </a:solidFill>
                <a:latin typeface="+mj-lt"/>
                <a:ea typeface="#9Slide02 Tieu de rat dai 01" panose="020B0604020202020204" charset="0"/>
                <a:cs typeface="+mn-cs"/>
              </a:rPr>
              <a:t> </a:t>
            </a:r>
            <a:r>
              <a:rPr lang="en-US" sz="2400" b="1" kern="1200" dirty="0" err="1">
                <a:solidFill>
                  <a:prstClr val="white">
                    <a:lumMod val="95000"/>
                  </a:prstClr>
                </a:solidFill>
                <a:latin typeface="+mj-lt"/>
                <a:ea typeface="#9Slide02 Tieu de rat dai 01" panose="020B0604020202020204" charset="0"/>
                <a:cs typeface="+mn-cs"/>
              </a:rPr>
              <a:t>bào</a:t>
            </a:r>
            <a:r>
              <a:rPr lang="en-US" sz="2400" b="1" kern="1200" dirty="0">
                <a:solidFill>
                  <a:prstClr val="white">
                    <a:lumMod val="95000"/>
                  </a:prstClr>
                </a:solidFill>
                <a:latin typeface="+mj-lt"/>
                <a:ea typeface="#9Slide02 Tieu de rat dai 01" panose="020B0604020202020204" charset="0"/>
                <a:cs typeface="+mn-cs"/>
              </a:rPr>
              <a:t> </a:t>
            </a:r>
            <a:r>
              <a:rPr lang="en-US" sz="2400" b="1" kern="1200" dirty="0" err="1">
                <a:solidFill>
                  <a:prstClr val="white">
                    <a:lumMod val="95000"/>
                  </a:prstClr>
                </a:solidFill>
                <a:latin typeface="+mj-lt"/>
                <a:ea typeface="#9Slide02 Tieu de rat dai 01" panose="020B0604020202020204" charset="0"/>
                <a:cs typeface="+mn-cs"/>
              </a:rPr>
              <a:t>thần</a:t>
            </a:r>
            <a:r>
              <a:rPr lang="en-US" sz="2400" b="1" kern="1200" dirty="0">
                <a:solidFill>
                  <a:prstClr val="white">
                    <a:lumMod val="95000"/>
                  </a:prstClr>
                </a:solidFill>
                <a:latin typeface="+mj-lt"/>
                <a:ea typeface="#9Slide02 Tieu de rat dai 01" panose="020B0604020202020204" charset="0"/>
                <a:cs typeface="+mn-cs"/>
              </a:rPr>
              <a:t> </a:t>
            </a:r>
            <a:r>
              <a:rPr lang="en-US" sz="2400" b="1" kern="1200" dirty="0" err="1">
                <a:solidFill>
                  <a:prstClr val="white">
                    <a:lumMod val="95000"/>
                  </a:prstClr>
                </a:solidFill>
                <a:latin typeface="+mj-lt"/>
                <a:ea typeface="#9Slide02 Tieu de rat dai 01" panose="020B0604020202020204" charset="0"/>
                <a:cs typeface="+mn-cs"/>
              </a:rPr>
              <a:t>kinh</a:t>
            </a:r>
            <a:endParaRPr lang="en-US" sz="2400" b="1" kern="1200" dirty="0">
              <a:solidFill>
                <a:prstClr val="white">
                  <a:lumMod val="95000"/>
                </a:prstClr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036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D3E674A5-C01D-2995-63F0-C774AC977A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89974" l="5957" r="89844">
                        <a14:foregroundMark x1="37305" y1="24740" x2="37305" y2="24740"/>
                        <a14:foregroundMark x1="17773" y1="30859" x2="17773" y2="30859"/>
                        <a14:foregroundMark x1="9668" y1="47396" x2="9668" y2="47396"/>
                        <a14:foregroundMark x1="9570" y1="52865" x2="9570" y2="52865"/>
                        <a14:foregroundMark x1="13184" y1="59766" x2="13184" y2="59766"/>
                        <a14:foregroundMark x1="19824" y1="66667" x2="19824" y2="66667"/>
                        <a14:foregroundMark x1="21191" y1="69661" x2="21191" y2="69661"/>
                        <a14:foregroundMark x1="17285" y1="67318" x2="24609" y2="70964"/>
                        <a14:foregroundMark x1="67090" y1="58203" x2="67090" y2="58203"/>
                        <a14:foregroundMark x1="67871" y1="54688" x2="66602" y2="63281"/>
                        <a14:backgroundMark x1="32813" y1="50521" x2="32813" y2="50521"/>
                        <a14:backgroundMark x1="5469" y1="44661" x2="5469" y2="44661"/>
                        <a14:backgroundMark x1="5566" y1="44661" x2="5566" y2="44661"/>
                        <a14:backgroundMark x1="5469" y1="44531" x2="5273" y2="44922"/>
                        <a14:backgroundMark x1="5371" y1="43229" x2="5176" y2="45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9" t="15217" r="25542" b="17391"/>
          <a:stretch/>
        </p:blipFill>
        <p:spPr>
          <a:xfrm>
            <a:off x="3429000" y="1134219"/>
            <a:ext cx="5334000" cy="3845442"/>
          </a:xfrm>
          <a:prstGeom prst="rect">
            <a:avLst/>
          </a:prstGeom>
          <a:ln>
            <a:noFill/>
          </a:ln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B507EB0-6EF1-9CC8-B1BE-C4BB8A422C5D}"/>
              </a:ext>
            </a:extLst>
          </p:cNvPr>
          <p:cNvSpPr/>
          <p:nvPr/>
        </p:nvSpPr>
        <p:spPr>
          <a:xfrm>
            <a:off x="3505202" y="381000"/>
            <a:ext cx="1828800" cy="685800"/>
          </a:xfrm>
          <a:prstGeom prst="roundRect">
            <a:avLst/>
          </a:prstGeom>
          <a:solidFill>
            <a:srgbClr val="5AA364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defRPr/>
            </a:pPr>
            <a:r>
              <a:rPr lang="en-VN" sz="1800" b="1" kern="1200" dirty="0">
                <a:solidFill>
                  <a:prstClr val="white"/>
                </a:solidFill>
                <a:latin typeface="+mj-lt"/>
                <a:ea typeface="#9Slide02 Tieu de rat dai 01" panose="02000000000000000000" pitchFamily="2" charset="0"/>
              </a:rPr>
              <a:t>Điểm kiểm soát G</a:t>
            </a:r>
            <a:r>
              <a:rPr lang="en-VN" sz="1800" b="1" kern="1200" baseline="-25000" dirty="0">
                <a:solidFill>
                  <a:prstClr val="white"/>
                </a:solidFill>
                <a:latin typeface="+mj-lt"/>
                <a:ea typeface="#9Slide02 Tieu de rat dai 01" panose="02000000000000000000" pitchFamily="2" charset="0"/>
              </a:rPr>
              <a:t>2</a:t>
            </a:r>
            <a:r>
              <a:rPr lang="en-VN" sz="1800" b="1" kern="1200" dirty="0">
                <a:solidFill>
                  <a:prstClr val="white"/>
                </a:solidFill>
                <a:latin typeface="+mj-lt"/>
                <a:ea typeface="#9Slide02 Tieu de rat dai 01" panose="02000000000000000000" pitchFamily="2" charset="0"/>
              </a:rPr>
              <a:t>/M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94D949E-FF60-5D4F-4E51-BC874A97E056}"/>
              </a:ext>
            </a:extLst>
          </p:cNvPr>
          <p:cNvSpPr/>
          <p:nvPr/>
        </p:nvSpPr>
        <p:spPr>
          <a:xfrm>
            <a:off x="5943602" y="381000"/>
            <a:ext cx="1828800" cy="685800"/>
          </a:xfrm>
          <a:prstGeom prst="roundRect">
            <a:avLst/>
          </a:prstGeom>
          <a:solidFill>
            <a:srgbClr val="9F93B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defRPr/>
            </a:pPr>
            <a:r>
              <a:rPr lang="en-VN" sz="1800" b="1" kern="1200" dirty="0">
                <a:solidFill>
                  <a:prstClr val="white"/>
                </a:solidFill>
                <a:latin typeface="+mj-lt"/>
                <a:ea typeface="#9Slide02 Tieu de rat dai 01" panose="02000000000000000000" pitchFamily="2" charset="0"/>
              </a:rPr>
              <a:t>Điểm kiểm soát thoi phân bào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64C0FF6-CC26-7B88-C43B-D346AE4F0E8E}"/>
              </a:ext>
            </a:extLst>
          </p:cNvPr>
          <p:cNvSpPr/>
          <p:nvPr/>
        </p:nvSpPr>
        <p:spPr>
          <a:xfrm>
            <a:off x="5486400" y="5105400"/>
            <a:ext cx="1828800" cy="685800"/>
          </a:xfrm>
          <a:prstGeom prst="roundRect">
            <a:avLst/>
          </a:prstGeom>
          <a:solidFill>
            <a:schemeClr val="accent4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defRPr/>
            </a:pPr>
            <a:r>
              <a:rPr lang="en-VN" sz="1800" b="1" kern="1200" dirty="0">
                <a:solidFill>
                  <a:prstClr val="white"/>
                </a:solidFill>
                <a:latin typeface="+mj-lt"/>
                <a:ea typeface="#9Slide02 Tieu de rat dai 01" panose="02000000000000000000" pitchFamily="2" charset="0"/>
              </a:rPr>
              <a:t>Điểm kiểm soát G</a:t>
            </a:r>
            <a:r>
              <a:rPr lang="en-VN" sz="1800" b="1" kern="1200" baseline="-25000" dirty="0">
                <a:solidFill>
                  <a:prstClr val="white"/>
                </a:solidFill>
                <a:latin typeface="+mj-lt"/>
                <a:ea typeface="#9Slide02 Tieu de rat dai 01" panose="02000000000000000000" pitchFamily="2" charset="0"/>
              </a:rPr>
              <a:t>1</a:t>
            </a:r>
            <a:r>
              <a:rPr lang="en-VN" sz="1800" b="1" kern="1200" dirty="0">
                <a:solidFill>
                  <a:prstClr val="white"/>
                </a:solidFill>
                <a:latin typeface="+mj-lt"/>
                <a:ea typeface="#9Slide02 Tieu de rat dai 01" panose="02000000000000000000" pitchFamily="2" charset="0"/>
              </a:rPr>
              <a:t>/S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FDE4053-C43A-1D60-185B-139BFF368CDD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4419602" y="1066801"/>
            <a:ext cx="914400" cy="482943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2E2591B-6098-6643-E45E-91DBB533A453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6477000" y="1066800"/>
            <a:ext cx="381002" cy="38994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24F8AB9-742A-4E85-2019-EF77B44143D2}"/>
              </a:ext>
            </a:extLst>
          </p:cNvPr>
          <p:cNvCxnSpPr>
            <a:cxnSpLocks/>
          </p:cNvCxnSpPr>
          <p:nvPr/>
        </p:nvCxnSpPr>
        <p:spPr>
          <a:xfrm flipH="1" flipV="1">
            <a:off x="6324600" y="4352340"/>
            <a:ext cx="228600" cy="75306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74547D11-6733-31CA-1831-3A3FEA644B97}"/>
              </a:ext>
            </a:extLst>
          </p:cNvPr>
          <p:cNvSpPr/>
          <p:nvPr/>
        </p:nvSpPr>
        <p:spPr>
          <a:xfrm>
            <a:off x="3083412" y="6015336"/>
            <a:ext cx="60251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defRPr/>
            </a:pPr>
            <a:r>
              <a:rPr lang="en-US" sz="2400" b="1" kern="1200" dirty="0">
                <a:solidFill>
                  <a:prstClr val="white">
                    <a:lumMod val="95000"/>
                  </a:prstClr>
                </a:solidFill>
                <a:latin typeface="+mj-lt"/>
                <a:ea typeface="#9Slide02 Tieu de rat dai 01" panose="020B0604020202020204" charset="0"/>
                <a:cs typeface="+mn-cs"/>
              </a:rPr>
              <a:t>ĐIỂM KIỂM SOÁT CHÍNH TRONG CHU KÌ TẾ BÀO</a:t>
            </a:r>
            <a:endParaRPr lang="en-US" sz="2400" b="1" kern="1200" dirty="0">
              <a:solidFill>
                <a:prstClr val="white">
                  <a:lumMod val="95000"/>
                </a:prstClr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539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" name="Google Shape;260;p22"/>
          <p:cNvGrpSpPr/>
          <p:nvPr/>
        </p:nvGrpSpPr>
        <p:grpSpPr>
          <a:xfrm>
            <a:off x="2037488" y="1485900"/>
            <a:ext cx="8117027" cy="4366260"/>
            <a:chOff x="2277252" y="2796359"/>
            <a:chExt cx="7191751" cy="3777003"/>
          </a:xfrm>
          <a:solidFill>
            <a:srgbClr val="2A313A"/>
          </a:solidFill>
        </p:grpSpPr>
        <p:sp>
          <p:nvSpPr>
            <p:cNvPr id="261" name="Google Shape;261;p22"/>
            <p:cNvSpPr/>
            <p:nvPr/>
          </p:nvSpPr>
          <p:spPr>
            <a:xfrm>
              <a:off x="2277252" y="2796359"/>
              <a:ext cx="7191751" cy="3777003"/>
            </a:xfrm>
            <a:prstGeom prst="roundRect">
              <a:avLst>
                <a:gd name="adj" fmla="val 10865"/>
              </a:avLst>
            </a:prstGeom>
            <a:grpFill/>
            <a:ln w="19050" cap="flat" cmpd="sng">
              <a:solidFill>
                <a:srgbClr val="F7CAA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2400"/>
              </a:pPr>
              <a:endParaRPr sz="2400">
                <a:solidFill>
                  <a:schemeClr val="lt1"/>
                </a:solidFill>
              </a:endParaRPr>
            </a:p>
          </p:txBody>
        </p:sp>
        <p:sp>
          <p:nvSpPr>
            <p:cNvPr id="262" name="Google Shape;262;p22"/>
            <p:cNvSpPr/>
            <p:nvPr/>
          </p:nvSpPr>
          <p:spPr>
            <a:xfrm>
              <a:off x="2410322" y="3071527"/>
              <a:ext cx="6925610" cy="322666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400" b="1" dirty="0">
                  <a:solidFill>
                    <a:srgbClr val="FFFF00"/>
                  </a:solidFill>
                </a:rPr>
                <a:t>CHU KÌ TẾ BÀO</a:t>
              </a:r>
              <a:endParaRPr sz="2400" dirty="0"/>
            </a:p>
            <a:p>
              <a:pPr algn="just">
                <a:lnSpc>
                  <a:spcPct val="120000"/>
                </a:lnSpc>
              </a:pPr>
              <a:r>
                <a:rPr lang="en-US" sz="2400" b="1" dirty="0">
                  <a:solidFill>
                    <a:schemeClr val="lt1"/>
                  </a:solidFill>
                </a:rPr>
                <a:t>- Chu </a:t>
              </a:r>
              <a:r>
                <a:rPr lang="en-US" sz="2400" b="1" dirty="0" err="1">
                  <a:solidFill>
                    <a:schemeClr val="lt1"/>
                  </a:solidFill>
                </a:rPr>
                <a:t>kì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tế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bào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là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một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vòng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tuần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hoàn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các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hoạt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động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sống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xảy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ra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trong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một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tế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bào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từ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lần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phân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bào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này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cho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đến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lần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kế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tiếp</a:t>
              </a:r>
              <a:r>
                <a:rPr lang="en-US" sz="2400" b="1" dirty="0">
                  <a:solidFill>
                    <a:schemeClr val="lt1"/>
                  </a:solidFill>
                </a:rPr>
                <a:t>.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b="1" dirty="0">
                  <a:solidFill>
                    <a:schemeClr val="lt1"/>
                  </a:solidFill>
                </a:rPr>
                <a:t>- Chu </a:t>
              </a:r>
              <a:r>
                <a:rPr lang="en-US" sz="2400" b="1" dirty="0" err="1">
                  <a:solidFill>
                    <a:schemeClr val="lt1"/>
                  </a:solidFill>
                </a:rPr>
                <a:t>kì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tế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bào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gồm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bốn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pha</a:t>
              </a:r>
              <a:r>
                <a:rPr lang="en-US" sz="2400" b="1" dirty="0">
                  <a:solidFill>
                    <a:schemeClr val="lt1"/>
                  </a:solidFill>
                </a:rPr>
                <a:t>: </a:t>
              </a:r>
              <a:r>
                <a:rPr lang="en-US" sz="2400" b="1" dirty="0" err="1">
                  <a:solidFill>
                    <a:schemeClr val="lt1"/>
                  </a:solidFill>
                </a:rPr>
                <a:t>pha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chuẩn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bị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nhân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đôi</a:t>
              </a:r>
              <a:r>
                <a:rPr lang="en-US" sz="2400" b="1" dirty="0">
                  <a:solidFill>
                    <a:schemeClr val="lt1"/>
                  </a:solidFill>
                </a:rPr>
                <a:t> DNA (G1), </a:t>
              </a:r>
              <a:r>
                <a:rPr lang="en-US" sz="2400" b="1" dirty="0" err="1">
                  <a:solidFill>
                    <a:schemeClr val="lt1"/>
                  </a:solidFill>
                </a:rPr>
                <a:t>pha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nhân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đôi</a:t>
              </a:r>
              <a:r>
                <a:rPr lang="en-US" sz="2400" b="1" dirty="0">
                  <a:solidFill>
                    <a:schemeClr val="lt1"/>
                  </a:solidFill>
                </a:rPr>
                <a:t> DNA </a:t>
              </a:r>
              <a:r>
                <a:rPr lang="en-US" sz="2400" b="1" dirty="0" err="1">
                  <a:solidFill>
                    <a:schemeClr val="lt1"/>
                  </a:solidFill>
                </a:rPr>
                <a:t>và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nhiễm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sắc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thể</a:t>
              </a:r>
              <a:r>
                <a:rPr lang="en-US" sz="2400" b="1" dirty="0">
                  <a:solidFill>
                    <a:schemeClr val="lt1"/>
                  </a:solidFill>
                </a:rPr>
                <a:t> (S), </a:t>
              </a:r>
              <a:r>
                <a:rPr lang="en-US" sz="2400" b="1" dirty="0" err="1">
                  <a:solidFill>
                    <a:schemeClr val="lt1"/>
                  </a:solidFill>
                </a:rPr>
                <a:t>pha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chuẩn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bị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cho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phân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bào</a:t>
              </a:r>
              <a:r>
                <a:rPr lang="en-US" sz="2400" b="1" dirty="0">
                  <a:solidFill>
                    <a:schemeClr val="lt1"/>
                  </a:solidFill>
                </a:rPr>
                <a:t> (G2), </a:t>
              </a:r>
              <a:r>
                <a:rPr lang="en-US" sz="2400" b="1" dirty="0" err="1">
                  <a:solidFill>
                    <a:schemeClr val="lt1"/>
                  </a:solidFill>
                </a:rPr>
                <a:t>pha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phân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bào</a:t>
              </a:r>
              <a:r>
                <a:rPr lang="en-US" sz="2400" b="1" dirty="0">
                  <a:solidFill>
                    <a:schemeClr val="lt1"/>
                  </a:solidFill>
                </a:rPr>
                <a:t> (M).</a:t>
              </a: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6199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212</TotalTime>
  <Words>1897</Words>
  <Application>Microsoft Office PowerPoint</Application>
  <PresentationFormat>Widescreen</PresentationFormat>
  <Paragraphs>141</Paragraphs>
  <Slides>37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Times New Roman</vt:lpstr>
      <vt:lpstr>Calibri Light</vt:lpstr>
      <vt:lpstr>Lobster</vt:lpstr>
      <vt:lpstr>Calibri</vt:lpstr>
      <vt:lpstr>Overpass</vt:lpstr>
      <vt:lpstr>Arial</vt:lpstr>
      <vt:lpstr>#9Slide02 Tieu de rat dai 01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. Xem video: sự ra đi của của thiếu ý Đặng Thị Huyền Trâm để giữ lại tính mạng cho con. https://www.youtube.com/watch?v=98NAC8s-8uk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Van Dang</dc:creator>
  <dc:description>9Slide.vn</dc:description>
  <cp:lastModifiedBy>Administrator</cp:lastModifiedBy>
  <cp:revision>36</cp:revision>
  <dcterms:created xsi:type="dcterms:W3CDTF">2006-08-16T00:00:00Z</dcterms:created>
  <dcterms:modified xsi:type="dcterms:W3CDTF">2026-01-02T08:21:01Z</dcterms:modified>
  <cp:category>9Slide.vn</cp:category>
</cp:coreProperties>
</file>