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4" r:id="rId2"/>
    <p:sldId id="324" r:id="rId3"/>
    <p:sldId id="273" r:id="rId4"/>
    <p:sldId id="336" r:id="rId5"/>
    <p:sldId id="357" r:id="rId6"/>
    <p:sldId id="332" r:id="rId7"/>
    <p:sldId id="344" r:id="rId8"/>
    <p:sldId id="345" r:id="rId9"/>
    <p:sldId id="346" r:id="rId10"/>
    <p:sldId id="347" r:id="rId11"/>
    <p:sldId id="333" r:id="rId12"/>
    <p:sldId id="334" r:id="rId13"/>
    <p:sldId id="366" r:id="rId14"/>
    <p:sldId id="361" r:id="rId15"/>
    <p:sldId id="367" r:id="rId16"/>
    <p:sldId id="368" r:id="rId17"/>
    <p:sldId id="369" r:id="rId18"/>
    <p:sldId id="370" r:id="rId19"/>
    <p:sldId id="358" r:id="rId20"/>
    <p:sldId id="348" r:id="rId21"/>
    <p:sldId id="325" r:id="rId22"/>
    <p:sldId id="317" r:id="rId23"/>
    <p:sldId id="27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AF3"/>
    <a:srgbClr val="E45983"/>
    <a:srgbClr val="EE8640"/>
    <a:srgbClr val="FF9801"/>
    <a:srgbClr val="FFCCFF"/>
    <a:srgbClr val="A493C6"/>
    <a:srgbClr val="D0DEEC"/>
    <a:srgbClr val="6593C3"/>
    <a:srgbClr val="F7DADE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114" d="100"/>
          <a:sy n="114" d="100"/>
        </p:scale>
        <p:origin x="78" y="32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</a:t>
              </a:r>
              <a:r>
                <a:rPr lang="en-US" sz="5400" b="1" dirty="0">
                  <a:latin typeface="UTMFacebookK&amp;TBold"/>
                  <a:cs typeface="Times New Roman" panose="02020603050405020304" pitchFamily="18" charset="0"/>
                </a:rPr>
                <a:t>6</a:t>
              </a:r>
              <a:endParaRPr lang="en-US" sz="4400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Artificial Intelligence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READING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91218" y="3322584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AI applications in education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6353" y="967189"/>
            <a:ext cx="5450068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conversational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422" y="3498850"/>
            <a:ext cx="3806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not formal; as used in </a:t>
            </a:r>
          </a:p>
          <a:p>
            <a:pPr algn="just"/>
            <a:r>
              <a:rPr lang="en-US" sz="3200" dirty="0"/>
              <a:t>conversation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8811" y="1776499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/ˌ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kɒnvəˈseɪʃənl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BB7A1-61B0-557A-CEF9-26ECD7F52C99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5BCA5-68BC-83AC-D1ED-D219DA959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417" y="2017114"/>
            <a:ext cx="4275654" cy="2372058"/>
          </a:xfrm>
          <a:prstGeom prst="rect">
            <a:avLst/>
          </a:prstGeom>
        </p:spPr>
      </p:pic>
      <p:pic>
        <p:nvPicPr>
          <p:cNvPr id="9" name="conversational">
            <a:hlinkClick r:id="" action="ppaction://media"/>
            <a:extLst>
              <a:ext uri="{FF2B5EF4-FFF2-40B4-BE49-F238E27FC236}">
                <a16:creationId xmlns:a16="http://schemas.microsoft.com/office/drawing/2014/main" id="{70B47205-C5CA-B899-3E5A-2ADFC80BA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4101" y="2446087"/>
            <a:ext cx="763814" cy="6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88091"/>
              </p:ext>
            </p:extLst>
          </p:nvPr>
        </p:nvGraphicFramePr>
        <p:xfrm>
          <a:off x="1" y="1"/>
          <a:ext cx="9144001" cy="51434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17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17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17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17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7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portfolio (n) </a:t>
                      </a: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/pɔːtˈfəʊliəʊ/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collection of photographs, drawings, etc. that you use as an example of your work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33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effortlessly (adv)</a:t>
                      </a: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800" kern="1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efətləsli</a:t>
                      </a: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4577B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 way that needs little or no effort, and that seems easy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tốn sức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33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concept (n)</a:t>
                      </a: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/ˈkɒnsept/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idea or a principle that is connected with something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u="none" strike="noStrike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abstract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0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personalise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(v)</a:t>
                      </a: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/ˈpɜːsənəlaɪz/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mark something in some way to show that it belongs to a particular person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9742"/>
                  </a:ext>
                </a:extLst>
              </a:tr>
              <a:tr h="7641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5.conversational (adj)</a:t>
                      </a: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/ˌkɒnvəˈseɪʃənl/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formal; as used in conversation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43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C487F9-912B-E98A-B9D9-D643860E25BF}"/>
              </a:ext>
            </a:extLst>
          </p:cNvPr>
          <p:cNvSpPr txBox="1"/>
          <p:nvPr/>
        </p:nvSpPr>
        <p:spPr>
          <a:xfrm>
            <a:off x="426318" y="1523731"/>
            <a:ext cx="82913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portfolio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collection of someone’s prizes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collection of someone’s work such as drawings or documents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collection of someone’s learning and working experience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virtual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not made of natural things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made, done, or seen on the Internet or a computer rather than the real world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very similar to the real world but appearing in a different form</a:t>
            </a:r>
            <a:r>
              <a:rPr lang="en-US" sz="2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883828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correct meanings of the highlighted words.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F9F64A-DA33-3A9A-8231-768A38750D4D}"/>
              </a:ext>
            </a:extLst>
          </p:cNvPr>
          <p:cNvSpPr/>
          <p:nvPr/>
        </p:nvSpPr>
        <p:spPr>
          <a:xfrm>
            <a:off x="335459" y="2597100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0333AA-DF76-B5B3-D5D7-ECAB66C30D13}"/>
              </a:ext>
            </a:extLst>
          </p:cNvPr>
          <p:cNvSpPr/>
          <p:nvPr/>
        </p:nvSpPr>
        <p:spPr>
          <a:xfrm>
            <a:off x="297359" y="3707172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C487F9-912B-E98A-B9D9-D643860E25BF}"/>
              </a:ext>
            </a:extLst>
          </p:cNvPr>
          <p:cNvSpPr txBox="1"/>
          <p:nvPr/>
        </p:nvSpPr>
        <p:spPr>
          <a:xfrm>
            <a:off x="426319" y="1523731"/>
            <a:ext cx="827318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hands-on</a:t>
            </a:r>
          </a:p>
          <a:p>
            <a:r>
              <a:rPr lang="en-US" sz="2600" b="1" dirty="0">
                <a:solidFill>
                  <a:srgbClr val="E45A83"/>
                </a:solidFill>
              </a:rPr>
              <a:t>A</a:t>
            </a:r>
            <a:r>
              <a:rPr lang="en-US" sz="2600" b="1" i="0" dirty="0">
                <a:solidFill>
                  <a:srgbClr val="E45A83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doing something yourself rather than just talking about it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asking people to do something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doing something by hand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platform</a:t>
            </a:r>
          </a:p>
          <a:p>
            <a:r>
              <a:rPr lang="en-US" sz="2600" b="1" dirty="0">
                <a:solidFill>
                  <a:srgbClr val="E45A83"/>
                </a:solidFill>
              </a:rPr>
              <a:t>A</a:t>
            </a:r>
            <a:r>
              <a:rPr lang="en-US" sz="2600" b="1" i="0" dirty="0">
                <a:solidFill>
                  <a:srgbClr val="E45A83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 floor of a building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 kind of computer system or software</a:t>
            </a:r>
          </a:p>
          <a:p>
            <a:r>
              <a:rPr lang="en-US" sz="26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 working area</a:t>
            </a:r>
            <a:r>
              <a:rPr lang="en-US" sz="26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883828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correct meanings of the highlighted words.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F9F64A-DA33-3A9A-8231-768A38750D4D}"/>
              </a:ext>
            </a:extLst>
          </p:cNvPr>
          <p:cNvSpPr/>
          <p:nvPr/>
        </p:nvSpPr>
        <p:spPr>
          <a:xfrm>
            <a:off x="302618" y="1903857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0333AA-DF76-B5B3-D5D7-ECAB66C30D13}"/>
              </a:ext>
            </a:extLst>
          </p:cNvPr>
          <p:cNvSpPr/>
          <p:nvPr/>
        </p:nvSpPr>
        <p:spPr>
          <a:xfrm>
            <a:off x="314456" y="3857464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48639" y="83761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Read the article again and choose the correct answer.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B6FC7-1A4C-0F1A-259D-93DD6D0E7125}"/>
              </a:ext>
            </a:extLst>
          </p:cNvPr>
          <p:cNvSpPr txBox="1"/>
          <p:nvPr/>
        </p:nvSpPr>
        <p:spPr>
          <a:xfrm>
            <a:off x="889000" y="1490156"/>
            <a:ext cx="736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What can students in Singapore upload on their digital portfolio?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Their curriculum vitae.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Their test results.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Their study and work experience.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Descriptions of their skills.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E4829-0B6A-60C3-E3CF-8DF2474ACF89}"/>
              </a:ext>
            </a:extLst>
          </p:cNvPr>
          <p:cNvSpPr/>
          <p:nvPr/>
        </p:nvSpPr>
        <p:spPr>
          <a:xfrm>
            <a:off x="829235" y="3440557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48639" y="83761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Read the article again and choose the correct answer.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B6FC7-1A4C-0F1A-259D-93DD6D0E7125}"/>
              </a:ext>
            </a:extLst>
          </p:cNvPr>
          <p:cNvSpPr txBox="1"/>
          <p:nvPr/>
        </p:nvSpPr>
        <p:spPr>
          <a:xfrm>
            <a:off x="889000" y="1490156"/>
            <a:ext cx="736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Which of the following can AI chatbots NOT do according to Paragraph B?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Explain lessons.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Provide physical support.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Answer questions.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Comment on homework.</a:t>
            </a:r>
            <a:r>
              <a:rPr lang="en-US" sz="3200" dirty="0"/>
              <a:t> 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E4829-0B6A-60C3-E3CF-8DF2474ACF89}"/>
              </a:ext>
            </a:extLst>
          </p:cNvPr>
          <p:cNvSpPr/>
          <p:nvPr/>
        </p:nvSpPr>
        <p:spPr>
          <a:xfrm>
            <a:off x="780696" y="2961707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48639" y="83761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Read the article again and choose the correct answer.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B6FC7-1A4C-0F1A-259D-93DD6D0E7125}"/>
              </a:ext>
            </a:extLst>
          </p:cNvPr>
          <p:cNvSpPr txBox="1"/>
          <p:nvPr/>
        </p:nvSpPr>
        <p:spPr>
          <a:xfrm>
            <a:off x="780696" y="1642556"/>
            <a:ext cx="7797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Which is one benefit of using VR in Hong Kong schools?</a:t>
            </a:r>
          </a:p>
          <a:p>
            <a:r>
              <a:rPr lang="en-US" sz="3200" b="1" dirty="0">
                <a:solidFill>
                  <a:srgbClr val="E45A83"/>
                </a:solidFill>
              </a:rPr>
              <a:t>A</a:t>
            </a:r>
            <a:r>
              <a:rPr lang="en-US" sz="3200" b="1" i="0" dirty="0">
                <a:solidFill>
                  <a:srgbClr val="E45A83"/>
                </a:solidFill>
                <a:effectLst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Organising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field trips that take place online.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Replacing real-life travel.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Reducing the costs of doing experiments.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Creating more ways of communication.</a:t>
            </a:r>
            <a:r>
              <a:rPr lang="en-US" sz="3200" dirty="0"/>
              <a:t> 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E4829-0B6A-60C3-E3CF-8DF2474ACF89}"/>
              </a:ext>
            </a:extLst>
          </p:cNvPr>
          <p:cNvSpPr/>
          <p:nvPr/>
        </p:nvSpPr>
        <p:spPr>
          <a:xfrm>
            <a:off x="691272" y="2624752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48639" y="83761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Read the article again and choose the correct answer.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B6FC7-1A4C-0F1A-259D-93DD6D0E7125}"/>
              </a:ext>
            </a:extLst>
          </p:cNvPr>
          <p:cNvSpPr txBox="1"/>
          <p:nvPr/>
        </p:nvSpPr>
        <p:spPr>
          <a:xfrm>
            <a:off x="780696" y="1642556"/>
            <a:ext cx="7797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Which group of students do NOT benefit from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personalised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learning app?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Physics.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Language.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Biology.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Chemistry.</a:t>
            </a:r>
            <a:r>
              <a:rPr lang="en-US" sz="3200" dirty="0"/>
              <a:t> 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E4829-0B6A-60C3-E3CF-8DF2474ACF89}"/>
              </a:ext>
            </a:extLst>
          </p:cNvPr>
          <p:cNvSpPr/>
          <p:nvPr/>
        </p:nvSpPr>
        <p:spPr>
          <a:xfrm>
            <a:off x="703972" y="3127950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48639" y="83761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Read the article again and choose the correct answer.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B6FC7-1A4C-0F1A-259D-93DD6D0E7125}"/>
              </a:ext>
            </a:extLst>
          </p:cNvPr>
          <p:cNvSpPr txBox="1"/>
          <p:nvPr/>
        </p:nvSpPr>
        <p:spPr>
          <a:xfrm>
            <a:off x="592218" y="1523731"/>
            <a:ext cx="81208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Which AI applications are useful for students who need additional tutoring?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Digital portfolio and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personalised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learning.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All the apps mentioned above.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Educational chatbots and virtual reality.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Personalised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learning app and educational chatbots.</a:t>
            </a:r>
            <a:r>
              <a:rPr lang="en-US" sz="3200" dirty="0"/>
              <a:t> 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E4829-0B6A-60C3-E3CF-8DF2474ACF89}"/>
              </a:ext>
            </a:extLst>
          </p:cNvPr>
          <p:cNvSpPr/>
          <p:nvPr/>
        </p:nvSpPr>
        <p:spPr>
          <a:xfrm>
            <a:off x="491697" y="3978084"/>
            <a:ext cx="628797" cy="5539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738066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666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9723" y="738066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Complete each of the following sentences.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8F2B2-55F9-B843-725B-3D0D6BDCA68A}"/>
              </a:ext>
            </a:extLst>
          </p:cNvPr>
          <p:cNvSpPr txBox="1"/>
          <p:nvPr/>
        </p:nvSpPr>
        <p:spPr>
          <a:xfrm>
            <a:off x="402768" y="1173182"/>
            <a:ext cx="87044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939598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at Singaporean secondary schools can benefit from the digital portfolio.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Learners create project groups on </a:t>
            </a:r>
            <a:r>
              <a:rPr lang="en-US" sz="2800" b="0" i="0" dirty="0">
                <a:solidFill>
                  <a:srgbClr val="939598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so that they can engage with each other.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Students in Hong Kong can go on virtual trips to learn about the </a:t>
            </a:r>
            <a:r>
              <a:rPr lang="en-US" sz="2800" b="0" i="0" dirty="0">
                <a:solidFill>
                  <a:srgbClr val="939598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of their city.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The AI application in Israel has been used as the primary distance-learning </a:t>
            </a:r>
            <a:r>
              <a:rPr lang="en-US" sz="2800" b="0" i="0" dirty="0">
                <a:solidFill>
                  <a:srgbClr val="939598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by advanced physics students.</a:t>
            </a:r>
            <a:r>
              <a:rPr lang="en-US" sz="2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07C7E-5BB3-FE59-1A17-70E8FB0D353C}"/>
              </a:ext>
            </a:extLst>
          </p:cNvPr>
          <p:cNvSpPr txBox="1"/>
          <p:nvPr/>
        </p:nvSpPr>
        <p:spPr>
          <a:xfrm>
            <a:off x="995541" y="1165821"/>
            <a:ext cx="2447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00B050"/>
                </a:solidFill>
                <a:ea typeface="Times New Roman" panose="02020603050405020304" pitchFamily="18" charset="0"/>
              </a:rPr>
              <a:t>S</a:t>
            </a:r>
            <a:r>
              <a:rPr lang="en-US" sz="30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tudents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B76C6-D581-BDBC-212C-4BDF2663029B}"/>
              </a:ext>
            </a:extLst>
          </p:cNvPr>
          <p:cNvSpPr txBox="1"/>
          <p:nvPr/>
        </p:nvSpPr>
        <p:spPr>
          <a:xfrm>
            <a:off x="5863771" y="2005052"/>
            <a:ext cx="1819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00B050"/>
                </a:solidFill>
              </a:rPr>
              <a:t>chatbots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2F598-9B98-D8E5-3659-60C53C2013E9}"/>
              </a:ext>
            </a:extLst>
          </p:cNvPr>
          <p:cNvSpPr txBox="1"/>
          <p:nvPr/>
        </p:nvSpPr>
        <p:spPr>
          <a:xfrm>
            <a:off x="2219324" y="3286625"/>
            <a:ext cx="19113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00B050"/>
                </a:solidFill>
              </a:rPr>
              <a:t>history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3546B-DBFC-E0ED-B061-AD93A942499F}"/>
              </a:ext>
            </a:extLst>
          </p:cNvPr>
          <p:cNvSpPr txBox="1"/>
          <p:nvPr/>
        </p:nvSpPr>
        <p:spPr>
          <a:xfrm>
            <a:off x="3174999" y="4128435"/>
            <a:ext cx="20592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00B050"/>
                </a:solidFill>
              </a:rPr>
              <a:t>platform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779491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571993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PRE-READING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1502" y="2567595"/>
            <a:ext cx="16372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WHILE-READING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0" y="760810"/>
            <a:ext cx="3888928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Reveal the secret word 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1477113"/>
            <a:ext cx="3888929" cy="58643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Discuss the pictures in the article.</a:t>
            </a: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2202874"/>
            <a:ext cx="3888929" cy="126209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2: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correct meanings.</a:t>
            </a: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3: </a:t>
            </a: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correct answer.</a:t>
            </a:r>
            <a:endParaRPr lang="en-US" kern="0" dirty="0">
              <a:effectLst/>
              <a:ea typeface="Times New Roman" panose="02020603050405020304" pitchFamily="18" charset="0"/>
            </a:endParaRPr>
          </a:p>
          <a:p>
            <a:pPr marL="285750" marR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4: Complete the 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025267"/>
            <a:ext cx="532498" cy="5467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680127" y="1817769"/>
            <a:ext cx="619598" cy="7498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54500" y="354825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POST-READING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888928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1736234" y="3798064"/>
            <a:ext cx="418267" cy="53265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61502" y="4330718"/>
            <a:ext cx="1749462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2498752" y="2833922"/>
            <a:ext cx="474373" cy="71433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641681"/>
            <a:ext cx="3888928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i="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5: Discussion.</a:t>
            </a:r>
            <a:endParaRPr lang="en-US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03326" y="839015"/>
            <a:ext cx="80292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kern="0" dirty="0">
                <a:effectLst/>
                <a:ea typeface="Times New Roman" panose="02020603050405020304" pitchFamily="18" charset="0"/>
              </a:rPr>
              <a:t>Work in groups. Discuss the following question.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64DB1-7272-BDE8-62EF-A10A3E3D21E1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3359B-6355-C283-F78A-81973EE5CB43}"/>
              </a:ext>
            </a:extLst>
          </p:cNvPr>
          <p:cNvSpPr txBox="1"/>
          <p:nvPr/>
        </p:nvSpPr>
        <p:spPr>
          <a:xfrm>
            <a:off x="576928" y="1960025"/>
            <a:ext cx="42410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Which of the AI applications do you think your school can adopt?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7700-BECC-6E35-12CE-C277291F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91" y="1523730"/>
            <a:ext cx="3427136" cy="3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AI applications in education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skills for general ideas and for specific information about AI applications in education.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  <a:cs typeface="Arial" panose="020B0604020202020204" pitchFamily="34" charset="0"/>
              </a:rPr>
              <a:t>Prepare for Lesson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1860551" y="787736"/>
            <a:ext cx="578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Reveal the secret word</a:t>
            </a:r>
            <a:endParaRPr lang="en-US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579210" y="1557177"/>
            <a:ext cx="79855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Work in groups.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Teacher delivers a handout to each group, in which students have to fill in the blanks with suitable words.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Teacher asks students to guess the secret key word after they have completed the task.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The first group to do the task successfully ang get the correct key word is the winner of the game.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163F2-2349-3805-589C-A3B057C9AB7E}"/>
              </a:ext>
            </a:extLst>
          </p:cNvPr>
          <p:cNvSpPr txBox="1"/>
          <p:nvPr/>
        </p:nvSpPr>
        <p:spPr>
          <a:xfrm>
            <a:off x="677635" y="857479"/>
            <a:ext cx="79765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Reading passage: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rapidly evolving world of education, technology has become a (1) _________________ behind innovation and transformation. Among the many (2) ________________ technologies making waves in the educational landscape is </a:t>
            </a:r>
            <a:r>
              <a:rPr lang="en-US" sz="20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KEY WORD HERE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It has emerged as a powerful tool for transforming learning experiences through AI conversations. an advanced natural language processing model, is designed to understand and generate (3) ________________ text based on the input it receives. It operates on the principles of deep learning, leveraging large-scale datasets to pre-train its language comprehension abilities. By employing this (4) ____________________ AI conversational tool in education, the learning process is elevated to new heights, offering students and educators unique (5) _________________ for growth and collaboration.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86DC3-017D-7BC7-367E-507C910756D1}"/>
              </a:ext>
            </a:extLst>
          </p:cNvPr>
          <p:cNvSpPr txBox="1"/>
          <p:nvPr/>
        </p:nvSpPr>
        <p:spPr>
          <a:xfrm>
            <a:off x="898072" y="143083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driving force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2694A-C6EA-763A-7A64-08A02A156319}"/>
              </a:ext>
            </a:extLst>
          </p:cNvPr>
          <p:cNvSpPr txBox="1"/>
          <p:nvPr/>
        </p:nvSpPr>
        <p:spPr>
          <a:xfrm>
            <a:off x="2298700" y="172893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cutting-edge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62105-DF14-A50A-CB15-A4D3719AD7FD}"/>
              </a:ext>
            </a:extLst>
          </p:cNvPr>
          <p:cNvSpPr txBox="1"/>
          <p:nvPr/>
        </p:nvSpPr>
        <p:spPr>
          <a:xfrm>
            <a:off x="2715079" y="294551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human-like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C7313E-5638-4F6E-7FB9-0E7331913AB1}"/>
              </a:ext>
            </a:extLst>
          </p:cNvPr>
          <p:cNvSpPr txBox="1"/>
          <p:nvPr/>
        </p:nvSpPr>
        <p:spPr>
          <a:xfrm>
            <a:off x="1085850" y="38785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sophisticated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A2BAE-1583-F5C7-E125-99CA39FF6E6C}"/>
              </a:ext>
            </a:extLst>
          </p:cNvPr>
          <p:cNvSpPr txBox="1"/>
          <p:nvPr/>
        </p:nvSpPr>
        <p:spPr>
          <a:xfrm>
            <a:off x="1269092" y="44767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opportunities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B21BC-B754-D16E-6852-52034A92739E}"/>
              </a:ext>
            </a:extLst>
          </p:cNvPr>
          <p:cNvSpPr txBox="1"/>
          <p:nvPr/>
        </p:nvSpPr>
        <p:spPr>
          <a:xfrm>
            <a:off x="3435350" y="2090531"/>
            <a:ext cx="188595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kern="0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Chat GPT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63737" y="726444"/>
            <a:ext cx="8037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Discuss what the pictures in the article below show and where you might see them.</a:t>
            </a:r>
            <a:r>
              <a:rPr lang="en-US" sz="2400" b="1" kern="0" dirty="0">
                <a:effectLst/>
                <a:ea typeface="Times New Roman" panose="02020603050405020304" pitchFamily="18" charset="0"/>
              </a:rPr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F70F3-5939-F296-C7CE-1A294393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4992">
            <a:off x="360353" y="1970850"/>
            <a:ext cx="4042616" cy="2780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846ACA-5694-A135-A463-96E6CB27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346">
            <a:off x="4270592" y="1761363"/>
            <a:ext cx="4570577" cy="30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4" y="930076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portfolio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344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collection of photographs, drawings, etc. that you use as an example of your work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50018" y="1780681"/>
            <a:ext cx="272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pɔːtˈfəʊliəʊ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B2026-296A-F5D6-2095-926400534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364" y="1420668"/>
            <a:ext cx="3768913" cy="2302162"/>
          </a:xfrm>
          <a:prstGeom prst="rect">
            <a:avLst/>
          </a:prstGeom>
        </p:spPr>
      </p:pic>
      <p:pic>
        <p:nvPicPr>
          <p:cNvPr id="10" name="portfolio">
            <a:hlinkClick r:id="" action="ppaction://media"/>
            <a:extLst>
              <a:ext uri="{FF2B5EF4-FFF2-40B4-BE49-F238E27FC236}">
                <a16:creationId xmlns:a16="http://schemas.microsoft.com/office/drawing/2014/main" id="{CB7ADE22-6925-A7E2-1CF6-FA25C18E4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6800" y="2571749"/>
            <a:ext cx="679927" cy="6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4" y="930076"/>
            <a:ext cx="48377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accent2"/>
                </a:solidFill>
              </a:rPr>
              <a:t>effortlessly (adv)</a:t>
            </a:r>
            <a:endParaRPr lang="en-US" sz="4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277617"/>
            <a:ext cx="4837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a way that needs little or no effort, and that seems easy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54381" y="1802337"/>
            <a:ext cx="215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efətləsli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9EF86-4E97-4964-3ACC-C93455F8834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9ADB2-7F5E-D500-F2FD-DD75079C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830" y="1307948"/>
            <a:ext cx="3009962" cy="3129405"/>
          </a:xfrm>
          <a:prstGeom prst="rect">
            <a:avLst/>
          </a:prstGeom>
        </p:spPr>
      </p:pic>
      <p:pic>
        <p:nvPicPr>
          <p:cNvPr id="9" name="effortlessly">
            <a:hlinkClick r:id="" action="ppaction://media"/>
            <a:extLst>
              <a:ext uri="{FF2B5EF4-FFF2-40B4-BE49-F238E27FC236}">
                <a16:creationId xmlns:a16="http://schemas.microsoft.com/office/drawing/2014/main" id="{3051F766-59A3-6F8F-7971-768E6FD9B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6065" y="2563219"/>
            <a:ext cx="714398" cy="7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03725" y="930076"/>
            <a:ext cx="4168275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concept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13" y="3379178"/>
            <a:ext cx="3756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an idea or a principle that is connected with something abstract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78401" y="1780681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kɒnsept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3F413-B491-0628-2B3C-F66668300404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2BC4B-D844-EE1A-2272-F54E61697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214" y="1384301"/>
            <a:ext cx="4159994" cy="2276078"/>
          </a:xfrm>
          <a:prstGeom prst="rect">
            <a:avLst/>
          </a:prstGeom>
        </p:spPr>
      </p:pic>
      <p:pic>
        <p:nvPicPr>
          <p:cNvPr id="9" name="concept">
            <a:hlinkClick r:id="" action="ppaction://media"/>
            <a:extLst>
              <a:ext uri="{FF2B5EF4-FFF2-40B4-BE49-F238E27FC236}">
                <a16:creationId xmlns:a16="http://schemas.microsoft.com/office/drawing/2014/main" id="{28812724-F083-0315-D885-35DB5A5AA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7100" y="2571750"/>
            <a:ext cx="662690" cy="6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5530" y="930076"/>
            <a:ext cx="48377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accent2"/>
                </a:solidFill>
              </a:rPr>
              <a:t>personalise</a:t>
            </a:r>
            <a:r>
              <a:rPr lang="en-US" sz="4800" b="1" dirty="0">
                <a:solidFill>
                  <a:schemeClr val="accent2"/>
                </a:solidFill>
              </a:rPr>
              <a:t>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10" y="3277617"/>
            <a:ext cx="4344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to mark something in some way to show that it belongs to a particular person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42899" y="1775685"/>
            <a:ext cx="2768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/ˈ</a:t>
            </a:r>
            <a:r>
              <a:rPr lang="en-US" sz="3600" kern="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pɜːsənəlaɪz</a:t>
            </a:r>
            <a:r>
              <a:rPr lang="en-US" sz="3600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C814F-62DC-E121-D77A-DAE766120161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EEEA7-A0D1-0237-3A67-8DB68A826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276" y="1711395"/>
            <a:ext cx="3733992" cy="2502029"/>
          </a:xfrm>
          <a:prstGeom prst="rect">
            <a:avLst/>
          </a:prstGeom>
        </p:spPr>
      </p:pic>
      <p:pic>
        <p:nvPicPr>
          <p:cNvPr id="9" name="personalise">
            <a:hlinkClick r:id="" action="ppaction://media"/>
            <a:extLst>
              <a:ext uri="{FF2B5EF4-FFF2-40B4-BE49-F238E27FC236}">
                <a16:creationId xmlns:a16="http://schemas.microsoft.com/office/drawing/2014/main" id="{3AA13D84-772B-B3D2-C6D5-353F87359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3150" y="2553240"/>
            <a:ext cx="724377" cy="7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1135</Words>
  <Application>Microsoft Office PowerPoint</Application>
  <PresentationFormat>On-screen Show (16:9)</PresentationFormat>
  <Paragraphs>179</Paragraphs>
  <Slides>23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Mung Phan</cp:lastModifiedBy>
  <cp:revision>75</cp:revision>
  <dcterms:created xsi:type="dcterms:W3CDTF">2020-12-09T02:04:09Z</dcterms:created>
  <dcterms:modified xsi:type="dcterms:W3CDTF">2025-05-06T04:26:51Z</dcterms:modified>
</cp:coreProperties>
</file>