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704" r:id="rId2"/>
  </p:sldMasterIdLst>
  <p:notesMasterIdLst>
    <p:notesMasterId r:id="rId36"/>
  </p:notesMasterIdLst>
  <p:sldIdLst>
    <p:sldId id="256" r:id="rId3"/>
    <p:sldId id="324" r:id="rId4"/>
    <p:sldId id="369" r:id="rId5"/>
    <p:sldId id="370" r:id="rId6"/>
    <p:sldId id="371" r:id="rId7"/>
    <p:sldId id="394" r:id="rId8"/>
    <p:sldId id="372" r:id="rId9"/>
    <p:sldId id="373" r:id="rId10"/>
    <p:sldId id="374" r:id="rId11"/>
    <p:sldId id="375" r:id="rId12"/>
    <p:sldId id="376" r:id="rId13"/>
    <p:sldId id="377" r:id="rId14"/>
    <p:sldId id="338" r:id="rId15"/>
    <p:sldId id="395" r:id="rId16"/>
    <p:sldId id="339" r:id="rId17"/>
    <p:sldId id="355" r:id="rId18"/>
    <p:sldId id="365" r:id="rId19"/>
    <p:sldId id="366" r:id="rId20"/>
    <p:sldId id="367" r:id="rId21"/>
    <p:sldId id="368" r:id="rId22"/>
    <p:sldId id="358" r:id="rId23"/>
    <p:sldId id="396" r:id="rId24"/>
    <p:sldId id="397" r:id="rId25"/>
    <p:sldId id="398" r:id="rId26"/>
    <p:sldId id="359" r:id="rId27"/>
    <p:sldId id="399" r:id="rId28"/>
    <p:sldId id="400" r:id="rId29"/>
    <p:sldId id="401" r:id="rId30"/>
    <p:sldId id="363" r:id="rId31"/>
    <p:sldId id="393" r:id="rId32"/>
    <p:sldId id="325" r:id="rId33"/>
    <p:sldId id="392" r:id="rId34"/>
    <p:sldId id="402" r:id="rId35"/>
  </p:sldIdLst>
  <p:sldSz cx="9144000" cy="5143500" type="screen16x9"/>
  <p:notesSz cx="6858000" cy="9144000"/>
  <p:embeddedFontLst>
    <p:embeddedFont>
      <p:font typeface="Alef" panose="020F0502020204030204" pitchFamily="2" charset="-79"/>
      <p:regular r:id="rId37"/>
      <p:bold r:id="rId38"/>
    </p:embeddedFont>
    <p:embeddedFont>
      <p:font typeface="Bookman Old Style" panose="02050604050505020204" pitchFamily="18" charset="0"/>
      <p:regular r:id="rId39"/>
      <p:bold r:id="rId40"/>
      <p:italic r:id="rId41"/>
      <p:boldItalic r:id="rId42"/>
    </p:embeddedFont>
    <p:embeddedFont>
      <p:font typeface="Comfortaa" panose="020B0604020202020204" charset="0"/>
      <p:regular r:id="rId43"/>
      <p:bold r:id="rId44"/>
    </p:embeddedFont>
    <p:embeddedFont>
      <p:font typeface="Quicksand"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Hoàng" initials="LH" lastIdx="1" clrIdx="0">
    <p:extLst>
      <p:ext uri="{19B8F6BF-5375-455C-9EA6-DF929625EA0E}">
        <p15:presenceInfo xmlns:p15="http://schemas.microsoft.com/office/powerpoint/2012/main" userId="db1c75afbc7b14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09772B-0877-43CD-93D0-0F8B42B9FCD4}">
  <a:tblStyle styleId="{4209772B-0877-43CD-93D0-0F8B42B9FC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76" autoAdjust="0"/>
    <p:restoredTop sz="94182" autoAdjust="0"/>
  </p:normalViewPr>
  <p:slideViewPr>
    <p:cSldViewPr snapToGrid="0" showGuides="1">
      <p:cViewPr varScale="1">
        <p:scale>
          <a:sx n="124" d="100"/>
          <a:sy n="124" d="100"/>
        </p:scale>
        <p:origin x="51" y="16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Hoàng" userId="db1c75afbc7b14be" providerId="LiveId" clId="{7D576F38-81C5-46FC-B230-4F94C1F3AC04}"/>
    <pc:docChg chg="modSld">
      <pc:chgData name="Linh Hoàng" userId="db1c75afbc7b14be" providerId="LiveId" clId="{7D576F38-81C5-46FC-B230-4F94C1F3AC04}" dt="2024-07-08T01:48:31.922" v="10" actId="20577"/>
      <pc:docMkLst>
        <pc:docMk/>
      </pc:docMkLst>
      <pc:sldChg chg="modSp mod">
        <pc:chgData name="Linh Hoàng" userId="db1c75afbc7b14be" providerId="LiveId" clId="{7D576F38-81C5-46FC-B230-4F94C1F3AC04}" dt="2024-07-08T01:40:24.906" v="0" actId="20577"/>
        <pc:sldMkLst>
          <pc:docMk/>
          <pc:sldMk cId="3935507080" sldId="338"/>
        </pc:sldMkLst>
        <pc:spChg chg="mod">
          <ac:chgData name="Linh Hoàng" userId="db1c75afbc7b14be" providerId="LiveId" clId="{7D576F38-81C5-46FC-B230-4F94C1F3AC04}" dt="2024-07-08T01:40:24.906" v="0" actId="20577"/>
          <ac:spMkLst>
            <pc:docMk/>
            <pc:sldMk cId="3935507080" sldId="338"/>
            <ac:spMk id="5" creationId="{8C9277CF-3839-8C79-20A6-F2DF41218C79}"/>
          </ac:spMkLst>
        </pc:spChg>
      </pc:sldChg>
      <pc:sldChg chg="modSp mod">
        <pc:chgData name="Linh Hoàng" userId="db1c75afbc7b14be" providerId="LiveId" clId="{7D576F38-81C5-46FC-B230-4F94C1F3AC04}" dt="2024-07-08T01:41:05.976" v="6" actId="14100"/>
        <pc:sldMkLst>
          <pc:docMk/>
          <pc:sldMk cId="2738828736" sldId="339"/>
        </pc:sldMkLst>
        <pc:spChg chg="mod">
          <ac:chgData name="Linh Hoàng" userId="db1c75afbc7b14be" providerId="LiveId" clId="{7D576F38-81C5-46FC-B230-4F94C1F3AC04}" dt="2024-07-08T01:41:05.976" v="6" actId="14100"/>
          <ac:spMkLst>
            <pc:docMk/>
            <pc:sldMk cId="2738828736" sldId="339"/>
            <ac:spMk id="7" creationId="{20F1BB87-E3EE-44DD-0346-574F36904460}"/>
          </ac:spMkLst>
        </pc:spChg>
        <pc:spChg chg="mod">
          <ac:chgData name="Linh Hoàng" userId="db1c75afbc7b14be" providerId="LiveId" clId="{7D576F38-81C5-46FC-B230-4F94C1F3AC04}" dt="2024-07-08T01:40:59.918" v="2" actId="403"/>
          <ac:spMkLst>
            <pc:docMk/>
            <pc:sldMk cId="2738828736" sldId="339"/>
            <ac:spMk id="9" creationId="{BEBC9F7D-B561-AA75-1481-EF46E468C2A2}"/>
          </ac:spMkLst>
        </pc:spChg>
      </pc:sldChg>
      <pc:sldChg chg="modSp mod">
        <pc:chgData name="Linh Hoàng" userId="db1c75afbc7b14be" providerId="LiveId" clId="{7D576F38-81C5-46FC-B230-4F94C1F3AC04}" dt="2024-07-08T01:48:31.922" v="10" actId="20577"/>
        <pc:sldMkLst>
          <pc:docMk/>
          <pc:sldMk cId="2834970391" sldId="363"/>
        </pc:sldMkLst>
        <pc:spChg chg="mod">
          <ac:chgData name="Linh Hoàng" userId="db1c75afbc7b14be" providerId="LiveId" clId="{7D576F38-81C5-46FC-B230-4F94C1F3AC04}" dt="2024-07-08T01:48:31.922" v="10" actId="20577"/>
          <ac:spMkLst>
            <pc:docMk/>
            <pc:sldMk cId="2834970391" sldId="363"/>
            <ac:spMk id="28" creationId="{C7DA39DC-01AE-471A-82C2-098DF5CFAF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e67306ae2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e67306ae2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73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558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10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05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289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387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53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59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89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4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558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09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3108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66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184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8015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61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68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74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1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1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46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02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14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905125" y="3603100"/>
            <a:ext cx="3333600" cy="419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2500"/>
              <a:buNone/>
              <a:defRPr sz="2200" b="1">
                <a:solidFill>
                  <a:schemeClr val="accent2"/>
                </a:solidFill>
              </a:defRPr>
            </a:lvl1pPr>
            <a:lvl2pPr lvl="1" algn="ctr">
              <a:lnSpc>
                <a:spcPct val="100000"/>
              </a:lnSpc>
              <a:spcBef>
                <a:spcPts val="0"/>
              </a:spcBef>
              <a:spcAft>
                <a:spcPts val="0"/>
              </a:spcAft>
              <a:buClr>
                <a:schemeClr val="accent2"/>
              </a:buClr>
              <a:buSzPts val="2500"/>
              <a:buNone/>
              <a:defRPr sz="2500">
                <a:solidFill>
                  <a:schemeClr val="accent2"/>
                </a:solidFill>
              </a:defRPr>
            </a:lvl2pPr>
            <a:lvl3pPr lvl="2" algn="ctr">
              <a:lnSpc>
                <a:spcPct val="100000"/>
              </a:lnSpc>
              <a:spcBef>
                <a:spcPts val="0"/>
              </a:spcBef>
              <a:spcAft>
                <a:spcPts val="0"/>
              </a:spcAft>
              <a:buClr>
                <a:schemeClr val="accent2"/>
              </a:buClr>
              <a:buSzPts val="2500"/>
              <a:buNone/>
              <a:defRPr sz="2500">
                <a:solidFill>
                  <a:schemeClr val="accent2"/>
                </a:solidFill>
              </a:defRPr>
            </a:lvl3pPr>
            <a:lvl4pPr lvl="3" algn="ctr">
              <a:lnSpc>
                <a:spcPct val="100000"/>
              </a:lnSpc>
              <a:spcBef>
                <a:spcPts val="0"/>
              </a:spcBef>
              <a:spcAft>
                <a:spcPts val="0"/>
              </a:spcAft>
              <a:buClr>
                <a:schemeClr val="accent2"/>
              </a:buClr>
              <a:buSzPts val="2500"/>
              <a:buNone/>
              <a:defRPr sz="2500">
                <a:solidFill>
                  <a:schemeClr val="accent2"/>
                </a:solidFill>
              </a:defRPr>
            </a:lvl4pPr>
            <a:lvl5pPr lvl="4" algn="ctr">
              <a:lnSpc>
                <a:spcPct val="100000"/>
              </a:lnSpc>
              <a:spcBef>
                <a:spcPts val="0"/>
              </a:spcBef>
              <a:spcAft>
                <a:spcPts val="0"/>
              </a:spcAft>
              <a:buClr>
                <a:schemeClr val="accent2"/>
              </a:buClr>
              <a:buSzPts val="2500"/>
              <a:buNone/>
              <a:defRPr sz="2500">
                <a:solidFill>
                  <a:schemeClr val="accent2"/>
                </a:solidFill>
              </a:defRPr>
            </a:lvl5pPr>
            <a:lvl6pPr lvl="5" algn="ctr">
              <a:lnSpc>
                <a:spcPct val="100000"/>
              </a:lnSpc>
              <a:spcBef>
                <a:spcPts val="0"/>
              </a:spcBef>
              <a:spcAft>
                <a:spcPts val="0"/>
              </a:spcAft>
              <a:buClr>
                <a:schemeClr val="accent2"/>
              </a:buClr>
              <a:buSzPts val="2500"/>
              <a:buNone/>
              <a:defRPr sz="2500">
                <a:solidFill>
                  <a:schemeClr val="accent2"/>
                </a:solidFill>
              </a:defRPr>
            </a:lvl6pPr>
            <a:lvl7pPr lvl="6" algn="ctr">
              <a:lnSpc>
                <a:spcPct val="100000"/>
              </a:lnSpc>
              <a:spcBef>
                <a:spcPts val="0"/>
              </a:spcBef>
              <a:spcAft>
                <a:spcPts val="0"/>
              </a:spcAft>
              <a:buClr>
                <a:schemeClr val="accent2"/>
              </a:buClr>
              <a:buSzPts val="2500"/>
              <a:buNone/>
              <a:defRPr sz="2500">
                <a:solidFill>
                  <a:schemeClr val="accent2"/>
                </a:solidFill>
              </a:defRPr>
            </a:lvl7pPr>
            <a:lvl8pPr lvl="7" algn="ctr">
              <a:lnSpc>
                <a:spcPct val="100000"/>
              </a:lnSpc>
              <a:spcBef>
                <a:spcPts val="0"/>
              </a:spcBef>
              <a:spcAft>
                <a:spcPts val="0"/>
              </a:spcAft>
              <a:buClr>
                <a:schemeClr val="accent2"/>
              </a:buClr>
              <a:buSzPts val="2500"/>
              <a:buNone/>
              <a:defRPr sz="2500">
                <a:solidFill>
                  <a:schemeClr val="accent2"/>
                </a:solidFill>
              </a:defRPr>
            </a:lvl8pPr>
            <a:lvl9pPr lvl="8" algn="ctr">
              <a:lnSpc>
                <a:spcPct val="100000"/>
              </a:lnSpc>
              <a:spcBef>
                <a:spcPts val="0"/>
              </a:spcBef>
              <a:spcAft>
                <a:spcPts val="0"/>
              </a:spcAft>
              <a:buClr>
                <a:schemeClr val="accent2"/>
              </a:buClr>
              <a:buSzPts val="2500"/>
              <a:buNone/>
              <a:defRPr sz="2500">
                <a:solidFill>
                  <a:schemeClr val="accent2"/>
                </a:solidFill>
              </a:defRPr>
            </a:lvl9pPr>
          </a:lstStyle>
          <a:p>
            <a:endParaRPr/>
          </a:p>
        </p:txBody>
      </p:sp>
      <p:sp>
        <p:nvSpPr>
          <p:cNvPr id="10" name="Google Shape;10;p2"/>
          <p:cNvSpPr txBox="1">
            <a:spLocks noGrp="1"/>
          </p:cNvSpPr>
          <p:nvPr>
            <p:ph type="ctrTitle"/>
          </p:nvPr>
        </p:nvSpPr>
        <p:spPr>
          <a:xfrm>
            <a:off x="1521225" y="1128125"/>
            <a:ext cx="6101700" cy="23085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4700"/>
              <a:buFont typeface="Droid Sans"/>
              <a:buNone/>
              <a:defRPr sz="4800">
                <a:solidFill>
                  <a:schemeClr val="accent2"/>
                </a:solidFill>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grpSp>
        <p:nvGrpSpPr>
          <p:cNvPr id="11" name="Google Shape;11;p2"/>
          <p:cNvGrpSpPr/>
          <p:nvPr/>
        </p:nvGrpSpPr>
        <p:grpSpPr>
          <a:xfrm>
            <a:off x="-3176922" y="-724306"/>
            <a:ext cx="4612127" cy="4612082"/>
            <a:chOff x="3896445" y="840725"/>
            <a:chExt cx="2534275" cy="2534250"/>
          </a:xfrm>
        </p:grpSpPr>
        <p:sp>
          <p:nvSpPr>
            <p:cNvPr id="12" name="Google Shape;12;p2"/>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572340" y="2404875"/>
            <a:ext cx="2162798" cy="1206590"/>
            <a:chOff x="7572340" y="2404875"/>
            <a:chExt cx="2162798" cy="1206590"/>
          </a:xfrm>
        </p:grpSpPr>
        <p:sp>
          <p:nvSpPr>
            <p:cNvPr id="16" name="Google Shape;16;p2"/>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520225" y="4005638"/>
            <a:ext cx="1206584" cy="1206584"/>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72155" y="-442455"/>
            <a:ext cx="894539" cy="894484"/>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67A6-8B43-D4C6-25F7-28EC79F08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37F25-F6D4-ED64-6073-40411862BB2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9B8FB-5792-9FF6-FE86-0AC2FD597DA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91A27F-D2FE-3AD1-F971-A1C8D2EAC423}"/>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6" name="Footer Placeholder 5">
            <a:extLst>
              <a:ext uri="{FF2B5EF4-FFF2-40B4-BE49-F238E27FC236}">
                <a16:creationId xmlns:a16="http://schemas.microsoft.com/office/drawing/2014/main" id="{41CCE2E6-8A14-9577-B2F6-68F8FA787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A4349-D287-8C79-5BC0-DA95A33F242D}"/>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22713027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5978-2363-A23A-0156-567255BF8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392B32-3204-6CDF-6F10-20C0D694AB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65A75-C2C3-FD1B-994E-63C6FEF5A99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8ABB8-445C-E412-E196-70D0D2E33D9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93AA93-DE8A-E6F4-5ADA-57284E44E57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DAF939-EA31-A877-7749-78225D9BAB3F}"/>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8" name="Footer Placeholder 7">
            <a:extLst>
              <a:ext uri="{FF2B5EF4-FFF2-40B4-BE49-F238E27FC236}">
                <a16:creationId xmlns:a16="http://schemas.microsoft.com/office/drawing/2014/main" id="{391DFFB2-045A-8CB1-03EF-ED7B2D044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1A7FEB-377B-FF74-7D1D-9E4E8AC3CDE8}"/>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33735415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6D27-4958-6EFD-A98C-3CB212D4A7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8078FD-B1DA-35A2-5D44-DDDD6273880D}"/>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4" name="Footer Placeholder 3">
            <a:extLst>
              <a:ext uri="{FF2B5EF4-FFF2-40B4-BE49-F238E27FC236}">
                <a16:creationId xmlns:a16="http://schemas.microsoft.com/office/drawing/2014/main" id="{A417BCF9-C7FE-1BB1-4D01-A136417D78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8C5256-B554-54A2-1666-6611288C4C37}"/>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361023257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04ED1-AD9F-D543-36E2-6BB0B5166DF2}"/>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3" name="Footer Placeholder 2">
            <a:extLst>
              <a:ext uri="{FF2B5EF4-FFF2-40B4-BE49-F238E27FC236}">
                <a16:creationId xmlns:a16="http://schemas.microsoft.com/office/drawing/2014/main" id="{4AE6425C-D870-29DE-79E8-F7D903E79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24665E-B29F-218C-8111-5B28A15A7CF6}"/>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48866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F570-5AD5-B970-57DB-C2A354DD73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FEBF64-A92D-1997-71EC-A19FF1329E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C6D76-4191-7278-9045-CE9DA424C1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0257EC9-B46B-6E0E-24D1-CC56C307BCA0}"/>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6" name="Footer Placeholder 5">
            <a:extLst>
              <a:ext uri="{FF2B5EF4-FFF2-40B4-BE49-F238E27FC236}">
                <a16:creationId xmlns:a16="http://schemas.microsoft.com/office/drawing/2014/main" id="{2DA35D5E-03D9-08CA-62C9-2CF27F505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3E823-05BB-0C78-2934-D2EC70C2E4B5}"/>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38541844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005F-BFF6-0C75-2AF3-C579107528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2E91DB-16D3-3FB7-3C14-C0392991EB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31F2F5-33DC-E944-1A64-E7689936497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0EBD48-00EE-4D3B-13A0-456A3E60B3F8}"/>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6" name="Footer Placeholder 5">
            <a:extLst>
              <a:ext uri="{FF2B5EF4-FFF2-40B4-BE49-F238E27FC236}">
                <a16:creationId xmlns:a16="http://schemas.microsoft.com/office/drawing/2014/main" id="{E4624465-A57C-D8DC-7C39-928C79B71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D948D-9C77-5AE0-9093-C820B76FB2EF}"/>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350839832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F154-347B-9FE4-0319-3814126C5A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65EAF-D6A1-CA72-0845-F9332388E4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B8592-4E2C-86D5-1F4D-DECC90E6F65B}"/>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5" name="Footer Placeholder 4">
            <a:extLst>
              <a:ext uri="{FF2B5EF4-FFF2-40B4-BE49-F238E27FC236}">
                <a16:creationId xmlns:a16="http://schemas.microsoft.com/office/drawing/2014/main" id="{50262D43-01A7-FF8E-66A3-5A706D663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14548-489E-1DDB-EB73-079543C88E00}"/>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40615905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F1C94-931B-821C-9E7A-7717AF409B3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12298E-0B5F-9392-3816-33377DE05E1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49B60-D8AB-F0BE-CB95-AEBA69C42F9D}"/>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5" name="Footer Placeholder 4">
            <a:extLst>
              <a:ext uri="{FF2B5EF4-FFF2-40B4-BE49-F238E27FC236}">
                <a16:creationId xmlns:a16="http://schemas.microsoft.com/office/drawing/2014/main" id="{BF822C5E-7F14-9EE4-D9BA-81EB76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80C49-AD90-12B3-74FA-BC42E7D095C3}"/>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102612538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3"/>
        <p:cNvGrpSpPr/>
        <p:nvPr/>
      </p:nvGrpSpPr>
      <p:grpSpPr>
        <a:xfrm>
          <a:off x="0" y="0"/>
          <a:ext cx="0" cy="0"/>
          <a:chOff x="0" y="0"/>
          <a:chExt cx="0" cy="0"/>
        </a:xfrm>
      </p:grpSpPr>
      <p:sp>
        <p:nvSpPr>
          <p:cNvPr id="395" name="Google Shape;395;p25"/>
          <p:cNvSpPr txBox="1">
            <a:spLocks noGrp="1"/>
          </p:cNvSpPr>
          <p:nvPr>
            <p:ph type="subTitle" idx="1"/>
          </p:nvPr>
        </p:nvSpPr>
        <p:spPr>
          <a:xfrm>
            <a:off x="810096" y="301937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396" name="Google Shape;396;p25"/>
          <p:cNvSpPr txBox="1">
            <a:spLocks noGrp="1"/>
          </p:cNvSpPr>
          <p:nvPr>
            <p:ph type="subTitle" idx="2"/>
          </p:nvPr>
        </p:nvSpPr>
        <p:spPr>
          <a:xfrm>
            <a:off x="3589050" y="301937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397" name="Google Shape;397;p25"/>
          <p:cNvSpPr txBox="1">
            <a:spLocks noGrp="1"/>
          </p:cNvSpPr>
          <p:nvPr>
            <p:ph type="subTitle" idx="3"/>
          </p:nvPr>
        </p:nvSpPr>
        <p:spPr>
          <a:xfrm>
            <a:off x="808446" y="3617725"/>
            <a:ext cx="19692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8" name="Google Shape;398;p25"/>
          <p:cNvSpPr txBox="1">
            <a:spLocks noGrp="1"/>
          </p:cNvSpPr>
          <p:nvPr>
            <p:ph type="subTitle" idx="4"/>
          </p:nvPr>
        </p:nvSpPr>
        <p:spPr>
          <a:xfrm>
            <a:off x="3589050" y="3617725"/>
            <a:ext cx="19659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9" name="Google Shape;399;p25"/>
          <p:cNvSpPr txBox="1">
            <a:spLocks noGrp="1"/>
          </p:cNvSpPr>
          <p:nvPr>
            <p:ph type="subTitle" idx="5"/>
          </p:nvPr>
        </p:nvSpPr>
        <p:spPr>
          <a:xfrm>
            <a:off x="6311186" y="302822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400" name="Google Shape;400;p25"/>
          <p:cNvSpPr txBox="1">
            <a:spLocks noGrp="1"/>
          </p:cNvSpPr>
          <p:nvPr>
            <p:ph type="subTitle" idx="6"/>
          </p:nvPr>
        </p:nvSpPr>
        <p:spPr>
          <a:xfrm>
            <a:off x="6311186" y="3626575"/>
            <a:ext cx="19659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1" name="Google Shape;401;p25"/>
          <p:cNvSpPr txBox="1">
            <a:spLocks noGrp="1"/>
          </p:cNvSpPr>
          <p:nvPr>
            <p:ph type="title"/>
          </p:nvPr>
        </p:nvSpPr>
        <p:spPr>
          <a:xfrm>
            <a:off x="754500" y="532650"/>
            <a:ext cx="7635000" cy="43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2718">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07626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1371600" y="2890847"/>
            <a:ext cx="29676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2000">
                <a:solidFill>
                  <a:schemeClr val="accent2"/>
                </a:solidFill>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201" name="Google Shape;201;p14"/>
          <p:cNvSpPr txBox="1">
            <a:spLocks noGrp="1"/>
          </p:cNvSpPr>
          <p:nvPr>
            <p:ph type="subTitle" idx="1"/>
          </p:nvPr>
        </p:nvSpPr>
        <p:spPr>
          <a:xfrm>
            <a:off x="1371600" y="1545646"/>
            <a:ext cx="6400800" cy="13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5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2" name="Google Shape;202;p14"/>
          <p:cNvGrpSpPr/>
          <p:nvPr/>
        </p:nvGrpSpPr>
        <p:grpSpPr>
          <a:xfrm>
            <a:off x="-2054389" y="1231574"/>
            <a:ext cx="2815959" cy="2814841"/>
            <a:chOff x="4187495" y="1131775"/>
            <a:chExt cx="1952950" cy="1952175"/>
          </a:xfrm>
        </p:grpSpPr>
        <p:sp>
          <p:nvSpPr>
            <p:cNvPr id="203" name="Google Shape;203;p14"/>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a:off x="7294940" y="138913"/>
            <a:ext cx="2162798" cy="1206590"/>
            <a:chOff x="7572340" y="2404875"/>
            <a:chExt cx="2162798" cy="1206590"/>
          </a:xfrm>
        </p:grpSpPr>
        <p:sp>
          <p:nvSpPr>
            <p:cNvPr id="206" name="Google Shape;206;p14"/>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14"/>
          <p:cNvSpPr/>
          <p:nvPr/>
        </p:nvSpPr>
        <p:spPr>
          <a:xfrm>
            <a:off x="6153525" y="4536575"/>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8086474" y="3683874"/>
            <a:ext cx="2029693" cy="2029693"/>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14"/>
          <p:cNvGrpSpPr/>
          <p:nvPr/>
        </p:nvGrpSpPr>
        <p:grpSpPr>
          <a:xfrm>
            <a:off x="3053010" y="-1405350"/>
            <a:ext cx="2391088" cy="2391065"/>
            <a:chOff x="3896445" y="840725"/>
            <a:chExt cx="2534275" cy="2534250"/>
          </a:xfrm>
        </p:grpSpPr>
        <p:sp>
          <p:nvSpPr>
            <p:cNvPr id="213" name="Google Shape;213;p14"/>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2_1_1_1">
    <p:spTree>
      <p:nvGrpSpPr>
        <p:cNvPr id="1" name="Shape 383"/>
        <p:cNvGrpSpPr/>
        <p:nvPr/>
      </p:nvGrpSpPr>
      <p:grpSpPr>
        <a:xfrm>
          <a:off x="0" y="0"/>
          <a:ext cx="0" cy="0"/>
          <a:chOff x="0" y="0"/>
          <a:chExt cx="0" cy="0"/>
        </a:xfrm>
      </p:grpSpPr>
      <p:grpSp>
        <p:nvGrpSpPr>
          <p:cNvPr id="384" name="Google Shape;384;p25"/>
          <p:cNvGrpSpPr/>
          <p:nvPr/>
        </p:nvGrpSpPr>
        <p:grpSpPr>
          <a:xfrm>
            <a:off x="-2275588" y="1764925"/>
            <a:ext cx="2848525" cy="2848497"/>
            <a:chOff x="3896445" y="840725"/>
            <a:chExt cx="2534275" cy="2534250"/>
          </a:xfrm>
        </p:grpSpPr>
        <p:sp>
          <p:nvSpPr>
            <p:cNvPr id="385" name="Google Shape;385;p25"/>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5"/>
          <p:cNvSpPr/>
          <p:nvPr/>
        </p:nvSpPr>
        <p:spPr>
          <a:xfrm>
            <a:off x="8150000" y="4207225"/>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5"/>
          <p:cNvGrpSpPr/>
          <p:nvPr/>
        </p:nvGrpSpPr>
        <p:grpSpPr>
          <a:xfrm flipH="1">
            <a:off x="-238085" y="-599912"/>
            <a:ext cx="2162798" cy="1206590"/>
            <a:chOff x="7572340" y="2404875"/>
            <a:chExt cx="2162798" cy="1206590"/>
          </a:xfrm>
        </p:grpSpPr>
        <p:sp>
          <p:nvSpPr>
            <p:cNvPr id="390" name="Google Shape;390;p25"/>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25"/>
          <p:cNvSpPr/>
          <p:nvPr/>
        </p:nvSpPr>
        <p:spPr>
          <a:xfrm>
            <a:off x="8389500" y="1742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txBox="1">
            <a:spLocks noGrp="1"/>
          </p:cNvSpPr>
          <p:nvPr>
            <p:ph type="subTitle" idx="1"/>
          </p:nvPr>
        </p:nvSpPr>
        <p:spPr>
          <a:xfrm>
            <a:off x="810096" y="301937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396" name="Google Shape;396;p25"/>
          <p:cNvSpPr txBox="1">
            <a:spLocks noGrp="1"/>
          </p:cNvSpPr>
          <p:nvPr>
            <p:ph type="subTitle" idx="2"/>
          </p:nvPr>
        </p:nvSpPr>
        <p:spPr>
          <a:xfrm>
            <a:off x="3589050" y="301937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397" name="Google Shape;397;p25"/>
          <p:cNvSpPr txBox="1">
            <a:spLocks noGrp="1"/>
          </p:cNvSpPr>
          <p:nvPr>
            <p:ph type="subTitle" idx="3"/>
          </p:nvPr>
        </p:nvSpPr>
        <p:spPr>
          <a:xfrm>
            <a:off x="808446" y="3617725"/>
            <a:ext cx="19692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8" name="Google Shape;398;p25"/>
          <p:cNvSpPr txBox="1">
            <a:spLocks noGrp="1"/>
          </p:cNvSpPr>
          <p:nvPr>
            <p:ph type="subTitle" idx="4"/>
          </p:nvPr>
        </p:nvSpPr>
        <p:spPr>
          <a:xfrm>
            <a:off x="3589050" y="3617725"/>
            <a:ext cx="19659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9" name="Google Shape;399;p25"/>
          <p:cNvSpPr txBox="1">
            <a:spLocks noGrp="1"/>
          </p:cNvSpPr>
          <p:nvPr>
            <p:ph type="subTitle" idx="5"/>
          </p:nvPr>
        </p:nvSpPr>
        <p:spPr>
          <a:xfrm>
            <a:off x="6311186" y="3028225"/>
            <a:ext cx="19659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4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400" name="Google Shape;400;p25"/>
          <p:cNvSpPr txBox="1">
            <a:spLocks noGrp="1"/>
          </p:cNvSpPr>
          <p:nvPr>
            <p:ph type="subTitle" idx="6"/>
          </p:nvPr>
        </p:nvSpPr>
        <p:spPr>
          <a:xfrm>
            <a:off x="6311186" y="3626575"/>
            <a:ext cx="1965900" cy="84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1" name="Google Shape;401;p25"/>
          <p:cNvSpPr txBox="1">
            <a:spLocks noGrp="1"/>
          </p:cNvSpPr>
          <p:nvPr>
            <p:ph type="title"/>
          </p:nvPr>
        </p:nvSpPr>
        <p:spPr>
          <a:xfrm>
            <a:off x="754500" y="532650"/>
            <a:ext cx="7635000" cy="43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2718">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41"/>
        <p:cNvGrpSpPr/>
        <p:nvPr/>
      </p:nvGrpSpPr>
      <p:grpSpPr>
        <a:xfrm>
          <a:off x="0" y="0"/>
          <a:ext cx="0" cy="0"/>
          <a:chOff x="0" y="0"/>
          <a:chExt cx="0" cy="0"/>
        </a:xfrm>
      </p:grpSpPr>
      <p:grpSp>
        <p:nvGrpSpPr>
          <p:cNvPr id="642" name="Google Shape;642;p39"/>
          <p:cNvGrpSpPr/>
          <p:nvPr/>
        </p:nvGrpSpPr>
        <p:grpSpPr>
          <a:xfrm>
            <a:off x="-2043068" y="2117364"/>
            <a:ext cx="3026178" cy="3026148"/>
            <a:chOff x="3896445" y="840725"/>
            <a:chExt cx="2534275" cy="2534250"/>
          </a:xfrm>
        </p:grpSpPr>
        <p:sp>
          <p:nvSpPr>
            <p:cNvPr id="643" name="Google Shape;643;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9"/>
          <p:cNvSpPr/>
          <p:nvPr/>
        </p:nvSpPr>
        <p:spPr>
          <a:xfrm>
            <a:off x="8377825" y="264980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9"/>
          <p:cNvGrpSpPr/>
          <p:nvPr/>
        </p:nvGrpSpPr>
        <p:grpSpPr>
          <a:xfrm flipH="1">
            <a:off x="-430935" y="-201412"/>
            <a:ext cx="2162798" cy="1206590"/>
            <a:chOff x="7572340" y="2404875"/>
            <a:chExt cx="2162798" cy="1206590"/>
          </a:xfrm>
        </p:grpSpPr>
        <p:sp>
          <p:nvSpPr>
            <p:cNvPr id="648" name="Google Shape;648;p39"/>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39"/>
          <p:cNvSpPr/>
          <p:nvPr/>
        </p:nvSpPr>
        <p:spPr>
          <a:xfrm>
            <a:off x="8377825" y="3244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39"/>
          <p:cNvGrpSpPr/>
          <p:nvPr/>
        </p:nvGrpSpPr>
        <p:grpSpPr>
          <a:xfrm>
            <a:off x="4684457" y="4204839"/>
            <a:ext cx="3026178" cy="3026148"/>
            <a:chOff x="3896445" y="840725"/>
            <a:chExt cx="2534275" cy="2534250"/>
          </a:xfrm>
        </p:grpSpPr>
        <p:sp>
          <p:nvSpPr>
            <p:cNvPr id="654" name="Google Shape;654;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39"/>
          <p:cNvSpPr/>
          <p:nvPr/>
        </p:nvSpPr>
        <p:spPr>
          <a:xfrm>
            <a:off x="1457425" y="4567075"/>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658"/>
        <p:cNvGrpSpPr/>
        <p:nvPr/>
      </p:nvGrpSpPr>
      <p:grpSpPr>
        <a:xfrm>
          <a:off x="0" y="0"/>
          <a:ext cx="0" cy="0"/>
          <a:chOff x="0" y="0"/>
          <a:chExt cx="0" cy="0"/>
        </a:xfrm>
      </p:grpSpPr>
      <p:grpSp>
        <p:nvGrpSpPr>
          <p:cNvPr id="659" name="Google Shape;659;p40"/>
          <p:cNvGrpSpPr/>
          <p:nvPr/>
        </p:nvGrpSpPr>
        <p:grpSpPr>
          <a:xfrm>
            <a:off x="5818957" y="3846164"/>
            <a:ext cx="3026178" cy="3026148"/>
            <a:chOff x="3896445" y="840725"/>
            <a:chExt cx="2534275" cy="2534250"/>
          </a:xfrm>
        </p:grpSpPr>
        <p:sp>
          <p:nvSpPr>
            <p:cNvPr id="660" name="Google Shape;660;p40"/>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40"/>
          <p:cNvSpPr/>
          <p:nvPr/>
        </p:nvSpPr>
        <p:spPr>
          <a:xfrm>
            <a:off x="-788875" y="107285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40"/>
          <p:cNvGrpSpPr/>
          <p:nvPr/>
        </p:nvGrpSpPr>
        <p:grpSpPr>
          <a:xfrm flipH="1">
            <a:off x="-79235" y="3846163"/>
            <a:ext cx="2162798" cy="1206590"/>
            <a:chOff x="7572340" y="2404875"/>
            <a:chExt cx="2162798" cy="1206590"/>
          </a:xfrm>
        </p:grpSpPr>
        <p:sp>
          <p:nvSpPr>
            <p:cNvPr id="665" name="Google Shape;665;p40"/>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40"/>
          <p:cNvSpPr/>
          <p:nvPr/>
        </p:nvSpPr>
        <p:spPr>
          <a:xfrm>
            <a:off x="209575" y="-5831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40"/>
          <p:cNvGrpSpPr/>
          <p:nvPr/>
        </p:nvGrpSpPr>
        <p:grpSpPr>
          <a:xfrm>
            <a:off x="7476126" y="-486630"/>
            <a:ext cx="3739830" cy="3739793"/>
            <a:chOff x="3896445" y="840725"/>
            <a:chExt cx="2534275" cy="2534250"/>
          </a:xfrm>
        </p:grpSpPr>
        <p:sp>
          <p:nvSpPr>
            <p:cNvPr id="671" name="Google Shape;671;p40"/>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0"/>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40"/>
          <p:cNvSpPr/>
          <p:nvPr/>
        </p:nvSpPr>
        <p:spPr>
          <a:xfrm>
            <a:off x="5893375" y="-821375"/>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79069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8DFD-2037-434B-32DC-79C97CFEC93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92EE80-4968-717A-A89A-85414D3AA7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A79BAE-0658-B4AF-06F5-B7E052D7DD86}"/>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5" name="Footer Placeholder 4">
            <a:extLst>
              <a:ext uri="{FF2B5EF4-FFF2-40B4-BE49-F238E27FC236}">
                <a16:creationId xmlns:a16="http://schemas.microsoft.com/office/drawing/2014/main" id="{1EF91006-5D17-227F-5728-A3BF62DA5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8F70D-91F7-AAA3-2541-34069ECA8034}"/>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21939848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8409-6B63-09D1-F50D-03B93D652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48F6B-BD02-5C57-8525-108354804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B03F9-23A7-E367-F939-E1D75E9E0B8B}"/>
              </a:ext>
            </a:extLst>
          </p:cNvPr>
          <p:cNvSpPr>
            <a:spLocks noGrp="1"/>
          </p:cNvSpPr>
          <p:nvPr>
            <p:ph type="dt" sz="half" idx="10"/>
          </p:nvPr>
        </p:nvSpPr>
        <p:spPr/>
        <p:txBody>
          <a:bodyPr/>
          <a:lstStyle/>
          <a:p>
            <a:fld id="{3B526A92-8AAF-4BF0-85FE-B336BF0F8D2D}" type="datetimeFigureOut">
              <a:rPr lang="en-US" smtClean="0"/>
              <a:t>5/6/2025</a:t>
            </a:fld>
            <a:endParaRPr lang="en-US"/>
          </a:p>
        </p:txBody>
      </p:sp>
      <p:sp>
        <p:nvSpPr>
          <p:cNvPr id="5" name="Footer Placeholder 4">
            <a:extLst>
              <a:ext uri="{FF2B5EF4-FFF2-40B4-BE49-F238E27FC236}">
                <a16:creationId xmlns:a16="http://schemas.microsoft.com/office/drawing/2014/main" id="{4F3F2FC1-ABB7-FFC8-4E78-A6C4A6BF7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80E77-AECC-5E0D-A885-70F15C1C1B30}"/>
              </a:ext>
            </a:extLst>
          </p:cNvPr>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1884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7D2D-40E9-8709-A2B2-E75592723C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4EF94CA-F4AA-908D-5A5C-4A85DE3FBEE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E29A0-C449-FA61-2F61-8BC570C78AB8}"/>
              </a:ext>
            </a:extLst>
          </p:cNvPr>
          <p:cNvSpPr>
            <a:spLocks noGrp="1"/>
          </p:cNvSpPr>
          <p:nvPr>
            <p:ph type="dt" sz="half" idx="10"/>
          </p:nvPr>
        </p:nvSpPr>
        <p:spPr/>
        <p:txBody>
          <a:bodyPr/>
          <a:lstStyle/>
          <a:p>
            <a:fld id="{27B51F67-8A61-4CC5-B083-D9B4A5E58D99}" type="datetimeFigureOut">
              <a:rPr lang="en-US" smtClean="0"/>
              <a:t>5/6/2025</a:t>
            </a:fld>
            <a:endParaRPr lang="en-US"/>
          </a:p>
        </p:txBody>
      </p:sp>
      <p:sp>
        <p:nvSpPr>
          <p:cNvPr id="5" name="Footer Placeholder 4">
            <a:extLst>
              <a:ext uri="{FF2B5EF4-FFF2-40B4-BE49-F238E27FC236}">
                <a16:creationId xmlns:a16="http://schemas.microsoft.com/office/drawing/2014/main" id="{144EE553-C6BA-D96C-1714-85B314CA9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472AF-9840-48CD-2AFC-3B4E90C8CDD7}"/>
              </a:ext>
            </a:extLst>
          </p:cNvPr>
          <p:cNvSpPr>
            <a:spLocks noGrp="1"/>
          </p:cNvSpPr>
          <p:nvPr>
            <p:ph type="sldNum" sz="quarter" idx="12"/>
          </p:nvPr>
        </p:nvSpPr>
        <p:spPr/>
        <p:txBody>
          <a:bodyPr/>
          <a:lstStyle/>
          <a:p>
            <a:fld id="{0F52CC58-080D-486E-828D-6181A0FD9AC9}" type="slidenum">
              <a:rPr lang="en-US" smtClean="0"/>
              <a:t>‹#›</a:t>
            </a:fld>
            <a:endParaRPr lang="en-US"/>
          </a:p>
        </p:txBody>
      </p:sp>
    </p:spTree>
    <p:extLst>
      <p:ext uri="{BB962C8B-B14F-4D97-AF65-F5344CB8AC3E}">
        <p14:creationId xmlns:p14="http://schemas.microsoft.com/office/powerpoint/2010/main" val="36658210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700"/>
              <a:buFont typeface="Quicksand"/>
              <a:buNone/>
              <a:defRPr sz="2700" b="1">
                <a:solidFill>
                  <a:schemeClr val="accent2"/>
                </a:solidFill>
                <a:latin typeface="Quicksand"/>
                <a:ea typeface="Quicksand"/>
                <a:cs typeface="Quicksand"/>
                <a:sym typeface="Quicksand"/>
              </a:defRPr>
            </a:lvl1pPr>
            <a:lvl2pPr lvl="1">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2pPr>
            <a:lvl3pPr lvl="2">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3pPr>
            <a:lvl4pPr lvl="3">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4pPr>
            <a:lvl5pPr lvl="4">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5pPr>
            <a:lvl6pPr lvl="5">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6pPr>
            <a:lvl7pPr lvl="6">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7pPr>
            <a:lvl8pPr lvl="7">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8pPr>
            <a:lvl9pPr lvl="8">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2"/>
              </a:buClr>
              <a:buSzPts val="1800"/>
              <a:buFont typeface="Comfortaa"/>
              <a:buChar char="●"/>
              <a:defRPr sz="1800">
                <a:solidFill>
                  <a:schemeClr val="accent2"/>
                </a:solidFill>
                <a:latin typeface="Comfortaa"/>
                <a:ea typeface="Comfortaa"/>
                <a:cs typeface="Comfortaa"/>
                <a:sym typeface="Comfortaa"/>
              </a:defRPr>
            </a:lvl1pPr>
            <a:lvl2pPr marL="914400" lvl="1"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2pPr>
            <a:lvl3pPr marL="1371600" lvl="2"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3pPr>
            <a:lvl4pPr marL="1828800" lvl="3"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4pPr>
            <a:lvl5pPr marL="2286000" lvl="4"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5pPr>
            <a:lvl6pPr marL="2743200" lvl="5"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6pPr>
            <a:lvl7pPr marL="3200400" lvl="6"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7pPr>
            <a:lvl8pPr marL="3657600" lvl="7"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8pPr>
            <a:lvl9pPr marL="4114800" lvl="8"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71" r:id="rId3"/>
    <p:sldLayoutId id="2147483685" r:id="rId4"/>
    <p:sldLayoutId id="2147483686"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984FD-57C0-7A15-C330-29F8F69821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1D230C-B2B3-E2B5-C0B6-DF0FDCD25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BFB95-8B53-65E7-7790-0BC3C814F78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7B51F67-8A61-4CC5-B083-D9B4A5E58D99}" type="datetimeFigureOut">
              <a:rPr lang="en-US" smtClean="0"/>
              <a:t>5/6/2025</a:t>
            </a:fld>
            <a:endParaRPr lang="en-US"/>
          </a:p>
        </p:txBody>
      </p:sp>
      <p:sp>
        <p:nvSpPr>
          <p:cNvPr id="5" name="Footer Placeholder 4">
            <a:extLst>
              <a:ext uri="{FF2B5EF4-FFF2-40B4-BE49-F238E27FC236}">
                <a16:creationId xmlns:a16="http://schemas.microsoft.com/office/drawing/2014/main" id="{21D4A51E-B0E2-B34D-8B78-411168A11E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6BCB5B-E2F4-9EBA-1311-EC4DD2536F4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2CC58-080D-486E-828D-6181A0FD9AC9}" type="slidenum">
              <a:rPr lang="en-US" smtClean="0"/>
              <a:t>‹#›</a:t>
            </a:fld>
            <a:endParaRPr lang="en-US"/>
          </a:p>
        </p:txBody>
      </p:sp>
    </p:spTree>
    <p:extLst>
      <p:ext uri="{BB962C8B-B14F-4D97-AF65-F5344CB8AC3E}">
        <p14:creationId xmlns:p14="http://schemas.microsoft.com/office/powerpoint/2010/main" val="253132959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image" Target="../media/image8.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13.xml"/><Relationship Id="rId5" Type="http://schemas.openxmlformats.org/officeDocument/2006/relationships/image" Target="../media/image8.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image" Target="../media/image8.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pixabay.com/en/conversation-dialogue-interview-126231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slide" Target="slide12.xml"/><Relationship Id="rId12" Type="http://schemas.openxmlformats.org/officeDocument/2006/relationships/slide" Target="slide10.xml"/><Relationship Id="rId17" Type="http://schemas.openxmlformats.org/officeDocument/2006/relationships/slide" Target="slide13.xml"/><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11.xml"/><Relationship Id="rId15" Type="http://schemas.openxmlformats.org/officeDocument/2006/relationships/slide" Target="slide5.xml"/><Relationship Id="rId10" Type="http://schemas.openxmlformats.org/officeDocument/2006/relationships/slide" Target="slide9.xml"/><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slide" Target="slide14.xml"/><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slide" Target="slide14.xml"/><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16.xml"/><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slide" Target="slide16.xml"/><Relationship Id="rId5" Type="http://schemas.openxmlformats.org/officeDocument/2006/relationships/image" Target="../media/image8.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3"/>
          <p:cNvSpPr/>
          <p:nvPr/>
        </p:nvSpPr>
        <p:spPr>
          <a:xfrm>
            <a:off x="713225" y="3958000"/>
            <a:ext cx="2326500" cy="121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a:off x="2752650" y="3854465"/>
            <a:ext cx="3638700" cy="588600"/>
          </a:xfrm>
          <a:prstGeom prst="roundRect">
            <a:avLst>
              <a:gd name="adj" fmla="val 30772"/>
            </a:avLst>
          </a:pr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685" name="Google Shape;685;p43"/>
          <p:cNvSpPr txBox="1">
            <a:spLocks noGrp="1"/>
          </p:cNvSpPr>
          <p:nvPr>
            <p:ph type="ctrTitle"/>
          </p:nvPr>
        </p:nvSpPr>
        <p:spPr>
          <a:xfrm>
            <a:off x="1521300" y="1464190"/>
            <a:ext cx="6101700" cy="23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US" dirty="0"/>
              <a:t>FUTURE CAREER CHOICES</a:t>
            </a:r>
          </a:p>
        </p:txBody>
      </p:sp>
      <p:sp>
        <p:nvSpPr>
          <p:cNvPr id="686" name="Google Shape;686;p43"/>
          <p:cNvSpPr txBox="1">
            <a:spLocks noGrp="1"/>
          </p:cNvSpPr>
          <p:nvPr>
            <p:ph type="subTitle" idx="1"/>
          </p:nvPr>
        </p:nvSpPr>
        <p:spPr>
          <a:xfrm>
            <a:off x="2905200" y="3954456"/>
            <a:ext cx="3333600" cy="41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READING</a:t>
            </a:r>
          </a:p>
        </p:txBody>
      </p:sp>
      <p:grpSp>
        <p:nvGrpSpPr>
          <p:cNvPr id="687" name="Google Shape;687;p43"/>
          <p:cNvGrpSpPr/>
          <p:nvPr/>
        </p:nvGrpSpPr>
        <p:grpSpPr>
          <a:xfrm rot="-814076">
            <a:off x="7256657" y="3574114"/>
            <a:ext cx="898207" cy="1107209"/>
            <a:chOff x="5146975" y="1577638"/>
            <a:chExt cx="898200" cy="1107200"/>
          </a:xfrm>
        </p:grpSpPr>
        <p:sp>
          <p:nvSpPr>
            <p:cNvPr id="688" name="Google Shape;688;p43"/>
            <p:cNvSpPr/>
            <p:nvPr/>
          </p:nvSpPr>
          <p:spPr>
            <a:xfrm>
              <a:off x="5146975" y="1804463"/>
              <a:ext cx="898200" cy="880375"/>
            </a:xfrm>
            <a:custGeom>
              <a:avLst/>
              <a:gdLst/>
              <a:ahLst/>
              <a:cxnLst/>
              <a:rect l="l" t="t" r="r" b="b"/>
              <a:pathLst>
                <a:path w="35928" h="35215" extrusionOk="0">
                  <a:moveTo>
                    <a:pt x="17964" y="1"/>
                  </a:moveTo>
                  <a:cubicBezTo>
                    <a:pt x="17364" y="1"/>
                    <a:pt x="16763" y="168"/>
                    <a:pt x="16231" y="502"/>
                  </a:cubicBezTo>
                  <a:lnTo>
                    <a:pt x="1550" y="9651"/>
                  </a:lnTo>
                  <a:cubicBezTo>
                    <a:pt x="578" y="10229"/>
                    <a:pt x="0" y="11293"/>
                    <a:pt x="0" y="12417"/>
                  </a:cubicBezTo>
                  <a:lnTo>
                    <a:pt x="0" y="31962"/>
                  </a:lnTo>
                  <a:cubicBezTo>
                    <a:pt x="0" y="33755"/>
                    <a:pt x="1459" y="35214"/>
                    <a:pt x="3252" y="35214"/>
                  </a:cubicBezTo>
                  <a:lnTo>
                    <a:pt x="32675" y="35214"/>
                  </a:lnTo>
                  <a:cubicBezTo>
                    <a:pt x="34469" y="35214"/>
                    <a:pt x="35928" y="33755"/>
                    <a:pt x="35928" y="31962"/>
                  </a:cubicBezTo>
                  <a:lnTo>
                    <a:pt x="35928" y="12417"/>
                  </a:lnTo>
                  <a:cubicBezTo>
                    <a:pt x="35928" y="11293"/>
                    <a:pt x="35350" y="10229"/>
                    <a:pt x="34378" y="9651"/>
                  </a:cubicBezTo>
                  <a:lnTo>
                    <a:pt x="19696" y="502"/>
                  </a:lnTo>
                  <a:cubicBezTo>
                    <a:pt x="19165" y="168"/>
                    <a:pt x="18564" y="1"/>
                    <a:pt x="17964" y="1"/>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5246500" y="1577638"/>
              <a:ext cx="699125" cy="769050"/>
            </a:xfrm>
            <a:custGeom>
              <a:avLst/>
              <a:gdLst/>
              <a:ahLst/>
              <a:cxnLst/>
              <a:rect l="l" t="t" r="r" b="b"/>
              <a:pathLst>
                <a:path w="27965" h="30762" extrusionOk="0">
                  <a:moveTo>
                    <a:pt x="1" y="1"/>
                  </a:moveTo>
                  <a:lnTo>
                    <a:pt x="1" y="20943"/>
                  </a:lnTo>
                  <a:lnTo>
                    <a:pt x="13983" y="30761"/>
                  </a:lnTo>
                  <a:lnTo>
                    <a:pt x="27965" y="20943"/>
                  </a:lnTo>
                  <a:lnTo>
                    <a:pt x="27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a:off x="5216125" y="2342838"/>
              <a:ext cx="779675" cy="279675"/>
            </a:xfrm>
            <a:custGeom>
              <a:avLst/>
              <a:gdLst/>
              <a:ahLst/>
              <a:cxnLst/>
              <a:rect l="l" t="t" r="r" b="b"/>
              <a:pathLst>
                <a:path w="31187" h="11187" extrusionOk="0">
                  <a:moveTo>
                    <a:pt x="15296" y="0"/>
                  </a:moveTo>
                  <a:cubicBezTo>
                    <a:pt x="14333" y="0"/>
                    <a:pt x="13369" y="274"/>
                    <a:pt x="12493" y="822"/>
                  </a:cubicBezTo>
                  <a:lnTo>
                    <a:pt x="0" y="10944"/>
                  </a:lnTo>
                  <a:lnTo>
                    <a:pt x="182" y="11187"/>
                  </a:lnTo>
                  <a:lnTo>
                    <a:pt x="12645" y="1035"/>
                  </a:lnTo>
                  <a:cubicBezTo>
                    <a:pt x="13469" y="537"/>
                    <a:pt x="14374" y="286"/>
                    <a:pt x="15276" y="286"/>
                  </a:cubicBezTo>
                  <a:cubicBezTo>
                    <a:pt x="16136" y="286"/>
                    <a:pt x="16995" y="514"/>
                    <a:pt x="17782" y="974"/>
                  </a:cubicBezTo>
                  <a:lnTo>
                    <a:pt x="31034" y="11187"/>
                  </a:lnTo>
                  <a:lnTo>
                    <a:pt x="31186" y="10944"/>
                  </a:lnTo>
                  <a:lnTo>
                    <a:pt x="17934" y="731"/>
                  </a:lnTo>
                  <a:cubicBezTo>
                    <a:pt x="17107" y="244"/>
                    <a:pt x="16203" y="0"/>
                    <a:pt x="15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5417475" y="1687063"/>
              <a:ext cx="357950" cy="6875"/>
            </a:xfrm>
            <a:custGeom>
              <a:avLst/>
              <a:gdLst/>
              <a:ahLst/>
              <a:cxnLst/>
              <a:rect l="l" t="t" r="r" b="b"/>
              <a:pathLst>
                <a:path w="14318" h="275" extrusionOk="0">
                  <a:moveTo>
                    <a:pt x="1" y="1"/>
                  </a:moveTo>
                  <a:lnTo>
                    <a:pt x="1" y="274"/>
                  </a:lnTo>
                  <a:lnTo>
                    <a:pt x="14317" y="274"/>
                  </a:lnTo>
                  <a:lnTo>
                    <a:pt x="143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3"/>
            <p:cNvSpPr/>
            <p:nvPr/>
          </p:nvSpPr>
          <p:spPr>
            <a:xfrm>
              <a:off x="5351375" y="1824613"/>
              <a:ext cx="489400" cy="7625"/>
            </a:xfrm>
            <a:custGeom>
              <a:avLst/>
              <a:gdLst/>
              <a:ahLst/>
              <a:cxnLst/>
              <a:rect l="l" t="t" r="r" b="b"/>
              <a:pathLst>
                <a:path w="19576" h="305" extrusionOk="0">
                  <a:moveTo>
                    <a:pt x="0" y="0"/>
                  </a:moveTo>
                  <a:lnTo>
                    <a:pt x="0" y="304"/>
                  </a:lnTo>
                  <a:lnTo>
                    <a:pt x="19575" y="304"/>
                  </a:lnTo>
                  <a:lnTo>
                    <a:pt x="19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3"/>
            <p:cNvSpPr/>
            <p:nvPr/>
          </p:nvSpPr>
          <p:spPr>
            <a:xfrm>
              <a:off x="5351375" y="1927188"/>
              <a:ext cx="489400" cy="6875"/>
            </a:xfrm>
            <a:custGeom>
              <a:avLst/>
              <a:gdLst/>
              <a:ahLst/>
              <a:cxnLst/>
              <a:rect l="l" t="t" r="r" b="b"/>
              <a:pathLst>
                <a:path w="19576" h="275" extrusionOk="0">
                  <a:moveTo>
                    <a:pt x="0" y="1"/>
                  </a:moveTo>
                  <a:lnTo>
                    <a:pt x="0" y="274"/>
                  </a:lnTo>
                  <a:lnTo>
                    <a:pt x="19575" y="274"/>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a:off x="5351375" y="2029788"/>
              <a:ext cx="489400" cy="6850"/>
            </a:xfrm>
            <a:custGeom>
              <a:avLst/>
              <a:gdLst/>
              <a:ahLst/>
              <a:cxnLst/>
              <a:rect l="l" t="t" r="r" b="b"/>
              <a:pathLst>
                <a:path w="19576" h="274" extrusionOk="0">
                  <a:moveTo>
                    <a:pt x="0" y="0"/>
                  </a:moveTo>
                  <a:lnTo>
                    <a:pt x="0" y="274"/>
                  </a:lnTo>
                  <a:lnTo>
                    <a:pt x="19575" y="274"/>
                  </a:lnTo>
                  <a:lnTo>
                    <a:pt x="19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5351375" y="2132363"/>
              <a:ext cx="489400" cy="6875"/>
            </a:xfrm>
            <a:custGeom>
              <a:avLst/>
              <a:gdLst/>
              <a:ahLst/>
              <a:cxnLst/>
              <a:rect l="l" t="t" r="r" b="b"/>
              <a:pathLst>
                <a:path w="19576" h="275" extrusionOk="0">
                  <a:moveTo>
                    <a:pt x="0" y="1"/>
                  </a:moveTo>
                  <a:lnTo>
                    <a:pt x="0" y="274"/>
                  </a:lnTo>
                  <a:lnTo>
                    <a:pt x="19575" y="274"/>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5450925" y="2234938"/>
              <a:ext cx="291050" cy="6875"/>
            </a:xfrm>
            <a:custGeom>
              <a:avLst/>
              <a:gdLst/>
              <a:ahLst/>
              <a:cxnLst/>
              <a:rect l="l" t="t" r="r" b="b"/>
              <a:pathLst>
                <a:path w="11642" h="275" extrusionOk="0">
                  <a:moveTo>
                    <a:pt x="0" y="1"/>
                  </a:moveTo>
                  <a:lnTo>
                    <a:pt x="0" y="275"/>
                  </a:lnTo>
                  <a:lnTo>
                    <a:pt x="11642" y="275"/>
                  </a:lnTo>
                  <a:lnTo>
                    <a:pt x="1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43"/>
          <p:cNvSpPr/>
          <p:nvPr/>
        </p:nvSpPr>
        <p:spPr>
          <a:xfrm>
            <a:off x="7119885" y="1670414"/>
            <a:ext cx="1670700" cy="453000"/>
          </a:xfrm>
          <a:prstGeom prst="roundRect">
            <a:avLst>
              <a:gd name="adj" fmla="val 24223"/>
            </a:avLst>
          </a:prstGeom>
          <a:solidFill>
            <a:schemeClr val="lt1"/>
          </a:solidFill>
          <a:ln w="28575" cap="flat" cmpd="sng">
            <a:solidFill>
              <a:srgbClr val="FAFAF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effectLst>
                  <a:outerShdw blurRad="38100" dist="38100" dir="2700000" algn="tl">
                    <a:srgbClr val="000000">
                      <a:alpha val="43137"/>
                    </a:srgbClr>
                  </a:outerShdw>
                </a:effectLst>
                <a:latin typeface="Comfortaa"/>
                <a:sym typeface="Comfortaa"/>
              </a:rPr>
              <a:t>LESSON 3</a:t>
            </a:r>
            <a:endParaRPr sz="1800" b="1" dirty="0">
              <a:solidFill>
                <a:schemeClr val="dk2"/>
              </a:solidFill>
              <a:effectLst>
                <a:outerShdw blurRad="38100" dist="38100" dir="2700000" algn="tl">
                  <a:srgbClr val="000000">
                    <a:alpha val="43137"/>
                  </a:srgbClr>
                </a:outerShdw>
              </a:effectLst>
            </a:endParaRPr>
          </a:p>
        </p:txBody>
      </p:sp>
      <p:grpSp>
        <p:nvGrpSpPr>
          <p:cNvPr id="698" name="Google Shape;698;p43"/>
          <p:cNvGrpSpPr/>
          <p:nvPr/>
        </p:nvGrpSpPr>
        <p:grpSpPr>
          <a:xfrm>
            <a:off x="7572340" y="2404875"/>
            <a:ext cx="2162798" cy="1206590"/>
            <a:chOff x="7572340" y="2404875"/>
            <a:chExt cx="2162798" cy="1206590"/>
          </a:xfrm>
        </p:grpSpPr>
        <p:sp>
          <p:nvSpPr>
            <p:cNvPr id="699" name="Google Shape;699;p4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43"/>
          <p:cNvGrpSpPr/>
          <p:nvPr/>
        </p:nvGrpSpPr>
        <p:grpSpPr>
          <a:xfrm rot="20408455" flipH="1">
            <a:off x="931761" y="1969400"/>
            <a:ext cx="859272" cy="653453"/>
            <a:chOff x="135700" y="1601500"/>
            <a:chExt cx="1166450" cy="815400"/>
          </a:xfrm>
        </p:grpSpPr>
        <p:sp>
          <p:nvSpPr>
            <p:cNvPr id="704" name="Google Shape;704;p43"/>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accent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3"/>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3"/>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3"/>
          <p:cNvSpPr/>
          <p:nvPr/>
        </p:nvSpPr>
        <p:spPr>
          <a:xfrm>
            <a:off x="6069374" y="908751"/>
            <a:ext cx="988876" cy="98881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11" name="Google Shape;711;p43"/>
          <p:cNvGrpSpPr/>
          <p:nvPr/>
        </p:nvGrpSpPr>
        <p:grpSpPr>
          <a:xfrm rot="1057935">
            <a:off x="1276571" y="3399048"/>
            <a:ext cx="714079" cy="1067308"/>
            <a:chOff x="3251800" y="1824470"/>
            <a:chExt cx="714094" cy="1067331"/>
          </a:xfrm>
        </p:grpSpPr>
        <p:sp>
          <p:nvSpPr>
            <p:cNvPr id="712" name="Google Shape;712;p43"/>
            <p:cNvSpPr/>
            <p:nvPr/>
          </p:nvSpPr>
          <p:spPr>
            <a:xfrm>
              <a:off x="3531128" y="2697941"/>
              <a:ext cx="164164" cy="193860"/>
            </a:xfrm>
            <a:custGeom>
              <a:avLst/>
              <a:gdLst/>
              <a:ahLst/>
              <a:cxnLst/>
              <a:rect l="l" t="t" r="r" b="b"/>
              <a:pathLst>
                <a:path w="2858" h="3375" extrusionOk="0">
                  <a:moveTo>
                    <a:pt x="1429" y="0"/>
                  </a:moveTo>
                  <a:cubicBezTo>
                    <a:pt x="669" y="0"/>
                    <a:pt x="0" y="669"/>
                    <a:pt x="0" y="1459"/>
                  </a:cubicBezTo>
                  <a:lnTo>
                    <a:pt x="0" y="1945"/>
                  </a:lnTo>
                  <a:cubicBezTo>
                    <a:pt x="0" y="2736"/>
                    <a:pt x="669" y="3374"/>
                    <a:pt x="1429" y="3374"/>
                  </a:cubicBezTo>
                  <a:cubicBezTo>
                    <a:pt x="2219" y="3374"/>
                    <a:pt x="2858" y="2736"/>
                    <a:pt x="2858" y="1945"/>
                  </a:cubicBezTo>
                  <a:lnTo>
                    <a:pt x="2858" y="1459"/>
                  </a:lnTo>
                  <a:cubicBezTo>
                    <a:pt x="2858" y="669"/>
                    <a:pt x="2219" y="0"/>
                    <a:pt x="1429"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3"/>
            <p:cNvSpPr/>
            <p:nvPr/>
          </p:nvSpPr>
          <p:spPr>
            <a:xfrm>
              <a:off x="3496205" y="2539065"/>
              <a:ext cx="235734" cy="274161"/>
            </a:xfrm>
            <a:custGeom>
              <a:avLst/>
              <a:gdLst/>
              <a:ahLst/>
              <a:cxnLst/>
              <a:rect l="l" t="t" r="r" b="b"/>
              <a:pathLst>
                <a:path w="4104" h="4773" extrusionOk="0">
                  <a:moveTo>
                    <a:pt x="791" y="0"/>
                  </a:moveTo>
                  <a:cubicBezTo>
                    <a:pt x="365" y="0"/>
                    <a:pt x="1" y="334"/>
                    <a:pt x="1" y="790"/>
                  </a:cubicBezTo>
                  <a:lnTo>
                    <a:pt x="1" y="3982"/>
                  </a:lnTo>
                  <a:cubicBezTo>
                    <a:pt x="1" y="4438"/>
                    <a:pt x="365" y="4772"/>
                    <a:pt x="791" y="4772"/>
                  </a:cubicBezTo>
                  <a:lnTo>
                    <a:pt x="3314" y="4772"/>
                  </a:lnTo>
                  <a:cubicBezTo>
                    <a:pt x="3739" y="4772"/>
                    <a:pt x="4074" y="4438"/>
                    <a:pt x="4104" y="3982"/>
                  </a:cubicBezTo>
                  <a:lnTo>
                    <a:pt x="4104" y="790"/>
                  </a:lnTo>
                  <a:cubicBezTo>
                    <a:pt x="4104" y="334"/>
                    <a:pt x="3739" y="0"/>
                    <a:pt x="3314"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3251800" y="1824470"/>
              <a:ext cx="714094" cy="856086"/>
            </a:xfrm>
            <a:custGeom>
              <a:avLst/>
              <a:gdLst/>
              <a:ahLst/>
              <a:cxnLst/>
              <a:rect l="l" t="t" r="r" b="b"/>
              <a:pathLst>
                <a:path w="12432" h="14904" extrusionOk="0">
                  <a:moveTo>
                    <a:pt x="6311" y="1"/>
                  </a:moveTo>
                  <a:cubicBezTo>
                    <a:pt x="6204" y="1"/>
                    <a:pt x="6096" y="4"/>
                    <a:pt x="5988" y="9"/>
                  </a:cubicBezTo>
                  <a:cubicBezTo>
                    <a:pt x="3009" y="161"/>
                    <a:pt x="517" y="2502"/>
                    <a:pt x="213" y="5481"/>
                  </a:cubicBezTo>
                  <a:cubicBezTo>
                    <a:pt x="0" y="7517"/>
                    <a:pt x="790" y="9371"/>
                    <a:pt x="2128" y="10617"/>
                  </a:cubicBezTo>
                  <a:cubicBezTo>
                    <a:pt x="3009" y="11408"/>
                    <a:pt x="3465" y="12563"/>
                    <a:pt x="3465" y="13748"/>
                  </a:cubicBezTo>
                  <a:cubicBezTo>
                    <a:pt x="3465" y="14386"/>
                    <a:pt x="4012" y="14903"/>
                    <a:pt x="4651" y="14903"/>
                  </a:cubicBezTo>
                  <a:lnTo>
                    <a:pt x="7964" y="14903"/>
                  </a:lnTo>
                  <a:cubicBezTo>
                    <a:pt x="8602" y="14903"/>
                    <a:pt x="9119" y="14386"/>
                    <a:pt x="9119" y="13748"/>
                  </a:cubicBezTo>
                  <a:lnTo>
                    <a:pt x="9119" y="13566"/>
                  </a:lnTo>
                  <a:cubicBezTo>
                    <a:pt x="9119" y="12441"/>
                    <a:pt x="9636" y="11377"/>
                    <a:pt x="10487" y="10617"/>
                  </a:cubicBezTo>
                  <a:cubicBezTo>
                    <a:pt x="11672" y="9493"/>
                    <a:pt x="12432" y="7912"/>
                    <a:pt x="12432" y="6119"/>
                  </a:cubicBezTo>
                  <a:cubicBezTo>
                    <a:pt x="12432" y="2760"/>
                    <a:pt x="9690" y="1"/>
                    <a:pt x="6311"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3655083" y="1884321"/>
              <a:ext cx="57670" cy="54223"/>
            </a:xfrm>
            <a:custGeom>
              <a:avLst/>
              <a:gdLst/>
              <a:ahLst/>
              <a:cxnLst/>
              <a:rect l="l" t="t" r="r" b="b"/>
              <a:pathLst>
                <a:path w="1004" h="944" extrusionOk="0">
                  <a:moveTo>
                    <a:pt x="92" y="1"/>
                  </a:moveTo>
                  <a:lnTo>
                    <a:pt x="1" y="761"/>
                  </a:lnTo>
                  <a:cubicBezTo>
                    <a:pt x="244" y="791"/>
                    <a:pt x="517" y="852"/>
                    <a:pt x="760" y="943"/>
                  </a:cubicBezTo>
                  <a:lnTo>
                    <a:pt x="1004" y="214"/>
                  </a:lnTo>
                  <a:cubicBezTo>
                    <a:pt x="700" y="122"/>
                    <a:pt x="396" y="3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p:nvPr/>
          </p:nvSpPr>
          <p:spPr>
            <a:xfrm>
              <a:off x="3749341" y="1924471"/>
              <a:ext cx="146759" cy="178179"/>
            </a:xfrm>
            <a:custGeom>
              <a:avLst/>
              <a:gdLst/>
              <a:ahLst/>
              <a:cxnLst/>
              <a:rect l="l" t="t" r="r" b="b"/>
              <a:pathLst>
                <a:path w="2555" h="3102" extrusionOk="0">
                  <a:moveTo>
                    <a:pt x="396" y="1"/>
                  </a:moveTo>
                  <a:lnTo>
                    <a:pt x="1" y="639"/>
                  </a:lnTo>
                  <a:cubicBezTo>
                    <a:pt x="913" y="1217"/>
                    <a:pt x="1551" y="2098"/>
                    <a:pt x="1825" y="3101"/>
                  </a:cubicBezTo>
                  <a:lnTo>
                    <a:pt x="2554" y="2919"/>
                  </a:lnTo>
                  <a:cubicBezTo>
                    <a:pt x="2220" y="1703"/>
                    <a:pt x="1460" y="670"/>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3606202" y="2285875"/>
              <a:ext cx="15796" cy="227060"/>
            </a:xfrm>
            <a:custGeom>
              <a:avLst/>
              <a:gdLst/>
              <a:ahLst/>
              <a:cxnLst/>
              <a:rect l="l" t="t" r="r" b="b"/>
              <a:pathLst>
                <a:path w="275" h="3953" extrusionOk="0">
                  <a:moveTo>
                    <a:pt x="0" y="1"/>
                  </a:moveTo>
                  <a:lnTo>
                    <a:pt x="0" y="3952"/>
                  </a:lnTo>
                  <a:lnTo>
                    <a:pt x="274" y="3952"/>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3436870" y="2270195"/>
              <a:ext cx="352682" cy="263650"/>
            </a:xfrm>
            <a:custGeom>
              <a:avLst/>
              <a:gdLst/>
              <a:ahLst/>
              <a:cxnLst/>
              <a:rect l="l" t="t" r="r" b="b"/>
              <a:pathLst>
                <a:path w="6140" h="4590" extrusionOk="0">
                  <a:moveTo>
                    <a:pt x="3070" y="0"/>
                  </a:moveTo>
                  <a:lnTo>
                    <a:pt x="2948" y="213"/>
                  </a:lnTo>
                  <a:cubicBezTo>
                    <a:pt x="2416" y="1198"/>
                    <a:pt x="1697" y="1670"/>
                    <a:pt x="771" y="1670"/>
                  </a:cubicBezTo>
                  <a:cubicBezTo>
                    <a:pt x="640" y="1670"/>
                    <a:pt x="505" y="1660"/>
                    <a:pt x="365" y="1642"/>
                  </a:cubicBezTo>
                  <a:lnTo>
                    <a:pt x="0" y="1581"/>
                  </a:lnTo>
                  <a:lnTo>
                    <a:pt x="2310" y="4590"/>
                  </a:lnTo>
                  <a:lnTo>
                    <a:pt x="2523" y="4408"/>
                  </a:lnTo>
                  <a:lnTo>
                    <a:pt x="638" y="1946"/>
                  </a:lnTo>
                  <a:lnTo>
                    <a:pt x="638" y="1946"/>
                  </a:lnTo>
                  <a:cubicBezTo>
                    <a:pt x="670" y="1946"/>
                    <a:pt x="701" y="1947"/>
                    <a:pt x="732" y="1947"/>
                  </a:cubicBezTo>
                  <a:cubicBezTo>
                    <a:pt x="1693" y="1947"/>
                    <a:pt x="2481" y="1491"/>
                    <a:pt x="3070" y="578"/>
                  </a:cubicBezTo>
                  <a:cubicBezTo>
                    <a:pt x="3648" y="1490"/>
                    <a:pt x="4468" y="1946"/>
                    <a:pt x="5502" y="1946"/>
                  </a:cubicBezTo>
                  <a:lnTo>
                    <a:pt x="5532" y="1946"/>
                  </a:lnTo>
                  <a:lnTo>
                    <a:pt x="3617" y="4408"/>
                  </a:lnTo>
                  <a:lnTo>
                    <a:pt x="3860" y="4590"/>
                  </a:lnTo>
                  <a:lnTo>
                    <a:pt x="6140" y="1611"/>
                  </a:lnTo>
                  <a:lnTo>
                    <a:pt x="5806" y="1642"/>
                  </a:lnTo>
                  <a:cubicBezTo>
                    <a:pt x="5707" y="1649"/>
                    <a:pt x="5611" y="1653"/>
                    <a:pt x="5518" y="1653"/>
                  </a:cubicBezTo>
                  <a:cubicBezTo>
                    <a:pt x="4481" y="1653"/>
                    <a:pt x="3721" y="1189"/>
                    <a:pt x="3192" y="213"/>
                  </a:cubicBezTo>
                  <a:lnTo>
                    <a:pt x="3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3536355" y="2498916"/>
              <a:ext cx="155433" cy="181625"/>
            </a:xfrm>
            <a:custGeom>
              <a:avLst/>
              <a:gdLst/>
              <a:ahLst/>
              <a:cxnLst/>
              <a:rect l="l" t="t" r="r" b="b"/>
              <a:pathLst>
                <a:path w="2706" h="3162" extrusionOk="0">
                  <a:moveTo>
                    <a:pt x="1338" y="0"/>
                  </a:moveTo>
                  <a:cubicBezTo>
                    <a:pt x="609" y="0"/>
                    <a:pt x="1" y="608"/>
                    <a:pt x="1" y="1368"/>
                  </a:cubicBezTo>
                  <a:lnTo>
                    <a:pt x="1" y="3161"/>
                  </a:lnTo>
                  <a:lnTo>
                    <a:pt x="2706" y="3161"/>
                  </a:lnTo>
                  <a:lnTo>
                    <a:pt x="2706" y="1368"/>
                  </a:lnTo>
                  <a:cubicBezTo>
                    <a:pt x="2706" y="608"/>
                    <a:pt x="2098"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3564271" y="2535562"/>
              <a:ext cx="99601" cy="176398"/>
            </a:xfrm>
            <a:custGeom>
              <a:avLst/>
              <a:gdLst/>
              <a:ahLst/>
              <a:cxnLst/>
              <a:rect l="l" t="t" r="r" b="b"/>
              <a:pathLst>
                <a:path w="1734" h="3071" extrusionOk="0">
                  <a:moveTo>
                    <a:pt x="882" y="274"/>
                  </a:moveTo>
                  <a:cubicBezTo>
                    <a:pt x="1186" y="274"/>
                    <a:pt x="1460" y="547"/>
                    <a:pt x="1460" y="882"/>
                  </a:cubicBezTo>
                  <a:lnTo>
                    <a:pt x="1460" y="2797"/>
                  </a:lnTo>
                  <a:lnTo>
                    <a:pt x="275" y="2797"/>
                  </a:lnTo>
                  <a:lnTo>
                    <a:pt x="275" y="882"/>
                  </a:lnTo>
                  <a:cubicBezTo>
                    <a:pt x="275" y="547"/>
                    <a:pt x="548" y="274"/>
                    <a:pt x="882" y="274"/>
                  </a:cubicBezTo>
                  <a:close/>
                  <a:moveTo>
                    <a:pt x="852" y="0"/>
                  </a:moveTo>
                  <a:cubicBezTo>
                    <a:pt x="396" y="0"/>
                    <a:pt x="1" y="395"/>
                    <a:pt x="1" y="882"/>
                  </a:cubicBezTo>
                  <a:lnTo>
                    <a:pt x="1" y="3070"/>
                  </a:lnTo>
                  <a:lnTo>
                    <a:pt x="1734" y="3070"/>
                  </a:lnTo>
                  <a:lnTo>
                    <a:pt x="1734" y="882"/>
                  </a:lnTo>
                  <a:cubicBezTo>
                    <a:pt x="1734" y="395"/>
                    <a:pt x="1338" y="0"/>
                    <a:pt x="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9E50C1D0-3C98-1848-8577-339FB05B1432}"/>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AC2BEF6F-5C1B-CB85-5A18-BC61623F0825}"/>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Parallelogram 3">
              <a:extLst>
                <a:ext uri="{FF2B5EF4-FFF2-40B4-BE49-F238E27FC236}">
                  <a16:creationId xmlns:a16="http://schemas.microsoft.com/office/drawing/2014/main" id="{6EACCA98-5607-1545-F296-53694F28038A}"/>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FacebookK&amp;TBold"/>
                  <a:ea typeface="+mn-ea"/>
                  <a:cs typeface="Times New Roman" panose="02020603050405020304" pitchFamily="18" charset="0"/>
                </a:rPr>
                <a:t>UNIT </a:t>
              </a:r>
              <a:r>
                <a:rPr kumimoji="0" lang="vi-VN"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FacebookK&amp;TBold"/>
                  <a:ea typeface="+mn-ea"/>
                  <a:cs typeface="Times New Roman" panose="02020603050405020304" pitchFamily="18" charset="0"/>
                </a:rPr>
                <a:t>9</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FacebookK&amp;TBold"/>
                <a:ea typeface="+mn-ea"/>
                <a:cs typeface="Times New Roman" panose="02020603050405020304" pitchFamily="18" charset="0"/>
              </a:endParaRPr>
            </a:p>
          </p:txBody>
        </p:sp>
      </p:grpSp>
      <p:sp>
        <p:nvSpPr>
          <p:cNvPr id="5" name="TextBox 4">
            <a:extLst>
              <a:ext uri="{FF2B5EF4-FFF2-40B4-BE49-F238E27FC236}">
                <a16:creationId xmlns:a16="http://schemas.microsoft.com/office/drawing/2014/main" id="{4C76AEE9-8566-ADCA-0A70-A2515B3C81D9}"/>
              </a:ext>
            </a:extLst>
          </p:cNvPr>
          <p:cNvSpPr txBox="1"/>
          <p:nvPr/>
        </p:nvSpPr>
        <p:spPr>
          <a:xfrm>
            <a:off x="2438400" y="418267"/>
            <a:ext cx="53195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FacebookK&amp;TBold"/>
                <a:ea typeface="+mn-ea"/>
                <a:cs typeface="+mn-cs"/>
              </a:rPr>
              <a:t>Career paths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6E2CBDE9-28D4-5FE0-85AE-3A8B479CD9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2" name="Google Shape;152;p7"/>
          <p:cNvSpPr/>
          <p:nvPr/>
        </p:nvSpPr>
        <p:spPr>
          <a:xfrm>
            <a:off x="158750" y="228600"/>
            <a:ext cx="8902699" cy="1792768"/>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1" i="0" u="none" strike="noStrike" kern="1200" cap="none" spc="0" normalizeH="0" baseline="0" noProof="0" dirty="0">
              <a:ln>
                <a:noFill/>
              </a:ln>
              <a:solidFill>
                <a:schemeClr val="accent6">
                  <a:lumMod val="75000"/>
                </a:schemeClr>
              </a:solidFill>
              <a:effectLst/>
              <a:uLnTx/>
              <a:uFillTx/>
              <a:latin typeface="Calibri"/>
              <a:ea typeface="Calibri"/>
              <a:cs typeface="Calibri"/>
              <a:sym typeface="Calibri"/>
            </a:endParaRPr>
          </a:p>
        </p:txBody>
      </p:sp>
      <p:sp>
        <p:nvSpPr>
          <p:cNvPr id="153" name="Google Shape;153;p7"/>
          <p:cNvSpPr txBox="1"/>
          <p:nvPr/>
        </p:nvSpPr>
        <p:spPr>
          <a:xfrm>
            <a:off x="215900" y="210092"/>
            <a:ext cx="8769350" cy="1792768"/>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prstClr val="black"/>
                </a:solidFill>
                <a:latin typeface="Calibri"/>
                <a:ea typeface="Calibri"/>
                <a:cs typeface="Calibri"/>
                <a:sym typeface="Calibri"/>
              </a:rPr>
              <a:t>a person whose job is to collect and write news stories for newspapers, magazines, radio, television or online news sites</a:t>
            </a:r>
          </a:p>
          <a:p>
            <a:pPr lvl="0" algn="ctr">
              <a:buClrTx/>
              <a:defRPr/>
            </a:pPr>
            <a:r>
              <a:rPr kumimoji="0" lang="en-US" sz="2800" b="1" i="0" u="none" strike="noStrike" kern="1200" cap="none" spc="0" normalizeH="0" baseline="0" noProof="0" dirty="0">
                <a:ln>
                  <a:noFill/>
                </a:ln>
                <a:solidFill>
                  <a:prstClr val="black"/>
                </a:solidFill>
                <a:effectLst/>
                <a:uLnTx/>
                <a:uFillTx/>
                <a:latin typeface="Calibri"/>
                <a:ea typeface="Calibri"/>
                <a:cs typeface="Calibri"/>
                <a:sym typeface="Calibri"/>
              </a:rPr>
              <a:t>Hint: j_________</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4" name="Google Shape;154;p7"/>
          <p:cNvSpPr/>
          <p:nvPr/>
        </p:nvSpPr>
        <p:spPr>
          <a:xfrm>
            <a:off x="2551622" y="2357811"/>
            <a:ext cx="3469254" cy="10172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55" name="Google Shape;155;p7"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56" name="Google Shape;156;p7"/>
          <p:cNvSpPr txBox="1"/>
          <p:nvPr/>
        </p:nvSpPr>
        <p:spPr>
          <a:xfrm>
            <a:off x="3321053" y="2484939"/>
            <a:ext cx="2441056" cy="684773"/>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journalist</a:t>
            </a:r>
            <a:endParaRPr kumimoji="0"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57" name="Google Shape;157;p7" descr="886255f75f86d6f948235e2659cdd1c2.png">
            <a:hlinkClick r:id="rId6" action="ppaction://hlinksldjump"/>
          </p:cNvPr>
          <p:cNvPicPr preferRelativeResize="0"/>
          <p:nvPr/>
        </p:nvPicPr>
        <p:blipFill rotWithShape="1">
          <a:blip r:embed="rId7">
            <a:alphaModFix/>
          </a:blip>
          <a:srcRect/>
          <a:stretch/>
        </p:blipFill>
        <p:spPr>
          <a:xfrm>
            <a:off x="3829050" y="3314700"/>
            <a:ext cx="1425063" cy="1380530"/>
          </a:xfrm>
          <a:prstGeom prst="rect">
            <a:avLst/>
          </a:prstGeom>
          <a:noFill/>
          <a:ln>
            <a:noFill/>
          </a:ln>
        </p:spPr>
      </p:pic>
      <p:sp>
        <p:nvSpPr>
          <p:cNvPr id="3" name="Arrow: Left 2">
            <a:extLst>
              <a:ext uri="{FF2B5EF4-FFF2-40B4-BE49-F238E27FC236}">
                <a16:creationId xmlns:a16="http://schemas.microsoft.com/office/drawing/2014/main" id="{32B4C11B-B839-6C6E-446F-CF0A8808C03B}"/>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2129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1000"/>
                                        <p:tgtEl>
                                          <p:spTgt spid="154"/>
                                        </p:tgtEl>
                                      </p:cBhvr>
                                    </p:animEffect>
                                  </p:childTnLst>
                                </p:cTn>
                              </p:par>
                              <p:par>
                                <p:cTn id="16" presetID="10" presetClass="entr" presetSubtype="0" fill="hold" nodeType="with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fade">
                                      <p:cBhvr>
                                        <p:cTn id="18"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A5E4AAE7-64DD-B7CF-E15E-5F6271D903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62" name="Google Shape;162;p8"/>
          <p:cNvSpPr/>
          <p:nvPr/>
        </p:nvSpPr>
        <p:spPr>
          <a:xfrm>
            <a:off x="2057400" y="228600"/>
            <a:ext cx="4780722" cy="1543050"/>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63" name="Google Shape;163;p8"/>
          <p:cNvSpPr txBox="1"/>
          <p:nvPr/>
        </p:nvSpPr>
        <p:spPr>
          <a:xfrm>
            <a:off x="2160767" y="342267"/>
            <a:ext cx="4573988" cy="1361881"/>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prstClr val="black"/>
                </a:solidFill>
                <a:latin typeface="Calibri"/>
                <a:ea typeface="Calibri"/>
                <a:cs typeface="Calibri"/>
                <a:sym typeface="Calibri"/>
              </a:rPr>
              <a:t>a person who is in charge of or works in a library</a:t>
            </a:r>
          </a:p>
          <a:p>
            <a:pPr lvl="0" algn="ctr">
              <a:buClrTx/>
              <a:defRPr/>
            </a:pPr>
            <a:r>
              <a:rPr kumimoji="0" lang="en-US" sz="2800" b="1" i="0" u="none" strike="noStrike" kern="1200" cap="none" spc="0" normalizeH="0" baseline="0" noProof="0" dirty="0">
                <a:ln>
                  <a:noFill/>
                </a:ln>
                <a:solidFill>
                  <a:prstClr val="black"/>
                </a:solidFill>
                <a:effectLst/>
                <a:uLnTx/>
                <a:uFillTx/>
                <a:latin typeface="Calibri"/>
                <a:ea typeface="Calibri"/>
                <a:cs typeface="Calibri"/>
                <a:sym typeface="Calibri"/>
              </a:rPr>
              <a:t>Hint: l________</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4" name="Google Shape;164;p8"/>
          <p:cNvSpPr/>
          <p:nvPr/>
        </p:nvSpPr>
        <p:spPr>
          <a:xfrm>
            <a:off x="2941982" y="2060381"/>
            <a:ext cx="3230217" cy="1022737"/>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65" name="Google Shape;165;p8"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66" name="Google Shape;166;p8"/>
          <p:cNvSpPr txBox="1"/>
          <p:nvPr/>
        </p:nvSpPr>
        <p:spPr>
          <a:xfrm>
            <a:off x="3556965" y="2181657"/>
            <a:ext cx="2000250" cy="684773"/>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Body)"/>
                <a:ea typeface="+mn-ea"/>
                <a:cs typeface="+mn-cs"/>
              </a:rPr>
              <a:t>librarian</a:t>
            </a:r>
            <a:endParaRPr kumimoji="0"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Body)"/>
              <a:ea typeface="Calibri"/>
              <a:cs typeface="Calibri"/>
              <a:sym typeface="Calibri"/>
            </a:endParaRPr>
          </a:p>
        </p:txBody>
      </p:sp>
      <p:pic>
        <p:nvPicPr>
          <p:cNvPr id="167" name="Google Shape;167;p8" descr="886255f75f86d6f948235e2659cdd1c2.png">
            <a:hlinkClick r:id="rId6" action="ppaction://hlinksldjump"/>
          </p:cNvPr>
          <p:cNvPicPr preferRelativeResize="0"/>
          <p:nvPr/>
        </p:nvPicPr>
        <p:blipFill rotWithShape="1">
          <a:blip r:embed="rId7">
            <a:alphaModFix/>
          </a:blip>
          <a:srcRect/>
          <a:stretch/>
        </p:blipFill>
        <p:spPr>
          <a:xfrm>
            <a:off x="3771900" y="3314700"/>
            <a:ext cx="1425063" cy="1380530"/>
          </a:xfrm>
          <a:prstGeom prst="rect">
            <a:avLst/>
          </a:prstGeom>
          <a:noFill/>
          <a:ln>
            <a:noFill/>
          </a:ln>
        </p:spPr>
      </p:pic>
      <p:sp>
        <p:nvSpPr>
          <p:cNvPr id="3" name="Arrow: Left 2">
            <a:extLst>
              <a:ext uri="{FF2B5EF4-FFF2-40B4-BE49-F238E27FC236}">
                <a16:creationId xmlns:a16="http://schemas.microsoft.com/office/drawing/2014/main" id="{86114B02-E4B9-2931-DE50-26B78DE8819C}"/>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19355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1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10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6"/>
                                        </p:tgtEl>
                                        <p:attrNameLst>
                                          <p:attrName>style.visibility</p:attrName>
                                        </p:attrNameLst>
                                      </p:cBhvr>
                                      <p:to>
                                        <p:strVal val="visible"/>
                                      </p:to>
                                    </p:set>
                                    <p:animEffect transition="in" filter="fade">
                                      <p:cBhvr>
                                        <p:cTn id="18"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E8D32015-E068-5CA2-C306-4F500CDC0F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2" name="Google Shape;172;p9"/>
          <p:cNvSpPr/>
          <p:nvPr/>
        </p:nvSpPr>
        <p:spPr>
          <a:xfrm>
            <a:off x="450850" y="219838"/>
            <a:ext cx="8401050" cy="1909705"/>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73" name="Google Shape;173;p9"/>
          <p:cNvSpPr txBox="1"/>
          <p:nvPr/>
        </p:nvSpPr>
        <p:spPr>
          <a:xfrm>
            <a:off x="617281" y="524549"/>
            <a:ext cx="7848600" cy="1361881"/>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schemeClr val="accent2">
                    <a:lumMod val="50000"/>
                  </a:schemeClr>
                </a:solidFill>
                <a:latin typeface="Calibri"/>
                <a:ea typeface="Calibri"/>
                <a:cs typeface="Calibri"/>
                <a:sym typeface="Calibri"/>
              </a:rPr>
              <a:t>a person who provides voices for films, television shows, video games, etc.</a:t>
            </a:r>
          </a:p>
          <a:p>
            <a:pPr lvl="0" algn="ctr">
              <a:buClrTx/>
              <a:defRPr/>
            </a:pP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Hint: v_____     </a:t>
            </a:r>
            <a:r>
              <a:rPr lang="en-US" sz="2800" b="1" kern="1200" dirty="0">
                <a:solidFill>
                  <a:schemeClr val="accent2">
                    <a:lumMod val="50000"/>
                  </a:schemeClr>
                </a:solidFill>
                <a:latin typeface="Calibri"/>
                <a:ea typeface="Calibri"/>
                <a:cs typeface="Calibri"/>
                <a:sym typeface="Calibri"/>
              </a:rPr>
              <a:t>a</a:t>
            </a: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______</a:t>
            </a:r>
            <a:endParaRPr kumimoji="0" lang="en-US" sz="2800" b="1"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174" name="Google Shape;174;p9"/>
          <p:cNvSpPr/>
          <p:nvPr/>
        </p:nvSpPr>
        <p:spPr>
          <a:xfrm>
            <a:off x="1712967" y="2632151"/>
            <a:ext cx="4078783" cy="1058726"/>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75" name="Google Shape;175;p9"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76" name="Google Shape;176;p9"/>
          <p:cNvSpPr txBox="1"/>
          <p:nvPr/>
        </p:nvSpPr>
        <p:spPr>
          <a:xfrm>
            <a:off x="2218333" y="2788350"/>
            <a:ext cx="3054338" cy="746328"/>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voice actor</a:t>
            </a:r>
            <a:endParaRPr kumimoji="0" sz="4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177" name="Google Shape;177;p9" descr="886255f75f86d6f948235e2659cdd1c2.png">
            <a:hlinkClick r:id="rId6" action="ppaction://hlinksldjump"/>
          </p:cNvPr>
          <p:cNvPicPr preferRelativeResize="0"/>
          <p:nvPr/>
        </p:nvPicPr>
        <p:blipFill rotWithShape="1">
          <a:blip r:embed="rId7">
            <a:alphaModFix/>
          </a:blip>
          <a:srcRect/>
          <a:stretch/>
        </p:blipFill>
        <p:spPr>
          <a:xfrm>
            <a:off x="3829050" y="3314700"/>
            <a:ext cx="1425063" cy="1380530"/>
          </a:xfrm>
          <a:prstGeom prst="rect">
            <a:avLst/>
          </a:prstGeom>
          <a:noFill/>
          <a:ln>
            <a:noFill/>
          </a:ln>
        </p:spPr>
      </p:pic>
      <p:sp>
        <p:nvSpPr>
          <p:cNvPr id="3" name="Arrow: Left 2">
            <a:extLst>
              <a:ext uri="{FF2B5EF4-FFF2-40B4-BE49-F238E27FC236}">
                <a16:creationId xmlns:a16="http://schemas.microsoft.com/office/drawing/2014/main" id="{2335CC7F-6DD6-6328-FECF-268F6BD70C18}"/>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407783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par>
                                <p:cTn id="8" presetID="10" presetClass="entr" presetSubtype="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1000"/>
                                        <p:tgtEl>
                                          <p:spTgt spid="1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fade">
                                      <p:cBhvr>
                                        <p:cTn id="15" dur="1000"/>
                                        <p:tgtEl>
                                          <p:spTgt spid="174"/>
                                        </p:tgtEl>
                                      </p:cBhvr>
                                    </p:animEffect>
                                  </p:childTnLst>
                                </p:cTn>
                              </p:par>
                              <p:par>
                                <p:cTn id="16" presetID="10" presetClass="entr" presetSubtype="0" fill="hold" nodeType="withEffect">
                                  <p:stCondLst>
                                    <p:cond delay="0"/>
                                  </p:stCondLst>
                                  <p:childTnLst>
                                    <p:set>
                                      <p:cBhvr>
                                        <p:cTn id="17" dur="1" fill="hold">
                                          <p:stCondLst>
                                            <p:cond delay="0"/>
                                          </p:stCondLst>
                                        </p:cTn>
                                        <p:tgtEl>
                                          <p:spTgt spid="176"/>
                                        </p:tgtEl>
                                        <p:attrNameLst>
                                          <p:attrName>style.visibility</p:attrName>
                                        </p:attrNameLst>
                                      </p:cBhvr>
                                      <p:to>
                                        <p:strVal val="visible"/>
                                      </p:to>
                                    </p:set>
                                    <p:animEffect transition="in" filter="fade">
                                      <p:cBhvr>
                                        <p:cTn id="18"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1</a:t>
            </a:r>
          </a:p>
        </p:txBody>
      </p:sp>
      <p:sp>
        <p:nvSpPr>
          <p:cNvPr id="28" name="Rectangle 27">
            <a:extLst>
              <a:ext uri="{FF2B5EF4-FFF2-40B4-BE49-F238E27FC236}">
                <a16:creationId xmlns:a16="http://schemas.microsoft.com/office/drawing/2014/main" id="{C7DA39DC-01AE-471A-82C2-098DF5CFAFF6}"/>
              </a:ext>
            </a:extLst>
          </p:cNvPr>
          <p:cNvSpPr/>
          <p:nvPr/>
        </p:nvSpPr>
        <p:spPr>
          <a:xfrm>
            <a:off x="839014" y="823627"/>
            <a:ext cx="81695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Work in pairs. Discuss the following questions.</a:t>
            </a:r>
          </a:p>
        </p:txBody>
      </p:sp>
      <p:sp>
        <p:nvSpPr>
          <p:cNvPr id="2" name="Rectangle 1"/>
          <p:cNvSpPr/>
          <p:nvPr/>
        </p:nvSpPr>
        <p:spPr>
          <a:xfrm>
            <a:off x="426371" y="1576694"/>
            <a:ext cx="9076810" cy="113877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1</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What are your career plans?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2</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 What do you need to do to prepare your future career?</a:t>
            </a:r>
          </a:p>
        </p:txBody>
      </p:sp>
      <p:pic>
        <p:nvPicPr>
          <p:cNvPr id="7" name="Picture 6">
            <a:extLst>
              <a:ext uri="{FF2B5EF4-FFF2-40B4-BE49-F238E27FC236}">
                <a16:creationId xmlns:a16="http://schemas.microsoft.com/office/drawing/2014/main" id="{09AB0E8E-D92D-3E8B-4830-95D281F9D3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61518" y="2861555"/>
            <a:ext cx="2620963" cy="2335512"/>
          </a:xfrm>
          <a:prstGeom prst="rect">
            <a:avLst/>
          </a:prstGeom>
        </p:spPr>
      </p:pic>
      <p:grpSp>
        <p:nvGrpSpPr>
          <p:cNvPr id="8" name="Google Shape;1104;p56">
            <a:extLst>
              <a:ext uri="{FF2B5EF4-FFF2-40B4-BE49-F238E27FC236}">
                <a16:creationId xmlns:a16="http://schemas.microsoft.com/office/drawing/2014/main" id="{4583044C-6ED6-766C-0430-9C6E148A7708}"/>
              </a:ext>
            </a:extLst>
          </p:cNvPr>
          <p:cNvGrpSpPr/>
          <p:nvPr/>
        </p:nvGrpSpPr>
        <p:grpSpPr>
          <a:xfrm rot="21249878">
            <a:off x="1450482" y="3318355"/>
            <a:ext cx="746063" cy="674779"/>
            <a:chOff x="6843802" y="2410602"/>
            <a:chExt cx="606177" cy="572387"/>
          </a:xfrm>
        </p:grpSpPr>
        <p:sp>
          <p:nvSpPr>
            <p:cNvPr id="9" name="Google Shape;1105;p56">
              <a:extLst>
                <a:ext uri="{FF2B5EF4-FFF2-40B4-BE49-F238E27FC236}">
                  <a16:creationId xmlns:a16="http://schemas.microsoft.com/office/drawing/2014/main" id="{3DC45596-C0E6-49A1-151D-5897F7DF2970}"/>
                </a:ext>
              </a:extLst>
            </p:cNvPr>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6;p56">
              <a:extLst>
                <a:ext uri="{FF2B5EF4-FFF2-40B4-BE49-F238E27FC236}">
                  <a16:creationId xmlns:a16="http://schemas.microsoft.com/office/drawing/2014/main" id="{EFFD2654-D8F1-0F3E-B9B4-8171E4D895A0}"/>
                </a:ext>
              </a:extLst>
            </p:cNvPr>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08;p56">
            <a:extLst>
              <a:ext uri="{FF2B5EF4-FFF2-40B4-BE49-F238E27FC236}">
                <a16:creationId xmlns:a16="http://schemas.microsoft.com/office/drawing/2014/main" id="{42E5D01C-BF14-B8BE-8F51-AC1CE6AC3CBC}"/>
              </a:ext>
            </a:extLst>
          </p:cNvPr>
          <p:cNvSpPr/>
          <p:nvPr/>
        </p:nvSpPr>
        <p:spPr>
          <a:xfrm rot="-846224">
            <a:off x="8183818" y="1233566"/>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115;p56">
            <a:extLst>
              <a:ext uri="{FF2B5EF4-FFF2-40B4-BE49-F238E27FC236}">
                <a16:creationId xmlns:a16="http://schemas.microsoft.com/office/drawing/2014/main" id="{C5EE4D98-3CA0-C6D2-6CF6-87406660D22E}"/>
              </a:ext>
            </a:extLst>
          </p:cNvPr>
          <p:cNvGrpSpPr/>
          <p:nvPr/>
        </p:nvGrpSpPr>
        <p:grpSpPr>
          <a:xfrm>
            <a:off x="6875262" y="2858620"/>
            <a:ext cx="910344" cy="767188"/>
            <a:chOff x="4037650" y="326163"/>
            <a:chExt cx="1068708" cy="921314"/>
          </a:xfrm>
        </p:grpSpPr>
        <p:sp>
          <p:nvSpPr>
            <p:cNvPr id="18" name="Google Shape;1116;p56">
              <a:extLst>
                <a:ext uri="{FF2B5EF4-FFF2-40B4-BE49-F238E27FC236}">
                  <a16:creationId xmlns:a16="http://schemas.microsoft.com/office/drawing/2014/main" id="{3B3D19FA-EBD4-C3AE-76A9-15BAE6D24013}"/>
                </a:ext>
              </a:extLst>
            </p:cNvPr>
            <p:cNvSpPr/>
            <p:nvPr/>
          </p:nvSpPr>
          <p:spPr>
            <a:xfrm>
              <a:off x="4037650" y="326163"/>
              <a:ext cx="1068708" cy="921314"/>
            </a:xfrm>
            <a:custGeom>
              <a:avLst/>
              <a:gdLst/>
              <a:ahLst/>
              <a:cxnLst/>
              <a:rect l="l" t="t" r="r" b="b"/>
              <a:pathLst>
                <a:path w="23253" h="20046" extrusionOk="0">
                  <a:moveTo>
                    <a:pt x="12686" y="1"/>
                  </a:moveTo>
                  <a:cubicBezTo>
                    <a:pt x="12301" y="1"/>
                    <a:pt x="11912" y="23"/>
                    <a:pt x="11520" y="68"/>
                  </a:cubicBezTo>
                  <a:cubicBezTo>
                    <a:pt x="8754" y="402"/>
                    <a:pt x="6414" y="1770"/>
                    <a:pt x="4833" y="3776"/>
                  </a:cubicBezTo>
                  <a:lnTo>
                    <a:pt x="0" y="1983"/>
                  </a:lnTo>
                  <a:lnTo>
                    <a:pt x="0" y="1983"/>
                  </a:lnTo>
                  <a:lnTo>
                    <a:pt x="3526" y="5904"/>
                  </a:lnTo>
                  <a:cubicBezTo>
                    <a:pt x="2796" y="7485"/>
                    <a:pt x="2493" y="9308"/>
                    <a:pt x="2705" y="11193"/>
                  </a:cubicBezTo>
                  <a:cubicBezTo>
                    <a:pt x="3298" y="16300"/>
                    <a:pt x="7636" y="20045"/>
                    <a:pt x="12656" y="20045"/>
                  </a:cubicBezTo>
                  <a:cubicBezTo>
                    <a:pt x="13044" y="20045"/>
                    <a:pt x="13436" y="20023"/>
                    <a:pt x="13830" y="19977"/>
                  </a:cubicBezTo>
                  <a:cubicBezTo>
                    <a:pt x="19332" y="19339"/>
                    <a:pt x="23253" y="14384"/>
                    <a:pt x="22614" y="8883"/>
                  </a:cubicBezTo>
                  <a:cubicBezTo>
                    <a:pt x="22022" y="3773"/>
                    <a:pt x="17705" y="1"/>
                    <a:pt x="12686" y="1"/>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7;p56">
              <a:extLst>
                <a:ext uri="{FF2B5EF4-FFF2-40B4-BE49-F238E27FC236}">
                  <a16:creationId xmlns:a16="http://schemas.microsoft.com/office/drawing/2014/main" id="{505213D3-C7BE-57B5-791D-51C8D94ADA9E}"/>
                </a:ext>
              </a:extLst>
            </p:cNvPr>
            <p:cNvSpPr/>
            <p:nvPr/>
          </p:nvSpPr>
          <p:spPr>
            <a:xfrm>
              <a:off x="4282116" y="436697"/>
              <a:ext cx="468011" cy="570134"/>
            </a:xfrm>
            <a:custGeom>
              <a:avLst/>
              <a:gdLst/>
              <a:ahLst/>
              <a:cxnLst/>
              <a:rect l="l" t="t" r="r" b="b"/>
              <a:pathLst>
                <a:path w="10183" h="12405" extrusionOk="0">
                  <a:moveTo>
                    <a:pt x="6778" y="1"/>
                  </a:moveTo>
                  <a:cubicBezTo>
                    <a:pt x="5830" y="1"/>
                    <a:pt x="4898" y="904"/>
                    <a:pt x="5016" y="2405"/>
                  </a:cubicBezTo>
                  <a:lnTo>
                    <a:pt x="5259" y="4411"/>
                  </a:lnTo>
                  <a:lnTo>
                    <a:pt x="1368" y="4411"/>
                  </a:lnTo>
                  <a:cubicBezTo>
                    <a:pt x="0" y="4441"/>
                    <a:pt x="274" y="6569"/>
                    <a:pt x="1368" y="6569"/>
                  </a:cubicBezTo>
                  <a:cubicBezTo>
                    <a:pt x="118" y="6599"/>
                    <a:pt x="209" y="8669"/>
                    <a:pt x="1469" y="8669"/>
                  </a:cubicBezTo>
                  <a:cubicBezTo>
                    <a:pt x="1484" y="8669"/>
                    <a:pt x="1499" y="8669"/>
                    <a:pt x="1514" y="8668"/>
                  </a:cubicBezTo>
                  <a:lnTo>
                    <a:pt x="1514" y="8668"/>
                  </a:lnTo>
                  <a:cubicBezTo>
                    <a:pt x="553" y="8743"/>
                    <a:pt x="764" y="10587"/>
                    <a:pt x="2149" y="10587"/>
                  </a:cubicBezTo>
                  <a:cubicBezTo>
                    <a:pt x="2192" y="10587"/>
                    <a:pt x="2235" y="10585"/>
                    <a:pt x="2280" y="10581"/>
                  </a:cubicBezTo>
                  <a:lnTo>
                    <a:pt x="2280" y="10581"/>
                  </a:lnTo>
                  <a:cubicBezTo>
                    <a:pt x="1672" y="11189"/>
                    <a:pt x="2128" y="12405"/>
                    <a:pt x="3070" y="12405"/>
                  </a:cubicBezTo>
                  <a:lnTo>
                    <a:pt x="8298" y="12405"/>
                  </a:lnTo>
                  <a:cubicBezTo>
                    <a:pt x="9119" y="12405"/>
                    <a:pt x="9757" y="12131"/>
                    <a:pt x="10183" y="11554"/>
                  </a:cubicBezTo>
                  <a:lnTo>
                    <a:pt x="10183" y="5748"/>
                  </a:lnTo>
                  <a:lnTo>
                    <a:pt x="9514" y="5748"/>
                  </a:lnTo>
                  <a:lnTo>
                    <a:pt x="7873" y="3256"/>
                  </a:lnTo>
                  <a:cubicBezTo>
                    <a:pt x="7569" y="2739"/>
                    <a:pt x="7417" y="2131"/>
                    <a:pt x="7478" y="1523"/>
                  </a:cubicBezTo>
                  <a:lnTo>
                    <a:pt x="7599" y="247"/>
                  </a:lnTo>
                  <a:cubicBezTo>
                    <a:pt x="7342" y="80"/>
                    <a:pt x="7060" y="1"/>
                    <a:pt x="6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8;p56">
              <a:extLst>
                <a:ext uri="{FF2B5EF4-FFF2-40B4-BE49-F238E27FC236}">
                  <a16:creationId xmlns:a16="http://schemas.microsoft.com/office/drawing/2014/main" id="{5500907C-B5F7-9F9E-E1A4-C04029E346A0}"/>
                </a:ext>
              </a:extLst>
            </p:cNvPr>
            <p:cNvSpPr/>
            <p:nvPr/>
          </p:nvSpPr>
          <p:spPr>
            <a:xfrm>
              <a:off x="4750089" y="684100"/>
              <a:ext cx="160722" cy="306002"/>
            </a:xfrm>
            <a:custGeom>
              <a:avLst/>
              <a:gdLst/>
              <a:ahLst/>
              <a:cxnLst/>
              <a:rect l="l" t="t" r="r" b="b"/>
              <a:pathLst>
                <a:path w="3497" h="6658" extrusionOk="0">
                  <a:moveTo>
                    <a:pt x="1" y="1"/>
                  </a:moveTo>
                  <a:lnTo>
                    <a:pt x="1" y="6657"/>
                  </a:lnTo>
                  <a:lnTo>
                    <a:pt x="3496" y="6657"/>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9;p56">
              <a:extLst>
                <a:ext uri="{FF2B5EF4-FFF2-40B4-BE49-F238E27FC236}">
                  <a16:creationId xmlns:a16="http://schemas.microsoft.com/office/drawing/2014/main" id="{73F60213-254F-A29D-63CD-42D86F11E860}"/>
                </a:ext>
              </a:extLst>
            </p:cNvPr>
            <p:cNvSpPr/>
            <p:nvPr/>
          </p:nvSpPr>
          <p:spPr>
            <a:xfrm>
              <a:off x="4344990" y="731623"/>
              <a:ext cx="181634" cy="12593"/>
            </a:xfrm>
            <a:custGeom>
              <a:avLst/>
              <a:gdLst/>
              <a:ahLst/>
              <a:cxnLst/>
              <a:rect l="l" t="t" r="r" b="b"/>
              <a:pathLst>
                <a:path w="3952" h="274" extrusionOk="0">
                  <a:moveTo>
                    <a:pt x="0" y="0"/>
                  </a:moveTo>
                  <a:lnTo>
                    <a:pt x="0"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0;p56">
              <a:extLst>
                <a:ext uri="{FF2B5EF4-FFF2-40B4-BE49-F238E27FC236}">
                  <a16:creationId xmlns:a16="http://schemas.microsoft.com/office/drawing/2014/main" id="{5426FE42-6523-EE26-4080-0F9F5F6BE19E}"/>
                </a:ext>
              </a:extLst>
            </p:cNvPr>
            <p:cNvSpPr/>
            <p:nvPr/>
          </p:nvSpPr>
          <p:spPr>
            <a:xfrm>
              <a:off x="4347748" y="828001"/>
              <a:ext cx="181680" cy="12593"/>
            </a:xfrm>
            <a:custGeom>
              <a:avLst/>
              <a:gdLst/>
              <a:ahLst/>
              <a:cxnLst/>
              <a:rect l="l" t="t" r="r" b="b"/>
              <a:pathLst>
                <a:path w="3953" h="274" extrusionOk="0">
                  <a:moveTo>
                    <a:pt x="1" y="0"/>
                  </a:moveTo>
                  <a:lnTo>
                    <a:pt x="1"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1;p56">
              <a:extLst>
                <a:ext uri="{FF2B5EF4-FFF2-40B4-BE49-F238E27FC236}">
                  <a16:creationId xmlns:a16="http://schemas.microsoft.com/office/drawing/2014/main" id="{921A17B4-07AE-CF82-4EDB-D960A053B701}"/>
                </a:ext>
              </a:extLst>
            </p:cNvPr>
            <p:cNvSpPr/>
            <p:nvPr/>
          </p:nvSpPr>
          <p:spPr>
            <a:xfrm>
              <a:off x="4384103" y="916015"/>
              <a:ext cx="145326" cy="12593"/>
            </a:xfrm>
            <a:custGeom>
              <a:avLst/>
              <a:gdLst/>
              <a:ahLst/>
              <a:cxnLst/>
              <a:rect l="l" t="t" r="r" b="b"/>
              <a:pathLst>
                <a:path w="3162" h="274" extrusionOk="0">
                  <a:moveTo>
                    <a:pt x="0" y="0"/>
                  </a:moveTo>
                  <a:lnTo>
                    <a:pt x="0" y="274"/>
                  </a:lnTo>
                  <a:lnTo>
                    <a:pt x="3161" y="274"/>
                  </a:lnTo>
                  <a:lnTo>
                    <a:pt x="3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2;p56">
              <a:extLst>
                <a:ext uri="{FF2B5EF4-FFF2-40B4-BE49-F238E27FC236}">
                  <a16:creationId xmlns:a16="http://schemas.microsoft.com/office/drawing/2014/main" id="{2C04075C-F235-A224-4218-43FC49B5BC1D}"/>
                </a:ext>
              </a:extLst>
            </p:cNvPr>
            <p:cNvSpPr/>
            <p:nvPr/>
          </p:nvSpPr>
          <p:spPr>
            <a:xfrm>
              <a:off x="4800416" y="904847"/>
              <a:ext cx="58691" cy="58691"/>
            </a:xfrm>
            <a:custGeom>
              <a:avLst/>
              <a:gdLst/>
              <a:ahLst/>
              <a:cxnLst/>
              <a:rect l="l" t="t" r="r" b="b"/>
              <a:pathLst>
                <a:path w="1277" h="1277" extrusionOk="0">
                  <a:moveTo>
                    <a:pt x="638" y="0"/>
                  </a:moveTo>
                  <a:cubicBezTo>
                    <a:pt x="304" y="0"/>
                    <a:pt x="0" y="274"/>
                    <a:pt x="0" y="638"/>
                  </a:cubicBezTo>
                  <a:cubicBezTo>
                    <a:pt x="0" y="973"/>
                    <a:pt x="304" y="1277"/>
                    <a:pt x="638" y="1277"/>
                  </a:cubicBezTo>
                  <a:cubicBezTo>
                    <a:pt x="1003" y="1277"/>
                    <a:pt x="1277" y="973"/>
                    <a:pt x="1277" y="638"/>
                  </a:cubicBezTo>
                  <a:cubicBezTo>
                    <a:pt x="1277" y="274"/>
                    <a:pt x="1003" y="0"/>
                    <a:pt x="6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214;p60">
            <a:extLst>
              <a:ext uri="{FF2B5EF4-FFF2-40B4-BE49-F238E27FC236}">
                <a16:creationId xmlns:a16="http://schemas.microsoft.com/office/drawing/2014/main" id="{F753E230-0E5B-9B5C-3BB0-C5ED93696205}"/>
              </a:ext>
            </a:extLst>
          </p:cNvPr>
          <p:cNvSpPr/>
          <p:nvPr/>
        </p:nvSpPr>
        <p:spPr>
          <a:xfrm>
            <a:off x="647106" y="4347609"/>
            <a:ext cx="711437" cy="711434"/>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5;p60">
            <a:extLst>
              <a:ext uri="{FF2B5EF4-FFF2-40B4-BE49-F238E27FC236}">
                <a16:creationId xmlns:a16="http://schemas.microsoft.com/office/drawing/2014/main" id="{4888FA01-51E3-2EE7-2CFB-650609E1B052}"/>
              </a:ext>
            </a:extLst>
          </p:cNvPr>
          <p:cNvSpPr/>
          <p:nvPr/>
        </p:nvSpPr>
        <p:spPr>
          <a:xfrm>
            <a:off x="-644827" y="2854476"/>
            <a:ext cx="1480876" cy="1480786"/>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8C9277CF-3839-8C79-20A6-F2DF41218C79}"/>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PRE-READING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393550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1</a:t>
            </a:r>
          </a:p>
        </p:txBody>
      </p:sp>
      <p:sp>
        <p:nvSpPr>
          <p:cNvPr id="28" name="Rectangle 27">
            <a:extLst>
              <a:ext uri="{FF2B5EF4-FFF2-40B4-BE49-F238E27FC236}">
                <a16:creationId xmlns:a16="http://schemas.microsoft.com/office/drawing/2014/main" id="{C7DA39DC-01AE-471A-82C2-098DF5CFAFF6}"/>
              </a:ext>
            </a:extLst>
          </p:cNvPr>
          <p:cNvSpPr/>
          <p:nvPr/>
        </p:nvSpPr>
        <p:spPr>
          <a:xfrm>
            <a:off x="839014" y="823627"/>
            <a:ext cx="81695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Work in pairs. Discuss the following questions.</a:t>
            </a:r>
          </a:p>
        </p:txBody>
      </p:sp>
      <p:sp>
        <p:nvSpPr>
          <p:cNvPr id="2" name="Rectangle 1"/>
          <p:cNvSpPr/>
          <p:nvPr/>
        </p:nvSpPr>
        <p:spPr>
          <a:xfrm>
            <a:off x="385374" y="1476089"/>
            <a:ext cx="9076810"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1</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a:t>
            </a:r>
            <a:r>
              <a:rPr kumimoji="0" lang="en-US"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What are your career </a:t>
            </a:r>
            <a:r>
              <a:rPr kumimoji="0" lang="vi-VN" sz="28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Calibri" panose="020F0502020204030204" pitchFamily="34" charset="0"/>
              </a:rPr>
              <a:t>plans</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2</a:t>
            </a:r>
            <a:r>
              <a:rPr kumimoji="0" lang="vi-VN" sz="2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 What do you need to do to prepare your future career?</a:t>
            </a:r>
          </a:p>
        </p:txBody>
      </p:sp>
      <p:pic>
        <p:nvPicPr>
          <p:cNvPr id="6" name="Picture 5" descr="Young girl clapping">
            <a:extLst>
              <a:ext uri="{FF2B5EF4-FFF2-40B4-BE49-F238E27FC236}">
                <a16:creationId xmlns:a16="http://schemas.microsoft.com/office/drawing/2014/main" id="{0C61942A-3B66-1CB2-BCC0-DDBD5AAF5571}"/>
              </a:ext>
            </a:extLst>
          </p:cNvPr>
          <p:cNvPicPr>
            <a:picLocks noChangeAspect="1"/>
          </p:cNvPicPr>
          <p:nvPr/>
        </p:nvPicPr>
        <p:blipFill rotWithShape="1">
          <a:blip r:embed="rId3"/>
          <a:srcRect b="50704"/>
          <a:stretch/>
        </p:blipFill>
        <p:spPr>
          <a:xfrm>
            <a:off x="540327" y="2600930"/>
            <a:ext cx="1638749" cy="2535536"/>
          </a:xfrm>
          <a:prstGeom prst="rect">
            <a:avLst/>
          </a:prstGeom>
        </p:spPr>
      </p:pic>
      <p:sp>
        <p:nvSpPr>
          <p:cNvPr id="12" name="Speech Bubble: Rectangle with Corners Rounded 11">
            <a:extLst>
              <a:ext uri="{FF2B5EF4-FFF2-40B4-BE49-F238E27FC236}">
                <a16:creationId xmlns:a16="http://schemas.microsoft.com/office/drawing/2014/main" id="{0460E238-B268-FC0B-8E6C-4B608B3CF657}"/>
              </a:ext>
            </a:extLst>
          </p:cNvPr>
          <p:cNvSpPr/>
          <p:nvPr/>
        </p:nvSpPr>
        <p:spPr>
          <a:xfrm>
            <a:off x="3048000" y="2799175"/>
            <a:ext cx="5693844" cy="2158905"/>
          </a:xfrm>
          <a:prstGeom prst="wedgeRoundRectCallout">
            <a:avLst>
              <a:gd name="adj1" fmla="val -68583"/>
              <a:gd name="adj2" fmla="val -326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I want to become a successful chef and open my own restaurant. First,…</a:t>
            </a:r>
          </a:p>
        </p:txBody>
      </p:sp>
      <p:pic>
        <p:nvPicPr>
          <p:cNvPr id="16" name="Picture 15" descr="A blue and green logo&#10;&#10;Description automatically generated">
            <a:extLst>
              <a:ext uri="{FF2B5EF4-FFF2-40B4-BE49-F238E27FC236}">
                <a16:creationId xmlns:a16="http://schemas.microsoft.com/office/drawing/2014/main" id="{7A58C4C6-A323-E072-EB2D-13989AFB0768}"/>
              </a:ext>
            </a:extLst>
          </p:cNvPr>
          <p:cNvPicPr>
            <a:picLocks noChangeAspect="1"/>
          </p:cNvPicPr>
          <p:nvPr/>
        </p:nvPicPr>
        <p:blipFill>
          <a:blip r:embed="rId4"/>
          <a:stretch>
            <a:fillRect/>
          </a:stretch>
        </p:blipFill>
        <p:spPr>
          <a:xfrm rot="1595228">
            <a:off x="8178052" y="4273775"/>
            <a:ext cx="851240" cy="851240"/>
          </a:xfrm>
          <a:prstGeom prst="rect">
            <a:avLst/>
          </a:prstGeom>
        </p:spPr>
      </p:pic>
      <p:sp>
        <p:nvSpPr>
          <p:cNvPr id="5" name="TextBox 4">
            <a:extLst>
              <a:ext uri="{FF2B5EF4-FFF2-40B4-BE49-F238E27FC236}">
                <a16:creationId xmlns:a16="http://schemas.microsoft.com/office/drawing/2014/main" id="{F60F0D1E-B390-682F-B403-C23A604B4AB0}"/>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PRE-READING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223029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2</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779874"/>
            <a:ext cx="524810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Read the article. Circle the words or phrases with the closest meaning to the highlighted words or phrase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E7771E85-62D5-F93E-6C46-415C89EB024F}"/>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7" name="TextBox 6">
            <a:extLst>
              <a:ext uri="{FF2B5EF4-FFF2-40B4-BE49-F238E27FC236}">
                <a16:creationId xmlns:a16="http://schemas.microsoft.com/office/drawing/2014/main" id="{20F1BB87-E3EE-44DD-0346-574F36904460}"/>
              </a:ext>
            </a:extLst>
          </p:cNvPr>
          <p:cNvSpPr txBox="1"/>
          <p:nvPr/>
        </p:nvSpPr>
        <p:spPr>
          <a:xfrm>
            <a:off x="169546" y="3188138"/>
            <a:ext cx="6373493" cy="1938992"/>
          </a:xfrm>
          <a:prstGeom prst="rect">
            <a:avLst/>
          </a:prstGeom>
          <a:noFill/>
        </p:spPr>
        <p:txBody>
          <a:bodyPr wrap="square">
            <a:spAutoFit/>
          </a:bodyPr>
          <a:lstStyle/>
          <a:p>
            <a:r>
              <a:rPr lang="en-US" sz="2400" b="0" i="1" dirty="0">
                <a:solidFill>
                  <a:srgbClr val="000000"/>
                </a:solidFill>
                <a:effectLst/>
                <a:latin typeface="YAFdJrPBof8 0"/>
              </a:rPr>
              <a:t>Our Teen Talk magazine has recently received a lot of questions from secondary school students asking about things they should consider when choosing their careers. We’ve talked to our career experts, and here is their advice.</a:t>
            </a:r>
            <a:endParaRPr lang="en-US" sz="2400" dirty="0">
              <a:solidFill>
                <a:srgbClr val="000000"/>
              </a:solidFill>
              <a:effectLst/>
              <a:latin typeface="YAFdJrPBof8 0"/>
            </a:endParaRPr>
          </a:p>
        </p:txBody>
      </p:sp>
      <p:sp>
        <p:nvSpPr>
          <p:cNvPr id="9" name="TextBox 8">
            <a:extLst>
              <a:ext uri="{FF2B5EF4-FFF2-40B4-BE49-F238E27FC236}">
                <a16:creationId xmlns:a16="http://schemas.microsoft.com/office/drawing/2014/main" id="{BEBC9F7D-B561-AA75-1481-EF46E468C2A2}"/>
              </a:ext>
            </a:extLst>
          </p:cNvPr>
          <p:cNvSpPr txBox="1"/>
          <p:nvPr/>
        </p:nvSpPr>
        <p:spPr>
          <a:xfrm>
            <a:off x="205632" y="2617632"/>
            <a:ext cx="5019040" cy="523220"/>
          </a:xfrm>
          <a:prstGeom prst="rect">
            <a:avLst/>
          </a:prstGeom>
          <a:noFill/>
        </p:spPr>
        <p:txBody>
          <a:bodyPr wrap="square">
            <a:spAutoFit/>
          </a:bodyPr>
          <a:lstStyle/>
          <a:p>
            <a:r>
              <a:rPr lang="en-US" sz="2800" b="1" i="0" dirty="0">
                <a:solidFill>
                  <a:srgbClr val="008E60"/>
                </a:solidFill>
                <a:effectLst/>
                <a:latin typeface="Calibri" panose="020F0502020204030204" pitchFamily="34" charset="0"/>
                <a:cs typeface="Calibri" panose="020F0502020204030204" pitchFamily="34" charset="0"/>
              </a:rPr>
              <a:t>Career experts' advice</a:t>
            </a:r>
            <a:endParaRPr lang="en-US" sz="2800" b="1" dirty="0">
              <a:solidFill>
                <a:srgbClr val="008E60"/>
              </a:solidFill>
              <a:effectLst/>
              <a:latin typeface="Calibri" panose="020F0502020204030204" pitchFamily="34" charset="0"/>
              <a:cs typeface="Calibri" panose="020F0502020204030204" pitchFamily="34" charset="0"/>
            </a:endParaRPr>
          </a:p>
        </p:txBody>
      </p:sp>
      <p:sp>
        <p:nvSpPr>
          <p:cNvPr id="11" name="Rectangle 1">
            <a:extLst>
              <a:ext uri="{FF2B5EF4-FFF2-40B4-BE49-F238E27FC236}">
                <a16:creationId xmlns:a16="http://schemas.microsoft.com/office/drawing/2014/main" id="{A420D872-A8FC-1CC1-A051-D97B45FBB4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142D5C92-FCC3-1E83-A73A-7EEAA1ABDA54}"/>
              </a:ext>
            </a:extLst>
          </p:cNvPr>
          <p:cNvPicPr>
            <a:picLocks noChangeAspect="1"/>
          </p:cNvPicPr>
          <p:nvPr/>
        </p:nvPicPr>
        <p:blipFill>
          <a:blip r:embed="rId3"/>
          <a:stretch>
            <a:fillRect/>
          </a:stretch>
        </p:blipFill>
        <p:spPr>
          <a:xfrm rot="1089333">
            <a:off x="5799956" y="1509565"/>
            <a:ext cx="3238952" cy="2124371"/>
          </a:xfrm>
          <a:prstGeom prst="rect">
            <a:avLst/>
          </a:prstGeom>
        </p:spPr>
      </p:pic>
    </p:spTree>
    <p:extLst>
      <p:ext uri="{BB962C8B-B14F-4D97-AF65-F5344CB8AC3E}">
        <p14:creationId xmlns:p14="http://schemas.microsoft.com/office/powerpoint/2010/main" val="273882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077621" y="808799"/>
            <a:ext cx="2143561" cy="39087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C00000"/>
                </a:solidFill>
                <a:effectLst/>
                <a:uLnTx/>
                <a:uFillTx/>
                <a:latin typeface="Calibri (Body)"/>
                <a:ea typeface="+mn-ea"/>
                <a:cs typeface="+mn-cs"/>
              </a:rPr>
              <a:t>1</a:t>
            </a:r>
            <a:r>
              <a:rPr kumimoji="0" lang="vi-VN" sz="2200" b="1" i="0" u="none" strike="noStrike" kern="1200" cap="none" spc="0" normalizeH="0" baseline="0" noProof="0" dirty="0">
                <a:ln>
                  <a:noFill/>
                </a:ln>
                <a:solidFill>
                  <a:prstClr val="black"/>
                </a:solidFill>
                <a:effectLst/>
                <a:uLnTx/>
                <a:uFillTx/>
                <a:latin typeface="Calibri (Body)"/>
                <a:ea typeface="+mn-ea"/>
                <a:cs typeface="+mn-cs"/>
              </a:rPr>
              <a:t>. </a:t>
            </a:r>
            <a:r>
              <a:rPr kumimoji="0" lang="vi-VN" sz="2400" b="1" i="0" u="none" strike="noStrike" kern="1200" cap="none" spc="0" normalizeH="0" baseline="0" noProof="0" dirty="0" err="1">
                <a:ln>
                  <a:noFill/>
                </a:ln>
                <a:solidFill>
                  <a:prstClr val="black"/>
                </a:solidFill>
                <a:effectLst/>
                <a:uLnTx/>
                <a:uFillTx/>
                <a:latin typeface="Calibri (Body)"/>
                <a:ea typeface="+mn-ea"/>
                <a:cs typeface="+mn-cs"/>
              </a:rPr>
              <a:t>passionate</a:t>
            </a:r>
            <a:endParaRPr kumimoji="0" lang="vi-VN" sz="2200" b="1"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C00000"/>
                </a:solidFill>
                <a:effectLst/>
                <a:uLnTx/>
                <a:uFillTx/>
                <a:latin typeface="Calibri (Body)"/>
                <a:ea typeface="+mn-ea"/>
                <a:cs typeface="+mn-cs"/>
              </a:rPr>
              <a:t>A.</a:t>
            </a:r>
            <a:r>
              <a:rPr kumimoji="0" lang="vi-VN" sz="2200" b="0" i="0" u="none" strike="noStrike" kern="1200" cap="none" spc="0" normalizeH="0" baseline="0" noProof="0" dirty="0">
                <a:ln>
                  <a:noFill/>
                </a:ln>
                <a:solidFill>
                  <a:prstClr val="black"/>
                </a:solidFill>
                <a:effectLst/>
                <a:uLnTx/>
                <a:uFillTx/>
                <a:latin typeface="Calibri (Body)"/>
                <a:ea typeface="+mn-ea"/>
                <a:cs typeface="+mn-cs"/>
              </a:rPr>
              <a:t> having strong feelings of enthusiasm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C00000"/>
                </a:solidFill>
                <a:effectLst/>
                <a:uLnTx/>
                <a:uFillTx/>
                <a:latin typeface="Calibri (Body)"/>
                <a:ea typeface="+mn-ea"/>
                <a:cs typeface="+mn-cs"/>
              </a:rPr>
              <a:t>B.</a:t>
            </a:r>
            <a:r>
              <a:rPr kumimoji="0" lang="vi-VN" sz="2200" b="0" i="0" u="none" strike="noStrike" kern="1200" cap="none" spc="0" normalizeH="0" baseline="0" noProof="0" dirty="0">
                <a:ln>
                  <a:noFill/>
                </a:ln>
                <a:solidFill>
                  <a:prstClr val="black"/>
                </a:solidFill>
                <a:effectLst/>
                <a:uLnTx/>
                <a:uFillTx/>
                <a:latin typeface="Calibri (Body)"/>
                <a:ea typeface="+mn-ea"/>
                <a:cs typeface="+mn-cs"/>
              </a:rPr>
              <a:t> showing happiness and excitement about something</a:t>
            </a:r>
          </a:p>
        </p:txBody>
      </p:sp>
      <p:sp>
        <p:nvSpPr>
          <p:cNvPr id="14" name="Oval 13">
            <a:extLst>
              <a:ext uri="{FF2B5EF4-FFF2-40B4-BE49-F238E27FC236}">
                <a16:creationId xmlns:a16="http://schemas.microsoft.com/office/drawing/2014/main" id="{0F1B09E1-BBB4-43C8-9340-4FA6F65E2FB1}"/>
              </a:ext>
            </a:extLst>
          </p:cNvPr>
          <p:cNvSpPr/>
          <p:nvPr/>
        </p:nvSpPr>
        <p:spPr>
          <a:xfrm>
            <a:off x="7077621" y="1575325"/>
            <a:ext cx="332763" cy="3190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E6EB28-4A4B-C364-E073-09C5781AD30B}"/>
              </a:ext>
            </a:extLst>
          </p:cNvPr>
          <p:cNvSpPr txBox="1"/>
          <p:nvPr/>
        </p:nvSpPr>
        <p:spPr>
          <a:xfrm>
            <a:off x="77182" y="30984"/>
            <a:ext cx="50646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3" name="TextBox 2">
            <a:extLst>
              <a:ext uri="{FF2B5EF4-FFF2-40B4-BE49-F238E27FC236}">
                <a16:creationId xmlns:a16="http://schemas.microsoft.com/office/drawing/2014/main" id="{CCBFA1A3-6399-CD40-8DF4-847D926AE13B}"/>
              </a:ext>
            </a:extLst>
          </p:cNvPr>
          <p:cNvSpPr txBox="1"/>
          <p:nvPr/>
        </p:nvSpPr>
        <p:spPr>
          <a:xfrm>
            <a:off x="0" y="615759"/>
            <a:ext cx="7000439" cy="4524315"/>
          </a:xfrm>
          <a:prstGeom prst="rect">
            <a:avLst/>
          </a:prstGeom>
          <a:noFill/>
        </p:spPr>
        <p:txBody>
          <a:bodyPr wrap="square" rtlCol="0">
            <a:spAutoFit/>
          </a:bodyPr>
          <a:lstStyle/>
          <a:p>
            <a:pPr algn="just"/>
            <a:r>
              <a:rPr lang="en-US" sz="2400" b="1" dirty="0"/>
              <a:t>A.</a:t>
            </a:r>
          </a:p>
          <a:p>
            <a:pPr algn="just"/>
            <a:r>
              <a:rPr lang="en-US" sz="2400" dirty="0"/>
              <a:t>First, learn about yourself and discover your personality type, beliefs, soft skills, and interests. For example, if you are </a:t>
            </a:r>
            <a:r>
              <a:rPr lang="en-US" sz="2400" b="1" dirty="0">
                <a:highlight>
                  <a:srgbClr val="FFFF00"/>
                </a:highlight>
              </a:rPr>
              <a:t>passionate</a:t>
            </a:r>
            <a:r>
              <a:rPr lang="en-US" sz="2400" dirty="0"/>
              <a:t> about working with people and helping them develop, you may consider becoming a social worker or a teacher. If you are interested in learning languages, history, art, and architecture, you might look at jobs in the tourist industry. Spend time thinking about what you want to do, and list what you are good at. This can help you come up with a career path that matches your personality.</a:t>
            </a:r>
          </a:p>
        </p:txBody>
      </p:sp>
    </p:spTree>
    <p:extLst>
      <p:ext uri="{BB962C8B-B14F-4D97-AF65-F5344CB8AC3E}">
        <p14:creationId xmlns:p14="http://schemas.microsoft.com/office/powerpoint/2010/main" val="17509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425150" y="1925624"/>
            <a:ext cx="192193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Body)"/>
                <a:ea typeface="+mn-ea"/>
                <a:cs typeface="+mn-cs"/>
              </a:rPr>
              <a:t>2</a:t>
            </a:r>
            <a:r>
              <a:rPr kumimoji="0" lang="vi-VN" sz="2400" b="1" i="0" u="none" strike="noStrike" kern="1200" cap="none" spc="0" normalizeH="0" baseline="0" noProof="0" dirty="0">
                <a:ln>
                  <a:noFill/>
                </a:ln>
                <a:solidFill>
                  <a:prstClr val="black"/>
                </a:solidFill>
                <a:effectLst/>
                <a:uLnTx/>
                <a:uFillTx/>
                <a:latin typeface="Calibri (Body)"/>
                <a:ea typeface="+mn-ea"/>
                <a:cs typeface="+mn-cs"/>
              </a:rPr>
              <a:t>. take into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Body)"/>
                <a:ea typeface="+mn-ea"/>
                <a:cs typeface="+mn-cs"/>
              </a:rPr>
              <a:t>A.</a:t>
            </a:r>
            <a:r>
              <a:rPr kumimoji="0" lang="vi-VN" sz="2400" b="0" i="0" u="none" strike="noStrike" kern="1200" cap="none" spc="0" normalizeH="0" baseline="0" noProof="0" dirty="0">
                <a:ln>
                  <a:noFill/>
                </a:ln>
                <a:solidFill>
                  <a:prstClr val="black"/>
                </a:solidFill>
                <a:effectLst/>
                <a:uLnTx/>
                <a:uFillTx/>
                <a:latin typeface="Calibri (Body)"/>
                <a:ea typeface="+mn-ea"/>
                <a:cs typeface="+mn-cs"/>
              </a:rPr>
              <a:t> describe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Body)"/>
                <a:ea typeface="+mn-ea"/>
                <a:cs typeface="+mn-cs"/>
              </a:rPr>
              <a:t>B.</a:t>
            </a:r>
            <a:r>
              <a:rPr kumimoji="0" lang="vi-VN" sz="2400" b="0" i="0" u="none" strike="noStrike" kern="1200" cap="none" spc="0" normalizeH="0" baseline="0" noProof="0" dirty="0">
                <a:ln>
                  <a:noFill/>
                </a:ln>
                <a:solidFill>
                  <a:prstClr val="black"/>
                </a:solidFill>
                <a:effectLst/>
                <a:uLnTx/>
                <a:uFillTx/>
                <a:latin typeface="Calibri (Body)"/>
                <a:ea typeface="+mn-ea"/>
                <a:cs typeface="+mn-cs"/>
              </a:rPr>
              <a:t> consider</a:t>
            </a:r>
          </a:p>
        </p:txBody>
      </p:sp>
      <p:sp>
        <p:nvSpPr>
          <p:cNvPr id="14" name="Oval 13">
            <a:extLst>
              <a:ext uri="{FF2B5EF4-FFF2-40B4-BE49-F238E27FC236}">
                <a16:creationId xmlns:a16="http://schemas.microsoft.com/office/drawing/2014/main" id="{0F1B09E1-BBB4-43C8-9340-4FA6F65E2FB1}"/>
              </a:ext>
            </a:extLst>
          </p:cNvPr>
          <p:cNvSpPr/>
          <p:nvPr/>
        </p:nvSpPr>
        <p:spPr>
          <a:xfrm>
            <a:off x="7425150" y="3757041"/>
            <a:ext cx="377730" cy="38823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6BB7585-2A75-AA80-D21E-099477F5E9BB}"/>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5" name="TextBox 4">
            <a:extLst>
              <a:ext uri="{FF2B5EF4-FFF2-40B4-BE49-F238E27FC236}">
                <a16:creationId xmlns:a16="http://schemas.microsoft.com/office/drawing/2014/main" id="{4DDFE309-82A1-9AE8-DFC4-07D3385C7EEF}"/>
              </a:ext>
            </a:extLst>
          </p:cNvPr>
          <p:cNvSpPr txBox="1"/>
          <p:nvPr/>
        </p:nvSpPr>
        <p:spPr>
          <a:xfrm>
            <a:off x="0" y="817628"/>
            <a:ext cx="7081520" cy="4154984"/>
          </a:xfrm>
          <a:prstGeom prst="rect">
            <a:avLst/>
          </a:prstGeom>
          <a:noFill/>
        </p:spPr>
        <p:txBody>
          <a:bodyPr wrap="square" rtlCol="0">
            <a:spAutoFit/>
          </a:bodyPr>
          <a:lstStyle/>
          <a:p>
            <a:pPr algn="just"/>
            <a:r>
              <a:rPr lang="en-US" sz="2400" b="1" dirty="0"/>
              <a:t>B.</a:t>
            </a:r>
          </a:p>
          <a:p>
            <a:pPr algn="just"/>
            <a:r>
              <a:rPr lang="en-US" sz="2400" dirty="0"/>
              <a:t>Next, you should </a:t>
            </a:r>
            <a:r>
              <a:rPr lang="en-US" sz="2400" b="1" dirty="0">
                <a:highlight>
                  <a:srgbClr val="FFFF00"/>
                </a:highlight>
              </a:rPr>
              <a:t>take into account </a:t>
            </a:r>
            <a:r>
              <a:rPr lang="en-US" sz="2400" dirty="0"/>
              <a:t>any career qualifications you may need. Many jobs require formal education at a university or college. In order to work as a doctor, for example, you will need to study at medical school for some years of general medical training, followed by several years of </a:t>
            </a:r>
            <a:r>
              <a:rPr lang="en-US" sz="2400" b="1" dirty="0">
                <a:highlight>
                  <a:srgbClr val="FFFF00"/>
                </a:highlight>
              </a:rPr>
              <a:t>specialty</a:t>
            </a:r>
            <a:r>
              <a:rPr lang="en-US" sz="2400" dirty="0"/>
              <a:t> training. But there are also jobs that don't require any formal qualifications. You can be hired as a server or a </a:t>
            </a:r>
            <a:r>
              <a:rPr lang="en-US" sz="2400" b="1" dirty="0">
                <a:highlight>
                  <a:srgbClr val="FFFF00"/>
                </a:highlight>
              </a:rPr>
              <a:t>barista</a:t>
            </a:r>
            <a:r>
              <a:rPr lang="en-US" sz="2400" dirty="0"/>
              <a:t> in a coffee shop, for instance, and you will be given on-the-job training.</a:t>
            </a:r>
          </a:p>
        </p:txBody>
      </p:sp>
    </p:spTree>
    <p:extLst>
      <p:ext uri="{BB962C8B-B14F-4D97-AF65-F5344CB8AC3E}">
        <p14:creationId xmlns:p14="http://schemas.microsoft.com/office/powerpoint/2010/main" val="259306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312891" y="898855"/>
            <a:ext cx="1790469" cy="38472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libri (Body)"/>
                <a:ea typeface="+mn-ea"/>
                <a:cs typeface="+mn-cs"/>
              </a:rPr>
              <a:t>3</a:t>
            </a:r>
            <a:r>
              <a:rPr kumimoji="0" lang="vi-VN" sz="2000" b="1" i="0" u="none" strike="noStrike" kern="1200" cap="none" spc="0" normalizeH="0" baseline="0" noProof="0" dirty="0">
                <a:ln>
                  <a:noFill/>
                </a:ln>
                <a:solidFill>
                  <a:prstClr val="black"/>
                </a:solidFill>
                <a:effectLst/>
                <a:uLnTx/>
                <a:uFillTx/>
                <a:latin typeface="Calibri (Body)"/>
                <a:ea typeface="+mn-ea"/>
                <a:cs typeface="+mn-cs"/>
              </a:rPr>
              <a:t>. </a:t>
            </a:r>
            <a:r>
              <a:rPr kumimoji="0" lang="vi-VN" sz="2400" b="1" i="0" u="none" strike="noStrike" kern="1200" cap="none" spc="0" normalizeH="0" baseline="0" noProof="0" dirty="0" err="1">
                <a:ln>
                  <a:noFill/>
                </a:ln>
                <a:solidFill>
                  <a:prstClr val="black"/>
                </a:solidFill>
                <a:effectLst/>
                <a:uLnTx/>
                <a:uFillTx/>
                <a:latin typeface="Calibri (Body)"/>
                <a:ea typeface="+mn-ea"/>
                <a:cs typeface="+mn-cs"/>
              </a:rPr>
              <a:t>specialty</a:t>
            </a:r>
            <a:endParaRPr kumimoji="0" lang="vi-VN" sz="2000" b="1"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the subject of study that someone knows a lot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the typical food that a restaurant is famous for</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0F1B09E1-BBB4-43C8-9340-4FA6F65E2FB1}"/>
              </a:ext>
            </a:extLst>
          </p:cNvPr>
          <p:cNvSpPr/>
          <p:nvPr/>
        </p:nvSpPr>
        <p:spPr>
          <a:xfrm>
            <a:off x="7312891" y="1584814"/>
            <a:ext cx="364625" cy="3524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85D4609-F45B-7AF0-15BB-70F915E1CBCB}"/>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5" name="TextBox 4">
            <a:extLst>
              <a:ext uri="{FF2B5EF4-FFF2-40B4-BE49-F238E27FC236}">
                <a16:creationId xmlns:a16="http://schemas.microsoft.com/office/drawing/2014/main" id="{7A90FAD0-6234-4FD1-A7CF-56A6AE72FA5B}"/>
              </a:ext>
            </a:extLst>
          </p:cNvPr>
          <p:cNvSpPr txBox="1"/>
          <p:nvPr/>
        </p:nvSpPr>
        <p:spPr>
          <a:xfrm>
            <a:off x="1" y="665175"/>
            <a:ext cx="7010400" cy="4524315"/>
          </a:xfrm>
          <a:prstGeom prst="rect">
            <a:avLst/>
          </a:prstGeom>
          <a:noFill/>
        </p:spPr>
        <p:txBody>
          <a:bodyPr wrap="square" rtlCol="0">
            <a:spAutoFit/>
          </a:bodyPr>
          <a:lstStyle/>
          <a:p>
            <a:pPr algn="just"/>
            <a:r>
              <a:rPr lang="en-US" sz="2400" b="1" dirty="0"/>
              <a:t>B.</a:t>
            </a:r>
          </a:p>
          <a:p>
            <a:pPr algn="just"/>
            <a:r>
              <a:rPr lang="en-US" sz="2400" dirty="0"/>
              <a:t>Next, you should </a:t>
            </a:r>
            <a:r>
              <a:rPr lang="en-US" sz="2400" b="1" dirty="0">
                <a:highlight>
                  <a:srgbClr val="FFFF00"/>
                </a:highlight>
              </a:rPr>
              <a:t>take into account </a:t>
            </a:r>
            <a:r>
              <a:rPr lang="en-US" sz="2400" dirty="0"/>
              <a:t>any career qualifications you may need. Many jobs require formal education at a university or college. In order to work as a doctor, for example, you will need to study at medical school for some years of general medical training, followed by several years of </a:t>
            </a:r>
            <a:r>
              <a:rPr lang="en-US" sz="2400" b="1" dirty="0">
                <a:highlight>
                  <a:srgbClr val="FFFF00"/>
                </a:highlight>
              </a:rPr>
              <a:t>specialty</a:t>
            </a:r>
            <a:r>
              <a:rPr lang="en-US" sz="2400" dirty="0"/>
              <a:t> training. But there are also jobs that don't require any formal qualifications. You can be hired as a server or a </a:t>
            </a:r>
            <a:r>
              <a:rPr lang="en-US" sz="2400" b="1" dirty="0">
                <a:highlight>
                  <a:srgbClr val="FFFF00"/>
                </a:highlight>
              </a:rPr>
              <a:t>barista</a:t>
            </a:r>
            <a:r>
              <a:rPr lang="en-US" sz="2400" dirty="0"/>
              <a:t> in a coffee shop, for instance, and you will be given on-the-job training.</a:t>
            </a:r>
          </a:p>
        </p:txBody>
      </p:sp>
    </p:spTree>
    <p:extLst>
      <p:ext uri="{BB962C8B-B14F-4D97-AF65-F5344CB8AC3E}">
        <p14:creationId xmlns:p14="http://schemas.microsoft.com/office/powerpoint/2010/main" val="23327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335715" y="1342274"/>
            <a:ext cx="1921934"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Body)"/>
                <a:ea typeface="+mn-ea"/>
                <a:cs typeface="+mn-cs"/>
              </a:rPr>
              <a:t>4</a:t>
            </a:r>
            <a:r>
              <a:rPr kumimoji="0" lang="vi-VN" sz="2400" b="0" i="0" u="none" strike="noStrike" kern="1200" cap="none" spc="0" normalizeH="0" baseline="0" noProof="0" dirty="0">
                <a:ln>
                  <a:noFill/>
                </a:ln>
                <a:solidFill>
                  <a:prstClr val="black"/>
                </a:solidFill>
                <a:effectLst/>
                <a:uLnTx/>
                <a:uFillTx/>
                <a:latin typeface="Calibri (Body)"/>
                <a:ea typeface="+mn-ea"/>
                <a:cs typeface="+mn-cs"/>
              </a:rPr>
              <a:t>. </a:t>
            </a:r>
            <a:r>
              <a:rPr kumimoji="0" lang="vi-VN" sz="2800" b="1" i="0" u="none" strike="noStrike" kern="1200" cap="none" spc="0" normalizeH="0" baseline="0" noProof="0" dirty="0" err="1">
                <a:ln>
                  <a:noFill/>
                </a:ln>
                <a:solidFill>
                  <a:prstClr val="black"/>
                </a:solidFill>
                <a:effectLst/>
                <a:uLnTx/>
                <a:uFillTx/>
                <a:latin typeface="Calibri (Body)"/>
                <a:ea typeface="+mn-ea"/>
                <a:cs typeface="+mn-cs"/>
              </a:rPr>
              <a:t>barista</a:t>
            </a:r>
            <a:endParaRPr kumimoji="0" lang="vi-VN" sz="2400" b="1"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an owner of a coffee 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 person who serves in a coffee shop</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0F1B09E1-BBB4-43C8-9340-4FA6F65E2FB1}"/>
              </a:ext>
            </a:extLst>
          </p:cNvPr>
          <p:cNvSpPr/>
          <p:nvPr/>
        </p:nvSpPr>
        <p:spPr>
          <a:xfrm>
            <a:off x="7335715" y="3606116"/>
            <a:ext cx="406205" cy="40824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36295F94-D520-0A3B-36DD-FCA0CD55F38E}"/>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5" name="TextBox 4">
            <a:extLst>
              <a:ext uri="{FF2B5EF4-FFF2-40B4-BE49-F238E27FC236}">
                <a16:creationId xmlns:a16="http://schemas.microsoft.com/office/drawing/2014/main" id="{98F796D4-48E3-6E50-F5FC-2F062E1E87AD}"/>
              </a:ext>
            </a:extLst>
          </p:cNvPr>
          <p:cNvSpPr txBox="1"/>
          <p:nvPr/>
        </p:nvSpPr>
        <p:spPr>
          <a:xfrm>
            <a:off x="27939" y="803850"/>
            <a:ext cx="7195821" cy="4154984"/>
          </a:xfrm>
          <a:prstGeom prst="rect">
            <a:avLst/>
          </a:prstGeom>
          <a:noFill/>
        </p:spPr>
        <p:txBody>
          <a:bodyPr wrap="square" rtlCol="0">
            <a:spAutoFit/>
          </a:bodyPr>
          <a:lstStyle/>
          <a:p>
            <a:pPr algn="just"/>
            <a:r>
              <a:rPr lang="en-US" sz="2400" b="1" dirty="0"/>
              <a:t>B.</a:t>
            </a:r>
          </a:p>
          <a:p>
            <a:pPr algn="just"/>
            <a:r>
              <a:rPr lang="en-US" sz="2400" dirty="0"/>
              <a:t>Next, you should </a:t>
            </a:r>
            <a:r>
              <a:rPr lang="en-US" sz="2400" b="1" dirty="0">
                <a:highlight>
                  <a:srgbClr val="FFFF00"/>
                </a:highlight>
              </a:rPr>
              <a:t>take into account </a:t>
            </a:r>
            <a:r>
              <a:rPr lang="en-US" sz="2400" dirty="0"/>
              <a:t>any career qualifications you may need. Many jobs require formal education at a university or college. In order to work as a doctor, for example, you will need to study at medical school for some years of general medical training, followed by several years of </a:t>
            </a:r>
            <a:r>
              <a:rPr lang="en-US" sz="2400" b="1" dirty="0">
                <a:highlight>
                  <a:srgbClr val="FFFF00"/>
                </a:highlight>
              </a:rPr>
              <a:t>specialty</a:t>
            </a:r>
            <a:r>
              <a:rPr lang="en-US" sz="2400" dirty="0"/>
              <a:t> training. But there are also jobs that don't require any formal qualifications. You can be hired as a server or a </a:t>
            </a:r>
            <a:r>
              <a:rPr lang="en-US" sz="2400" b="1" dirty="0">
                <a:highlight>
                  <a:srgbClr val="FFFF00"/>
                </a:highlight>
              </a:rPr>
              <a:t>barista</a:t>
            </a:r>
            <a:r>
              <a:rPr lang="en-US" sz="2400" dirty="0"/>
              <a:t> in a coffee shop, for instance, and you will be given on-the-job training.</a:t>
            </a:r>
          </a:p>
        </p:txBody>
      </p:sp>
    </p:spTree>
    <p:extLst>
      <p:ext uri="{BB962C8B-B14F-4D97-AF65-F5344CB8AC3E}">
        <p14:creationId xmlns:p14="http://schemas.microsoft.com/office/powerpoint/2010/main" val="7730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978692" y="720568"/>
            <a:ext cx="1637250" cy="4915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WARM-UP</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23" name="Rounded Rectangle 22"/>
          <p:cNvSpPr/>
          <p:nvPr/>
        </p:nvSpPr>
        <p:spPr>
          <a:xfrm>
            <a:off x="2470363" y="1467368"/>
            <a:ext cx="1637250" cy="4915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PRE- READING</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24" name="Rounded Rectangle 23"/>
          <p:cNvSpPr/>
          <p:nvPr/>
        </p:nvSpPr>
        <p:spPr>
          <a:xfrm>
            <a:off x="978693" y="2601605"/>
            <a:ext cx="1637250" cy="4915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WHILE- READING</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25" name="Rectangle 24"/>
          <p:cNvSpPr/>
          <p:nvPr/>
        </p:nvSpPr>
        <p:spPr>
          <a:xfrm>
            <a:off x="4505765" y="790592"/>
            <a:ext cx="3659537" cy="52445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Game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Feed the Monkey</a:t>
            </a:r>
          </a:p>
        </p:txBody>
      </p:sp>
      <p:sp>
        <p:nvSpPr>
          <p:cNvPr id="27" name="Rectangle 26"/>
          <p:cNvSpPr/>
          <p:nvPr/>
        </p:nvSpPr>
        <p:spPr>
          <a:xfrm>
            <a:off x="4505766" y="2158674"/>
            <a:ext cx="3659538" cy="12558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marR="0" lvl="0" indent="-1262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Task 2: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Circle the words or phrases.</a:t>
            </a:r>
          </a:p>
          <a:p>
            <a:pPr marL="126206" marR="0" lvl="0" indent="-1262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Task 3: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Match each section with a heading. </a:t>
            </a:r>
          </a:p>
          <a:p>
            <a:pPr marL="126206" marR="0" lvl="0" indent="-1262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Task 4: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Choose the correct answer </a:t>
            </a:r>
          </a:p>
        </p:txBody>
      </p:sp>
      <p:cxnSp>
        <p:nvCxnSpPr>
          <p:cNvPr id="28" name="Curved Connector 27"/>
          <p:cNvCxnSpPr>
            <a:cxnSpLocks/>
            <a:stCxn id="22" idx="3"/>
            <a:endCxn id="23" idx="0"/>
          </p:cNvCxnSpPr>
          <p:nvPr/>
        </p:nvCxnSpPr>
        <p:spPr>
          <a:xfrm>
            <a:off x="2615942" y="966344"/>
            <a:ext cx="673046" cy="501024"/>
          </a:xfrm>
          <a:prstGeom prst="curvedConnector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797319" y="1713143"/>
            <a:ext cx="673045" cy="888461"/>
          </a:xfrm>
          <a:prstGeom prst="curvedConnector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48792" y="3548706"/>
            <a:ext cx="1637250" cy="4915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POST- READING</a:t>
            </a:r>
          </a:p>
        </p:txBody>
      </p:sp>
      <p:sp>
        <p:nvSpPr>
          <p:cNvPr id="32" name="Rectangle 31"/>
          <p:cNvSpPr/>
          <p:nvPr/>
        </p:nvSpPr>
        <p:spPr>
          <a:xfrm>
            <a:off x="4505770" y="4330718"/>
            <a:ext cx="3659537" cy="5137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marR="0" lvl="0" indent="-1262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Wrap-up</a:t>
            </a:r>
          </a:p>
          <a:p>
            <a:pPr marL="126206" marR="0" lvl="0" indent="-1262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Homework</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33" name="Curved Connector 32"/>
          <p:cNvCxnSpPr>
            <a:cxnSpLocks/>
            <a:stCxn id="31" idx="1"/>
            <a:endCxn id="34" idx="0"/>
          </p:cNvCxnSpPr>
          <p:nvPr/>
        </p:nvCxnSpPr>
        <p:spPr>
          <a:xfrm rot="10800000" flipV="1">
            <a:off x="1797318" y="3794482"/>
            <a:ext cx="451475" cy="537204"/>
          </a:xfrm>
          <a:prstGeom prst="curvedConnector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978692" y="4331686"/>
            <a:ext cx="1637250" cy="4915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CONSOLIDATION</a:t>
            </a:r>
            <a:endParaRPr kumimoji="0" lang="en-GB"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cxnSp>
        <p:nvCxnSpPr>
          <p:cNvPr id="35" name="Curved Connector 34"/>
          <p:cNvCxnSpPr>
            <a:cxnSpLocks/>
            <a:stCxn id="24" idx="3"/>
            <a:endCxn id="31" idx="0"/>
          </p:cNvCxnSpPr>
          <p:nvPr/>
        </p:nvCxnSpPr>
        <p:spPr>
          <a:xfrm>
            <a:off x="2615943" y="2847381"/>
            <a:ext cx="451474" cy="701325"/>
          </a:xfrm>
          <a:prstGeom prst="curvedConnector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233064" y="230514"/>
            <a:ext cx="2256946" cy="338921"/>
          </a:xfrm>
          <a:prstGeom prst="rect">
            <a:avLst/>
          </a:prstGeom>
          <a:ln>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rPr>
              <a:t>READING</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man Old Style" panose="02050604050505020204" pitchFamily="18" charset="0"/>
            </a:endParaRPr>
          </a:p>
        </p:txBody>
      </p:sp>
      <p:sp>
        <p:nvSpPr>
          <p:cNvPr id="46" name="Rectangle 45"/>
          <p:cNvSpPr/>
          <p:nvPr/>
        </p:nvSpPr>
        <p:spPr>
          <a:xfrm>
            <a:off x="2692057" y="239901"/>
            <a:ext cx="1415556" cy="3295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2">
                    <a:lumMod val="75000"/>
                  </a:schemeClr>
                </a:solidFill>
                <a:effectLst/>
                <a:uLnTx/>
                <a:uFillTx/>
                <a:latin typeface="Bookman Old Style" pitchFamily="18" charset="0"/>
                <a:ea typeface="+mn-ea"/>
                <a:cs typeface="+mn-cs"/>
              </a:rPr>
              <a:t>LESSON 3</a:t>
            </a:r>
          </a:p>
        </p:txBody>
      </p:sp>
      <p:sp>
        <p:nvSpPr>
          <p:cNvPr id="21" name="Rectangle 20">
            <a:extLst>
              <a:ext uri="{FF2B5EF4-FFF2-40B4-BE49-F238E27FC236}">
                <a16:creationId xmlns:a16="http://schemas.microsoft.com/office/drawing/2014/main" id="{B0B8F2FD-DAF1-49DD-AAFF-1374CC312DAE}"/>
              </a:ext>
            </a:extLst>
          </p:cNvPr>
          <p:cNvSpPr/>
          <p:nvPr/>
        </p:nvSpPr>
        <p:spPr>
          <a:xfrm>
            <a:off x="4505765" y="1442399"/>
            <a:ext cx="3659539" cy="5868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vi-VN"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Task 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Discussion.</a:t>
            </a:r>
            <a:endParaRPr kumimoji="0" lang="vi-VN"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11156E43-F531-4B8A-9A7B-B04929DF90E0}"/>
              </a:ext>
            </a:extLst>
          </p:cNvPr>
          <p:cNvSpPr/>
          <p:nvPr/>
        </p:nvSpPr>
        <p:spPr>
          <a:xfrm>
            <a:off x="4505765" y="3580402"/>
            <a:ext cx="3659539" cy="49155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Task 5</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Discussion</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77182" y="11576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085618" y="1124975"/>
            <a:ext cx="1921934" cy="23698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Body)"/>
                <a:ea typeface="+mn-ea"/>
                <a:cs typeface="+mn-cs"/>
              </a:rPr>
              <a:t>5</a:t>
            </a:r>
            <a:r>
              <a:rPr kumimoji="0" lang="vi-VN" sz="2400" b="1" i="0" u="none" strike="noStrike" kern="1200" cap="none" spc="0" normalizeH="0" baseline="0" noProof="0" dirty="0">
                <a:ln>
                  <a:noFill/>
                </a:ln>
                <a:solidFill>
                  <a:prstClr val="black"/>
                </a:solidFill>
                <a:effectLst/>
                <a:uLnTx/>
                <a:uFillTx/>
                <a:latin typeface="Calibri (Body)"/>
                <a:ea typeface="+mn-ea"/>
                <a:cs typeface="+mn-cs"/>
              </a:rPr>
              <a:t>. </a:t>
            </a:r>
            <a:r>
              <a:rPr kumimoji="0" lang="vi-VN" sz="2800" b="1" i="0" u="none" strike="noStrike" kern="1200" cap="none" spc="0" normalizeH="0" baseline="0" noProof="0" dirty="0" err="1">
                <a:ln>
                  <a:noFill/>
                </a:ln>
                <a:solidFill>
                  <a:prstClr val="black"/>
                </a:solidFill>
                <a:effectLst/>
                <a:uLnTx/>
                <a:uFillTx/>
                <a:latin typeface="Calibri (Body)"/>
                <a:ea typeface="+mn-ea"/>
                <a:cs typeface="+mn-cs"/>
              </a:rPr>
              <a:t>obsolete</a:t>
            </a:r>
            <a:endParaRPr kumimoji="0" lang="vi-VN" sz="2400" b="1" i="0" u="none" strike="noStrike" kern="1200" cap="none" spc="0" normalizeH="0" baseline="0" noProof="0" dirty="0">
              <a:ln>
                <a:noFill/>
              </a:ln>
              <a:solidFill>
                <a:prstClr val="black"/>
              </a:solidFill>
              <a:effectLst/>
              <a:uLnTx/>
              <a:uFillTx/>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updated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out of date</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0F1B09E1-BBB4-43C8-9340-4FA6F65E2FB1}"/>
              </a:ext>
            </a:extLst>
          </p:cNvPr>
          <p:cNvSpPr/>
          <p:nvPr/>
        </p:nvSpPr>
        <p:spPr>
          <a:xfrm>
            <a:off x="7085618" y="2652773"/>
            <a:ext cx="429358" cy="41160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D06E0C9-F77C-9E91-1BF1-D4294FCBAACB}"/>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6" name="TextBox 5">
            <a:extLst>
              <a:ext uri="{FF2B5EF4-FFF2-40B4-BE49-F238E27FC236}">
                <a16:creationId xmlns:a16="http://schemas.microsoft.com/office/drawing/2014/main" id="{02ACB48D-4BC2-5B0C-C186-814A900B1085}"/>
              </a:ext>
            </a:extLst>
          </p:cNvPr>
          <p:cNvSpPr txBox="1"/>
          <p:nvPr/>
        </p:nvSpPr>
        <p:spPr>
          <a:xfrm>
            <a:off x="0" y="600752"/>
            <a:ext cx="7085618" cy="4524315"/>
          </a:xfrm>
          <a:prstGeom prst="rect">
            <a:avLst/>
          </a:prstGeom>
          <a:noFill/>
        </p:spPr>
        <p:txBody>
          <a:bodyPr wrap="square" rtlCol="0">
            <a:spAutoFit/>
          </a:bodyPr>
          <a:lstStyle/>
          <a:p>
            <a:r>
              <a:rPr lang="en-US" sz="2400" b="1" dirty="0"/>
              <a:t>C.</a:t>
            </a:r>
          </a:p>
          <a:p>
            <a:r>
              <a:rPr lang="en-US" sz="2400" dirty="0"/>
              <a:t>You should also consider your chances of being hired. Some fields of work may offer very few positions. With technology developing at a fast pace, some jobs such as cashiers and travel agents may become automated or </a:t>
            </a:r>
            <a:r>
              <a:rPr lang="en-US" sz="2400" b="1" dirty="0">
                <a:highlight>
                  <a:srgbClr val="FFFF00"/>
                </a:highlight>
              </a:rPr>
              <a:t>obsolete</a:t>
            </a:r>
            <a:r>
              <a:rPr lang="en-US" sz="2400" dirty="0"/>
              <a:t>. </a:t>
            </a:r>
            <a:r>
              <a:rPr lang="en-US" sz="2400" b="1" dirty="0"/>
              <a:t>However</a:t>
            </a:r>
            <a:r>
              <a:rPr lang="en-US" sz="2400" dirty="0"/>
              <a:t>, other jobs are on the rise. Doctors, nurses, and pharmacists, for instance, are in great demand because of ageing populations and increased life expectancy. That is why before you make a decision, you should carefully examine the opportunities that a career path may provide.</a:t>
            </a:r>
          </a:p>
        </p:txBody>
      </p:sp>
    </p:spTree>
    <p:extLst>
      <p:ext uri="{BB962C8B-B14F-4D97-AF65-F5344CB8AC3E}">
        <p14:creationId xmlns:p14="http://schemas.microsoft.com/office/powerpoint/2010/main" val="36995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3</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779874"/>
            <a:ext cx="93312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Match each section (A–C) with a heading (1–4). </a:t>
            </a:r>
          </a:p>
        </p:txBody>
      </p:sp>
      <p:sp>
        <p:nvSpPr>
          <p:cNvPr id="2" name="Rectangle 1"/>
          <p:cNvSpPr/>
          <p:nvPr/>
        </p:nvSpPr>
        <p:spPr>
          <a:xfrm>
            <a:off x="889064" y="1689190"/>
            <a:ext cx="7365872" cy="30008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1. </a:t>
            </a:r>
            <a:r>
              <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Think about employment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2. </a:t>
            </a:r>
            <a:r>
              <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Ask the career experts for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3. </a:t>
            </a:r>
            <a:r>
              <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Follow your passion and interests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Calibri (Body)"/>
                <a:ea typeface="Calibri" panose="020F0502020204030204" pitchFamily="34" charset="0"/>
                <a:cs typeface="Calibri" panose="020F0502020204030204" pitchFamily="34" charset="0"/>
              </a:rPr>
              <a:t>4. </a:t>
            </a:r>
            <a:r>
              <a:rPr kumimoji="0" lang="en-US"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Understand education requirements</a:t>
            </a:r>
            <a:endParaRPr kumimoji="0" lang="vi-VN" sz="27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B9D2793-E55F-AF92-403F-575466AE0CCE}"/>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63895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6FC4B7-9238-DDEF-CC8F-F4C615D4ECF6}"/>
              </a:ext>
            </a:extLst>
          </p:cNvPr>
          <p:cNvSpPr txBox="1"/>
          <p:nvPr/>
        </p:nvSpPr>
        <p:spPr>
          <a:xfrm>
            <a:off x="0" y="742295"/>
            <a:ext cx="9144000" cy="4401205"/>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A.________</a:t>
            </a:r>
          </a:p>
          <a:p>
            <a:r>
              <a:rPr lang="en-US" sz="2800" dirty="0">
                <a:latin typeface="Calibri" panose="020F0502020204030204" pitchFamily="34" charset="0"/>
                <a:cs typeface="Calibri" panose="020F0502020204030204" pitchFamily="34" charset="0"/>
              </a:rPr>
              <a:t>First, learn about yourself and discover your personality type, beliefs, soft skills, and interests. For example, if you are </a:t>
            </a:r>
            <a:r>
              <a:rPr lang="en-US" sz="2800" b="1" dirty="0">
                <a:highlight>
                  <a:srgbClr val="FFFF00"/>
                </a:highlight>
                <a:latin typeface="Calibri" panose="020F0502020204030204" pitchFamily="34" charset="0"/>
                <a:cs typeface="Calibri" panose="020F0502020204030204" pitchFamily="34" charset="0"/>
              </a:rPr>
              <a:t>passionate</a:t>
            </a:r>
            <a:r>
              <a:rPr lang="en-US" sz="2800" dirty="0">
                <a:latin typeface="Calibri" panose="020F0502020204030204" pitchFamily="34" charset="0"/>
                <a:cs typeface="Calibri" panose="020F0502020204030204" pitchFamily="34" charset="0"/>
              </a:rPr>
              <a:t> about working with people and helping them develop, you may consider becoming a social worker or a teacher. If you are interested in learning languages, history, art, and architecture, you might look at jobs in the tourist industry. Spend time thinking about what you want to do, and list what you are good at. This can help you come up with a career path that matches your personality.</a:t>
            </a:r>
          </a:p>
        </p:txBody>
      </p:sp>
      <p:sp>
        <p:nvSpPr>
          <p:cNvPr id="6" name="Rectangle 5">
            <a:extLst>
              <a:ext uri="{FF2B5EF4-FFF2-40B4-BE49-F238E27FC236}">
                <a16:creationId xmlns:a16="http://schemas.microsoft.com/office/drawing/2014/main" id="{471BF03C-2FF5-D345-28C8-8EB9A65E3241}"/>
              </a:ext>
            </a:extLst>
          </p:cNvPr>
          <p:cNvSpPr/>
          <p:nvPr/>
        </p:nvSpPr>
        <p:spPr>
          <a:xfrm>
            <a:off x="739480" y="742295"/>
            <a:ext cx="3674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mn-ea"/>
                <a:cs typeface="+mn-cs"/>
              </a:rPr>
              <a:t>3</a:t>
            </a:r>
          </a:p>
        </p:txBody>
      </p:sp>
      <p:sp>
        <p:nvSpPr>
          <p:cNvPr id="7" name="Rectangle 6">
            <a:extLst>
              <a:ext uri="{FF2B5EF4-FFF2-40B4-BE49-F238E27FC236}">
                <a16:creationId xmlns:a16="http://schemas.microsoft.com/office/drawing/2014/main" id="{3F9168E1-0D69-0E61-46B6-B9ADB48D054F}"/>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F1F698C-8D4C-1EE4-E27C-EC1B1CF436AC}"/>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8197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2FAF1D-5F3B-6099-B4F8-EB7DBC464357}"/>
              </a:ext>
            </a:extLst>
          </p:cNvPr>
          <p:cNvSpPr txBox="1"/>
          <p:nvPr/>
        </p:nvSpPr>
        <p:spPr>
          <a:xfrm>
            <a:off x="0" y="742295"/>
            <a:ext cx="9144000" cy="4401205"/>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B.________</a:t>
            </a:r>
          </a:p>
          <a:p>
            <a:r>
              <a:rPr lang="en-US" sz="2800" dirty="0">
                <a:latin typeface="Calibri" panose="020F0502020204030204" pitchFamily="34" charset="0"/>
                <a:cs typeface="Calibri" panose="020F0502020204030204" pitchFamily="34" charset="0"/>
              </a:rPr>
              <a:t>Next, you should </a:t>
            </a:r>
            <a:r>
              <a:rPr lang="en-US" sz="2800" b="1" dirty="0">
                <a:highlight>
                  <a:srgbClr val="FFFF00"/>
                </a:highlight>
                <a:latin typeface="Calibri" panose="020F0502020204030204" pitchFamily="34" charset="0"/>
                <a:cs typeface="Calibri" panose="020F0502020204030204" pitchFamily="34" charset="0"/>
              </a:rPr>
              <a:t>take into account </a:t>
            </a:r>
            <a:r>
              <a:rPr lang="en-US" sz="2800" dirty="0">
                <a:latin typeface="Calibri" panose="020F0502020204030204" pitchFamily="34" charset="0"/>
                <a:cs typeface="Calibri" panose="020F0502020204030204" pitchFamily="34" charset="0"/>
              </a:rPr>
              <a:t>any career qualifications you may need. Many jobs require formal education at a university or college. In order to work as a doctor, for example, you will need to study at medical school for some years of general medical training, followed by several years of </a:t>
            </a:r>
            <a:r>
              <a:rPr lang="en-US" sz="2800" b="1" dirty="0">
                <a:highlight>
                  <a:srgbClr val="FFFF00"/>
                </a:highlight>
                <a:latin typeface="Calibri" panose="020F0502020204030204" pitchFamily="34" charset="0"/>
                <a:cs typeface="Calibri" panose="020F0502020204030204" pitchFamily="34" charset="0"/>
              </a:rPr>
              <a:t>specialty</a:t>
            </a:r>
            <a:r>
              <a:rPr lang="en-US" sz="2800" dirty="0">
                <a:latin typeface="Calibri" panose="020F0502020204030204" pitchFamily="34" charset="0"/>
                <a:cs typeface="Calibri" panose="020F0502020204030204" pitchFamily="34" charset="0"/>
              </a:rPr>
              <a:t> training. But there are also jobs that don't require any formal qualifications. You can be hired as a server or a </a:t>
            </a:r>
            <a:r>
              <a:rPr lang="en-US" sz="2800" b="1" dirty="0">
                <a:highlight>
                  <a:srgbClr val="FFFF00"/>
                </a:highlight>
                <a:latin typeface="Calibri" panose="020F0502020204030204" pitchFamily="34" charset="0"/>
                <a:cs typeface="Calibri" panose="020F0502020204030204" pitchFamily="34" charset="0"/>
              </a:rPr>
              <a:t>barista</a:t>
            </a:r>
            <a:r>
              <a:rPr lang="en-US" sz="2800" dirty="0">
                <a:latin typeface="Calibri" panose="020F0502020204030204" pitchFamily="34" charset="0"/>
                <a:cs typeface="Calibri" panose="020F0502020204030204" pitchFamily="34" charset="0"/>
              </a:rPr>
              <a:t> in a coffee shop, for instance, and you will be given on-the-job training.</a:t>
            </a:r>
          </a:p>
        </p:txBody>
      </p:sp>
      <p:sp>
        <p:nvSpPr>
          <p:cNvPr id="6" name="Rectangle 5">
            <a:extLst>
              <a:ext uri="{FF2B5EF4-FFF2-40B4-BE49-F238E27FC236}">
                <a16:creationId xmlns:a16="http://schemas.microsoft.com/office/drawing/2014/main" id="{DA743F07-44EA-4397-A51F-470A653809BA}"/>
              </a:ext>
            </a:extLst>
          </p:cNvPr>
          <p:cNvSpPr/>
          <p:nvPr/>
        </p:nvSpPr>
        <p:spPr>
          <a:xfrm>
            <a:off x="852060" y="742295"/>
            <a:ext cx="3674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mn-ea"/>
                <a:cs typeface="+mn-cs"/>
              </a:rPr>
              <a:t>4</a:t>
            </a:r>
          </a:p>
        </p:txBody>
      </p:sp>
      <p:sp>
        <p:nvSpPr>
          <p:cNvPr id="7" name="Rectangle 6">
            <a:extLst>
              <a:ext uri="{FF2B5EF4-FFF2-40B4-BE49-F238E27FC236}">
                <a16:creationId xmlns:a16="http://schemas.microsoft.com/office/drawing/2014/main" id="{252A5325-C543-20D7-35CD-C7A0F95C001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6EFE338-A1C4-F83B-598C-DD2ED24EC1EE}"/>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12997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5D6AA-042D-0C5C-AAF0-0F53F9E7B596}"/>
              </a:ext>
            </a:extLst>
          </p:cNvPr>
          <p:cNvSpPr txBox="1"/>
          <p:nvPr/>
        </p:nvSpPr>
        <p:spPr>
          <a:xfrm>
            <a:off x="0" y="742295"/>
            <a:ext cx="9144000" cy="4401205"/>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C. _________</a:t>
            </a:r>
          </a:p>
          <a:p>
            <a:r>
              <a:rPr lang="en-US" sz="2800" dirty="0">
                <a:latin typeface="Calibri" panose="020F0502020204030204" pitchFamily="34" charset="0"/>
                <a:cs typeface="Calibri" panose="020F0502020204030204" pitchFamily="34" charset="0"/>
              </a:rPr>
              <a:t>You should also consider your chances of being hired. Some fields of work may offer very few positions. With technology developing at a fast pace, some jobs such as cashiers and travel agents may become automated or </a:t>
            </a:r>
            <a:r>
              <a:rPr lang="en-US" sz="2800" b="1" dirty="0">
                <a:highlight>
                  <a:srgbClr val="FFFF00"/>
                </a:highlight>
                <a:latin typeface="Calibri" panose="020F0502020204030204" pitchFamily="34" charset="0"/>
                <a:cs typeface="Calibri" panose="020F0502020204030204" pitchFamily="34" charset="0"/>
              </a:rPr>
              <a:t>obsolete</a:t>
            </a:r>
            <a:r>
              <a:rPr lang="en-US" sz="2800"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However</a:t>
            </a:r>
            <a:r>
              <a:rPr lang="en-US" sz="2800" dirty="0">
                <a:latin typeface="Calibri" panose="020F0502020204030204" pitchFamily="34" charset="0"/>
                <a:cs typeface="Calibri" panose="020F0502020204030204" pitchFamily="34" charset="0"/>
              </a:rPr>
              <a:t>, other jobs are on the rise. Doctors, nurses, and pharmacists, for instance, are in great demand because of ageing populations and increased life expectancy. That is why before you make a decision, you should carefully examine the opportunities that a career path may provide.</a:t>
            </a:r>
          </a:p>
        </p:txBody>
      </p:sp>
      <p:sp>
        <p:nvSpPr>
          <p:cNvPr id="6" name="Rectangle 5">
            <a:extLst>
              <a:ext uri="{FF2B5EF4-FFF2-40B4-BE49-F238E27FC236}">
                <a16:creationId xmlns:a16="http://schemas.microsoft.com/office/drawing/2014/main" id="{AADDDB80-A936-84CC-604D-01A8237C44D7}"/>
              </a:ext>
            </a:extLst>
          </p:cNvPr>
          <p:cNvSpPr/>
          <p:nvPr/>
        </p:nvSpPr>
        <p:spPr>
          <a:xfrm>
            <a:off x="923180" y="742295"/>
            <a:ext cx="3674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libri (Body)"/>
                <a:ea typeface="+mn-ea"/>
                <a:cs typeface="+mn-cs"/>
              </a:rPr>
              <a:t>1</a:t>
            </a:r>
          </a:p>
        </p:txBody>
      </p:sp>
      <p:sp>
        <p:nvSpPr>
          <p:cNvPr id="7" name="Rectangle 6">
            <a:extLst>
              <a:ext uri="{FF2B5EF4-FFF2-40B4-BE49-F238E27FC236}">
                <a16:creationId xmlns:a16="http://schemas.microsoft.com/office/drawing/2014/main" id="{AC6A020E-2CCF-D931-FE60-83F78691E7DE}"/>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0B6B72F-2BAF-34BE-BC75-AE9A16F92AB7}"/>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28464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4</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862473"/>
            <a:ext cx="83049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Read the article again and choose the correct answer A, B, or C.</a:t>
            </a:r>
          </a:p>
        </p:txBody>
      </p:sp>
      <p:sp>
        <p:nvSpPr>
          <p:cNvPr id="10" name="Rectangle 9"/>
          <p:cNvSpPr/>
          <p:nvPr/>
        </p:nvSpPr>
        <p:spPr>
          <a:xfrm>
            <a:off x="540327" y="1733981"/>
            <a:ext cx="830787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Body)"/>
                <a:ea typeface="+mn-ea"/>
                <a:cs typeface="+mn-cs"/>
              </a:rPr>
              <a:t>1.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How is the article organised?</a:t>
            </a:r>
          </a:p>
          <a:p>
            <a:pPr marL="717550" lvl="1">
              <a:buClrTx/>
              <a:defRPr/>
            </a:pPr>
            <a:r>
              <a:rPr kumimoji="0" lang="vi-VN" sz="3200" b="0" i="0" u="none" strike="noStrike" kern="1200" cap="none" spc="0" normalizeH="0" baseline="0" noProof="0" dirty="0">
                <a:ln>
                  <a:noFill/>
                </a:ln>
                <a:solidFill>
                  <a:srgbClr val="C00000"/>
                </a:solidFill>
                <a:effectLst/>
                <a:uLnTx/>
                <a:uFillTx/>
                <a:latin typeface="Calibri (Body)"/>
                <a:ea typeface="+mn-ea"/>
                <a:cs typeface="+mn-cs"/>
              </a:rPr>
              <a:t>A.</a:t>
            </a:r>
            <a:r>
              <a:rPr kumimoji="0" lang="vi-VN" sz="3200" b="0" i="0" u="none" strike="noStrike" kern="1200" cap="none" spc="0" normalizeH="0" baseline="0" noProof="0" dirty="0">
                <a:ln>
                  <a:noFill/>
                </a:ln>
                <a:solidFill>
                  <a:prstClr val="black"/>
                </a:solidFill>
                <a:effectLst/>
                <a:uLnTx/>
                <a:uFillTx/>
                <a:latin typeface="Calibri (Body)"/>
                <a:ea typeface="+mn-ea"/>
                <a:cs typeface="+mn-cs"/>
              </a:rPr>
              <a:t> Using a ‛cause and effect’ text</a:t>
            </a:r>
          </a:p>
          <a:p>
            <a:pPr marL="717550" lvl="1">
              <a:buClrTx/>
              <a:defRPr/>
            </a:pPr>
            <a:r>
              <a:rPr kumimoji="0" lang="vi-VN" sz="3200" b="0" i="0" u="none" strike="noStrike" kern="1200" cap="none" spc="0" normalizeH="0" baseline="0" noProof="0" dirty="0">
                <a:ln>
                  <a:noFill/>
                </a:ln>
                <a:solidFill>
                  <a:prstClr val="black"/>
                </a:solidFill>
                <a:effectLst/>
                <a:uLnTx/>
                <a:uFillTx/>
                <a:latin typeface="Calibri (Body)"/>
                <a:ea typeface="+mn-ea"/>
                <a:cs typeface="+mn-cs"/>
              </a:rPr>
              <a:t>structure.</a:t>
            </a:r>
          </a:p>
          <a:p>
            <a:pPr marL="717550" lvl="1">
              <a:buClrTx/>
              <a:defRPr/>
            </a:pPr>
            <a:r>
              <a:rPr kumimoji="0" lang="vi-VN" sz="3200" b="0" i="0" u="none" strike="noStrike" kern="1200" cap="none" spc="0" normalizeH="0" baseline="0" noProof="0" dirty="0">
                <a:ln>
                  <a:noFill/>
                </a:ln>
                <a:solidFill>
                  <a:srgbClr val="C00000"/>
                </a:solidFill>
                <a:effectLst/>
                <a:uLnTx/>
                <a:uFillTx/>
                <a:latin typeface="Calibri (Body)"/>
                <a:ea typeface="+mn-ea"/>
                <a:cs typeface="+mn-cs"/>
              </a:rPr>
              <a:t>B.</a:t>
            </a:r>
            <a:r>
              <a:rPr kumimoji="0" lang="vi-VN" sz="3200" b="0" i="0" u="none" strike="noStrike" kern="1200" cap="none" spc="0" normalizeH="0" baseline="0" noProof="0" dirty="0">
                <a:ln>
                  <a:noFill/>
                </a:ln>
                <a:solidFill>
                  <a:prstClr val="black"/>
                </a:solidFill>
                <a:effectLst/>
                <a:uLnTx/>
                <a:uFillTx/>
                <a:latin typeface="Calibri (Body)"/>
                <a:ea typeface="+mn-ea"/>
                <a:cs typeface="+mn-cs"/>
              </a:rPr>
              <a:t> Discussing similarities and differences.</a:t>
            </a:r>
          </a:p>
          <a:p>
            <a:pPr marL="717550" lvl="1">
              <a:buClrTx/>
              <a:defRPr/>
            </a:pPr>
            <a:r>
              <a:rPr kumimoji="0" lang="vi-VN" sz="3200" b="0" i="0" u="none" strike="noStrike" kern="1200" cap="none" spc="0" normalizeH="0" baseline="0" noProof="0" dirty="0">
                <a:ln>
                  <a:noFill/>
                </a:ln>
                <a:solidFill>
                  <a:srgbClr val="C00000"/>
                </a:solidFill>
                <a:effectLst/>
                <a:uLnTx/>
                <a:uFillTx/>
                <a:latin typeface="Calibri (Body)"/>
                <a:ea typeface="+mn-ea"/>
                <a:cs typeface="+mn-cs"/>
              </a:rPr>
              <a:t>C.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Sorting information into themes and</a:t>
            </a:r>
          </a:p>
          <a:p>
            <a:pPr marL="717550" lvl="1">
              <a:buClrTx/>
              <a:defRPr/>
            </a:pPr>
            <a:r>
              <a:rPr kumimoji="0" lang="vi-VN" sz="3200" b="0" i="0" u="none" strike="noStrike" kern="1200" cap="none" spc="0" normalizeH="0" baseline="0" noProof="0" dirty="0">
                <a:ln>
                  <a:noFill/>
                </a:ln>
                <a:solidFill>
                  <a:prstClr val="black"/>
                </a:solidFill>
                <a:effectLst/>
                <a:uLnTx/>
                <a:uFillTx/>
                <a:latin typeface="Calibri (Body)"/>
                <a:ea typeface="+mn-ea"/>
                <a:cs typeface="+mn-cs"/>
              </a:rPr>
              <a:t>categories.</a:t>
            </a:r>
          </a:p>
        </p:txBody>
      </p:sp>
      <p:sp>
        <p:nvSpPr>
          <p:cNvPr id="18" name="Oval 17">
            <a:extLst>
              <a:ext uri="{FF2B5EF4-FFF2-40B4-BE49-F238E27FC236}">
                <a16:creationId xmlns:a16="http://schemas.microsoft.com/office/drawing/2014/main" id="{0F1B09E1-BBB4-43C8-9340-4FA6F65E2FB1}"/>
              </a:ext>
            </a:extLst>
          </p:cNvPr>
          <p:cNvSpPr/>
          <p:nvPr/>
        </p:nvSpPr>
        <p:spPr>
          <a:xfrm>
            <a:off x="1174679" y="3683612"/>
            <a:ext cx="619396" cy="6105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4F1F3D7-5C17-4814-1BD4-920A6211645C}"/>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269323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8DD77-AEC1-79A2-23CE-EDC933750A61}"/>
              </a:ext>
            </a:extLst>
          </p:cNvPr>
          <p:cNvSpPr/>
          <p:nvPr/>
        </p:nvSpPr>
        <p:spPr>
          <a:xfrm>
            <a:off x="585815" y="1490158"/>
            <a:ext cx="810677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C00000"/>
                </a:solidFill>
                <a:effectLst/>
                <a:uLnTx/>
                <a:uFillTx/>
                <a:latin typeface="Calibri (Body)"/>
                <a:ea typeface="+mn-ea"/>
                <a:cs typeface="+mn-cs"/>
              </a:rPr>
              <a:t>2.</a:t>
            </a:r>
            <a:r>
              <a:rPr kumimoji="0" lang="vi-VN" sz="27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Why does the writer mention ‛</a:t>
            </a:r>
            <a:r>
              <a:rPr kumimoji="0" lang="en-US" sz="2700" b="1" i="0" u="none" strike="noStrike" kern="1200" cap="none" spc="0" normalizeH="0" baseline="0" noProof="0" dirty="0">
                <a:ln>
                  <a:noFill/>
                </a:ln>
                <a:solidFill>
                  <a:prstClr val="black"/>
                </a:solidFill>
                <a:effectLst/>
                <a:uLnTx/>
                <a:uFillTx/>
                <a:latin typeface="Calibri"/>
                <a:ea typeface="+mn-ea"/>
                <a:cs typeface="+mn-cs"/>
              </a:rPr>
              <a:t>a social worker or a teacher</a:t>
            </a:r>
            <a:r>
              <a:rPr kumimoji="0" lang="en-US" sz="2700" b="0" i="0" u="none" strike="noStrike" kern="1200" cap="none" spc="0" normalizeH="0" baseline="0" noProof="0" dirty="0">
                <a:ln>
                  <a:noFill/>
                </a:ln>
                <a:solidFill>
                  <a:prstClr val="black"/>
                </a:solidFill>
                <a:effectLst/>
                <a:uLnTx/>
                <a:uFillTx/>
                <a:latin typeface="Calibri"/>
                <a:ea typeface="+mn-ea"/>
                <a:cs typeface="+mn-cs"/>
              </a:rPr>
              <a:t>’ in Section A?</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To illustrate jobs related to working with and helping people.</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To prove that it will be easy to get these jobs in the future.</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 </a:t>
            </a:r>
            <a:r>
              <a:rPr kumimoji="0" lang="en-US" sz="2700" b="0" i="0" u="none" strike="noStrike" kern="1200" cap="none" spc="0" normalizeH="0" baseline="0" noProof="0" dirty="0">
                <a:ln>
                  <a:noFill/>
                </a:ln>
                <a:solidFill>
                  <a:prstClr val="black"/>
                </a:solidFill>
                <a:effectLst/>
                <a:uLnTx/>
                <a:uFillTx/>
                <a:latin typeface="Calibri"/>
                <a:ea typeface="+mn-ea"/>
                <a:cs typeface="+mn-cs"/>
              </a:rPr>
              <a:t>To show that more and more people want to work as social workers and teachers.</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4</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862473"/>
            <a:ext cx="83049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Read the article again and choose the correct answer A, B, or C.</a:t>
            </a:r>
          </a:p>
        </p:txBody>
      </p:sp>
      <p:sp>
        <p:nvSpPr>
          <p:cNvPr id="18" name="Oval 17">
            <a:extLst>
              <a:ext uri="{FF2B5EF4-FFF2-40B4-BE49-F238E27FC236}">
                <a16:creationId xmlns:a16="http://schemas.microsoft.com/office/drawing/2014/main" id="{0F1B09E1-BBB4-43C8-9340-4FA6F65E2FB1}"/>
              </a:ext>
            </a:extLst>
          </p:cNvPr>
          <p:cNvSpPr/>
          <p:nvPr/>
        </p:nvSpPr>
        <p:spPr>
          <a:xfrm>
            <a:off x="493628" y="2266467"/>
            <a:ext cx="619396" cy="6105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4F1F3D7-5C17-4814-1BD4-920A6211645C}"/>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7043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4</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862473"/>
            <a:ext cx="83049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Read the article again and choose the correct answer A, B, or C.</a:t>
            </a:r>
          </a:p>
        </p:txBody>
      </p:sp>
      <p:sp>
        <p:nvSpPr>
          <p:cNvPr id="18" name="Oval 17">
            <a:extLst>
              <a:ext uri="{FF2B5EF4-FFF2-40B4-BE49-F238E27FC236}">
                <a16:creationId xmlns:a16="http://schemas.microsoft.com/office/drawing/2014/main" id="{0F1B09E1-BBB4-43C8-9340-4FA6F65E2FB1}"/>
              </a:ext>
            </a:extLst>
          </p:cNvPr>
          <p:cNvSpPr/>
          <p:nvPr/>
        </p:nvSpPr>
        <p:spPr>
          <a:xfrm>
            <a:off x="493628" y="3091846"/>
            <a:ext cx="619396" cy="6105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4F1F3D7-5C17-4814-1BD4-920A6211645C}"/>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5" name="Rectangle 4">
            <a:extLst>
              <a:ext uri="{FF2B5EF4-FFF2-40B4-BE49-F238E27FC236}">
                <a16:creationId xmlns:a16="http://schemas.microsoft.com/office/drawing/2014/main" id="{37ED1CCC-C203-375A-53F0-F09A03F532E7}"/>
              </a:ext>
            </a:extLst>
          </p:cNvPr>
          <p:cNvSpPr/>
          <p:nvPr/>
        </p:nvSpPr>
        <p:spPr>
          <a:xfrm>
            <a:off x="570968" y="1501665"/>
            <a:ext cx="833785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3. </a:t>
            </a:r>
            <a:r>
              <a:rPr kumimoji="0" lang="en-US" sz="2700" b="0" i="0" u="none" strike="noStrike" kern="1200" cap="none" spc="0" normalizeH="0" baseline="0" noProof="0" dirty="0">
                <a:ln>
                  <a:noFill/>
                </a:ln>
                <a:solidFill>
                  <a:prstClr val="black"/>
                </a:solidFill>
                <a:effectLst/>
                <a:uLnTx/>
                <a:uFillTx/>
                <a:latin typeface="Calibri"/>
                <a:ea typeface="+mn-ea"/>
                <a:cs typeface="+mn-cs"/>
              </a:rPr>
              <a:t>Why does the writer include the server and barista jobs in Section B?</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To compare these jobs with the jobs that need formal training.</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To give an example of jobs that don’t require formal training.</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 </a:t>
            </a:r>
            <a:r>
              <a:rPr kumimoji="0" lang="en-US" sz="2700" b="0" i="0" u="none" strike="noStrike" kern="1200" cap="none" spc="0" normalizeH="0" baseline="0" noProof="0" dirty="0">
                <a:ln>
                  <a:noFill/>
                </a:ln>
                <a:solidFill>
                  <a:prstClr val="black"/>
                </a:solidFill>
                <a:effectLst/>
                <a:uLnTx/>
                <a:uFillTx/>
                <a:latin typeface="Calibri"/>
                <a:ea typeface="+mn-ea"/>
                <a:cs typeface="+mn-cs"/>
              </a:rPr>
              <a:t>To give additional examples of jobs that need formal training.</a:t>
            </a:r>
            <a:endPar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624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4</a:t>
            </a:r>
          </a:p>
        </p:txBody>
      </p:sp>
      <p:sp>
        <p:nvSpPr>
          <p:cNvPr id="28" name="Rectangle 27">
            <a:extLst>
              <a:ext uri="{FF2B5EF4-FFF2-40B4-BE49-F238E27FC236}">
                <a16:creationId xmlns:a16="http://schemas.microsoft.com/office/drawing/2014/main" id="{C7DA39DC-01AE-471A-82C2-098DF5CFAFF6}"/>
              </a:ext>
            </a:extLst>
          </p:cNvPr>
          <p:cNvSpPr/>
          <p:nvPr/>
        </p:nvSpPr>
        <p:spPr>
          <a:xfrm>
            <a:off x="803326" y="862473"/>
            <a:ext cx="83049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Read the article again and choose the correct answer A, B, or C.</a:t>
            </a:r>
          </a:p>
        </p:txBody>
      </p:sp>
      <p:sp>
        <p:nvSpPr>
          <p:cNvPr id="18" name="Oval 17">
            <a:extLst>
              <a:ext uri="{FF2B5EF4-FFF2-40B4-BE49-F238E27FC236}">
                <a16:creationId xmlns:a16="http://schemas.microsoft.com/office/drawing/2014/main" id="{0F1B09E1-BBB4-43C8-9340-4FA6F65E2FB1}"/>
              </a:ext>
            </a:extLst>
          </p:cNvPr>
          <p:cNvSpPr/>
          <p:nvPr/>
        </p:nvSpPr>
        <p:spPr>
          <a:xfrm>
            <a:off x="454039" y="3678466"/>
            <a:ext cx="619396" cy="6105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4F1F3D7-5C17-4814-1BD4-920A6211645C}"/>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prstClr val="white"/>
                </a:solidFill>
                <a:effectLst>
                  <a:outerShdw blurRad="38100" dist="38100" dir="2700000" algn="tl">
                    <a:srgbClr val="000000">
                      <a:alpha val="43137"/>
                    </a:srgbClr>
                  </a:outerShdw>
                </a:effectLst>
                <a:latin typeface="Calibri"/>
                <a:ea typeface="Adobe Gothic Std B" panose="020B0800000000000000" pitchFamily="34" charset="-128"/>
                <a:cs typeface="+mn-cs"/>
              </a:rPr>
              <a:t>WHILE</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
        <p:nvSpPr>
          <p:cNvPr id="2" name="Rectangle 1">
            <a:extLst>
              <a:ext uri="{FF2B5EF4-FFF2-40B4-BE49-F238E27FC236}">
                <a16:creationId xmlns:a16="http://schemas.microsoft.com/office/drawing/2014/main" id="{660702E1-2D3E-7C97-7083-7257FC8ACB41}"/>
              </a:ext>
            </a:extLst>
          </p:cNvPr>
          <p:cNvSpPr/>
          <p:nvPr/>
        </p:nvSpPr>
        <p:spPr>
          <a:xfrm>
            <a:off x="540327" y="2016758"/>
            <a:ext cx="830498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a:t>
            </a:r>
            <a:r>
              <a:rPr kumimoji="0" lang="en-US" sz="2800" b="0" i="0" u="none" strike="noStrike" kern="1200" cap="none" spc="0" normalizeH="0" baseline="0" noProof="0" dirty="0">
                <a:ln>
                  <a:noFill/>
                </a:ln>
                <a:solidFill>
                  <a:prstClr val="black"/>
                </a:solidFill>
                <a:effectLst/>
                <a:uLnTx/>
                <a:uFillTx/>
                <a:latin typeface="Calibri"/>
                <a:ea typeface="+mn-ea"/>
                <a:cs typeface="+mn-cs"/>
              </a:rPr>
              <a:t>The author uses ‛</a:t>
            </a:r>
            <a:r>
              <a:rPr kumimoji="0" lang="en-US" sz="2800" b="1" i="0" u="none" strike="noStrike" kern="1200" cap="none" spc="0" normalizeH="0" baseline="0" noProof="0" dirty="0">
                <a:ln>
                  <a:noFill/>
                </a:ln>
                <a:solidFill>
                  <a:prstClr val="black"/>
                </a:solidFill>
                <a:effectLst/>
                <a:uLnTx/>
                <a:uFillTx/>
                <a:latin typeface="Calibri"/>
                <a:ea typeface="+mn-ea"/>
                <a:cs typeface="+mn-cs"/>
              </a:rPr>
              <a:t>However</a:t>
            </a:r>
            <a:r>
              <a:rPr kumimoji="0" lang="en-US" sz="2800" b="0" i="0" u="none" strike="noStrike" kern="1200" cap="none" spc="0" normalizeH="0" baseline="0" noProof="0" dirty="0">
                <a:ln>
                  <a:noFill/>
                </a:ln>
                <a:solidFill>
                  <a:prstClr val="black"/>
                </a:solidFill>
                <a:effectLst/>
                <a:uLnTx/>
                <a:uFillTx/>
                <a:latin typeface="Calibri"/>
                <a:ea typeface="+mn-ea"/>
                <a:cs typeface="+mn-cs"/>
              </a:rPr>
              <a:t>’ in Section C in order to _________.</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explain why the jobs will become obsolete</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show the consequences of increased life expectancy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 </a:t>
            </a:r>
            <a:r>
              <a:rPr kumimoji="0" lang="en-US" sz="2800" b="0" i="0" u="none" strike="noStrike" kern="1200" cap="none" spc="0" normalizeH="0" baseline="0" noProof="0" dirty="0">
                <a:ln>
                  <a:noFill/>
                </a:ln>
                <a:solidFill>
                  <a:prstClr val="black"/>
                </a:solidFill>
                <a:effectLst/>
                <a:uLnTx/>
                <a:uFillTx/>
                <a:latin typeface="Calibri"/>
                <a:ea typeface="+mn-ea"/>
                <a:cs typeface="+mn-cs"/>
              </a:rPr>
              <a:t>introduce jobs that are in demand</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7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806E30-990E-1498-A07D-0029B791162E}"/>
              </a:ext>
            </a:extLst>
          </p:cNvPr>
          <p:cNvPicPr>
            <a:picLocks noChangeAspect="1"/>
          </p:cNvPicPr>
          <p:nvPr/>
        </p:nvPicPr>
        <p:blipFill>
          <a:blip r:embed="rId3"/>
          <a:stretch>
            <a:fillRect/>
          </a:stretch>
        </p:blipFill>
        <p:spPr>
          <a:xfrm>
            <a:off x="2540130" y="2434340"/>
            <a:ext cx="4063739" cy="2709160"/>
          </a:xfrm>
          <a:prstGeom prst="rect">
            <a:avLst/>
          </a:prstGeom>
        </p:spPr>
      </p:pic>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7B7E199-7032-40AA-A95C-5716F14ED42D}"/>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ounded Rectangle 7">
            <a:extLst>
              <a:ext uri="{FF2B5EF4-FFF2-40B4-BE49-F238E27FC236}">
                <a16:creationId xmlns:a16="http://schemas.microsoft.com/office/drawing/2014/main" id="{E150BA21-469D-4A60-85B3-ED93B8EF25C9}"/>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BD62E-0B1F-40A0-801B-F95080E57E7C}"/>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5</a:t>
            </a:r>
          </a:p>
        </p:txBody>
      </p:sp>
      <p:sp>
        <p:nvSpPr>
          <p:cNvPr id="28" name="Rectangle 27">
            <a:extLst>
              <a:ext uri="{FF2B5EF4-FFF2-40B4-BE49-F238E27FC236}">
                <a16:creationId xmlns:a16="http://schemas.microsoft.com/office/drawing/2014/main" id="{C7DA39DC-01AE-471A-82C2-098DF5CFAFF6}"/>
              </a:ext>
            </a:extLst>
          </p:cNvPr>
          <p:cNvSpPr/>
          <p:nvPr/>
        </p:nvSpPr>
        <p:spPr>
          <a:xfrm>
            <a:off x="839014" y="839016"/>
            <a:ext cx="793379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Work in pairs. </a:t>
            </a:r>
            <a:r>
              <a:rPr lang="en-US" sz="2800" b="1" kern="1200" dirty="0">
                <a:solidFill>
                  <a:prstClr val="black"/>
                </a:solidFill>
                <a:latin typeface="Calibri"/>
                <a:ea typeface="+mn-ea"/>
                <a:cs typeface="Arial" panose="020B0604020202020204" pitchFamily="34" charset="0"/>
              </a:rPr>
              <a:t>D</a:t>
            </a:r>
            <a:r>
              <a:rPr kumimoji="0" lang="en-US" sz="2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iscuss</a:t>
            </a: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the following questions.</a:t>
            </a:r>
          </a:p>
        </p:txBody>
      </p:sp>
      <p:sp>
        <p:nvSpPr>
          <p:cNvPr id="10" name="Rectangle 9"/>
          <p:cNvSpPr/>
          <p:nvPr/>
        </p:nvSpPr>
        <p:spPr>
          <a:xfrm>
            <a:off x="642793" y="1536053"/>
            <a:ext cx="785841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strike="noStrike" kern="1200" cap="none" spc="0" normalizeH="0" baseline="0" noProof="0" dirty="0">
                <a:ln>
                  <a:noFill/>
                </a:ln>
                <a:solidFill>
                  <a:srgbClr val="C00000"/>
                </a:solidFill>
                <a:uLnTx/>
                <a:uFillTx/>
                <a:latin typeface="Calibri"/>
                <a:ea typeface="+mn-ea"/>
                <a:cs typeface="+mn-cs"/>
              </a:rPr>
              <a:t>What kind of job do you prefer: a job that requires formal education or a job that does not? Why?</a:t>
            </a:r>
            <a:endParaRPr kumimoji="0" lang="vi-VN" sz="2800" b="0" i="1" strike="noStrike" kern="1200" cap="none" spc="0" normalizeH="0" baseline="0" noProof="0" dirty="0">
              <a:ln>
                <a:noFill/>
              </a:ln>
              <a:solidFill>
                <a:prstClr val="black"/>
              </a:solidFill>
              <a:uLnTx/>
              <a:uFillTx/>
              <a:latin typeface="Arial" panose="020B0604020202020204" pitchFamily="34" charset="0"/>
              <a:ea typeface="+mn-ea"/>
              <a:cs typeface="+mn-cs"/>
            </a:endParaRPr>
          </a:p>
        </p:txBody>
      </p:sp>
      <p:grpSp>
        <p:nvGrpSpPr>
          <p:cNvPr id="7" name="Google Shape;1733;p74">
            <a:extLst>
              <a:ext uri="{FF2B5EF4-FFF2-40B4-BE49-F238E27FC236}">
                <a16:creationId xmlns:a16="http://schemas.microsoft.com/office/drawing/2014/main" id="{9AD4377F-5C66-7B34-5ECB-19E99688E773}"/>
              </a:ext>
            </a:extLst>
          </p:cNvPr>
          <p:cNvGrpSpPr/>
          <p:nvPr/>
        </p:nvGrpSpPr>
        <p:grpSpPr>
          <a:xfrm>
            <a:off x="1950532" y="2557088"/>
            <a:ext cx="816399" cy="770948"/>
            <a:chOff x="6843802" y="2410602"/>
            <a:chExt cx="606177" cy="572387"/>
          </a:xfrm>
        </p:grpSpPr>
        <p:sp>
          <p:nvSpPr>
            <p:cNvPr id="8" name="Google Shape;1734;p74">
              <a:extLst>
                <a:ext uri="{FF2B5EF4-FFF2-40B4-BE49-F238E27FC236}">
                  <a16:creationId xmlns:a16="http://schemas.microsoft.com/office/drawing/2014/main" id="{9D5F2A85-D72C-DA3E-B633-E3972193BFE7}"/>
                </a:ext>
              </a:extLst>
            </p:cNvPr>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35;p74">
              <a:extLst>
                <a:ext uri="{FF2B5EF4-FFF2-40B4-BE49-F238E27FC236}">
                  <a16:creationId xmlns:a16="http://schemas.microsoft.com/office/drawing/2014/main" id="{66554468-5B6A-9B0F-4166-04A2DE417DAF}"/>
                </a:ext>
              </a:extLst>
            </p:cNvPr>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736;p74">
            <a:extLst>
              <a:ext uri="{FF2B5EF4-FFF2-40B4-BE49-F238E27FC236}">
                <a16:creationId xmlns:a16="http://schemas.microsoft.com/office/drawing/2014/main" id="{08686545-362B-B371-AF48-0E1E7F3E148B}"/>
              </a:ext>
            </a:extLst>
          </p:cNvPr>
          <p:cNvGrpSpPr/>
          <p:nvPr/>
        </p:nvGrpSpPr>
        <p:grpSpPr>
          <a:xfrm rot="2374148">
            <a:off x="611725" y="4135929"/>
            <a:ext cx="1063956" cy="964676"/>
            <a:chOff x="5889976" y="452096"/>
            <a:chExt cx="952564" cy="863728"/>
          </a:xfrm>
        </p:grpSpPr>
        <p:sp>
          <p:nvSpPr>
            <p:cNvPr id="12" name="Google Shape;1737;p74">
              <a:extLst>
                <a:ext uri="{FF2B5EF4-FFF2-40B4-BE49-F238E27FC236}">
                  <a16:creationId xmlns:a16="http://schemas.microsoft.com/office/drawing/2014/main" id="{4061653C-C275-A742-BF0A-84733808989D}"/>
                </a:ext>
              </a:extLst>
            </p:cNvPr>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38;p74">
              <a:extLst>
                <a:ext uri="{FF2B5EF4-FFF2-40B4-BE49-F238E27FC236}">
                  <a16:creationId xmlns:a16="http://schemas.microsoft.com/office/drawing/2014/main" id="{8AD7DF45-88CF-8718-8752-38C6DC9BCFB0}"/>
                </a:ext>
              </a:extLst>
            </p:cNvPr>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39;p74">
              <a:extLst>
                <a:ext uri="{FF2B5EF4-FFF2-40B4-BE49-F238E27FC236}">
                  <a16:creationId xmlns:a16="http://schemas.microsoft.com/office/drawing/2014/main" id="{2D55BED3-C15A-30E6-ECBF-73236063A08C}"/>
                </a:ext>
              </a:extLst>
            </p:cNvPr>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40;p74">
              <a:extLst>
                <a:ext uri="{FF2B5EF4-FFF2-40B4-BE49-F238E27FC236}">
                  <a16:creationId xmlns:a16="http://schemas.microsoft.com/office/drawing/2014/main" id="{49612464-A511-5F38-9762-1FB19343476E}"/>
                </a:ext>
              </a:extLst>
            </p:cNvPr>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741;p74">
            <a:extLst>
              <a:ext uri="{FF2B5EF4-FFF2-40B4-BE49-F238E27FC236}">
                <a16:creationId xmlns:a16="http://schemas.microsoft.com/office/drawing/2014/main" id="{03BE3E44-E79A-F895-E937-EBBCDF2356C3}"/>
              </a:ext>
            </a:extLst>
          </p:cNvPr>
          <p:cNvSpPr/>
          <p:nvPr/>
        </p:nvSpPr>
        <p:spPr>
          <a:xfrm rot="-5091525">
            <a:off x="8226049" y="4276451"/>
            <a:ext cx="656774" cy="602021"/>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F94E01FB-BDB3-4C4B-DBD0-EF113695DF66}"/>
              </a:ext>
            </a:extLst>
          </p:cNvPr>
          <p:cNvSpPr txBox="1"/>
          <p:nvPr/>
        </p:nvSpPr>
        <p:spPr>
          <a:xfrm>
            <a:off x="-920409" y="61968"/>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POST-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283497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a:extLst>
              <a:ext uri="{FF2B5EF4-FFF2-40B4-BE49-F238E27FC236}">
                <a16:creationId xmlns:a16="http://schemas.microsoft.com/office/drawing/2014/main" id="{EB80FE73-7543-A134-2AD5-7051B5736FCC}"/>
              </a:ext>
            </a:extLst>
          </p:cNvPr>
          <p:cNvPicPr>
            <a:picLocks noChangeAspect="1"/>
          </p:cNvPicPr>
          <p:nvPr/>
        </p:nvPicPr>
        <p:blipFill>
          <a:blip r:embed="rId3"/>
          <a:stretch>
            <a:fillRect/>
          </a:stretch>
        </p:blipFill>
        <p:spPr>
          <a:xfrm>
            <a:off x="1354" y="0"/>
            <a:ext cx="9141292" cy="5143500"/>
          </a:xfrm>
          <a:prstGeom prst="rect">
            <a:avLst/>
          </a:prstGeom>
        </p:spPr>
      </p:pic>
      <p:pic>
        <p:nvPicPr>
          <p:cNvPr id="89" name="Google Shape;89;p1" descr="038b4ff17003114c478d29a567a6daaf.png"/>
          <p:cNvPicPr preferRelativeResize="0"/>
          <p:nvPr/>
        </p:nvPicPr>
        <p:blipFill rotWithShape="1">
          <a:blip r:embed="rId4">
            <a:alphaModFix/>
          </a:blip>
          <a:srcRect/>
          <a:stretch/>
        </p:blipFill>
        <p:spPr>
          <a:xfrm>
            <a:off x="3061400" y="1452695"/>
            <a:ext cx="2245316" cy="3600450"/>
          </a:xfrm>
          <a:prstGeom prst="rect">
            <a:avLst/>
          </a:prstGeom>
          <a:noFill/>
          <a:ln>
            <a:noFill/>
          </a:ln>
        </p:spPr>
      </p:pic>
      <p:sp>
        <p:nvSpPr>
          <p:cNvPr id="88" name="Google Shape;88;p1"/>
          <p:cNvSpPr txBox="1">
            <a:spLocks noGrp="1"/>
          </p:cNvSpPr>
          <p:nvPr>
            <p:ph type="title"/>
          </p:nvPr>
        </p:nvSpPr>
        <p:spPr>
          <a:xfrm>
            <a:off x="2056760" y="646742"/>
            <a:ext cx="5030480" cy="857250"/>
          </a:xfrm>
          <a:prstGeom prst="rect">
            <a:avLst/>
          </a:prstGeom>
          <a:solidFill>
            <a:schemeClr val="tx2">
              <a:lumMod val="40000"/>
              <a:lumOff val="60000"/>
            </a:schemeClr>
          </a:solidFill>
          <a:ln w="9525" cap="flat" cmpd="sng">
            <a:solidFill>
              <a:schemeClr val="accent5">
                <a:lumMod val="60000"/>
                <a:lumOff val="40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vert="horz" wrap="square" lIns="68569" tIns="34275" rIns="68569" bIns="34275" rtlCol="0" anchor="ctr" anchorCtr="0">
            <a:normAutofit/>
          </a:bodyPr>
          <a:lstStyle/>
          <a:p>
            <a:pPr algn="ctr">
              <a:spcBef>
                <a:spcPts val="0"/>
              </a:spcBef>
              <a:buClr>
                <a:schemeClr val="dk1"/>
              </a:buClr>
              <a:buSzPts val="4400"/>
            </a:pPr>
            <a:r>
              <a:rPr lang="en-US" dirty="0">
                <a:ln w="6600">
                  <a:solidFill>
                    <a:schemeClr val="accent2"/>
                  </a:solidFill>
                  <a:prstDash val="solid"/>
                </a:ln>
                <a:solidFill>
                  <a:srgbClr val="FFFFFF"/>
                </a:solidFill>
                <a:effectLst>
                  <a:outerShdw dist="38100" dir="2700000" algn="tl" rotWithShape="0">
                    <a:schemeClr val="accent2"/>
                  </a:outerShdw>
                </a:effectLst>
                <a:latin typeface="Calibri (Body)"/>
                <a:ea typeface="Times New Roman"/>
                <a:cs typeface="Times New Roman"/>
                <a:sym typeface="Times New Roman"/>
              </a:rPr>
              <a:t>FEED THE MONKEY</a:t>
            </a:r>
          </a:p>
        </p:txBody>
      </p:sp>
      <p:sp>
        <p:nvSpPr>
          <p:cNvPr id="7" name="Rectangle 6">
            <a:extLst>
              <a:ext uri="{FF2B5EF4-FFF2-40B4-BE49-F238E27FC236}">
                <a16:creationId xmlns:a16="http://schemas.microsoft.com/office/drawing/2014/main" id="{96D909A0-75C9-2667-AD15-19385FD17AA0}"/>
              </a:ext>
            </a:extLst>
          </p:cNvPr>
          <p:cNvSpPr/>
          <p:nvPr/>
        </p:nvSpPr>
        <p:spPr>
          <a:xfrm>
            <a:off x="0" y="0"/>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68C4E3F-0596-A8E5-A5EA-CACE507F817F}"/>
              </a:ext>
            </a:extLst>
          </p:cNvPr>
          <p:cNvSpPr txBox="1"/>
          <p:nvPr/>
        </p:nvSpPr>
        <p:spPr>
          <a:xfrm>
            <a:off x="260869" y="61761"/>
            <a:ext cx="3429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Body)"/>
                <a:ea typeface="+mn-ea"/>
                <a:cs typeface="Arial" panose="020B0604020202020204" pitchFamily="34" charset="0"/>
              </a:rPr>
              <a:t>WARM-UP</a:t>
            </a:r>
          </a:p>
        </p:txBody>
      </p:sp>
      <p:sp>
        <p:nvSpPr>
          <p:cNvPr id="3" name="Rectangle: Rounded Corners 2">
            <a:extLst>
              <a:ext uri="{FF2B5EF4-FFF2-40B4-BE49-F238E27FC236}">
                <a16:creationId xmlns:a16="http://schemas.microsoft.com/office/drawing/2014/main" id="{865D8E08-0333-D177-DD79-B2752F9E1D48}"/>
              </a:ext>
            </a:extLst>
          </p:cNvPr>
          <p:cNvSpPr/>
          <p:nvPr/>
        </p:nvSpPr>
        <p:spPr>
          <a:xfrm>
            <a:off x="85725" y="1565753"/>
            <a:ext cx="8972550" cy="3277097"/>
          </a:xfrm>
          <a:prstGeom prst="roundRect">
            <a:avLst/>
          </a:prstGeom>
          <a:solidFill>
            <a:schemeClr val="accent6">
              <a:lumMod val="40000"/>
              <a:lumOff val="60000"/>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100" b="1" dirty="0">
                <a:solidFill>
                  <a:srgbClr val="000000"/>
                </a:solidFill>
              </a:rPr>
              <a:t>INSTRUCTIONS</a:t>
            </a:r>
            <a:endParaRPr lang="en-US" sz="2800" b="1" dirty="0">
              <a:solidFill>
                <a:srgbClr val="000000"/>
              </a:solidFill>
            </a:endParaRPr>
          </a:p>
          <a:p>
            <a:pPr marL="342900" indent="-342900">
              <a:buAutoNum type="arabicPeriod"/>
            </a:pPr>
            <a:r>
              <a:rPr lang="en-US" sz="2800" dirty="0">
                <a:solidFill>
                  <a:srgbClr val="000000"/>
                </a:solidFill>
              </a:rPr>
              <a:t>Divide the class into 2 teams.</a:t>
            </a:r>
          </a:p>
          <a:p>
            <a:pPr marL="342900" indent="-342900">
              <a:buAutoNum type="arabicPeriod"/>
            </a:pPr>
            <a:r>
              <a:rPr lang="en-US" sz="2800" dirty="0">
                <a:solidFill>
                  <a:srgbClr val="000000"/>
                </a:solidFill>
              </a:rPr>
              <a:t>Each team picks an apple to choose the question.</a:t>
            </a:r>
          </a:p>
          <a:p>
            <a:pPr marL="342900" indent="-342900">
              <a:buAutoNum type="arabicPeriod"/>
            </a:pPr>
            <a:r>
              <a:rPr lang="en-US" sz="2800" dirty="0">
                <a:solidFill>
                  <a:srgbClr val="000000"/>
                </a:solidFill>
              </a:rPr>
              <a:t>The team look at the description and guess the job.</a:t>
            </a:r>
          </a:p>
          <a:p>
            <a:pPr marL="342900" indent="-342900">
              <a:buAutoNum type="arabicPeriod"/>
            </a:pPr>
            <a:r>
              <a:rPr lang="en-US" sz="2800" dirty="0">
                <a:solidFill>
                  <a:srgbClr val="000000"/>
                </a:solidFill>
              </a:rPr>
              <a:t>Each correct answer is 1 point for the team.</a:t>
            </a:r>
          </a:p>
          <a:p>
            <a:pPr algn="ctr"/>
            <a:endParaRPr lang="en-US" sz="2800" b="1" dirty="0">
              <a:solidFill>
                <a:srgbClr val="000000"/>
              </a:solidFill>
            </a:endParaRPr>
          </a:p>
          <a:p>
            <a:pPr algn="ctr"/>
            <a:r>
              <a:rPr lang="en-US" sz="2800" b="1" dirty="0">
                <a:solidFill>
                  <a:srgbClr val="000000"/>
                </a:solidFill>
              </a:rPr>
              <a:t>GOOD LUCK!</a:t>
            </a:r>
          </a:p>
        </p:txBody>
      </p:sp>
      <p:pic>
        <p:nvPicPr>
          <p:cNvPr id="90" name="Google Shape;90;p1" descr="4a28406e86abb27c8f54aaa4fce82474.png">
            <a:hlinkClick r:id="rId5" action="ppaction://hlinksldjump"/>
          </p:cNvPr>
          <p:cNvPicPr preferRelativeResize="0"/>
          <p:nvPr/>
        </p:nvPicPr>
        <p:blipFill rotWithShape="1">
          <a:blip r:embed="rId6">
            <a:alphaModFix/>
          </a:blip>
          <a:srcRect/>
          <a:stretch/>
        </p:blipFill>
        <p:spPr>
          <a:xfrm>
            <a:off x="7429496" y="3550155"/>
            <a:ext cx="1714504" cy="1593345"/>
          </a:xfrm>
          <a:prstGeom prst="rect">
            <a:avLst/>
          </a:prstGeom>
          <a:noFill/>
          <a:ln>
            <a:noFill/>
          </a:ln>
        </p:spPr>
      </p:pic>
      <p:sp>
        <p:nvSpPr>
          <p:cNvPr id="91" name="Google Shape;91;p1">
            <a:hlinkClick r:id="rId5" action="ppaction://hlinksldjump"/>
          </p:cNvPr>
          <p:cNvSpPr txBox="1"/>
          <p:nvPr/>
        </p:nvSpPr>
        <p:spPr>
          <a:xfrm>
            <a:off x="7756080" y="3729726"/>
            <a:ext cx="1428751" cy="607828"/>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spc="50" normalizeH="0" baseline="0" noProof="0" dirty="0">
                <a:ln w="9525" cmpd="sng">
                  <a:solidFill>
                    <a:schemeClr val="accent2">
                      <a:lumMod val="75000"/>
                    </a:schemeClr>
                  </a:solidFill>
                  <a:prstDash val="solid"/>
                </a:ln>
                <a:solidFill>
                  <a:schemeClr val="accent6">
                    <a:lumMod val="75000"/>
                  </a:schemeClr>
                </a:solidFill>
                <a:effectLst>
                  <a:glow rad="38100">
                    <a:schemeClr val="accent1">
                      <a:alpha val="40000"/>
                    </a:schemeClr>
                  </a:glow>
                </a:effectLst>
                <a:uLnTx/>
                <a:uFillTx/>
                <a:latin typeface="Calibri (Body)"/>
                <a:ea typeface="Calibri"/>
                <a:cs typeface="Calibri"/>
                <a:sym typeface="Calibri"/>
                <a:hlinkClick r:id="rId7" action="ppaction://hlinksldjump">
                  <a:extLst>
                    <a:ext uri="{A12FA001-AC4F-418D-AE19-62706E023703}">
                      <ahyp:hlinkClr xmlns:ahyp="http://schemas.microsoft.com/office/drawing/2018/hyperlinkcolor" val="tx"/>
                    </a:ext>
                  </a:extLst>
                </a:hlinkClick>
              </a:rPr>
              <a:t>PLAY</a:t>
            </a:r>
            <a:endParaRPr kumimoji="0" sz="3500" b="1" i="0" u="none" strike="noStrike" kern="1200" spc="50" normalizeH="0" baseline="0" noProof="0" dirty="0">
              <a:ln w="9525" cmpd="sng">
                <a:solidFill>
                  <a:schemeClr val="accent2">
                    <a:lumMod val="75000"/>
                  </a:schemeClr>
                </a:solidFill>
                <a:prstDash val="solid"/>
              </a:ln>
              <a:solidFill>
                <a:schemeClr val="accent6">
                  <a:lumMod val="75000"/>
                </a:schemeClr>
              </a:solidFill>
              <a:effectLst>
                <a:glow rad="38100">
                  <a:schemeClr val="accent1">
                    <a:alpha val="40000"/>
                  </a:schemeClr>
                </a:glow>
              </a:effectLst>
              <a:uLnTx/>
              <a:uFillTx/>
              <a:latin typeface="Calibri (Body)"/>
              <a:ea typeface="+mn-ea"/>
              <a:cs typeface="+mn-cs"/>
            </a:endParaRPr>
          </a:p>
        </p:txBody>
      </p:sp>
    </p:spTree>
    <p:extLst>
      <p:ext uri="{BB962C8B-B14F-4D97-AF65-F5344CB8AC3E}">
        <p14:creationId xmlns:p14="http://schemas.microsoft.com/office/powerpoint/2010/main" val="60304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797202-5F3A-0F8A-3732-7A672D6D2EBE}"/>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B4C4643-F9F6-E92B-BED2-2593AFD5EBA0}"/>
              </a:ext>
            </a:extLst>
          </p:cNvPr>
          <p:cNvSpPr txBox="1"/>
          <p:nvPr/>
        </p:nvSpPr>
        <p:spPr>
          <a:xfrm>
            <a:off x="540327" y="121573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ounded Rectangle 7">
            <a:extLst>
              <a:ext uri="{FF2B5EF4-FFF2-40B4-BE49-F238E27FC236}">
                <a16:creationId xmlns:a16="http://schemas.microsoft.com/office/drawing/2014/main" id="{ED23936A-8FFD-CCAE-9A33-FC5731927E05}"/>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33F9AC8-2688-8F82-7C97-C5B7F06C9795}"/>
              </a:ext>
            </a:extLst>
          </p:cNvPr>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5</a:t>
            </a:r>
          </a:p>
        </p:txBody>
      </p:sp>
      <p:sp>
        <p:nvSpPr>
          <p:cNvPr id="18" name="Rectangle 17">
            <a:extLst>
              <a:ext uri="{FF2B5EF4-FFF2-40B4-BE49-F238E27FC236}">
                <a16:creationId xmlns:a16="http://schemas.microsoft.com/office/drawing/2014/main" id="{41B9EAFF-5E66-FA8A-3DA6-2AC6286CADFE}"/>
              </a:ext>
            </a:extLst>
          </p:cNvPr>
          <p:cNvSpPr/>
          <p:nvPr/>
        </p:nvSpPr>
        <p:spPr>
          <a:xfrm>
            <a:off x="839014" y="845199"/>
            <a:ext cx="793379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Work in pairs. </a:t>
            </a:r>
            <a:r>
              <a:rPr lang="en-US" sz="2400" b="1" kern="1200" dirty="0">
                <a:solidFill>
                  <a:prstClr val="black"/>
                </a:solidFill>
                <a:latin typeface="Calibri"/>
                <a:ea typeface="+mn-ea"/>
                <a:cs typeface="Arial" panose="020B0604020202020204" pitchFamily="34" charset="0"/>
              </a:rPr>
              <a:t>D</a:t>
            </a:r>
            <a:r>
              <a:rPr kumimoji="0" lang="en-US" sz="24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iscuss</a:t>
            </a: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the following questions.</a:t>
            </a:r>
          </a:p>
        </p:txBody>
      </p:sp>
      <p:sp>
        <p:nvSpPr>
          <p:cNvPr id="19" name="Rectangle: Rounded Corners 18">
            <a:extLst>
              <a:ext uri="{FF2B5EF4-FFF2-40B4-BE49-F238E27FC236}">
                <a16:creationId xmlns:a16="http://schemas.microsoft.com/office/drawing/2014/main" id="{2B0D79EF-651C-4D41-CA64-2E5563341D3B}"/>
              </a:ext>
            </a:extLst>
          </p:cNvPr>
          <p:cNvSpPr/>
          <p:nvPr/>
        </p:nvSpPr>
        <p:spPr>
          <a:xfrm>
            <a:off x="104172" y="1387538"/>
            <a:ext cx="8935656" cy="3677603"/>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Suggested</a:t>
            </a:r>
            <a:r>
              <a:rPr kumimoji="0" lang="vi-VN" sz="2400" b="1" i="1" u="sng" strike="noStrike" kern="1200" cap="none" spc="0" normalizeH="0" baseline="0" noProof="0" dirty="0">
                <a:ln>
                  <a:noFill/>
                </a:ln>
                <a:solidFill>
                  <a:prstClr val="black"/>
                </a:solidFill>
                <a:effectLst/>
                <a:uLnTx/>
                <a:uFillTx/>
                <a:latin typeface="Arial" panose="020B0604020202020204" pitchFamily="34" charset="0"/>
                <a:ea typeface="+mn-ea"/>
                <a:cs typeface="+mn-cs"/>
              </a:rPr>
              <a:t> answers:</a:t>
            </a:r>
            <a:endParaRPr kumimoji="0" lang="en-US" sz="2400" b="0" i="1" u="sng"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I prefer a job that requires formal education because I believe that formal education will provide me with not only technical knowledge, but also soft skills. Soft skills will help me prepare for the world of work better. In addition, having a formal education will improve my prospects for an interesting and rewarding career.</a:t>
            </a:r>
          </a:p>
        </p:txBody>
      </p:sp>
      <p:pic>
        <p:nvPicPr>
          <p:cNvPr id="2" name="Picture 1" descr="A blue and green logo&#10;&#10;Description automatically generated">
            <a:extLst>
              <a:ext uri="{FF2B5EF4-FFF2-40B4-BE49-F238E27FC236}">
                <a16:creationId xmlns:a16="http://schemas.microsoft.com/office/drawing/2014/main" id="{65B180B2-12EB-8D99-6578-BD8565640D45}"/>
              </a:ext>
            </a:extLst>
          </p:cNvPr>
          <p:cNvPicPr>
            <a:picLocks noChangeAspect="1"/>
          </p:cNvPicPr>
          <p:nvPr/>
        </p:nvPicPr>
        <p:blipFill>
          <a:blip r:embed="rId2"/>
          <a:stretch>
            <a:fillRect/>
          </a:stretch>
        </p:blipFill>
        <p:spPr>
          <a:xfrm rot="1595228">
            <a:off x="7422964" y="1484934"/>
            <a:ext cx="851240" cy="851240"/>
          </a:xfrm>
          <a:prstGeom prst="rect">
            <a:avLst/>
          </a:prstGeom>
        </p:spPr>
      </p:pic>
      <p:sp>
        <p:nvSpPr>
          <p:cNvPr id="3" name="TextBox 2">
            <a:extLst>
              <a:ext uri="{FF2B5EF4-FFF2-40B4-BE49-F238E27FC236}">
                <a16:creationId xmlns:a16="http://schemas.microsoft.com/office/drawing/2014/main" id="{979D8CD3-83AE-8C34-1BC0-6CCB8C70F66A}"/>
              </a:ext>
            </a:extLst>
          </p:cNvPr>
          <p:cNvSpPr txBox="1"/>
          <p:nvPr/>
        </p:nvSpPr>
        <p:spPr>
          <a:xfrm>
            <a:off x="-897753" y="18433"/>
            <a:ext cx="506469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POST- READING</a:t>
            </a: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endParaRPr>
          </a:p>
        </p:txBody>
      </p:sp>
    </p:spTree>
    <p:extLst>
      <p:ext uri="{BB962C8B-B14F-4D97-AF65-F5344CB8AC3E}">
        <p14:creationId xmlns:p14="http://schemas.microsoft.com/office/powerpoint/2010/main" val="2607597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8" name="Picture 4" descr="VÌ SAO CAREER PATH LẠI TRỞ NÊN QUAN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727" y="2571751"/>
            <a:ext cx="4494319"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9" name="TextBox 8"/>
          <p:cNvSpPr txBox="1"/>
          <p:nvPr/>
        </p:nvSpPr>
        <p:spPr>
          <a:xfrm>
            <a:off x="426371" y="808238"/>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yriad Pro" pitchFamily="34" charset="0"/>
                <a:ea typeface="+mn-ea"/>
                <a:cs typeface="+mn-cs"/>
              </a:rPr>
              <a:t>1</a:t>
            </a:r>
            <a:endPar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2" name="Rectangle 1"/>
          <p:cNvSpPr/>
          <p:nvPr/>
        </p:nvSpPr>
        <p:spPr>
          <a:xfrm>
            <a:off x="819688" y="809054"/>
            <a:ext cx="596028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268569" y="1355864"/>
            <a:ext cx="7593030" cy="19645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have you learnt today?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lvl="0" indent="-342900">
              <a:lnSpc>
                <a:spcPct val="150000"/>
              </a:lnSpc>
              <a:buClrTx/>
              <a:buFont typeface="Arial" panose="020B0604020202020204" pitchFamily="34" charset="0"/>
              <a:buChar char="•"/>
              <a:defRPr/>
            </a:pPr>
            <a:r>
              <a:rPr lang="en-US" sz="2800" kern="1200" dirty="0">
                <a:solidFill>
                  <a:prstClr val="black"/>
                </a:solidFill>
                <a:latin typeface="Calibri" panose="020F0502020204030204" pitchFamily="34" charset="0"/>
                <a:ea typeface="+mn-ea"/>
                <a:cs typeface="Calibri" panose="020F0502020204030204" pitchFamily="34" charset="0"/>
              </a:rPr>
              <a:t>Read for main ideas and specific information in an article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C4FBC53D-92B2-5B74-A8FA-33B44B5528ED}"/>
              </a:ext>
            </a:extLst>
          </p:cNvPr>
          <p:cNvSpPr txBox="1"/>
          <p:nvPr/>
        </p:nvSpPr>
        <p:spPr>
          <a:xfrm>
            <a:off x="163780" y="30984"/>
            <a:ext cx="50646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CONSOLIDATION</a:t>
            </a:r>
          </a:p>
        </p:txBody>
      </p:sp>
      <p:sp>
        <p:nvSpPr>
          <p:cNvPr id="7" name="Google Shape;727;p44">
            <a:extLst>
              <a:ext uri="{FF2B5EF4-FFF2-40B4-BE49-F238E27FC236}">
                <a16:creationId xmlns:a16="http://schemas.microsoft.com/office/drawing/2014/main" id="{28F6979A-5BC0-19AD-160B-7EADD572C02E}"/>
              </a:ext>
            </a:extLst>
          </p:cNvPr>
          <p:cNvSpPr/>
          <p:nvPr/>
        </p:nvSpPr>
        <p:spPr>
          <a:xfrm>
            <a:off x="7861599" y="1823299"/>
            <a:ext cx="813947" cy="748450"/>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728;p44">
            <a:extLst>
              <a:ext uri="{FF2B5EF4-FFF2-40B4-BE49-F238E27FC236}">
                <a16:creationId xmlns:a16="http://schemas.microsoft.com/office/drawing/2014/main" id="{A511C4DD-8893-0E56-4010-03B514E743A2}"/>
              </a:ext>
            </a:extLst>
          </p:cNvPr>
          <p:cNvGrpSpPr/>
          <p:nvPr/>
        </p:nvGrpSpPr>
        <p:grpSpPr>
          <a:xfrm rot="1043841">
            <a:off x="4819044" y="1076024"/>
            <a:ext cx="818865" cy="572422"/>
            <a:chOff x="135700" y="1601500"/>
            <a:chExt cx="1166450" cy="815400"/>
          </a:xfrm>
        </p:grpSpPr>
        <p:sp>
          <p:nvSpPr>
            <p:cNvPr id="11" name="Google Shape;729;p44">
              <a:extLst>
                <a:ext uri="{FF2B5EF4-FFF2-40B4-BE49-F238E27FC236}">
                  <a16:creationId xmlns:a16="http://schemas.microsoft.com/office/drawing/2014/main" id="{029D0AB5-8369-474B-100B-AE0F0367B5ED}"/>
                </a:ext>
              </a:extLst>
            </p:cNvPr>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30;p44">
              <a:extLst>
                <a:ext uri="{FF2B5EF4-FFF2-40B4-BE49-F238E27FC236}">
                  <a16:creationId xmlns:a16="http://schemas.microsoft.com/office/drawing/2014/main" id="{1A7E6172-A622-C090-8C19-6A0066D2177D}"/>
                </a:ext>
              </a:extLst>
            </p:cNvPr>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1;p44">
              <a:extLst>
                <a:ext uri="{FF2B5EF4-FFF2-40B4-BE49-F238E27FC236}">
                  <a16:creationId xmlns:a16="http://schemas.microsoft.com/office/drawing/2014/main" id="{165DE397-C248-7477-C76B-22172FE56C77}"/>
                </a:ext>
              </a:extLst>
            </p:cNvPr>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2;p44">
              <a:extLst>
                <a:ext uri="{FF2B5EF4-FFF2-40B4-BE49-F238E27FC236}">
                  <a16:creationId xmlns:a16="http://schemas.microsoft.com/office/drawing/2014/main" id="{BEBEF1B0-4509-DD8C-0F86-D0C734BB4887}"/>
                </a:ext>
              </a:extLst>
            </p:cNvPr>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3;p44">
              <a:extLst>
                <a:ext uri="{FF2B5EF4-FFF2-40B4-BE49-F238E27FC236}">
                  <a16:creationId xmlns:a16="http://schemas.microsoft.com/office/drawing/2014/main" id="{AF617AA4-4156-4349-B1AC-B62FA61F702C}"/>
                </a:ext>
              </a:extLst>
            </p:cNvPr>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4;p44">
              <a:extLst>
                <a:ext uri="{FF2B5EF4-FFF2-40B4-BE49-F238E27FC236}">
                  <a16:creationId xmlns:a16="http://schemas.microsoft.com/office/drawing/2014/main" id="{A6294D32-4E00-3D51-6702-C35D09F57F67}"/>
                </a:ext>
              </a:extLst>
            </p:cNvPr>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735;p44">
            <a:extLst>
              <a:ext uri="{FF2B5EF4-FFF2-40B4-BE49-F238E27FC236}">
                <a16:creationId xmlns:a16="http://schemas.microsoft.com/office/drawing/2014/main" id="{8FBF93EF-BD56-7307-5541-F64E60CBE8EC}"/>
              </a:ext>
            </a:extLst>
          </p:cNvPr>
          <p:cNvGrpSpPr/>
          <p:nvPr/>
        </p:nvGrpSpPr>
        <p:grpSpPr>
          <a:xfrm>
            <a:off x="163780" y="4132456"/>
            <a:ext cx="952564" cy="863728"/>
            <a:chOff x="5889976" y="452096"/>
            <a:chExt cx="952564" cy="863728"/>
          </a:xfrm>
        </p:grpSpPr>
        <p:sp>
          <p:nvSpPr>
            <p:cNvPr id="18" name="Google Shape;736;p44">
              <a:extLst>
                <a:ext uri="{FF2B5EF4-FFF2-40B4-BE49-F238E27FC236}">
                  <a16:creationId xmlns:a16="http://schemas.microsoft.com/office/drawing/2014/main" id="{FE098C4D-9889-BE1E-433E-9A93E055333A}"/>
                </a:ext>
              </a:extLst>
            </p:cNvPr>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7;p44">
              <a:extLst>
                <a:ext uri="{FF2B5EF4-FFF2-40B4-BE49-F238E27FC236}">
                  <a16:creationId xmlns:a16="http://schemas.microsoft.com/office/drawing/2014/main" id="{0FA1FC56-72EE-B094-DD4D-8C7DE9C3427D}"/>
                </a:ext>
              </a:extLst>
            </p:cNvPr>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8;p44">
              <a:extLst>
                <a:ext uri="{FF2B5EF4-FFF2-40B4-BE49-F238E27FC236}">
                  <a16:creationId xmlns:a16="http://schemas.microsoft.com/office/drawing/2014/main" id="{FE471606-4F96-982A-DEB1-EF32573A2EDC}"/>
                </a:ext>
              </a:extLst>
            </p:cNvPr>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9;p44">
              <a:extLst>
                <a:ext uri="{FF2B5EF4-FFF2-40B4-BE49-F238E27FC236}">
                  <a16:creationId xmlns:a16="http://schemas.microsoft.com/office/drawing/2014/main" id="{028486C0-A0AB-F7D5-B0BD-319B01E633E1}"/>
                </a:ext>
              </a:extLst>
            </p:cNvPr>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46;p47">
            <a:extLst>
              <a:ext uri="{FF2B5EF4-FFF2-40B4-BE49-F238E27FC236}">
                <a16:creationId xmlns:a16="http://schemas.microsoft.com/office/drawing/2014/main" id="{C5DEC899-74AD-C80F-15D1-D2A57CC824F8}"/>
              </a:ext>
            </a:extLst>
          </p:cNvPr>
          <p:cNvSpPr/>
          <p:nvPr/>
        </p:nvSpPr>
        <p:spPr>
          <a:xfrm>
            <a:off x="4497890" y="271837"/>
            <a:ext cx="753218" cy="753213"/>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2">
            <a:extLst>
              <a:ext uri="{FF2B5EF4-FFF2-40B4-BE49-F238E27FC236}">
                <a16:creationId xmlns:a16="http://schemas.microsoft.com/office/drawing/2014/main" id="{6E584E32-9564-BD9B-610A-E79214541603}"/>
              </a:ext>
            </a:extLst>
          </p:cNvPr>
          <p:cNvSpPr txBox="1">
            <a:spLocks/>
          </p:cNvSpPr>
          <p:nvPr/>
        </p:nvSpPr>
        <p:spPr>
          <a:xfrm>
            <a:off x="862152" y="1461020"/>
            <a:ext cx="7845584" cy="2153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Comfortaa"/>
              <a:buNone/>
              <a:defRPr sz="2500" b="0" i="0" u="none" strike="noStrike" cap="none">
                <a:solidFill>
                  <a:schemeClr val="accent2"/>
                </a:solidFill>
                <a:latin typeface="Comfortaa"/>
                <a:ea typeface="Comfortaa"/>
                <a:cs typeface="Comfortaa"/>
                <a:sym typeface="Comfortaa"/>
              </a:defRPr>
            </a:lvl1pPr>
            <a:lvl2pPr marL="914400" marR="0" lvl="1"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2pPr>
            <a:lvl3pPr marL="1371600" marR="0" lvl="2"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3pPr>
            <a:lvl4pPr marL="1828800" marR="0" lvl="3"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4pPr>
            <a:lvl5pPr marL="2286000" marR="0" lvl="4"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5pPr>
            <a:lvl6pPr marL="2743200" marR="0" lvl="5"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6pPr>
            <a:lvl7pPr marL="3200400" marR="0" lvl="6"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7pPr>
            <a:lvl8pPr marL="3657600" marR="0" lvl="7"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8pPr>
            <a:lvl9pPr marL="4114800" marR="0" lvl="8" indent="-317500" algn="ctr" rtl="0">
              <a:lnSpc>
                <a:spcPct val="115000"/>
              </a:lnSpc>
              <a:spcBef>
                <a:spcPts val="0"/>
              </a:spcBef>
              <a:spcAft>
                <a:spcPts val="0"/>
              </a:spcAft>
              <a:buClr>
                <a:schemeClr val="accent2"/>
              </a:buClr>
              <a:buSzPts val="1400"/>
              <a:buFont typeface="Comfortaa"/>
              <a:buNone/>
              <a:defRPr sz="1400" b="0" i="0" u="none" strike="noStrike" cap="none">
                <a:solidFill>
                  <a:schemeClr val="accent2"/>
                </a:solidFill>
                <a:latin typeface="Comfortaa"/>
                <a:ea typeface="Comfortaa"/>
                <a:cs typeface="Comfortaa"/>
                <a:sym typeface="Comfortaa"/>
              </a:defRPr>
            </a:lvl9pPr>
          </a:lstStyle>
          <a:p>
            <a:pPr marL="361950" indent="-257175">
              <a:lnSpc>
                <a:spcPct val="150000"/>
              </a:lnSpc>
              <a:buFont typeface="Arial" panose="020B0604020202020204" pitchFamily="34" charset="0"/>
              <a:buChar char="•"/>
            </a:pPr>
            <a:r>
              <a:rPr lang="en-US" sz="2800" dirty="0">
                <a:solidFill>
                  <a:schemeClr val="accent2">
                    <a:lumMod val="50000"/>
                  </a:schemeClr>
                </a:solidFill>
                <a:latin typeface="+mn-lt"/>
                <a:cs typeface="Arial" panose="020B0604020202020204" pitchFamily="34" charset="0"/>
              </a:rPr>
              <a:t>Do exercises in the workbook.</a:t>
            </a:r>
          </a:p>
          <a:p>
            <a:pPr marL="361950" indent="-257175">
              <a:lnSpc>
                <a:spcPct val="150000"/>
              </a:lnSpc>
              <a:buFont typeface="Arial" panose="020B0604020202020204" pitchFamily="34" charset="0"/>
              <a:buChar char="•"/>
            </a:pPr>
            <a:r>
              <a:rPr lang="en-US" sz="2800" dirty="0">
                <a:solidFill>
                  <a:schemeClr val="accent2">
                    <a:lumMod val="50000"/>
                  </a:schemeClr>
                </a:solidFill>
                <a:latin typeface="+mn-lt"/>
                <a:cs typeface="Arial" panose="020B0604020202020204" pitchFamily="34" charset="0"/>
              </a:rPr>
              <a:t>Prepare for Lesson 4 - Unit 9.</a:t>
            </a:r>
          </a:p>
        </p:txBody>
      </p:sp>
      <p:sp>
        <p:nvSpPr>
          <p:cNvPr id="5" name="Rounded Rectangle 5">
            <a:extLst>
              <a:ext uri="{FF2B5EF4-FFF2-40B4-BE49-F238E27FC236}">
                <a16:creationId xmlns:a16="http://schemas.microsoft.com/office/drawing/2014/main" id="{54DB927D-DC7C-25A2-2E03-F95D36D3AF95}"/>
              </a:ext>
            </a:extLst>
          </p:cNvPr>
          <p:cNvSpPr/>
          <p:nvPr/>
        </p:nvSpPr>
        <p:spPr>
          <a:xfrm>
            <a:off x="413634" y="979532"/>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48DA4"/>
              </a:solidFill>
              <a:effectLst/>
              <a:uLnTx/>
              <a:uFillTx/>
              <a:latin typeface="Calibri"/>
              <a:ea typeface="+mn-ea"/>
              <a:cs typeface="+mn-cs"/>
            </a:endParaRPr>
          </a:p>
        </p:txBody>
      </p:sp>
      <p:sp>
        <p:nvSpPr>
          <p:cNvPr id="6" name="TextBox 5">
            <a:extLst>
              <a:ext uri="{FF2B5EF4-FFF2-40B4-BE49-F238E27FC236}">
                <a16:creationId xmlns:a16="http://schemas.microsoft.com/office/drawing/2014/main" id="{D4C635C7-2501-126B-FEF2-2FDA124D601B}"/>
              </a:ext>
            </a:extLst>
          </p:cNvPr>
          <p:cNvSpPr txBox="1"/>
          <p:nvPr/>
        </p:nvSpPr>
        <p:spPr>
          <a:xfrm>
            <a:off x="436264" y="907797"/>
            <a:ext cx="3373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pitchFamily="34" charset="0"/>
                <a:ea typeface="+mn-ea"/>
                <a:cs typeface="+mn-cs"/>
              </a:rPr>
              <a:t>2</a:t>
            </a:r>
          </a:p>
        </p:txBody>
      </p:sp>
      <p:sp>
        <p:nvSpPr>
          <p:cNvPr id="7" name="Rectangle 6">
            <a:extLst>
              <a:ext uri="{FF2B5EF4-FFF2-40B4-BE49-F238E27FC236}">
                <a16:creationId xmlns:a16="http://schemas.microsoft.com/office/drawing/2014/main" id="{E2C9BB8C-3691-39DE-7ADD-A42101C99F4E}"/>
              </a:ext>
            </a:extLst>
          </p:cNvPr>
          <p:cNvSpPr/>
          <p:nvPr/>
        </p:nvSpPr>
        <p:spPr>
          <a:xfrm>
            <a:off x="813219" y="907797"/>
            <a:ext cx="3429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Homework</a:t>
            </a:r>
          </a:p>
        </p:txBody>
      </p:sp>
      <p:sp>
        <p:nvSpPr>
          <p:cNvPr id="8" name="Rectangle 7">
            <a:extLst>
              <a:ext uri="{FF2B5EF4-FFF2-40B4-BE49-F238E27FC236}">
                <a16:creationId xmlns:a16="http://schemas.microsoft.com/office/drawing/2014/main" id="{2BFA3A58-4A70-E8EE-BB6B-82C64A6BBE01}"/>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1C1CE6D-E4D4-DE9C-EC42-729FD25C51D2}"/>
              </a:ext>
            </a:extLst>
          </p:cNvPr>
          <p:cNvSpPr txBox="1"/>
          <p:nvPr/>
        </p:nvSpPr>
        <p:spPr>
          <a:xfrm>
            <a:off x="163780" y="30984"/>
            <a:ext cx="50646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Adobe Gothic Std B" panose="020B0800000000000000" pitchFamily="34" charset="-128"/>
                <a:cs typeface="+mn-cs"/>
              </a:rPr>
              <a:t>CONSOLIDATION</a:t>
            </a:r>
          </a:p>
        </p:txBody>
      </p:sp>
      <p:grpSp>
        <p:nvGrpSpPr>
          <p:cNvPr id="10" name="Google Shape;839;p47">
            <a:extLst>
              <a:ext uri="{FF2B5EF4-FFF2-40B4-BE49-F238E27FC236}">
                <a16:creationId xmlns:a16="http://schemas.microsoft.com/office/drawing/2014/main" id="{379AEC75-D3C9-87D4-5BC8-440889CFED0F}"/>
              </a:ext>
            </a:extLst>
          </p:cNvPr>
          <p:cNvGrpSpPr/>
          <p:nvPr/>
        </p:nvGrpSpPr>
        <p:grpSpPr>
          <a:xfrm>
            <a:off x="-546531" y="2615317"/>
            <a:ext cx="1093062" cy="966213"/>
            <a:chOff x="449250" y="2123925"/>
            <a:chExt cx="1448375" cy="1319575"/>
          </a:xfrm>
        </p:grpSpPr>
        <p:sp>
          <p:nvSpPr>
            <p:cNvPr id="11" name="Google Shape;840;p47">
              <a:extLst>
                <a:ext uri="{FF2B5EF4-FFF2-40B4-BE49-F238E27FC236}">
                  <a16:creationId xmlns:a16="http://schemas.microsoft.com/office/drawing/2014/main" id="{FED34E85-9063-9704-2B10-31AF2541E482}"/>
                </a:ext>
              </a:extLst>
            </p:cNvPr>
            <p:cNvSpPr/>
            <p:nvPr/>
          </p:nvSpPr>
          <p:spPr>
            <a:xfrm>
              <a:off x="449250" y="2123925"/>
              <a:ext cx="1448375" cy="1319575"/>
            </a:xfrm>
            <a:custGeom>
              <a:avLst/>
              <a:gdLst/>
              <a:ahLst/>
              <a:cxnLst/>
              <a:rect l="l" t="t" r="r" b="b"/>
              <a:pathLst>
                <a:path w="57935" h="52783" extrusionOk="0">
                  <a:moveTo>
                    <a:pt x="28967" y="4955"/>
                  </a:moveTo>
                  <a:cubicBezTo>
                    <a:pt x="34454" y="4955"/>
                    <a:pt x="39940" y="7045"/>
                    <a:pt x="44135" y="11224"/>
                  </a:cubicBezTo>
                  <a:cubicBezTo>
                    <a:pt x="52493" y="19613"/>
                    <a:pt x="52493" y="33170"/>
                    <a:pt x="44135" y="41559"/>
                  </a:cubicBezTo>
                  <a:cubicBezTo>
                    <a:pt x="39940" y="45738"/>
                    <a:pt x="34454" y="47828"/>
                    <a:pt x="28967" y="47828"/>
                  </a:cubicBezTo>
                  <a:cubicBezTo>
                    <a:pt x="23481" y="47828"/>
                    <a:pt x="17994" y="45738"/>
                    <a:pt x="13800" y="41559"/>
                  </a:cubicBezTo>
                  <a:cubicBezTo>
                    <a:pt x="5441" y="33170"/>
                    <a:pt x="5441" y="19613"/>
                    <a:pt x="13800" y="11224"/>
                  </a:cubicBezTo>
                  <a:cubicBezTo>
                    <a:pt x="17994" y="7045"/>
                    <a:pt x="23481" y="4955"/>
                    <a:pt x="28967" y="4955"/>
                  </a:cubicBezTo>
                  <a:close/>
                  <a:moveTo>
                    <a:pt x="28967" y="1"/>
                  </a:moveTo>
                  <a:cubicBezTo>
                    <a:pt x="22212" y="1"/>
                    <a:pt x="15456" y="2577"/>
                    <a:pt x="10304" y="7729"/>
                  </a:cubicBezTo>
                  <a:cubicBezTo>
                    <a:pt x="0" y="18033"/>
                    <a:pt x="0" y="34750"/>
                    <a:pt x="10304" y="45055"/>
                  </a:cubicBezTo>
                  <a:cubicBezTo>
                    <a:pt x="15456" y="50207"/>
                    <a:pt x="22212" y="52783"/>
                    <a:pt x="28967" y="52783"/>
                  </a:cubicBezTo>
                  <a:cubicBezTo>
                    <a:pt x="35723" y="52783"/>
                    <a:pt x="42478" y="50207"/>
                    <a:pt x="47630" y="45055"/>
                  </a:cubicBezTo>
                  <a:cubicBezTo>
                    <a:pt x="57934" y="34750"/>
                    <a:pt x="57934" y="18033"/>
                    <a:pt x="47630" y="7729"/>
                  </a:cubicBezTo>
                  <a:cubicBezTo>
                    <a:pt x="42478" y="2577"/>
                    <a:pt x="35723" y="1"/>
                    <a:pt x="28967" y="1"/>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1;p47">
              <a:extLst>
                <a:ext uri="{FF2B5EF4-FFF2-40B4-BE49-F238E27FC236}">
                  <a16:creationId xmlns:a16="http://schemas.microsoft.com/office/drawing/2014/main" id="{9927BE57-C7B0-1EF8-EE51-AC00AD7ECADE}"/>
                </a:ext>
              </a:extLst>
            </p:cNvPr>
            <p:cNvSpPr/>
            <p:nvPr/>
          </p:nvSpPr>
          <p:spPr>
            <a:xfrm>
              <a:off x="636925" y="2247225"/>
              <a:ext cx="1072250" cy="1072225"/>
            </a:xfrm>
            <a:custGeom>
              <a:avLst/>
              <a:gdLst/>
              <a:ahLst/>
              <a:cxnLst/>
              <a:rect l="l" t="t" r="r" b="b"/>
              <a:pathLst>
                <a:path w="42890" h="42889" extrusionOk="0">
                  <a:moveTo>
                    <a:pt x="21460" y="0"/>
                  </a:moveTo>
                  <a:cubicBezTo>
                    <a:pt x="9606" y="0"/>
                    <a:pt x="1" y="9605"/>
                    <a:pt x="1" y="21460"/>
                  </a:cubicBezTo>
                  <a:cubicBezTo>
                    <a:pt x="1" y="33314"/>
                    <a:pt x="9606" y="42889"/>
                    <a:pt x="21460" y="42889"/>
                  </a:cubicBezTo>
                  <a:cubicBezTo>
                    <a:pt x="33314" y="42889"/>
                    <a:pt x="42889" y="33314"/>
                    <a:pt x="42889" y="21460"/>
                  </a:cubicBezTo>
                  <a:cubicBezTo>
                    <a:pt x="42889" y="9605"/>
                    <a:pt x="33314" y="0"/>
                    <a:pt x="21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2;p47">
              <a:extLst>
                <a:ext uri="{FF2B5EF4-FFF2-40B4-BE49-F238E27FC236}">
                  <a16:creationId xmlns:a16="http://schemas.microsoft.com/office/drawing/2014/main" id="{10C15747-D37C-EE08-8333-9461273448C8}"/>
                </a:ext>
              </a:extLst>
            </p:cNvPr>
            <p:cNvSpPr/>
            <p:nvPr/>
          </p:nvSpPr>
          <p:spPr>
            <a:xfrm>
              <a:off x="760800" y="2371075"/>
              <a:ext cx="824500" cy="824525"/>
            </a:xfrm>
            <a:custGeom>
              <a:avLst/>
              <a:gdLst/>
              <a:ahLst/>
              <a:cxnLst/>
              <a:rect l="l" t="t" r="r" b="b"/>
              <a:pathLst>
                <a:path w="32980" h="32981" extrusionOk="0">
                  <a:moveTo>
                    <a:pt x="16505" y="1"/>
                  </a:moveTo>
                  <a:cubicBezTo>
                    <a:pt x="7386" y="1"/>
                    <a:pt x="0" y="7387"/>
                    <a:pt x="0" y="16506"/>
                  </a:cubicBezTo>
                  <a:cubicBezTo>
                    <a:pt x="0" y="25624"/>
                    <a:pt x="7386" y="32980"/>
                    <a:pt x="16505" y="32980"/>
                  </a:cubicBezTo>
                  <a:cubicBezTo>
                    <a:pt x="25593" y="32980"/>
                    <a:pt x="32980" y="25624"/>
                    <a:pt x="32980" y="16506"/>
                  </a:cubicBezTo>
                  <a:cubicBezTo>
                    <a:pt x="32980" y="7387"/>
                    <a:pt x="25593" y="1"/>
                    <a:pt x="16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3;p47">
              <a:extLst>
                <a:ext uri="{FF2B5EF4-FFF2-40B4-BE49-F238E27FC236}">
                  <a16:creationId xmlns:a16="http://schemas.microsoft.com/office/drawing/2014/main" id="{2C8D51FB-9750-9BB5-F3A9-9A18121866F3}"/>
                </a:ext>
              </a:extLst>
            </p:cNvPr>
            <p:cNvSpPr/>
            <p:nvPr/>
          </p:nvSpPr>
          <p:spPr>
            <a:xfrm>
              <a:off x="720525" y="2371650"/>
              <a:ext cx="905050" cy="824700"/>
            </a:xfrm>
            <a:custGeom>
              <a:avLst/>
              <a:gdLst/>
              <a:ahLst/>
              <a:cxnLst/>
              <a:rect l="l" t="t" r="r" b="b"/>
              <a:pathLst>
                <a:path w="36202" h="32988" extrusionOk="0">
                  <a:moveTo>
                    <a:pt x="18116" y="4910"/>
                  </a:moveTo>
                  <a:cubicBezTo>
                    <a:pt x="21072" y="4910"/>
                    <a:pt x="24028" y="6042"/>
                    <a:pt x="26293" y="8306"/>
                  </a:cubicBezTo>
                  <a:cubicBezTo>
                    <a:pt x="30822" y="12835"/>
                    <a:pt x="30822" y="20161"/>
                    <a:pt x="26293" y="24659"/>
                  </a:cubicBezTo>
                  <a:cubicBezTo>
                    <a:pt x="24028" y="26924"/>
                    <a:pt x="21072" y="28056"/>
                    <a:pt x="18116" y="28056"/>
                  </a:cubicBezTo>
                  <a:cubicBezTo>
                    <a:pt x="15160" y="28056"/>
                    <a:pt x="12204" y="26924"/>
                    <a:pt x="9940" y="24659"/>
                  </a:cubicBezTo>
                  <a:cubicBezTo>
                    <a:pt x="5411" y="20161"/>
                    <a:pt x="5411" y="12835"/>
                    <a:pt x="9940" y="8306"/>
                  </a:cubicBezTo>
                  <a:cubicBezTo>
                    <a:pt x="12204" y="6042"/>
                    <a:pt x="15160" y="4910"/>
                    <a:pt x="18116" y="4910"/>
                  </a:cubicBezTo>
                  <a:close/>
                  <a:moveTo>
                    <a:pt x="18116" y="1"/>
                  </a:moveTo>
                  <a:cubicBezTo>
                    <a:pt x="13891" y="1"/>
                    <a:pt x="9666" y="1604"/>
                    <a:pt x="6444" y="4811"/>
                  </a:cubicBezTo>
                  <a:cubicBezTo>
                    <a:pt x="0" y="11255"/>
                    <a:pt x="0" y="21711"/>
                    <a:pt x="6444" y="28155"/>
                  </a:cubicBezTo>
                  <a:cubicBezTo>
                    <a:pt x="9666" y="31377"/>
                    <a:pt x="13891" y="32987"/>
                    <a:pt x="18116" y="32987"/>
                  </a:cubicBezTo>
                  <a:cubicBezTo>
                    <a:pt x="22341" y="32987"/>
                    <a:pt x="26566" y="31377"/>
                    <a:pt x="29788" y="28155"/>
                  </a:cubicBezTo>
                  <a:cubicBezTo>
                    <a:pt x="36202" y="21711"/>
                    <a:pt x="36202" y="11255"/>
                    <a:pt x="29788" y="4811"/>
                  </a:cubicBezTo>
                  <a:cubicBezTo>
                    <a:pt x="26566" y="1604"/>
                    <a:pt x="22341" y="1"/>
                    <a:pt x="18116" y="1"/>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4;p47">
              <a:extLst>
                <a:ext uri="{FF2B5EF4-FFF2-40B4-BE49-F238E27FC236}">
                  <a16:creationId xmlns:a16="http://schemas.microsoft.com/office/drawing/2014/main" id="{F9DD5BA1-AE9E-042A-26A5-986AC67F3BA1}"/>
                </a:ext>
              </a:extLst>
            </p:cNvPr>
            <p:cNvSpPr/>
            <p:nvPr/>
          </p:nvSpPr>
          <p:spPr>
            <a:xfrm>
              <a:off x="855775" y="2494375"/>
              <a:ext cx="635300" cy="578675"/>
            </a:xfrm>
            <a:custGeom>
              <a:avLst/>
              <a:gdLst/>
              <a:ahLst/>
              <a:cxnLst/>
              <a:rect l="l" t="t" r="r" b="b"/>
              <a:pathLst>
                <a:path w="25412" h="23147" extrusionOk="0">
                  <a:moveTo>
                    <a:pt x="12706" y="4955"/>
                  </a:moveTo>
                  <a:cubicBezTo>
                    <a:pt x="14401" y="4955"/>
                    <a:pt x="16095" y="5601"/>
                    <a:pt x="17387" y="6893"/>
                  </a:cubicBezTo>
                  <a:cubicBezTo>
                    <a:pt x="19971" y="9476"/>
                    <a:pt x="19971" y="13671"/>
                    <a:pt x="17387" y="16255"/>
                  </a:cubicBezTo>
                  <a:cubicBezTo>
                    <a:pt x="16095" y="17546"/>
                    <a:pt x="14401" y="18192"/>
                    <a:pt x="12706" y="18192"/>
                  </a:cubicBezTo>
                  <a:cubicBezTo>
                    <a:pt x="11012" y="18192"/>
                    <a:pt x="9317" y="17546"/>
                    <a:pt x="8025" y="16255"/>
                  </a:cubicBezTo>
                  <a:cubicBezTo>
                    <a:pt x="5442" y="13671"/>
                    <a:pt x="5442" y="9476"/>
                    <a:pt x="8025" y="6893"/>
                  </a:cubicBezTo>
                  <a:cubicBezTo>
                    <a:pt x="9317" y="5601"/>
                    <a:pt x="11012" y="4955"/>
                    <a:pt x="12706" y="4955"/>
                  </a:cubicBezTo>
                  <a:close/>
                  <a:moveTo>
                    <a:pt x="12706" y="1"/>
                  </a:moveTo>
                  <a:cubicBezTo>
                    <a:pt x="9750" y="1"/>
                    <a:pt x="6794" y="1133"/>
                    <a:pt x="4530" y="3397"/>
                  </a:cubicBezTo>
                  <a:cubicBezTo>
                    <a:pt x="1" y="7926"/>
                    <a:pt x="1" y="15252"/>
                    <a:pt x="4530" y="19750"/>
                  </a:cubicBezTo>
                  <a:cubicBezTo>
                    <a:pt x="6794" y="22015"/>
                    <a:pt x="9750" y="23147"/>
                    <a:pt x="12706" y="23147"/>
                  </a:cubicBezTo>
                  <a:cubicBezTo>
                    <a:pt x="15662" y="23147"/>
                    <a:pt x="18618" y="22015"/>
                    <a:pt x="20883" y="19750"/>
                  </a:cubicBezTo>
                  <a:cubicBezTo>
                    <a:pt x="25412" y="15252"/>
                    <a:pt x="25412" y="7926"/>
                    <a:pt x="20883" y="3397"/>
                  </a:cubicBezTo>
                  <a:cubicBezTo>
                    <a:pt x="18618" y="1133"/>
                    <a:pt x="15662" y="1"/>
                    <a:pt x="12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5;p47">
              <a:extLst>
                <a:ext uri="{FF2B5EF4-FFF2-40B4-BE49-F238E27FC236}">
                  <a16:creationId xmlns:a16="http://schemas.microsoft.com/office/drawing/2014/main" id="{BFA469F2-909D-9C3A-E8FF-1270136DEABB}"/>
                </a:ext>
              </a:extLst>
            </p:cNvPr>
            <p:cNvSpPr/>
            <p:nvPr/>
          </p:nvSpPr>
          <p:spPr>
            <a:xfrm>
              <a:off x="1007750" y="2618050"/>
              <a:ext cx="331350" cy="331325"/>
            </a:xfrm>
            <a:custGeom>
              <a:avLst/>
              <a:gdLst/>
              <a:ahLst/>
              <a:cxnLst/>
              <a:rect l="l" t="t" r="r" b="b"/>
              <a:pathLst>
                <a:path w="13254" h="13253" extrusionOk="0">
                  <a:moveTo>
                    <a:pt x="6627" y="0"/>
                  </a:moveTo>
                  <a:cubicBezTo>
                    <a:pt x="2980" y="0"/>
                    <a:pt x="1" y="2979"/>
                    <a:pt x="1" y="6627"/>
                  </a:cubicBezTo>
                  <a:cubicBezTo>
                    <a:pt x="1" y="10274"/>
                    <a:pt x="2980" y="13253"/>
                    <a:pt x="6627" y="13253"/>
                  </a:cubicBezTo>
                  <a:cubicBezTo>
                    <a:pt x="10275" y="13253"/>
                    <a:pt x="13253" y="10274"/>
                    <a:pt x="13253" y="6627"/>
                  </a:cubicBezTo>
                  <a:cubicBezTo>
                    <a:pt x="13253" y="2979"/>
                    <a:pt x="10275" y="0"/>
                    <a:pt x="6627" y="0"/>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47;p47">
            <a:extLst>
              <a:ext uri="{FF2B5EF4-FFF2-40B4-BE49-F238E27FC236}">
                <a16:creationId xmlns:a16="http://schemas.microsoft.com/office/drawing/2014/main" id="{6B1CAAC9-4863-33A7-A5D2-11A8F1582525}"/>
              </a:ext>
            </a:extLst>
          </p:cNvPr>
          <p:cNvGrpSpPr/>
          <p:nvPr/>
        </p:nvGrpSpPr>
        <p:grpSpPr>
          <a:xfrm>
            <a:off x="6672202" y="1061598"/>
            <a:ext cx="753235" cy="711248"/>
            <a:chOff x="6843802" y="2410602"/>
            <a:chExt cx="606177" cy="572387"/>
          </a:xfrm>
        </p:grpSpPr>
        <p:sp>
          <p:nvSpPr>
            <p:cNvPr id="19" name="Google Shape;848;p47">
              <a:extLst>
                <a:ext uri="{FF2B5EF4-FFF2-40B4-BE49-F238E27FC236}">
                  <a16:creationId xmlns:a16="http://schemas.microsoft.com/office/drawing/2014/main" id="{C6C238FD-B656-ACBE-EF90-F3D6FEA9FF68}"/>
                </a:ext>
              </a:extLst>
            </p:cNvPr>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49;p47">
              <a:extLst>
                <a:ext uri="{FF2B5EF4-FFF2-40B4-BE49-F238E27FC236}">
                  <a16:creationId xmlns:a16="http://schemas.microsoft.com/office/drawing/2014/main" id="{D94410B3-2FDD-AC37-E1FE-EFC039AFA6FA}"/>
                </a:ext>
              </a:extLst>
            </p:cNvPr>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850;p47">
            <a:extLst>
              <a:ext uri="{FF2B5EF4-FFF2-40B4-BE49-F238E27FC236}">
                <a16:creationId xmlns:a16="http://schemas.microsoft.com/office/drawing/2014/main" id="{7C6CE2F0-4DE2-5EF9-5EFE-B9B71E1FCD54}"/>
              </a:ext>
            </a:extLst>
          </p:cNvPr>
          <p:cNvGrpSpPr/>
          <p:nvPr/>
        </p:nvGrpSpPr>
        <p:grpSpPr>
          <a:xfrm>
            <a:off x="2535505" y="4043941"/>
            <a:ext cx="1090495" cy="988796"/>
            <a:chOff x="5889976" y="452096"/>
            <a:chExt cx="952564" cy="863728"/>
          </a:xfrm>
        </p:grpSpPr>
        <p:sp>
          <p:nvSpPr>
            <p:cNvPr id="22" name="Google Shape;851;p47">
              <a:extLst>
                <a:ext uri="{FF2B5EF4-FFF2-40B4-BE49-F238E27FC236}">
                  <a16:creationId xmlns:a16="http://schemas.microsoft.com/office/drawing/2014/main" id="{E0AC0560-52A1-4498-518F-5CAA35F6FED6}"/>
                </a:ext>
              </a:extLst>
            </p:cNvPr>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852;p47">
              <a:extLst>
                <a:ext uri="{FF2B5EF4-FFF2-40B4-BE49-F238E27FC236}">
                  <a16:creationId xmlns:a16="http://schemas.microsoft.com/office/drawing/2014/main" id="{78FBB0D0-C7D6-A416-90C7-0517D5C1B666}"/>
                </a:ext>
              </a:extLst>
            </p:cNvPr>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3;p47">
              <a:extLst>
                <a:ext uri="{FF2B5EF4-FFF2-40B4-BE49-F238E27FC236}">
                  <a16:creationId xmlns:a16="http://schemas.microsoft.com/office/drawing/2014/main" id="{FEF23AC9-1BD3-3E3C-A170-583AC2428D63}"/>
                </a:ext>
              </a:extLst>
            </p:cNvPr>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4;p47">
              <a:extLst>
                <a:ext uri="{FF2B5EF4-FFF2-40B4-BE49-F238E27FC236}">
                  <a16:creationId xmlns:a16="http://schemas.microsoft.com/office/drawing/2014/main" id="{1BDBEC6B-3217-49D2-576A-C40345481A9D}"/>
                </a:ext>
              </a:extLst>
            </p:cNvPr>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855;p47">
            <a:extLst>
              <a:ext uri="{FF2B5EF4-FFF2-40B4-BE49-F238E27FC236}">
                <a16:creationId xmlns:a16="http://schemas.microsoft.com/office/drawing/2014/main" id="{4F00319A-D3EF-7C30-4F5A-648BAF89BD7B}"/>
              </a:ext>
            </a:extLst>
          </p:cNvPr>
          <p:cNvGrpSpPr/>
          <p:nvPr/>
        </p:nvGrpSpPr>
        <p:grpSpPr>
          <a:xfrm rot="986050">
            <a:off x="6375105" y="3356431"/>
            <a:ext cx="1166395" cy="815361"/>
            <a:chOff x="135700" y="1601500"/>
            <a:chExt cx="1166450" cy="815400"/>
          </a:xfrm>
        </p:grpSpPr>
        <p:sp>
          <p:nvSpPr>
            <p:cNvPr id="27" name="Google Shape;856;p47">
              <a:extLst>
                <a:ext uri="{FF2B5EF4-FFF2-40B4-BE49-F238E27FC236}">
                  <a16:creationId xmlns:a16="http://schemas.microsoft.com/office/drawing/2014/main" id="{A2443F6F-21A8-F8B6-D6CB-65BABCB8E656}"/>
                </a:ext>
              </a:extLst>
            </p:cNvPr>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7;p47">
              <a:extLst>
                <a:ext uri="{FF2B5EF4-FFF2-40B4-BE49-F238E27FC236}">
                  <a16:creationId xmlns:a16="http://schemas.microsoft.com/office/drawing/2014/main" id="{E081B2DB-3699-7811-4950-E43263C65176}"/>
                </a:ext>
              </a:extLst>
            </p:cNvPr>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8;p47">
              <a:extLst>
                <a:ext uri="{FF2B5EF4-FFF2-40B4-BE49-F238E27FC236}">
                  <a16:creationId xmlns:a16="http://schemas.microsoft.com/office/drawing/2014/main" id="{DB12B17E-DA60-D72F-F0CA-2198ED635FA4}"/>
                </a:ext>
              </a:extLst>
            </p:cNvPr>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p47">
              <a:extLst>
                <a:ext uri="{FF2B5EF4-FFF2-40B4-BE49-F238E27FC236}">
                  <a16:creationId xmlns:a16="http://schemas.microsoft.com/office/drawing/2014/main" id="{EF8745F1-FEFE-7235-1F4C-924851F34C06}"/>
                </a:ext>
              </a:extLst>
            </p:cNvPr>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0;p47">
              <a:extLst>
                <a:ext uri="{FF2B5EF4-FFF2-40B4-BE49-F238E27FC236}">
                  <a16:creationId xmlns:a16="http://schemas.microsoft.com/office/drawing/2014/main" id="{4B7CA9EF-4542-ECA8-B904-86B40601EA95}"/>
                </a:ext>
              </a:extLst>
            </p:cNvPr>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1;p47">
              <a:extLst>
                <a:ext uri="{FF2B5EF4-FFF2-40B4-BE49-F238E27FC236}">
                  <a16:creationId xmlns:a16="http://schemas.microsoft.com/office/drawing/2014/main" id="{AF1C4A5E-4BDC-C38D-1EC4-5157EFC1F52E}"/>
                </a:ext>
              </a:extLst>
            </p:cNvPr>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2744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https://www.facebook.com/tienganhglobalsuccess.vn/</a:t>
            </a:r>
            <a:endParaRPr lang="en-US" sz="1200" dirty="0"/>
          </a:p>
        </p:txBody>
      </p:sp>
    </p:spTree>
    <p:extLst>
      <p:ext uri="{BB962C8B-B14F-4D97-AF65-F5344CB8AC3E}">
        <p14:creationId xmlns:p14="http://schemas.microsoft.com/office/powerpoint/2010/main" val="954014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2" name="Picture 4" descr="Country Fields and Blue Sky Background - High-quality Free Backgroun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8" name="Google Shape;98;p2" descr="e871ae532f8a54d4c42f4a31c510cfee.png"/>
          <p:cNvPicPr preferRelativeResize="0"/>
          <p:nvPr/>
        </p:nvPicPr>
        <p:blipFill rotWithShape="1">
          <a:blip r:embed="rId4">
            <a:alphaModFix/>
          </a:blip>
          <a:srcRect/>
          <a:stretch/>
        </p:blipFill>
        <p:spPr>
          <a:xfrm>
            <a:off x="4629150" y="914400"/>
            <a:ext cx="3371850" cy="3744240"/>
          </a:xfrm>
          <a:prstGeom prst="rect">
            <a:avLst/>
          </a:prstGeom>
          <a:noFill/>
          <a:ln>
            <a:noFill/>
          </a:ln>
        </p:spPr>
      </p:pic>
      <p:pic>
        <p:nvPicPr>
          <p:cNvPr id="99" name="Google Shape;99;p2" descr="40f9fda41d493f5ee4f319e5666124a8.png">
            <a:hlinkClick r:id="rId5" action="ppaction://hlinksldjump"/>
          </p:cNvPr>
          <p:cNvPicPr preferRelativeResize="0"/>
          <p:nvPr/>
        </p:nvPicPr>
        <p:blipFill rotWithShape="1">
          <a:blip r:embed="rId6">
            <a:alphaModFix/>
          </a:blip>
          <a:srcRect/>
          <a:stretch/>
        </p:blipFill>
        <p:spPr>
          <a:xfrm flipH="1">
            <a:off x="6743700" y="1714500"/>
            <a:ext cx="971550" cy="914400"/>
          </a:xfrm>
          <a:prstGeom prst="rect">
            <a:avLst/>
          </a:prstGeom>
          <a:noFill/>
          <a:ln>
            <a:noFill/>
          </a:ln>
        </p:spPr>
      </p:pic>
      <p:pic>
        <p:nvPicPr>
          <p:cNvPr id="100" name="Google Shape;100;p2" descr="40f9fda41d493f5ee4f319e5666124a8.png">
            <a:hlinkClick r:id="rId7" action="ppaction://hlinksldjump"/>
          </p:cNvPr>
          <p:cNvPicPr preferRelativeResize="0"/>
          <p:nvPr/>
        </p:nvPicPr>
        <p:blipFill rotWithShape="1">
          <a:blip r:embed="rId6">
            <a:alphaModFix/>
          </a:blip>
          <a:srcRect/>
          <a:stretch/>
        </p:blipFill>
        <p:spPr>
          <a:xfrm flipH="1">
            <a:off x="6515100" y="2743200"/>
            <a:ext cx="971550" cy="914400"/>
          </a:xfrm>
          <a:prstGeom prst="rect">
            <a:avLst/>
          </a:prstGeom>
          <a:noFill/>
          <a:ln>
            <a:noFill/>
          </a:ln>
        </p:spPr>
      </p:pic>
      <p:pic>
        <p:nvPicPr>
          <p:cNvPr id="101" name="Google Shape;101;p2" descr="40f9fda41d493f5ee4f319e5666124a8.png">
            <a:hlinkClick r:id="rId8" action="ppaction://hlinksldjump"/>
          </p:cNvPr>
          <p:cNvPicPr preferRelativeResize="0"/>
          <p:nvPr/>
        </p:nvPicPr>
        <p:blipFill rotWithShape="1">
          <a:blip r:embed="rId6">
            <a:alphaModFix/>
          </a:blip>
          <a:srcRect/>
          <a:stretch/>
        </p:blipFill>
        <p:spPr>
          <a:xfrm flipH="1">
            <a:off x="4972050" y="1714500"/>
            <a:ext cx="914400" cy="914400"/>
          </a:xfrm>
          <a:prstGeom prst="rect">
            <a:avLst/>
          </a:prstGeom>
          <a:noFill/>
          <a:ln>
            <a:noFill/>
          </a:ln>
        </p:spPr>
      </p:pic>
      <p:pic>
        <p:nvPicPr>
          <p:cNvPr id="102" name="Google Shape;102;p2" descr="40f9fda41d493f5ee4f319e5666124a8.png">
            <a:hlinkClick r:id="rId9" action="ppaction://hlinksldjump"/>
          </p:cNvPr>
          <p:cNvPicPr preferRelativeResize="0"/>
          <p:nvPr/>
        </p:nvPicPr>
        <p:blipFill rotWithShape="1">
          <a:blip r:embed="rId6">
            <a:alphaModFix/>
          </a:blip>
          <a:srcRect/>
          <a:stretch/>
        </p:blipFill>
        <p:spPr>
          <a:xfrm flipH="1">
            <a:off x="5372100" y="971550"/>
            <a:ext cx="971550" cy="971550"/>
          </a:xfrm>
          <a:prstGeom prst="rect">
            <a:avLst/>
          </a:prstGeom>
          <a:noFill/>
          <a:ln>
            <a:noFill/>
          </a:ln>
        </p:spPr>
      </p:pic>
      <p:pic>
        <p:nvPicPr>
          <p:cNvPr id="103" name="Google Shape;103;p2" descr="40f9fda41d493f5ee4f319e5666124a8.png">
            <a:hlinkClick r:id="rId10" action="ppaction://hlinksldjump"/>
          </p:cNvPr>
          <p:cNvPicPr preferRelativeResize="0"/>
          <p:nvPr/>
        </p:nvPicPr>
        <p:blipFill rotWithShape="1">
          <a:blip r:embed="rId6">
            <a:alphaModFix/>
          </a:blip>
          <a:srcRect/>
          <a:stretch/>
        </p:blipFill>
        <p:spPr>
          <a:xfrm flipH="1">
            <a:off x="6229350" y="1085850"/>
            <a:ext cx="914401" cy="914400"/>
          </a:xfrm>
          <a:prstGeom prst="rect">
            <a:avLst/>
          </a:prstGeom>
          <a:noFill/>
          <a:ln>
            <a:noFill/>
          </a:ln>
        </p:spPr>
      </p:pic>
      <p:pic>
        <p:nvPicPr>
          <p:cNvPr id="104" name="Google Shape;104;p2" descr="40f9fda41d493f5ee4f319e5666124a8.png">
            <a:hlinkClick r:id="rId11" action="ppaction://hlinksldjump"/>
          </p:cNvPr>
          <p:cNvPicPr preferRelativeResize="0"/>
          <p:nvPr/>
        </p:nvPicPr>
        <p:blipFill rotWithShape="1">
          <a:blip r:embed="rId6">
            <a:alphaModFix/>
          </a:blip>
          <a:srcRect/>
          <a:stretch/>
        </p:blipFill>
        <p:spPr>
          <a:xfrm flipH="1">
            <a:off x="4686299" y="2686050"/>
            <a:ext cx="914401" cy="857250"/>
          </a:xfrm>
          <a:prstGeom prst="rect">
            <a:avLst/>
          </a:prstGeom>
          <a:noFill/>
          <a:ln>
            <a:noFill/>
          </a:ln>
        </p:spPr>
      </p:pic>
      <p:pic>
        <p:nvPicPr>
          <p:cNvPr id="105" name="Google Shape;105;p2" descr="40f9fda41d493f5ee4f319e5666124a8.png">
            <a:hlinkClick r:id="rId12" action="ppaction://hlinksldjump"/>
          </p:cNvPr>
          <p:cNvPicPr preferRelativeResize="0"/>
          <p:nvPr/>
        </p:nvPicPr>
        <p:blipFill rotWithShape="1">
          <a:blip r:embed="rId6">
            <a:alphaModFix/>
          </a:blip>
          <a:srcRect/>
          <a:stretch/>
        </p:blipFill>
        <p:spPr>
          <a:xfrm flipH="1">
            <a:off x="5829300" y="1885950"/>
            <a:ext cx="971550" cy="971550"/>
          </a:xfrm>
          <a:prstGeom prst="rect">
            <a:avLst/>
          </a:prstGeom>
          <a:noFill/>
          <a:ln>
            <a:noFill/>
          </a:ln>
        </p:spPr>
      </p:pic>
      <p:pic>
        <p:nvPicPr>
          <p:cNvPr id="106" name="Google Shape;106;p2" descr="886255f75f86d6f948235e2659cdd1c2.png"/>
          <p:cNvPicPr preferRelativeResize="0"/>
          <p:nvPr/>
        </p:nvPicPr>
        <p:blipFill rotWithShape="1">
          <a:blip r:embed="rId13">
            <a:alphaModFix/>
          </a:blip>
          <a:srcRect/>
          <a:stretch/>
        </p:blipFill>
        <p:spPr>
          <a:xfrm>
            <a:off x="2514600" y="3648670"/>
            <a:ext cx="1543050" cy="1494830"/>
          </a:xfrm>
          <a:prstGeom prst="rect">
            <a:avLst/>
          </a:prstGeom>
          <a:noFill/>
          <a:ln>
            <a:noFill/>
          </a:ln>
        </p:spPr>
      </p:pic>
      <p:pic>
        <p:nvPicPr>
          <p:cNvPr id="107" name="Google Shape;107;p2" descr="Kết quả hình ảnh cho tree apple cartoon"/>
          <p:cNvPicPr preferRelativeResize="0"/>
          <p:nvPr/>
        </p:nvPicPr>
        <p:blipFill rotWithShape="1">
          <a:blip r:embed="rId14">
            <a:alphaModFix/>
          </a:blip>
          <a:srcRect/>
          <a:stretch/>
        </p:blipFill>
        <p:spPr>
          <a:xfrm>
            <a:off x="1314450" y="2343150"/>
            <a:ext cx="1314450" cy="1485900"/>
          </a:xfrm>
          <a:prstGeom prst="rect">
            <a:avLst/>
          </a:prstGeom>
          <a:noFill/>
          <a:ln>
            <a:noFill/>
          </a:ln>
        </p:spPr>
      </p:pic>
      <p:pic>
        <p:nvPicPr>
          <p:cNvPr id="3" name="Picture 2" descr="A logo of a badge&#10;&#10;Description automatically generated with medium confidence">
            <a:hlinkClick r:id="rId15" action="ppaction://hlinksldjump"/>
            <a:extLst>
              <a:ext uri="{FF2B5EF4-FFF2-40B4-BE49-F238E27FC236}">
                <a16:creationId xmlns:a16="http://schemas.microsoft.com/office/drawing/2014/main" id="{3FE8279A-8651-12B4-4C1F-39A97E80A692}"/>
              </a:ext>
            </a:extLst>
          </p:cNvPr>
          <p:cNvPicPr>
            <a:picLocks noChangeAspect="1"/>
          </p:cNvPicPr>
          <p:nvPr/>
        </p:nvPicPr>
        <p:blipFill>
          <a:blip r:embed="rId16"/>
          <a:stretch>
            <a:fillRect/>
          </a:stretch>
        </p:blipFill>
        <p:spPr>
          <a:xfrm>
            <a:off x="746428" y="208036"/>
            <a:ext cx="1136043" cy="1136043"/>
          </a:xfrm>
          <a:prstGeom prst="rect">
            <a:avLst/>
          </a:prstGeom>
        </p:spPr>
      </p:pic>
      <p:sp>
        <p:nvSpPr>
          <p:cNvPr id="2" name="Rectangle: Rounded Corners 1">
            <a:hlinkClick r:id="rId17" action="ppaction://hlinksldjump"/>
            <a:extLst>
              <a:ext uri="{FF2B5EF4-FFF2-40B4-BE49-F238E27FC236}">
                <a16:creationId xmlns:a16="http://schemas.microsoft.com/office/drawing/2014/main" id="{C22EEAA3-BFB8-FE8A-23BD-0606BCA99756}"/>
              </a:ext>
            </a:extLst>
          </p:cNvPr>
          <p:cNvSpPr/>
          <p:nvPr/>
        </p:nvSpPr>
        <p:spPr>
          <a:xfrm>
            <a:off x="7486650" y="4524473"/>
            <a:ext cx="1501486" cy="514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FINISH</a:t>
            </a:r>
          </a:p>
        </p:txBody>
      </p:sp>
    </p:spTree>
    <p:extLst>
      <p:ext uri="{BB962C8B-B14F-4D97-AF65-F5344CB8AC3E}">
        <p14:creationId xmlns:p14="http://schemas.microsoft.com/office/powerpoint/2010/main" val="34822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4"/>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104"/>
                                        </p:tgtEl>
                                        <p:attrNameLst>
                                          <p:attrName>ppt_w</p:attrName>
                                        </p:attrNameLst>
                                      </p:cBhvr>
                                      <p:tavLst>
                                        <p:tav tm="0">
                                          <p:val>
                                            <p:strVal val="ppt_w"/>
                                          </p:val>
                                        </p:tav>
                                        <p:tav tm="100000">
                                          <p:val>
                                            <p:fltVal val="0"/>
                                          </p:val>
                                        </p:tav>
                                      </p:tavLst>
                                    </p:anim>
                                    <p:anim calcmode="lin" valueType="num">
                                      <p:cBhvr>
                                        <p:cTn id="16" dur="500"/>
                                        <p:tgtEl>
                                          <p:spTgt spid="104"/>
                                        </p:tgtEl>
                                        <p:attrNameLst>
                                          <p:attrName>ppt_h</p:attrName>
                                        </p:attrNameLst>
                                      </p:cBhvr>
                                      <p:tavLst>
                                        <p:tav tm="0">
                                          <p:val>
                                            <p:strVal val="ppt_h"/>
                                          </p:val>
                                        </p:tav>
                                        <p:tav tm="100000">
                                          <p:val>
                                            <p:fltVal val="0"/>
                                          </p:val>
                                        </p:tav>
                                      </p:tavLst>
                                    </p:anim>
                                    <p:animEffect transition="out" filter="fade">
                                      <p:cBhvr>
                                        <p:cTn id="17" dur="500"/>
                                        <p:tgtEl>
                                          <p:spTgt spid="104"/>
                                        </p:tgtEl>
                                      </p:cBhvr>
                                    </p:animEffect>
                                    <p:set>
                                      <p:cBhvr>
                                        <p:cTn id="1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19" restart="whenNotActive" fill="hold" evtFilter="cancelBubble" nodeType="interactiveSeq">
                <p:stCondLst>
                  <p:cond evt="onClick" delay="0">
                    <p:tgtEl>
                      <p:spTgt spid="101"/>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1"/>
                                        </p:tgtEl>
                                        <p:attrNameLst>
                                          <p:attrName>ppt_w</p:attrName>
                                        </p:attrNameLst>
                                      </p:cBhvr>
                                      <p:tavLst>
                                        <p:tav tm="0">
                                          <p:val>
                                            <p:strVal val="ppt_w"/>
                                          </p:val>
                                        </p:tav>
                                        <p:tav tm="100000">
                                          <p:val>
                                            <p:fltVal val="0"/>
                                          </p:val>
                                        </p:tav>
                                      </p:tavLst>
                                    </p:anim>
                                    <p:anim calcmode="lin" valueType="num">
                                      <p:cBhvr>
                                        <p:cTn id="24" dur="500"/>
                                        <p:tgtEl>
                                          <p:spTgt spid="101"/>
                                        </p:tgtEl>
                                        <p:attrNameLst>
                                          <p:attrName>ppt_h</p:attrName>
                                        </p:attrNameLst>
                                      </p:cBhvr>
                                      <p:tavLst>
                                        <p:tav tm="0">
                                          <p:val>
                                            <p:strVal val="ppt_h"/>
                                          </p:val>
                                        </p:tav>
                                        <p:tav tm="100000">
                                          <p:val>
                                            <p:fltVal val="0"/>
                                          </p:val>
                                        </p:tav>
                                      </p:tavLst>
                                    </p:anim>
                                    <p:animEffect transition="out" filter="fade">
                                      <p:cBhvr>
                                        <p:cTn id="25" dur="500"/>
                                        <p:tgtEl>
                                          <p:spTgt spid="101"/>
                                        </p:tgtEl>
                                      </p:cBhvr>
                                    </p:animEffect>
                                    <p:set>
                                      <p:cBhvr>
                                        <p:cTn id="26"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7" restart="whenNotActive" fill="hold" evtFilter="cancelBubble" nodeType="interactiveSeq">
                <p:stCondLst>
                  <p:cond evt="onClick" delay="0">
                    <p:tgtEl>
                      <p:spTgt spid="102"/>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02"/>
                                        </p:tgtEl>
                                        <p:attrNameLst>
                                          <p:attrName>ppt_w</p:attrName>
                                        </p:attrNameLst>
                                      </p:cBhvr>
                                      <p:tavLst>
                                        <p:tav tm="0">
                                          <p:val>
                                            <p:strVal val="ppt_w"/>
                                          </p:val>
                                        </p:tav>
                                        <p:tav tm="100000">
                                          <p:val>
                                            <p:fltVal val="0"/>
                                          </p:val>
                                        </p:tav>
                                      </p:tavLst>
                                    </p:anim>
                                    <p:anim calcmode="lin" valueType="num">
                                      <p:cBhvr>
                                        <p:cTn id="32" dur="500"/>
                                        <p:tgtEl>
                                          <p:spTgt spid="102"/>
                                        </p:tgtEl>
                                        <p:attrNameLst>
                                          <p:attrName>ppt_h</p:attrName>
                                        </p:attrNameLst>
                                      </p:cBhvr>
                                      <p:tavLst>
                                        <p:tav tm="0">
                                          <p:val>
                                            <p:strVal val="ppt_h"/>
                                          </p:val>
                                        </p:tav>
                                        <p:tav tm="100000">
                                          <p:val>
                                            <p:fltVal val="0"/>
                                          </p:val>
                                        </p:tav>
                                      </p:tavLst>
                                    </p:anim>
                                    <p:animEffect transition="out" filter="fade">
                                      <p:cBhvr>
                                        <p:cTn id="33" dur="500"/>
                                        <p:tgtEl>
                                          <p:spTgt spid="102"/>
                                        </p:tgtEl>
                                      </p:cBhvr>
                                    </p:animEffect>
                                    <p:set>
                                      <p:cBhvr>
                                        <p:cTn id="34"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103"/>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03"/>
                                        </p:tgtEl>
                                        <p:attrNameLst>
                                          <p:attrName>ppt_w</p:attrName>
                                        </p:attrNameLst>
                                      </p:cBhvr>
                                      <p:tavLst>
                                        <p:tav tm="0">
                                          <p:val>
                                            <p:strVal val="ppt_w"/>
                                          </p:val>
                                        </p:tav>
                                        <p:tav tm="100000">
                                          <p:val>
                                            <p:fltVal val="0"/>
                                          </p:val>
                                        </p:tav>
                                      </p:tavLst>
                                    </p:anim>
                                    <p:anim calcmode="lin" valueType="num">
                                      <p:cBhvr>
                                        <p:cTn id="40" dur="500"/>
                                        <p:tgtEl>
                                          <p:spTgt spid="103"/>
                                        </p:tgtEl>
                                        <p:attrNameLst>
                                          <p:attrName>ppt_h</p:attrName>
                                        </p:attrNameLst>
                                      </p:cBhvr>
                                      <p:tavLst>
                                        <p:tav tm="0">
                                          <p:val>
                                            <p:strVal val="ppt_h"/>
                                          </p:val>
                                        </p:tav>
                                        <p:tav tm="100000">
                                          <p:val>
                                            <p:fltVal val="0"/>
                                          </p:val>
                                        </p:tav>
                                      </p:tavLst>
                                    </p:anim>
                                    <p:animEffect transition="out" filter="fade">
                                      <p:cBhvr>
                                        <p:cTn id="41" dur="500"/>
                                        <p:tgtEl>
                                          <p:spTgt spid="103"/>
                                        </p:tgtEl>
                                      </p:cBhvr>
                                    </p:animEffect>
                                    <p:set>
                                      <p:cBhvr>
                                        <p:cTn id="42"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43" restart="whenNotActive" fill="hold" evtFilter="cancelBubble" nodeType="interactiveSeq">
                <p:stCondLst>
                  <p:cond evt="onClick" delay="0">
                    <p:tgtEl>
                      <p:spTgt spid="105"/>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05"/>
                                        </p:tgtEl>
                                        <p:attrNameLst>
                                          <p:attrName>ppt_w</p:attrName>
                                        </p:attrNameLst>
                                      </p:cBhvr>
                                      <p:tavLst>
                                        <p:tav tm="0">
                                          <p:val>
                                            <p:strVal val="ppt_w"/>
                                          </p:val>
                                        </p:tav>
                                        <p:tav tm="100000">
                                          <p:val>
                                            <p:fltVal val="0"/>
                                          </p:val>
                                        </p:tav>
                                      </p:tavLst>
                                    </p:anim>
                                    <p:anim calcmode="lin" valueType="num">
                                      <p:cBhvr>
                                        <p:cTn id="48" dur="500"/>
                                        <p:tgtEl>
                                          <p:spTgt spid="105"/>
                                        </p:tgtEl>
                                        <p:attrNameLst>
                                          <p:attrName>ppt_h</p:attrName>
                                        </p:attrNameLst>
                                      </p:cBhvr>
                                      <p:tavLst>
                                        <p:tav tm="0">
                                          <p:val>
                                            <p:strVal val="ppt_h"/>
                                          </p:val>
                                        </p:tav>
                                        <p:tav tm="100000">
                                          <p:val>
                                            <p:fltVal val="0"/>
                                          </p:val>
                                        </p:tav>
                                      </p:tavLst>
                                    </p:anim>
                                    <p:animEffect transition="out" filter="fade">
                                      <p:cBhvr>
                                        <p:cTn id="49" dur="500"/>
                                        <p:tgtEl>
                                          <p:spTgt spid="105"/>
                                        </p:tgtEl>
                                      </p:cBhvr>
                                    </p:animEffect>
                                    <p:set>
                                      <p:cBhvr>
                                        <p:cTn id="50"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51" restart="whenNotActive" fill="hold" evtFilter="cancelBubble" nodeType="interactiveSeq">
                <p:stCondLst>
                  <p:cond evt="onClick" delay="0">
                    <p:tgtEl>
                      <p:spTgt spid="100"/>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00"/>
                                        </p:tgtEl>
                                        <p:attrNameLst>
                                          <p:attrName>ppt_w</p:attrName>
                                        </p:attrNameLst>
                                      </p:cBhvr>
                                      <p:tavLst>
                                        <p:tav tm="0">
                                          <p:val>
                                            <p:strVal val="ppt_w"/>
                                          </p:val>
                                        </p:tav>
                                        <p:tav tm="100000">
                                          <p:val>
                                            <p:fltVal val="0"/>
                                          </p:val>
                                        </p:tav>
                                      </p:tavLst>
                                    </p:anim>
                                    <p:anim calcmode="lin" valueType="num">
                                      <p:cBhvr>
                                        <p:cTn id="56" dur="500"/>
                                        <p:tgtEl>
                                          <p:spTgt spid="100"/>
                                        </p:tgtEl>
                                        <p:attrNameLst>
                                          <p:attrName>ppt_h</p:attrName>
                                        </p:attrNameLst>
                                      </p:cBhvr>
                                      <p:tavLst>
                                        <p:tav tm="0">
                                          <p:val>
                                            <p:strVal val="ppt_h"/>
                                          </p:val>
                                        </p:tav>
                                        <p:tav tm="100000">
                                          <p:val>
                                            <p:fltVal val="0"/>
                                          </p:val>
                                        </p:tav>
                                      </p:tavLst>
                                    </p:anim>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9"/>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99"/>
                                        </p:tgtEl>
                                        <p:attrNameLst>
                                          <p:attrName>ppt_w</p:attrName>
                                        </p:attrNameLst>
                                      </p:cBhvr>
                                      <p:tavLst>
                                        <p:tav tm="0">
                                          <p:val>
                                            <p:strVal val="ppt_w"/>
                                          </p:val>
                                        </p:tav>
                                        <p:tav tm="100000">
                                          <p:val>
                                            <p:fltVal val="0"/>
                                          </p:val>
                                        </p:tav>
                                      </p:tavLst>
                                    </p:anim>
                                    <p:anim calcmode="lin" valueType="num">
                                      <p:cBhvr>
                                        <p:cTn id="64" dur="500"/>
                                        <p:tgtEl>
                                          <p:spTgt spid="99"/>
                                        </p:tgtEl>
                                        <p:attrNameLst>
                                          <p:attrName>ppt_h</p:attrName>
                                        </p:attrNameLst>
                                      </p:cBhvr>
                                      <p:tavLst>
                                        <p:tav tm="0">
                                          <p:val>
                                            <p:strVal val="ppt_h"/>
                                          </p:val>
                                        </p:tav>
                                        <p:tav tm="100000">
                                          <p:val>
                                            <p:fltVal val="0"/>
                                          </p:val>
                                        </p:tav>
                                      </p:tavLst>
                                    </p:anim>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662105C6-329D-C09D-676F-0FB80286E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2" name="Google Shape;112;p3"/>
          <p:cNvSpPr/>
          <p:nvPr/>
        </p:nvSpPr>
        <p:spPr>
          <a:xfrm>
            <a:off x="628650" y="246335"/>
            <a:ext cx="7943851" cy="920434"/>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113;p3"/>
          <p:cNvSpPr txBox="1"/>
          <p:nvPr/>
        </p:nvSpPr>
        <p:spPr>
          <a:xfrm>
            <a:off x="628651" y="244586"/>
            <a:ext cx="7943850" cy="930994"/>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schemeClr val="accent2">
                    <a:lumMod val="50000"/>
                  </a:schemeClr>
                </a:solidFill>
                <a:latin typeface="Calibri"/>
                <a:ea typeface="Calibri"/>
                <a:cs typeface="Calibri"/>
                <a:sym typeface="Calibri"/>
              </a:rPr>
              <a:t>a person whose job is to work in a garden</a:t>
            </a:r>
          </a:p>
          <a:p>
            <a:pPr lvl="0" algn="ctr">
              <a:buClrTx/>
              <a:defRPr/>
            </a:pP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Hint: g_____</a:t>
            </a:r>
            <a:endParaRPr kumimoji="0" lang="en-US" sz="2800" b="1"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114" name="Google Shape;114;p3"/>
          <p:cNvSpPr/>
          <p:nvPr/>
        </p:nvSpPr>
        <p:spPr>
          <a:xfrm>
            <a:off x="2902226" y="1943100"/>
            <a:ext cx="2739230" cy="1166769"/>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15" name="Google Shape;115;p3"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16" name="Google Shape;116;p3"/>
          <p:cNvSpPr txBox="1"/>
          <p:nvPr/>
        </p:nvSpPr>
        <p:spPr>
          <a:xfrm>
            <a:off x="2785941" y="2157255"/>
            <a:ext cx="2971800" cy="623217"/>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gardener</a:t>
            </a:r>
            <a:endParaRPr kumimoji="0"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17" name="Google Shape;117;p3" descr="886255f75f86d6f948235e2659cdd1c2.png">
            <a:hlinkClick r:id="rId6" action="ppaction://hlinksldjump"/>
          </p:cNvPr>
          <p:cNvPicPr preferRelativeResize="0"/>
          <p:nvPr/>
        </p:nvPicPr>
        <p:blipFill rotWithShape="1">
          <a:blip r:embed="rId7">
            <a:alphaModFix/>
          </a:blip>
          <a:srcRect/>
          <a:stretch/>
        </p:blipFill>
        <p:spPr>
          <a:xfrm>
            <a:off x="3886200" y="3371850"/>
            <a:ext cx="1425063" cy="1380530"/>
          </a:xfrm>
          <a:prstGeom prst="rect">
            <a:avLst/>
          </a:prstGeom>
          <a:noFill/>
          <a:ln>
            <a:noFill/>
          </a:ln>
        </p:spPr>
      </p:pic>
      <p:sp>
        <p:nvSpPr>
          <p:cNvPr id="4" name="Arrow: Left 3">
            <a:extLst>
              <a:ext uri="{FF2B5EF4-FFF2-40B4-BE49-F238E27FC236}">
                <a16:creationId xmlns:a16="http://schemas.microsoft.com/office/drawing/2014/main" id="{1CB5F6BC-47C0-E14E-89AF-C325101C780D}"/>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3896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1000"/>
                                        <p:tgtEl>
                                          <p:spTgt spid="1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000"/>
                                        <p:tgtEl>
                                          <p:spTgt spid="114"/>
                                        </p:tgtEl>
                                      </p:cBhvr>
                                    </p:animEffect>
                                  </p:childTnLst>
                                </p:cTn>
                              </p:par>
                              <p:par>
                                <p:cTn id="16" presetID="10" presetClass="entr" presetSubtype="0" fill="hold"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662105C6-329D-C09D-676F-0FB80286E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2" name="Google Shape;112;p3"/>
          <p:cNvSpPr/>
          <p:nvPr/>
        </p:nvSpPr>
        <p:spPr>
          <a:xfrm>
            <a:off x="431800" y="224421"/>
            <a:ext cx="8451850" cy="1361881"/>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113;p3"/>
          <p:cNvSpPr txBox="1"/>
          <p:nvPr/>
        </p:nvSpPr>
        <p:spPr>
          <a:xfrm>
            <a:off x="431800" y="194714"/>
            <a:ext cx="8382000" cy="1361881"/>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schemeClr val="accent2">
                    <a:lumMod val="50000"/>
                  </a:schemeClr>
                </a:solidFill>
                <a:latin typeface="Calibri"/>
                <a:ea typeface="Calibri"/>
                <a:cs typeface="Calibri"/>
                <a:sym typeface="Calibri"/>
              </a:rPr>
              <a:t>a person whose job involves travelling and working in a spacecraft</a:t>
            </a:r>
          </a:p>
          <a:p>
            <a:pPr lvl="0" algn="ctr">
              <a:buClrTx/>
              <a:defRPr/>
            </a:pP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Hint: a_____</a:t>
            </a:r>
            <a:endParaRPr kumimoji="0" lang="en-US" sz="2800" b="1"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114" name="Google Shape;114;p3"/>
          <p:cNvSpPr/>
          <p:nvPr/>
        </p:nvSpPr>
        <p:spPr>
          <a:xfrm>
            <a:off x="2902226" y="1943100"/>
            <a:ext cx="2739230" cy="131445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15" name="Google Shape;115;p3"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16" name="Google Shape;116;p3"/>
          <p:cNvSpPr txBox="1"/>
          <p:nvPr/>
        </p:nvSpPr>
        <p:spPr>
          <a:xfrm>
            <a:off x="2800350" y="2260141"/>
            <a:ext cx="2971800" cy="623217"/>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astronaut</a:t>
            </a:r>
            <a:endParaRPr kumimoji="0"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17" name="Google Shape;117;p3" descr="886255f75f86d6f948235e2659cdd1c2.png">
            <a:hlinkClick r:id="rId6" action="ppaction://hlinksldjump"/>
          </p:cNvPr>
          <p:cNvPicPr preferRelativeResize="0"/>
          <p:nvPr/>
        </p:nvPicPr>
        <p:blipFill rotWithShape="1">
          <a:blip r:embed="rId7">
            <a:alphaModFix/>
          </a:blip>
          <a:srcRect/>
          <a:stretch/>
        </p:blipFill>
        <p:spPr>
          <a:xfrm>
            <a:off x="3886200" y="3371850"/>
            <a:ext cx="1425063" cy="1380530"/>
          </a:xfrm>
          <a:prstGeom prst="rect">
            <a:avLst/>
          </a:prstGeom>
          <a:noFill/>
          <a:ln>
            <a:noFill/>
          </a:ln>
        </p:spPr>
      </p:pic>
      <p:sp>
        <p:nvSpPr>
          <p:cNvPr id="4" name="Arrow: Left 3">
            <a:extLst>
              <a:ext uri="{FF2B5EF4-FFF2-40B4-BE49-F238E27FC236}">
                <a16:creationId xmlns:a16="http://schemas.microsoft.com/office/drawing/2014/main" id="{1CB5F6BC-47C0-E14E-89AF-C325101C780D}"/>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39748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1000"/>
                                        <p:tgtEl>
                                          <p:spTgt spid="1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000"/>
                                        <p:tgtEl>
                                          <p:spTgt spid="114"/>
                                        </p:tgtEl>
                                      </p:cBhvr>
                                    </p:animEffect>
                                  </p:childTnLst>
                                </p:cTn>
                              </p:par>
                              <p:par>
                                <p:cTn id="16" presetID="10" presetClass="entr" presetSubtype="0" fill="hold"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3CDAD1DA-30F4-E28B-C6D1-398F01100A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2" name="Google Shape;122;p4"/>
          <p:cNvSpPr/>
          <p:nvPr/>
        </p:nvSpPr>
        <p:spPr>
          <a:xfrm>
            <a:off x="749300" y="228600"/>
            <a:ext cx="8013700" cy="1543050"/>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3" name="Google Shape;123;p4"/>
          <p:cNvSpPr txBox="1"/>
          <p:nvPr/>
        </p:nvSpPr>
        <p:spPr>
          <a:xfrm>
            <a:off x="749300" y="397850"/>
            <a:ext cx="8013700" cy="1361881"/>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schemeClr val="accent2">
                    <a:lumMod val="50000"/>
                  </a:schemeClr>
                </a:solidFill>
                <a:latin typeface="Calibri"/>
                <a:ea typeface="Calibri"/>
                <a:cs typeface="Calibri"/>
                <a:sym typeface="Calibri"/>
              </a:rPr>
              <a:t>a person whose job is cutting up and selling meat in a shop or killing animals for this</a:t>
            </a:r>
          </a:p>
          <a:p>
            <a:pPr lvl="0" algn="ctr">
              <a:buClrTx/>
              <a:defRPr/>
            </a:pP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Hint: b______</a:t>
            </a:r>
            <a:endParaRPr kumimoji="0" lang="en-US" sz="2800" b="1"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124" name="Google Shape;124;p4"/>
          <p:cNvSpPr/>
          <p:nvPr/>
        </p:nvSpPr>
        <p:spPr>
          <a:xfrm>
            <a:off x="2900732" y="2000250"/>
            <a:ext cx="2771036" cy="907911"/>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25" name="Google Shape;125;p4"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26" name="Google Shape;126;p4"/>
          <p:cNvSpPr txBox="1"/>
          <p:nvPr/>
        </p:nvSpPr>
        <p:spPr>
          <a:xfrm>
            <a:off x="3312224" y="2142596"/>
            <a:ext cx="2000250" cy="623217"/>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butcher</a:t>
            </a:r>
            <a:endParaRPr kumimoji="0" sz="36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27" name="Google Shape;127;p4" descr="886255f75f86d6f948235e2659cdd1c2.png">
            <a:hlinkClick r:id="rId6" action="ppaction://hlinksldjump"/>
          </p:cNvPr>
          <p:cNvPicPr preferRelativeResize="0"/>
          <p:nvPr/>
        </p:nvPicPr>
        <p:blipFill rotWithShape="1">
          <a:blip r:embed="rId7">
            <a:alphaModFix/>
          </a:blip>
          <a:srcRect/>
          <a:stretch/>
        </p:blipFill>
        <p:spPr>
          <a:xfrm>
            <a:off x="3429000" y="3314700"/>
            <a:ext cx="1425063" cy="1380530"/>
          </a:xfrm>
          <a:prstGeom prst="rect">
            <a:avLst/>
          </a:prstGeom>
          <a:noFill/>
          <a:ln>
            <a:noFill/>
          </a:ln>
        </p:spPr>
      </p:pic>
      <p:sp>
        <p:nvSpPr>
          <p:cNvPr id="3" name="Arrow: Left 2">
            <a:extLst>
              <a:ext uri="{FF2B5EF4-FFF2-40B4-BE49-F238E27FC236}">
                <a16:creationId xmlns:a16="http://schemas.microsoft.com/office/drawing/2014/main" id="{3454108E-1C28-FC7F-9700-469D6938541A}"/>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24459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0"/>
                                        <p:tgtEl>
                                          <p:spTgt spid="1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1000"/>
                                        <p:tgtEl>
                                          <p:spTgt spid="124"/>
                                        </p:tgtEl>
                                      </p:cBhvr>
                                    </p:animEffect>
                                  </p:childTnLst>
                                </p:cTn>
                              </p:par>
                              <p:par>
                                <p:cTn id="16" presetID="10" presetClass="entr" presetSubtype="0" fill="hold" nodeType="withEffect">
                                  <p:stCondLst>
                                    <p:cond delay="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2A68ADD3-9916-87C8-93B4-1A2E449A9C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2" name="Google Shape;132;p5"/>
          <p:cNvSpPr/>
          <p:nvPr/>
        </p:nvSpPr>
        <p:spPr>
          <a:xfrm>
            <a:off x="342899" y="178260"/>
            <a:ext cx="8540750" cy="1944420"/>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3" name="Google Shape;133;p5"/>
          <p:cNvSpPr txBox="1"/>
          <p:nvPr/>
        </p:nvSpPr>
        <p:spPr>
          <a:xfrm>
            <a:off x="342899" y="254086"/>
            <a:ext cx="8458202" cy="1792768"/>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prstClr val="black"/>
                </a:solidFill>
                <a:latin typeface="Calibri"/>
                <a:ea typeface="Calibri"/>
                <a:cs typeface="Calibri"/>
                <a:sym typeface="Calibri"/>
              </a:rPr>
              <a:t>a person whose job is to decide how things such as clothes, furniture, tools, etc. will look or work by making drawings, plans or patterns</a:t>
            </a:r>
          </a:p>
          <a:p>
            <a:pPr lvl="0" algn="ctr">
              <a:buClrTx/>
              <a:defRPr/>
            </a:pPr>
            <a:r>
              <a:rPr kumimoji="0" lang="en-US" sz="2800" b="1" i="0" u="none" strike="noStrike" kern="1200" cap="none" spc="0" normalizeH="0" baseline="0" noProof="0" dirty="0">
                <a:ln>
                  <a:noFill/>
                </a:ln>
                <a:solidFill>
                  <a:prstClr val="black"/>
                </a:solidFill>
                <a:effectLst/>
                <a:uLnTx/>
                <a:uFillTx/>
                <a:latin typeface="Calibri"/>
                <a:ea typeface="Calibri"/>
                <a:cs typeface="Calibri"/>
                <a:sym typeface="Calibri"/>
              </a:rPr>
              <a:t>Hint:</a:t>
            </a:r>
            <a:r>
              <a:rPr kumimoji="0" lang="en-US" sz="2800" b="1" i="0" u="none" strike="noStrike" kern="1200" cap="none" spc="0" normalizeH="0" noProof="0" dirty="0">
                <a:ln>
                  <a:noFill/>
                </a:ln>
                <a:solidFill>
                  <a:prstClr val="black"/>
                </a:solidFill>
                <a:effectLst/>
                <a:uLnTx/>
                <a:uFillTx/>
                <a:latin typeface="Calibri"/>
                <a:ea typeface="Calibri"/>
                <a:cs typeface="Calibri"/>
                <a:sym typeface="Calibri"/>
              </a:rPr>
              <a:t> d_________</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4" name="Google Shape;134;p5"/>
          <p:cNvSpPr/>
          <p:nvPr/>
        </p:nvSpPr>
        <p:spPr>
          <a:xfrm>
            <a:off x="2243565" y="2603271"/>
            <a:ext cx="3886200" cy="86618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35" name="Google Shape;135;p5"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36" name="Google Shape;136;p5"/>
          <p:cNvSpPr txBox="1"/>
          <p:nvPr/>
        </p:nvSpPr>
        <p:spPr>
          <a:xfrm>
            <a:off x="3437197" y="2666427"/>
            <a:ext cx="2269605" cy="684773"/>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designer</a:t>
            </a:r>
            <a:endParaRPr kumimoji="0"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37" name="Google Shape;137;p5" descr="886255f75f86d6f948235e2659cdd1c2.png">
            <a:hlinkClick r:id="rId6" action="ppaction://hlinksldjump"/>
          </p:cNvPr>
          <p:cNvPicPr preferRelativeResize="0"/>
          <p:nvPr/>
        </p:nvPicPr>
        <p:blipFill rotWithShape="1">
          <a:blip r:embed="rId7">
            <a:alphaModFix/>
          </a:blip>
          <a:srcRect/>
          <a:stretch/>
        </p:blipFill>
        <p:spPr>
          <a:xfrm>
            <a:off x="3771900" y="3314700"/>
            <a:ext cx="1425063" cy="1380530"/>
          </a:xfrm>
          <a:prstGeom prst="rect">
            <a:avLst/>
          </a:prstGeom>
          <a:noFill/>
          <a:ln>
            <a:noFill/>
          </a:ln>
        </p:spPr>
      </p:pic>
      <p:sp>
        <p:nvSpPr>
          <p:cNvPr id="3" name="Arrow: Left 2">
            <a:extLst>
              <a:ext uri="{FF2B5EF4-FFF2-40B4-BE49-F238E27FC236}">
                <a16:creationId xmlns:a16="http://schemas.microsoft.com/office/drawing/2014/main" id="{DCD625AE-6C26-6B7F-A88A-B2B419E4BF4E}"/>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35596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1000"/>
                                        <p:tgtEl>
                                          <p:spTgt spid="1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1000"/>
                                        <p:tgtEl>
                                          <p:spTgt spid="134"/>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Picture 4" descr="Country Fields and Blue Sky Background - High-quality Free Backgrounds">
            <a:extLst>
              <a:ext uri="{FF2B5EF4-FFF2-40B4-BE49-F238E27FC236}">
                <a16:creationId xmlns:a16="http://schemas.microsoft.com/office/drawing/2014/main" id="{BC7DB5B9-6D21-82D1-C53E-8148317A92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833" r="6302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2" name="Google Shape;142;p6"/>
          <p:cNvSpPr/>
          <p:nvPr/>
        </p:nvSpPr>
        <p:spPr>
          <a:xfrm>
            <a:off x="254000" y="223707"/>
            <a:ext cx="8813799" cy="2036731"/>
          </a:xfrm>
          <a:prstGeom prst="rect">
            <a:avLst/>
          </a:prstGeom>
          <a:solidFill>
            <a:schemeClr val="accent6">
              <a:lumMod val="40000"/>
              <a:lumOff val="60000"/>
            </a:schemeClr>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3" name="Google Shape;143;p6"/>
          <p:cNvSpPr txBox="1"/>
          <p:nvPr/>
        </p:nvSpPr>
        <p:spPr>
          <a:xfrm>
            <a:off x="254000" y="367843"/>
            <a:ext cx="8429297" cy="1792768"/>
          </a:xfrm>
          <a:prstGeom prst="rect">
            <a:avLst/>
          </a:prstGeom>
          <a:noFill/>
          <a:ln>
            <a:noFill/>
          </a:ln>
        </p:spPr>
        <p:txBody>
          <a:bodyPr spcFirstLastPara="1" wrap="square" lIns="68569" tIns="34275" rIns="68569" bIns="34275" anchor="t" anchorCtr="0">
            <a:spAutoFit/>
          </a:bodyPr>
          <a:lstStyle/>
          <a:p>
            <a:pPr lvl="0" algn="ctr">
              <a:buClrTx/>
              <a:defRPr/>
            </a:pPr>
            <a:r>
              <a:rPr lang="en-US" sz="2800" b="1" kern="1200" dirty="0">
                <a:solidFill>
                  <a:schemeClr val="accent2">
                    <a:lumMod val="50000"/>
                  </a:schemeClr>
                </a:solidFill>
                <a:latin typeface="Calibri"/>
                <a:ea typeface="Calibri"/>
                <a:cs typeface="Calibri"/>
                <a:sym typeface="Calibri"/>
              </a:rPr>
              <a:t>a man who stays at home to cook, clean, take care of the children, etc. while his wife, husband or partner goes out to work</a:t>
            </a:r>
          </a:p>
          <a:p>
            <a:pPr lvl="0" algn="ctr">
              <a:buClrTx/>
              <a:defRPr/>
            </a:pPr>
            <a:r>
              <a:rPr kumimoji="0" lang="en-US" sz="2800" b="1" i="0" u="none" strike="noStrike" kern="1200" cap="none" spc="0" normalizeH="0" baseline="0" noProof="0" dirty="0">
                <a:ln>
                  <a:noFill/>
                </a:ln>
                <a:solidFill>
                  <a:schemeClr val="accent2">
                    <a:lumMod val="50000"/>
                  </a:schemeClr>
                </a:solidFill>
                <a:effectLst/>
                <a:uLnTx/>
                <a:uFillTx/>
                <a:latin typeface="Calibri"/>
                <a:ea typeface="Calibri"/>
                <a:cs typeface="Calibri"/>
                <a:sym typeface="Calibri"/>
              </a:rPr>
              <a:t>Hint: h______ h_______</a:t>
            </a:r>
            <a:endParaRPr kumimoji="0" lang="en-US" sz="2800" b="1"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144" name="Google Shape;144;p6"/>
          <p:cNvSpPr/>
          <p:nvPr/>
        </p:nvSpPr>
        <p:spPr>
          <a:xfrm>
            <a:off x="1836297" y="2551803"/>
            <a:ext cx="3789225" cy="998584"/>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45" name="Google Shape;145;p6" descr="Kết quả hình ảnh cho tree apple cartoon">
            <a:hlinkClick r:id="rId4" action="ppaction://hlinksldjump"/>
          </p:cNvPr>
          <p:cNvPicPr preferRelativeResize="0"/>
          <p:nvPr/>
        </p:nvPicPr>
        <p:blipFill rotWithShape="1">
          <a:blip r:embed="rId5">
            <a:alphaModFix/>
          </a:blip>
          <a:srcRect/>
          <a:stretch/>
        </p:blipFill>
        <p:spPr>
          <a:xfrm>
            <a:off x="5641456" y="1943100"/>
            <a:ext cx="2359544" cy="2609022"/>
          </a:xfrm>
          <a:prstGeom prst="rect">
            <a:avLst/>
          </a:prstGeom>
          <a:noFill/>
          <a:ln>
            <a:noFill/>
          </a:ln>
        </p:spPr>
      </p:pic>
      <p:sp>
        <p:nvSpPr>
          <p:cNvPr id="146" name="Google Shape;146;p6"/>
          <p:cNvSpPr txBox="1"/>
          <p:nvPr/>
        </p:nvSpPr>
        <p:spPr>
          <a:xfrm>
            <a:off x="2173551" y="2708708"/>
            <a:ext cx="3515755" cy="684773"/>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rPr>
              <a:t>house husband</a:t>
            </a:r>
            <a:endParaRPr kumimoji="0" sz="4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Calibri"/>
              <a:cs typeface="Calibri"/>
              <a:sym typeface="Calibri"/>
            </a:endParaRPr>
          </a:p>
        </p:txBody>
      </p:sp>
      <p:pic>
        <p:nvPicPr>
          <p:cNvPr id="147" name="Google Shape;147;p6" descr="886255f75f86d6f948235e2659cdd1c2.png">
            <a:hlinkClick r:id="rId6" action="ppaction://hlinksldjump"/>
          </p:cNvPr>
          <p:cNvPicPr preferRelativeResize="0"/>
          <p:nvPr/>
        </p:nvPicPr>
        <p:blipFill rotWithShape="1">
          <a:blip r:embed="rId7">
            <a:alphaModFix/>
          </a:blip>
          <a:srcRect/>
          <a:stretch/>
        </p:blipFill>
        <p:spPr>
          <a:xfrm>
            <a:off x="3771900" y="3314700"/>
            <a:ext cx="1425063" cy="1380530"/>
          </a:xfrm>
          <a:prstGeom prst="rect">
            <a:avLst/>
          </a:prstGeom>
          <a:noFill/>
          <a:ln>
            <a:noFill/>
          </a:ln>
        </p:spPr>
      </p:pic>
      <p:sp>
        <p:nvSpPr>
          <p:cNvPr id="3" name="Arrow: Left 2">
            <a:extLst>
              <a:ext uri="{FF2B5EF4-FFF2-40B4-BE49-F238E27FC236}">
                <a16:creationId xmlns:a16="http://schemas.microsoft.com/office/drawing/2014/main" id="{04B4DF46-0FDD-888A-7218-B849559F7067}"/>
              </a:ext>
            </a:extLst>
          </p:cNvPr>
          <p:cNvSpPr/>
          <p:nvPr/>
        </p:nvSpPr>
        <p:spPr>
          <a:xfrm>
            <a:off x="7302501" y="3856385"/>
            <a:ext cx="1270000" cy="411460"/>
          </a:xfrm>
          <a:prstGeom prst="leftArrow">
            <a:avLst>
              <a:gd name="adj1" fmla="val 50000"/>
              <a:gd name="adj2" fmla="val 839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GO BACK</a:t>
            </a:r>
          </a:p>
        </p:txBody>
      </p:sp>
    </p:spTree>
    <p:extLst>
      <p:ext uri="{BB962C8B-B14F-4D97-AF65-F5344CB8AC3E}">
        <p14:creationId xmlns:p14="http://schemas.microsoft.com/office/powerpoint/2010/main" val="38848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fade">
                                      <p:cBhvr>
                                        <p:cTn id="10" dur="10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1000"/>
                                        <p:tgtEl>
                                          <p:spTgt spid="144"/>
                                        </p:tgtEl>
                                      </p:cBhvr>
                                    </p:animEffect>
                                  </p:childTnLst>
                                </p:cTn>
                              </p:par>
                              <p:par>
                                <p:cTn id="16" presetID="10" presetClass="entr" presetSubtype="0" fill="hold"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fade">
                                      <p:cBhvr>
                                        <p:cTn id="18"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reer Technical Subject for Middle School - 6th Grade: Marketing by Slidesgo">
  <a:themeElements>
    <a:clrScheme name="Simple Light">
      <a:dk1>
        <a:srgbClr val="F1D9CD"/>
      </a:dk1>
      <a:lt1>
        <a:srgbClr val="E86C5E"/>
      </a:lt1>
      <a:dk2>
        <a:srgbClr val="FFFFFF"/>
      </a:dk2>
      <a:lt2>
        <a:srgbClr val="80C5A6"/>
      </a:lt2>
      <a:accent1>
        <a:srgbClr val="F8BC7D"/>
      </a:accent1>
      <a:accent2>
        <a:srgbClr val="512944"/>
      </a:accent2>
      <a:accent3>
        <a:srgbClr val="67B1D0"/>
      </a:accent3>
      <a:accent4>
        <a:srgbClr val="499AB7"/>
      </a:accent4>
      <a:accent5>
        <a:srgbClr val="EF9D7F"/>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TotalTime>
  <Words>1885</Words>
  <Application>Microsoft Office PowerPoint</Application>
  <PresentationFormat>On-screen Show (16:9)</PresentationFormat>
  <Paragraphs>209</Paragraphs>
  <Slides>33</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UTMFacebookK&amp;TBold</vt:lpstr>
      <vt:lpstr>Bookman Old Style</vt:lpstr>
      <vt:lpstr>Calibri Light</vt:lpstr>
      <vt:lpstr>Droid Sans</vt:lpstr>
      <vt:lpstr>YAFdJrPBof8 0</vt:lpstr>
      <vt:lpstr>Arial</vt:lpstr>
      <vt:lpstr>Alef</vt:lpstr>
      <vt:lpstr>UTM Facebook K&amp;T</vt:lpstr>
      <vt:lpstr>Myriad Pro</vt:lpstr>
      <vt:lpstr>Quicksand</vt:lpstr>
      <vt:lpstr>Calibri (Body)</vt:lpstr>
      <vt:lpstr>Comfortaa</vt:lpstr>
      <vt:lpstr>Calibri</vt:lpstr>
      <vt:lpstr>Career Technical Subject for Middle School - 6th Grade: Marketing by Slidesgo</vt:lpstr>
      <vt:lpstr>Office Theme</vt:lpstr>
      <vt:lpstr>FUTURE CAREER CHOICES</vt:lpstr>
      <vt:lpstr>PowerPoint Presentation</vt:lpstr>
      <vt:lpstr>FEED THE MONKEY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Mung Phan</cp:lastModifiedBy>
  <cp:revision>12</cp:revision>
  <dcterms:modified xsi:type="dcterms:W3CDTF">2025-05-06T04:27:23Z</dcterms:modified>
</cp:coreProperties>
</file>