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66" r:id="rId3"/>
    <p:sldId id="267" r:id="rId4"/>
    <p:sldId id="269" r:id="rId5"/>
    <p:sldId id="268" r:id="rId6"/>
    <p:sldId id="270" r:id="rId7"/>
    <p:sldId id="271" r:id="rId8"/>
    <p:sldId id="272" r:id="rId9"/>
    <p:sldId id="273" r:id="rId10"/>
    <p:sldId id="274" r:id="rId11"/>
    <p:sldId id="275" r:id="rId12"/>
    <p:sldId id="276" r:id="rId13"/>
    <p:sldId id="277" r:id="rId14"/>
    <p:sldId id="287" r:id="rId15"/>
    <p:sldId id="278" r:id="rId16"/>
    <p:sldId id="279" r:id="rId17"/>
    <p:sldId id="280" r:id="rId18"/>
    <p:sldId id="282" r:id="rId19"/>
    <p:sldId id="283" r:id="rId20"/>
    <p:sldId id="284" r:id="rId21"/>
    <p:sldId id="285" r:id="rId22"/>
    <p:sldId id="286" r:id="rId23"/>
    <p:sldId id="288" r:id="rId24"/>
    <p:sldId id="289" r:id="rId25"/>
    <p:sldId id="290" r:id="rId26"/>
    <p:sldId id="291" r:id="rId27"/>
    <p:sldId id="292" r:id="rId28"/>
    <p:sldId id="265" r:id="rId29"/>
  </p:sldIdLst>
  <p:sldSz cx="18288000" cy="10287000"/>
  <p:notesSz cx="6858000" cy="9144000"/>
  <p:embeddedFontLst>
    <p:embeddedFont>
      <p:font typeface="Atma 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61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0B48C-7696-47F8-BCD6-206371E18CFE}"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4A43F-C6AD-47A7-8D82-51A69B148ECF}" type="slidenum">
              <a:rPr lang="en-US" smtClean="0"/>
              <a:t>‹#›</a:t>
            </a:fld>
            <a:endParaRPr lang="en-US"/>
          </a:p>
        </p:txBody>
      </p:sp>
    </p:spTree>
    <p:extLst>
      <p:ext uri="{BB962C8B-B14F-4D97-AF65-F5344CB8AC3E}">
        <p14:creationId xmlns:p14="http://schemas.microsoft.com/office/powerpoint/2010/main" val="232707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4A43F-C6AD-47A7-8D82-51A69B148ECF}" type="slidenum">
              <a:rPr lang="en-US" smtClean="0"/>
              <a:t>10</a:t>
            </a:fld>
            <a:endParaRPr lang="en-US"/>
          </a:p>
        </p:txBody>
      </p:sp>
    </p:spTree>
    <p:extLst>
      <p:ext uri="{BB962C8B-B14F-4D97-AF65-F5344CB8AC3E}">
        <p14:creationId xmlns:p14="http://schemas.microsoft.com/office/powerpoint/2010/main" val="268713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34A43F-C6AD-47A7-8D82-51A69B148ECF}" type="slidenum">
              <a:rPr lang="en-US" smtClean="0"/>
              <a:t>11</a:t>
            </a:fld>
            <a:endParaRPr lang="en-US"/>
          </a:p>
        </p:txBody>
      </p:sp>
    </p:spTree>
    <p:extLst>
      <p:ext uri="{BB962C8B-B14F-4D97-AF65-F5344CB8AC3E}">
        <p14:creationId xmlns:p14="http://schemas.microsoft.com/office/powerpoint/2010/main" val="330103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55.svg"/><Relationship Id="rId26" Type="http://schemas.openxmlformats.org/officeDocument/2006/relationships/image" Target="../media/image58.png"/><Relationship Id="rId3" Type="http://schemas.openxmlformats.org/officeDocument/2006/relationships/image" Target="../media/image2.png"/><Relationship Id="rId21" Type="http://schemas.openxmlformats.org/officeDocument/2006/relationships/image" Target="../media/image33.png"/><Relationship Id="rId34" Type="http://schemas.openxmlformats.org/officeDocument/2006/relationships/image" Target="../media/image64.png"/><Relationship Id="rId7" Type="http://schemas.openxmlformats.org/officeDocument/2006/relationships/image" Target="../media/image6.png"/><Relationship Id="rId12" Type="http://schemas.openxmlformats.org/officeDocument/2006/relationships/image" Target="../media/image17.svg"/><Relationship Id="rId17" Type="http://schemas.openxmlformats.org/officeDocument/2006/relationships/image" Target="../media/image54.png"/><Relationship Id="rId25" Type="http://schemas.openxmlformats.org/officeDocument/2006/relationships/image" Target="../media/image13.svg"/><Relationship Id="rId33" Type="http://schemas.openxmlformats.org/officeDocument/2006/relationships/image" Target="../media/image63.svg"/><Relationship Id="rId2" Type="http://schemas.openxmlformats.org/officeDocument/2006/relationships/image" Target="../media/image1.png"/><Relationship Id="rId16" Type="http://schemas.openxmlformats.org/officeDocument/2006/relationships/image" Target="../media/image25.svg"/><Relationship Id="rId20" Type="http://schemas.openxmlformats.org/officeDocument/2006/relationships/image" Target="../media/image57.svg"/><Relationship Id="rId29"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12.png"/><Relationship Id="rId32" Type="http://schemas.openxmlformats.org/officeDocument/2006/relationships/image" Target="../media/image62.png"/><Relationship Id="rId5" Type="http://schemas.openxmlformats.org/officeDocument/2006/relationships/image" Target="../media/image10.png"/><Relationship Id="rId15" Type="http://schemas.openxmlformats.org/officeDocument/2006/relationships/image" Target="../media/image24.png"/><Relationship Id="rId23" Type="http://schemas.openxmlformats.org/officeDocument/2006/relationships/image" Target="../media/image35.svg"/><Relationship Id="rId28" Type="http://schemas.openxmlformats.org/officeDocument/2006/relationships/image" Target="../media/image39.png"/><Relationship Id="rId36" Type="http://schemas.openxmlformats.org/officeDocument/2006/relationships/image" Target="../media/image36.png"/><Relationship Id="rId10" Type="http://schemas.openxmlformats.org/officeDocument/2006/relationships/image" Target="../media/image9.svg"/><Relationship Id="rId19" Type="http://schemas.openxmlformats.org/officeDocument/2006/relationships/image" Target="../media/image56.png"/><Relationship Id="rId31" Type="http://schemas.openxmlformats.org/officeDocument/2006/relationships/image" Target="../media/image61.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1.svg"/><Relationship Id="rId22" Type="http://schemas.openxmlformats.org/officeDocument/2006/relationships/image" Target="../media/image34.png"/><Relationship Id="rId27" Type="http://schemas.openxmlformats.org/officeDocument/2006/relationships/image" Target="../media/image59.svg"/><Relationship Id="rId30" Type="http://schemas.openxmlformats.org/officeDocument/2006/relationships/image" Target="../media/image60.png"/><Relationship Id="rId35" Type="http://schemas.openxmlformats.org/officeDocument/2006/relationships/image" Target="../media/image65.svg"/><Relationship Id="rId8"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svg"/><Relationship Id="rId7" Type="http://schemas.openxmlformats.org/officeDocument/2006/relationships/image" Target="../media/image3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7.svg"/><Relationship Id="rId5" Type="http://schemas.openxmlformats.org/officeDocument/2006/relationships/image" Target="../media/image25.svg"/><Relationship Id="rId10"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sp>
      <p:sp>
        <p:nvSpPr>
          <p:cNvPr id="3" name="Freeform 3"/>
          <p:cNvSpPr/>
          <p:nvPr/>
        </p:nvSpPr>
        <p:spPr>
          <a:xfrm flipH="1">
            <a:off x="12844616" y="5380391"/>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2579323" y="2925654"/>
            <a:ext cx="12930587" cy="3848746"/>
          </a:xfrm>
          <a:prstGeom prst="rect">
            <a:avLst/>
          </a:prstGeom>
        </p:spPr>
        <p:txBody>
          <a:bodyPr lIns="0" tIns="0" rIns="0" bIns="0" rtlCol="0" anchor="t">
            <a:spAutoFit/>
          </a:bodyPr>
          <a:lstStyle/>
          <a:p>
            <a:pPr algn="ctr">
              <a:lnSpc>
                <a:spcPts val="15368"/>
              </a:lnSpc>
            </a:pPr>
            <a:r>
              <a:rPr lang="en-US" sz="11600" b="1">
                <a:solidFill>
                  <a:srgbClr val="FF0000"/>
                </a:solidFill>
                <a:ea typeface="Atma Bold"/>
                <a:cs typeface="Atma Bold"/>
                <a:sym typeface="Atma Bold"/>
              </a:rPr>
              <a:t>BÀI 23</a:t>
            </a:r>
          </a:p>
          <a:p>
            <a:pPr algn="ctr">
              <a:lnSpc>
                <a:spcPts val="15368"/>
              </a:lnSpc>
            </a:pPr>
            <a:r>
              <a:rPr lang="en-US" sz="11600" b="1">
                <a:solidFill>
                  <a:srgbClr val="FF0000"/>
                </a:solidFill>
                <a:ea typeface="Atma Bold"/>
                <a:cs typeface="Atma Bold"/>
                <a:sym typeface="Atma Bold"/>
              </a:rPr>
              <a:t>QUẦN XÃ SINH VẬT</a:t>
            </a:r>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0779092" y="7738461"/>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81864" y="596056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a:stretch>
            <a:fillRect/>
          </a:stretch>
        </p:blipFill>
        <p:spPr>
          <a:xfrm>
            <a:off x="13182600" y="4838701"/>
            <a:ext cx="5105400" cy="5448300"/>
          </a:xfrm>
          <a:prstGeom prst="rect">
            <a:avLst/>
          </a:prstGeom>
        </p:spPr>
      </p:pic>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12" name="Rectangle 11"/>
          <p:cNvSpPr/>
          <p:nvPr/>
        </p:nvSpPr>
        <p:spPr>
          <a:xfrm>
            <a:off x="990600" y="1647114"/>
            <a:ext cx="10911328" cy="2513509"/>
          </a:xfrm>
          <a:prstGeom prst="rect">
            <a:avLst/>
          </a:prstGeom>
        </p:spPr>
        <p:txBody>
          <a:bodyPr wrap="square">
            <a:spAutoFit/>
          </a:bodyPr>
          <a:lstStyle/>
          <a:p>
            <a:pPr algn="just">
              <a:lnSpc>
                <a:spcPct val="120000"/>
              </a:lnSpc>
              <a:spcAft>
                <a:spcPts val="8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 sát hình 23.4 và 23.5:</a:t>
            </a:r>
            <a:endPar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514350" indent="-514350" algn="just">
              <a:lnSpc>
                <a:spcPct val="120000"/>
              </a:lnSpc>
              <a:spcAft>
                <a:spcPts val="800"/>
              </a:spcAft>
              <a:buAutoNum type="alphaLcParenR"/>
            </a:pPr>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trình bày sự phân bố của các quần thể thực vật trong một kiểu rừng mưa nhiệt đới ở hình 23.4. Lấy thêm ví dụ.</a:t>
            </a:r>
          </a:p>
          <a:p>
            <a:pPr algn="just">
              <a:lnSpc>
                <a:spcPct val="120000"/>
              </a:lnSpc>
              <a:spcAft>
                <a:spcPts val="800"/>
              </a:spcAft>
            </a:pPr>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Trình bày sự phân bố các quần thể theo phương ngang ở quần xã thực vật ven biển ở hình 23.5. Lấy thêm ví dụ.</a:t>
            </a:r>
          </a:p>
        </p:txBody>
      </p:sp>
      <p:sp>
        <p:nvSpPr>
          <p:cNvPr id="9" name="Rectangle 8"/>
          <p:cNvSpPr/>
          <p:nvPr/>
        </p:nvSpPr>
        <p:spPr>
          <a:xfrm>
            <a:off x="990600" y="4285971"/>
            <a:ext cx="11049000" cy="1421928"/>
          </a:xfrm>
          <a:prstGeom prst="rect">
            <a:avLst/>
          </a:prstGeom>
        </p:spPr>
        <p:txBody>
          <a:bodyPr wrap="square">
            <a:spAutoFit/>
          </a:bodyPr>
          <a:lstStyle/>
          <a:p>
            <a:pPr algn="just">
              <a:lnSpc>
                <a:spcPct val="120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Trong một kiểu rừng mưa nhiệt đới , các quần thể khác loài được phân bố thành nhiều tầng khác nhau, tầng thấp nhất là tầng cỏ, quyết; cao hơn là tầng dưới tán, sau đó đến tán rừng và tầng vượt tán ở tầng cao nhất.</a:t>
            </a:r>
          </a:p>
        </p:txBody>
      </p:sp>
      <p:sp>
        <p:nvSpPr>
          <p:cNvPr id="6" name="Rectangle 5"/>
          <p:cNvSpPr/>
          <p:nvPr/>
        </p:nvSpPr>
        <p:spPr>
          <a:xfrm>
            <a:off x="1092648" y="5660021"/>
            <a:ext cx="11049000" cy="1421928"/>
          </a:xfrm>
          <a:prstGeom prst="rect">
            <a:avLst/>
          </a:prstGeom>
        </p:spPr>
        <p:txBody>
          <a:bodyPr wrap="square">
            <a:spAutoFit/>
          </a:bodyPr>
          <a:lstStyle/>
          <a:p>
            <a:pPr algn="just">
              <a:lnSpc>
                <a:spcPct val="120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tầng mặt (bèo, tảo lam, trùng roi,..); tầng giữa (chủ yếu là các loài tôm, cá); tầng đáy (nhiều loài động vật không xương sống: cua, ốc, trai,.. và vi sinh vật: vi khuẩn, vi nấm,...).</a:t>
            </a:r>
          </a:p>
        </p:txBody>
      </p:sp>
      <p:sp>
        <p:nvSpPr>
          <p:cNvPr id="7" name="Rectangle 6"/>
          <p:cNvSpPr/>
          <p:nvPr/>
        </p:nvSpPr>
        <p:spPr>
          <a:xfrm>
            <a:off x="983776" y="7034071"/>
            <a:ext cx="11055824" cy="1421928"/>
          </a:xfrm>
          <a:prstGeom prst="rect">
            <a:avLst/>
          </a:prstGeom>
        </p:spPr>
        <p:txBody>
          <a:bodyPr wrap="square">
            <a:spAutoFit/>
          </a:bodyPr>
          <a:lstStyle/>
          <a:p>
            <a:pPr algn="just">
              <a:lnSpc>
                <a:spcPct val="120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Sự phân bố của các quần thể theo phương ngang ở quần xã thực vật ven biển: quần thể các loài tồm cua cá tập trung ở biển, ven biển là quần thể cây đước cùng với quần thể cò, quần thể chim, quần thể cá sấu sống trên cây và ven bờ.</a:t>
            </a:r>
          </a:p>
        </p:txBody>
      </p:sp>
      <p:sp>
        <p:nvSpPr>
          <p:cNvPr id="8" name="Rectangle 7"/>
          <p:cNvSpPr/>
          <p:nvPr/>
        </p:nvSpPr>
        <p:spPr>
          <a:xfrm>
            <a:off x="1092648" y="8487224"/>
            <a:ext cx="10946952" cy="978729"/>
          </a:xfrm>
          <a:prstGeom prst="rect">
            <a:avLst/>
          </a:prstGeom>
        </p:spPr>
        <p:txBody>
          <a:bodyPr wrap="square">
            <a:spAutoFit/>
          </a:bodyPr>
          <a:lstStyle/>
          <a:p>
            <a:pPr algn="just">
              <a:lnSpc>
                <a:spcPct val="120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Trong khu rừng, các loài cây gỗ nhỏ, cây bụi ưa sáng tập trung ở phía ngoài (bìa rừng), các loài cây gỗ lớn lại tập trung ở sâu phía trong.</a:t>
            </a:r>
          </a:p>
        </p:txBody>
      </p:sp>
      <p:pic>
        <p:nvPicPr>
          <p:cNvPr id="11" name="Picture 10"/>
          <p:cNvPicPr/>
          <p:nvPr/>
        </p:nvPicPr>
        <p:blipFill>
          <a:blip r:embed="rId4"/>
          <a:stretch>
            <a:fillRect/>
          </a:stretch>
        </p:blipFill>
        <p:spPr>
          <a:xfrm>
            <a:off x="12192000" y="1441505"/>
            <a:ext cx="5410200" cy="3333831"/>
          </a:xfrm>
          <a:prstGeom prst="rect">
            <a:avLst/>
          </a:prstGeom>
        </p:spPr>
      </p:pic>
    </p:spTree>
    <p:extLst>
      <p:ext uri="{BB962C8B-B14F-4D97-AF65-F5344CB8AC3E}">
        <p14:creationId xmlns:p14="http://schemas.microsoft.com/office/powerpoint/2010/main" val="12937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12" name="Rectangle 11"/>
          <p:cNvSpPr/>
          <p:nvPr/>
        </p:nvSpPr>
        <p:spPr>
          <a:xfrm>
            <a:off x="1280672" y="1638300"/>
            <a:ext cx="9082528" cy="3059299"/>
          </a:xfrm>
          <a:prstGeom prst="rect">
            <a:avLst/>
          </a:prstGeom>
        </p:spPr>
        <p:txBody>
          <a:bodyPr wrap="square">
            <a:spAutoFit/>
          </a:bodyPr>
          <a:lstStyle/>
          <a:p>
            <a:pPr algn="just">
              <a:lnSpc>
                <a:spcPct val="120000"/>
              </a:lnSpc>
              <a:spcAft>
                <a:spcPts val="800"/>
              </a:spcAft>
            </a:pPr>
            <a:r>
              <a:rPr lang="en-US" sz="24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5.</a:t>
            </a:r>
            <a:r>
              <a:rPr lang="en-US" sz="2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marL="514350" indent="-514350" algn="just">
              <a:lnSpc>
                <a:spcPct val="120000"/>
              </a:lnSpc>
              <a:spcAft>
                <a:spcPts val="800"/>
              </a:spcAft>
              <a:buAutoNum type="alphaLcParenR"/>
            </a:pPr>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Căn cứ vào đặc điểm dinh dưỡng, hãy phân chia các loài sinh vật trong quần xã thành các nhóm khác nhau.</a:t>
            </a:r>
          </a:p>
          <a:p>
            <a:pPr marL="514350" indent="-514350" algn="just">
              <a:lnSpc>
                <a:spcPct val="120000"/>
              </a:lnSpc>
              <a:spcAft>
                <a:spcPts val="800"/>
              </a:spcAft>
              <a:buAutoNum type="alphaLcParenR"/>
            </a:pPr>
            <a:r>
              <a:rPr lang="vi-VN"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hình 23.6, hãy trình bày cấu trúc chức năng dinh dưỡng của một quần xã sinh vật trong hồ nước ngọt.</a:t>
            </a:r>
          </a:p>
          <a:p>
            <a:pPr algn="just">
              <a:lnSpc>
                <a:spcPct val="120000"/>
              </a:lnSpc>
              <a:spcAft>
                <a:spcPts val="800"/>
              </a:spcAft>
            </a:pPr>
            <a:endPar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457267" y="5353286"/>
            <a:ext cx="15240000" cy="2308324"/>
          </a:xfrm>
          <a:prstGeom prst="rect">
            <a:avLst/>
          </a:prstGeom>
        </p:spPr>
        <p:txBody>
          <a:bodyPr wrap="square">
            <a:spAutoFit/>
          </a:bodyPr>
          <a:lstStyle/>
          <a:p>
            <a:pPr algn="just">
              <a:lnSpc>
                <a:spcPct val="120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Theo đặc điểm dinh dưỡng, các loài trong quần xã sinh vật được chia thành ba nhóm, với các chức năng dinh dưỡng khác nhau:</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sản xuất: gồm những sinh vật có khả năng tổng hợp chất hữu cơ của cơ thể từ chất vô cơ. </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tiêu thụ: gồm những sinh vật tổng hợp chất hữu cơ của cơ thể từ chất hữu cơ.</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phân giải: gồm những sinh vật có khả năng phân giải chất hữu cơ thành chất vô cơ.</a:t>
            </a:r>
          </a:p>
        </p:txBody>
      </p:sp>
      <p:sp>
        <p:nvSpPr>
          <p:cNvPr id="10" name="Rectangle 9"/>
          <p:cNvSpPr/>
          <p:nvPr/>
        </p:nvSpPr>
        <p:spPr>
          <a:xfrm>
            <a:off x="1457267" y="7827690"/>
            <a:ext cx="15868534" cy="1826462"/>
          </a:xfrm>
          <a:prstGeom prst="rect">
            <a:avLst/>
          </a:prstGeom>
        </p:spPr>
        <p:txBody>
          <a:bodyPr wrap="square">
            <a:spAutoFit/>
          </a:bodyPr>
          <a:lstStyle/>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Cấu trúc chức năng dinh dưỡng của một quần xã sinh vật trong hồ nước ngọt: </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sản xuất: cỏ, bèo, thực vật thủy sinh,... </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tiêu thụ: vịt, rùa, cá, rắn, ếch, côn trùng,..</a:t>
            </a:r>
          </a:p>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 vật phân giải: sinh vật tầng đáy, vi khuẩn,..</a:t>
            </a:r>
          </a:p>
        </p:txBody>
      </p:sp>
      <p:pic>
        <p:nvPicPr>
          <p:cNvPr id="11" name="Picture 10"/>
          <p:cNvPicPr/>
          <p:nvPr/>
        </p:nvPicPr>
        <p:blipFill>
          <a:blip r:embed="rId3"/>
          <a:stretch>
            <a:fillRect/>
          </a:stretch>
        </p:blipFill>
        <p:spPr>
          <a:xfrm>
            <a:off x="10515600" y="1450555"/>
            <a:ext cx="6096000" cy="3902731"/>
          </a:xfrm>
          <a:prstGeom prst="rect">
            <a:avLst/>
          </a:prstGeom>
        </p:spPr>
      </p:pic>
    </p:spTree>
    <p:extLst>
      <p:ext uri="{BB962C8B-B14F-4D97-AF65-F5344CB8AC3E}">
        <p14:creationId xmlns:p14="http://schemas.microsoft.com/office/powerpoint/2010/main" val="60165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ý thuyết Sinh học 12-Loga.vn: Bài 40: Quần xã sinh vật và đặc trưng cơ bản  của quần xã"/>
          <p:cNvPicPr>
            <a:picLocks noChangeAspect="1" noChangeArrowheads="1"/>
          </p:cNvPicPr>
          <p:nvPr/>
        </p:nvPicPr>
        <p:blipFill rotWithShape="1">
          <a:blip r:embed="rId2">
            <a:extLst>
              <a:ext uri="{28A0092B-C50C-407E-A947-70E740481C1C}">
                <a14:useLocalDpi xmlns:a14="http://schemas.microsoft.com/office/drawing/2010/main" val="0"/>
              </a:ext>
            </a:extLst>
          </a:blip>
          <a:srcRect b="9142"/>
          <a:stretch/>
        </p:blipFill>
        <p:spPr bwMode="auto">
          <a:xfrm>
            <a:off x="4419600" y="4774525"/>
            <a:ext cx="9601200" cy="5474375"/>
          </a:xfrm>
          <a:prstGeom prst="rect">
            <a:avLst/>
          </a:prstGeom>
          <a:noFill/>
          <a:extLst>
            <a:ext uri="{909E8E84-426E-40DD-AFC4-6F175D3DCCD1}">
              <a14:hiddenFill xmlns:a14="http://schemas.microsoft.com/office/drawing/2010/main">
                <a:solidFill>
                  <a:srgbClr val="FFFFFF"/>
                </a:solidFill>
              </a14:hiddenFill>
            </a:ext>
          </a:extLst>
        </p:spPr>
      </p:pic>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3" name="Rectangle 2"/>
          <p:cNvSpPr/>
          <p:nvPr/>
        </p:nvSpPr>
        <p:spPr>
          <a:xfrm>
            <a:off x="1580866" y="2781300"/>
            <a:ext cx="15621000" cy="2031325"/>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đặc trưng cơ bản của quần xã gồm: đặc trưng về thành phần loài (loài ưu thế, loài đặc</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trưng, loài chủ chốt); đặc trưng về cấu trúc không gian (sự phân bố các quân thể theo phương</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thẳng đứng và theo phương ngang); đặc trưng về cấu trúc chức năng dinh dưỡng (sinh vật</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 xuất; sinh vật tiêu thụ; sinh vật phân giải).</a:t>
            </a:r>
          </a:p>
        </p:txBody>
      </p:sp>
      <p:sp>
        <p:nvSpPr>
          <p:cNvPr id="7" name="Rectangle 6"/>
          <p:cNvSpPr/>
          <p:nvPr/>
        </p:nvSpPr>
        <p:spPr>
          <a:xfrm>
            <a:off x="1580866" y="2077721"/>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 CÁC ĐẶC TRƯNG CƠ BẢN CỦA QUẦN XÃ SINH VẬT</a:t>
            </a:r>
          </a:p>
        </p:txBody>
      </p:sp>
    </p:spTree>
    <p:extLst>
      <p:ext uri="{BB962C8B-B14F-4D97-AF65-F5344CB8AC3E}">
        <p14:creationId xmlns:p14="http://schemas.microsoft.com/office/powerpoint/2010/main" val="3063039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randombar(horizont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990600" y="243531"/>
            <a:ext cx="164592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QUAN HỆ GIỮA CÁC LOÀI TRONG QUẦN XÃ SINH VẬT</a:t>
            </a:r>
          </a:p>
        </p:txBody>
      </p:sp>
      <p:sp>
        <p:nvSpPr>
          <p:cNvPr id="70" name="Rectangle 69"/>
          <p:cNvSpPr/>
          <p:nvPr/>
        </p:nvSpPr>
        <p:spPr>
          <a:xfrm>
            <a:off x="2524148" y="1800880"/>
            <a:ext cx="16459200" cy="523220"/>
          </a:xfrm>
          <a:prstGeom prst="rect">
            <a:avLst/>
          </a:prstGeom>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 QUAN SÁT VIDEO VÀ HOÀN THÀNH PHIẾU HỌC TẬP SỐ 2</a:t>
            </a:r>
            <a:endParaRPr lang="en-US" sz="2800" b="1">
              <a:solidFill>
                <a:srgbClr val="FF0000"/>
              </a:solidFill>
            </a:endParaRPr>
          </a:p>
        </p:txBody>
      </p:sp>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7264"/>
            <a:ext cx="2299559" cy="716836"/>
          </a:xfrm>
          <a:prstGeom prst="rect">
            <a:avLst/>
          </a:prstGeom>
        </p:spPr>
      </p:pic>
      <p:sp>
        <p:nvSpPr>
          <p:cNvPr id="3" name="Rectangle 2"/>
          <p:cNvSpPr/>
          <p:nvPr/>
        </p:nvSpPr>
        <p:spPr>
          <a:xfrm>
            <a:off x="533400" y="2575461"/>
            <a:ext cx="7234673" cy="496867"/>
          </a:xfrm>
          <a:prstGeom prst="rect">
            <a:avLst/>
          </a:prstGeom>
        </p:spPr>
        <p:txBody>
          <a:bodyPr wrap="none">
            <a:spAutoFit/>
          </a:bodyPr>
          <a:lstStyle/>
          <a:p>
            <a:pPr algn="just">
              <a:lnSpc>
                <a:spcPct val="12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1. </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Gọi tên mối quan hệ giữa các loài trong hình 23.7</a:t>
            </a:r>
          </a:p>
        </p:txBody>
      </p:sp>
      <p:pic>
        <p:nvPicPr>
          <p:cNvPr id="7" name="Picture 6"/>
          <p:cNvPicPr/>
          <p:nvPr/>
        </p:nvPicPr>
        <p:blipFill>
          <a:blip r:embed="rId3"/>
          <a:stretch>
            <a:fillRect/>
          </a:stretch>
        </p:blipFill>
        <p:spPr>
          <a:xfrm>
            <a:off x="228600" y="3314701"/>
            <a:ext cx="8935684" cy="4800600"/>
          </a:xfrm>
          <a:prstGeom prst="rect">
            <a:avLst/>
          </a:prstGeom>
        </p:spPr>
      </p:pic>
      <p:cxnSp>
        <p:nvCxnSpPr>
          <p:cNvPr id="5" name="Straight Connector 4"/>
          <p:cNvCxnSpPr/>
          <p:nvPr/>
        </p:nvCxnSpPr>
        <p:spPr>
          <a:xfrm>
            <a:off x="9374876" y="2329190"/>
            <a:ext cx="0" cy="7957810"/>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9600850" y="2438840"/>
            <a:ext cx="8149739" cy="1141146"/>
          </a:xfrm>
          <a:prstGeom prst="rect">
            <a:avLst/>
          </a:prstGeom>
        </p:spPr>
        <p:txBody>
          <a:bodyPr wrap="square">
            <a:spAutoFit/>
          </a:bodyPr>
          <a:lstStyle/>
          <a:p>
            <a:pPr algn="just">
              <a:lnSpc>
                <a:spcPct val="150000"/>
              </a:lnSpc>
            </a:pPr>
            <a:r>
              <a:rPr lang="en-US" sz="2400" b="1">
                <a:solidFill>
                  <a:srgbClr val="C00000"/>
                </a:solidFill>
                <a:latin typeface="Times New Roman" panose="02020603050405020304" pitchFamily="18" charset="0"/>
                <a:ea typeface="Calibri" panose="020F0502020204030204" pitchFamily="34" charset="0"/>
              </a:rPr>
              <a:t>Câu 2. </a:t>
            </a:r>
            <a:r>
              <a:rPr lang="en-US" sz="2400">
                <a:solidFill>
                  <a:srgbClr val="C00000"/>
                </a:solidFill>
                <a:latin typeface="Times New Roman" panose="02020603050405020304" pitchFamily="18" charset="0"/>
                <a:ea typeface="Calibri" panose="020F0502020204030204" pitchFamily="34" charset="0"/>
              </a:rPr>
              <a:t>Lấy thêm ví dụ tương ứng với các mối quan hệ khác loài được thể hiện trong hình 23.7</a:t>
            </a:r>
            <a:r>
              <a:rPr lang="en-US" sz="2400" b="1">
                <a:solidFill>
                  <a:srgbClr val="C00000"/>
                </a:solidFill>
                <a:latin typeface="Times New Roman" panose="02020603050405020304" pitchFamily="18" charset="0"/>
                <a:ea typeface="Calibri" panose="020F0502020204030204" pitchFamily="34" charset="0"/>
              </a:rPr>
              <a:t> </a:t>
            </a:r>
            <a:endParaRPr lang="en-US" sz="2400">
              <a:solidFill>
                <a:srgbClr val="C00000"/>
              </a:solidFill>
            </a:endParaRPr>
          </a:p>
        </p:txBody>
      </p:sp>
      <p:sp>
        <p:nvSpPr>
          <p:cNvPr id="8" name="Rectangle 7"/>
          <p:cNvSpPr/>
          <p:nvPr/>
        </p:nvSpPr>
        <p:spPr>
          <a:xfrm>
            <a:off x="9593810" y="7552070"/>
            <a:ext cx="8363769" cy="496867"/>
          </a:xfrm>
          <a:prstGeom prst="rect">
            <a:avLst/>
          </a:prstGeom>
        </p:spPr>
        <p:txBody>
          <a:bodyPr wrap="square">
            <a:spAutoFit/>
          </a:bodyPr>
          <a:lstStyle/>
          <a:p>
            <a:pPr algn="just">
              <a:lnSpc>
                <a:spcPct val="12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3. </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Phân biệt mối quan hệ cộng sinh và mối quan hệ hợp tác?</a:t>
            </a:r>
          </a:p>
        </p:txBody>
      </p:sp>
      <p:sp>
        <p:nvSpPr>
          <p:cNvPr id="9" name="Rectangle 8"/>
          <p:cNvSpPr/>
          <p:nvPr/>
        </p:nvSpPr>
        <p:spPr>
          <a:xfrm>
            <a:off x="222913" y="8162473"/>
            <a:ext cx="9144000" cy="564257"/>
          </a:xfrm>
          <a:prstGeom prst="rect">
            <a:avLst/>
          </a:prstGeom>
        </p:spPr>
        <p:txBody>
          <a:bodyPr>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 d, Cộng sinh</a:t>
            </a:r>
          </a:p>
        </p:txBody>
      </p:sp>
      <p:sp>
        <p:nvSpPr>
          <p:cNvPr id="15" name="Rectangle 14"/>
          <p:cNvSpPr/>
          <p:nvPr/>
        </p:nvSpPr>
        <p:spPr>
          <a:xfrm>
            <a:off x="9575229" y="3566534"/>
            <a:ext cx="8382350" cy="940066"/>
          </a:xfrm>
          <a:prstGeom prst="rect">
            <a:avLst/>
          </a:prstGeom>
        </p:spPr>
        <p:txBody>
          <a:bodyPr wrap="square">
            <a:spAutoFit/>
          </a:bodyPr>
          <a:lstStyle/>
          <a:p>
            <a:pPr lvl="0" algn="just">
              <a:lnSpc>
                <a:spcPct val="120000"/>
              </a:lnSpc>
              <a:spcAft>
                <a:spcPts val="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Cộng sinh: ví dụ là mối và các loài vi sinh vật phân giải cellulose sống trong ruột mối.</a:t>
            </a:r>
          </a:p>
        </p:txBody>
      </p:sp>
      <p:sp>
        <p:nvSpPr>
          <p:cNvPr id="17" name="Rectangle 16"/>
          <p:cNvSpPr/>
          <p:nvPr/>
        </p:nvSpPr>
        <p:spPr>
          <a:xfrm>
            <a:off x="3810000" y="8167578"/>
            <a:ext cx="5133074" cy="609398"/>
          </a:xfrm>
          <a:prstGeom prst="rect">
            <a:avLst/>
          </a:prstGeom>
        </p:spPr>
        <p:txBody>
          <a:bodyPr wrap="square">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Động vật ăn thịt - con mồi.</a:t>
            </a:r>
          </a:p>
        </p:txBody>
      </p:sp>
      <p:sp>
        <p:nvSpPr>
          <p:cNvPr id="18" name="Rectangle 17"/>
          <p:cNvSpPr/>
          <p:nvPr/>
        </p:nvSpPr>
        <p:spPr>
          <a:xfrm>
            <a:off x="234288" y="8851422"/>
            <a:ext cx="9144000" cy="564257"/>
          </a:xfrm>
          <a:prstGeom prst="rect">
            <a:avLst/>
          </a:prstGeom>
        </p:spPr>
        <p:txBody>
          <a:bodyPr>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Hội sinh.</a:t>
            </a:r>
          </a:p>
        </p:txBody>
      </p:sp>
      <p:sp>
        <p:nvSpPr>
          <p:cNvPr id="19" name="Rectangle 18"/>
          <p:cNvSpPr/>
          <p:nvPr/>
        </p:nvSpPr>
        <p:spPr>
          <a:xfrm>
            <a:off x="3810000" y="8877848"/>
            <a:ext cx="5133074" cy="609398"/>
          </a:xfrm>
          <a:prstGeom prst="rect">
            <a:avLst/>
          </a:prstGeom>
        </p:spPr>
        <p:txBody>
          <a:bodyPr wrap="square">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 Hợp tác.</a:t>
            </a:r>
          </a:p>
        </p:txBody>
      </p:sp>
      <p:sp>
        <p:nvSpPr>
          <p:cNvPr id="20" name="Rectangle 19"/>
          <p:cNvSpPr/>
          <p:nvPr/>
        </p:nvSpPr>
        <p:spPr>
          <a:xfrm>
            <a:off x="217796" y="9446522"/>
            <a:ext cx="9144000" cy="564257"/>
          </a:xfrm>
          <a:prstGeom prst="rect">
            <a:avLst/>
          </a:prstGeom>
        </p:spPr>
        <p:txBody>
          <a:bodyPr>
            <a:spAutoFit/>
          </a:bodyPr>
          <a:lstStyle/>
          <a:p>
            <a:pPr lvl="0" algn="just">
              <a:lnSpc>
                <a:spcPct val="120000"/>
              </a:lnSpc>
              <a:spcAft>
                <a:spcPts val="0"/>
              </a:spcAft>
              <a:buSzPts val="1000"/>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 i, Kí sinh - vật chủ.</a:t>
            </a:r>
          </a:p>
        </p:txBody>
      </p:sp>
      <p:sp>
        <p:nvSpPr>
          <p:cNvPr id="10" name="Rectangle 9"/>
          <p:cNvSpPr/>
          <p:nvPr/>
        </p:nvSpPr>
        <p:spPr>
          <a:xfrm>
            <a:off x="9570112" y="8115301"/>
            <a:ext cx="8511274" cy="1865126"/>
          </a:xfrm>
          <a:prstGeom prst="rect">
            <a:avLst/>
          </a:prstGeom>
        </p:spPr>
        <p:txBody>
          <a:bodyPr wrap="square">
            <a:spAutoFit/>
          </a:bodyPr>
          <a:lstStyle/>
          <a:p>
            <a:pPr algn="just">
              <a:lnSpc>
                <a:spcPct val="12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 hệ cộng sinh và quan hệ hợp tác đều là mối quan hệ mà các loài tham gia đều có lợi; nhưng quan hệ cộng sinh mang tính bắt buộc, không thể tách rời; còn quan hệ hợp tác không mang tính bắt buộc, không ảnh hưởng tới sự tồn tại của mỗi loài.</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9600850" y="4428822"/>
            <a:ext cx="8382350" cy="496867"/>
          </a:xfrm>
          <a:prstGeom prst="rect">
            <a:avLst/>
          </a:prstGeom>
        </p:spPr>
        <p:txBody>
          <a:bodyPr wrap="square">
            <a:spAutoFit/>
          </a:bodyPr>
          <a:lstStyle/>
          <a:p>
            <a:pPr lvl="0" algn="just">
              <a:lnSpc>
                <a:spcPct val="120000"/>
              </a:lnSpc>
              <a:spcAft>
                <a:spcPts val="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 vật ăn thịt - con mồi: ví dụ là sói săn bắt và ăn thịt thỏ.</a:t>
            </a:r>
          </a:p>
        </p:txBody>
      </p:sp>
      <p:sp>
        <p:nvSpPr>
          <p:cNvPr id="22" name="Rectangle 21"/>
          <p:cNvSpPr/>
          <p:nvPr/>
        </p:nvSpPr>
        <p:spPr>
          <a:xfrm>
            <a:off x="9600850" y="4950481"/>
            <a:ext cx="8382350" cy="496867"/>
          </a:xfrm>
          <a:prstGeom prst="rect">
            <a:avLst/>
          </a:prstGeom>
        </p:spPr>
        <p:txBody>
          <a:bodyPr wrap="square">
            <a:spAutoFit/>
          </a:bodyPr>
          <a:lstStyle/>
          <a:p>
            <a:pPr lvl="0" algn="just">
              <a:lnSpc>
                <a:spcPct val="120000"/>
              </a:lnSpc>
              <a:spcAft>
                <a:spcPts val="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 sinh: ví dụ là sâu bọ sống nhờ trong tổ kiến, tổ mối.</a:t>
            </a:r>
          </a:p>
        </p:txBody>
      </p:sp>
      <p:sp>
        <p:nvSpPr>
          <p:cNvPr id="23" name="Rectangle 22"/>
          <p:cNvSpPr/>
          <p:nvPr/>
        </p:nvSpPr>
        <p:spPr>
          <a:xfrm>
            <a:off x="9566701" y="5447348"/>
            <a:ext cx="8382350" cy="1383264"/>
          </a:xfrm>
          <a:prstGeom prst="rect">
            <a:avLst/>
          </a:prstGeom>
        </p:spPr>
        <p:txBody>
          <a:bodyPr wrap="square">
            <a:spAutoFit/>
          </a:bodyPr>
          <a:lstStyle/>
          <a:p>
            <a:pPr lvl="0" algn="just">
              <a:lnSpc>
                <a:spcPct val="120000"/>
              </a:lnSpc>
              <a:spcAft>
                <a:spcPts val="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 tác: Rệp cây cung cấp dường cho kiến, còn kiến chăm sóc, bảo vệ rệp. Khi cây chủ dã cạn kiệt chất dinh dưỡng, kiến sẽ mang rệp dến một cây chủ khác.</a:t>
            </a:r>
          </a:p>
        </p:txBody>
      </p:sp>
      <p:sp>
        <p:nvSpPr>
          <p:cNvPr id="24" name="Rectangle 23"/>
          <p:cNvSpPr/>
          <p:nvPr/>
        </p:nvSpPr>
        <p:spPr>
          <a:xfrm>
            <a:off x="9575229" y="6735582"/>
            <a:ext cx="8382350" cy="940066"/>
          </a:xfrm>
          <a:prstGeom prst="rect">
            <a:avLst/>
          </a:prstGeom>
        </p:spPr>
        <p:txBody>
          <a:bodyPr wrap="square">
            <a:spAutoFit/>
          </a:bodyPr>
          <a:lstStyle/>
          <a:p>
            <a:pPr lvl="0" algn="just">
              <a:lnSpc>
                <a:spcPct val="120000"/>
              </a:lnSpc>
              <a:spcAft>
                <a:spcPts val="0"/>
              </a:spcAft>
              <a:buSzPts val="1000"/>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 sinh - vật chủ: giun đũa (</a:t>
            </a:r>
            <a:r>
              <a:rPr lang="en-US" sz="24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Ascaris lumbricoides</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kí sinh trong ruột người.</a:t>
            </a:r>
          </a:p>
        </p:txBody>
      </p:sp>
    </p:spTree>
    <p:extLst>
      <p:ext uri="{BB962C8B-B14F-4D97-AF65-F5344CB8AC3E}">
        <p14:creationId xmlns:p14="http://schemas.microsoft.com/office/powerpoint/2010/main" val="36543943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ppt_x"/>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ppt_x"/>
                                          </p:val>
                                        </p:tav>
                                        <p:tav tm="100000">
                                          <p:val>
                                            <p:strVal val="#ppt_x"/>
                                          </p:val>
                                        </p:tav>
                                      </p:tavLst>
                                    </p:anim>
                                    <p:anim calcmode="lin" valueType="num">
                                      <p:cBhvr additive="base">
                                        <p:cTn id="8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P spid="6" grpId="0"/>
      <p:bldP spid="8" grpId="0"/>
      <p:bldP spid="9" grpId="0"/>
      <p:bldP spid="15" grpId="0"/>
      <p:bldP spid="17" grpId="0"/>
      <p:bldP spid="18" grpId="0"/>
      <p:bldP spid="19" grpId="0"/>
      <p:bldP spid="20" grpId="0"/>
      <p:bldP spid="10" grpId="0"/>
      <p:bldP spid="21"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990600" y="243531"/>
            <a:ext cx="164592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QUAN HỆ GIỮA CÁC LOÀI TRONG QUẦN XÃ SINH VẬT</a:t>
            </a:r>
          </a:p>
        </p:txBody>
      </p:sp>
      <p:sp>
        <p:nvSpPr>
          <p:cNvPr id="70" name="Rectangle 69"/>
          <p:cNvSpPr/>
          <p:nvPr/>
        </p:nvSpPr>
        <p:spPr>
          <a:xfrm>
            <a:off x="2524148" y="1800880"/>
            <a:ext cx="16459200" cy="523220"/>
          </a:xfrm>
          <a:prstGeom prst="rect">
            <a:avLst/>
          </a:prstGeom>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 QUAN SÁT VIDEO VÀ HOÀN THÀNH PHIẾU HỌC TẬP SỐ 2</a:t>
            </a:r>
            <a:endParaRPr lang="en-US" sz="2800" b="1">
              <a:solidFill>
                <a:srgbClr val="FF0000"/>
              </a:solidFill>
            </a:endParaRPr>
          </a:p>
        </p:txBody>
      </p:sp>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607264"/>
            <a:ext cx="2299559" cy="716836"/>
          </a:xfrm>
          <a:prstGeom prst="rect">
            <a:avLst/>
          </a:prstGeom>
        </p:spPr>
      </p:pic>
      <p:pic>
        <p:nvPicPr>
          <p:cNvPr id="4" name="y2mate.com - Quan hệ trong quần xã sinh vật thiên nhiên hoang dã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24148" y="2517716"/>
            <a:ext cx="13335000" cy="7500938"/>
          </a:xfrm>
          <a:prstGeom prst="rect">
            <a:avLst/>
          </a:prstGeom>
        </p:spPr>
      </p:pic>
    </p:spTree>
    <p:extLst>
      <p:ext uri="{BB962C8B-B14F-4D97-AF65-F5344CB8AC3E}">
        <p14:creationId xmlns:p14="http://schemas.microsoft.com/office/powerpoint/2010/main" val="8463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3" name="Rectangle 2"/>
          <p:cNvSpPr/>
          <p:nvPr/>
        </p:nvSpPr>
        <p:spPr>
          <a:xfrm>
            <a:off x="1580866" y="2781300"/>
            <a:ext cx="15621000" cy="1307537"/>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Mối quan hệ giữa các loài trong quần xã có thể chia thành tác động có lợi, có hại hoặc không bị ảnh hưởng đối với những loài có liên quan</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80866" y="2077721"/>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III. QUAN HỆ GIỮA CÁC LOÀI TRONG QUẦN XÃ SINH VẬT</a:t>
            </a:r>
          </a:p>
        </p:txBody>
      </p:sp>
      <p:sp>
        <p:nvSpPr>
          <p:cNvPr id="4" name="Rectangle 3"/>
          <p:cNvSpPr/>
          <p:nvPr/>
        </p:nvSpPr>
        <p:spPr>
          <a:xfrm>
            <a:off x="2057400" y="4183018"/>
            <a:ext cx="7760458" cy="609398"/>
          </a:xfrm>
          <a:prstGeom prst="rect">
            <a:avLst/>
          </a:prstGeom>
        </p:spPr>
        <p:txBody>
          <a:bodyPr wrap="non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 quan hệ hỗ trợ: cộng sinh, hợp tác, hội sinh.</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2057400" y="4906689"/>
            <a:ext cx="11099513" cy="609398"/>
          </a:xfrm>
          <a:prstGeom prst="rect">
            <a:avLst/>
          </a:prstGeom>
        </p:spPr>
        <p:txBody>
          <a:bodyPr wrap="non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 quan hệ đối kháng: cạnh tranh, kí sinh, ức chế, sinh vật ăn sinh vật.</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3320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239000" y="190500"/>
            <a:ext cx="45720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Ổ SINH THÁI</a:t>
            </a:r>
          </a:p>
        </p:txBody>
      </p:sp>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7264"/>
            <a:ext cx="4010669" cy="1250236"/>
          </a:xfrm>
          <a:prstGeom prst="rect">
            <a:avLst/>
          </a:prstGeom>
        </p:spPr>
      </p:pic>
      <p:sp>
        <p:nvSpPr>
          <p:cNvPr id="3" name="Rectangle 2"/>
          <p:cNvSpPr/>
          <p:nvPr/>
        </p:nvSpPr>
        <p:spPr>
          <a:xfrm>
            <a:off x="2213881" y="3086100"/>
            <a:ext cx="15845519" cy="1229054"/>
          </a:xfrm>
          <a:prstGeom prst="rect">
            <a:avLst/>
          </a:prstGeom>
        </p:spPr>
        <p:txBody>
          <a:bodyPr wrap="square">
            <a:spAutoFit/>
          </a:bodyPr>
          <a:lstStyle/>
          <a:p>
            <a:pPr algn="just">
              <a:lnSpc>
                <a:spcPct val="120000"/>
              </a:lnSpc>
              <a:spcAft>
                <a:spcPts val="800"/>
              </a:spcAft>
            </a:pPr>
            <a:r>
              <a:rPr lang="en-US"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1: </a:t>
            </a:r>
            <a:r>
              <a:rPr 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Thế nào là ổ sinh thái? </a:t>
            </a:r>
            <a:r>
              <a:rPr lang="en-US" sz="2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N</a:t>
            </a:r>
            <a:r>
              <a:rPr lang="vi-VN" sz="2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guyên nhân dẫn đến phân li ổ sinh thái.</a:t>
            </a:r>
            <a:endParaRPr lang="en-US" sz="28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8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Trình bày ý nghĩa của sự phân hoá ổ sinh thái đối với các loài thực vật trong rừng nhiệt đới.</a:t>
            </a:r>
          </a:p>
        </p:txBody>
      </p:sp>
    </p:spTree>
    <p:extLst>
      <p:ext uri="{BB962C8B-B14F-4D97-AF65-F5344CB8AC3E}">
        <p14:creationId xmlns:p14="http://schemas.microsoft.com/office/powerpoint/2010/main" val="193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3" name="Rectangle 2"/>
          <p:cNvSpPr/>
          <p:nvPr/>
        </p:nvSpPr>
        <p:spPr>
          <a:xfrm>
            <a:off x="1580866" y="2781300"/>
            <a:ext cx="15621000" cy="661207"/>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Ổ sinh thái là tập hợp giới hạn sinh thái của tất cả các nhân tố sinh thái trong môi trường sống của loài đó.</a:t>
            </a:r>
            <a:endPar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80866" y="2077721"/>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IV. Ổ SINH THÁI</a:t>
            </a:r>
          </a:p>
        </p:txBody>
      </p:sp>
      <p:sp>
        <p:nvSpPr>
          <p:cNvPr id="4" name="Rectangle 3"/>
          <p:cNvSpPr/>
          <p:nvPr/>
        </p:nvSpPr>
        <p:spPr>
          <a:xfrm>
            <a:off x="1580866" y="5597630"/>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Sự phân hoá ổ sinh thái có ý nghĩa trong việc giảm sự cạnh tranh giữa các loài.</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580867" y="4381499"/>
            <a:ext cx="15621000" cy="1126462"/>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Các loài có ổ sinh thái càng giống nhau, thì mức độ cạnh tranh càng gay gắt; những loài có ổ sinh thái gần giống hệt nhau thì sẽ không thể cùng tồn tại lâu dài trong quần xã</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580866" y="3500497"/>
            <a:ext cx="15621000" cy="738664"/>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Ổ sinh thái không phải nơi ở, cũng không phải môi trường sống của loài và không thể quan sát được.</a:t>
            </a:r>
            <a:endPar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920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2524148" y="1800880"/>
            <a:ext cx="16459200" cy="523220"/>
          </a:xfrm>
          <a:prstGeom prst="rect">
            <a:avLst/>
          </a:prstGeom>
        </p:spPr>
        <p:txBody>
          <a:bodyPr wrap="square">
            <a:spAutoFit/>
          </a:bodyPr>
          <a:lstStyle/>
          <a:p>
            <a:r>
              <a:rPr lang="en-US" sz="2800" b="1">
                <a:solidFill>
                  <a:srgbClr val="FF0000"/>
                </a:solidFill>
                <a:latin typeface="Times New Roman" panose="02020603050405020304" pitchFamily="18" charset="0"/>
                <a:ea typeface="Calibri" panose="020F0502020204030204" pitchFamily="34" charset="0"/>
              </a:rPr>
              <a:t>HOÀN THÀNH PHIẾU HỌC TẬP SỐ 3</a:t>
            </a:r>
            <a:endParaRPr lang="en-US" sz="2800" b="1">
              <a:solidFill>
                <a:srgbClr val="FF0000"/>
              </a:solidFill>
            </a:endParaRPr>
          </a:p>
        </p:txBody>
      </p:sp>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7264"/>
            <a:ext cx="2299559" cy="716836"/>
          </a:xfrm>
          <a:prstGeom prst="rect">
            <a:avLst/>
          </a:prstGeom>
        </p:spPr>
      </p:pic>
      <p:sp>
        <p:nvSpPr>
          <p:cNvPr id="3" name="Rectangle 2"/>
          <p:cNvSpPr/>
          <p:nvPr/>
        </p:nvSpPr>
        <p:spPr>
          <a:xfrm>
            <a:off x="1120254" y="2714911"/>
            <a:ext cx="16078200" cy="535531"/>
          </a:xfrm>
          <a:prstGeom prst="rect">
            <a:avLst/>
          </a:prstGeom>
        </p:spPr>
        <p:txBody>
          <a:bodyPr wrap="square">
            <a:spAutoFit/>
          </a:bodyPr>
          <a:lstStyle/>
          <a:p>
            <a:pPr algn="just">
              <a:lnSpc>
                <a:spcPct val="12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1. </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Trình bày tác động của một số loài ngoại lai xâm hại đến trạng thái cân bằng của quần xã. Cho ví dụ.</a:t>
            </a:r>
          </a:p>
        </p:txBody>
      </p:sp>
      <p:sp>
        <p:nvSpPr>
          <p:cNvPr id="6" name="Rectangle 5"/>
          <p:cNvSpPr/>
          <p:nvPr/>
        </p:nvSpPr>
        <p:spPr>
          <a:xfrm>
            <a:off x="1120254" y="3500357"/>
            <a:ext cx="10515600" cy="1754326"/>
          </a:xfrm>
          <a:prstGeom prst="rect">
            <a:avLst/>
          </a:prstGeom>
        </p:spPr>
        <p:txBody>
          <a:bodyPr wrap="square">
            <a:spAutoFit/>
          </a:bodyPr>
          <a:lstStyle/>
          <a:p>
            <a:pPr algn="just">
              <a:lnSpc>
                <a:spcPct val="150000"/>
              </a:lnSpc>
            </a:pPr>
            <a:r>
              <a:rPr lang="en-US" sz="2400" b="1">
                <a:solidFill>
                  <a:srgbClr val="C00000"/>
                </a:solidFill>
                <a:latin typeface="Times New Roman" panose="02020603050405020304" pitchFamily="18" charset="0"/>
                <a:ea typeface="Calibri" panose="020F0502020204030204" pitchFamily="34" charset="0"/>
              </a:rPr>
              <a:t>Câu 2. </a:t>
            </a:r>
            <a:r>
              <a:rPr lang="vi-VN" sz="2400">
                <a:solidFill>
                  <a:srgbClr val="C00000"/>
                </a:solidFill>
                <a:latin typeface="Times New Roman" panose="02020603050405020304" pitchFamily="18" charset="0"/>
                <a:ea typeface="Calibri" panose="020F0502020204030204" pitchFamily="34" charset="0"/>
              </a:rPr>
              <a:t>Quan sát hình 23.12 cho biết: Nếu một loài nào đó trong quần xã bị mất đi sẽ ảnh hưởng như thế nào đến trạng thái cân bằng của quần xã? Trong quần xã này, loài nào mất đi sẽ gây ra mất cân bằng nghiêm trọng nhất? Tại sao?</a:t>
            </a:r>
            <a:endParaRPr lang="en-US" sz="2400">
              <a:solidFill>
                <a:srgbClr val="C00000"/>
              </a:solidFill>
            </a:endParaRPr>
          </a:p>
        </p:txBody>
      </p:sp>
      <p:sp>
        <p:nvSpPr>
          <p:cNvPr id="8" name="Rectangle 7"/>
          <p:cNvSpPr/>
          <p:nvPr/>
        </p:nvSpPr>
        <p:spPr>
          <a:xfrm>
            <a:off x="1120254" y="8314626"/>
            <a:ext cx="15544800" cy="1200329"/>
          </a:xfrm>
          <a:prstGeom prst="rect">
            <a:avLst/>
          </a:prstGeom>
        </p:spPr>
        <p:txBody>
          <a:bodyPr wrap="square">
            <a:spAutoFit/>
          </a:bodyPr>
          <a:lstStyle/>
          <a:p>
            <a:pPr algn="just">
              <a:lnSpc>
                <a:spcPct val="15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3. </a:t>
            </a:r>
            <a:r>
              <a:rPr lang="vi-VN"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Căn cứ vào các tác động tiêu cực của con người lên quần xã sinh vật, hãy đề xuất một số biện pháp bảo vệ quần xã. Tại sao nói quần xã là một cấp độ tổ chức sống?</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Hexagon 20"/>
          <p:cNvSpPr/>
          <p:nvPr/>
        </p:nvSpPr>
        <p:spPr>
          <a:xfrm>
            <a:off x="1143000" y="190500"/>
            <a:ext cx="164592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TÁC ĐỘNG CỦA CON NGƯỜI LÊN QUẦN XÃ SINH VẬT</a:t>
            </a:r>
          </a:p>
        </p:txBody>
      </p:sp>
      <p:pic>
        <p:nvPicPr>
          <p:cNvPr id="22" name="Picture 21"/>
          <p:cNvPicPr/>
          <p:nvPr/>
        </p:nvPicPr>
        <p:blipFill>
          <a:blip r:embed="rId3"/>
          <a:stretch>
            <a:fillRect/>
          </a:stretch>
        </p:blipFill>
        <p:spPr>
          <a:xfrm>
            <a:off x="11963400" y="3250442"/>
            <a:ext cx="4876800" cy="5064184"/>
          </a:xfrm>
          <a:prstGeom prst="rect">
            <a:avLst/>
          </a:prstGeom>
        </p:spPr>
      </p:pic>
    </p:spTree>
    <p:extLst>
      <p:ext uri="{BB962C8B-B14F-4D97-AF65-F5344CB8AC3E}">
        <p14:creationId xmlns:p14="http://schemas.microsoft.com/office/powerpoint/2010/main" val="1902845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1" y="1961526"/>
            <a:ext cx="16078200" cy="535531"/>
          </a:xfrm>
          <a:prstGeom prst="rect">
            <a:avLst/>
          </a:prstGeom>
        </p:spPr>
        <p:txBody>
          <a:bodyPr wrap="square">
            <a:spAutoFit/>
          </a:bodyPr>
          <a:lstStyle/>
          <a:p>
            <a:pPr algn="just">
              <a:lnSpc>
                <a:spcPct val="12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1. </a:t>
            </a:r>
            <a:r>
              <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Trình bày tác động của một số loài ngoại lai xâm hại đến trạng thái cân bằng của quần xã. Cho ví dụ.</a:t>
            </a:r>
          </a:p>
        </p:txBody>
      </p:sp>
      <p:sp>
        <p:nvSpPr>
          <p:cNvPr id="6" name="Rectangle 5"/>
          <p:cNvSpPr/>
          <p:nvPr/>
        </p:nvSpPr>
        <p:spPr>
          <a:xfrm>
            <a:off x="1148687" y="4190137"/>
            <a:ext cx="10515600" cy="1754326"/>
          </a:xfrm>
          <a:prstGeom prst="rect">
            <a:avLst/>
          </a:prstGeom>
        </p:spPr>
        <p:txBody>
          <a:bodyPr wrap="square">
            <a:spAutoFit/>
          </a:bodyPr>
          <a:lstStyle/>
          <a:p>
            <a:pPr algn="just">
              <a:lnSpc>
                <a:spcPct val="150000"/>
              </a:lnSpc>
            </a:pPr>
            <a:r>
              <a:rPr lang="en-US" sz="2400" b="1">
                <a:solidFill>
                  <a:srgbClr val="C00000"/>
                </a:solidFill>
                <a:latin typeface="Times New Roman" panose="02020603050405020304" pitchFamily="18" charset="0"/>
                <a:ea typeface="Calibri" panose="020F0502020204030204" pitchFamily="34" charset="0"/>
              </a:rPr>
              <a:t>Câu 2. </a:t>
            </a:r>
            <a:r>
              <a:rPr lang="vi-VN" sz="2400">
                <a:solidFill>
                  <a:srgbClr val="C00000"/>
                </a:solidFill>
                <a:latin typeface="Times New Roman" panose="02020603050405020304" pitchFamily="18" charset="0"/>
                <a:ea typeface="Calibri" panose="020F0502020204030204" pitchFamily="34" charset="0"/>
              </a:rPr>
              <a:t>Quan sát hình 23.12 cho biết: Nếu một loài nào đó trong quần xã bị mất đi sẽ ảnh hưởng như thế nào đến trạng thái cân bằng của quần xã? Trong quần xã này, loài nào mất đi sẽ gây ra mất cân bằng nghiêm trọng nhất? Tại sao?</a:t>
            </a:r>
            <a:endParaRPr lang="en-US" sz="2400">
              <a:solidFill>
                <a:srgbClr val="C00000"/>
              </a:solidFill>
            </a:endParaRPr>
          </a:p>
        </p:txBody>
      </p:sp>
      <p:sp>
        <p:nvSpPr>
          <p:cNvPr id="21" name="Hexagon 20"/>
          <p:cNvSpPr/>
          <p:nvPr/>
        </p:nvSpPr>
        <p:spPr>
          <a:xfrm>
            <a:off x="1143000" y="190500"/>
            <a:ext cx="164592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TÁC ĐỘNG CỦA CON NGƯỜI LÊN QUẦN XÃ SINH VẬT</a:t>
            </a:r>
          </a:p>
        </p:txBody>
      </p:sp>
      <p:pic>
        <p:nvPicPr>
          <p:cNvPr id="22" name="Picture 21"/>
          <p:cNvPicPr/>
          <p:nvPr/>
        </p:nvPicPr>
        <p:blipFill>
          <a:blip r:embed="rId2"/>
          <a:stretch>
            <a:fillRect/>
          </a:stretch>
        </p:blipFill>
        <p:spPr>
          <a:xfrm>
            <a:off x="12344401" y="4381500"/>
            <a:ext cx="4876800" cy="5064184"/>
          </a:xfrm>
          <a:prstGeom prst="rect">
            <a:avLst/>
          </a:prstGeom>
        </p:spPr>
      </p:pic>
      <p:sp>
        <p:nvSpPr>
          <p:cNvPr id="2" name="Rectangle 1"/>
          <p:cNvSpPr/>
          <p:nvPr/>
        </p:nvSpPr>
        <p:spPr>
          <a:xfrm>
            <a:off x="1378379" y="2708322"/>
            <a:ext cx="15820075" cy="1200329"/>
          </a:xfrm>
          <a:prstGeom prst="rect">
            <a:avLst/>
          </a:prstGeom>
        </p:spPr>
        <p:txBody>
          <a:bodyPr wrap="square">
            <a:spAutoFit/>
          </a:bodyPr>
          <a:lstStyle/>
          <a:p>
            <a:pPr>
              <a:lnSpc>
                <a:spcPct val="15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 ngoại lai lấn chiếm nơi sinh sống và gây hại cho các sinh vật bản địa, làm mất cân bằng sinh thái nơi chúng xuất hiện và phát triển. Ví dụ: ốc bươu vàng, rùa tai đỏ, hải ly nam Mỹ, bèo lục bình, cây mai dương, cây ngũ sắc,...</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120254" y="6239478"/>
            <a:ext cx="11071746" cy="1383264"/>
          </a:xfrm>
          <a:prstGeom prst="rect">
            <a:avLst/>
          </a:prstGeom>
        </p:spPr>
        <p:txBody>
          <a:bodyPr wrap="square">
            <a:spAutoFit/>
          </a:bodyPr>
          <a:lstStyle/>
          <a:p>
            <a:pPr marL="342900" lvl="0" indent="-342900" algn="just">
              <a:lnSpc>
                <a:spcPct val="12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một loài A trong quần xã bị mất đi sẽ khiến nguồn thức ăn của loài B suy giảm, từ đó ảnh hưởng đến số lượng B trong quần xã, ảnh hưởng đến các loài khác sử dụng loài B làm thức ăn, gây mất cân bằng trong quần xã.</a:t>
            </a:r>
          </a:p>
        </p:txBody>
      </p:sp>
      <p:sp>
        <p:nvSpPr>
          <p:cNvPr id="11" name="Rectangle 10"/>
          <p:cNvSpPr/>
          <p:nvPr/>
        </p:nvSpPr>
        <p:spPr>
          <a:xfrm>
            <a:off x="1143000" y="7917757"/>
            <a:ext cx="11071746" cy="1383264"/>
          </a:xfrm>
          <a:prstGeom prst="rect">
            <a:avLst/>
          </a:prstGeom>
        </p:spPr>
        <p:txBody>
          <a:bodyPr wrap="square">
            <a:spAutoFit/>
          </a:bodyPr>
          <a:lstStyle/>
          <a:p>
            <a:pPr marL="342900" lvl="0" indent="-342900" algn="just">
              <a:lnSpc>
                <a:spcPct val="12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quần xã này, cỏ mất đi sẽ gây hậu quả nghiêm trọng nhất vì đây là sinh vật sản xuất của quần xã, không có sinh vật sản xuất, quần xã sẽ không thể tiếp tục tồn tại được.</a:t>
            </a:r>
          </a:p>
        </p:txBody>
      </p:sp>
    </p:spTree>
    <p:extLst>
      <p:ext uri="{BB962C8B-B14F-4D97-AF65-F5344CB8AC3E}">
        <p14:creationId xmlns:p14="http://schemas.microsoft.com/office/powerpoint/2010/main" val="35165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104900"/>
            <a:ext cx="16350916" cy="1643527"/>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 23.1 thể hiện một quán xã sinh vật từng ngập mặn ven biển. Trong quần xã này, có những quần thể nào cùng tồn tại? Các quần thể có mối quan hệ với nhau như thế nào? Tại sao quần xã sinh vật lại được coi là một cấp độ tổ chức của sự sống?</a:t>
            </a:r>
          </a:p>
        </p:txBody>
      </p:sp>
      <p:pic>
        <p:nvPicPr>
          <p:cNvPr id="3" name="Picture 2"/>
          <p:cNvPicPr>
            <a:picLocks noChangeAspect="1"/>
          </p:cNvPicPr>
          <p:nvPr/>
        </p:nvPicPr>
        <p:blipFill>
          <a:blip r:embed="rId2"/>
          <a:stretch>
            <a:fillRect/>
          </a:stretch>
        </p:blipFill>
        <p:spPr>
          <a:xfrm>
            <a:off x="8488972" y="3033418"/>
            <a:ext cx="8776344" cy="725358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390900"/>
            <a:ext cx="6096000" cy="6096000"/>
          </a:xfrm>
          <a:prstGeom prst="rect">
            <a:avLst/>
          </a:prstGeom>
          <a:ln>
            <a:noFill/>
          </a:ln>
          <a:effectLst>
            <a:softEdge rad="112500"/>
          </a:effectLst>
        </p:spPr>
      </p:pic>
    </p:spTree>
    <p:extLst>
      <p:ext uri="{BB962C8B-B14F-4D97-AF65-F5344CB8AC3E}">
        <p14:creationId xmlns:p14="http://schemas.microsoft.com/office/powerpoint/2010/main" val="293176611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ý Bằng Rìu Và Cây Cấm Chặt Phá Rừng Đừng Chặt Đứt Biển Hiệu Rừng Bị Cô Lập  Trên Nền Trắng Hình minh họa Sẵn có - Tải xuống Hình ảnh Ngay"/>
          <p:cNvPicPr>
            <a:picLocks noChangeAspect="1" noChangeArrowheads="1"/>
          </p:cNvPicPr>
          <p:nvPr/>
        </p:nvPicPr>
        <p:blipFill rotWithShape="1">
          <a:blip r:embed="rId2">
            <a:extLst>
              <a:ext uri="{28A0092B-C50C-407E-A947-70E740481C1C}">
                <a14:useLocalDpi xmlns:a14="http://schemas.microsoft.com/office/drawing/2010/main" val="0"/>
              </a:ext>
            </a:extLst>
          </a:blip>
          <a:srcRect t="5996" b="7761"/>
          <a:stretch/>
        </p:blipFill>
        <p:spPr bwMode="auto">
          <a:xfrm>
            <a:off x="13258800" y="5994066"/>
            <a:ext cx="5029200" cy="43372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00200" y="2019300"/>
            <a:ext cx="15544800" cy="1200329"/>
          </a:xfrm>
          <a:prstGeom prst="rect">
            <a:avLst/>
          </a:prstGeom>
        </p:spPr>
        <p:txBody>
          <a:bodyPr wrap="square">
            <a:spAutoFit/>
          </a:bodyPr>
          <a:lstStyle/>
          <a:p>
            <a:pPr algn="just">
              <a:lnSpc>
                <a:spcPct val="150000"/>
              </a:lnSpc>
              <a:spcAft>
                <a:spcPts val="800"/>
              </a:spcAft>
            </a:pPr>
            <a:r>
              <a:rPr lang="en-US" sz="2400" b="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Câu 3. </a:t>
            </a:r>
            <a:r>
              <a:rPr lang="vi-VN" sz="24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Căn cứ vào các tác động tiêu cực của con người lên quần xã sinh vật, hãy đề xuất một số biện pháp bảo vệ quần xã. Tại sao nói quần xã là một cấp độ tổ chức sống?</a:t>
            </a:r>
            <a:endParaRPr lang="en-US" sz="24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Hexagon 20"/>
          <p:cNvSpPr/>
          <p:nvPr/>
        </p:nvSpPr>
        <p:spPr>
          <a:xfrm>
            <a:off x="1143000" y="190500"/>
            <a:ext cx="164592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TÁC ĐỘNG CỦA CON NGƯỜI LÊN QUẦN XÃ SINH VẬT</a:t>
            </a:r>
          </a:p>
        </p:txBody>
      </p:sp>
      <p:sp>
        <p:nvSpPr>
          <p:cNvPr id="2" name="Rectangle 1"/>
          <p:cNvSpPr/>
          <p:nvPr/>
        </p:nvSpPr>
        <p:spPr>
          <a:xfrm>
            <a:off x="2057400" y="3259330"/>
            <a:ext cx="15087600" cy="579967"/>
          </a:xfrm>
          <a:prstGeom prst="rect">
            <a:avLst/>
          </a:prstGeom>
        </p:spPr>
        <p:txBody>
          <a:bodyPr wrap="square">
            <a:spAutoFit/>
          </a:bodyPr>
          <a:lstStyle/>
          <a:p>
            <a:pPr>
              <a:lnSpc>
                <a:spcPct val="150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số biện pháp bảo vệ quần xã:</a:t>
            </a:r>
            <a:endParaRPr 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057400" y="3839297"/>
            <a:ext cx="15087600" cy="579967"/>
          </a:xfrm>
          <a:prstGeom prst="rect">
            <a:avLst/>
          </a:prstGeom>
        </p:spPr>
        <p:txBody>
          <a:bodyPr wrap="square">
            <a:spAutoFit/>
          </a:bodyPr>
          <a:lstStyle/>
          <a:p>
            <a:pPr marL="342900" lvl="0" indent="-342900">
              <a:lnSpc>
                <a:spcPct val="15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Nghiêm cấm khai thác, chặt phá rừng bừa bãi; không khai thác rừng đầu nguồn.</a:t>
            </a:r>
          </a:p>
        </p:txBody>
      </p:sp>
      <p:sp>
        <p:nvSpPr>
          <p:cNvPr id="11" name="Rectangle 10"/>
          <p:cNvSpPr/>
          <p:nvPr/>
        </p:nvSpPr>
        <p:spPr>
          <a:xfrm>
            <a:off x="2057400" y="4419264"/>
            <a:ext cx="15087600" cy="579967"/>
          </a:xfrm>
          <a:prstGeom prst="rect">
            <a:avLst/>
          </a:prstGeom>
        </p:spPr>
        <p:txBody>
          <a:bodyPr wrap="square">
            <a:spAutoFit/>
          </a:bodyPr>
          <a:lstStyle/>
          <a:p>
            <a:pPr marL="342900" lvl="0" indent="-342900">
              <a:lnSpc>
                <a:spcPct val="15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 hoạch bãi rác thải, nghiêm cấm đổ chất độc hại ra môi trường.</a:t>
            </a:r>
          </a:p>
        </p:txBody>
      </p:sp>
      <p:sp>
        <p:nvSpPr>
          <p:cNvPr id="12" name="Rectangle 11"/>
          <p:cNvSpPr/>
          <p:nvPr/>
        </p:nvSpPr>
        <p:spPr>
          <a:xfrm>
            <a:off x="2057400" y="4999231"/>
            <a:ext cx="15087600" cy="579967"/>
          </a:xfrm>
          <a:prstGeom prst="rect">
            <a:avLst/>
          </a:prstGeom>
        </p:spPr>
        <p:txBody>
          <a:bodyPr wrap="square">
            <a:spAutoFit/>
          </a:bodyPr>
          <a:lstStyle/>
          <a:p>
            <a:pPr marL="342900" lvl="0" indent="-342900">
              <a:lnSpc>
                <a:spcPct val="15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Xử lí rác thải ở các khu công nghiệp trước khi thải ra môi trường.</a:t>
            </a:r>
          </a:p>
        </p:txBody>
      </p:sp>
      <p:sp>
        <p:nvSpPr>
          <p:cNvPr id="13" name="Rectangle 12"/>
          <p:cNvSpPr/>
          <p:nvPr/>
        </p:nvSpPr>
        <p:spPr>
          <a:xfrm>
            <a:off x="2050576" y="5579198"/>
            <a:ext cx="15087600" cy="579967"/>
          </a:xfrm>
          <a:prstGeom prst="rect">
            <a:avLst/>
          </a:prstGeom>
        </p:spPr>
        <p:txBody>
          <a:bodyPr wrap="square">
            <a:spAutoFit/>
          </a:bodyPr>
          <a:lstStyle/>
          <a:p>
            <a:pPr marL="342900" lvl="0" indent="-342900">
              <a:lnSpc>
                <a:spcPct val="15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biện pháp sử dụng các chất hóa học bảo vệ thực vật một cách an toàn, theo tiêu chuẩn quy định.</a:t>
            </a:r>
          </a:p>
        </p:txBody>
      </p:sp>
      <p:sp>
        <p:nvSpPr>
          <p:cNvPr id="15" name="Rectangle 14"/>
          <p:cNvSpPr/>
          <p:nvPr/>
        </p:nvSpPr>
        <p:spPr>
          <a:xfrm>
            <a:off x="2050576" y="5598701"/>
            <a:ext cx="15087600" cy="1200329"/>
          </a:xfrm>
          <a:prstGeom prst="rect">
            <a:avLst/>
          </a:prstGeom>
        </p:spPr>
        <p:txBody>
          <a:bodyPr wrap="square">
            <a:spAutoFit/>
          </a:bodyPr>
          <a:lstStyle/>
          <a:p>
            <a:pPr lvl="0">
              <a:lnSpc>
                <a:spcPct val="150000"/>
              </a:lnSpc>
              <a:spcAft>
                <a:spcPts val="0"/>
              </a:spcAft>
              <a:buSzPts val="1000"/>
              <a:tabLst>
                <a:tab pos="457200" algn="l"/>
              </a:tabLst>
            </a:pPr>
            <a:endPar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50000"/>
              </a:lnSpc>
              <a:spcAft>
                <a:spcPts val="0"/>
              </a:spcAft>
              <a:buSzPts val="1000"/>
              <a:buFont typeface="Symbol" panose="05050102010706020507" pitchFamily="18" charset="2"/>
              <a:buChar char=""/>
              <a:tabLst>
                <a:tab pos="457200" algn="l"/>
              </a:tabLs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Trồng cây gây rừng; trồng rừng ngập mặn ven biển.</a:t>
            </a:r>
          </a:p>
        </p:txBody>
      </p:sp>
    </p:spTree>
    <p:extLst>
      <p:ext uri="{BB962C8B-B14F-4D97-AF65-F5344CB8AC3E}">
        <p14:creationId xmlns:p14="http://schemas.microsoft.com/office/powerpoint/2010/main" val="3104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3" name="Rectangle 2"/>
          <p:cNvSpPr/>
          <p:nvPr/>
        </p:nvSpPr>
        <p:spPr>
          <a:xfrm>
            <a:off x="1828800" y="3322059"/>
            <a:ext cx="15621000" cy="661207"/>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 ngoại lai là loài xuất hiện ở khu vực vốn không phải môi trường sống tự nhiên của chúng</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80866" y="2077721"/>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 TÁC ĐỘNG CỦA CON NGƯỜI LÊN QUẦN XÃ SINH VẬT</a:t>
            </a:r>
          </a:p>
        </p:txBody>
      </p:sp>
      <p:sp>
        <p:nvSpPr>
          <p:cNvPr id="8" name="Rectangle 7"/>
          <p:cNvSpPr/>
          <p:nvPr/>
        </p:nvSpPr>
        <p:spPr>
          <a:xfrm>
            <a:off x="1828799" y="6128791"/>
            <a:ext cx="15621000" cy="2160591"/>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 thái mất cân bằng của quần xã còn thể hiện qua sự suy giảm độ đa dạng của quần xã. Nếu quần xã sinh vật chịu tác động quá lớn từ môi trường ngoài (ô nhiễm môi trường, thời tiết bất lợi, lũ lụt, hạn hán,…) hoặc sự thay đổi mạnh trong quần xã (con người khai thác tài nguyên quá mức, loài ngoại lai xâm hại,…) thì trạng thái cân bằng của quần xã bị phá vỡ.</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1828800" y="4049212"/>
            <a:ext cx="15621000" cy="1384995"/>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 ngoại lai không phải là loài bản địa mà được di nhập từ một vùng hay quốc gia này đến một vùng hay quốc gia khác</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1580866" y="2752746"/>
            <a:ext cx="13201934" cy="564257"/>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Sự du nhập các loài ngoại lai</a:t>
            </a:r>
          </a:p>
        </p:txBody>
      </p:sp>
      <p:sp>
        <p:nvSpPr>
          <p:cNvPr id="12" name="Rectangle 11"/>
          <p:cNvSpPr/>
          <p:nvPr/>
        </p:nvSpPr>
        <p:spPr>
          <a:xfrm>
            <a:off x="1584877" y="5522686"/>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Tác động suy giảm đa dạng sinh học của quần xã</a:t>
            </a:r>
          </a:p>
        </p:txBody>
      </p:sp>
    </p:spTree>
    <p:extLst>
      <p:ext uri="{BB962C8B-B14F-4D97-AF65-F5344CB8AC3E}">
        <p14:creationId xmlns:p14="http://schemas.microsoft.com/office/powerpoint/2010/main" val="2465507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7" name="Rectangle 6"/>
          <p:cNvSpPr/>
          <p:nvPr/>
        </p:nvSpPr>
        <p:spPr>
          <a:xfrm>
            <a:off x="1580866" y="2077721"/>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 TÁC ĐỘNG CỦA CON NGƯỜI LÊN QUẦN XÃ SINH VẬT</a:t>
            </a:r>
          </a:p>
        </p:txBody>
      </p:sp>
      <p:sp>
        <p:nvSpPr>
          <p:cNvPr id="4" name="Rectangle 3"/>
          <p:cNvSpPr/>
          <p:nvPr/>
        </p:nvSpPr>
        <p:spPr>
          <a:xfrm>
            <a:off x="1580866" y="4646567"/>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 dựng các khu bảo tồn thiên nhiên, vườn quốc gia, trung tâm cứu hộ động vật hoang dã.</a:t>
            </a:r>
          </a:p>
        </p:txBody>
      </p:sp>
      <p:sp>
        <p:nvSpPr>
          <p:cNvPr id="10" name="Rectangle 9"/>
          <p:cNvSpPr/>
          <p:nvPr/>
        </p:nvSpPr>
        <p:spPr>
          <a:xfrm>
            <a:off x="1580866" y="2752746"/>
            <a:ext cx="13201934" cy="564257"/>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Sự du nhập các loài ngoại lai</a:t>
            </a:r>
          </a:p>
        </p:txBody>
      </p:sp>
      <p:sp>
        <p:nvSpPr>
          <p:cNvPr id="11" name="Rectangle 10"/>
          <p:cNvSpPr/>
          <p:nvPr/>
        </p:nvSpPr>
        <p:spPr>
          <a:xfrm>
            <a:off x="1580866" y="3992028"/>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Một số biện pháp bảo vệ quần xã</a:t>
            </a:r>
          </a:p>
        </p:txBody>
      </p:sp>
      <p:sp>
        <p:nvSpPr>
          <p:cNvPr id="12" name="Rectangle 11"/>
          <p:cNvSpPr/>
          <p:nvPr/>
        </p:nvSpPr>
        <p:spPr>
          <a:xfrm>
            <a:off x="1580866" y="3382630"/>
            <a:ext cx="13201934" cy="609398"/>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Tác động suy giảm đa dạng sinh học của quần xã</a:t>
            </a:r>
          </a:p>
        </p:txBody>
      </p:sp>
      <p:sp>
        <p:nvSpPr>
          <p:cNvPr id="13" name="Rectangle 12"/>
          <p:cNvSpPr/>
          <p:nvPr/>
        </p:nvSpPr>
        <p:spPr>
          <a:xfrm>
            <a:off x="1580866" y="5210824"/>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Xây dựng kế hoạch khai thác và sử dụng hợp lí tài nguyên đất, nước mặt, rừng.</a:t>
            </a:r>
          </a:p>
        </p:txBody>
      </p:sp>
      <p:sp>
        <p:nvSpPr>
          <p:cNvPr id="14" name="Rectangle 13"/>
          <p:cNvSpPr/>
          <p:nvPr/>
        </p:nvSpPr>
        <p:spPr>
          <a:xfrm>
            <a:off x="1588887" y="5775081"/>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vệ rừng, khai thác hợp lí tài nguyên sinh vật.</a:t>
            </a:r>
          </a:p>
        </p:txBody>
      </p:sp>
      <p:sp>
        <p:nvSpPr>
          <p:cNvPr id="15" name="Rectangle 14"/>
          <p:cNvSpPr/>
          <p:nvPr/>
        </p:nvSpPr>
        <p:spPr>
          <a:xfrm>
            <a:off x="1568834" y="6339338"/>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 vệ, phục hồi những quần thể sinh vật có kích thước nhỏ hoặc suy thoái.</a:t>
            </a:r>
          </a:p>
        </p:txBody>
      </p:sp>
      <p:sp>
        <p:nvSpPr>
          <p:cNvPr id="16" name="Rectangle 15"/>
          <p:cNvSpPr/>
          <p:nvPr/>
        </p:nvSpPr>
        <p:spPr>
          <a:xfrm>
            <a:off x="1600919" y="6903595"/>
            <a:ext cx="15621000" cy="564257"/>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 dụng các biện pháp kiểm soát sinh học thay thế cho kiểm soát hoá học.</a:t>
            </a:r>
          </a:p>
        </p:txBody>
      </p:sp>
      <p:sp>
        <p:nvSpPr>
          <p:cNvPr id="17" name="Rectangle 16"/>
          <p:cNvSpPr/>
          <p:nvPr/>
        </p:nvSpPr>
        <p:spPr>
          <a:xfrm>
            <a:off x="1637014" y="7514098"/>
            <a:ext cx="15621000" cy="1081322"/>
          </a:xfrm>
          <a:prstGeom prst="rect">
            <a:avLst/>
          </a:prstGeom>
        </p:spPr>
        <p:txBody>
          <a:bodyPr wrap="square">
            <a:spAutoFit/>
          </a:bodyPr>
          <a:lstStyle/>
          <a:p>
            <a:pPr lvl="0">
              <a:lnSpc>
                <a:spcPct val="120000"/>
              </a:lnSpc>
              <a:spcAft>
                <a:spcPts val="0"/>
              </a:spcAft>
              <a:buClr>
                <a:srgbClr val="231F20"/>
              </a:buClr>
              <a:buSzPts val="1250"/>
            </a:pP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Kiểm soát chặt chẽ các loài sinh vật ngoại lai, thực hiện nghiên cứu, đánh giá tác động môi trường trước khi nhập nội sinh vật.</a:t>
            </a:r>
          </a:p>
        </p:txBody>
      </p:sp>
    </p:spTree>
    <p:extLst>
      <p:ext uri="{BB962C8B-B14F-4D97-AF65-F5344CB8AC3E}">
        <p14:creationId xmlns:p14="http://schemas.microsoft.com/office/powerpoint/2010/main" val="246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34378" y="2052130"/>
            <a:ext cx="15767821" cy="7848302"/>
          </a:xfrm>
          <a:prstGeom prst="rect">
            <a:avLst/>
          </a:prstGeom>
        </p:spPr>
        <p:txBody>
          <a:bodyPr wrap="square">
            <a:spAutoFit/>
          </a:bodyPr>
          <a:lstStyle/>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quần xã sinh vật đồng cỏ, loài chiếm ưu thế là</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cỏ bợ		B. trâu, bò		C. sâu ăn cỏ		D. bướm</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Loài ưu thế là loài có vai trò quan trọng trong quần xã cho</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số lượng cá thể nhiều			B. sức sống mạnh, sinh khối lớn, hoạt động mạnh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có khả năng tiêu diệt các loài khác	D. số lượng cá thể nhiều, sinh khối lơn, hoạt động mạnh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 cây tram ở rừng U Minh là loài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ưu thế		B. đặc trưng		C. đặc biệt		D. có số lượng nhiều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Các quần xã sinh vật vùng nhiệt đới có</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sự phân bố theo chiều ngang		B. đa dạng sinh học cao</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đa dạng sinh học thấp			D. nhiều cây to và động lực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5:</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Ý nghĩa của sự phân tầng trong quần xã là</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làm tăng khả năng sử dụng nguồn sống, do các loài có nhu cầu ánh sáng khác nhau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làm tiết kiệm diện tích, do các loài có nhu cầu nhiệt độ khác nhau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làm giảm sự cạnh tranh nguồn sống giữa các loài, nâng cao hiệu quả sử dụng nguồn sống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giúp các loài thích nghi với các điều kiện sống khác nhau</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exagon 1"/>
          <p:cNvSpPr/>
          <p:nvPr/>
        </p:nvSpPr>
        <p:spPr>
          <a:xfrm>
            <a:off x="7086600" y="266700"/>
            <a:ext cx="4267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LUYỆN TẬP</a:t>
            </a:r>
          </a:p>
        </p:txBody>
      </p:sp>
      <p:sp>
        <p:nvSpPr>
          <p:cNvPr id="18" name="Rectangle 17"/>
          <p:cNvSpPr/>
          <p:nvPr/>
        </p:nvSpPr>
        <p:spPr>
          <a:xfrm>
            <a:off x="1688840" y="1480951"/>
            <a:ext cx="15499378" cy="564257"/>
          </a:xfrm>
          <a:prstGeom prst="rect">
            <a:avLst/>
          </a:prstGeom>
        </p:spPr>
        <p:txBody>
          <a:bodyPr wrap="square">
            <a:spAutoFit/>
          </a:bodyPr>
          <a:lstStyle/>
          <a:p>
            <a:pPr algn="just">
              <a:lnSpc>
                <a:spcPct val="120000"/>
              </a:lnSpc>
              <a:spcAft>
                <a:spcPts val="0"/>
              </a:spcAft>
            </a:pP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I: Câu trắc nghiệm nhiều phương án lựa chọn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Oval 18"/>
          <p:cNvSpPr/>
          <p:nvPr/>
        </p:nvSpPr>
        <p:spPr>
          <a:xfrm>
            <a:off x="7110663" y="2617090"/>
            <a:ext cx="76200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19600" y="5264413"/>
            <a:ext cx="76200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26705" y="4213171"/>
            <a:ext cx="76200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88840" y="8648700"/>
            <a:ext cx="76200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146758" y="5987378"/>
            <a:ext cx="762000" cy="6858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7035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Red Tick Vector Images (over 17,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189" y="5419211"/>
            <a:ext cx="985028" cy="873252"/>
          </a:xfrm>
          <a:prstGeom prst="rect">
            <a:avLst/>
          </a:prstGeom>
          <a:noFill/>
          <a:extLst>
            <a:ext uri="{909E8E84-426E-40DD-AFC4-6F175D3DCCD1}">
              <a14:hiddenFill xmlns:a14="http://schemas.microsoft.com/office/drawing/2010/main">
                <a:solidFill>
                  <a:srgbClr val="FFFFFF"/>
                </a:solidFill>
              </a14:hiddenFill>
            </a:ext>
          </a:extLst>
        </p:spPr>
      </p:pic>
      <p:sp>
        <p:nvSpPr>
          <p:cNvPr id="2" name="Hexagon 1"/>
          <p:cNvSpPr/>
          <p:nvPr/>
        </p:nvSpPr>
        <p:spPr>
          <a:xfrm>
            <a:off x="7086600" y="266700"/>
            <a:ext cx="4267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LUYỆN TẬP</a:t>
            </a:r>
          </a:p>
        </p:txBody>
      </p:sp>
      <p:pic>
        <p:nvPicPr>
          <p:cNvPr id="10" name="Picture 4" descr="Red Tick Vector Images (over 17,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4185" y="2839250"/>
            <a:ext cx="985028" cy="8732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66800" y="1407879"/>
            <a:ext cx="15499378" cy="564257"/>
          </a:xfrm>
          <a:prstGeom prst="rect">
            <a:avLst/>
          </a:prstGeom>
        </p:spPr>
        <p:txBody>
          <a:bodyPr wrap="square">
            <a:spAutoFit/>
          </a:bodyPr>
          <a:lstStyle/>
          <a:p>
            <a:pPr algn="just">
              <a:lnSpc>
                <a:spcPct val="120000"/>
              </a:lnSpc>
              <a:spcAft>
                <a:spcPts val="0"/>
              </a:spcAft>
            </a:pP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II: Câu trắc nghiệm đúng sai. </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2" descr="Hình ảnh Dấu Tích V PNG, Vector, PSD, và biểu tượng để tải về miễn phí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6975" y="3314881"/>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Dấu Tích V PNG, Vector, PSD, và biểu tượng để tải về miễn phí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6975" y="3937843"/>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ed Tick Vector Images (over 17,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189" y="7312370"/>
            <a:ext cx="985028" cy="8732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d Tick Vector Images (over 17,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7189" y="7999172"/>
            <a:ext cx="985028" cy="8732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d Tick Vector Images (over 17,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9115" y="9248344"/>
            <a:ext cx="985028" cy="8732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09656" y="2122715"/>
            <a:ext cx="16040144" cy="7848302"/>
          </a:xfrm>
          <a:prstGeom prst="rect">
            <a:avLst/>
          </a:prstGeom>
        </p:spPr>
        <p:txBody>
          <a:bodyPr wrap="square">
            <a:spAutoFit/>
          </a:bodyPr>
          <a:lstStyle/>
          <a:p>
            <a:pPr algn="just">
              <a:lnSpc>
                <a:spcPct val="150000"/>
              </a:lnSpc>
              <a:spcAft>
                <a:spcPts val="0"/>
              </a:spcAft>
            </a:pPr>
            <a:r>
              <a:rPr lang="fr-F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 </a:t>
            </a:r>
            <a:r>
              <a:rPr lang="fr-FR"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các phát biểu sau về quần xã sinh vật, phát biểu nào đúng phát biểu nào sai?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Nếu vì một lí do nào đó mà loài ưu thế bị mất đi thì loài sẽ thay thế là loài chủ chốt.</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Loài ngẫu nhiên có thể thay thế cho một nhóm loài khác khi nhóm này suy vong vì một lí do nào đó.</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Nhóm loài ngẫu nhiên là nhóm loài có tần suất xuất hiện và độ phong phú thấp, nhưng sự có mặt của chúng lại làm tăng mức đa dạng cho quần xã.</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Loài đặc trưng là loài chỉ có ở một vài quần thể, có thể có số lượng nhiều và có vai trò quan trọng so với các loài khác.</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fr-F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 : </a:t>
            </a:r>
            <a:r>
              <a:rPr lang="fr-FR"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mối quan hệ không gây hại cho các loài tham gia, mối quan hệ nào đúng mối quan hệ nào sai?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Một số loài tảo nước ngọt nở hoa cùng sống trong một môi trường với các loài cá tôm.</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Cây tầm gửi sống trên thân các cây gỗ lớn trong rừng.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Loài cá ép sống bám trên các loài cá lớn.</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Giun sán sống trong ruột lợn.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2" descr="Hình ảnh Dấu Tích V PNG, Vector, PSD, và biểu tượng để tải về miễn phí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3316" y="8420100"/>
            <a:ext cx="795242" cy="7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55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randombar(horizont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086600" y="266700"/>
            <a:ext cx="4267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LUYỆN TẬP</a:t>
            </a:r>
          </a:p>
        </p:txBody>
      </p:sp>
      <p:sp>
        <p:nvSpPr>
          <p:cNvPr id="14" name="Rectangle 13"/>
          <p:cNvSpPr/>
          <p:nvPr/>
        </p:nvSpPr>
        <p:spPr>
          <a:xfrm>
            <a:off x="1688840" y="1480951"/>
            <a:ext cx="15499378" cy="564257"/>
          </a:xfrm>
          <a:prstGeom prst="rect">
            <a:avLst/>
          </a:prstGeom>
        </p:spPr>
        <p:txBody>
          <a:bodyPr wrap="square">
            <a:spAutoFit/>
          </a:bodyPr>
          <a:lstStyle/>
          <a:p>
            <a:pPr algn="just">
              <a:lnSpc>
                <a:spcPct val="120000"/>
              </a:lnSpc>
              <a:spcAft>
                <a:spcPts val="0"/>
              </a:spcAft>
            </a:pP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 I</a:t>
            </a: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a:t>
            </a:r>
            <a:r>
              <a:rPr lang="vi-VN"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Câu trắc nghiệm trả lời ngắn</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481" y="2628900"/>
            <a:ext cx="795242" cy="7952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14534" y="2225125"/>
            <a:ext cx="15411465" cy="7201972"/>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Cho các mối quan hệ sau, có bao nhiêu mối quan hệ thuộc kiểu quan hệ cộng sinh?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Vi khuẩn Rhizobium và rễ cây họ đậu.</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Cây phong lan sống bám trên cây thân gỗ.</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Chim tu hú đẻ trứng mình vào tổ chim khác.</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IV. Vi khuẩn lam và nấm sống chung tạo địa y.</a:t>
            </a:r>
          </a:p>
          <a:p>
            <a:pPr algn="just">
              <a:lnSpc>
                <a:spcPct val="150000"/>
              </a:lnSpc>
              <a:spcAft>
                <a:spcPts val="0"/>
              </a:spcAft>
            </a:pP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Trong các mối quan hệ sau, có bao nhiêu mối quan hệ mà trong đó chỉ có một loài có lợi?</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Cây tỏi tiết chất gây ức chế hoạt động của vi sinh vật ở môi trường xung quanh.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Cây tầm gửi sống trên thân gỗ.</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Cây phong lan sống bám trên cây gỗ trong rừng.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IV. Cây nắp ấm bắt ruồi làm thức ăn.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481" y="3214597"/>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481" y="3948994"/>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481" y="4572709"/>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4534" y="7267219"/>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0267" y="8399237"/>
            <a:ext cx="795242" cy="7952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Dấu Tích V PNG, Vector, PSD, và biểu tượng để tải về miễn phí |  pngtr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481" y="7844757"/>
            <a:ext cx="795242" cy="79524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61057" y="5524386"/>
            <a:ext cx="4752065" cy="769441"/>
          </a:xfrm>
          <a:prstGeom prst="rect">
            <a:avLst/>
          </a:prstGeom>
          <a:noFill/>
        </p:spPr>
        <p:txBody>
          <a:bodyPr wrap="square" rtlCol="0">
            <a:spAutoFit/>
          </a:bodyPr>
          <a:lstStyle/>
          <a:p>
            <a:r>
              <a:rPr lang="en-US" sz="4400" b="1">
                <a:solidFill>
                  <a:srgbClr val="FF0000"/>
                </a:solidFill>
                <a:sym typeface="Wingdings" panose="05000000000000000000" pitchFamily="2" charset="2"/>
              </a:rPr>
              <a:t> 4</a:t>
            </a:r>
            <a:endParaRPr lang="en-US" sz="4400" b="1">
              <a:solidFill>
                <a:srgbClr val="FF0000"/>
              </a:solidFill>
            </a:endParaRPr>
          </a:p>
        </p:txBody>
      </p:sp>
      <p:sp>
        <p:nvSpPr>
          <p:cNvPr id="28" name="TextBox 27"/>
          <p:cNvSpPr txBox="1"/>
          <p:nvPr/>
        </p:nvSpPr>
        <p:spPr>
          <a:xfrm>
            <a:off x="2114534" y="9437806"/>
            <a:ext cx="4752065" cy="769441"/>
          </a:xfrm>
          <a:prstGeom prst="rect">
            <a:avLst/>
          </a:prstGeom>
          <a:noFill/>
        </p:spPr>
        <p:txBody>
          <a:bodyPr wrap="square" rtlCol="0">
            <a:spAutoFit/>
          </a:bodyPr>
          <a:lstStyle/>
          <a:p>
            <a:r>
              <a:rPr lang="en-US" sz="4400" b="1">
                <a:solidFill>
                  <a:srgbClr val="FF0000"/>
                </a:solidFill>
                <a:sym typeface="Wingdings" panose="05000000000000000000" pitchFamily="2" charset="2"/>
              </a:rPr>
              <a:t> 3</a:t>
            </a:r>
            <a:endParaRPr lang="en-US" sz="4400" b="1">
              <a:solidFill>
                <a:srgbClr val="FF0000"/>
              </a:solidFill>
            </a:endParaRPr>
          </a:p>
        </p:txBody>
      </p:sp>
    </p:spTree>
    <p:extLst>
      <p:ext uri="{BB962C8B-B14F-4D97-AF65-F5344CB8AC3E}">
        <p14:creationId xmlns:p14="http://schemas.microsoft.com/office/powerpoint/2010/main" val="35399147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086600" y="266700"/>
            <a:ext cx="4267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VẬN DỤNG</a:t>
            </a:r>
          </a:p>
        </p:txBody>
      </p:sp>
      <p:sp>
        <p:nvSpPr>
          <p:cNvPr id="4" name="Rectangle 3"/>
          <p:cNvSpPr/>
          <p:nvPr/>
        </p:nvSpPr>
        <p:spPr>
          <a:xfrm>
            <a:off x="1371600" y="1638300"/>
            <a:ext cx="15697200" cy="1643527"/>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Trong một ô nghiên cứu diện tích 6,6 ha ở rừng nhiệt đới Malaysia, có 711 loài thực vật. Một ô nghiên cứu có diện tích tương đương ở khu rừng rụng lá của Michigan chỉ có 15 loài. Hãy phân tích nguyên nhân dẫn tới sự khác biệt này.</a:t>
            </a:r>
          </a:p>
        </p:txBody>
      </p:sp>
      <p:sp>
        <p:nvSpPr>
          <p:cNvPr id="5" name="Rectangle 4"/>
          <p:cNvSpPr/>
          <p:nvPr/>
        </p:nvSpPr>
        <p:spPr>
          <a:xfrm>
            <a:off x="1371600" y="5685945"/>
            <a:ext cx="15697200" cy="1081322"/>
          </a:xfrm>
          <a:prstGeom prst="rect">
            <a:avLst/>
          </a:prstGeom>
        </p:spPr>
        <p:txBody>
          <a:bodyPr wrap="square">
            <a:spAutoFit/>
          </a:bodyPr>
          <a:lstStyle/>
          <a:p>
            <a:pPr algn="just">
              <a:lnSpc>
                <a:spcPct val="120000"/>
              </a:lnSpc>
              <a:spcAft>
                <a:spcPts val="0"/>
              </a:spcAft>
            </a:pPr>
            <a:r>
              <a:rPr lang="en-US" sz="2800" b="1">
                <a:solidFill>
                  <a:srgbClr val="000000"/>
                </a:solidFill>
                <a:latin typeface="Times New Roman" panose="02020603050405020304" pitchFamily="18" charset="0"/>
                <a:ea typeface="Times New Roman" panose="02020603050405020304" pitchFamily="18" charset="0"/>
              </a:rPr>
              <a:t>Câu 1</a:t>
            </a:r>
            <a:r>
              <a:rPr lang="en-US" sz="2800">
                <a:solidFill>
                  <a:srgbClr val="000000"/>
                </a:solidFill>
                <a:latin typeface="Times New Roman" panose="02020603050405020304" pitchFamily="18" charset="0"/>
                <a:ea typeface="Times New Roman" panose="02020603050405020304" pitchFamily="18" charset="0"/>
              </a:rPr>
              <a:t>. Sự khác biệt lớn về đa dạng thực vật giữa rừng nhiệt đới Malaysia và khu rừng rụng lá của Michigan có thể do:</a:t>
            </a:r>
            <a:endParaRPr lang="en-US" sz="2800">
              <a:latin typeface="Times New Roman" panose="02020603050405020304" pitchFamily="18" charset="0"/>
              <a:ea typeface="Times New Roman" panose="02020603050405020304" pitchFamily="18" charset="0"/>
            </a:endParaRPr>
          </a:p>
        </p:txBody>
      </p:sp>
      <p:sp>
        <p:nvSpPr>
          <p:cNvPr id="16" name="Rectangle 15"/>
          <p:cNvSpPr/>
          <p:nvPr/>
        </p:nvSpPr>
        <p:spPr>
          <a:xfrm>
            <a:off x="1371600" y="6801356"/>
            <a:ext cx="15697200" cy="1598386"/>
          </a:xfrm>
          <a:prstGeom prst="rect">
            <a:avLst/>
          </a:prstGeom>
        </p:spPr>
        <p:txBody>
          <a:bodyPr wrap="square">
            <a:spAutoFit/>
          </a:bodyPr>
          <a:lstStyle/>
          <a:p>
            <a:pPr marL="342900" lvl="0" indent="-342900" algn="just">
              <a:lnSpc>
                <a:spcPct val="120000"/>
              </a:lnSpc>
              <a:buSzPts val="1000"/>
              <a:buFont typeface="Symbol" panose="05050102010706020507" pitchFamily="18" charset="2"/>
              <a:buChar char=""/>
              <a:tabLst>
                <a:tab pos="457200" algn="l"/>
              </a:tabLst>
            </a:pPr>
            <a:r>
              <a:rPr lang="en-US" sz="2800">
                <a:solidFill>
                  <a:srgbClr val="000000"/>
                </a:solidFill>
                <a:latin typeface="Times New Roman" panose="02020603050405020304" pitchFamily="18" charset="0"/>
                <a:ea typeface="Times New Roman" panose="02020603050405020304" pitchFamily="18" charset="0"/>
              </a:rPr>
              <a:t>Rừng nhiệt đới Malaysia thường có khí hậu ẩm ướt, nhiệt đới quanh năm, cung cấp điều kiện lý tưởng cho sự phát triển của nhiều loại cây thực vật. Trong khi đó, khu rừng rụng lá của Michigan thường có khí hậu lạnh hơn, với mùa đông lạnh và mùa hè mát mẻ hơn, giới hạn sự phát triển của nhiều loại cây thực vật.</a:t>
            </a:r>
            <a:endParaRPr lang="en-US" sz="2800">
              <a:latin typeface="Times New Roman" panose="02020603050405020304" pitchFamily="18" charset="0"/>
              <a:ea typeface="Times New Roman" panose="02020603050405020304" pitchFamily="18" charset="0"/>
            </a:endParaRPr>
          </a:p>
        </p:txBody>
      </p:sp>
      <p:sp>
        <p:nvSpPr>
          <p:cNvPr id="17" name="Rectangle 16"/>
          <p:cNvSpPr/>
          <p:nvPr/>
        </p:nvSpPr>
        <p:spPr>
          <a:xfrm>
            <a:off x="1371600" y="8491984"/>
            <a:ext cx="15697200" cy="1598386"/>
          </a:xfrm>
          <a:prstGeom prst="rect">
            <a:avLst/>
          </a:prstGeom>
        </p:spPr>
        <p:txBody>
          <a:bodyPr wrap="square">
            <a:spAutoFit/>
          </a:bodyPr>
          <a:lstStyle/>
          <a:p>
            <a:pPr marL="342900" lvl="0" indent="-342900" algn="just">
              <a:lnSpc>
                <a:spcPct val="120000"/>
              </a:lnSpc>
              <a:buSzPts val="1000"/>
              <a:buFont typeface="Symbol" panose="05050102010706020507" pitchFamily="18" charset="2"/>
              <a:buChar char=""/>
              <a:tabLst>
                <a:tab pos="457200" algn="l"/>
              </a:tabLst>
            </a:pPr>
            <a:r>
              <a:rPr lang="en-US" sz="2800">
                <a:solidFill>
                  <a:srgbClr val="000000"/>
                </a:solidFill>
                <a:latin typeface="Times New Roman" panose="02020603050405020304" pitchFamily="18" charset="0"/>
                <a:ea typeface="Times New Roman" panose="02020603050405020304" pitchFamily="18" charset="0"/>
              </a:rPr>
              <a:t>Rừng nhiệt đới Malaysia có độ đa dạng về thực vật cao tạo môi trường sống cho sự phát triển của nhiều loài động vật, còn rừng rụng lá Michigan sẽ phát triển các loài động vật có khả năng thích nghi với khí hạu lạnh giá.</a:t>
            </a:r>
            <a:endParaRPr lang="en-US" sz="2800">
              <a:latin typeface="Times New Roman" panose="02020603050405020304" pitchFamily="18" charset="0"/>
              <a:ea typeface="Times New Roman" panose="02020603050405020304" pitchFamily="18" charset="0"/>
            </a:endParaRPr>
          </a:p>
        </p:txBody>
      </p:sp>
      <p:sp>
        <p:nvSpPr>
          <p:cNvPr id="25" name="Rectangle 24"/>
          <p:cNvSpPr/>
          <p:nvPr/>
        </p:nvSpPr>
        <p:spPr>
          <a:xfrm>
            <a:off x="1371600" y="3328928"/>
            <a:ext cx="15697200" cy="2160591"/>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nghiên cứu cấu trúc của một quần xã, một học sinh đã xác định được 6 loài thực vật với với độ phong phú tương đối của mỗi loài như sau: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Alternanthera ficoidea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Cardamine hirsuta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Dicliptera chinensis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70%,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Amaranthus spinosus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15%,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Ageratum sp.</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Ammannia baccifera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Hãy xác định vai trò sinh thái của loài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Dicliptera chinensis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84902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7086600" y="266700"/>
            <a:ext cx="4267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VẬN DỤNG</a:t>
            </a:r>
          </a:p>
        </p:txBody>
      </p:sp>
      <p:sp>
        <p:nvSpPr>
          <p:cNvPr id="5" name="Rectangle 4"/>
          <p:cNvSpPr/>
          <p:nvPr/>
        </p:nvSpPr>
        <p:spPr>
          <a:xfrm>
            <a:off x="1371600" y="5685945"/>
            <a:ext cx="15697200" cy="1598386"/>
          </a:xfrm>
          <a:prstGeom prst="rect">
            <a:avLst/>
          </a:prstGeom>
        </p:spPr>
        <p:txBody>
          <a:bodyPr wrap="square">
            <a:spAutoFit/>
          </a:bodyPr>
          <a:lstStyle/>
          <a:p>
            <a:pPr algn="just">
              <a:lnSpc>
                <a:spcPct val="12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2.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Vai trò sinh thái của loài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Dicliptera chinensis</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loài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Dicliptera chinensis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độ phong phú cao nhất trong quần xã nên đây là loài ưu thế. Chúng cung cấp thức ăn, nơi ở hoặc làm thay đổi các nhân tố sinh thái qua hoạt động sống, do đó có ảnh hưởng lớn đến cấu trúc của quần xã.</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371600" y="1638300"/>
            <a:ext cx="15697200" cy="1643527"/>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Trong một ô nghiên cứu diện tích 6,6 ha ở rừng nhiệt đới Malaysia, có 711 loài thực vật. Một ô nghiên cứu có diện tích tương đương ở khu rừng rụng lá của Michigan chỉ có 15 loài. Hãy phân tích nguyên nhân dẫn tới sự khác biệt này.</a:t>
            </a:r>
          </a:p>
        </p:txBody>
      </p:sp>
      <p:sp>
        <p:nvSpPr>
          <p:cNvPr id="7" name="Rectangle 6"/>
          <p:cNvSpPr/>
          <p:nvPr/>
        </p:nvSpPr>
        <p:spPr>
          <a:xfrm>
            <a:off x="1371600" y="3328928"/>
            <a:ext cx="15697200" cy="2160591"/>
          </a:xfrm>
          <a:prstGeom prst="rect">
            <a:avLst/>
          </a:prstGeom>
        </p:spPr>
        <p:txBody>
          <a:bodyPr wrap="square">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Khi nghiên cứu cấu trúc của một quần xã, một học sinh đã xác định được 6 loài thực vật với với độ phong phú tương đối của mỗi loài như sau: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Alternanthera ficoidea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Cardamine hirsuta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Dicliptera chinensis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70%,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Amaranthus spinosus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15%,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Ageratum sp.</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Ammannia baccifera</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5%. Hãy xác định vai trò sinh thái của loài </a:t>
            </a: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Dicliptera chinensis</a:t>
            </a:r>
            <a:r>
              <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50340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sp>
      <p:sp>
        <p:nvSpPr>
          <p:cNvPr id="3" name="TextBox 3"/>
          <p:cNvSpPr txBox="1"/>
          <p:nvPr/>
        </p:nvSpPr>
        <p:spPr>
          <a:xfrm>
            <a:off x="4936131" y="3000174"/>
            <a:ext cx="8415739" cy="3452668"/>
          </a:xfrm>
          <a:prstGeom prst="rect">
            <a:avLst/>
          </a:prstGeom>
        </p:spPr>
        <p:txBody>
          <a:bodyPr lIns="0" tIns="0" rIns="0" bIns="0" rtlCol="0" anchor="t">
            <a:spAutoFit/>
          </a:bodyPr>
          <a:lstStyle/>
          <a:p>
            <a:pPr algn="ctr">
              <a:lnSpc>
                <a:spcPts val="13146"/>
              </a:lnSpc>
            </a:pPr>
            <a:r>
              <a:rPr lang="en-US" sz="13985">
                <a:solidFill>
                  <a:srgbClr val="000000"/>
                </a:solidFill>
                <a:latin typeface="Atma Bold"/>
                <a:ea typeface="Atma Bold"/>
                <a:cs typeface="Atma Bold"/>
                <a:sym typeface="Atma Bold"/>
              </a:rPr>
              <a:t>THANK</a:t>
            </a:r>
          </a:p>
          <a:p>
            <a:pPr algn="ctr">
              <a:lnSpc>
                <a:spcPts val="13146"/>
              </a:lnSpc>
            </a:pPr>
            <a:r>
              <a:rPr lang="en-US" sz="13985">
                <a:solidFill>
                  <a:srgbClr val="000000"/>
                </a:solidFill>
                <a:latin typeface="Atma Bold"/>
                <a:ea typeface="Atma Bold"/>
                <a:cs typeface="Atma Bold"/>
                <a:sym typeface="Atma Bold"/>
              </a:rPr>
              <a:t>YOU</a:t>
            </a: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3962400" y="190500"/>
            <a:ext cx="10287000"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KHÁI NIỆM QUẦN XÃ SINH VẬT</a:t>
            </a:r>
          </a:p>
        </p:txBody>
      </p:sp>
      <p:sp>
        <p:nvSpPr>
          <p:cNvPr id="70" name="Rectangle 69"/>
          <p:cNvSpPr/>
          <p:nvPr/>
        </p:nvSpPr>
        <p:spPr>
          <a:xfrm>
            <a:off x="1295400" y="2857500"/>
            <a:ext cx="16459200" cy="523220"/>
          </a:xfrm>
          <a:prstGeom prst="rect">
            <a:avLst/>
          </a:prstGeom>
        </p:spPr>
        <p:txBody>
          <a:bodyPr wrap="square">
            <a:spAutoFit/>
          </a:bodyPr>
          <a:lstStyle/>
          <a:p>
            <a:r>
              <a:rPr lang="en-US" sz="2800">
                <a:solidFill>
                  <a:srgbClr val="FF0000"/>
                </a:solidFill>
                <a:latin typeface="Times New Roman" panose="02020603050405020304" pitchFamily="18" charset="0"/>
                <a:ea typeface="Calibri" panose="020F0502020204030204" pitchFamily="34" charset="0"/>
              </a:rPr>
              <a:t>Quần xã sinh vật là gì? Trình bày các mối quan hệ được thể hiện trong hình 23.2 SGK/151. Cho ví dụ minh hoạ.</a:t>
            </a:r>
            <a:endParaRPr lang="en-US" sz="2800">
              <a:solidFill>
                <a:srgbClr val="FF0000"/>
              </a:solidFill>
            </a:endParaRPr>
          </a:p>
        </p:txBody>
      </p:sp>
      <p:pic>
        <p:nvPicPr>
          <p:cNvPr id="71" name="Picture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607264"/>
            <a:ext cx="4010669" cy="1250236"/>
          </a:xfrm>
          <a:prstGeom prst="rect">
            <a:avLst/>
          </a:prstGeom>
        </p:spPr>
      </p:pic>
      <p:pic>
        <p:nvPicPr>
          <p:cNvPr id="72" name="Picture 71"/>
          <p:cNvPicPr>
            <a:picLocks noChangeAspect="1"/>
          </p:cNvPicPr>
          <p:nvPr/>
        </p:nvPicPr>
        <p:blipFill>
          <a:blip r:embed="rId3"/>
          <a:stretch>
            <a:fillRect/>
          </a:stretch>
        </p:blipFill>
        <p:spPr>
          <a:xfrm>
            <a:off x="5562600" y="3771900"/>
            <a:ext cx="7924800" cy="5762550"/>
          </a:xfrm>
          <a:prstGeom prst="rect">
            <a:avLst/>
          </a:prstGeom>
        </p:spPr>
      </p:pic>
      <p:sp>
        <p:nvSpPr>
          <p:cNvPr id="3" name="Rectangle 2"/>
          <p:cNvSpPr/>
          <p:nvPr/>
        </p:nvSpPr>
        <p:spPr>
          <a:xfrm>
            <a:off x="363940" y="4079135"/>
            <a:ext cx="5046260" cy="2115451"/>
          </a:xfrm>
          <a:prstGeom prst="rect">
            <a:avLst/>
          </a:prstGeom>
        </p:spPr>
        <p:txBody>
          <a:bodyPr wrap="square">
            <a:spAutoFit/>
          </a:bodyPr>
          <a:lstStyle/>
          <a:p>
            <a:pPr marL="342900" lvl="0" indent="-342900" algn="just">
              <a:lnSpc>
                <a:spcPct val="120000"/>
              </a:lnSpc>
              <a:spcAft>
                <a:spcPts val="0"/>
              </a:spcAft>
              <a:buSzPts val="1000"/>
              <a:buFont typeface="Symbol" panose="05050102010706020507" pitchFamily="18" charset="2"/>
              <a:buChar char=""/>
              <a:tabLst>
                <a:tab pos="457200" algn="l"/>
              </a:tabLs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mối quan hệ được thể hiện: mối quan hệ trong nội bộ quần xã và giữa quần xã với các nhân tố sinh thái vô sinh.</a:t>
            </a:r>
          </a:p>
        </p:txBody>
      </p:sp>
      <p:sp>
        <p:nvSpPr>
          <p:cNvPr id="7" name="Rectangle 6"/>
          <p:cNvSpPr/>
          <p:nvPr/>
        </p:nvSpPr>
        <p:spPr>
          <a:xfrm>
            <a:off x="13584072" y="3923194"/>
            <a:ext cx="4551528" cy="5217839"/>
          </a:xfrm>
          <a:prstGeom prst="rect">
            <a:avLst/>
          </a:prstGeom>
        </p:spPr>
        <p:txBody>
          <a:bodyPr wrap="square">
            <a:spAutoFit/>
          </a:bodyPr>
          <a:lstStyle/>
          <a:p>
            <a:pPr lvl="0" algn="just">
              <a:lnSpc>
                <a:spcPct val="120000"/>
              </a:lnSpc>
              <a:spcAft>
                <a:spcPts val="0"/>
              </a:spcAft>
              <a:buSzPts val="1000"/>
              <a:tabLst>
                <a:tab pos="457200" algn="l"/>
              </a:tabLst>
            </a:pPr>
            <a:r>
              <a:rPr lang="vi-VN"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các nhân tố sinh thái tạo điều kiện cho cây cỏ phát triển, cây cỏ là thức ăn cho thỏ, côn trùng; thỏ làm thức ăn cho sói, côn trùng làm thức ăn cho chim; sau khi sói và chim chết đi sẽ phân hủy thành chất dinh cho cây cỏ và 1 phần đi vào môi trường trở thành nhân tố sinh thái.</a:t>
            </a:r>
            <a:endPar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343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randombar(horizontal)">
                                      <p:cBhvr>
                                        <p:cTn id="10" dur="500"/>
                                        <p:tgtEl>
                                          <p:spTgt spid="70"/>
                                        </p:tgtEl>
                                      </p:cBhvr>
                                    </p:animEffect>
                                  </p:childTnLst>
                                </p:cTn>
                              </p:par>
                              <p:par>
                                <p:cTn id="11" presetID="14" presetClass="entr" presetSubtype="1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randombar(horizontal)">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5943600" y="266700"/>
            <a:ext cx="6553200" cy="9906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KIẾN THỨC CỐT LÕI</a:t>
            </a:r>
          </a:p>
        </p:txBody>
      </p:sp>
      <p:sp>
        <p:nvSpPr>
          <p:cNvPr id="3" name="Rectangle 2"/>
          <p:cNvSpPr/>
          <p:nvPr/>
        </p:nvSpPr>
        <p:spPr>
          <a:xfrm>
            <a:off x="1580866" y="2781300"/>
            <a:ext cx="15621000" cy="1307537"/>
          </a:xfrm>
          <a:prstGeom prst="rect">
            <a:avLst/>
          </a:prstGeom>
        </p:spPr>
        <p:txBody>
          <a:bodyPr wrap="square">
            <a:spAutoFit/>
          </a:bodyPr>
          <a:lstStyle/>
          <a:p>
            <a:pPr algn="just">
              <a:lnSpc>
                <a:spcPct val="15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Quần xã sinh vật là tập hợp các quần thể sinh vật khác loài cùng sống trong một khoảng không gian xác định, trong khoảng thời gian xác định.</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580866" y="2077721"/>
            <a:ext cx="9144000" cy="609398"/>
          </a:xfrm>
          <a:prstGeom prst="rect">
            <a:avLst/>
          </a:prstGeom>
        </p:spPr>
        <p:txBody>
          <a:bodyPr>
            <a:spAutoFit/>
          </a:bodyPr>
          <a:lstStyle/>
          <a:p>
            <a:pPr algn="just">
              <a:lnSpc>
                <a:spcPct val="120000"/>
              </a:lnSpc>
              <a:spcAft>
                <a:spcPts val="0"/>
              </a:spcAft>
            </a:pPr>
            <a:r>
              <a:rPr lang="en-US"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KHÁI NIỆM QUẦN XÃ SINH VẬT</a:t>
            </a:r>
          </a:p>
        </p:txBody>
      </p:sp>
      <p:pic>
        <p:nvPicPr>
          <p:cNvPr id="1030" name="Picture 6" descr="Quần xã sinh vật là gì? 4 đặc trưng cơ bản của quầ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5626" y="5829299"/>
            <a:ext cx="5613403" cy="3996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ý thuyết KHTN 8 Cánh diều Bài 40: Quần xã sinh v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96" y="5829300"/>
            <a:ext cx="5591175" cy="3962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ủ đề: Quần xã sinh vật - Hệ sinh thái"/>
          <p:cNvPicPr>
            <a:picLocks noChangeAspect="1" noChangeArrowheads="1"/>
          </p:cNvPicPr>
          <p:nvPr/>
        </p:nvPicPr>
        <p:blipFill rotWithShape="1">
          <a:blip r:embed="rId4">
            <a:extLst>
              <a:ext uri="{28A0092B-C50C-407E-A947-70E740481C1C}">
                <a14:useLocalDpi xmlns:a14="http://schemas.microsoft.com/office/drawing/2010/main" val="0"/>
              </a:ext>
            </a:extLst>
          </a:blip>
          <a:srcRect l="2192" t="3847" r="2010" b="12837"/>
          <a:stretch/>
        </p:blipFill>
        <p:spPr bwMode="auto">
          <a:xfrm>
            <a:off x="6235322" y="5829299"/>
            <a:ext cx="5861053" cy="396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50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6" name="TextBox 6"/>
          <p:cNvSpPr txBox="1"/>
          <p:nvPr/>
        </p:nvSpPr>
        <p:spPr>
          <a:xfrm>
            <a:off x="-457200" y="1986686"/>
            <a:ext cx="8127325" cy="759823"/>
          </a:xfrm>
          <a:prstGeom prst="rect">
            <a:avLst/>
          </a:prstGeom>
        </p:spPr>
        <p:txBody>
          <a:bodyPr wrap="square" lIns="0" tIns="0" rIns="0" bIns="0" rtlCol="0" anchor="t">
            <a:spAutoFit/>
          </a:bodyPr>
          <a:lstStyle/>
          <a:p>
            <a:pPr algn="ctr">
              <a:lnSpc>
                <a:spcPts val="6855"/>
              </a:lnSpc>
            </a:pPr>
            <a:r>
              <a:rPr lang="en-US" sz="3200" b="1">
                <a:solidFill>
                  <a:srgbClr val="000000"/>
                </a:solidFill>
                <a:latin typeface="Times New Roman" panose="02020603050405020304" pitchFamily="18" charset="0"/>
                <a:cs typeface="Times New Roman" panose="02020603050405020304" pitchFamily="18" charset="0"/>
              </a:rPr>
              <a:t>LỚP CHIA THÀNH 03 NHÓM</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447800" y="3091172"/>
            <a:ext cx="14435958" cy="523220"/>
          </a:xfrm>
          <a:prstGeom prst="rect">
            <a:avLst/>
          </a:prstGeom>
          <a:noFill/>
        </p:spPr>
        <p:txBody>
          <a:bodyPr wrap="square" rtlCol="0">
            <a:spAutoFit/>
          </a:bodyPr>
          <a:lstStyle/>
          <a:p>
            <a:r>
              <a:rPr lang="en-US" sz="2800" b="1" dirty="0" err="1">
                <a:solidFill>
                  <a:srgbClr val="C00000"/>
                </a:solidFill>
                <a:latin typeface="Times New Roman" panose="02020603050405020304" pitchFamily="18" charset="0"/>
                <a:cs typeface="Times New Roman" panose="02020603050405020304" pitchFamily="18" charset="0"/>
              </a:rPr>
              <a:t>Vòng</a:t>
            </a:r>
            <a:r>
              <a:rPr lang="en-US" sz="2800" b="1" dirty="0">
                <a:solidFill>
                  <a:srgbClr val="C00000"/>
                </a:solidFill>
                <a:latin typeface="Times New Roman" panose="02020603050405020304" pitchFamily="18" charset="0"/>
                <a:cs typeface="Times New Roman" panose="02020603050405020304" pitchFamily="18" charset="0"/>
              </a:rPr>
              <a:t> 1:</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nhóm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tìm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hiểu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môi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viên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bày</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một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lượt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như</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chuyên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gia</a:t>
            </a:r>
            <a:r>
              <a:rPr lang="en-US" sz="2800" dirty="0">
                <a:solidFill>
                  <a:srgbClr val="C00000"/>
                </a:solidFill>
                <a:latin typeface="Times New Roman" panose="02020603050405020304" pitchFamily="18" charset="0"/>
                <a:cs typeface="Times New Roman" panose="02020603050405020304" pitchFamily="18" charset="0"/>
              </a:rPr>
              <a:t>” </a:t>
            </a:r>
          </a:p>
        </p:txBody>
      </p:sp>
      <p:grpSp>
        <p:nvGrpSpPr>
          <p:cNvPr id="17" name="Group 16"/>
          <p:cNvGrpSpPr/>
          <p:nvPr/>
        </p:nvGrpSpPr>
        <p:grpSpPr>
          <a:xfrm>
            <a:off x="14630400" y="7028636"/>
            <a:ext cx="2819400" cy="3086100"/>
            <a:chOff x="9443251" y="4410074"/>
            <a:chExt cx="2265827" cy="2129977"/>
          </a:xfrm>
        </p:grpSpPr>
        <p:grpSp>
          <p:nvGrpSpPr>
            <p:cNvPr id="18" name="Group 17"/>
            <p:cNvGrpSpPr/>
            <p:nvPr/>
          </p:nvGrpSpPr>
          <p:grpSpPr>
            <a:xfrm>
              <a:off x="9443251" y="4410074"/>
              <a:ext cx="2265827" cy="2129977"/>
              <a:chOff x="3308985" y="1242109"/>
              <a:chExt cx="5110163" cy="5392738"/>
            </a:xfrm>
          </p:grpSpPr>
          <p:sp>
            <p:nvSpPr>
              <p:cNvPr id="20" name="AutoShape 3"/>
              <p:cNvSpPr>
                <a:spLocks noChangeAspect="1" noChangeArrowheads="1" noTextEdit="1"/>
              </p:cNvSpPr>
              <p:nvPr/>
            </p:nvSpPr>
            <p:spPr bwMode="auto">
              <a:xfrm>
                <a:off x="3432904" y="1250047"/>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5"/>
              <p:cNvSpPr>
                <a:spLocks noChangeArrowheads="1"/>
              </p:cNvSpPr>
              <p:nvPr/>
            </p:nvSpPr>
            <p:spPr bwMode="auto">
              <a:xfrm>
                <a:off x="6069648" y="180725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6"/>
              <p:cNvSpPr>
                <a:spLocks noChangeArrowheads="1"/>
              </p:cNvSpPr>
              <p:nvPr/>
            </p:nvSpPr>
            <p:spPr bwMode="auto">
              <a:xfrm>
                <a:off x="6069648" y="180725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7"/>
              <p:cNvSpPr>
                <a:spLocks noChangeArrowheads="1"/>
              </p:cNvSpPr>
              <p:nvPr/>
            </p:nvSpPr>
            <p:spPr bwMode="auto">
              <a:xfrm>
                <a:off x="6069648" y="180725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8"/>
              <p:cNvSpPr>
                <a:spLocks noChangeArrowheads="1"/>
              </p:cNvSpPr>
              <p:nvPr/>
            </p:nvSpPr>
            <p:spPr bwMode="auto">
              <a:xfrm>
                <a:off x="6069648" y="180725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9"/>
              <p:cNvSpPr>
                <a:spLocks/>
              </p:cNvSpPr>
              <p:nvPr/>
            </p:nvSpPr>
            <p:spPr bwMode="auto">
              <a:xfrm>
                <a:off x="5912485" y="169930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p:cNvSpPr>
                <a:spLocks/>
              </p:cNvSpPr>
              <p:nvPr/>
            </p:nvSpPr>
            <p:spPr bwMode="auto">
              <a:xfrm>
                <a:off x="6939598" y="194695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p:cNvSpPr>
                <a:spLocks/>
              </p:cNvSpPr>
              <p:nvPr/>
            </p:nvSpPr>
            <p:spPr bwMode="auto">
              <a:xfrm>
                <a:off x="4440873" y="192632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2"/>
              <p:cNvSpPr>
                <a:spLocks noEditPoints="1"/>
              </p:cNvSpPr>
              <p:nvPr/>
            </p:nvSpPr>
            <p:spPr bwMode="auto">
              <a:xfrm>
                <a:off x="4652010"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3"/>
              <p:cNvSpPr>
                <a:spLocks noEditPoints="1"/>
              </p:cNvSpPr>
              <p:nvPr/>
            </p:nvSpPr>
            <p:spPr bwMode="auto">
              <a:xfrm>
                <a:off x="4652010"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4"/>
              <p:cNvSpPr>
                <a:spLocks/>
              </p:cNvSpPr>
              <p:nvPr/>
            </p:nvSpPr>
            <p:spPr bwMode="auto">
              <a:xfrm>
                <a:off x="4652010" y="223270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5"/>
              <p:cNvSpPr>
                <a:spLocks/>
              </p:cNvSpPr>
              <p:nvPr/>
            </p:nvSpPr>
            <p:spPr bwMode="auto">
              <a:xfrm>
                <a:off x="7612698" y="240892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6"/>
              <p:cNvSpPr>
                <a:spLocks/>
              </p:cNvSpPr>
              <p:nvPr/>
            </p:nvSpPr>
            <p:spPr bwMode="auto">
              <a:xfrm>
                <a:off x="7372985" y="225493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7"/>
              <p:cNvSpPr>
                <a:spLocks/>
              </p:cNvSpPr>
              <p:nvPr/>
            </p:nvSpPr>
            <p:spPr bwMode="auto">
              <a:xfrm>
                <a:off x="3870960" y="141514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8"/>
              <p:cNvSpPr>
                <a:spLocks noEditPoints="1"/>
              </p:cNvSpPr>
              <p:nvPr/>
            </p:nvSpPr>
            <p:spPr bwMode="auto">
              <a:xfrm>
                <a:off x="4086860" y="261847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9"/>
              <p:cNvSpPr>
                <a:spLocks/>
              </p:cNvSpPr>
              <p:nvPr/>
            </p:nvSpPr>
            <p:spPr bwMode="auto">
              <a:xfrm>
                <a:off x="4020185" y="165485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0"/>
              <p:cNvSpPr>
                <a:spLocks/>
              </p:cNvSpPr>
              <p:nvPr/>
            </p:nvSpPr>
            <p:spPr bwMode="auto">
              <a:xfrm>
                <a:off x="4482148" y="569345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1"/>
              <p:cNvSpPr>
                <a:spLocks noEditPoints="1"/>
              </p:cNvSpPr>
              <p:nvPr/>
            </p:nvSpPr>
            <p:spPr bwMode="auto">
              <a:xfrm>
                <a:off x="4752023"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2"/>
              <p:cNvSpPr>
                <a:spLocks noEditPoints="1"/>
              </p:cNvSpPr>
              <p:nvPr/>
            </p:nvSpPr>
            <p:spPr bwMode="auto">
              <a:xfrm>
                <a:off x="4752023"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3"/>
              <p:cNvSpPr>
                <a:spLocks/>
              </p:cNvSpPr>
              <p:nvPr/>
            </p:nvSpPr>
            <p:spPr bwMode="auto">
              <a:xfrm>
                <a:off x="4752023" y="596650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4"/>
              <p:cNvSpPr>
                <a:spLocks/>
              </p:cNvSpPr>
              <p:nvPr/>
            </p:nvSpPr>
            <p:spPr bwMode="auto">
              <a:xfrm>
                <a:off x="7047548" y="569345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5"/>
              <p:cNvSpPr>
                <a:spLocks/>
              </p:cNvSpPr>
              <p:nvPr/>
            </p:nvSpPr>
            <p:spPr bwMode="auto">
              <a:xfrm>
                <a:off x="7507923"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6"/>
              <p:cNvSpPr>
                <a:spLocks/>
              </p:cNvSpPr>
              <p:nvPr/>
            </p:nvSpPr>
            <p:spPr bwMode="auto">
              <a:xfrm>
                <a:off x="7507923"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7"/>
              <p:cNvSpPr>
                <a:spLocks/>
              </p:cNvSpPr>
              <p:nvPr/>
            </p:nvSpPr>
            <p:spPr bwMode="auto">
              <a:xfrm>
                <a:off x="7209473" y="596492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4" name="Group 43">
                <a:extLst>
                  <a:ext uri="{FF2B5EF4-FFF2-40B4-BE49-F238E27FC236}">
                    <a16:creationId xmlns:a16="http://schemas.microsoft.com/office/drawing/2014/main" id="{BB0445D5-A6E5-40E7-BBDD-5E3EFA13BDED}"/>
                  </a:ext>
                </a:extLst>
              </p:cNvPr>
              <p:cNvGrpSpPr/>
              <p:nvPr/>
            </p:nvGrpSpPr>
            <p:grpSpPr>
              <a:xfrm rot="1786145">
                <a:off x="4231323" y="2329547"/>
                <a:ext cx="3829050" cy="3830638"/>
                <a:chOff x="817563" y="2264166"/>
                <a:chExt cx="3829050" cy="3830638"/>
              </a:xfrm>
            </p:grpSpPr>
            <p:sp>
              <p:nvSpPr>
                <p:cNvPr id="59"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Freeform 29"/>
              <p:cNvSpPr>
                <a:spLocks noEditPoints="1"/>
              </p:cNvSpPr>
              <p:nvPr/>
            </p:nvSpPr>
            <p:spPr bwMode="auto">
              <a:xfrm>
                <a:off x="3951923" y="205173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0"/>
              <p:cNvSpPr>
                <a:spLocks noEditPoints="1"/>
              </p:cNvSpPr>
              <p:nvPr/>
            </p:nvSpPr>
            <p:spPr bwMode="auto">
              <a:xfrm>
                <a:off x="4124960" y="222318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1"/>
              <p:cNvSpPr>
                <a:spLocks noEditPoints="1"/>
              </p:cNvSpPr>
              <p:nvPr/>
            </p:nvSpPr>
            <p:spPr bwMode="auto">
              <a:xfrm>
                <a:off x="4034473" y="213269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108"/>
              <p:cNvSpPr>
                <a:spLocks noChangeArrowheads="1"/>
              </p:cNvSpPr>
              <p:nvPr/>
            </p:nvSpPr>
            <p:spPr bwMode="auto">
              <a:xfrm>
                <a:off x="3625950" y="4117634"/>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09"/>
              <p:cNvSpPr>
                <a:spLocks/>
              </p:cNvSpPr>
              <p:nvPr/>
            </p:nvSpPr>
            <p:spPr bwMode="auto">
              <a:xfrm>
                <a:off x="5221923" y="136752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10"/>
              <p:cNvSpPr>
                <a:spLocks/>
              </p:cNvSpPr>
              <p:nvPr/>
            </p:nvSpPr>
            <p:spPr bwMode="auto">
              <a:xfrm>
                <a:off x="5377498" y="128338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1"/>
              <p:cNvSpPr>
                <a:spLocks/>
              </p:cNvSpPr>
              <p:nvPr/>
            </p:nvSpPr>
            <p:spPr bwMode="auto">
              <a:xfrm>
                <a:off x="3443923" y="227080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12"/>
              <p:cNvSpPr>
                <a:spLocks/>
              </p:cNvSpPr>
              <p:nvPr/>
            </p:nvSpPr>
            <p:spPr bwMode="auto">
              <a:xfrm>
                <a:off x="3308985" y="238669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13"/>
              <p:cNvSpPr>
                <a:spLocks/>
              </p:cNvSpPr>
              <p:nvPr/>
            </p:nvSpPr>
            <p:spPr bwMode="auto">
              <a:xfrm>
                <a:off x="6753860" y="132465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14"/>
              <p:cNvSpPr>
                <a:spLocks/>
              </p:cNvSpPr>
              <p:nvPr/>
            </p:nvSpPr>
            <p:spPr bwMode="auto">
              <a:xfrm>
                <a:off x="6598285" y="124210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15"/>
              <p:cNvSpPr>
                <a:spLocks/>
              </p:cNvSpPr>
              <p:nvPr/>
            </p:nvSpPr>
            <p:spPr bwMode="auto">
              <a:xfrm>
                <a:off x="6860223" y="143737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16"/>
              <p:cNvSpPr>
                <a:spLocks/>
              </p:cNvSpPr>
              <p:nvPr/>
            </p:nvSpPr>
            <p:spPr bwMode="auto">
              <a:xfrm>
                <a:off x="8187373" y="272642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17"/>
              <p:cNvSpPr>
                <a:spLocks/>
              </p:cNvSpPr>
              <p:nvPr/>
            </p:nvSpPr>
            <p:spPr bwMode="auto">
              <a:xfrm>
                <a:off x="7909560" y="167708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Rectangle 57"/>
              <p:cNvSpPr/>
              <p:nvPr/>
            </p:nvSpPr>
            <p:spPr>
              <a:xfrm>
                <a:off x="5756911" y="3037572"/>
                <a:ext cx="615949" cy="1516140"/>
              </a:xfrm>
              <a:prstGeom prst="rect">
                <a:avLst/>
              </a:prstGeom>
              <a:solidFill>
                <a:srgbClr val="FD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78189" y="5248432"/>
              <a:ext cx="1385278" cy="531056"/>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5 </a:t>
              </a:r>
              <a:r>
                <a:rPr lang="en-US" sz="4400" b="1" dirty="0" err="1">
                  <a:solidFill>
                    <a:srgbClr val="FF0000"/>
                  </a:solidFill>
                  <a:latin typeface="Times New Roman" panose="02020603050405020304" pitchFamily="18" charset="0"/>
                  <a:cs typeface="Times New Roman" panose="02020603050405020304" pitchFamily="18" charset="0"/>
                </a:rPr>
                <a:t>phút</a:t>
              </a:r>
              <a:endParaRPr lang="en-US" sz="4400" b="1" dirty="0">
                <a:solidFill>
                  <a:srgbClr val="FF0000"/>
                </a:solidFill>
                <a:latin typeface="Times New Roman" panose="02020603050405020304" pitchFamily="18" charset="0"/>
                <a:cs typeface="Times New Roman" panose="02020603050405020304" pitchFamily="18" charset="0"/>
              </a:endParaRPr>
            </a:p>
          </p:txBody>
        </p:sp>
      </p:grpSp>
      <p:sp>
        <p:nvSpPr>
          <p:cNvPr id="61" name="Rectangle 60"/>
          <p:cNvSpPr/>
          <p:nvPr/>
        </p:nvSpPr>
        <p:spPr>
          <a:xfrm>
            <a:off x="2534177" y="3796706"/>
            <a:ext cx="12461032" cy="738664"/>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Nhóm 1: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hiểu đặc trưng về thành phần loài</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2" name="Rectangle 61"/>
          <p:cNvSpPr/>
          <p:nvPr/>
        </p:nvSpPr>
        <p:spPr>
          <a:xfrm>
            <a:off x="2534177" y="5303786"/>
            <a:ext cx="12461032" cy="738664"/>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Calibri" panose="020F0502020204030204" pitchFamily="34" charset="0"/>
              </a:rPr>
              <a:t>+ Nhóm 3:</a:t>
            </a:r>
            <a:r>
              <a:rPr lang="en-US" sz="2800">
                <a:solidFill>
                  <a:srgbClr val="000000"/>
                </a:solidFill>
                <a:latin typeface="Times New Roman" panose="02020603050405020304" pitchFamily="18" charset="0"/>
                <a:ea typeface="Calibri" panose="020F0502020204030204" pitchFamily="34" charset="0"/>
              </a:rPr>
              <a:t> Tìm hiểu về cấu trúc chức năng dinh dưỡng.</a:t>
            </a:r>
            <a:endParaRPr lang="en-US" sz="2800"/>
          </a:p>
        </p:txBody>
      </p:sp>
      <p:sp>
        <p:nvSpPr>
          <p:cNvPr id="63" name="Rectangle 62"/>
          <p:cNvSpPr/>
          <p:nvPr/>
        </p:nvSpPr>
        <p:spPr>
          <a:xfrm>
            <a:off x="2534177" y="4557070"/>
            <a:ext cx="12461032" cy="738664"/>
          </a:xfrm>
          <a:prstGeom prst="rect">
            <a:avLst/>
          </a:prstGeom>
        </p:spPr>
        <p:txBody>
          <a:bodyPr wrap="square">
            <a:spAutoFit/>
          </a:bodyPr>
          <a:lstStyle/>
          <a:p>
            <a:pPr algn="just">
              <a:lnSpc>
                <a:spcPct val="150000"/>
              </a:lnSpc>
              <a:spcAft>
                <a:spcPts val="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Nhóm 2: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hiểu đặc trưng về cấu trúc không gian của quần xã.</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4" name="Freeform 63"/>
          <p:cNvSpPr/>
          <p:nvPr/>
        </p:nvSpPr>
        <p:spPr>
          <a:xfrm flipH="1">
            <a:off x="-89276" y="7719994"/>
            <a:ext cx="10385174" cy="2573751"/>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5" name="Freeform 64"/>
          <p:cNvSpPr/>
          <p:nvPr/>
        </p:nvSpPr>
        <p:spPr>
          <a:xfrm>
            <a:off x="2895600" y="8075501"/>
            <a:ext cx="2769269" cy="1974194"/>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4"/>
            <a:stretch>
              <a:fillRect b="-38020"/>
            </a:stretch>
          </a:blipFill>
        </p:spPr>
        <p:txBody>
          <a:bodyPr/>
          <a:lstStyle/>
          <a:p>
            <a:endParaRPr lang="en-US"/>
          </a:p>
        </p:txBody>
      </p:sp>
      <p:sp>
        <p:nvSpPr>
          <p:cNvPr id="66" name="Freeform 65"/>
          <p:cNvSpPr/>
          <p:nvPr/>
        </p:nvSpPr>
        <p:spPr>
          <a:xfrm>
            <a:off x="114793" y="6286499"/>
            <a:ext cx="1835569" cy="2036653"/>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7" name="Freeform 66"/>
          <p:cNvSpPr/>
          <p:nvPr/>
        </p:nvSpPr>
        <p:spPr>
          <a:xfrm>
            <a:off x="4302571" y="652929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7"/>
            <a:stretch>
              <a:fillRect/>
            </a:stretch>
          </a:blipFill>
        </p:spPr>
        <p:txBody>
          <a:bodyPr/>
          <a:lstStyle/>
          <a:p>
            <a:endParaRPr lang="en-US"/>
          </a:p>
        </p:txBody>
      </p:sp>
      <p:sp>
        <p:nvSpPr>
          <p:cNvPr id="68" name="Freeform 67"/>
          <p:cNvSpPr/>
          <p:nvPr/>
        </p:nvSpPr>
        <p:spPr>
          <a:xfrm flipH="1">
            <a:off x="2726048" y="678948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7"/>
            <a:stretch>
              <a:fillRect/>
            </a:stretch>
          </a:blipFill>
        </p:spPr>
        <p:txBody>
          <a:bodyPr/>
          <a:lstStyle/>
          <a:p>
            <a:endParaRPr lang="en-US"/>
          </a:p>
        </p:txBody>
      </p:sp>
      <p:sp>
        <p:nvSpPr>
          <p:cNvPr id="69" name="Freeform 68"/>
          <p:cNvSpPr/>
          <p:nvPr/>
        </p:nvSpPr>
        <p:spPr>
          <a:xfrm rot="577811" flipH="1">
            <a:off x="3322196" y="5956801"/>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625066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randombar(horizontal)">
                                      <p:cBhvr>
                                        <p:cTn id="14" dur="500"/>
                                        <p:tgtEl>
                                          <p:spTgt spid="6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randombar(horizontal)">
                                      <p:cBhvr>
                                        <p:cTn id="17" dur="500"/>
                                        <p:tgtEl>
                                          <p:spTgt spid="6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randombar(horizontal)">
                                      <p:cBhvr>
                                        <p:cTn id="20" dur="500"/>
                                        <p:tgtEl>
                                          <p:spTgt spid="62"/>
                                        </p:tgtEl>
                                      </p:cBhvr>
                                    </p:animEffect>
                                  </p:childTnLst>
                                </p:cTn>
                              </p:par>
                              <p:par>
                                <p:cTn id="21" presetID="14" presetClass="entr" presetSubtype="1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61" grpId="0"/>
      <p:bldP spid="62"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72"/>
          <p:cNvSpPr/>
          <p:nvPr/>
        </p:nvSpPr>
        <p:spPr>
          <a:xfrm>
            <a:off x="-261924" y="3555223"/>
            <a:ext cx="3618440" cy="5207112"/>
          </a:xfrm>
          <a:custGeom>
            <a:avLst/>
            <a:gdLst/>
            <a:ahLst/>
            <a:cxnLst/>
            <a:rect l="l" t="t" r="r" b="b"/>
            <a:pathLst>
              <a:path w="4661291" h="7137786">
                <a:moveTo>
                  <a:pt x="0" y="0"/>
                </a:moveTo>
                <a:lnTo>
                  <a:pt x="4661291" y="0"/>
                </a:lnTo>
                <a:lnTo>
                  <a:pt x="4661291" y="7137785"/>
                </a:lnTo>
                <a:lnTo>
                  <a:pt x="0" y="7137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0" name="Freeform 69"/>
          <p:cNvSpPr/>
          <p:nvPr/>
        </p:nvSpPr>
        <p:spPr>
          <a:xfrm>
            <a:off x="67687" y="7929917"/>
            <a:ext cx="10574411" cy="2395097"/>
          </a:xfrm>
          <a:custGeom>
            <a:avLst/>
            <a:gdLst/>
            <a:ahLst/>
            <a:cxnLst/>
            <a:rect l="l" t="t" r="r" b="b"/>
            <a:pathLst>
              <a:path w="13815218" h="3591957">
                <a:moveTo>
                  <a:pt x="0" y="0"/>
                </a:moveTo>
                <a:lnTo>
                  <a:pt x="13815218" y="0"/>
                </a:lnTo>
                <a:lnTo>
                  <a:pt x="13815218" y="3591956"/>
                </a:lnTo>
                <a:lnTo>
                  <a:pt x="0" y="3591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16" name="TextBox 15"/>
          <p:cNvSpPr txBox="1"/>
          <p:nvPr/>
        </p:nvSpPr>
        <p:spPr>
          <a:xfrm>
            <a:off x="1547296" y="2183516"/>
            <a:ext cx="14435958" cy="646331"/>
          </a:xfrm>
          <a:prstGeom prst="rect">
            <a:avLst/>
          </a:prstGeom>
          <a:noFill/>
        </p:spPr>
        <p:txBody>
          <a:bodyPr wrap="square" rtlCol="0">
            <a:spAutoFit/>
          </a:bodyPr>
          <a:lstStyle/>
          <a:p>
            <a:r>
              <a:rPr lang="en-US" sz="3600" b="1" err="1">
                <a:solidFill>
                  <a:srgbClr val="C00000"/>
                </a:solidFill>
                <a:latin typeface="Times New Roman" panose="02020603050405020304" pitchFamily="18" charset="0"/>
                <a:cs typeface="Times New Roman" panose="02020603050405020304" pitchFamily="18" charset="0"/>
              </a:rPr>
              <a:t>Vòng</a:t>
            </a:r>
            <a:r>
              <a:rPr lang="en-US" sz="3600" b="1">
                <a:solidFill>
                  <a:srgbClr val="C00000"/>
                </a:solidFill>
                <a:latin typeface="Times New Roman" panose="02020603050405020304" pitchFamily="18" charset="0"/>
                <a:cs typeface="Times New Roman" panose="02020603050405020304" pitchFamily="18" charset="0"/>
              </a:rPr>
              <a:t> 2:</a:t>
            </a:r>
            <a:r>
              <a:rPr lang="en-US" sz="360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Các</a:t>
            </a:r>
            <a:r>
              <a:rPr lang="en-US" sz="3600" dirty="0">
                <a:solidFill>
                  <a:srgbClr val="C00000"/>
                </a:solidFill>
                <a:latin typeface="Times New Roman" panose="02020603050405020304" pitchFamily="18" charset="0"/>
                <a:cs typeface="Times New Roman" panose="02020603050405020304" pitchFamily="18" charset="0"/>
              </a:rPr>
              <a:t> </a:t>
            </a:r>
            <a:r>
              <a:rPr lang="en-US" sz="3600" err="1">
                <a:solidFill>
                  <a:srgbClr val="C00000"/>
                </a:solidFill>
                <a:latin typeface="Times New Roman" panose="02020603050405020304" pitchFamily="18" charset="0"/>
                <a:cs typeface="Times New Roman" panose="02020603050405020304" pitchFamily="18" charset="0"/>
              </a:rPr>
              <a:t>nhóm</a:t>
            </a:r>
            <a:r>
              <a:rPr lang="en-US" sz="3600">
                <a:solidFill>
                  <a:srgbClr val="C00000"/>
                </a:solidFill>
                <a:latin typeface="Times New Roman" panose="02020603050405020304" pitchFamily="18" charset="0"/>
                <a:cs typeface="Times New Roman" panose="02020603050405020304" pitchFamily="18" charset="0"/>
              </a:rPr>
              <a:t> “mảnh ghép” hoàn thành phiếu học tập số 1 </a:t>
            </a:r>
            <a:endParaRPr lang="en-US" sz="3600" dirty="0">
              <a:solidFill>
                <a:srgbClr val="C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14630400" y="7028636"/>
            <a:ext cx="2819400" cy="3086100"/>
            <a:chOff x="9443251" y="4410074"/>
            <a:chExt cx="2265827" cy="2129977"/>
          </a:xfrm>
        </p:grpSpPr>
        <p:grpSp>
          <p:nvGrpSpPr>
            <p:cNvPr id="18" name="Group 17"/>
            <p:cNvGrpSpPr/>
            <p:nvPr/>
          </p:nvGrpSpPr>
          <p:grpSpPr>
            <a:xfrm>
              <a:off x="9443251" y="4410074"/>
              <a:ext cx="2265827" cy="2129977"/>
              <a:chOff x="3308985" y="1242109"/>
              <a:chExt cx="5110163" cy="5392738"/>
            </a:xfrm>
          </p:grpSpPr>
          <p:sp>
            <p:nvSpPr>
              <p:cNvPr id="20" name="AutoShape 3"/>
              <p:cNvSpPr>
                <a:spLocks noChangeAspect="1" noChangeArrowheads="1" noTextEdit="1"/>
              </p:cNvSpPr>
              <p:nvPr/>
            </p:nvSpPr>
            <p:spPr bwMode="auto">
              <a:xfrm>
                <a:off x="3432904" y="1250047"/>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Rectangle 5"/>
              <p:cNvSpPr>
                <a:spLocks noChangeArrowheads="1"/>
              </p:cNvSpPr>
              <p:nvPr/>
            </p:nvSpPr>
            <p:spPr bwMode="auto">
              <a:xfrm>
                <a:off x="6069648" y="180725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6"/>
              <p:cNvSpPr>
                <a:spLocks noChangeArrowheads="1"/>
              </p:cNvSpPr>
              <p:nvPr/>
            </p:nvSpPr>
            <p:spPr bwMode="auto">
              <a:xfrm>
                <a:off x="6069648" y="180725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7"/>
              <p:cNvSpPr>
                <a:spLocks noChangeArrowheads="1"/>
              </p:cNvSpPr>
              <p:nvPr/>
            </p:nvSpPr>
            <p:spPr bwMode="auto">
              <a:xfrm>
                <a:off x="6069648" y="180725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8"/>
              <p:cNvSpPr>
                <a:spLocks noChangeArrowheads="1"/>
              </p:cNvSpPr>
              <p:nvPr/>
            </p:nvSpPr>
            <p:spPr bwMode="auto">
              <a:xfrm>
                <a:off x="6069648" y="180725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9"/>
              <p:cNvSpPr>
                <a:spLocks/>
              </p:cNvSpPr>
              <p:nvPr/>
            </p:nvSpPr>
            <p:spPr bwMode="auto">
              <a:xfrm>
                <a:off x="5912485" y="169930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p:cNvSpPr>
                <a:spLocks/>
              </p:cNvSpPr>
              <p:nvPr/>
            </p:nvSpPr>
            <p:spPr bwMode="auto">
              <a:xfrm>
                <a:off x="6939598" y="194695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1"/>
              <p:cNvSpPr>
                <a:spLocks/>
              </p:cNvSpPr>
              <p:nvPr/>
            </p:nvSpPr>
            <p:spPr bwMode="auto">
              <a:xfrm>
                <a:off x="4440873" y="192632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2"/>
              <p:cNvSpPr>
                <a:spLocks noEditPoints="1"/>
              </p:cNvSpPr>
              <p:nvPr/>
            </p:nvSpPr>
            <p:spPr bwMode="auto">
              <a:xfrm>
                <a:off x="4652010"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3"/>
              <p:cNvSpPr>
                <a:spLocks noEditPoints="1"/>
              </p:cNvSpPr>
              <p:nvPr/>
            </p:nvSpPr>
            <p:spPr bwMode="auto">
              <a:xfrm>
                <a:off x="4652010" y="223270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4"/>
              <p:cNvSpPr>
                <a:spLocks/>
              </p:cNvSpPr>
              <p:nvPr/>
            </p:nvSpPr>
            <p:spPr bwMode="auto">
              <a:xfrm>
                <a:off x="4652010" y="223270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5"/>
              <p:cNvSpPr>
                <a:spLocks/>
              </p:cNvSpPr>
              <p:nvPr/>
            </p:nvSpPr>
            <p:spPr bwMode="auto">
              <a:xfrm>
                <a:off x="7612698" y="240892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6"/>
              <p:cNvSpPr>
                <a:spLocks/>
              </p:cNvSpPr>
              <p:nvPr/>
            </p:nvSpPr>
            <p:spPr bwMode="auto">
              <a:xfrm>
                <a:off x="7372985" y="225493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7"/>
              <p:cNvSpPr>
                <a:spLocks/>
              </p:cNvSpPr>
              <p:nvPr/>
            </p:nvSpPr>
            <p:spPr bwMode="auto">
              <a:xfrm>
                <a:off x="3870960" y="141514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8"/>
              <p:cNvSpPr>
                <a:spLocks noEditPoints="1"/>
              </p:cNvSpPr>
              <p:nvPr/>
            </p:nvSpPr>
            <p:spPr bwMode="auto">
              <a:xfrm>
                <a:off x="4086860" y="261847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9"/>
              <p:cNvSpPr>
                <a:spLocks/>
              </p:cNvSpPr>
              <p:nvPr/>
            </p:nvSpPr>
            <p:spPr bwMode="auto">
              <a:xfrm>
                <a:off x="4020185" y="165485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0"/>
              <p:cNvSpPr>
                <a:spLocks/>
              </p:cNvSpPr>
              <p:nvPr/>
            </p:nvSpPr>
            <p:spPr bwMode="auto">
              <a:xfrm>
                <a:off x="4482148" y="569345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1"/>
              <p:cNvSpPr>
                <a:spLocks noEditPoints="1"/>
              </p:cNvSpPr>
              <p:nvPr/>
            </p:nvSpPr>
            <p:spPr bwMode="auto">
              <a:xfrm>
                <a:off x="4752023"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2"/>
              <p:cNvSpPr>
                <a:spLocks noEditPoints="1"/>
              </p:cNvSpPr>
              <p:nvPr/>
            </p:nvSpPr>
            <p:spPr bwMode="auto">
              <a:xfrm>
                <a:off x="4752023" y="596650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3"/>
              <p:cNvSpPr>
                <a:spLocks/>
              </p:cNvSpPr>
              <p:nvPr/>
            </p:nvSpPr>
            <p:spPr bwMode="auto">
              <a:xfrm>
                <a:off x="4752023" y="596650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4"/>
              <p:cNvSpPr>
                <a:spLocks/>
              </p:cNvSpPr>
              <p:nvPr/>
            </p:nvSpPr>
            <p:spPr bwMode="auto">
              <a:xfrm>
                <a:off x="7047548" y="569345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5"/>
              <p:cNvSpPr>
                <a:spLocks/>
              </p:cNvSpPr>
              <p:nvPr/>
            </p:nvSpPr>
            <p:spPr bwMode="auto">
              <a:xfrm>
                <a:off x="7507923"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6"/>
              <p:cNvSpPr>
                <a:spLocks/>
              </p:cNvSpPr>
              <p:nvPr/>
            </p:nvSpPr>
            <p:spPr bwMode="auto">
              <a:xfrm>
                <a:off x="7507923" y="596492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7"/>
              <p:cNvSpPr>
                <a:spLocks/>
              </p:cNvSpPr>
              <p:nvPr/>
            </p:nvSpPr>
            <p:spPr bwMode="auto">
              <a:xfrm>
                <a:off x="7209473" y="596492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4" name="Group 43">
                <a:extLst>
                  <a:ext uri="{FF2B5EF4-FFF2-40B4-BE49-F238E27FC236}">
                    <a16:creationId xmlns:a16="http://schemas.microsoft.com/office/drawing/2014/main" id="{BB0445D5-A6E5-40E7-BBDD-5E3EFA13BDED}"/>
                  </a:ext>
                </a:extLst>
              </p:cNvPr>
              <p:cNvGrpSpPr/>
              <p:nvPr/>
            </p:nvGrpSpPr>
            <p:grpSpPr>
              <a:xfrm rot="1786145">
                <a:off x="4231323" y="2329547"/>
                <a:ext cx="3829050" cy="3830638"/>
                <a:chOff x="817563" y="2264166"/>
                <a:chExt cx="3829050" cy="3830638"/>
              </a:xfrm>
            </p:grpSpPr>
            <p:sp>
              <p:nvSpPr>
                <p:cNvPr id="59"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5" name="Freeform 29"/>
              <p:cNvSpPr>
                <a:spLocks noEditPoints="1"/>
              </p:cNvSpPr>
              <p:nvPr/>
            </p:nvSpPr>
            <p:spPr bwMode="auto">
              <a:xfrm>
                <a:off x="3951923" y="205173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0"/>
              <p:cNvSpPr>
                <a:spLocks noEditPoints="1"/>
              </p:cNvSpPr>
              <p:nvPr/>
            </p:nvSpPr>
            <p:spPr bwMode="auto">
              <a:xfrm>
                <a:off x="4124960" y="222318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1"/>
              <p:cNvSpPr>
                <a:spLocks noEditPoints="1"/>
              </p:cNvSpPr>
              <p:nvPr/>
            </p:nvSpPr>
            <p:spPr bwMode="auto">
              <a:xfrm>
                <a:off x="4034473" y="213269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108"/>
              <p:cNvSpPr>
                <a:spLocks noChangeArrowheads="1"/>
              </p:cNvSpPr>
              <p:nvPr/>
            </p:nvSpPr>
            <p:spPr bwMode="auto">
              <a:xfrm>
                <a:off x="3625950" y="4117634"/>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09"/>
              <p:cNvSpPr>
                <a:spLocks/>
              </p:cNvSpPr>
              <p:nvPr/>
            </p:nvSpPr>
            <p:spPr bwMode="auto">
              <a:xfrm>
                <a:off x="5221923" y="136752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10"/>
              <p:cNvSpPr>
                <a:spLocks/>
              </p:cNvSpPr>
              <p:nvPr/>
            </p:nvSpPr>
            <p:spPr bwMode="auto">
              <a:xfrm>
                <a:off x="5377498" y="128338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1"/>
              <p:cNvSpPr>
                <a:spLocks/>
              </p:cNvSpPr>
              <p:nvPr/>
            </p:nvSpPr>
            <p:spPr bwMode="auto">
              <a:xfrm>
                <a:off x="3443923" y="227080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12"/>
              <p:cNvSpPr>
                <a:spLocks/>
              </p:cNvSpPr>
              <p:nvPr/>
            </p:nvSpPr>
            <p:spPr bwMode="auto">
              <a:xfrm>
                <a:off x="3308985" y="238669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13"/>
              <p:cNvSpPr>
                <a:spLocks/>
              </p:cNvSpPr>
              <p:nvPr/>
            </p:nvSpPr>
            <p:spPr bwMode="auto">
              <a:xfrm>
                <a:off x="6753860" y="132465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14"/>
              <p:cNvSpPr>
                <a:spLocks/>
              </p:cNvSpPr>
              <p:nvPr/>
            </p:nvSpPr>
            <p:spPr bwMode="auto">
              <a:xfrm>
                <a:off x="6598285" y="124210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15"/>
              <p:cNvSpPr>
                <a:spLocks/>
              </p:cNvSpPr>
              <p:nvPr/>
            </p:nvSpPr>
            <p:spPr bwMode="auto">
              <a:xfrm>
                <a:off x="6860223" y="143737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16"/>
              <p:cNvSpPr>
                <a:spLocks/>
              </p:cNvSpPr>
              <p:nvPr/>
            </p:nvSpPr>
            <p:spPr bwMode="auto">
              <a:xfrm>
                <a:off x="8187373" y="272642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17"/>
              <p:cNvSpPr>
                <a:spLocks/>
              </p:cNvSpPr>
              <p:nvPr/>
            </p:nvSpPr>
            <p:spPr bwMode="auto">
              <a:xfrm>
                <a:off x="7909560" y="167708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Rectangle 57"/>
              <p:cNvSpPr/>
              <p:nvPr/>
            </p:nvSpPr>
            <p:spPr>
              <a:xfrm>
                <a:off x="5756911" y="3037572"/>
                <a:ext cx="615949" cy="1516140"/>
              </a:xfrm>
              <a:prstGeom prst="rect">
                <a:avLst/>
              </a:prstGeom>
              <a:solidFill>
                <a:srgbClr val="FD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78189" y="5248432"/>
              <a:ext cx="1385278" cy="531056"/>
            </a:xfrm>
            <a:prstGeom prst="rect">
              <a:avLst/>
            </a:prstGeom>
            <a:noFill/>
          </p:spPr>
          <p:txBody>
            <a:bodyPr wrap="square" rtlCol="0">
              <a:spAutoFit/>
            </a:bodyPr>
            <a:lstStyle/>
            <a:p>
              <a:pPr algn="ctr"/>
              <a:r>
                <a:rPr lang="en-US" sz="4400" b="1" dirty="0">
                  <a:solidFill>
                    <a:srgbClr val="FF0000"/>
                  </a:solidFill>
                  <a:latin typeface="Times New Roman" panose="02020603050405020304" pitchFamily="18" charset="0"/>
                  <a:cs typeface="Times New Roman" panose="02020603050405020304" pitchFamily="18" charset="0"/>
                </a:rPr>
                <a:t>7</a:t>
              </a:r>
              <a:r>
                <a:rPr lang="en-US" sz="4400" b="1">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phút</a:t>
              </a:r>
              <a:endParaRPr lang="en-US" sz="4400" b="1" dirty="0">
                <a:solidFill>
                  <a:srgbClr val="FF0000"/>
                </a:solidFill>
                <a:latin typeface="Times New Roman" panose="02020603050405020304" pitchFamily="18" charset="0"/>
                <a:cs typeface="Times New Roman" panose="02020603050405020304" pitchFamily="18" charset="0"/>
              </a:endParaRPr>
            </a:p>
          </p:txBody>
        </p:sp>
      </p:grpSp>
      <p:sp>
        <p:nvSpPr>
          <p:cNvPr id="71" name="Freeform 70"/>
          <p:cNvSpPr/>
          <p:nvPr/>
        </p:nvSpPr>
        <p:spPr>
          <a:xfrm flipH="1">
            <a:off x="6491855" y="5668932"/>
            <a:ext cx="1687540" cy="3028301"/>
          </a:xfrm>
          <a:custGeom>
            <a:avLst/>
            <a:gdLst/>
            <a:ahLst/>
            <a:cxnLst/>
            <a:rect l="l" t="t" r="r" b="b"/>
            <a:pathLst>
              <a:path w="2204731" h="4541581">
                <a:moveTo>
                  <a:pt x="2204731" y="0"/>
                </a:moveTo>
                <a:lnTo>
                  <a:pt x="0" y="0"/>
                </a:lnTo>
                <a:lnTo>
                  <a:pt x="0" y="4541581"/>
                </a:lnTo>
                <a:lnTo>
                  <a:pt x="2204731" y="4541581"/>
                </a:lnTo>
                <a:lnTo>
                  <a:pt x="22047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2" name="Freeform 71"/>
          <p:cNvSpPr/>
          <p:nvPr/>
        </p:nvSpPr>
        <p:spPr>
          <a:xfrm flipH="1">
            <a:off x="4283237" y="7045891"/>
            <a:ext cx="1744411" cy="3130357"/>
          </a:xfrm>
          <a:custGeom>
            <a:avLst/>
            <a:gdLst/>
            <a:ahLst/>
            <a:cxnLst/>
            <a:rect l="l" t="t" r="r" b="b"/>
            <a:pathLst>
              <a:path w="2279032" h="4694635">
                <a:moveTo>
                  <a:pt x="2279032" y="0"/>
                </a:moveTo>
                <a:lnTo>
                  <a:pt x="0" y="0"/>
                </a:lnTo>
                <a:lnTo>
                  <a:pt x="0" y="4694634"/>
                </a:lnTo>
                <a:lnTo>
                  <a:pt x="2279032" y="4694634"/>
                </a:lnTo>
                <a:lnTo>
                  <a:pt x="227903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4" name="Freeform 73"/>
          <p:cNvSpPr/>
          <p:nvPr/>
        </p:nvSpPr>
        <p:spPr>
          <a:xfrm>
            <a:off x="8448285" y="7860999"/>
            <a:ext cx="2166103" cy="2068557"/>
          </a:xfrm>
          <a:custGeom>
            <a:avLst/>
            <a:gdLst/>
            <a:ahLst/>
            <a:cxnLst/>
            <a:rect l="l" t="t" r="r" b="b"/>
            <a:pathLst>
              <a:path w="3241358" h="2952583">
                <a:moveTo>
                  <a:pt x="0" y="0"/>
                </a:moveTo>
                <a:lnTo>
                  <a:pt x="3241358" y="0"/>
                </a:lnTo>
                <a:lnTo>
                  <a:pt x="3241358" y="2952583"/>
                </a:lnTo>
                <a:lnTo>
                  <a:pt x="0" y="29525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5" name="Freeform 74"/>
          <p:cNvSpPr/>
          <p:nvPr/>
        </p:nvSpPr>
        <p:spPr>
          <a:xfrm flipH="1">
            <a:off x="-22526" y="9246243"/>
            <a:ext cx="2822290" cy="1078771"/>
          </a:xfrm>
          <a:custGeom>
            <a:avLst/>
            <a:gdLst/>
            <a:ahLst/>
            <a:cxnLst/>
            <a:rect l="l" t="t" r="r" b="b"/>
            <a:pathLst>
              <a:path w="4868837" h="2248518">
                <a:moveTo>
                  <a:pt x="4868838" y="0"/>
                </a:moveTo>
                <a:lnTo>
                  <a:pt x="0" y="0"/>
                </a:lnTo>
                <a:lnTo>
                  <a:pt x="0" y="2248518"/>
                </a:lnTo>
                <a:lnTo>
                  <a:pt x="4868838" y="2248518"/>
                </a:lnTo>
                <a:lnTo>
                  <a:pt x="4868838"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242430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p:nvPr/>
        </p:nvPicPr>
        <p:blipFill>
          <a:blip r:embed="rId2"/>
          <a:stretch>
            <a:fillRect/>
          </a:stretch>
        </p:blipFill>
        <p:spPr>
          <a:xfrm>
            <a:off x="8915400" y="1562100"/>
            <a:ext cx="9067800" cy="5436532"/>
          </a:xfrm>
          <a:prstGeom prst="rect">
            <a:avLst/>
          </a:prstGeom>
        </p:spPr>
      </p:pic>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3" name="Rectangle 2"/>
          <p:cNvSpPr/>
          <p:nvPr/>
        </p:nvSpPr>
        <p:spPr>
          <a:xfrm>
            <a:off x="914400" y="1943100"/>
            <a:ext cx="7321235" cy="564257"/>
          </a:xfrm>
          <a:prstGeom prst="rect">
            <a:avLst/>
          </a:prstGeom>
        </p:spPr>
        <p:txBody>
          <a:bodyPr wrap="none">
            <a:spAutoFit/>
          </a:bodyPr>
          <a:lstStyle/>
          <a:p>
            <a:pPr>
              <a:lnSpc>
                <a:spcPct val="120000"/>
              </a:lnSpc>
              <a:spcAft>
                <a:spcPts val="80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Quan sát hình ảnh 23.3, Hoàn thành bảng:</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61677931"/>
              </p:ext>
            </p:extLst>
          </p:nvPr>
        </p:nvGraphicFramePr>
        <p:xfrm>
          <a:off x="3548221" y="7250768"/>
          <a:ext cx="10734358" cy="2560320"/>
        </p:xfrm>
        <a:graphic>
          <a:graphicData uri="http://schemas.openxmlformats.org/drawingml/2006/table">
            <a:tbl>
              <a:tblPr firstRow="1" firstCol="1" bandRow="1">
                <a:tableStyleId>{69CF1AB2-1976-4502-BF36-3FF5EA218861}</a:tableStyleId>
              </a:tblPr>
              <a:tblGrid>
                <a:gridCol w="3577440">
                  <a:extLst>
                    <a:ext uri="{9D8B030D-6E8A-4147-A177-3AD203B41FA5}">
                      <a16:colId xmlns:a16="http://schemas.microsoft.com/office/drawing/2014/main" val="2913712131"/>
                    </a:ext>
                  </a:extLst>
                </a:gridCol>
                <a:gridCol w="3578459">
                  <a:extLst>
                    <a:ext uri="{9D8B030D-6E8A-4147-A177-3AD203B41FA5}">
                      <a16:colId xmlns:a16="http://schemas.microsoft.com/office/drawing/2014/main" val="1682698696"/>
                    </a:ext>
                  </a:extLst>
                </a:gridCol>
                <a:gridCol w="3578459">
                  <a:extLst>
                    <a:ext uri="{9D8B030D-6E8A-4147-A177-3AD203B41FA5}">
                      <a16:colId xmlns:a16="http://schemas.microsoft.com/office/drawing/2014/main" val="1588163061"/>
                    </a:ext>
                  </a:extLst>
                </a:gridCol>
              </a:tblGrid>
              <a:tr h="0">
                <a:tc>
                  <a:txBody>
                    <a:bodyPr/>
                    <a:lstStyle/>
                    <a:p>
                      <a:pPr algn="ctr">
                        <a:lnSpc>
                          <a:spcPct val="120000"/>
                        </a:lnSpc>
                        <a:spcAft>
                          <a:spcPts val="0"/>
                        </a:spcAft>
                      </a:pPr>
                      <a:r>
                        <a:rPr lang="en-US" sz="2800">
                          <a:effectLst/>
                        </a:rPr>
                        <a:t>Chỉ số</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800">
                          <a:effectLst/>
                        </a:rPr>
                        <a:t>Quần xã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2800">
                          <a:effectLst/>
                        </a:rPr>
                        <a:t>Quần xã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7570074"/>
                  </a:ext>
                </a:extLst>
              </a:tr>
              <a:tr h="0">
                <a:tc>
                  <a:txBody>
                    <a:bodyPr/>
                    <a:lstStyle/>
                    <a:p>
                      <a:pPr algn="ctr">
                        <a:lnSpc>
                          <a:spcPct val="120000"/>
                        </a:lnSpc>
                        <a:spcAft>
                          <a:spcPts val="0"/>
                        </a:spcAft>
                      </a:pPr>
                      <a:r>
                        <a:rPr lang="en-US" sz="2800">
                          <a:effectLst/>
                        </a:rPr>
                        <a:t>Chỉ số đa dạng (số loài)</a:t>
                      </a:r>
                    </a:p>
                  </a:txBody>
                  <a:tcPr marL="68580" marR="68580" marT="0" marB="0"/>
                </a:tc>
                <a:tc>
                  <a:txBody>
                    <a:bodyPr/>
                    <a:lstStyle/>
                    <a:p>
                      <a:pPr>
                        <a:lnSpc>
                          <a:spcPct val="120000"/>
                        </a:lnSpc>
                        <a:spcAft>
                          <a:spcPts val="0"/>
                        </a:spcAft>
                      </a:pPr>
                      <a:r>
                        <a:rPr lang="en-US"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21031"/>
                  </a:ext>
                </a:extLst>
              </a:tr>
              <a:tr h="0">
                <a:tc>
                  <a:txBody>
                    <a:bodyPr/>
                    <a:lstStyle/>
                    <a:p>
                      <a:pPr algn="ctr">
                        <a:lnSpc>
                          <a:spcPct val="120000"/>
                        </a:lnSpc>
                        <a:spcAft>
                          <a:spcPts val="0"/>
                        </a:spcAft>
                      </a:pPr>
                      <a:r>
                        <a:rPr lang="en-US" sz="2800">
                          <a:effectLst/>
                        </a:rPr>
                        <a:t>Độ phong phú tương đối của mỗi loài</a:t>
                      </a:r>
                    </a:p>
                    <a:p>
                      <a:pPr algn="ctr">
                        <a:lnSpc>
                          <a:spcPct val="120000"/>
                        </a:lnSpc>
                        <a:spcAft>
                          <a:spcPts val="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Aft>
                          <a:spcPts val="0"/>
                        </a:spcAft>
                      </a:pPr>
                      <a:r>
                        <a:rPr lang="en-US" sz="2800">
                          <a:effectLst/>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2551752"/>
                  </a:ext>
                </a:extLst>
              </a:tr>
            </a:tbl>
          </a:graphicData>
        </a:graphic>
      </p:graphicFrame>
      <p:sp>
        <p:nvSpPr>
          <p:cNvPr id="5" name="Rectangle 4"/>
          <p:cNvSpPr/>
          <p:nvPr/>
        </p:nvSpPr>
        <p:spPr>
          <a:xfrm>
            <a:off x="8398593" y="7806234"/>
            <a:ext cx="990977" cy="523220"/>
          </a:xfrm>
          <a:prstGeom prst="rect">
            <a:avLst/>
          </a:prstGeom>
        </p:spPr>
        <p:txBody>
          <a:bodyPr wrap="none">
            <a:spAutoFit/>
          </a:bodyPr>
          <a:lstStyle/>
          <a:p>
            <a:r>
              <a:rPr lang="en-US" sz="2800">
                <a:solidFill>
                  <a:srgbClr val="000000"/>
                </a:solidFill>
                <a:latin typeface="Times New Roman" panose="02020603050405020304" pitchFamily="18" charset="0"/>
                <a:ea typeface="Times New Roman" panose="02020603050405020304" pitchFamily="18" charset="0"/>
              </a:rPr>
              <a:t>4 loài</a:t>
            </a:r>
            <a:endParaRPr lang="en-US" sz="2800"/>
          </a:p>
        </p:txBody>
      </p:sp>
      <p:sp>
        <p:nvSpPr>
          <p:cNvPr id="62" name="Rectangle 61"/>
          <p:cNvSpPr/>
          <p:nvPr/>
        </p:nvSpPr>
        <p:spPr>
          <a:xfrm>
            <a:off x="12115800" y="7806234"/>
            <a:ext cx="990977" cy="523220"/>
          </a:xfrm>
          <a:prstGeom prst="rect">
            <a:avLst/>
          </a:prstGeom>
        </p:spPr>
        <p:txBody>
          <a:bodyPr wrap="none">
            <a:spAutoFit/>
          </a:bodyPr>
          <a:lstStyle/>
          <a:p>
            <a:r>
              <a:rPr lang="en-US" sz="2800">
                <a:solidFill>
                  <a:srgbClr val="000000"/>
                </a:solidFill>
                <a:latin typeface="Times New Roman" panose="02020603050405020304" pitchFamily="18" charset="0"/>
                <a:ea typeface="Times New Roman" panose="02020603050405020304" pitchFamily="18" charset="0"/>
              </a:rPr>
              <a:t>4 loài</a:t>
            </a:r>
            <a:endParaRPr lang="en-US" sz="2800"/>
          </a:p>
        </p:txBody>
      </p:sp>
      <p:sp>
        <p:nvSpPr>
          <p:cNvPr id="6" name="Rectangle 5"/>
          <p:cNvSpPr/>
          <p:nvPr/>
        </p:nvSpPr>
        <p:spPr>
          <a:xfrm>
            <a:off x="7141482" y="8320126"/>
            <a:ext cx="3547836" cy="1384995"/>
          </a:xfrm>
          <a:prstGeom prst="rect">
            <a:avLst/>
          </a:prstGeom>
        </p:spPr>
        <p:txBody>
          <a:bodyPr wrap="square">
            <a:spAutoFit/>
          </a:bodyPr>
          <a:lstStyle/>
          <a:p>
            <a:pPr algn="just"/>
            <a:r>
              <a:rPr lang="en-US" sz="2800">
                <a:solidFill>
                  <a:srgbClr val="000000"/>
                </a:solidFill>
                <a:latin typeface="Times New Roman" panose="02020603050405020304" pitchFamily="18" charset="0"/>
                <a:ea typeface="Times New Roman" panose="02020603050405020304" pitchFamily="18" charset="0"/>
              </a:rPr>
              <a:t>Tỉ lệ số các thể loài A,B,C,D trong quần xã tương đối bằng nhau.</a:t>
            </a:r>
            <a:endParaRPr lang="en-US" sz="2800"/>
          </a:p>
        </p:txBody>
      </p:sp>
      <p:sp>
        <p:nvSpPr>
          <p:cNvPr id="7" name="Rectangle 6"/>
          <p:cNvSpPr/>
          <p:nvPr/>
        </p:nvSpPr>
        <p:spPr>
          <a:xfrm>
            <a:off x="10689318" y="8287864"/>
            <a:ext cx="3550624" cy="1384995"/>
          </a:xfrm>
          <a:prstGeom prst="rect">
            <a:avLst/>
          </a:prstGeom>
        </p:spPr>
        <p:txBody>
          <a:bodyPr wrap="square">
            <a:spAutoFit/>
          </a:bodyPr>
          <a:lstStyle/>
          <a:p>
            <a:pPr algn="just"/>
            <a:r>
              <a:rPr lang="en-US" sz="2800">
                <a:solidFill>
                  <a:srgbClr val="000000"/>
                </a:solidFill>
                <a:latin typeface="Times New Roman" panose="02020603050405020304" pitchFamily="18" charset="0"/>
                <a:ea typeface="Times New Roman" panose="02020603050405020304" pitchFamily="18" charset="0"/>
              </a:rPr>
              <a:t>Tỉ lệ số cá thể loài B trong quần xã cao hơn loài A,C,D.</a:t>
            </a:r>
            <a:endParaRPr lang="en-US" sz="2800"/>
          </a:p>
        </p:txBody>
      </p:sp>
    </p:spTree>
    <p:extLst>
      <p:ext uri="{BB962C8B-B14F-4D97-AF65-F5344CB8AC3E}">
        <p14:creationId xmlns:p14="http://schemas.microsoft.com/office/powerpoint/2010/main" val="236500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2"/>
                                        </p:tgtEl>
                                        <p:attrNameLst>
                                          <p:attrName>style.visibility</p:attrName>
                                        </p:attrNameLst>
                                      </p:cBhvr>
                                      <p:to>
                                        <p:strVal val="visible"/>
                                      </p:to>
                                    </p:set>
                                    <p:anim calcmode="lin" valueType="num">
                                      <p:cBhvr additive="base">
                                        <p:cTn id="24" dur="500" fill="hold"/>
                                        <p:tgtEl>
                                          <p:spTgt spid="62"/>
                                        </p:tgtEl>
                                        <p:attrNameLst>
                                          <p:attrName>ppt_x</p:attrName>
                                        </p:attrNameLst>
                                      </p:cBhvr>
                                      <p:tavLst>
                                        <p:tav tm="0">
                                          <p:val>
                                            <p:strVal val="#ppt_x"/>
                                          </p:val>
                                        </p:tav>
                                        <p:tav tm="100000">
                                          <p:val>
                                            <p:strVal val="#ppt_x"/>
                                          </p:val>
                                        </p:tav>
                                      </p:tavLst>
                                    </p:anim>
                                    <p:anim calcmode="lin" valueType="num">
                                      <p:cBhvr additive="base">
                                        <p:cTn id="25"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2"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3" name="Rectangle 2"/>
          <p:cNvSpPr/>
          <p:nvPr/>
        </p:nvSpPr>
        <p:spPr>
          <a:xfrm>
            <a:off x="1066800" y="2328924"/>
            <a:ext cx="16083698" cy="609398"/>
          </a:xfrm>
          <a:prstGeom prst="rect">
            <a:avLst/>
          </a:prstGeom>
        </p:spPr>
        <p:txBody>
          <a:bodyPr wrap="none">
            <a:spAutoFit/>
          </a:bodyPr>
          <a:lstStyle/>
          <a:p>
            <a:pPr>
              <a:lnSpc>
                <a:spcPct val="120000"/>
              </a:lnSpc>
              <a:spcAft>
                <a:spcPts val="80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2.</a:t>
            </a: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Nối nội dung cột A với cột B sao cho phù hợp nhất về đặc tính sinh thái học của các loài trong quần xã.</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077967251"/>
              </p:ext>
            </p:extLst>
          </p:nvPr>
        </p:nvGraphicFramePr>
        <p:xfrm>
          <a:off x="1270436" y="3914518"/>
          <a:ext cx="2652714" cy="3584448"/>
        </p:xfrm>
        <a:graphic>
          <a:graphicData uri="http://schemas.openxmlformats.org/drawingml/2006/table">
            <a:tbl>
              <a:tblPr firstRow="1" firstCol="1" bandRow="1">
                <a:tableStyleId>{69CF1AB2-1976-4502-BF36-3FF5EA218861}</a:tableStyleId>
              </a:tblPr>
              <a:tblGrid>
                <a:gridCol w="2652714">
                  <a:extLst>
                    <a:ext uri="{9D8B030D-6E8A-4147-A177-3AD203B41FA5}">
                      <a16:colId xmlns:a16="http://schemas.microsoft.com/office/drawing/2014/main" val="1023773076"/>
                    </a:ext>
                  </a:extLst>
                </a:gridCol>
              </a:tblGrid>
              <a:tr h="0">
                <a:tc>
                  <a:txBody>
                    <a:bodyPr/>
                    <a:lstStyle/>
                    <a:p>
                      <a:pPr algn="ctr">
                        <a:lnSpc>
                          <a:spcPct val="120000"/>
                        </a:lnSpc>
                        <a:spcAft>
                          <a:spcPts val="0"/>
                        </a:spcAft>
                      </a:pPr>
                      <a:r>
                        <a:rPr lang="en-US" sz="2800">
                          <a:effectLst/>
                        </a:rPr>
                        <a:t>Cột 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96878"/>
                  </a:ext>
                </a:extLst>
              </a:tr>
              <a:tr h="0">
                <a:tc>
                  <a:txBody>
                    <a:bodyPr/>
                    <a:lstStyle/>
                    <a:p>
                      <a:pPr algn="ctr">
                        <a:lnSpc>
                          <a:spcPct val="120000"/>
                        </a:lnSpc>
                        <a:spcAft>
                          <a:spcPts val="0"/>
                        </a:spcAft>
                      </a:pPr>
                      <a:r>
                        <a:rPr lang="en-US" sz="2800">
                          <a:effectLst/>
                        </a:rPr>
                        <a:t>Loài ưu thế</a:t>
                      </a:r>
                    </a:p>
                    <a:p>
                      <a:pPr algn="ctr">
                        <a:lnSpc>
                          <a:spcPct val="120000"/>
                        </a:lnSpc>
                        <a:spcAft>
                          <a:spcPts val="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613135"/>
                  </a:ext>
                </a:extLst>
              </a:tr>
              <a:tr h="0">
                <a:tc>
                  <a:txBody>
                    <a:bodyPr/>
                    <a:lstStyle/>
                    <a:p>
                      <a:pPr algn="ctr">
                        <a:lnSpc>
                          <a:spcPct val="120000"/>
                        </a:lnSpc>
                        <a:spcAft>
                          <a:spcPts val="0"/>
                        </a:spcAft>
                      </a:pPr>
                      <a:r>
                        <a:rPr lang="en-US" sz="2800">
                          <a:effectLst/>
                        </a:rPr>
                        <a:t>Loài chủ chốt</a:t>
                      </a:r>
                    </a:p>
                    <a:p>
                      <a:pPr algn="ctr">
                        <a:lnSpc>
                          <a:spcPct val="120000"/>
                        </a:lnSpc>
                        <a:spcAft>
                          <a:spcPts val="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7762766"/>
                  </a:ext>
                </a:extLst>
              </a:tr>
              <a:tr h="0">
                <a:tc>
                  <a:txBody>
                    <a:bodyPr/>
                    <a:lstStyle/>
                    <a:p>
                      <a:pPr algn="ctr">
                        <a:lnSpc>
                          <a:spcPct val="120000"/>
                        </a:lnSpc>
                        <a:spcAft>
                          <a:spcPts val="0"/>
                        </a:spcAft>
                      </a:pPr>
                      <a:r>
                        <a:rPr lang="en-US" sz="2800">
                          <a:effectLst/>
                        </a:rPr>
                        <a:t>Loài đặc trưng</a:t>
                      </a:r>
                    </a:p>
                    <a:p>
                      <a:pPr algn="ctr">
                        <a:lnSpc>
                          <a:spcPct val="120000"/>
                        </a:lnSpc>
                        <a:spcAft>
                          <a:spcPts val="0"/>
                        </a:spcAft>
                      </a:pP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3465236"/>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2012186"/>
              </p:ext>
            </p:extLst>
          </p:nvPr>
        </p:nvGraphicFramePr>
        <p:xfrm>
          <a:off x="6089389" y="3924300"/>
          <a:ext cx="11430000" cy="3584448"/>
        </p:xfrm>
        <a:graphic>
          <a:graphicData uri="http://schemas.openxmlformats.org/drawingml/2006/table">
            <a:tbl>
              <a:tblPr firstRow="1" firstCol="1" bandRow="1">
                <a:tableStyleId>{69CF1AB2-1976-4502-BF36-3FF5EA218861}</a:tableStyleId>
              </a:tblPr>
              <a:tblGrid>
                <a:gridCol w="11430000">
                  <a:extLst>
                    <a:ext uri="{9D8B030D-6E8A-4147-A177-3AD203B41FA5}">
                      <a16:colId xmlns:a16="http://schemas.microsoft.com/office/drawing/2014/main" val="1451607095"/>
                    </a:ext>
                  </a:extLst>
                </a:gridCol>
              </a:tblGrid>
              <a:tr h="0">
                <a:tc>
                  <a:txBody>
                    <a:bodyPr/>
                    <a:lstStyle/>
                    <a:p>
                      <a:pPr algn="ctr">
                        <a:lnSpc>
                          <a:spcPct val="120000"/>
                        </a:lnSpc>
                        <a:spcAft>
                          <a:spcPts val="0"/>
                        </a:spcAft>
                      </a:pPr>
                      <a:r>
                        <a:rPr lang="en-US" sz="2800">
                          <a:effectLst/>
                        </a:rPr>
                        <a:t>Cột B</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196878"/>
                  </a:ext>
                </a:extLst>
              </a:tr>
              <a:tr h="0">
                <a:tc>
                  <a:txBody>
                    <a:bodyPr/>
                    <a:lstStyle/>
                    <a:p>
                      <a:pPr algn="just">
                        <a:lnSpc>
                          <a:spcPct val="120000"/>
                        </a:lnSpc>
                        <a:spcAft>
                          <a:spcPts val="0"/>
                        </a:spcAft>
                      </a:pPr>
                      <a:r>
                        <a:rPr lang="en-US" sz="2800" b="0">
                          <a:effectLst/>
                        </a:rPr>
                        <a:t>Thường chỉ có mặt trong một kiểu quần xã nhất định.</a:t>
                      </a:r>
                    </a:p>
                    <a:p>
                      <a:pPr algn="just">
                        <a:lnSpc>
                          <a:spcPct val="120000"/>
                        </a:lnSpc>
                        <a:spcAft>
                          <a:spcPts val="0"/>
                        </a:spcAft>
                      </a:pP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5613135"/>
                  </a:ext>
                </a:extLst>
              </a:tr>
              <a:tr h="0">
                <a:tc>
                  <a:txBody>
                    <a:bodyPr/>
                    <a:lstStyle/>
                    <a:p>
                      <a:pPr algn="just">
                        <a:lnSpc>
                          <a:spcPct val="120000"/>
                        </a:lnSpc>
                        <a:spcAft>
                          <a:spcPts val="0"/>
                        </a:spcAft>
                      </a:pPr>
                      <a:r>
                        <a:rPr lang="en-US" sz="2800" b="0">
                          <a:effectLst/>
                        </a:rPr>
                        <a:t>Số lượng loài lớn hoặc có sinh khối cao nhất , ảnh hưởng mạnh đến các loài khác trong quần xã.</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7762766"/>
                  </a:ext>
                </a:extLst>
              </a:tr>
              <a:tr h="0">
                <a:tc>
                  <a:txBody>
                    <a:bodyPr/>
                    <a:lstStyle/>
                    <a:p>
                      <a:pPr algn="just">
                        <a:lnSpc>
                          <a:spcPct val="120000"/>
                        </a:lnSpc>
                        <a:spcAft>
                          <a:spcPts val="0"/>
                        </a:spcAft>
                      </a:pPr>
                      <a:r>
                        <a:rPr lang="en-US" sz="2800" b="0">
                          <a:effectLst/>
                        </a:rPr>
                        <a:t>Chi phối mạnh đến quần xã bằng tác động trực tiếp của chúng đến các loài khác trong quần xã.</a:t>
                      </a:r>
                      <a:endParaRPr lang="en-US" sz="28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93465236"/>
                  </a:ext>
                </a:extLst>
              </a:tr>
            </a:tbl>
          </a:graphicData>
        </a:graphic>
      </p:graphicFrame>
      <p:cxnSp>
        <p:nvCxnSpPr>
          <p:cNvPr id="5" name="Straight Arrow Connector 4"/>
          <p:cNvCxnSpPr/>
          <p:nvPr/>
        </p:nvCxnSpPr>
        <p:spPr>
          <a:xfrm>
            <a:off x="3923150" y="4762500"/>
            <a:ext cx="1944250" cy="1219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3891066" y="5738696"/>
            <a:ext cx="1944250" cy="12192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V="1">
            <a:off x="4036577" y="4991100"/>
            <a:ext cx="1798739" cy="183858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32990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280672" y="243164"/>
            <a:ext cx="15619248" cy="1066800"/>
          </a:xfrm>
          <a:prstGeom prst="hex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b="1"/>
              <a:t>CÁC ĐẶC TRƯNG CƠ BẢN CỦA QUẦN XÃ SINH VẬT</a:t>
            </a:r>
          </a:p>
        </p:txBody>
      </p:sp>
      <p:sp>
        <p:nvSpPr>
          <p:cNvPr id="12" name="Rectangle 11"/>
          <p:cNvSpPr/>
          <p:nvPr/>
        </p:nvSpPr>
        <p:spPr>
          <a:xfrm>
            <a:off x="1156029" y="2100022"/>
            <a:ext cx="15868534" cy="1126462"/>
          </a:xfrm>
          <a:prstGeom prst="rect">
            <a:avLst/>
          </a:prstGeom>
        </p:spPr>
        <p:txBody>
          <a:bodyPr wrap="square">
            <a:spAutoFit/>
          </a:bodyPr>
          <a:lstStyle/>
          <a:p>
            <a:pPr algn="just">
              <a:lnSpc>
                <a:spcPct val="120000"/>
              </a:lnSpc>
              <a:spcAft>
                <a:spcPts val="800"/>
              </a:spcAft>
            </a:pPr>
            <a:r>
              <a:rPr lang="en-US" sz="28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3.</a:t>
            </a:r>
            <a:r>
              <a:rPr lang="en-US"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Lấy ví dụ chứng minh khi loài ưu thế bị loại ra khỏi quần xã thì cấu trúc thành phần loài của quần xã bị biến đổi rất mạnh.</a:t>
            </a:r>
            <a:endParaRPr lang="en-US" sz="2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280672" y="3390900"/>
            <a:ext cx="9321181" cy="5734903"/>
          </a:xfrm>
          <a:prstGeom prst="rect">
            <a:avLst/>
          </a:prstGeom>
        </p:spPr>
        <p:txBody>
          <a:bodyPr wrap="square">
            <a:spAutoFit/>
          </a:bodyPr>
          <a:lstStyle/>
          <a:p>
            <a:pPr algn="just">
              <a:lnSpc>
                <a:spcPct val="120000"/>
              </a:lnSpc>
              <a:spcAft>
                <a:spcPts val="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Ví dụ, trong một hệ sinh thái rừng mưa nhiệt đới, loài chồn lông dài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Bradypus variegatus</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một loài ưu thế có vai trò quan trọng trong việc duy trì cân bằng sinh thái. Chúng có thể ăn lá cây, các loài côn trùng và các loài sinh vật khác, phát tán hạt giống qua phân của mình. Nếu chồn lông dài bị săn bắn mạnh mẽ bởi con người hoặc mất môi trường sống do phá rừng, các loài côn trùng mà chúng thường săn mồi có thể phát triển mạnh, dẫn đến số lượng của một số loài côn trùng tăng mạnh, cạnh tranh về thức ăn và không gian sống trong quần xã. Một số cây có thể bị ảnh hưởng nghiêm trọng bởi sự phát triển quá mức của côn trùng ăn lá hoặc gặp khó khăn trong việc phát tán hạt giống.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radypus variegatus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2857500"/>
            <a:ext cx="5315003" cy="7088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345</TotalTime>
  <Words>4049</Words>
  <Application>Microsoft Office PowerPoint</Application>
  <PresentationFormat>Custom</PresentationFormat>
  <Paragraphs>199</Paragraphs>
  <Slides>28</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Times New Roman</vt:lpstr>
      <vt:lpstr>Symbol</vt:lpstr>
      <vt:lpstr>Arial</vt:lpstr>
      <vt:lpstr>Calibri</vt:lpstr>
      <vt:lpstr>Atma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62</cp:revision>
  <dcterms:created xsi:type="dcterms:W3CDTF">2006-08-16T00:00:00Z</dcterms:created>
  <dcterms:modified xsi:type="dcterms:W3CDTF">2025-05-04T07:46:33Z</dcterms:modified>
  <dc:identifier>DAGOHWdnM6I</dc:identifier>
</cp:coreProperties>
</file>