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 id="2147484027" r:id="rId2"/>
    <p:sldMasterId id="2147484029" r:id="rId3"/>
    <p:sldMasterId id="2147484031" r:id="rId4"/>
    <p:sldMasterId id="2147484033" r:id="rId5"/>
    <p:sldMasterId id="2147484040" r:id="rId6"/>
    <p:sldMasterId id="2147484042" r:id="rId7"/>
  </p:sldMasterIdLst>
  <p:notesMasterIdLst>
    <p:notesMasterId r:id="rId105"/>
  </p:notesMasterIdLst>
  <p:handoutMasterIdLst>
    <p:handoutMasterId r:id="rId106"/>
  </p:handoutMasterIdLst>
  <p:sldIdLst>
    <p:sldId id="2905" r:id="rId8"/>
    <p:sldId id="2437" r:id="rId9"/>
    <p:sldId id="2894" r:id="rId10"/>
    <p:sldId id="2584" r:id="rId11"/>
    <p:sldId id="2972" r:id="rId12"/>
    <p:sldId id="2973" r:id="rId13"/>
    <p:sldId id="2974" r:id="rId14"/>
    <p:sldId id="2871" r:id="rId15"/>
    <p:sldId id="2943" r:id="rId16"/>
    <p:sldId id="2975" r:id="rId17"/>
    <p:sldId id="2976" r:id="rId18"/>
    <p:sldId id="2071" r:id="rId19"/>
    <p:sldId id="2945" r:id="rId20"/>
    <p:sldId id="2072" r:id="rId21"/>
    <p:sldId id="2109" r:id="rId22"/>
    <p:sldId id="2946" r:id="rId23"/>
    <p:sldId id="2079" r:id="rId24"/>
    <p:sldId id="2073" r:id="rId25"/>
    <p:sldId id="2074" r:id="rId26"/>
    <p:sldId id="2947" r:id="rId27"/>
    <p:sldId id="2077" r:id="rId28"/>
    <p:sldId id="2977" r:id="rId29"/>
    <p:sldId id="2948" r:id="rId30"/>
    <p:sldId id="2953" r:id="rId31"/>
    <p:sldId id="2952" r:id="rId32"/>
    <p:sldId id="2954" r:id="rId33"/>
    <p:sldId id="2950" r:id="rId34"/>
    <p:sldId id="2949" r:id="rId35"/>
    <p:sldId id="2987" r:id="rId36"/>
    <p:sldId id="2988" r:id="rId37"/>
    <p:sldId id="2989" r:id="rId38"/>
    <p:sldId id="2990" r:id="rId39"/>
    <p:sldId id="2991" r:id="rId40"/>
    <p:sldId id="2992" r:id="rId41"/>
    <p:sldId id="2993" r:id="rId42"/>
    <p:sldId id="2994" r:id="rId43"/>
    <p:sldId id="2995" r:id="rId44"/>
    <p:sldId id="2996" r:id="rId45"/>
    <p:sldId id="2997" r:id="rId46"/>
    <p:sldId id="2998" r:id="rId47"/>
    <p:sldId id="2999" r:id="rId48"/>
    <p:sldId id="3001" r:id="rId49"/>
    <p:sldId id="3002" r:id="rId50"/>
    <p:sldId id="3003" r:id="rId51"/>
    <p:sldId id="3004" r:id="rId52"/>
    <p:sldId id="3006" r:id="rId53"/>
    <p:sldId id="3007" r:id="rId54"/>
    <p:sldId id="3008" r:id="rId55"/>
    <p:sldId id="2955" r:id="rId56"/>
    <p:sldId id="2958" r:id="rId57"/>
    <p:sldId id="3009" r:id="rId58"/>
    <p:sldId id="2957" r:id="rId59"/>
    <p:sldId id="2956" r:id="rId60"/>
    <p:sldId id="2959" r:id="rId61"/>
    <p:sldId id="2880" r:id="rId62"/>
    <p:sldId id="2878" r:id="rId63"/>
    <p:sldId id="2961" r:id="rId64"/>
    <p:sldId id="3016" r:id="rId65"/>
    <p:sldId id="3035" r:id="rId66"/>
    <p:sldId id="3074" r:id="rId67"/>
    <p:sldId id="3036" r:id="rId68"/>
    <p:sldId id="3077" r:id="rId69"/>
    <p:sldId id="3037" r:id="rId70"/>
    <p:sldId id="3038" r:id="rId71"/>
    <p:sldId id="3066" r:id="rId72"/>
    <p:sldId id="3056" r:id="rId73"/>
    <p:sldId id="3059" r:id="rId74"/>
    <p:sldId id="3022" r:id="rId75"/>
    <p:sldId id="3067" r:id="rId76"/>
    <p:sldId id="3068" r:id="rId77"/>
    <p:sldId id="3069" r:id="rId78"/>
    <p:sldId id="3055" r:id="rId79"/>
    <p:sldId id="3070" r:id="rId80"/>
    <p:sldId id="3053" r:id="rId81"/>
    <p:sldId id="3060" r:id="rId82"/>
    <p:sldId id="3061" r:id="rId83"/>
    <p:sldId id="3048" r:id="rId84"/>
    <p:sldId id="3049" r:id="rId85"/>
    <p:sldId id="3050" r:id="rId86"/>
    <p:sldId id="3051" r:id="rId87"/>
    <p:sldId id="3072" r:id="rId88"/>
    <p:sldId id="3073" r:id="rId89"/>
    <p:sldId id="3039" r:id="rId90"/>
    <p:sldId id="3078" r:id="rId91"/>
    <p:sldId id="2458" r:id="rId92"/>
    <p:sldId id="3032" r:id="rId93"/>
    <p:sldId id="3033" r:id="rId94"/>
    <p:sldId id="3034" r:id="rId95"/>
    <p:sldId id="2937" r:id="rId96"/>
    <p:sldId id="2971" r:id="rId97"/>
    <p:sldId id="3062" r:id="rId98"/>
    <p:sldId id="3063" r:id="rId99"/>
    <p:sldId id="3064" r:id="rId100"/>
    <p:sldId id="3065" r:id="rId101"/>
    <p:sldId id="3071" r:id="rId102"/>
    <p:sldId id="3075" r:id="rId103"/>
    <p:sldId id="3076" r:id="rId104"/>
  </p:sldIdLst>
  <p:sldSz cx="9144000" cy="6858000" type="screen4x3"/>
  <p:notesSz cx="6858000" cy="9144000"/>
  <p:embeddedFontLst>
    <p:embeddedFont>
      <p:font typeface="#9Slide02 Tieu de rat dai 01" panose="020B0604020202020204" charset="0"/>
      <p:regular r:id="rId107"/>
      <p:bold r:id="rId108"/>
      <p:italic r:id="rId109"/>
      <p:boldItalic r:id="rId110"/>
    </p:embeddedFont>
    <p:embeddedFont>
      <p:font typeface=".VnBodoniH" panose="020B7200000000000000" pitchFamily="34" charset="0"/>
      <p:regular r:id="rId111"/>
    </p:embeddedFont>
    <p:embeddedFont>
      <p:font typeface="Helvetica" panose="020B0604020202020204" pitchFamily="34" charset="0"/>
      <p:regular r:id="rId112"/>
      <p:bold r:id="rId113"/>
      <p:italic r:id="rId114"/>
      <p:boldItalic r:id="rId115"/>
    </p:embeddedFont>
    <p:embeddedFont>
      <p:font typeface="Open Sans" panose="020B0606030504020204" pitchFamily="34" charset="0"/>
      <p:regular r:id="rId116"/>
      <p:bold r:id="rId117"/>
      <p:italic r:id="rId118"/>
      <p:boldItalic r:id="rId119"/>
    </p:embeddedFont>
  </p:embeddedFontLst>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EF6"/>
    <a:srgbClr val="FFFFFF"/>
    <a:srgbClr val="00DA04"/>
    <a:srgbClr val="DD36DB"/>
    <a:srgbClr val="76D4FF"/>
    <a:srgbClr val="FF98C5"/>
    <a:srgbClr val="28827A"/>
    <a:srgbClr val="F3CDCC"/>
    <a:srgbClr val="E799DE"/>
    <a:srgbClr val="D3E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0" autoAdjust="0"/>
    <p:restoredTop sz="92341" autoAdjust="0"/>
  </p:normalViewPr>
  <p:slideViewPr>
    <p:cSldViewPr>
      <p:cViewPr varScale="1">
        <p:scale>
          <a:sx n="61" d="100"/>
          <a:sy n="61" d="100"/>
        </p:scale>
        <p:origin x="1316" y="96"/>
      </p:cViewPr>
      <p:guideLst>
        <p:guide orient="horz" pos="2160"/>
        <p:guide pos="2880"/>
        <p:guide orient="horz" pos="4320"/>
        <p:guide orient="horz"/>
        <p:guide/>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font" Target="fonts/font11.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6.fntdata"/><Relationship Id="rId16" Type="http://schemas.openxmlformats.org/officeDocument/2006/relationships/slide" Target="slides/slide9.xml"/><Relationship Id="rId107" Type="http://schemas.openxmlformats.org/officeDocument/2006/relationships/font" Target="fonts/font1.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font" Target="fonts/font2.fntdata"/><Relationship Id="rId124"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3.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5.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1B534-118C-4B68-805D-9EE9199CE82D}"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1B2790B9-1326-418B-BC0E-FEEE6321F120}">
      <dgm:prSet phldrT="[Text]"/>
      <dgm:spPr/>
      <dgm:t>
        <a:bodyPr/>
        <a:lstStyle/>
        <a:p>
          <a:r>
            <a:rPr lang="en-US" dirty="0" err="1"/>
            <a:t>Hình</a:t>
          </a:r>
          <a:r>
            <a:rPr lang="en-US" dirty="0"/>
            <a:t> </a:t>
          </a:r>
          <a:r>
            <a:rPr lang="en-US" dirty="0" err="1"/>
            <a:t>thức</a:t>
          </a:r>
          <a:r>
            <a:rPr lang="en-US" dirty="0"/>
            <a:t> </a:t>
          </a:r>
          <a:r>
            <a:rPr lang="en-US" dirty="0" err="1"/>
            <a:t>sinh</a:t>
          </a:r>
          <a:r>
            <a:rPr lang="en-US" dirty="0"/>
            <a:t> </a:t>
          </a:r>
          <a:r>
            <a:rPr lang="en-US" dirty="0" err="1"/>
            <a:t>sản</a:t>
          </a:r>
          <a:r>
            <a:rPr lang="en-US" dirty="0"/>
            <a:t> </a:t>
          </a:r>
          <a:r>
            <a:rPr lang="en-US" dirty="0" err="1"/>
            <a:t>hữu</a:t>
          </a:r>
          <a:r>
            <a:rPr lang="en-US" dirty="0"/>
            <a:t> </a:t>
          </a:r>
          <a:r>
            <a:rPr lang="en-US" dirty="0" err="1"/>
            <a:t>tính</a:t>
          </a:r>
          <a:endParaRPr lang="en-US" dirty="0"/>
        </a:p>
      </dgm:t>
    </dgm:pt>
    <dgm:pt modelId="{E6CDB37D-B9C9-45D5-92AB-07910EA3EB6B}" type="parTrans" cxnId="{DFF35C30-7A3A-4238-B958-C9C5C8CF103B}">
      <dgm:prSet/>
      <dgm:spPr/>
      <dgm:t>
        <a:bodyPr/>
        <a:lstStyle/>
        <a:p>
          <a:endParaRPr lang="en-US"/>
        </a:p>
      </dgm:t>
    </dgm:pt>
    <dgm:pt modelId="{517D3D15-8AB5-4C21-8FB2-5E703D4C4BFF}" type="sibTrans" cxnId="{DFF35C30-7A3A-4238-B958-C9C5C8CF103B}">
      <dgm:prSet/>
      <dgm:spPr/>
      <dgm:t>
        <a:bodyPr/>
        <a:lstStyle/>
        <a:p>
          <a:endParaRPr lang="en-US"/>
        </a:p>
      </dgm:t>
    </dgm:pt>
    <dgm:pt modelId="{617FB84D-D3AB-4DFE-AD2B-DD7E9341C7D5}">
      <dgm:prSet phldrT="[Text]"/>
      <dgm:spPr/>
      <dgm:t>
        <a:bodyPr/>
        <a:lstStyle/>
        <a:p>
          <a:r>
            <a:rPr lang="en-US" dirty="0" err="1"/>
            <a:t>Đẻ</a:t>
          </a:r>
          <a:r>
            <a:rPr lang="en-US" dirty="0"/>
            <a:t> </a:t>
          </a:r>
          <a:r>
            <a:rPr lang="en-US" dirty="0" err="1"/>
            <a:t>trứng</a:t>
          </a:r>
          <a:endParaRPr lang="en-US" dirty="0"/>
        </a:p>
      </dgm:t>
    </dgm:pt>
    <dgm:pt modelId="{0FE3F200-0C5C-41EA-86EB-A8A4D4A91132}" type="parTrans" cxnId="{8C547B4E-142E-40C7-8DA3-ACA6D0192C71}">
      <dgm:prSet/>
      <dgm:spPr/>
      <dgm:t>
        <a:bodyPr/>
        <a:lstStyle/>
        <a:p>
          <a:endParaRPr lang="en-US"/>
        </a:p>
      </dgm:t>
    </dgm:pt>
    <dgm:pt modelId="{4D2F260C-DC6C-40C3-A042-1FF7C9708967}" type="sibTrans" cxnId="{8C547B4E-142E-40C7-8DA3-ACA6D0192C71}">
      <dgm:prSet/>
      <dgm:spPr/>
      <dgm:t>
        <a:bodyPr/>
        <a:lstStyle/>
        <a:p>
          <a:endParaRPr lang="en-US"/>
        </a:p>
      </dgm:t>
    </dgm:pt>
    <dgm:pt modelId="{253D4356-6D14-4618-B035-49F9523F3C1A}">
      <dgm:prSet phldrT="[Text]"/>
      <dgm:spPr/>
      <dgm:t>
        <a:bodyPr/>
        <a:lstStyle/>
        <a:p>
          <a:r>
            <a:rPr lang="en-US" dirty="0" err="1"/>
            <a:t>Đẻ</a:t>
          </a:r>
          <a:r>
            <a:rPr lang="en-US" dirty="0"/>
            <a:t> </a:t>
          </a:r>
          <a:r>
            <a:rPr lang="en-US" dirty="0" err="1"/>
            <a:t>trứng</a:t>
          </a:r>
          <a:r>
            <a:rPr lang="en-US" dirty="0"/>
            <a:t> </a:t>
          </a:r>
          <a:r>
            <a:rPr lang="en-US" dirty="0" err="1"/>
            <a:t>thai</a:t>
          </a:r>
          <a:endParaRPr lang="en-US" dirty="0"/>
        </a:p>
      </dgm:t>
    </dgm:pt>
    <dgm:pt modelId="{9C735366-F088-4AE6-8C74-4B0460B9F81D}" type="parTrans" cxnId="{DDC6D5A3-6BD2-4A73-8FF6-F90449162223}">
      <dgm:prSet/>
      <dgm:spPr/>
      <dgm:t>
        <a:bodyPr/>
        <a:lstStyle/>
        <a:p>
          <a:endParaRPr lang="en-US"/>
        </a:p>
      </dgm:t>
    </dgm:pt>
    <dgm:pt modelId="{035DF463-3B4B-4DC3-90BE-E62F062220A1}" type="sibTrans" cxnId="{DDC6D5A3-6BD2-4A73-8FF6-F90449162223}">
      <dgm:prSet/>
      <dgm:spPr/>
      <dgm:t>
        <a:bodyPr/>
        <a:lstStyle/>
        <a:p>
          <a:endParaRPr lang="en-US"/>
        </a:p>
      </dgm:t>
    </dgm:pt>
    <dgm:pt modelId="{DBE71465-A05A-4A9A-9640-3659E34EBB9D}">
      <dgm:prSet phldrT="[Text]"/>
      <dgm:spPr/>
      <dgm:t>
        <a:bodyPr/>
        <a:lstStyle/>
        <a:p>
          <a:r>
            <a:rPr lang="en-US" dirty="0" err="1"/>
            <a:t>Đẻ</a:t>
          </a:r>
          <a:r>
            <a:rPr lang="en-US" dirty="0"/>
            <a:t> con</a:t>
          </a:r>
        </a:p>
      </dgm:t>
    </dgm:pt>
    <dgm:pt modelId="{49A035AC-AD94-4FFB-838A-E5DAC24F4600}" type="parTrans" cxnId="{2BF1C3BD-D1AC-421F-A20F-D159CF0E8FBC}">
      <dgm:prSet/>
      <dgm:spPr/>
      <dgm:t>
        <a:bodyPr/>
        <a:lstStyle/>
        <a:p>
          <a:endParaRPr lang="en-US"/>
        </a:p>
      </dgm:t>
    </dgm:pt>
    <dgm:pt modelId="{B2DD71D4-3F9C-4245-9059-E95C33F16A5D}" type="sibTrans" cxnId="{2BF1C3BD-D1AC-421F-A20F-D159CF0E8FBC}">
      <dgm:prSet/>
      <dgm:spPr/>
      <dgm:t>
        <a:bodyPr/>
        <a:lstStyle/>
        <a:p>
          <a:endParaRPr lang="en-US"/>
        </a:p>
      </dgm:t>
    </dgm:pt>
    <dgm:pt modelId="{FB07D5D7-5DE6-4E54-B320-9E4C24D9398C}">
      <dgm:prSet/>
      <dgm:spPr/>
      <dgm:t>
        <a:bodyPr/>
        <a:lstStyle/>
        <a:p>
          <a:r>
            <a:rPr lang="en-US" dirty="0" err="1"/>
            <a:t>Thụ</a:t>
          </a:r>
          <a:r>
            <a:rPr lang="en-US" dirty="0"/>
            <a:t> </a:t>
          </a:r>
          <a:r>
            <a:rPr lang="en-US" dirty="0" err="1"/>
            <a:t>tinh</a:t>
          </a:r>
          <a:r>
            <a:rPr lang="en-US" dirty="0"/>
            <a:t> </a:t>
          </a:r>
          <a:r>
            <a:rPr lang="en-US" dirty="0" err="1"/>
            <a:t>ngoài</a:t>
          </a:r>
          <a:endParaRPr lang="en-US" dirty="0"/>
        </a:p>
      </dgm:t>
    </dgm:pt>
    <dgm:pt modelId="{51B0F3FE-6A81-4B39-8B1A-ABCA7A8D2458}" type="parTrans" cxnId="{BE281587-BFFB-4A17-A709-63C03BC6E686}">
      <dgm:prSet/>
      <dgm:spPr/>
      <dgm:t>
        <a:bodyPr/>
        <a:lstStyle/>
        <a:p>
          <a:endParaRPr lang="en-US"/>
        </a:p>
      </dgm:t>
    </dgm:pt>
    <dgm:pt modelId="{7E43690D-E6DA-49C8-B974-C3A5131B1B30}" type="sibTrans" cxnId="{BE281587-BFFB-4A17-A709-63C03BC6E686}">
      <dgm:prSet/>
      <dgm:spPr/>
      <dgm:t>
        <a:bodyPr/>
        <a:lstStyle/>
        <a:p>
          <a:endParaRPr lang="en-US"/>
        </a:p>
      </dgm:t>
    </dgm:pt>
    <dgm:pt modelId="{1AF1AF92-BF3A-47D1-A869-04713CFA2D4C}">
      <dgm:prSet/>
      <dgm:spPr/>
      <dgm:t>
        <a:bodyPr/>
        <a:lstStyle/>
        <a:p>
          <a:r>
            <a:rPr lang="en-US" dirty="0" err="1"/>
            <a:t>Thụ</a:t>
          </a:r>
          <a:r>
            <a:rPr lang="en-US" dirty="0"/>
            <a:t> </a:t>
          </a:r>
          <a:r>
            <a:rPr lang="en-US" dirty="0" err="1"/>
            <a:t>tinh</a:t>
          </a:r>
          <a:r>
            <a:rPr lang="en-US" dirty="0"/>
            <a:t> </a:t>
          </a:r>
          <a:r>
            <a:rPr lang="en-US" dirty="0" err="1"/>
            <a:t>trong</a:t>
          </a:r>
          <a:endParaRPr lang="en-US" dirty="0"/>
        </a:p>
      </dgm:t>
    </dgm:pt>
    <dgm:pt modelId="{0E94FC4A-2F3B-46BE-BF01-7B87C189144E}" type="parTrans" cxnId="{52608A0A-A2A7-4457-BDDA-453E558616CE}">
      <dgm:prSet/>
      <dgm:spPr/>
      <dgm:t>
        <a:bodyPr/>
        <a:lstStyle/>
        <a:p>
          <a:endParaRPr lang="en-US"/>
        </a:p>
      </dgm:t>
    </dgm:pt>
    <dgm:pt modelId="{B80D808E-2FD8-4169-A14D-63A49A688A1B}" type="sibTrans" cxnId="{52608A0A-A2A7-4457-BDDA-453E558616CE}">
      <dgm:prSet/>
      <dgm:spPr/>
      <dgm:t>
        <a:bodyPr/>
        <a:lstStyle/>
        <a:p>
          <a:endParaRPr lang="en-US"/>
        </a:p>
      </dgm:t>
    </dgm:pt>
    <dgm:pt modelId="{E6661B93-6DF9-425F-BBB8-2963BB4D512B}" type="pres">
      <dgm:prSet presAssocID="{5FB1B534-118C-4B68-805D-9EE9199CE82D}" presName="hierChild1" presStyleCnt="0">
        <dgm:presLayoutVars>
          <dgm:orgChart val="1"/>
          <dgm:chPref val="1"/>
          <dgm:dir/>
          <dgm:animOne val="branch"/>
          <dgm:animLvl val="lvl"/>
          <dgm:resizeHandles/>
        </dgm:presLayoutVars>
      </dgm:prSet>
      <dgm:spPr/>
    </dgm:pt>
    <dgm:pt modelId="{8491586A-190E-4BE3-8423-E1BF7B2B4F14}" type="pres">
      <dgm:prSet presAssocID="{1B2790B9-1326-418B-BC0E-FEEE6321F120}" presName="hierRoot1" presStyleCnt="0">
        <dgm:presLayoutVars>
          <dgm:hierBranch val="init"/>
        </dgm:presLayoutVars>
      </dgm:prSet>
      <dgm:spPr/>
    </dgm:pt>
    <dgm:pt modelId="{E7C6324A-7FE6-4E40-BA95-7C73AF879F3E}" type="pres">
      <dgm:prSet presAssocID="{1B2790B9-1326-418B-BC0E-FEEE6321F120}" presName="rootComposite1" presStyleCnt="0"/>
      <dgm:spPr/>
    </dgm:pt>
    <dgm:pt modelId="{848439BA-15F5-458A-A48A-A010D6340BCE}" type="pres">
      <dgm:prSet presAssocID="{1B2790B9-1326-418B-BC0E-FEEE6321F120}" presName="rootText1" presStyleLbl="node0" presStyleIdx="0" presStyleCnt="1">
        <dgm:presLayoutVars>
          <dgm:chPref val="3"/>
        </dgm:presLayoutVars>
      </dgm:prSet>
      <dgm:spPr/>
    </dgm:pt>
    <dgm:pt modelId="{C782A2D2-E3A2-4572-9EB3-2CE079DC2E9B}" type="pres">
      <dgm:prSet presAssocID="{1B2790B9-1326-418B-BC0E-FEEE6321F120}" presName="rootConnector1" presStyleLbl="node1" presStyleIdx="0" presStyleCnt="0"/>
      <dgm:spPr/>
    </dgm:pt>
    <dgm:pt modelId="{25C87CC3-AE4E-4DC2-A202-12E78EF09B56}" type="pres">
      <dgm:prSet presAssocID="{1B2790B9-1326-418B-BC0E-FEEE6321F120}" presName="hierChild2" presStyleCnt="0"/>
      <dgm:spPr/>
    </dgm:pt>
    <dgm:pt modelId="{F5E09A30-54D6-4228-ACA0-FCB3B358BD3F}" type="pres">
      <dgm:prSet presAssocID="{0FE3F200-0C5C-41EA-86EB-A8A4D4A91132}" presName="Name37" presStyleLbl="parChTrans1D2" presStyleIdx="0" presStyleCnt="3"/>
      <dgm:spPr/>
    </dgm:pt>
    <dgm:pt modelId="{35B0B1F7-81BB-4D1B-9460-F5B803508ECC}" type="pres">
      <dgm:prSet presAssocID="{617FB84D-D3AB-4DFE-AD2B-DD7E9341C7D5}" presName="hierRoot2" presStyleCnt="0">
        <dgm:presLayoutVars>
          <dgm:hierBranch val="init"/>
        </dgm:presLayoutVars>
      </dgm:prSet>
      <dgm:spPr/>
    </dgm:pt>
    <dgm:pt modelId="{4994E66F-0866-433A-82C7-0856560223DB}" type="pres">
      <dgm:prSet presAssocID="{617FB84D-D3AB-4DFE-AD2B-DD7E9341C7D5}" presName="rootComposite" presStyleCnt="0"/>
      <dgm:spPr/>
    </dgm:pt>
    <dgm:pt modelId="{FE4589CB-56D1-4FBC-8CC8-1E46F6067E61}" type="pres">
      <dgm:prSet presAssocID="{617FB84D-D3AB-4DFE-AD2B-DD7E9341C7D5}" presName="rootText" presStyleLbl="node2" presStyleIdx="0" presStyleCnt="3">
        <dgm:presLayoutVars>
          <dgm:chPref val="3"/>
        </dgm:presLayoutVars>
      </dgm:prSet>
      <dgm:spPr/>
    </dgm:pt>
    <dgm:pt modelId="{9B402E00-E76E-4893-9023-65CC4F982D3F}" type="pres">
      <dgm:prSet presAssocID="{617FB84D-D3AB-4DFE-AD2B-DD7E9341C7D5}" presName="rootConnector" presStyleLbl="node2" presStyleIdx="0" presStyleCnt="3"/>
      <dgm:spPr/>
    </dgm:pt>
    <dgm:pt modelId="{C37D7490-D665-4DE5-B0A6-855D3E116F4F}" type="pres">
      <dgm:prSet presAssocID="{617FB84D-D3AB-4DFE-AD2B-DD7E9341C7D5}" presName="hierChild4" presStyleCnt="0"/>
      <dgm:spPr/>
    </dgm:pt>
    <dgm:pt modelId="{300EA552-C572-4CAC-9AE7-5EBD5625A7C0}" type="pres">
      <dgm:prSet presAssocID="{51B0F3FE-6A81-4B39-8B1A-ABCA7A8D2458}" presName="Name37" presStyleLbl="parChTrans1D3" presStyleIdx="0" presStyleCnt="2"/>
      <dgm:spPr/>
    </dgm:pt>
    <dgm:pt modelId="{A939CF93-C606-4CCC-BFED-FD515C17224C}" type="pres">
      <dgm:prSet presAssocID="{FB07D5D7-5DE6-4E54-B320-9E4C24D9398C}" presName="hierRoot2" presStyleCnt="0">
        <dgm:presLayoutVars>
          <dgm:hierBranch val="init"/>
        </dgm:presLayoutVars>
      </dgm:prSet>
      <dgm:spPr/>
    </dgm:pt>
    <dgm:pt modelId="{B7A58DFE-AAA9-491C-9A67-5165AE2D1A38}" type="pres">
      <dgm:prSet presAssocID="{FB07D5D7-5DE6-4E54-B320-9E4C24D9398C}" presName="rootComposite" presStyleCnt="0"/>
      <dgm:spPr/>
    </dgm:pt>
    <dgm:pt modelId="{20C26A4E-2738-4DD6-8226-32F66809F207}" type="pres">
      <dgm:prSet presAssocID="{FB07D5D7-5DE6-4E54-B320-9E4C24D9398C}" presName="rootText" presStyleLbl="node3" presStyleIdx="0" presStyleCnt="2">
        <dgm:presLayoutVars>
          <dgm:chPref val="3"/>
        </dgm:presLayoutVars>
      </dgm:prSet>
      <dgm:spPr/>
    </dgm:pt>
    <dgm:pt modelId="{689B11E0-C734-4651-98A4-99397137F728}" type="pres">
      <dgm:prSet presAssocID="{FB07D5D7-5DE6-4E54-B320-9E4C24D9398C}" presName="rootConnector" presStyleLbl="node3" presStyleIdx="0" presStyleCnt="2"/>
      <dgm:spPr/>
    </dgm:pt>
    <dgm:pt modelId="{91EA5B57-D282-4B97-80EC-0A9A2355CE98}" type="pres">
      <dgm:prSet presAssocID="{FB07D5D7-5DE6-4E54-B320-9E4C24D9398C}" presName="hierChild4" presStyleCnt="0"/>
      <dgm:spPr/>
    </dgm:pt>
    <dgm:pt modelId="{E976EE83-C282-4A93-9AEB-ED9518775F7A}" type="pres">
      <dgm:prSet presAssocID="{FB07D5D7-5DE6-4E54-B320-9E4C24D9398C}" presName="hierChild5" presStyleCnt="0"/>
      <dgm:spPr/>
    </dgm:pt>
    <dgm:pt modelId="{E49EE7A8-7465-4DA6-8470-1240B5FBF47D}" type="pres">
      <dgm:prSet presAssocID="{0E94FC4A-2F3B-46BE-BF01-7B87C189144E}" presName="Name37" presStyleLbl="parChTrans1D3" presStyleIdx="1" presStyleCnt="2"/>
      <dgm:spPr/>
    </dgm:pt>
    <dgm:pt modelId="{F45AD305-926B-448E-A637-C5D299DA9744}" type="pres">
      <dgm:prSet presAssocID="{1AF1AF92-BF3A-47D1-A869-04713CFA2D4C}" presName="hierRoot2" presStyleCnt="0">
        <dgm:presLayoutVars>
          <dgm:hierBranch val="init"/>
        </dgm:presLayoutVars>
      </dgm:prSet>
      <dgm:spPr/>
    </dgm:pt>
    <dgm:pt modelId="{52CB2735-7AE0-43EF-9C44-794DB8ACFBC2}" type="pres">
      <dgm:prSet presAssocID="{1AF1AF92-BF3A-47D1-A869-04713CFA2D4C}" presName="rootComposite" presStyleCnt="0"/>
      <dgm:spPr/>
    </dgm:pt>
    <dgm:pt modelId="{4B49AAE2-C9CB-477D-8837-47A13D4DF81E}" type="pres">
      <dgm:prSet presAssocID="{1AF1AF92-BF3A-47D1-A869-04713CFA2D4C}" presName="rootText" presStyleLbl="node3" presStyleIdx="1" presStyleCnt="2">
        <dgm:presLayoutVars>
          <dgm:chPref val="3"/>
        </dgm:presLayoutVars>
      </dgm:prSet>
      <dgm:spPr/>
    </dgm:pt>
    <dgm:pt modelId="{C9D9DBC5-05E8-4C3B-B935-F01BD21E8FF2}" type="pres">
      <dgm:prSet presAssocID="{1AF1AF92-BF3A-47D1-A869-04713CFA2D4C}" presName="rootConnector" presStyleLbl="node3" presStyleIdx="1" presStyleCnt="2"/>
      <dgm:spPr/>
    </dgm:pt>
    <dgm:pt modelId="{D6752D3E-679F-4EC0-9503-5D13254EFF04}" type="pres">
      <dgm:prSet presAssocID="{1AF1AF92-BF3A-47D1-A869-04713CFA2D4C}" presName="hierChild4" presStyleCnt="0"/>
      <dgm:spPr/>
    </dgm:pt>
    <dgm:pt modelId="{44A80793-5F77-41D8-AD4B-CBE100D533F7}" type="pres">
      <dgm:prSet presAssocID="{1AF1AF92-BF3A-47D1-A869-04713CFA2D4C}" presName="hierChild5" presStyleCnt="0"/>
      <dgm:spPr/>
    </dgm:pt>
    <dgm:pt modelId="{09151FF7-BB35-409A-8FF1-94EAF8C30469}" type="pres">
      <dgm:prSet presAssocID="{617FB84D-D3AB-4DFE-AD2B-DD7E9341C7D5}" presName="hierChild5" presStyleCnt="0"/>
      <dgm:spPr/>
    </dgm:pt>
    <dgm:pt modelId="{FFDDC7AF-8452-4A76-933F-F1072F0FAB15}" type="pres">
      <dgm:prSet presAssocID="{9C735366-F088-4AE6-8C74-4B0460B9F81D}" presName="Name37" presStyleLbl="parChTrans1D2" presStyleIdx="1" presStyleCnt="3"/>
      <dgm:spPr/>
    </dgm:pt>
    <dgm:pt modelId="{D7963962-FB61-4ACD-9468-34D665CCB032}" type="pres">
      <dgm:prSet presAssocID="{253D4356-6D14-4618-B035-49F9523F3C1A}" presName="hierRoot2" presStyleCnt="0">
        <dgm:presLayoutVars>
          <dgm:hierBranch val="init"/>
        </dgm:presLayoutVars>
      </dgm:prSet>
      <dgm:spPr/>
    </dgm:pt>
    <dgm:pt modelId="{F23D642C-0797-44F2-81A1-322789F7692C}" type="pres">
      <dgm:prSet presAssocID="{253D4356-6D14-4618-B035-49F9523F3C1A}" presName="rootComposite" presStyleCnt="0"/>
      <dgm:spPr/>
    </dgm:pt>
    <dgm:pt modelId="{2F38C845-105B-4004-A773-CE541C74DEBF}" type="pres">
      <dgm:prSet presAssocID="{253D4356-6D14-4618-B035-49F9523F3C1A}" presName="rootText" presStyleLbl="node2" presStyleIdx="1" presStyleCnt="3">
        <dgm:presLayoutVars>
          <dgm:chPref val="3"/>
        </dgm:presLayoutVars>
      </dgm:prSet>
      <dgm:spPr/>
    </dgm:pt>
    <dgm:pt modelId="{F053798B-74E1-4DAC-B855-EE8BB73EDDDD}" type="pres">
      <dgm:prSet presAssocID="{253D4356-6D14-4618-B035-49F9523F3C1A}" presName="rootConnector" presStyleLbl="node2" presStyleIdx="1" presStyleCnt="3"/>
      <dgm:spPr/>
    </dgm:pt>
    <dgm:pt modelId="{4AAAD4B4-6151-4E70-B77A-410747E92F35}" type="pres">
      <dgm:prSet presAssocID="{253D4356-6D14-4618-B035-49F9523F3C1A}" presName="hierChild4" presStyleCnt="0"/>
      <dgm:spPr/>
    </dgm:pt>
    <dgm:pt modelId="{7C1EAA6A-1914-4C48-B232-DDF9AB8CFF01}" type="pres">
      <dgm:prSet presAssocID="{253D4356-6D14-4618-B035-49F9523F3C1A}" presName="hierChild5" presStyleCnt="0"/>
      <dgm:spPr/>
    </dgm:pt>
    <dgm:pt modelId="{C413CB48-ADE3-440D-BA61-90EBCAA14CBB}" type="pres">
      <dgm:prSet presAssocID="{49A035AC-AD94-4FFB-838A-E5DAC24F4600}" presName="Name37" presStyleLbl="parChTrans1D2" presStyleIdx="2" presStyleCnt="3"/>
      <dgm:spPr/>
    </dgm:pt>
    <dgm:pt modelId="{9EF9EFE0-82C6-4C9B-A77A-9023C1683673}" type="pres">
      <dgm:prSet presAssocID="{DBE71465-A05A-4A9A-9640-3659E34EBB9D}" presName="hierRoot2" presStyleCnt="0">
        <dgm:presLayoutVars>
          <dgm:hierBranch val="init"/>
        </dgm:presLayoutVars>
      </dgm:prSet>
      <dgm:spPr/>
    </dgm:pt>
    <dgm:pt modelId="{0AD25255-FA43-4866-8ADB-1EEA4C9B1F13}" type="pres">
      <dgm:prSet presAssocID="{DBE71465-A05A-4A9A-9640-3659E34EBB9D}" presName="rootComposite" presStyleCnt="0"/>
      <dgm:spPr/>
    </dgm:pt>
    <dgm:pt modelId="{3E04FB01-EBE7-479F-8E36-65CFCEEC1858}" type="pres">
      <dgm:prSet presAssocID="{DBE71465-A05A-4A9A-9640-3659E34EBB9D}" presName="rootText" presStyleLbl="node2" presStyleIdx="2" presStyleCnt="3">
        <dgm:presLayoutVars>
          <dgm:chPref val="3"/>
        </dgm:presLayoutVars>
      </dgm:prSet>
      <dgm:spPr/>
    </dgm:pt>
    <dgm:pt modelId="{F1513AA9-A3BB-4B4C-918C-0BE0E5B5DF06}" type="pres">
      <dgm:prSet presAssocID="{DBE71465-A05A-4A9A-9640-3659E34EBB9D}" presName="rootConnector" presStyleLbl="node2" presStyleIdx="2" presStyleCnt="3"/>
      <dgm:spPr/>
    </dgm:pt>
    <dgm:pt modelId="{81651FAD-8D95-485F-8C7B-AF08CDE9F7BE}" type="pres">
      <dgm:prSet presAssocID="{DBE71465-A05A-4A9A-9640-3659E34EBB9D}" presName="hierChild4" presStyleCnt="0"/>
      <dgm:spPr/>
    </dgm:pt>
    <dgm:pt modelId="{FA8708DC-45B1-47AF-AC5C-DDA2925B9465}" type="pres">
      <dgm:prSet presAssocID="{DBE71465-A05A-4A9A-9640-3659E34EBB9D}" presName="hierChild5" presStyleCnt="0"/>
      <dgm:spPr/>
    </dgm:pt>
    <dgm:pt modelId="{D660D5FB-FF77-4EF1-9DB7-417DFB1A28AE}" type="pres">
      <dgm:prSet presAssocID="{1B2790B9-1326-418B-BC0E-FEEE6321F120}" presName="hierChild3" presStyleCnt="0"/>
      <dgm:spPr/>
    </dgm:pt>
  </dgm:ptLst>
  <dgm:cxnLst>
    <dgm:cxn modelId="{8E629D01-A5B1-48CA-90E5-C6A09E988F24}" type="presOf" srcId="{0FE3F200-0C5C-41EA-86EB-A8A4D4A91132}" destId="{F5E09A30-54D6-4228-ACA0-FCB3B358BD3F}" srcOrd="0" destOrd="0" presId="urn:microsoft.com/office/officeart/2005/8/layout/orgChart1"/>
    <dgm:cxn modelId="{F9E50905-C55B-4A17-B532-8C4F5ABEA095}" type="presOf" srcId="{253D4356-6D14-4618-B035-49F9523F3C1A}" destId="{2F38C845-105B-4004-A773-CE541C74DEBF}" srcOrd="0" destOrd="0" presId="urn:microsoft.com/office/officeart/2005/8/layout/orgChart1"/>
    <dgm:cxn modelId="{83EB6405-FB42-4620-9274-C87F950828F6}" type="presOf" srcId="{DBE71465-A05A-4A9A-9640-3659E34EBB9D}" destId="{F1513AA9-A3BB-4B4C-918C-0BE0E5B5DF06}" srcOrd="1" destOrd="0" presId="urn:microsoft.com/office/officeart/2005/8/layout/orgChart1"/>
    <dgm:cxn modelId="{52608A0A-A2A7-4457-BDDA-453E558616CE}" srcId="{617FB84D-D3AB-4DFE-AD2B-DD7E9341C7D5}" destId="{1AF1AF92-BF3A-47D1-A869-04713CFA2D4C}" srcOrd="1" destOrd="0" parTransId="{0E94FC4A-2F3B-46BE-BF01-7B87C189144E}" sibTransId="{B80D808E-2FD8-4169-A14D-63A49A688A1B}"/>
    <dgm:cxn modelId="{42A8DC10-DEFF-4309-B75C-CAE94FA35E6E}" type="presOf" srcId="{49A035AC-AD94-4FFB-838A-E5DAC24F4600}" destId="{C413CB48-ADE3-440D-BA61-90EBCAA14CBB}" srcOrd="0" destOrd="0" presId="urn:microsoft.com/office/officeart/2005/8/layout/orgChart1"/>
    <dgm:cxn modelId="{5008B521-BFC1-4134-A834-1DF51953C52B}" type="presOf" srcId="{FB07D5D7-5DE6-4E54-B320-9E4C24D9398C}" destId="{689B11E0-C734-4651-98A4-99397137F728}" srcOrd="1" destOrd="0" presId="urn:microsoft.com/office/officeart/2005/8/layout/orgChart1"/>
    <dgm:cxn modelId="{DFF35C30-7A3A-4238-B958-C9C5C8CF103B}" srcId="{5FB1B534-118C-4B68-805D-9EE9199CE82D}" destId="{1B2790B9-1326-418B-BC0E-FEEE6321F120}" srcOrd="0" destOrd="0" parTransId="{E6CDB37D-B9C9-45D5-92AB-07910EA3EB6B}" sibTransId="{517D3D15-8AB5-4C21-8FB2-5E703D4C4BFF}"/>
    <dgm:cxn modelId="{9A813561-105E-43CA-A0BC-BC1AA43F9407}" type="presOf" srcId="{51B0F3FE-6A81-4B39-8B1A-ABCA7A8D2458}" destId="{300EA552-C572-4CAC-9AE7-5EBD5625A7C0}" srcOrd="0" destOrd="0" presId="urn:microsoft.com/office/officeart/2005/8/layout/orgChart1"/>
    <dgm:cxn modelId="{B8E30A68-005D-45DC-9429-9C619B2FDE6F}" type="presOf" srcId="{5FB1B534-118C-4B68-805D-9EE9199CE82D}" destId="{E6661B93-6DF9-425F-BBB8-2963BB4D512B}" srcOrd="0" destOrd="0" presId="urn:microsoft.com/office/officeart/2005/8/layout/orgChart1"/>
    <dgm:cxn modelId="{8C547B4E-142E-40C7-8DA3-ACA6D0192C71}" srcId="{1B2790B9-1326-418B-BC0E-FEEE6321F120}" destId="{617FB84D-D3AB-4DFE-AD2B-DD7E9341C7D5}" srcOrd="0" destOrd="0" parTransId="{0FE3F200-0C5C-41EA-86EB-A8A4D4A91132}" sibTransId="{4D2F260C-DC6C-40C3-A042-1FF7C9708967}"/>
    <dgm:cxn modelId="{5F9BD280-F838-4646-9C2B-888A65E6C19F}" type="presOf" srcId="{253D4356-6D14-4618-B035-49F9523F3C1A}" destId="{F053798B-74E1-4DAC-B855-EE8BB73EDDDD}" srcOrd="1" destOrd="0" presId="urn:microsoft.com/office/officeart/2005/8/layout/orgChart1"/>
    <dgm:cxn modelId="{B18EB481-EB9B-4155-AA5F-7DF56ABA1A03}" type="presOf" srcId="{9C735366-F088-4AE6-8C74-4B0460B9F81D}" destId="{FFDDC7AF-8452-4A76-933F-F1072F0FAB15}" srcOrd="0" destOrd="0" presId="urn:microsoft.com/office/officeart/2005/8/layout/orgChart1"/>
    <dgm:cxn modelId="{B19F7983-DE94-4FF3-A503-89F65326CC3D}" type="presOf" srcId="{FB07D5D7-5DE6-4E54-B320-9E4C24D9398C}" destId="{20C26A4E-2738-4DD6-8226-32F66809F207}" srcOrd="0" destOrd="0" presId="urn:microsoft.com/office/officeart/2005/8/layout/orgChart1"/>
    <dgm:cxn modelId="{BE281587-BFFB-4A17-A709-63C03BC6E686}" srcId="{617FB84D-D3AB-4DFE-AD2B-DD7E9341C7D5}" destId="{FB07D5D7-5DE6-4E54-B320-9E4C24D9398C}" srcOrd="0" destOrd="0" parTransId="{51B0F3FE-6A81-4B39-8B1A-ABCA7A8D2458}" sibTransId="{7E43690D-E6DA-49C8-B974-C3A5131B1B30}"/>
    <dgm:cxn modelId="{2E328797-E78F-455F-8533-19C94F29CE79}" type="presOf" srcId="{1B2790B9-1326-418B-BC0E-FEEE6321F120}" destId="{848439BA-15F5-458A-A48A-A010D6340BCE}" srcOrd="0" destOrd="0" presId="urn:microsoft.com/office/officeart/2005/8/layout/orgChart1"/>
    <dgm:cxn modelId="{DDC6D5A3-6BD2-4A73-8FF6-F90449162223}" srcId="{1B2790B9-1326-418B-BC0E-FEEE6321F120}" destId="{253D4356-6D14-4618-B035-49F9523F3C1A}" srcOrd="1" destOrd="0" parTransId="{9C735366-F088-4AE6-8C74-4B0460B9F81D}" sibTransId="{035DF463-3B4B-4DC3-90BE-E62F062220A1}"/>
    <dgm:cxn modelId="{D66F4BA8-9C81-46C3-B88F-1AFE38799CE0}" type="presOf" srcId="{DBE71465-A05A-4A9A-9640-3659E34EBB9D}" destId="{3E04FB01-EBE7-479F-8E36-65CFCEEC1858}" srcOrd="0" destOrd="0" presId="urn:microsoft.com/office/officeart/2005/8/layout/orgChart1"/>
    <dgm:cxn modelId="{37EE6DA8-C46E-479F-92E4-7554661F4D47}" type="presOf" srcId="{1B2790B9-1326-418B-BC0E-FEEE6321F120}" destId="{C782A2D2-E3A2-4572-9EB3-2CE079DC2E9B}" srcOrd="1" destOrd="0" presId="urn:microsoft.com/office/officeart/2005/8/layout/orgChart1"/>
    <dgm:cxn modelId="{2BF1C3BD-D1AC-421F-A20F-D159CF0E8FBC}" srcId="{1B2790B9-1326-418B-BC0E-FEEE6321F120}" destId="{DBE71465-A05A-4A9A-9640-3659E34EBB9D}" srcOrd="2" destOrd="0" parTransId="{49A035AC-AD94-4FFB-838A-E5DAC24F4600}" sibTransId="{B2DD71D4-3F9C-4245-9059-E95C33F16A5D}"/>
    <dgm:cxn modelId="{5B448DC2-3668-4B1A-B0FE-C202D71DFCBD}" type="presOf" srcId="{1AF1AF92-BF3A-47D1-A869-04713CFA2D4C}" destId="{4B49AAE2-C9CB-477D-8837-47A13D4DF81E}" srcOrd="0" destOrd="0" presId="urn:microsoft.com/office/officeart/2005/8/layout/orgChart1"/>
    <dgm:cxn modelId="{833D88C4-C974-4CC5-8CC7-1AFCEBE252C1}" type="presOf" srcId="{0E94FC4A-2F3B-46BE-BF01-7B87C189144E}" destId="{E49EE7A8-7465-4DA6-8470-1240B5FBF47D}" srcOrd="0" destOrd="0" presId="urn:microsoft.com/office/officeart/2005/8/layout/orgChart1"/>
    <dgm:cxn modelId="{CB62E8C7-70D5-493E-8B09-7B13F850F8C8}" type="presOf" srcId="{617FB84D-D3AB-4DFE-AD2B-DD7E9341C7D5}" destId="{9B402E00-E76E-4893-9023-65CC4F982D3F}" srcOrd="1" destOrd="0" presId="urn:microsoft.com/office/officeart/2005/8/layout/orgChart1"/>
    <dgm:cxn modelId="{863329D8-5388-40E5-99C7-121506C14767}" type="presOf" srcId="{617FB84D-D3AB-4DFE-AD2B-DD7E9341C7D5}" destId="{FE4589CB-56D1-4FBC-8CC8-1E46F6067E61}" srcOrd="0" destOrd="0" presId="urn:microsoft.com/office/officeart/2005/8/layout/orgChart1"/>
    <dgm:cxn modelId="{AB1ED7F0-9052-4AA2-B59D-D8F4C5183886}" type="presOf" srcId="{1AF1AF92-BF3A-47D1-A869-04713CFA2D4C}" destId="{C9D9DBC5-05E8-4C3B-B935-F01BD21E8FF2}" srcOrd="1" destOrd="0" presId="urn:microsoft.com/office/officeart/2005/8/layout/orgChart1"/>
    <dgm:cxn modelId="{4311C260-1A64-438C-8F44-D437423D51A6}" type="presParOf" srcId="{E6661B93-6DF9-425F-BBB8-2963BB4D512B}" destId="{8491586A-190E-4BE3-8423-E1BF7B2B4F14}" srcOrd="0" destOrd="0" presId="urn:microsoft.com/office/officeart/2005/8/layout/orgChart1"/>
    <dgm:cxn modelId="{7C27E35C-AF16-452A-AF62-60DE12849845}" type="presParOf" srcId="{8491586A-190E-4BE3-8423-E1BF7B2B4F14}" destId="{E7C6324A-7FE6-4E40-BA95-7C73AF879F3E}" srcOrd="0" destOrd="0" presId="urn:microsoft.com/office/officeart/2005/8/layout/orgChart1"/>
    <dgm:cxn modelId="{CE5E5AA8-A5FD-4382-996C-FB340A371671}" type="presParOf" srcId="{E7C6324A-7FE6-4E40-BA95-7C73AF879F3E}" destId="{848439BA-15F5-458A-A48A-A010D6340BCE}" srcOrd="0" destOrd="0" presId="urn:microsoft.com/office/officeart/2005/8/layout/orgChart1"/>
    <dgm:cxn modelId="{09012E11-AD0E-4811-BB72-967001893C94}" type="presParOf" srcId="{E7C6324A-7FE6-4E40-BA95-7C73AF879F3E}" destId="{C782A2D2-E3A2-4572-9EB3-2CE079DC2E9B}" srcOrd="1" destOrd="0" presId="urn:microsoft.com/office/officeart/2005/8/layout/orgChart1"/>
    <dgm:cxn modelId="{D14D6C48-5654-419E-B227-88AA09B29B42}" type="presParOf" srcId="{8491586A-190E-4BE3-8423-E1BF7B2B4F14}" destId="{25C87CC3-AE4E-4DC2-A202-12E78EF09B56}" srcOrd="1" destOrd="0" presId="urn:microsoft.com/office/officeart/2005/8/layout/orgChart1"/>
    <dgm:cxn modelId="{592A76D6-6E15-4085-BA3F-4B7F87960921}" type="presParOf" srcId="{25C87CC3-AE4E-4DC2-A202-12E78EF09B56}" destId="{F5E09A30-54D6-4228-ACA0-FCB3B358BD3F}" srcOrd="0" destOrd="0" presId="urn:microsoft.com/office/officeart/2005/8/layout/orgChart1"/>
    <dgm:cxn modelId="{927AAE77-B9DB-4B5A-953E-ED840A40DBE3}" type="presParOf" srcId="{25C87CC3-AE4E-4DC2-A202-12E78EF09B56}" destId="{35B0B1F7-81BB-4D1B-9460-F5B803508ECC}" srcOrd="1" destOrd="0" presId="urn:microsoft.com/office/officeart/2005/8/layout/orgChart1"/>
    <dgm:cxn modelId="{A74119C7-757C-4A52-9D8C-36BBCD2B14E4}" type="presParOf" srcId="{35B0B1F7-81BB-4D1B-9460-F5B803508ECC}" destId="{4994E66F-0866-433A-82C7-0856560223DB}" srcOrd="0" destOrd="0" presId="urn:microsoft.com/office/officeart/2005/8/layout/orgChart1"/>
    <dgm:cxn modelId="{901F189D-7546-494C-AB07-C1CBBDC6E5B4}" type="presParOf" srcId="{4994E66F-0866-433A-82C7-0856560223DB}" destId="{FE4589CB-56D1-4FBC-8CC8-1E46F6067E61}" srcOrd="0" destOrd="0" presId="urn:microsoft.com/office/officeart/2005/8/layout/orgChart1"/>
    <dgm:cxn modelId="{AF36A634-B76B-4EF0-BF5C-930947F7971B}" type="presParOf" srcId="{4994E66F-0866-433A-82C7-0856560223DB}" destId="{9B402E00-E76E-4893-9023-65CC4F982D3F}" srcOrd="1" destOrd="0" presId="urn:microsoft.com/office/officeart/2005/8/layout/orgChart1"/>
    <dgm:cxn modelId="{A7C30541-1471-4D3D-8B3D-4E0153A77B83}" type="presParOf" srcId="{35B0B1F7-81BB-4D1B-9460-F5B803508ECC}" destId="{C37D7490-D665-4DE5-B0A6-855D3E116F4F}" srcOrd="1" destOrd="0" presId="urn:microsoft.com/office/officeart/2005/8/layout/orgChart1"/>
    <dgm:cxn modelId="{0DD6116F-D353-4DF7-8DF6-FBC7E51B94F7}" type="presParOf" srcId="{C37D7490-D665-4DE5-B0A6-855D3E116F4F}" destId="{300EA552-C572-4CAC-9AE7-5EBD5625A7C0}" srcOrd="0" destOrd="0" presId="urn:microsoft.com/office/officeart/2005/8/layout/orgChart1"/>
    <dgm:cxn modelId="{935423B6-7B99-4756-8AA9-24D71B567343}" type="presParOf" srcId="{C37D7490-D665-4DE5-B0A6-855D3E116F4F}" destId="{A939CF93-C606-4CCC-BFED-FD515C17224C}" srcOrd="1" destOrd="0" presId="urn:microsoft.com/office/officeart/2005/8/layout/orgChart1"/>
    <dgm:cxn modelId="{85F8A8F8-70F9-4EB8-93FC-9E0529A14E2F}" type="presParOf" srcId="{A939CF93-C606-4CCC-BFED-FD515C17224C}" destId="{B7A58DFE-AAA9-491C-9A67-5165AE2D1A38}" srcOrd="0" destOrd="0" presId="urn:microsoft.com/office/officeart/2005/8/layout/orgChart1"/>
    <dgm:cxn modelId="{5AF8787D-697C-4A76-9CE7-1B8A82700BF1}" type="presParOf" srcId="{B7A58DFE-AAA9-491C-9A67-5165AE2D1A38}" destId="{20C26A4E-2738-4DD6-8226-32F66809F207}" srcOrd="0" destOrd="0" presId="urn:microsoft.com/office/officeart/2005/8/layout/orgChart1"/>
    <dgm:cxn modelId="{71BF69C9-48B5-4F54-9650-EB0937DB6656}" type="presParOf" srcId="{B7A58DFE-AAA9-491C-9A67-5165AE2D1A38}" destId="{689B11E0-C734-4651-98A4-99397137F728}" srcOrd="1" destOrd="0" presId="urn:microsoft.com/office/officeart/2005/8/layout/orgChart1"/>
    <dgm:cxn modelId="{366A250E-E80E-4741-8744-E31E716C987E}" type="presParOf" srcId="{A939CF93-C606-4CCC-BFED-FD515C17224C}" destId="{91EA5B57-D282-4B97-80EC-0A9A2355CE98}" srcOrd="1" destOrd="0" presId="urn:microsoft.com/office/officeart/2005/8/layout/orgChart1"/>
    <dgm:cxn modelId="{54ECD4D8-354B-457B-96B7-F1F5EB783B65}" type="presParOf" srcId="{A939CF93-C606-4CCC-BFED-FD515C17224C}" destId="{E976EE83-C282-4A93-9AEB-ED9518775F7A}" srcOrd="2" destOrd="0" presId="urn:microsoft.com/office/officeart/2005/8/layout/orgChart1"/>
    <dgm:cxn modelId="{427B4DCB-E839-4A20-BF39-8B46F1F1761A}" type="presParOf" srcId="{C37D7490-D665-4DE5-B0A6-855D3E116F4F}" destId="{E49EE7A8-7465-4DA6-8470-1240B5FBF47D}" srcOrd="2" destOrd="0" presId="urn:microsoft.com/office/officeart/2005/8/layout/orgChart1"/>
    <dgm:cxn modelId="{F3C9FBA0-CEC4-403A-A7D2-0724D046B24E}" type="presParOf" srcId="{C37D7490-D665-4DE5-B0A6-855D3E116F4F}" destId="{F45AD305-926B-448E-A637-C5D299DA9744}" srcOrd="3" destOrd="0" presId="urn:microsoft.com/office/officeart/2005/8/layout/orgChart1"/>
    <dgm:cxn modelId="{32A2A2D0-DCB4-47FA-AE35-E39AD5F8C67C}" type="presParOf" srcId="{F45AD305-926B-448E-A637-C5D299DA9744}" destId="{52CB2735-7AE0-43EF-9C44-794DB8ACFBC2}" srcOrd="0" destOrd="0" presId="urn:microsoft.com/office/officeart/2005/8/layout/orgChart1"/>
    <dgm:cxn modelId="{2630B752-F8F9-470A-8499-099B56E4C903}" type="presParOf" srcId="{52CB2735-7AE0-43EF-9C44-794DB8ACFBC2}" destId="{4B49AAE2-C9CB-477D-8837-47A13D4DF81E}" srcOrd="0" destOrd="0" presId="urn:microsoft.com/office/officeart/2005/8/layout/orgChart1"/>
    <dgm:cxn modelId="{2DB32736-413A-4A70-BECE-69D17DF11835}" type="presParOf" srcId="{52CB2735-7AE0-43EF-9C44-794DB8ACFBC2}" destId="{C9D9DBC5-05E8-4C3B-B935-F01BD21E8FF2}" srcOrd="1" destOrd="0" presId="urn:microsoft.com/office/officeart/2005/8/layout/orgChart1"/>
    <dgm:cxn modelId="{B6CD4980-CB10-40D7-BDE1-41A5F50CF819}" type="presParOf" srcId="{F45AD305-926B-448E-A637-C5D299DA9744}" destId="{D6752D3E-679F-4EC0-9503-5D13254EFF04}" srcOrd="1" destOrd="0" presId="urn:microsoft.com/office/officeart/2005/8/layout/orgChart1"/>
    <dgm:cxn modelId="{E46B2463-C62F-422D-957C-11753AEC6CB2}" type="presParOf" srcId="{F45AD305-926B-448E-A637-C5D299DA9744}" destId="{44A80793-5F77-41D8-AD4B-CBE100D533F7}" srcOrd="2" destOrd="0" presId="urn:microsoft.com/office/officeart/2005/8/layout/orgChart1"/>
    <dgm:cxn modelId="{A75AFAB0-8CA3-4DCF-AD39-F6BC823ECD61}" type="presParOf" srcId="{35B0B1F7-81BB-4D1B-9460-F5B803508ECC}" destId="{09151FF7-BB35-409A-8FF1-94EAF8C30469}" srcOrd="2" destOrd="0" presId="urn:microsoft.com/office/officeart/2005/8/layout/orgChart1"/>
    <dgm:cxn modelId="{1807BE6E-4022-4F0B-8C5B-84AAFBE9DFB5}" type="presParOf" srcId="{25C87CC3-AE4E-4DC2-A202-12E78EF09B56}" destId="{FFDDC7AF-8452-4A76-933F-F1072F0FAB15}" srcOrd="2" destOrd="0" presId="urn:microsoft.com/office/officeart/2005/8/layout/orgChart1"/>
    <dgm:cxn modelId="{6B059E4E-4DF5-4365-BC6E-C207D96B7E55}" type="presParOf" srcId="{25C87CC3-AE4E-4DC2-A202-12E78EF09B56}" destId="{D7963962-FB61-4ACD-9468-34D665CCB032}" srcOrd="3" destOrd="0" presId="urn:microsoft.com/office/officeart/2005/8/layout/orgChart1"/>
    <dgm:cxn modelId="{8510C803-BCA2-4932-8636-6C3F8D1BC126}" type="presParOf" srcId="{D7963962-FB61-4ACD-9468-34D665CCB032}" destId="{F23D642C-0797-44F2-81A1-322789F7692C}" srcOrd="0" destOrd="0" presId="urn:microsoft.com/office/officeart/2005/8/layout/orgChart1"/>
    <dgm:cxn modelId="{828ABC73-6562-4D1E-ABFA-7A6BCCCFAED3}" type="presParOf" srcId="{F23D642C-0797-44F2-81A1-322789F7692C}" destId="{2F38C845-105B-4004-A773-CE541C74DEBF}" srcOrd="0" destOrd="0" presId="urn:microsoft.com/office/officeart/2005/8/layout/orgChart1"/>
    <dgm:cxn modelId="{7B994EB1-D6EA-4648-B8DE-FA68E7B7C626}" type="presParOf" srcId="{F23D642C-0797-44F2-81A1-322789F7692C}" destId="{F053798B-74E1-4DAC-B855-EE8BB73EDDDD}" srcOrd="1" destOrd="0" presId="urn:microsoft.com/office/officeart/2005/8/layout/orgChart1"/>
    <dgm:cxn modelId="{A0426B85-1E1B-4E3D-B4F4-387D265A005A}" type="presParOf" srcId="{D7963962-FB61-4ACD-9468-34D665CCB032}" destId="{4AAAD4B4-6151-4E70-B77A-410747E92F35}" srcOrd="1" destOrd="0" presId="urn:microsoft.com/office/officeart/2005/8/layout/orgChart1"/>
    <dgm:cxn modelId="{D35D4C1B-ED6F-4BF1-86C7-BC4B0761C93F}" type="presParOf" srcId="{D7963962-FB61-4ACD-9468-34D665CCB032}" destId="{7C1EAA6A-1914-4C48-B232-DDF9AB8CFF01}" srcOrd="2" destOrd="0" presId="urn:microsoft.com/office/officeart/2005/8/layout/orgChart1"/>
    <dgm:cxn modelId="{3FB37762-6CB2-49FB-980A-D77E91FE5A41}" type="presParOf" srcId="{25C87CC3-AE4E-4DC2-A202-12E78EF09B56}" destId="{C413CB48-ADE3-440D-BA61-90EBCAA14CBB}" srcOrd="4" destOrd="0" presId="urn:microsoft.com/office/officeart/2005/8/layout/orgChart1"/>
    <dgm:cxn modelId="{0B057BD1-0EC7-436C-8FEF-56A28FDE5370}" type="presParOf" srcId="{25C87CC3-AE4E-4DC2-A202-12E78EF09B56}" destId="{9EF9EFE0-82C6-4C9B-A77A-9023C1683673}" srcOrd="5" destOrd="0" presId="urn:microsoft.com/office/officeart/2005/8/layout/orgChart1"/>
    <dgm:cxn modelId="{46FB7B1A-04D4-48E1-B3DC-20DEFE2C7204}" type="presParOf" srcId="{9EF9EFE0-82C6-4C9B-A77A-9023C1683673}" destId="{0AD25255-FA43-4866-8ADB-1EEA4C9B1F13}" srcOrd="0" destOrd="0" presId="urn:microsoft.com/office/officeart/2005/8/layout/orgChart1"/>
    <dgm:cxn modelId="{0B98FC95-AE09-497D-B296-87A164C54EF0}" type="presParOf" srcId="{0AD25255-FA43-4866-8ADB-1EEA4C9B1F13}" destId="{3E04FB01-EBE7-479F-8E36-65CFCEEC1858}" srcOrd="0" destOrd="0" presId="urn:microsoft.com/office/officeart/2005/8/layout/orgChart1"/>
    <dgm:cxn modelId="{E020424E-DA83-4770-A782-4712DB663DC6}" type="presParOf" srcId="{0AD25255-FA43-4866-8ADB-1EEA4C9B1F13}" destId="{F1513AA9-A3BB-4B4C-918C-0BE0E5B5DF06}" srcOrd="1" destOrd="0" presId="urn:microsoft.com/office/officeart/2005/8/layout/orgChart1"/>
    <dgm:cxn modelId="{F3D0645B-03EF-41BA-866B-4B41C672F5C7}" type="presParOf" srcId="{9EF9EFE0-82C6-4C9B-A77A-9023C1683673}" destId="{81651FAD-8D95-485F-8C7B-AF08CDE9F7BE}" srcOrd="1" destOrd="0" presId="urn:microsoft.com/office/officeart/2005/8/layout/orgChart1"/>
    <dgm:cxn modelId="{108D632B-6002-4347-BBB9-7B2D264500CF}" type="presParOf" srcId="{9EF9EFE0-82C6-4C9B-A77A-9023C1683673}" destId="{FA8708DC-45B1-47AF-AC5C-DDA2925B9465}" srcOrd="2" destOrd="0" presId="urn:microsoft.com/office/officeart/2005/8/layout/orgChart1"/>
    <dgm:cxn modelId="{EAB4DD39-B805-40C6-A4A9-84955DD75D3C}" type="presParOf" srcId="{8491586A-190E-4BE3-8423-E1BF7B2B4F14}" destId="{D660D5FB-FF77-4EF1-9DB7-417DFB1A28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3CB48-ADE3-440D-BA61-90EBCAA14CBB}">
      <dsp:nvSpPr>
        <dsp:cNvPr id="0" name=""/>
        <dsp:cNvSpPr/>
      </dsp:nvSpPr>
      <dsp:spPr>
        <a:xfrm>
          <a:off x="3543300" y="884082"/>
          <a:ext cx="2137939" cy="371047"/>
        </a:xfrm>
        <a:custGeom>
          <a:avLst/>
          <a:gdLst/>
          <a:ahLst/>
          <a:cxnLst/>
          <a:rect l="0" t="0" r="0" b="0"/>
          <a:pathLst>
            <a:path>
              <a:moveTo>
                <a:pt x="0" y="0"/>
              </a:moveTo>
              <a:lnTo>
                <a:pt x="0" y="185523"/>
              </a:lnTo>
              <a:lnTo>
                <a:pt x="2137939" y="185523"/>
              </a:lnTo>
              <a:lnTo>
                <a:pt x="2137939" y="3710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DDC7AF-8452-4A76-933F-F1072F0FAB15}">
      <dsp:nvSpPr>
        <dsp:cNvPr id="0" name=""/>
        <dsp:cNvSpPr/>
      </dsp:nvSpPr>
      <dsp:spPr>
        <a:xfrm>
          <a:off x="3497580" y="884082"/>
          <a:ext cx="91440" cy="371047"/>
        </a:xfrm>
        <a:custGeom>
          <a:avLst/>
          <a:gdLst/>
          <a:ahLst/>
          <a:cxnLst/>
          <a:rect l="0" t="0" r="0" b="0"/>
          <a:pathLst>
            <a:path>
              <a:moveTo>
                <a:pt x="45720" y="0"/>
              </a:moveTo>
              <a:lnTo>
                <a:pt x="45720" y="3710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EE7A8-7465-4DA6-8470-1240B5FBF47D}">
      <dsp:nvSpPr>
        <dsp:cNvPr id="0" name=""/>
        <dsp:cNvSpPr/>
      </dsp:nvSpPr>
      <dsp:spPr>
        <a:xfrm>
          <a:off x="698603" y="2138576"/>
          <a:ext cx="265033" cy="2067263"/>
        </a:xfrm>
        <a:custGeom>
          <a:avLst/>
          <a:gdLst/>
          <a:ahLst/>
          <a:cxnLst/>
          <a:rect l="0" t="0" r="0" b="0"/>
          <a:pathLst>
            <a:path>
              <a:moveTo>
                <a:pt x="0" y="0"/>
              </a:moveTo>
              <a:lnTo>
                <a:pt x="0" y="2067263"/>
              </a:lnTo>
              <a:lnTo>
                <a:pt x="265033" y="206726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0EA552-C572-4CAC-9AE7-5EBD5625A7C0}">
      <dsp:nvSpPr>
        <dsp:cNvPr id="0" name=""/>
        <dsp:cNvSpPr/>
      </dsp:nvSpPr>
      <dsp:spPr>
        <a:xfrm>
          <a:off x="698603" y="2138576"/>
          <a:ext cx="265033" cy="812770"/>
        </a:xfrm>
        <a:custGeom>
          <a:avLst/>
          <a:gdLst/>
          <a:ahLst/>
          <a:cxnLst/>
          <a:rect l="0" t="0" r="0" b="0"/>
          <a:pathLst>
            <a:path>
              <a:moveTo>
                <a:pt x="0" y="0"/>
              </a:moveTo>
              <a:lnTo>
                <a:pt x="0" y="812770"/>
              </a:lnTo>
              <a:lnTo>
                <a:pt x="265033" y="81277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09A30-54D6-4228-ACA0-FCB3B358BD3F}">
      <dsp:nvSpPr>
        <dsp:cNvPr id="0" name=""/>
        <dsp:cNvSpPr/>
      </dsp:nvSpPr>
      <dsp:spPr>
        <a:xfrm>
          <a:off x="1405360" y="884082"/>
          <a:ext cx="2137939" cy="371047"/>
        </a:xfrm>
        <a:custGeom>
          <a:avLst/>
          <a:gdLst/>
          <a:ahLst/>
          <a:cxnLst/>
          <a:rect l="0" t="0" r="0" b="0"/>
          <a:pathLst>
            <a:path>
              <a:moveTo>
                <a:pt x="2137939" y="0"/>
              </a:moveTo>
              <a:lnTo>
                <a:pt x="2137939" y="185523"/>
              </a:lnTo>
              <a:lnTo>
                <a:pt x="0" y="185523"/>
              </a:lnTo>
              <a:lnTo>
                <a:pt x="0" y="37104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8439BA-15F5-458A-A48A-A010D6340BCE}">
      <dsp:nvSpPr>
        <dsp:cNvPr id="0" name=""/>
        <dsp:cNvSpPr/>
      </dsp:nvSpPr>
      <dsp:spPr>
        <a:xfrm>
          <a:off x="2659853" y="636"/>
          <a:ext cx="1766892" cy="8834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Hình</a:t>
          </a:r>
          <a:r>
            <a:rPr lang="en-US" sz="2300" kern="1200" dirty="0"/>
            <a:t> </a:t>
          </a:r>
          <a:r>
            <a:rPr lang="en-US" sz="2300" kern="1200" dirty="0" err="1"/>
            <a:t>thức</a:t>
          </a:r>
          <a:r>
            <a:rPr lang="en-US" sz="2300" kern="1200" dirty="0"/>
            <a:t> </a:t>
          </a:r>
          <a:r>
            <a:rPr lang="en-US" sz="2300" kern="1200" dirty="0" err="1"/>
            <a:t>sinh</a:t>
          </a:r>
          <a:r>
            <a:rPr lang="en-US" sz="2300" kern="1200" dirty="0"/>
            <a:t> </a:t>
          </a:r>
          <a:r>
            <a:rPr lang="en-US" sz="2300" kern="1200" dirty="0" err="1"/>
            <a:t>sản</a:t>
          </a:r>
          <a:r>
            <a:rPr lang="en-US" sz="2300" kern="1200" dirty="0"/>
            <a:t> </a:t>
          </a:r>
          <a:r>
            <a:rPr lang="en-US" sz="2300" kern="1200" dirty="0" err="1"/>
            <a:t>hữu</a:t>
          </a:r>
          <a:r>
            <a:rPr lang="en-US" sz="2300" kern="1200" dirty="0"/>
            <a:t> </a:t>
          </a:r>
          <a:r>
            <a:rPr lang="en-US" sz="2300" kern="1200" dirty="0" err="1"/>
            <a:t>tính</a:t>
          </a:r>
          <a:endParaRPr lang="en-US" sz="2300" kern="1200" dirty="0"/>
        </a:p>
      </dsp:txBody>
      <dsp:txXfrm>
        <a:off x="2659853" y="636"/>
        <a:ext cx="1766892" cy="883446"/>
      </dsp:txXfrm>
    </dsp:sp>
    <dsp:sp modelId="{FE4589CB-56D1-4FBC-8CC8-1E46F6067E61}">
      <dsp:nvSpPr>
        <dsp:cNvPr id="0" name=""/>
        <dsp:cNvSpPr/>
      </dsp:nvSpPr>
      <dsp:spPr>
        <a:xfrm>
          <a:off x="521914" y="1255130"/>
          <a:ext cx="1766892" cy="8834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Đẻ</a:t>
          </a:r>
          <a:r>
            <a:rPr lang="en-US" sz="2300" kern="1200" dirty="0"/>
            <a:t> </a:t>
          </a:r>
          <a:r>
            <a:rPr lang="en-US" sz="2300" kern="1200" dirty="0" err="1"/>
            <a:t>trứng</a:t>
          </a:r>
          <a:endParaRPr lang="en-US" sz="2300" kern="1200" dirty="0"/>
        </a:p>
      </dsp:txBody>
      <dsp:txXfrm>
        <a:off x="521914" y="1255130"/>
        <a:ext cx="1766892" cy="883446"/>
      </dsp:txXfrm>
    </dsp:sp>
    <dsp:sp modelId="{20C26A4E-2738-4DD6-8226-32F66809F207}">
      <dsp:nvSpPr>
        <dsp:cNvPr id="0" name=""/>
        <dsp:cNvSpPr/>
      </dsp:nvSpPr>
      <dsp:spPr>
        <a:xfrm>
          <a:off x="963637" y="2509623"/>
          <a:ext cx="1766892" cy="883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Thụ</a:t>
          </a:r>
          <a:r>
            <a:rPr lang="en-US" sz="2300" kern="1200" dirty="0"/>
            <a:t> </a:t>
          </a:r>
          <a:r>
            <a:rPr lang="en-US" sz="2300" kern="1200" dirty="0" err="1"/>
            <a:t>tinh</a:t>
          </a:r>
          <a:r>
            <a:rPr lang="en-US" sz="2300" kern="1200" dirty="0"/>
            <a:t> </a:t>
          </a:r>
          <a:r>
            <a:rPr lang="en-US" sz="2300" kern="1200" dirty="0" err="1"/>
            <a:t>ngoài</a:t>
          </a:r>
          <a:endParaRPr lang="en-US" sz="2300" kern="1200" dirty="0"/>
        </a:p>
      </dsp:txBody>
      <dsp:txXfrm>
        <a:off x="963637" y="2509623"/>
        <a:ext cx="1766892" cy="883446"/>
      </dsp:txXfrm>
    </dsp:sp>
    <dsp:sp modelId="{4B49AAE2-C9CB-477D-8837-47A13D4DF81E}">
      <dsp:nvSpPr>
        <dsp:cNvPr id="0" name=""/>
        <dsp:cNvSpPr/>
      </dsp:nvSpPr>
      <dsp:spPr>
        <a:xfrm>
          <a:off x="963637" y="3764117"/>
          <a:ext cx="1766892" cy="883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Thụ</a:t>
          </a:r>
          <a:r>
            <a:rPr lang="en-US" sz="2300" kern="1200" dirty="0"/>
            <a:t> </a:t>
          </a:r>
          <a:r>
            <a:rPr lang="en-US" sz="2300" kern="1200" dirty="0" err="1"/>
            <a:t>tinh</a:t>
          </a:r>
          <a:r>
            <a:rPr lang="en-US" sz="2300" kern="1200" dirty="0"/>
            <a:t> </a:t>
          </a:r>
          <a:r>
            <a:rPr lang="en-US" sz="2300" kern="1200" dirty="0" err="1"/>
            <a:t>trong</a:t>
          </a:r>
          <a:endParaRPr lang="en-US" sz="2300" kern="1200" dirty="0"/>
        </a:p>
      </dsp:txBody>
      <dsp:txXfrm>
        <a:off x="963637" y="3764117"/>
        <a:ext cx="1766892" cy="883446"/>
      </dsp:txXfrm>
    </dsp:sp>
    <dsp:sp modelId="{2F38C845-105B-4004-A773-CE541C74DEBF}">
      <dsp:nvSpPr>
        <dsp:cNvPr id="0" name=""/>
        <dsp:cNvSpPr/>
      </dsp:nvSpPr>
      <dsp:spPr>
        <a:xfrm>
          <a:off x="2659853" y="1255130"/>
          <a:ext cx="1766892" cy="8834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Đẻ</a:t>
          </a:r>
          <a:r>
            <a:rPr lang="en-US" sz="2300" kern="1200" dirty="0"/>
            <a:t> </a:t>
          </a:r>
          <a:r>
            <a:rPr lang="en-US" sz="2300" kern="1200" dirty="0" err="1"/>
            <a:t>trứng</a:t>
          </a:r>
          <a:r>
            <a:rPr lang="en-US" sz="2300" kern="1200" dirty="0"/>
            <a:t> </a:t>
          </a:r>
          <a:r>
            <a:rPr lang="en-US" sz="2300" kern="1200" dirty="0" err="1"/>
            <a:t>thai</a:t>
          </a:r>
          <a:endParaRPr lang="en-US" sz="2300" kern="1200" dirty="0"/>
        </a:p>
      </dsp:txBody>
      <dsp:txXfrm>
        <a:off x="2659853" y="1255130"/>
        <a:ext cx="1766892" cy="883446"/>
      </dsp:txXfrm>
    </dsp:sp>
    <dsp:sp modelId="{3E04FB01-EBE7-479F-8E36-65CFCEEC1858}">
      <dsp:nvSpPr>
        <dsp:cNvPr id="0" name=""/>
        <dsp:cNvSpPr/>
      </dsp:nvSpPr>
      <dsp:spPr>
        <a:xfrm>
          <a:off x="4797793" y="1255130"/>
          <a:ext cx="1766892" cy="8834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Đẻ</a:t>
          </a:r>
          <a:r>
            <a:rPr lang="en-US" sz="2300" kern="1200" dirty="0"/>
            <a:t> con</a:t>
          </a:r>
        </a:p>
      </dsp:txBody>
      <dsp:txXfrm>
        <a:off x="4797793" y="1255130"/>
        <a:ext cx="1766892" cy="8834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4/5/2025</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4/5/2025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85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fld id="{750003B0-C4B8-43D2-91D0-AE45C8A8A4DC}" type="slidenum">
              <a:rPr lang="en-US" altLang="en-US" sz="1200"/>
              <a:pPr eaLnBrk="1" hangingPunct="1"/>
              <a:t>80</a:t>
            </a:fld>
            <a:endParaRPr lang="en-US" altLang="en-US" sz="1200"/>
          </a:p>
        </p:txBody>
      </p:sp>
    </p:spTree>
    <p:extLst>
      <p:ext uri="{BB962C8B-B14F-4D97-AF65-F5344CB8AC3E}">
        <p14:creationId xmlns:p14="http://schemas.microsoft.com/office/powerpoint/2010/main" val="372166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7C9B3B-9306-4A85-B753-E8B8E913E23C}" type="slidenum">
              <a:rPr lang="en-US" altLang="en-US">
                <a:latin typeface="Times New Roman" panose="02020603050405020304" pitchFamily="18" charset="0"/>
              </a:rPr>
              <a:pPr eaLnBrk="1" hangingPunct="1"/>
              <a:t>33</a:t>
            </a:fld>
            <a:endParaRPr lang="en-US" altLang="en-US">
              <a:latin typeface="Times New Roman" panose="02020603050405020304" pitchFamily="18" charset="0"/>
            </a:endParaRPr>
          </a:p>
        </p:txBody>
      </p:sp>
      <p:sp>
        <p:nvSpPr>
          <p:cNvPr id="35843" name="Slide Image Placeholder 1"/>
          <p:cNvSpPr>
            <a:spLocks noGrp="1" noRot="1" noChangeAspect="1" noTextEdit="1"/>
          </p:cNvSpPr>
          <p:nvPr>
            <p:ph type="sldImg"/>
          </p:nvPr>
        </p:nvSpPr>
        <p:spPr>
          <a:ln/>
        </p:spPr>
      </p:sp>
      <p:sp>
        <p:nvSpPr>
          <p:cNvPr id="358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5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96ED244-6A97-4C4A-A7F6-0FFBF09F80EE}" type="slidenum">
              <a:rPr lang="en-US" altLang="en-US" sz="1200">
                <a:latin typeface="Wingdings" panose="05000000000000000000" pitchFamily="2" charset="2"/>
              </a:rPr>
              <a:pPr algn="r" eaLnBrk="1" hangingPunct="1"/>
              <a:t>33</a:t>
            </a:fld>
            <a:endParaRPr lang="en-US" altLang="en-US" sz="1200">
              <a:latin typeface="Wingdings" panose="05000000000000000000" pitchFamily="2" charset="2"/>
            </a:endParaRPr>
          </a:p>
        </p:txBody>
      </p:sp>
    </p:spTree>
    <p:extLst>
      <p:ext uri="{BB962C8B-B14F-4D97-AF65-F5344CB8AC3E}">
        <p14:creationId xmlns:p14="http://schemas.microsoft.com/office/powerpoint/2010/main" val="62161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081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54</a:t>
            </a:fld>
            <a:endParaRPr lang="en-US"/>
          </a:p>
        </p:txBody>
      </p:sp>
    </p:spTree>
    <p:extLst>
      <p:ext uri="{BB962C8B-B14F-4D97-AF65-F5344CB8AC3E}">
        <p14:creationId xmlns:p14="http://schemas.microsoft.com/office/powerpoint/2010/main" val="403950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3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61</a:t>
            </a:fld>
            <a:endParaRPr lang="en-US"/>
          </a:p>
        </p:txBody>
      </p:sp>
    </p:spTree>
    <p:extLst>
      <p:ext uri="{BB962C8B-B14F-4D97-AF65-F5344CB8AC3E}">
        <p14:creationId xmlns:p14="http://schemas.microsoft.com/office/powerpoint/2010/main" val="177707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64</a:t>
            </a:fld>
            <a:endParaRPr lang="en-US"/>
          </a:p>
        </p:txBody>
      </p:sp>
    </p:spTree>
    <p:extLst>
      <p:ext uri="{BB962C8B-B14F-4D97-AF65-F5344CB8AC3E}">
        <p14:creationId xmlns:p14="http://schemas.microsoft.com/office/powerpoint/2010/main" val="218984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lgn="r" eaLnBrk="1" hangingPunct="1"/>
            <a:fld id="{F6A1386D-4026-49D1-8278-8C347BE0C21F}" type="slidenum">
              <a:rPr lang="en-US" altLang="en-US" sz="1200"/>
              <a:pPr algn="r" eaLnBrk="1" hangingPunct="1"/>
              <a:t>78</a:t>
            </a:fld>
            <a:endParaRPr lang="en-US" altLang="en-US" sz="1200"/>
          </a:p>
        </p:txBody>
      </p:sp>
    </p:spTree>
    <p:extLst>
      <p:ext uri="{BB962C8B-B14F-4D97-AF65-F5344CB8AC3E}">
        <p14:creationId xmlns:p14="http://schemas.microsoft.com/office/powerpoint/2010/main" val="240979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8336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851535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26675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67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72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11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66220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18018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E22C78-A292-4762-A7B2-F136D07CC12D}" type="slidenum">
              <a:rPr lang="en-US" altLang="en-US"/>
              <a:pPr/>
              <a:t>‹#›</a:t>
            </a:fld>
            <a:endParaRPr lang="en-US" altLang="en-US"/>
          </a:p>
        </p:txBody>
      </p:sp>
    </p:spTree>
    <p:extLst>
      <p:ext uri="{BB962C8B-B14F-4D97-AF65-F5344CB8AC3E}">
        <p14:creationId xmlns:p14="http://schemas.microsoft.com/office/powerpoint/2010/main" val="1939491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B9D3B2A-6613-40AA-94B4-FF0F32750C97}" type="slidenum">
              <a:rPr lang="en-US" altLang="en-US"/>
              <a:pPr/>
              <a:t>‹#›</a:t>
            </a:fld>
            <a:endParaRPr lang="en-US" altLang="en-US"/>
          </a:p>
        </p:txBody>
      </p:sp>
    </p:spTree>
    <p:extLst>
      <p:ext uri="{BB962C8B-B14F-4D97-AF65-F5344CB8AC3E}">
        <p14:creationId xmlns:p14="http://schemas.microsoft.com/office/powerpoint/2010/main" val="196397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EB4B92-8B2B-42F9-B401-5736DF107FC4}" type="slidenum">
              <a:rPr lang="en-US" altLang="en-US"/>
              <a:pPr/>
              <a:t>‹#›</a:t>
            </a:fld>
            <a:endParaRPr lang="en-US" altLang="en-US"/>
          </a:p>
        </p:txBody>
      </p:sp>
    </p:spTree>
    <p:extLst>
      <p:ext uri="{BB962C8B-B14F-4D97-AF65-F5344CB8AC3E}">
        <p14:creationId xmlns:p14="http://schemas.microsoft.com/office/powerpoint/2010/main" val="3565747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grpSp>
        <p:nvGrpSpPr>
          <p:cNvPr id="3" name="Group 2">
            <a:extLst>
              <a:ext uri="{FF2B5EF4-FFF2-40B4-BE49-F238E27FC236}">
                <a16:creationId xmlns:a16="http://schemas.microsoft.com/office/drawing/2014/main" id="{4CF4C143-2DE4-4A59-9225-C44B17F8F99F}"/>
              </a:ext>
            </a:extLst>
          </p:cNvPr>
          <p:cNvGrpSpPr/>
          <p:nvPr userDrawn="1"/>
        </p:nvGrpSpPr>
        <p:grpSpPr>
          <a:xfrm>
            <a:off x="9433981" y="1"/>
            <a:ext cx="1647523" cy="1816099"/>
            <a:chOff x="12554553" y="1"/>
            <a:chExt cx="1647523" cy="1816099"/>
          </a:xfrm>
        </p:grpSpPr>
        <p:sp>
          <p:nvSpPr>
            <p:cNvPr id="4" name="Rectangle: Folded Corner 3">
              <a:extLst>
                <a:ext uri="{FF2B5EF4-FFF2-40B4-BE49-F238E27FC236}">
                  <a16:creationId xmlns:a16="http://schemas.microsoft.com/office/drawing/2014/main" id="{F35CDF3A-32A4-4944-8471-5618C2895CD6}"/>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0C6B6273-908A-4447-8576-D3C55254554D}"/>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1646972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8515350" cy="739056"/>
          </a:xfrm>
        </p:spPr>
        <p:txBody>
          <a:bodyPr>
            <a:normAutofit/>
          </a:bodyPr>
          <a:lstStyle>
            <a:lvl1pPr>
              <a:defRPr sz="3600"/>
            </a:lvl1pPr>
          </a:lstStyle>
          <a:p>
            <a:r>
              <a:rPr lang="en-US" dirty="0"/>
              <a:t>Click to edit Master title style</a:t>
            </a:r>
          </a:p>
        </p:txBody>
      </p:sp>
      <p:grpSp>
        <p:nvGrpSpPr>
          <p:cNvPr id="6" name="Group 5">
            <a:extLst>
              <a:ext uri="{FF2B5EF4-FFF2-40B4-BE49-F238E27FC236}">
                <a16:creationId xmlns:a16="http://schemas.microsoft.com/office/drawing/2014/main" id="{03FB2F2C-9238-4D45-94A7-5C35D93D1392}"/>
              </a:ext>
            </a:extLst>
          </p:cNvPr>
          <p:cNvGrpSpPr/>
          <p:nvPr userDrawn="1"/>
        </p:nvGrpSpPr>
        <p:grpSpPr>
          <a:xfrm>
            <a:off x="9433981" y="1"/>
            <a:ext cx="1644047" cy="1816099"/>
            <a:chOff x="9433981" y="1"/>
            <a:chExt cx="1644047" cy="1816099"/>
          </a:xfrm>
        </p:grpSpPr>
        <p:sp>
          <p:nvSpPr>
            <p:cNvPr id="7" name="Rectangle: Folded Corner 6">
              <a:extLst>
                <a:ext uri="{FF2B5EF4-FFF2-40B4-BE49-F238E27FC236}">
                  <a16:creationId xmlns:a16="http://schemas.microsoft.com/office/drawing/2014/main" id="{A21EA9FF-346A-4403-99E1-6330E0E642DA}"/>
                </a:ext>
              </a:extLst>
            </p:cNvPr>
            <p:cNvSpPr/>
            <p:nvPr userDrawn="1"/>
          </p:nvSpPr>
          <p:spPr>
            <a:xfrm>
              <a:off x="9433981"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dirty="0">
                  <a:solidFill>
                    <a:schemeClr val="accent2">
                      <a:lumMod val="50000"/>
                    </a:schemeClr>
                  </a:solidFill>
                </a:rPr>
                <a:t>To insert your own icons*:</a:t>
              </a:r>
            </a:p>
            <a:p>
              <a:endParaRPr lang="en-US" sz="1400" dirty="0">
                <a:solidFill>
                  <a:schemeClr val="accent2">
                    <a:lumMod val="50000"/>
                  </a:schemeClr>
                </a:solidFill>
              </a:endParaRPr>
            </a:p>
            <a:p>
              <a:r>
                <a:rPr lang="en-US" sz="1400" b="1" dirty="0">
                  <a:solidFill>
                    <a:schemeClr val="accent2">
                      <a:lumMod val="50000"/>
                    </a:schemeClr>
                  </a:solidFill>
                </a:rPr>
                <a:t>Insert</a:t>
              </a:r>
              <a:r>
                <a:rPr lang="en-US" sz="1400" dirty="0">
                  <a:solidFill>
                    <a:schemeClr val="accent2">
                      <a:lumMod val="50000"/>
                    </a:schemeClr>
                  </a:solidFill>
                </a:rPr>
                <a:t> &gt;&gt; </a:t>
              </a:r>
              <a:r>
                <a:rPr lang="en-US" sz="1400" b="1" dirty="0">
                  <a:solidFill>
                    <a:schemeClr val="accent2">
                      <a:lumMod val="50000"/>
                    </a:schemeClr>
                  </a:solidFill>
                </a:rPr>
                <a:t>Icons</a:t>
              </a:r>
            </a:p>
            <a:p>
              <a:endParaRPr lang="en-US" sz="1400" dirty="0">
                <a:solidFill>
                  <a:schemeClr val="accent2">
                    <a:lumMod val="50000"/>
                  </a:schemeClr>
                </a:solidFill>
              </a:endParaRPr>
            </a:p>
            <a:p>
              <a:r>
                <a:rPr lang="en-US" sz="1200" i="1" dirty="0">
                  <a:solidFill>
                    <a:schemeClr val="accent2">
                      <a:lumMod val="50000"/>
                    </a:schemeClr>
                  </a:solidFill>
                </a:rPr>
                <a:t>(*Only available to Microsoft 365 subscribers)</a:t>
              </a:r>
            </a:p>
          </p:txBody>
        </p:sp>
        <p:pic>
          <p:nvPicPr>
            <p:cNvPr id="8" name="Picture 7">
              <a:extLst>
                <a:ext uri="{FF2B5EF4-FFF2-40B4-BE49-F238E27FC236}">
                  <a16:creationId xmlns:a16="http://schemas.microsoft.com/office/drawing/2014/main" id="{F52EC167-F9B1-4085-86E7-C378D6346E24}"/>
                </a:ext>
              </a:extLst>
            </p:cNvPr>
            <p:cNvPicPr>
              <a:picLocks noChangeAspect="1"/>
            </p:cNvPicPr>
            <p:nvPr userDrawn="1"/>
          </p:nvPicPr>
          <p:blipFill rotWithShape="1">
            <a:blip r:embed="rId2"/>
            <a:srcRect t="1" b="5479"/>
            <a:stretch/>
          </p:blipFill>
          <p:spPr>
            <a:xfrm>
              <a:off x="10677978" y="424090"/>
              <a:ext cx="400050" cy="657225"/>
            </a:xfrm>
            <a:prstGeom prst="rect">
              <a:avLst/>
            </a:prstGeom>
          </p:spPr>
        </p:pic>
      </p:grpSp>
    </p:spTree>
    <p:extLst>
      <p:ext uri="{BB962C8B-B14F-4D97-AF65-F5344CB8AC3E}">
        <p14:creationId xmlns:p14="http://schemas.microsoft.com/office/powerpoint/2010/main" val="271163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ED4372-C84A-4522-8387-E9EF01D729EF}" type="slidenum">
              <a:rPr lang="en-US" altLang="en-US"/>
              <a:pPr/>
              <a:t>‹#›</a:t>
            </a:fld>
            <a:endParaRPr lang="en-US" altLang="en-US"/>
          </a:p>
        </p:txBody>
      </p:sp>
    </p:spTree>
    <p:extLst>
      <p:ext uri="{BB962C8B-B14F-4D97-AF65-F5344CB8AC3E}">
        <p14:creationId xmlns:p14="http://schemas.microsoft.com/office/powerpoint/2010/main" val="92153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11D2A0-D018-4186-B721-D52875E35E38}" type="slidenum">
              <a:rPr lang="en-US" altLang="en-US"/>
              <a:pPr/>
              <a:t>‹#›</a:t>
            </a:fld>
            <a:endParaRPr lang="en-US" altLang="en-US"/>
          </a:p>
        </p:txBody>
      </p:sp>
    </p:spTree>
    <p:extLst>
      <p:ext uri="{BB962C8B-B14F-4D97-AF65-F5344CB8AC3E}">
        <p14:creationId xmlns:p14="http://schemas.microsoft.com/office/powerpoint/2010/main" val="27927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6331"/>
            <a:ext cx="78867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5422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4.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5.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7.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049E53-DE8E-6640-4CEF-40D68DFD53AC}"/>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x-none"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4/5/2025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 id="2147484044" r:id="rId7"/>
    <p:sldLayoutId id="2147484046"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991306401"/>
      </p:ext>
    </p:extLst>
  </p:cSld>
  <p:clrMap bg1="lt1" tx1="dk1" bg2="lt2" tx2="dk2" accent1="accent1" accent2="accent2" accent3="accent3" accent4="accent4" accent5="accent5" accent6="accent6" hlink="hlink" folHlink="folHlink"/>
  <p:sldLayoutIdLst>
    <p:sldLayoutId id="2147484028"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574122797"/>
      </p:ext>
    </p:extLst>
  </p:cSld>
  <p:clrMap bg1="lt1" tx1="dk1" bg2="lt2" tx2="dk2" accent1="accent1" accent2="accent2" accent3="accent3" accent4="accent4" accent5="accent5" accent6="accent6" hlink="hlink" folHlink="folHlink"/>
  <p:sldLayoutIdLst>
    <p:sldLayoutId id="2147484030"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838127501"/>
      </p:ext>
    </p:extLst>
  </p:cSld>
  <p:clrMap bg1="lt1" tx1="dk1" bg2="lt2" tx2="dk2" accent1="accent1" accent2="accent2" accent3="accent3" accent4="accent4" accent5="accent5" accent6="accent6" hlink="hlink" folHlink="folHlink"/>
  <p:sldLayoutIdLst>
    <p:sldLayoutId id="2147484032"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BA881EB-22C6-6CEA-E198-A4BD7827A9C4}"/>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en-VN"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4/5/2025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380953968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8" r:id="rId7"/>
    <p:sldLayoutId id="2147484049" r:id="rId8"/>
    <p:sldLayoutId id="2147484050"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597247436"/>
      </p:ext>
    </p:extLst>
  </p:cSld>
  <p:clrMap bg1="lt1" tx1="dk1" bg2="lt2" tx2="dk2" accent1="accent1" accent2="accent2" accent3="accent3" accent4="accent4" accent5="accent5" accent6="accent6" hlink="hlink" folHlink="folHlink"/>
  <p:sldLayoutIdLst>
    <p:sldLayoutId id="2147484041"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332"/>
            <a:ext cx="78867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1219200"/>
            <a:ext cx="78867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0"/>
            <a:ext cx="9144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91178" y="11643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Rectangle 6"/>
          <p:cNvSpPr/>
          <p:nvPr userDrawn="1"/>
        </p:nvSpPr>
        <p:spPr>
          <a:xfrm>
            <a:off x="-88899" y="6959601"/>
            <a:ext cx="1625766"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grpSp>
        <p:nvGrpSpPr>
          <p:cNvPr id="8" name="Group 7"/>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327193313"/>
      </p:ext>
    </p:extLst>
  </p:cSld>
  <p:clrMap bg1="lt1" tx1="dk1" bg2="lt2" tx2="dk2" accent1="accent1" accent2="accent2" accent3="accent3" accent4="accent4" accent5="accent5" accent6="accent6" hlink="hlink" folHlink="folHlink"/>
  <p:sldLayoutIdLst>
    <p:sldLayoutId id="2147484043"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0.xml"/><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slide" Target="slide8.xm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slide" Target="slide9.xml"/><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hyperlink" Target="Sinh%20san%20vo%20tinh%20o%20dong%20vat_2.fl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hyperlink" Target="Th&#432;%20vi&#7879;n%20tr&#7921;c%20tuy&#7871;n%20Violet_2.flv"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Th&#432;%20vi&#7879;n%20tr&#7921;c%20tuy&#7871;n%20Violet.flv" TargetMode="External"/><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Th&#432;%20vi&#7879;n%20tr&#7921;c%20tuy&#7871;n%20Violet.flv"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Th&#432;%20vi&#7879;n%20tr&#7921;c%20tuy&#7871;n%20Violet.flv"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Downloads/phim/Ng&#432;&#7901;i.wmv" TargetMode="External"/><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2.png"/><Relationship Id="rId18" Type="http://schemas.microsoft.com/office/2007/relationships/hdphoto" Target="../media/hdphoto13.wdp"/><Relationship Id="rId3" Type="http://schemas.openxmlformats.org/officeDocument/2006/relationships/image" Target="../media/image77.png"/><Relationship Id="rId7" Type="http://schemas.openxmlformats.org/officeDocument/2006/relationships/image" Target="../media/image79.png"/><Relationship Id="rId12" Type="http://schemas.microsoft.com/office/2007/relationships/hdphoto" Target="../media/hdphoto10.wdp"/><Relationship Id="rId17" Type="http://schemas.openxmlformats.org/officeDocument/2006/relationships/image" Target="../media/image84.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17.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80.png"/><Relationship Id="rId14" Type="http://schemas.microsoft.com/office/2007/relationships/hdphoto" Target="../media/hdphoto1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5.png"/><Relationship Id="rId1" Type="http://schemas.openxmlformats.org/officeDocument/2006/relationships/slideLayout" Target="../slideLayouts/slideLayout17.xml"/><Relationship Id="rId5" Type="http://schemas.microsoft.com/office/2007/relationships/hdphoto" Target="../media/hdphoto15.wdp"/><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microsoft.com/office/2007/relationships/hdphoto" Target="../media/hdphoto14.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63.xml"/><Relationship Id="rId1" Type="http://schemas.openxmlformats.org/officeDocument/2006/relationships/slideLayout" Target="../slideLayouts/slideLayout17.xml"/><Relationship Id="rId5" Type="http://schemas.openxmlformats.org/officeDocument/2006/relationships/image" Target="../media/image88.jpe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8.xml"/><Relationship Id="rId6" Type="http://schemas.openxmlformats.org/officeDocument/2006/relationships/slide" Target="slide16.xml"/><Relationship Id="rId5" Type="http://schemas.openxmlformats.org/officeDocument/2006/relationships/image" Target="../media/image95.jpe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61.xml"/><Relationship Id="rId1" Type="http://schemas.openxmlformats.org/officeDocument/2006/relationships/slideLayout" Target="../slideLayouts/slideLayout17.xml"/><Relationship Id="rId5" Type="http://schemas.openxmlformats.org/officeDocument/2006/relationships/image" Target="../media/image106.jpeg"/><Relationship Id="rId4" Type="http://schemas.openxmlformats.org/officeDocument/2006/relationships/slide" Target="slide63.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57F3C2-F243-08BC-1F24-0318598CE5C2}"/>
              </a:ext>
            </a:extLst>
          </p:cNvPr>
          <p:cNvSpPr>
            <a:spLocks noChangeArrowheads="1"/>
          </p:cNvSpPr>
          <p:nvPr/>
        </p:nvSpPr>
        <p:spPr bwMode="auto">
          <a:xfrm>
            <a:off x="1371600" y="4615376"/>
            <a:ext cx="6126566" cy="731018"/>
          </a:xfrm>
          <a:prstGeom prst="rect">
            <a:avLst/>
          </a:prstGeom>
          <a:noFill/>
          <a:ln w="9525">
            <a:noFill/>
            <a:miter lim="800000"/>
            <a:headEnd/>
            <a:tailEnd/>
          </a:ln>
        </p:spPr>
        <p:txBody>
          <a:bodyPr/>
          <a:lstStyle/>
          <a:p>
            <a:pPr marL="202704" indent="-202704" algn="ctr">
              <a:spcAft>
                <a:spcPts val="450"/>
              </a:spcAft>
              <a:buClr>
                <a:srgbClr val="44546A"/>
              </a:buClr>
              <a:buSzPct val="70000"/>
              <a:defRPr/>
            </a:pPr>
            <a:r>
              <a:rPr lang="en-US" b="1" dirty="0" err="1">
                <a:solidFill>
                  <a:srgbClr val="FFFFE2"/>
                </a:solidFill>
                <a:latin typeface="#9Slide02 Tieu de rat dai 01" panose="02000000000000000000" pitchFamily="2" charset="0"/>
                <a:ea typeface="#9Slide02 Tieu de rat dai 01" panose="02000000000000000000" pitchFamily="2" charset="0"/>
              </a:rPr>
              <a:t>Giun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đất</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là</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động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vật</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lưỡng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tính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có</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cả</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cơ</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quan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sinh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tinh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và</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cơ</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quan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sinh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trứng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trên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cùng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một</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cơ</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thể</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nhưng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giun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đất</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bố</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mẹ</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vẫn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thực</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hiện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quá</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trình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giao</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phối</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chéo</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để</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sinh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sản</a:t>
            </a:r>
            <a:r>
              <a:rPr lang="en-US" b="1" dirty="0">
                <a:solidFill>
                  <a:srgbClr val="FFFFE2"/>
                </a:solidFill>
                <a:latin typeface="#9Slide02 Tieu de rat dai 01" panose="02000000000000000000" pitchFamily="2" charset="0"/>
                <a:ea typeface="#9Slide02 Tieu de rat dai 01" panose="02000000000000000000" pitchFamily="2" charset="0"/>
              </a:rPr>
              <a:t> ra </a:t>
            </a:r>
            <a:r>
              <a:rPr lang="en-US" b="1" dirty="0" err="1">
                <a:solidFill>
                  <a:srgbClr val="FFFFE2"/>
                </a:solidFill>
                <a:latin typeface="#9Slide02 Tieu de rat dai 01" panose="02000000000000000000" pitchFamily="2" charset="0"/>
                <a:ea typeface="#9Slide02 Tieu de rat dai 01" panose="02000000000000000000" pitchFamily="2" charset="0"/>
              </a:rPr>
              <a:t>giun</a:t>
            </a:r>
            <a:r>
              <a:rPr lang="en-US" b="1" dirty="0">
                <a:solidFill>
                  <a:srgbClr val="FFFFE2"/>
                </a:solidFill>
                <a:latin typeface="#9Slide02 Tieu de rat dai 01" panose="02000000000000000000" pitchFamily="2" charset="0"/>
                <a:ea typeface="#9Slide02 Tieu de rat dai 01" panose="02000000000000000000" pitchFamily="2" charset="0"/>
              </a:rPr>
              <a:t> con. </a:t>
            </a:r>
            <a:r>
              <a:rPr lang="en-US" b="1" dirty="0" err="1">
                <a:solidFill>
                  <a:srgbClr val="FFFFE2"/>
                </a:solidFill>
                <a:latin typeface="#9Slide02 Tieu de rat dai 01" panose="02000000000000000000" pitchFamily="2" charset="0"/>
                <a:ea typeface="#9Slide02 Tieu de rat dai 01" panose="02000000000000000000" pitchFamily="2" charset="0"/>
              </a:rPr>
              <a:t>Hãy</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giải</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thích</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hiện</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tượng</a:t>
            </a:r>
            <a:r>
              <a:rPr lang="en-US" b="1" dirty="0">
                <a:solidFill>
                  <a:srgbClr val="FFFFE2"/>
                </a:solidFill>
                <a:latin typeface="#9Slide02 Tieu de rat dai 01" panose="02000000000000000000" pitchFamily="2" charset="0"/>
                <a:ea typeface="#9Slide02 Tieu de rat dai 01" panose="02000000000000000000" pitchFamily="2" charset="0"/>
              </a:rPr>
              <a:t> </a:t>
            </a:r>
            <a:r>
              <a:rPr lang="en-US" b="1" dirty="0" err="1">
                <a:solidFill>
                  <a:srgbClr val="FFFFE2"/>
                </a:solidFill>
                <a:latin typeface="#9Slide02 Tieu de rat dai 01" panose="02000000000000000000" pitchFamily="2" charset="0"/>
                <a:ea typeface="#9Slide02 Tieu de rat dai 01" panose="02000000000000000000" pitchFamily="2" charset="0"/>
              </a:rPr>
              <a:t>trên</a:t>
            </a:r>
            <a:r>
              <a:rPr lang="en-US" b="1" dirty="0">
                <a:solidFill>
                  <a:srgbClr val="FFFFE2"/>
                </a:solidFill>
                <a:latin typeface="#9Slide02 Tieu de rat dai 01" panose="02000000000000000000" pitchFamily="2" charset="0"/>
                <a:ea typeface="#9Slide02 Tieu de rat dai 01" panose="02000000000000000000" pitchFamily="2" charset="0"/>
              </a:rPr>
              <a:t>?</a:t>
            </a:r>
            <a:endParaRPr lang="vi-VN" b="1" dirty="0">
              <a:solidFill>
                <a:srgbClr val="FFFFE2"/>
              </a:solidFill>
              <a:latin typeface="#9Slide02 Tieu de rat dai 01" panose="02000000000000000000" pitchFamily="2" charset="0"/>
              <a:ea typeface="#9Slide02 Tieu de rat dai 01" panose="02000000000000000000" pitchFamily="2" charset="0"/>
            </a:endParaRPr>
          </a:p>
        </p:txBody>
      </p:sp>
      <p:pic>
        <p:nvPicPr>
          <p:cNvPr id="1026" name="Picture 2" descr="GIUN ĐẤT duocnhh">
            <a:extLst>
              <a:ext uri="{FF2B5EF4-FFF2-40B4-BE49-F238E27FC236}">
                <a16:creationId xmlns:a16="http://schemas.microsoft.com/office/drawing/2014/main" id="{791E9FB3-E3DF-498B-BC46-2B29AE0B6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62" b="17659"/>
          <a:stretch/>
        </p:blipFill>
        <p:spPr bwMode="auto">
          <a:xfrm>
            <a:off x="1600200" y="990600"/>
            <a:ext cx="5743575" cy="361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80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29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0"/>
            <a:ext cx="4497387" cy="3581400"/>
          </a:xfrm>
          <a:prstGeom prst="rect">
            <a:avLst/>
          </a:prstGeom>
          <a:solidFill>
            <a:schemeClr val="bg1"/>
          </a:solidFill>
          <a:ln w="28575">
            <a:solidFill>
              <a:srgbClr val="FF0000"/>
            </a:solidFill>
            <a:miter lim="800000"/>
            <a:headEnd/>
            <a:tailEnd/>
          </a:ln>
        </p:spPr>
      </p:pic>
      <p:pic>
        <p:nvPicPr>
          <p:cNvPr id="7171" name="Picture 9" descr="http://khoahoc.tv/photos/image/2014/04/04/Planari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72000" y="0"/>
            <a:ext cx="4572000" cy="3581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dirty="0">
              <a:solidFill>
                <a:srgbClr val="FF0000"/>
              </a:solidFill>
              <a:latin typeface="Times New Roman" pitchFamily="18" charset="0"/>
              <a:cs typeface="Times New Roman" pitchFamily="18" charset="0"/>
            </a:endParaRPr>
          </a:p>
          <a:p>
            <a:pPr algn="ctr" fontAlgn="auto">
              <a:spcBef>
                <a:spcPts val="0"/>
              </a:spcBef>
              <a:spcAft>
                <a:spcPts val="0"/>
              </a:spcAft>
              <a:defRPr/>
            </a:pPr>
            <a:endParaRPr lang="en-US" sz="2000" b="1" dirty="0">
              <a:solidFill>
                <a:schemeClr val="tx1"/>
              </a:solidFill>
              <a:latin typeface="Times New Roman" pitchFamily="18" charset="0"/>
              <a:cs typeface="Times New Roman" pitchFamily="18" charset="0"/>
            </a:endParaRPr>
          </a:p>
        </p:txBody>
      </p:sp>
      <p:pic>
        <p:nvPicPr>
          <p:cNvPr id="717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425" y="5105400"/>
            <a:ext cx="12192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105400"/>
            <a:ext cx="1343025"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563" y="5105400"/>
            <a:ext cx="1233487"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28"/>
          <p:cNvSpPr txBox="1">
            <a:spLocks noChangeArrowheads="1"/>
          </p:cNvSpPr>
          <p:nvPr/>
        </p:nvSpPr>
        <p:spPr bwMode="auto">
          <a:xfrm>
            <a:off x="587375" y="4162425"/>
            <a:ext cx="1836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i="1" dirty="0" err="1">
                <a:latin typeface="Times New Roman" panose="02020603050405020304" pitchFamily="18" charset="0"/>
                <a:cs typeface="Times New Roman" panose="02020603050405020304" pitchFamily="18" charset="0"/>
              </a:rPr>
              <a:t>Được</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thụ</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tinh</a:t>
            </a:r>
            <a:endParaRPr lang="en-US" altLang="en-US" sz="2000" i="1" dirty="0">
              <a:latin typeface="Times New Roman" panose="02020603050405020304" pitchFamily="18" charset="0"/>
              <a:cs typeface="Times New Roman" panose="02020603050405020304" pitchFamily="18" charset="0"/>
            </a:endParaRPr>
          </a:p>
        </p:txBody>
      </p:sp>
      <p:sp>
        <p:nvSpPr>
          <p:cNvPr id="7177" name="Text Box 29"/>
          <p:cNvSpPr txBox="1">
            <a:spLocks noChangeArrowheads="1"/>
          </p:cNvSpPr>
          <p:nvPr/>
        </p:nvSpPr>
        <p:spPr bwMode="auto">
          <a:xfrm>
            <a:off x="2108200" y="4162425"/>
            <a:ext cx="246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000" i="1" dirty="0" err="1">
                <a:latin typeface="Times New Roman" panose="02020603050405020304" pitchFamily="18" charset="0"/>
                <a:cs typeface="Times New Roman" panose="02020603050405020304" pitchFamily="18" charset="0"/>
              </a:rPr>
              <a:t>Không</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được</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thụ</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tinh</a:t>
            </a:r>
            <a:endParaRPr lang="en-US" altLang="en-US" sz="2000" i="1" dirty="0">
              <a:latin typeface="Times New Roman" panose="02020603050405020304" pitchFamily="18" charset="0"/>
              <a:cs typeface="Times New Roman" panose="02020603050405020304" pitchFamily="18" charset="0"/>
            </a:endParaRPr>
          </a:p>
        </p:txBody>
      </p:sp>
      <p:pic>
        <p:nvPicPr>
          <p:cNvPr id="28" name="Picture 34" descr="1205920399140_trungmoi"/>
          <p:cNvPicPr>
            <a:picLocks noChangeAspect="1" noChangeArrowheads="1"/>
          </p:cNvPicPr>
          <p:nvPr/>
        </p:nvPicPr>
        <p:blipFill>
          <a:blip r:embed="rId7"/>
          <a:srcRect/>
          <a:stretch>
            <a:fillRect/>
          </a:stretch>
        </p:blipFill>
        <p:spPr bwMode="auto">
          <a:xfrm>
            <a:off x="1673225" y="3646488"/>
            <a:ext cx="1179513" cy="558800"/>
          </a:xfrm>
          <a:prstGeom prst="rect">
            <a:avLst/>
          </a:prstGeom>
          <a:noFill/>
          <a:ln w="28575">
            <a:solidFill>
              <a:schemeClr val="tx1">
                <a:lumMod val="50000"/>
                <a:lumOff val="50000"/>
              </a:schemeClr>
            </a:solidFill>
            <a:miter lim="800000"/>
            <a:headEnd/>
            <a:tailEnd/>
          </a:ln>
        </p:spPr>
      </p:pic>
      <p:sp>
        <p:nvSpPr>
          <p:cNvPr id="7179" name="Text Box 35"/>
          <p:cNvSpPr txBox="1">
            <a:spLocks noChangeArrowheads="1"/>
          </p:cNvSpPr>
          <p:nvPr/>
        </p:nvSpPr>
        <p:spPr bwMode="auto">
          <a:xfrm>
            <a:off x="587375" y="3657600"/>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i="1" dirty="0" err="1">
                <a:latin typeface="Times New Roman" panose="02020603050405020304" pitchFamily="18" charset="0"/>
                <a:cs typeface="Times New Roman" panose="02020603050405020304" pitchFamily="18" charset="0"/>
              </a:rPr>
              <a:t>Trứng</a:t>
            </a:r>
            <a:r>
              <a:rPr lang="en-US" altLang="en-US" b="1" i="1" dirty="0">
                <a:latin typeface="Times New Roman" panose="02020603050405020304" pitchFamily="18" charset="0"/>
                <a:cs typeface="Times New Roman" panose="02020603050405020304" pitchFamily="18" charset="0"/>
              </a:rPr>
              <a:t> </a:t>
            </a:r>
            <a:r>
              <a:rPr lang="en-US" altLang="en-US" b="1" i="1" dirty="0">
                <a:solidFill>
                  <a:srgbClr val="FF0000"/>
                </a:solidFill>
                <a:latin typeface="Times New Roman" panose="02020603050405020304" pitchFamily="18" charset="0"/>
                <a:cs typeface="Times New Roman" panose="02020603050405020304" pitchFamily="18" charset="0"/>
              </a:rPr>
              <a:t>(n)</a:t>
            </a:r>
          </a:p>
        </p:txBody>
      </p:sp>
      <p:sp>
        <p:nvSpPr>
          <p:cNvPr id="30" name="Rectangle 29"/>
          <p:cNvSpPr/>
          <p:nvPr/>
        </p:nvSpPr>
        <p:spPr>
          <a:xfrm>
            <a:off x="152400" y="6400800"/>
            <a:ext cx="4191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i="1" dirty="0" err="1">
                <a:solidFill>
                  <a:schemeClr val="tx1"/>
                </a:solidFill>
                <a:latin typeface="Times New Roman" pitchFamily="18" charset="0"/>
                <a:cs typeface="Times New Roman" pitchFamily="18" charset="0"/>
              </a:rPr>
              <a:t>Sinh</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sản</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kiểu</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trinh</a:t>
            </a:r>
            <a:r>
              <a:rPr lang="en-US" sz="2000" b="1" i="1" dirty="0">
                <a:solidFill>
                  <a:schemeClr val="tx1"/>
                </a:solidFill>
                <a:latin typeface="Times New Roman" pitchFamily="18" charset="0"/>
                <a:cs typeface="Times New Roman" pitchFamily="18" charset="0"/>
              </a:rPr>
              <a:t> </a:t>
            </a:r>
            <a:r>
              <a:rPr lang="en-US" sz="2000" b="1" i="1" dirty="0" err="1">
                <a:solidFill>
                  <a:schemeClr val="tx1"/>
                </a:solidFill>
                <a:latin typeface="Times New Roman" pitchFamily="18" charset="0"/>
                <a:cs typeface="Times New Roman" pitchFamily="18" charset="0"/>
              </a:rPr>
              <a:t>sinh</a:t>
            </a:r>
            <a:r>
              <a:rPr lang="en-US" sz="2000" b="1" i="1" dirty="0">
                <a:solidFill>
                  <a:schemeClr val="tx1"/>
                </a:solidFill>
                <a:latin typeface="Times New Roman" pitchFamily="18" charset="0"/>
                <a:cs typeface="Times New Roman" pitchFamily="18" charset="0"/>
              </a:rPr>
              <a:t> ở </a:t>
            </a:r>
            <a:r>
              <a:rPr lang="en-US" sz="2000" b="1" i="1" dirty="0" err="1">
                <a:solidFill>
                  <a:schemeClr val="tx1"/>
                </a:solidFill>
                <a:latin typeface="Times New Roman" pitchFamily="18" charset="0"/>
                <a:cs typeface="Times New Roman" pitchFamily="18" charset="0"/>
              </a:rPr>
              <a:t>ong</a:t>
            </a:r>
            <a:endParaRPr lang="en-US" sz="2000" b="1" i="1" dirty="0">
              <a:solidFill>
                <a:schemeClr val="tx1"/>
              </a:solidFill>
              <a:latin typeface="Times New Roman" pitchFamily="18" charset="0"/>
              <a:cs typeface="Times New Roman" pitchFamily="18" charset="0"/>
            </a:endParaRPr>
          </a:p>
        </p:txBody>
      </p:sp>
      <p:cxnSp>
        <p:nvCxnSpPr>
          <p:cNvPr id="32" name="Straight Connector 31"/>
          <p:cNvCxnSpPr/>
          <p:nvPr/>
        </p:nvCxnSpPr>
        <p:spPr>
          <a:xfrm rot="5400000">
            <a:off x="2933701" y="5219700"/>
            <a:ext cx="327660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8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ight Brace 33"/>
          <p:cNvSpPr/>
          <p:nvPr/>
        </p:nvSpPr>
        <p:spPr>
          <a:xfrm rot="5400000" flipH="1">
            <a:off x="2019300" y="3390900"/>
            <a:ext cx="609600" cy="2209800"/>
          </a:xfrm>
          <a:prstGeom prst="righ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5" name="Right Brace 34"/>
          <p:cNvSpPr/>
          <p:nvPr/>
        </p:nvSpPr>
        <p:spPr>
          <a:xfrm rot="16200000">
            <a:off x="990600" y="4114800"/>
            <a:ext cx="381000" cy="1447800"/>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2" name="Straight Arrow Connector 21"/>
          <p:cNvCxnSpPr>
            <a:endCxn id="24" idx="0"/>
          </p:cNvCxnSpPr>
          <p:nvPr/>
        </p:nvCxnSpPr>
        <p:spPr>
          <a:xfrm rot="16200000" flipH="1">
            <a:off x="3053557" y="4566443"/>
            <a:ext cx="609600" cy="468313"/>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186" name="Group 43"/>
          <p:cNvGrpSpPr>
            <a:grpSpLocks/>
          </p:cNvGrpSpPr>
          <p:nvPr/>
        </p:nvGrpSpPr>
        <p:grpSpPr bwMode="auto">
          <a:xfrm>
            <a:off x="4572000" y="0"/>
            <a:ext cx="4572000" cy="3473450"/>
            <a:chOff x="96" y="1104"/>
            <a:chExt cx="3696" cy="1727"/>
          </a:xfrm>
        </p:grpSpPr>
        <p:pic>
          <p:nvPicPr>
            <p:cNvPr id="7193" name="Picture 4" descr="Photobuck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 y="1104"/>
              <a:ext cx="3696" cy="15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4" name="Text Box 42"/>
            <p:cNvSpPr txBox="1">
              <a:spLocks noChangeArrowheads="1"/>
            </p:cNvSpPr>
            <p:nvPr/>
          </p:nvSpPr>
          <p:spPr bwMode="auto">
            <a:xfrm>
              <a:off x="641" y="2634"/>
              <a:ext cx="242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latin typeface="Times New Roman" panose="02020603050405020304" pitchFamily="18" charset="0"/>
                  <a:cs typeface="Times New Roman" panose="02020603050405020304" pitchFamily="18" charset="0"/>
                </a:rPr>
                <a:t>Phân mảnh ở giun dẹp</a:t>
              </a:r>
              <a:endParaRPr lang="en-US" altLang="en-US" sz="2000" i="1">
                <a:latin typeface="Times New Roman" panose="02020603050405020304" pitchFamily="18" charset="0"/>
                <a:cs typeface="Times New Roman" panose="02020603050405020304" pitchFamily="18" charset="0"/>
              </a:endParaRPr>
            </a:p>
          </p:txBody>
        </p:sp>
      </p:grpSp>
      <p:sp>
        <p:nvSpPr>
          <p:cNvPr id="7187" name="Rectangle 32"/>
          <p:cNvSpPr>
            <a:spLocks noChangeArrowheads="1"/>
          </p:cNvSpPr>
          <p:nvPr/>
        </p:nvSpPr>
        <p:spPr bwMode="auto">
          <a:xfrm>
            <a:off x="4622800" y="4686300"/>
            <a:ext cx="2000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Wingdings" panose="05000000000000000000" pitchFamily="2" charset="2"/>
            </a:endParaRPr>
          </a:p>
        </p:txBody>
      </p:sp>
      <p:sp>
        <p:nvSpPr>
          <p:cNvPr id="66" name="Action Button: End 65">
            <a:hlinkClick r:id="rId10" action="ppaction://hlinksldjump" highlightClick="1"/>
          </p:cNvPr>
          <p:cNvSpPr/>
          <p:nvPr/>
        </p:nvSpPr>
        <p:spPr>
          <a:xfrm>
            <a:off x="4191000" y="3200400"/>
            <a:ext cx="228600" cy="228600"/>
          </a:xfrm>
          <a:prstGeom prst="actionButtonE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Action Button: End 66">
            <a:hlinkClick r:id="rId11" action="ppaction://hlinksldjump" highlightClick="1"/>
          </p:cNvPr>
          <p:cNvSpPr/>
          <p:nvPr/>
        </p:nvSpPr>
        <p:spPr>
          <a:xfrm>
            <a:off x="8610600" y="3200400"/>
            <a:ext cx="381000" cy="228600"/>
          </a:xfrm>
          <a:prstGeom prst="actionButtonE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Action Button: End 67">
            <a:hlinkClick r:id="rId12" action="ppaction://hlinksldjump" highlightClick="1"/>
          </p:cNvPr>
          <p:cNvSpPr/>
          <p:nvPr/>
        </p:nvSpPr>
        <p:spPr>
          <a:xfrm>
            <a:off x="4800600" y="6477000"/>
            <a:ext cx="381000" cy="228600"/>
          </a:xfrm>
          <a:prstGeom prst="actionButtonE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Action Button: End 68">
            <a:hlinkClick r:id="rId13" action="ppaction://hlinksldjump" highlightClick="1"/>
          </p:cNvPr>
          <p:cNvSpPr/>
          <p:nvPr/>
        </p:nvSpPr>
        <p:spPr>
          <a:xfrm>
            <a:off x="4267200" y="6477000"/>
            <a:ext cx="304800" cy="228600"/>
          </a:xfrm>
          <a:prstGeom prst="actionButtonE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Slide Number Placeholder 36"/>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9302BC6-1955-44B3-8F07-B059A6DB7FD3}" type="slidenum">
              <a:rPr lang="en-US" altLang="en-US" sz="1200">
                <a:solidFill>
                  <a:srgbClr val="898989"/>
                </a:solidFill>
              </a:rPr>
              <a:pPr algn="r" eaLnBrk="1" hangingPunct="1"/>
              <a:t>11</a:t>
            </a:fld>
            <a:endParaRPr lang="en-US" altLang="en-US" sz="1200">
              <a:solidFill>
                <a:srgbClr val="898989"/>
              </a:solidFill>
            </a:endParaRPr>
          </a:p>
        </p:txBody>
      </p:sp>
    </p:spTree>
    <p:extLst>
      <p:ext uri="{BB962C8B-B14F-4D97-AF65-F5344CB8AC3E}">
        <p14:creationId xmlns:p14="http://schemas.microsoft.com/office/powerpoint/2010/main" val="3727516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8180" y="4663765"/>
            <a:ext cx="2627643"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Phân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đôi</a:t>
            </a:r>
            <a:r>
              <a:rPr lang="en-US" dirty="0">
                <a:solidFill>
                  <a:schemeClr val="bg1"/>
                </a:solidFill>
                <a:latin typeface="#9Slide02 Tieu de rat dai 01" panose="020B0604020202020204" charset="0"/>
                <a:ea typeface="#9Slide02 Tieu de rat dai 01" panose="020B0604020202020204" charset="0"/>
              </a:rPr>
              <a:t> ở </a:t>
            </a:r>
            <a:r>
              <a:rPr lang="en-US" dirty="0" err="1">
                <a:solidFill>
                  <a:schemeClr val="bg1"/>
                </a:solidFill>
                <a:latin typeface="#9Slide02 Tieu de rat dai 01" panose="020B0604020202020204" charset="0"/>
                <a:ea typeface="#9Slide02 Tieu de rat dai 01" panose="020B0604020202020204" charset="0"/>
              </a:rPr>
              <a:t>trùng</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biến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hình</a:t>
            </a:r>
            <a:endParaRPr lang="en-US" dirty="0">
              <a:solidFill>
                <a:schemeClr val="bg1"/>
              </a:solidFill>
              <a:latin typeface="#9Slide02 Tieu de rat dai 01" panose="020B0604020202020204" charset="0"/>
              <a:ea typeface="#9Slide02 Tieu de rat dai 01" panose="020B0604020202020204" charset="0"/>
            </a:endParaRPr>
          </a:p>
        </p:txBody>
      </p:sp>
      <p:grpSp>
        <p:nvGrpSpPr>
          <p:cNvPr id="6" name="Group 5">
            <a:extLst>
              <a:ext uri="{FF2B5EF4-FFF2-40B4-BE49-F238E27FC236}">
                <a16:creationId xmlns:a16="http://schemas.microsoft.com/office/drawing/2014/main" id="{0ABF2CC8-38E5-8393-A6D9-B9054077D1D4}"/>
              </a:ext>
            </a:extLst>
          </p:cNvPr>
          <p:cNvGrpSpPr/>
          <p:nvPr/>
        </p:nvGrpSpPr>
        <p:grpSpPr>
          <a:xfrm>
            <a:off x="2428874" y="457201"/>
            <a:ext cx="5495925" cy="4182666"/>
            <a:chOff x="1714500" y="1814512"/>
            <a:chExt cx="5715000" cy="3228975"/>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540" b="94690" l="1500" r="97500">
                          <a14:foregroundMark x1="11333" y1="29499" x2="24333" y2="57227"/>
                          <a14:foregroundMark x1="79333" y1="12684" x2="86000" y2="38938"/>
                          <a14:foregroundMark x1="80167" y1="55162" x2="86500" y2="73451"/>
                        </a14:backgroundRemoval>
                      </a14:imgEffect>
                    </a14:imgLayer>
                  </a14:imgProps>
                </a:ext>
                <a:ext uri="{28A0092B-C50C-407E-A947-70E740481C1C}">
                  <a14:useLocalDpi xmlns:a14="http://schemas.microsoft.com/office/drawing/2010/main" val="0"/>
                </a:ext>
              </a:extLst>
            </a:blip>
            <a:stretch>
              <a:fillRect/>
            </a:stretch>
          </p:blipFill>
          <p:spPr>
            <a:xfrm>
              <a:off x="1714500" y="1814512"/>
              <a:ext cx="5715000" cy="3228975"/>
            </a:xfrm>
            <a:prstGeom prst="rect">
              <a:avLst/>
            </a:prstGeom>
            <a:ln>
              <a:noFill/>
            </a:ln>
          </p:spPr>
        </p:pic>
        <p:sp>
          <p:nvSpPr>
            <p:cNvPr id="4" name="Right Arrow 3"/>
            <p:cNvSpPr/>
            <p:nvPr/>
          </p:nvSpPr>
          <p:spPr>
            <a:xfrm>
              <a:off x="3543300" y="3370810"/>
              <a:ext cx="7620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ight Arrow 4"/>
            <p:cNvSpPr/>
            <p:nvPr/>
          </p:nvSpPr>
          <p:spPr>
            <a:xfrm>
              <a:off x="5295900" y="3370810"/>
              <a:ext cx="7620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a:hlinkClick r:id="rId4" action="ppaction://hlinkfile"/>
          </p:cNvPr>
          <p:cNvSpPr/>
          <p:nvPr/>
        </p:nvSpPr>
        <p:spPr>
          <a:xfrm>
            <a:off x="7772400" y="4876800"/>
            <a:ext cx="99060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30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C480A5-4A75-4058-92CA-F7B6665962E9}"/>
              </a:ext>
            </a:extLst>
          </p:cNvPr>
          <p:cNvGraphicFramePr>
            <a:graphicFrameLocks noGrp="1"/>
          </p:cNvGraphicFramePr>
          <p:nvPr/>
        </p:nvGraphicFramePr>
        <p:xfrm>
          <a:off x="0" y="457200"/>
          <a:ext cx="9144000" cy="5522951"/>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1685734259"/>
                    </a:ext>
                  </a:extLst>
                </a:gridCol>
                <a:gridCol w="4572000">
                  <a:extLst>
                    <a:ext uri="{9D8B030D-6E8A-4147-A177-3AD203B41FA5}">
                      <a16:colId xmlns:a16="http://schemas.microsoft.com/office/drawing/2014/main" val="1314320412"/>
                    </a:ext>
                  </a:extLst>
                </a:gridCol>
                <a:gridCol w="2819400">
                  <a:extLst>
                    <a:ext uri="{9D8B030D-6E8A-4147-A177-3AD203B41FA5}">
                      <a16:colId xmlns:a16="http://schemas.microsoft.com/office/drawing/2014/main" val="1600333145"/>
                    </a:ext>
                  </a:extLst>
                </a:gridCol>
              </a:tblGrid>
              <a:tr h="576062">
                <a:tc>
                  <a:txBody>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dạng</a:t>
                      </a:r>
                      <a:endParaRPr lang="en-US" sz="2000" dirty="0">
                        <a:solidFill>
                          <a:schemeClr val="bg1"/>
                        </a:solidFill>
                      </a:endParaRPr>
                    </a:p>
                  </a:txBody>
                  <a:tcPr anchor="ctr"/>
                </a:tc>
                <a:tc>
                  <a:txBody>
                    <a:bodyPr/>
                    <a:lstStyle/>
                    <a:p>
                      <a:pPr algn="ctr"/>
                      <a:r>
                        <a:rPr lang="en-US" sz="2000" dirty="0" err="1">
                          <a:solidFill>
                            <a:schemeClr val="bg1"/>
                          </a:solidFill>
                        </a:rPr>
                        <a:t>Đặc</a:t>
                      </a:r>
                      <a:r>
                        <a:rPr lang="en-US" sz="2000" dirty="0">
                          <a:solidFill>
                            <a:schemeClr val="bg1"/>
                          </a:solidFill>
                        </a:rPr>
                        <a:t> </a:t>
                      </a:r>
                      <a:r>
                        <a:rPr lang="en-US" sz="2000" dirty="0" err="1">
                          <a:solidFill>
                            <a:schemeClr val="bg1"/>
                          </a:solidFill>
                        </a:rPr>
                        <a:t>điểm</a:t>
                      </a:r>
                      <a:endParaRPr lang="en-US" sz="2000" dirty="0">
                        <a:solidFill>
                          <a:schemeClr val="bg1"/>
                        </a:solidFill>
                      </a:endParaRPr>
                    </a:p>
                  </a:txBody>
                  <a:tcPr anchor="ctr"/>
                </a:tc>
                <a:tc>
                  <a:txBody>
                    <a:bodyPr/>
                    <a:lstStyle/>
                    <a:p>
                      <a:pPr algn="ctr"/>
                      <a:r>
                        <a:rPr lang="en-US" sz="2000" dirty="0" err="1">
                          <a:solidFill>
                            <a:schemeClr val="bg1"/>
                          </a:solidFill>
                        </a:rPr>
                        <a:t>Ví</a:t>
                      </a:r>
                      <a:r>
                        <a:rPr lang="en-US" sz="2000" dirty="0">
                          <a:solidFill>
                            <a:schemeClr val="bg1"/>
                          </a:solidFill>
                        </a:rPr>
                        <a:t> </a:t>
                      </a:r>
                      <a:r>
                        <a:rPr lang="en-US" sz="2000" dirty="0" err="1">
                          <a:solidFill>
                            <a:schemeClr val="bg1"/>
                          </a:solidFill>
                        </a:rPr>
                        <a:t>dụ</a:t>
                      </a:r>
                      <a:endParaRPr lang="en-US" sz="2000" dirty="0">
                        <a:solidFill>
                          <a:schemeClr val="bg1"/>
                        </a:solidFill>
                      </a:endParaRPr>
                    </a:p>
                  </a:txBody>
                  <a:tcPr anchor="ctr"/>
                </a:tc>
                <a:extLst>
                  <a:ext uri="{0D108BD9-81ED-4DB2-BD59-A6C34878D82A}">
                    <a16:rowId xmlns:a16="http://schemas.microsoft.com/office/drawing/2014/main" val="76882768"/>
                  </a:ext>
                </a:extLst>
              </a:tr>
              <a:tr h="1151968">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đôi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a:solidFill>
                          <a:schemeClr val="bg1"/>
                        </a:solidFill>
                      </a:endParaRPr>
                    </a:p>
                  </a:txBody>
                  <a:tcPr anchor="ctr"/>
                </a:tc>
                <a:extLst>
                  <a:ext uri="{0D108BD9-81ED-4DB2-BD59-A6C34878D82A}">
                    <a16:rowId xmlns:a16="http://schemas.microsoft.com/office/drawing/2014/main" val="4289804447"/>
                  </a:ext>
                </a:extLst>
              </a:tr>
              <a:tr h="1167570">
                <a:tc>
                  <a:txBody>
                    <a:bodyPr/>
                    <a:lstStyle/>
                    <a:p>
                      <a:r>
                        <a:rPr lang="en-US" sz="2000" dirty="0" err="1">
                          <a:solidFill>
                            <a:schemeClr val="bg1"/>
                          </a:solidFill>
                        </a:rPr>
                        <a:t>Nảy</a:t>
                      </a:r>
                      <a:r>
                        <a:rPr lang="en-US" sz="2000" dirty="0">
                          <a:solidFill>
                            <a:schemeClr val="bg1"/>
                          </a:solidFill>
                        </a:rPr>
                        <a:t> </a:t>
                      </a:r>
                      <a:r>
                        <a:rPr lang="en-US" sz="2000" dirty="0" err="1">
                          <a:solidFill>
                            <a:schemeClr val="bg1"/>
                          </a:solidFill>
                        </a:rPr>
                        <a:t>chồi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849142945"/>
                  </a:ext>
                </a:extLst>
              </a:tr>
              <a:tr h="1219200">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mảnh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369767908"/>
                  </a:ext>
                </a:extLst>
              </a:tr>
              <a:tr h="1408151">
                <a:tc>
                  <a:txBody>
                    <a:bodyPr/>
                    <a:lstStyle/>
                    <a:p>
                      <a:r>
                        <a:rPr lang="en-US" sz="2000" dirty="0">
                          <a:solidFill>
                            <a:schemeClr val="bg1"/>
                          </a:solidFill>
                        </a:rPr>
                        <a:t>Trinh </a:t>
                      </a:r>
                      <a:r>
                        <a:rPr lang="en-US" sz="2000" dirty="0" err="1">
                          <a:solidFill>
                            <a:schemeClr val="bg1"/>
                          </a:solidFill>
                        </a:rPr>
                        <a:t>sinh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34863606"/>
                  </a:ext>
                </a:extLst>
              </a:tr>
            </a:tbl>
          </a:graphicData>
        </a:graphic>
      </p:graphicFrame>
      <p:sp>
        <p:nvSpPr>
          <p:cNvPr id="6" name="TextBox 5">
            <a:extLst>
              <a:ext uri="{FF2B5EF4-FFF2-40B4-BE49-F238E27FC236}">
                <a16:creationId xmlns:a16="http://schemas.microsoft.com/office/drawing/2014/main" id="{4816719E-9CD5-40F0-858F-4AE4A4CF869A}"/>
              </a:ext>
            </a:extLst>
          </p:cNvPr>
          <p:cNvSpPr txBox="1"/>
          <p:nvPr/>
        </p:nvSpPr>
        <p:spPr>
          <a:xfrm>
            <a:off x="1752600" y="1143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Một</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đôi</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kích</a:t>
            </a:r>
            <a:r>
              <a:rPr lang="en-US" sz="2000" dirty="0">
                <a:solidFill>
                  <a:schemeClr val="bg1"/>
                </a:solidFill>
              </a:rPr>
              <a:t> </a:t>
            </a:r>
            <a:r>
              <a:rPr lang="en-US" sz="2000" dirty="0" err="1">
                <a:solidFill>
                  <a:schemeClr val="bg1"/>
                </a:solidFill>
              </a:rPr>
              <a:t>thước</a:t>
            </a:r>
            <a:r>
              <a:rPr lang="en-US" sz="2000" dirty="0">
                <a:solidFill>
                  <a:schemeClr val="bg1"/>
                </a:solidFill>
              </a:rPr>
              <a:t> </a:t>
            </a:r>
            <a:r>
              <a:rPr lang="en-US" sz="2000" dirty="0" err="1">
                <a:solidFill>
                  <a:schemeClr val="bg1"/>
                </a:solidFill>
              </a:rPr>
              <a:t>gần</a:t>
            </a:r>
            <a:r>
              <a:rPr lang="en-US" sz="2000" dirty="0">
                <a:solidFill>
                  <a:schemeClr val="bg1"/>
                </a:solidFill>
              </a:rPr>
              <a:t> </a:t>
            </a:r>
            <a:r>
              <a:rPr lang="en-US" sz="2000" dirty="0" err="1">
                <a:solidFill>
                  <a:schemeClr val="bg1"/>
                </a:solidFill>
              </a:rPr>
              <a:t>bằng</a:t>
            </a:r>
            <a:r>
              <a:rPr lang="en-US" sz="2000" dirty="0">
                <a:solidFill>
                  <a:schemeClr val="bg1"/>
                </a:solidFill>
              </a:rPr>
              <a:t> </a:t>
            </a:r>
            <a:r>
              <a:rPr lang="en-US" sz="2000" dirty="0" err="1">
                <a:solidFill>
                  <a:schemeClr val="bg1"/>
                </a:solidFill>
              </a:rPr>
              <a:t>nhau</a:t>
            </a:r>
            <a:endParaRPr lang="en-US" sz="2000" dirty="0">
              <a:solidFill>
                <a:schemeClr val="bg1"/>
              </a:solidFill>
            </a:endParaRPr>
          </a:p>
        </p:txBody>
      </p:sp>
      <p:sp>
        <p:nvSpPr>
          <p:cNvPr id="7" name="TextBox 6">
            <a:extLst>
              <a:ext uri="{FF2B5EF4-FFF2-40B4-BE49-F238E27FC236}">
                <a16:creationId xmlns:a16="http://schemas.microsoft.com/office/drawing/2014/main" id="{27E176DD-3F88-4DCA-8345-104002AF3072}"/>
              </a:ext>
            </a:extLst>
          </p:cNvPr>
          <p:cNvSpPr txBox="1"/>
          <p:nvPr/>
        </p:nvSpPr>
        <p:spPr>
          <a:xfrm>
            <a:off x="6324600" y="1142999"/>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Ruột</a:t>
            </a:r>
            <a:r>
              <a:rPr lang="en-US" sz="2000" dirty="0">
                <a:solidFill>
                  <a:schemeClr val="bg1"/>
                </a:solidFill>
              </a:rPr>
              <a:t> </a:t>
            </a:r>
            <a:r>
              <a:rPr lang="en-US" sz="2000" dirty="0" err="1">
                <a:solidFill>
                  <a:schemeClr val="bg1"/>
                </a:solidFill>
              </a:rPr>
              <a:t>khoang</a:t>
            </a:r>
            <a:r>
              <a:rPr lang="en-US" sz="2000" dirty="0">
                <a:solidFill>
                  <a:schemeClr val="bg1"/>
                </a:solidFill>
              </a:rPr>
              <a:t> (</a:t>
            </a:r>
            <a:r>
              <a:rPr lang="en-US" sz="2000" dirty="0" err="1">
                <a:solidFill>
                  <a:schemeClr val="bg1"/>
                </a:solidFill>
              </a:rPr>
              <a:t>hải</a:t>
            </a:r>
            <a:r>
              <a:rPr lang="en-US" sz="2000" dirty="0">
                <a:solidFill>
                  <a:schemeClr val="bg1"/>
                </a:solidFill>
              </a:rPr>
              <a:t> </a:t>
            </a:r>
            <a:r>
              <a:rPr lang="en-US" sz="2000" dirty="0" err="1">
                <a:solidFill>
                  <a:schemeClr val="bg1"/>
                </a:solidFill>
              </a:rPr>
              <a:t>quỳ</a:t>
            </a:r>
            <a:r>
              <a:rPr lang="en-US" sz="2000" dirty="0">
                <a:solidFill>
                  <a:schemeClr val="bg1"/>
                </a:solidFill>
              </a:rPr>
              <a:t>, </a:t>
            </a:r>
            <a:r>
              <a:rPr lang="en-US" sz="2000" dirty="0" err="1">
                <a:solidFill>
                  <a:schemeClr val="bg1"/>
                </a:solidFill>
              </a:rPr>
              <a:t>san</a:t>
            </a:r>
            <a:r>
              <a:rPr lang="en-US" sz="2000" dirty="0">
                <a:solidFill>
                  <a:schemeClr val="bg1"/>
                </a:solidFill>
              </a:rPr>
              <a:t> </a:t>
            </a:r>
            <a:r>
              <a:rPr lang="en-US" sz="2000" dirty="0" err="1">
                <a:solidFill>
                  <a:schemeClr val="bg1"/>
                </a:solidFill>
              </a:rPr>
              <a:t>hô</a:t>
            </a:r>
            <a:r>
              <a:rPr lang="en-US" sz="2000" dirty="0">
                <a:solidFill>
                  <a:schemeClr val="bg1"/>
                </a:solidFill>
              </a:rPr>
              <a:t>)</a:t>
            </a:r>
          </a:p>
        </p:txBody>
      </p:sp>
    </p:spTree>
    <p:extLst>
      <p:ext uri="{BB962C8B-B14F-4D97-AF65-F5344CB8AC3E}">
        <p14:creationId xmlns:p14="http://schemas.microsoft.com/office/powerpoint/2010/main" val="320871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4439" r="96191">
                        <a14:foregroundMark x1="36713" y1="50320" x2="35273" y2="63400"/>
                        <a14:foregroundMark x1="58998" y1="49560" x2="56269" y2="63640"/>
                        <a14:foregroundMark x1="60918" y1="59640" x2="60918" y2="59640"/>
                        <a14:foregroundMark x1="82543" y1="48840" x2="79994" y2="61320"/>
                        <a14:foregroundMark x1="88902" y1="58680" x2="88902" y2="58680"/>
                        <a14:foregroundMark x1="93461" y1="51400" x2="93461" y2="51400"/>
                        <a14:foregroundMark x1="94091" y1="54680" x2="94091" y2="54680"/>
                        <a14:foregroundMark x1="91812" y1="53800" x2="91812" y2="53800"/>
                        <a14:foregroundMark x1="93371" y1="57320" x2="93371" y2="57320"/>
                        <a14:foregroundMark x1="49730" y1="55280" x2="49730" y2="55280"/>
                        <a14:foregroundMark x1="27265" y1="55040" x2="27265" y2="55040"/>
                        <a14:foregroundMark x1="73995" y1="55520" x2="73995" y2="55520"/>
                        <a14:foregroundMark x1="90372" y1="52480" x2="90372" y2="52480"/>
                      </a14:backgroundRemoval>
                    </a14:imgEffect>
                  </a14:imgLayer>
                </a14:imgProps>
              </a:ext>
              <a:ext uri="{28A0092B-C50C-407E-A947-70E740481C1C}">
                <a14:useLocalDpi xmlns:a14="http://schemas.microsoft.com/office/drawing/2010/main" val="0"/>
              </a:ext>
            </a:extLst>
          </a:blip>
          <a:stretch>
            <a:fillRect/>
          </a:stretch>
        </p:blipFill>
        <p:spPr>
          <a:xfrm>
            <a:off x="951775" y="533400"/>
            <a:ext cx="7215043" cy="5410200"/>
          </a:xfrm>
          <a:prstGeom prst="rect">
            <a:avLst/>
          </a:prstGeom>
        </p:spPr>
      </p:pic>
      <p:sp>
        <p:nvSpPr>
          <p:cNvPr id="3" name="Rectangle 2"/>
          <p:cNvSpPr/>
          <p:nvPr/>
        </p:nvSpPr>
        <p:spPr>
          <a:xfrm>
            <a:off x="3352800" y="5257800"/>
            <a:ext cx="1962397"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Nảy</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chồi</a:t>
            </a:r>
            <a:r>
              <a:rPr lang="en-US" dirty="0">
                <a:solidFill>
                  <a:schemeClr val="bg1"/>
                </a:solidFill>
                <a:latin typeface="#9Slide02 Tieu de rat dai 01" panose="020B0604020202020204" charset="0"/>
                <a:ea typeface="#9Slide02 Tieu de rat dai 01" panose="020B0604020202020204" charset="0"/>
              </a:rPr>
              <a:t> ở </a:t>
            </a:r>
            <a:r>
              <a:rPr lang="en-US" dirty="0" err="1">
                <a:solidFill>
                  <a:schemeClr val="bg1"/>
                </a:solidFill>
                <a:latin typeface="#9Slide02 Tieu de rat dai 01" panose="020B0604020202020204" charset="0"/>
                <a:ea typeface="#9Slide02 Tieu de rat dai 01" panose="020B0604020202020204" charset="0"/>
              </a:rPr>
              <a:t>thuỷ</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tức</a:t>
            </a:r>
            <a:endParaRPr lang="en-US"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18617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0804" y="4914901"/>
            <a:ext cx="1962397"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Nảy</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chồi</a:t>
            </a:r>
            <a:r>
              <a:rPr lang="en-US" dirty="0">
                <a:solidFill>
                  <a:schemeClr val="bg1"/>
                </a:solidFill>
                <a:latin typeface="#9Slide02 Tieu de rat dai 01" panose="020B0604020202020204" charset="0"/>
                <a:ea typeface="#9Slide02 Tieu de rat dai 01" panose="020B0604020202020204" charset="0"/>
              </a:rPr>
              <a:t> ở </a:t>
            </a:r>
            <a:r>
              <a:rPr lang="en-US" dirty="0" err="1">
                <a:solidFill>
                  <a:schemeClr val="bg1"/>
                </a:solidFill>
                <a:latin typeface="#9Slide02 Tieu de rat dai 01" panose="020B0604020202020204" charset="0"/>
                <a:ea typeface="#9Slide02 Tieu de rat dai 01" panose="020B0604020202020204" charset="0"/>
              </a:rPr>
              <a:t>thuỷ</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tức</a:t>
            </a:r>
            <a:endParaRPr lang="en-US" dirty="0">
              <a:solidFill>
                <a:schemeClr val="bg1"/>
              </a:solidFill>
              <a:latin typeface="#9Slide02 Tieu de rat dai 01" panose="020B0604020202020204" charset="0"/>
              <a:ea typeface="#9Slide02 Tieu de rat dai 01" panose="020B0604020202020204" charset="0"/>
            </a:endParaRPr>
          </a:p>
        </p:txBody>
      </p:sp>
      <p:pic>
        <p:nvPicPr>
          <p:cNvPr id="1026" name="Picture 2" descr="Sự Khác Nhau Giữa San Hô Và Thủy Tức Trong Sinh Sản Vô Tính Mọc Chồi - Flis">
            <a:extLst>
              <a:ext uri="{FF2B5EF4-FFF2-40B4-BE49-F238E27FC236}">
                <a16:creationId xmlns:a16="http://schemas.microsoft.com/office/drawing/2014/main" id="{809B9C05-0682-E44F-0133-C9222A3631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63" r="17187"/>
          <a:stretch/>
        </p:blipFill>
        <p:spPr bwMode="auto">
          <a:xfrm>
            <a:off x="2400300" y="1257300"/>
            <a:ext cx="43434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5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C480A5-4A75-4058-92CA-F7B6665962E9}"/>
              </a:ext>
            </a:extLst>
          </p:cNvPr>
          <p:cNvGraphicFramePr>
            <a:graphicFrameLocks noGrp="1"/>
          </p:cNvGraphicFramePr>
          <p:nvPr/>
        </p:nvGraphicFramePr>
        <p:xfrm>
          <a:off x="0" y="457200"/>
          <a:ext cx="9144000" cy="5522951"/>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1685734259"/>
                    </a:ext>
                  </a:extLst>
                </a:gridCol>
                <a:gridCol w="4572000">
                  <a:extLst>
                    <a:ext uri="{9D8B030D-6E8A-4147-A177-3AD203B41FA5}">
                      <a16:colId xmlns:a16="http://schemas.microsoft.com/office/drawing/2014/main" val="1314320412"/>
                    </a:ext>
                  </a:extLst>
                </a:gridCol>
                <a:gridCol w="2819400">
                  <a:extLst>
                    <a:ext uri="{9D8B030D-6E8A-4147-A177-3AD203B41FA5}">
                      <a16:colId xmlns:a16="http://schemas.microsoft.com/office/drawing/2014/main" val="1600333145"/>
                    </a:ext>
                  </a:extLst>
                </a:gridCol>
              </a:tblGrid>
              <a:tr h="576062">
                <a:tc>
                  <a:txBody>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dạng</a:t>
                      </a:r>
                      <a:endParaRPr lang="en-US" sz="2000" dirty="0">
                        <a:solidFill>
                          <a:schemeClr val="bg1"/>
                        </a:solidFill>
                      </a:endParaRPr>
                    </a:p>
                  </a:txBody>
                  <a:tcPr anchor="ctr"/>
                </a:tc>
                <a:tc>
                  <a:txBody>
                    <a:bodyPr/>
                    <a:lstStyle/>
                    <a:p>
                      <a:pPr algn="ctr"/>
                      <a:r>
                        <a:rPr lang="en-US" sz="2000" dirty="0" err="1">
                          <a:solidFill>
                            <a:schemeClr val="bg1"/>
                          </a:solidFill>
                        </a:rPr>
                        <a:t>Đặc</a:t>
                      </a:r>
                      <a:r>
                        <a:rPr lang="en-US" sz="2000" dirty="0">
                          <a:solidFill>
                            <a:schemeClr val="bg1"/>
                          </a:solidFill>
                        </a:rPr>
                        <a:t> </a:t>
                      </a:r>
                      <a:r>
                        <a:rPr lang="en-US" sz="2000" dirty="0" err="1">
                          <a:solidFill>
                            <a:schemeClr val="bg1"/>
                          </a:solidFill>
                        </a:rPr>
                        <a:t>điểm</a:t>
                      </a:r>
                      <a:endParaRPr lang="en-US" sz="2000" dirty="0">
                        <a:solidFill>
                          <a:schemeClr val="bg1"/>
                        </a:solidFill>
                      </a:endParaRPr>
                    </a:p>
                  </a:txBody>
                  <a:tcPr anchor="ctr"/>
                </a:tc>
                <a:tc>
                  <a:txBody>
                    <a:bodyPr/>
                    <a:lstStyle/>
                    <a:p>
                      <a:pPr algn="ctr"/>
                      <a:r>
                        <a:rPr lang="en-US" sz="2000" dirty="0" err="1">
                          <a:solidFill>
                            <a:schemeClr val="bg1"/>
                          </a:solidFill>
                        </a:rPr>
                        <a:t>Ví</a:t>
                      </a:r>
                      <a:r>
                        <a:rPr lang="en-US" sz="2000" dirty="0">
                          <a:solidFill>
                            <a:schemeClr val="bg1"/>
                          </a:solidFill>
                        </a:rPr>
                        <a:t> </a:t>
                      </a:r>
                      <a:r>
                        <a:rPr lang="en-US" sz="2000" dirty="0" err="1">
                          <a:solidFill>
                            <a:schemeClr val="bg1"/>
                          </a:solidFill>
                        </a:rPr>
                        <a:t>dụ</a:t>
                      </a:r>
                      <a:endParaRPr lang="en-US" sz="2000" dirty="0">
                        <a:solidFill>
                          <a:schemeClr val="bg1"/>
                        </a:solidFill>
                      </a:endParaRPr>
                    </a:p>
                  </a:txBody>
                  <a:tcPr anchor="ctr"/>
                </a:tc>
                <a:extLst>
                  <a:ext uri="{0D108BD9-81ED-4DB2-BD59-A6C34878D82A}">
                    <a16:rowId xmlns:a16="http://schemas.microsoft.com/office/drawing/2014/main" val="76882768"/>
                  </a:ext>
                </a:extLst>
              </a:tr>
              <a:tr h="1151968">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đôi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a:solidFill>
                          <a:schemeClr val="bg1"/>
                        </a:solidFill>
                      </a:endParaRPr>
                    </a:p>
                  </a:txBody>
                  <a:tcPr anchor="ctr"/>
                </a:tc>
                <a:extLst>
                  <a:ext uri="{0D108BD9-81ED-4DB2-BD59-A6C34878D82A}">
                    <a16:rowId xmlns:a16="http://schemas.microsoft.com/office/drawing/2014/main" val="4289804447"/>
                  </a:ext>
                </a:extLst>
              </a:tr>
              <a:tr h="1167570">
                <a:tc>
                  <a:txBody>
                    <a:bodyPr/>
                    <a:lstStyle/>
                    <a:p>
                      <a:r>
                        <a:rPr lang="en-US" sz="2000" dirty="0" err="1">
                          <a:solidFill>
                            <a:schemeClr val="bg1"/>
                          </a:solidFill>
                        </a:rPr>
                        <a:t>Nảy</a:t>
                      </a:r>
                      <a:r>
                        <a:rPr lang="en-US" sz="2000" dirty="0">
                          <a:solidFill>
                            <a:schemeClr val="bg1"/>
                          </a:solidFill>
                        </a:rPr>
                        <a:t> </a:t>
                      </a:r>
                      <a:r>
                        <a:rPr lang="en-US" sz="2000" dirty="0" err="1">
                          <a:solidFill>
                            <a:schemeClr val="bg1"/>
                          </a:solidFill>
                        </a:rPr>
                        <a:t>chồi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849142945"/>
                  </a:ext>
                </a:extLst>
              </a:tr>
              <a:tr h="1219200">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mảnh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369767908"/>
                  </a:ext>
                </a:extLst>
              </a:tr>
              <a:tr h="1408151">
                <a:tc>
                  <a:txBody>
                    <a:bodyPr/>
                    <a:lstStyle/>
                    <a:p>
                      <a:r>
                        <a:rPr lang="en-US" sz="2000" dirty="0">
                          <a:solidFill>
                            <a:schemeClr val="bg1"/>
                          </a:solidFill>
                        </a:rPr>
                        <a:t>Trinh </a:t>
                      </a:r>
                      <a:r>
                        <a:rPr lang="en-US" sz="2000" dirty="0" err="1">
                          <a:solidFill>
                            <a:schemeClr val="bg1"/>
                          </a:solidFill>
                        </a:rPr>
                        <a:t>sinh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34863606"/>
                  </a:ext>
                </a:extLst>
              </a:tr>
            </a:tbl>
          </a:graphicData>
        </a:graphic>
      </p:graphicFrame>
      <p:sp>
        <p:nvSpPr>
          <p:cNvPr id="6" name="TextBox 5">
            <a:extLst>
              <a:ext uri="{FF2B5EF4-FFF2-40B4-BE49-F238E27FC236}">
                <a16:creationId xmlns:a16="http://schemas.microsoft.com/office/drawing/2014/main" id="{4816719E-9CD5-40F0-858F-4AE4A4CF869A}"/>
              </a:ext>
            </a:extLst>
          </p:cNvPr>
          <p:cNvSpPr txBox="1"/>
          <p:nvPr/>
        </p:nvSpPr>
        <p:spPr>
          <a:xfrm>
            <a:off x="1752600" y="1143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Một</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đôi</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kích</a:t>
            </a:r>
            <a:r>
              <a:rPr lang="en-US" sz="2000" dirty="0">
                <a:solidFill>
                  <a:schemeClr val="bg1"/>
                </a:solidFill>
              </a:rPr>
              <a:t> </a:t>
            </a:r>
            <a:r>
              <a:rPr lang="en-US" sz="2000" dirty="0" err="1">
                <a:solidFill>
                  <a:schemeClr val="bg1"/>
                </a:solidFill>
              </a:rPr>
              <a:t>thước</a:t>
            </a:r>
            <a:r>
              <a:rPr lang="en-US" sz="2000" dirty="0">
                <a:solidFill>
                  <a:schemeClr val="bg1"/>
                </a:solidFill>
              </a:rPr>
              <a:t> </a:t>
            </a:r>
            <a:r>
              <a:rPr lang="en-US" sz="2000" dirty="0" err="1">
                <a:solidFill>
                  <a:schemeClr val="bg1"/>
                </a:solidFill>
              </a:rPr>
              <a:t>gần</a:t>
            </a:r>
            <a:r>
              <a:rPr lang="en-US" sz="2000" dirty="0">
                <a:solidFill>
                  <a:schemeClr val="bg1"/>
                </a:solidFill>
              </a:rPr>
              <a:t> </a:t>
            </a:r>
            <a:r>
              <a:rPr lang="en-US" sz="2000" dirty="0" err="1">
                <a:solidFill>
                  <a:schemeClr val="bg1"/>
                </a:solidFill>
              </a:rPr>
              <a:t>bằng</a:t>
            </a:r>
            <a:r>
              <a:rPr lang="en-US" sz="2000" dirty="0">
                <a:solidFill>
                  <a:schemeClr val="bg1"/>
                </a:solidFill>
              </a:rPr>
              <a:t> </a:t>
            </a:r>
            <a:r>
              <a:rPr lang="en-US" sz="2000" dirty="0" err="1">
                <a:solidFill>
                  <a:schemeClr val="bg1"/>
                </a:solidFill>
              </a:rPr>
              <a:t>nhau</a:t>
            </a:r>
            <a:endParaRPr lang="en-US" sz="2000" dirty="0">
              <a:solidFill>
                <a:schemeClr val="bg1"/>
              </a:solidFill>
            </a:endParaRPr>
          </a:p>
        </p:txBody>
      </p:sp>
      <p:sp>
        <p:nvSpPr>
          <p:cNvPr id="7" name="TextBox 6">
            <a:extLst>
              <a:ext uri="{FF2B5EF4-FFF2-40B4-BE49-F238E27FC236}">
                <a16:creationId xmlns:a16="http://schemas.microsoft.com/office/drawing/2014/main" id="{27E176DD-3F88-4DCA-8345-104002AF3072}"/>
              </a:ext>
            </a:extLst>
          </p:cNvPr>
          <p:cNvSpPr txBox="1"/>
          <p:nvPr/>
        </p:nvSpPr>
        <p:spPr>
          <a:xfrm>
            <a:off x="6324600" y="1142999"/>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Ruột</a:t>
            </a:r>
            <a:r>
              <a:rPr lang="en-US" sz="2000" dirty="0">
                <a:solidFill>
                  <a:schemeClr val="bg1"/>
                </a:solidFill>
              </a:rPr>
              <a:t> </a:t>
            </a:r>
            <a:r>
              <a:rPr lang="en-US" sz="2000" dirty="0" err="1">
                <a:solidFill>
                  <a:schemeClr val="bg1"/>
                </a:solidFill>
              </a:rPr>
              <a:t>khoang</a:t>
            </a:r>
            <a:r>
              <a:rPr lang="en-US" sz="2000" dirty="0">
                <a:solidFill>
                  <a:schemeClr val="bg1"/>
                </a:solidFill>
              </a:rPr>
              <a:t> (</a:t>
            </a:r>
            <a:r>
              <a:rPr lang="en-US" sz="2000" dirty="0" err="1">
                <a:solidFill>
                  <a:schemeClr val="bg1"/>
                </a:solidFill>
              </a:rPr>
              <a:t>hải</a:t>
            </a:r>
            <a:r>
              <a:rPr lang="en-US" sz="2000" dirty="0">
                <a:solidFill>
                  <a:schemeClr val="bg1"/>
                </a:solidFill>
              </a:rPr>
              <a:t> </a:t>
            </a:r>
            <a:r>
              <a:rPr lang="en-US" sz="2000" dirty="0" err="1">
                <a:solidFill>
                  <a:schemeClr val="bg1"/>
                </a:solidFill>
              </a:rPr>
              <a:t>quỳ</a:t>
            </a:r>
            <a:r>
              <a:rPr lang="en-US" sz="2000" dirty="0">
                <a:solidFill>
                  <a:schemeClr val="bg1"/>
                </a:solidFill>
              </a:rPr>
              <a:t>, </a:t>
            </a:r>
            <a:r>
              <a:rPr lang="en-US" sz="2000" dirty="0" err="1">
                <a:solidFill>
                  <a:schemeClr val="bg1"/>
                </a:solidFill>
              </a:rPr>
              <a:t>san</a:t>
            </a:r>
            <a:r>
              <a:rPr lang="en-US" sz="2000" dirty="0">
                <a:solidFill>
                  <a:schemeClr val="bg1"/>
                </a:solidFill>
              </a:rPr>
              <a:t> </a:t>
            </a:r>
            <a:r>
              <a:rPr lang="en-US" sz="2000" dirty="0" err="1">
                <a:solidFill>
                  <a:schemeClr val="bg1"/>
                </a:solidFill>
              </a:rPr>
              <a:t>hô</a:t>
            </a:r>
            <a:r>
              <a:rPr lang="en-US" sz="2000" dirty="0">
                <a:solidFill>
                  <a:schemeClr val="bg1"/>
                </a:solidFill>
              </a:rPr>
              <a:t>)</a:t>
            </a:r>
          </a:p>
        </p:txBody>
      </p:sp>
      <p:sp>
        <p:nvSpPr>
          <p:cNvPr id="8" name="TextBox 7">
            <a:extLst>
              <a:ext uri="{FF2B5EF4-FFF2-40B4-BE49-F238E27FC236}">
                <a16:creationId xmlns:a16="http://schemas.microsoft.com/office/drawing/2014/main" id="{2BAE2516-3028-42C1-B408-7F4746610336}"/>
              </a:ext>
            </a:extLst>
          </p:cNvPr>
          <p:cNvSpPr txBox="1"/>
          <p:nvPr/>
        </p:nvSpPr>
        <p:spPr>
          <a:xfrm>
            <a:off x="1756317" y="2216924"/>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Chồi</a:t>
            </a:r>
            <a:r>
              <a:rPr lang="en-US" sz="2000" dirty="0">
                <a:solidFill>
                  <a:schemeClr val="bg1"/>
                </a:solidFill>
              </a:rPr>
              <a:t> </a:t>
            </a:r>
            <a:r>
              <a:rPr lang="en-US" sz="2000" dirty="0" err="1">
                <a:solidFill>
                  <a:schemeClr val="bg1"/>
                </a:solidFill>
              </a:rPr>
              <a:t>mọc</a:t>
            </a:r>
            <a:r>
              <a:rPr lang="en-US" sz="2000" dirty="0">
                <a:solidFill>
                  <a:schemeClr val="bg1"/>
                </a:solidFill>
              </a:rPr>
              <a:t> ra </a:t>
            </a:r>
            <a:r>
              <a:rPr lang="en-US" sz="2000" dirty="0" err="1">
                <a:solidFill>
                  <a:schemeClr val="bg1"/>
                </a:solidFill>
              </a:rPr>
              <a:t>từ</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lớn</a:t>
            </a:r>
            <a:r>
              <a:rPr lang="en-US" sz="2000" dirty="0">
                <a:solidFill>
                  <a:schemeClr val="bg1"/>
                </a:solidFill>
              </a:rPr>
              <a:t> </a:t>
            </a:r>
            <a:r>
              <a:rPr lang="en-US" sz="2000" dirty="0" err="1">
                <a:solidFill>
                  <a:schemeClr val="bg1"/>
                </a:solidFill>
              </a:rPr>
              <a:t>dần</a:t>
            </a:r>
            <a:r>
              <a:rPr lang="en-US" sz="2000" dirty="0">
                <a:solidFill>
                  <a:schemeClr val="bg1"/>
                </a:solidFill>
              </a:rPr>
              <a:t> </a:t>
            </a:r>
            <a:r>
              <a:rPr lang="en-US" sz="2000" dirty="0" err="1">
                <a:solidFill>
                  <a:schemeClr val="bg1"/>
                </a:solidFill>
              </a:rPr>
              <a:t>lên</a:t>
            </a:r>
            <a:r>
              <a:rPr lang="en-US" sz="2000" dirty="0">
                <a:solidFill>
                  <a:schemeClr val="bg1"/>
                </a:solidFill>
              </a:rPr>
              <a:t>, </a:t>
            </a:r>
            <a:r>
              <a:rPr lang="en-US" sz="2000" dirty="0" err="1">
                <a:solidFill>
                  <a:schemeClr val="bg1"/>
                </a:solidFill>
              </a:rPr>
              <a:t>sau</a:t>
            </a:r>
            <a:r>
              <a:rPr lang="en-US" sz="2000" dirty="0">
                <a:solidFill>
                  <a:schemeClr val="bg1"/>
                </a:solidFill>
              </a:rPr>
              <a:t> </a:t>
            </a:r>
            <a:r>
              <a:rPr lang="en-US" sz="2000" dirty="0" err="1">
                <a:solidFill>
                  <a:schemeClr val="bg1"/>
                </a:solidFill>
              </a:rPr>
              <a:t>đó</a:t>
            </a:r>
            <a:r>
              <a:rPr lang="en-US" sz="2000" dirty="0">
                <a:solidFill>
                  <a:schemeClr val="bg1"/>
                </a:solidFill>
              </a:rPr>
              <a:t> </a:t>
            </a:r>
            <a:r>
              <a:rPr lang="en-US" sz="2000" dirty="0" err="1">
                <a:solidFill>
                  <a:schemeClr val="bg1"/>
                </a:solidFill>
              </a:rPr>
              <a:t>tách</a:t>
            </a:r>
            <a:r>
              <a:rPr lang="en-US" sz="2000" dirty="0">
                <a:solidFill>
                  <a:schemeClr val="bg1"/>
                </a:solidFill>
              </a:rPr>
              <a:t> ra </a:t>
            </a:r>
            <a:r>
              <a:rPr lang="en-US" sz="2000" dirty="0" err="1">
                <a:solidFill>
                  <a:schemeClr val="bg1"/>
                </a:solidFill>
              </a:rPr>
              <a:t>thành</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endParaRPr lang="en-US" sz="2000" dirty="0">
              <a:solidFill>
                <a:schemeClr val="bg1"/>
              </a:solidFill>
            </a:endParaRPr>
          </a:p>
        </p:txBody>
      </p:sp>
      <p:sp>
        <p:nvSpPr>
          <p:cNvPr id="9" name="TextBox 8">
            <a:extLst>
              <a:ext uri="{FF2B5EF4-FFF2-40B4-BE49-F238E27FC236}">
                <a16:creationId xmlns:a16="http://schemas.microsoft.com/office/drawing/2014/main" id="{27F29535-F8CF-4768-B6B0-EB6BA5C583D2}"/>
              </a:ext>
            </a:extLst>
          </p:cNvPr>
          <p:cNvSpPr txBox="1"/>
          <p:nvPr/>
        </p:nvSpPr>
        <p:spPr>
          <a:xfrm>
            <a:off x="6397083" y="2447756"/>
            <a:ext cx="2743200" cy="502702"/>
          </a:xfrm>
          <a:prstGeom prst="rect">
            <a:avLst/>
          </a:prstGeom>
          <a:noFill/>
        </p:spPr>
        <p:txBody>
          <a:bodyPr wrap="square" rtlCol="0">
            <a:spAutoFit/>
          </a:bodyPr>
          <a:lstStyle/>
          <a:p>
            <a:pPr algn="just">
              <a:lnSpc>
                <a:spcPct val="150000"/>
              </a:lnSpc>
            </a:pPr>
            <a:r>
              <a:rPr lang="en-US" sz="2000" dirty="0" err="1">
                <a:solidFill>
                  <a:schemeClr val="bg1"/>
                </a:solidFill>
              </a:rPr>
              <a:t>Bọt</a:t>
            </a:r>
            <a:r>
              <a:rPr lang="en-US" sz="2000" dirty="0">
                <a:solidFill>
                  <a:schemeClr val="bg1"/>
                </a:solidFill>
              </a:rPr>
              <a:t> </a:t>
            </a:r>
            <a:r>
              <a:rPr lang="en-US" sz="2000" dirty="0" err="1">
                <a:solidFill>
                  <a:schemeClr val="bg1"/>
                </a:solidFill>
              </a:rPr>
              <a:t>biển</a:t>
            </a:r>
            <a:r>
              <a:rPr lang="en-US" sz="2000" dirty="0">
                <a:solidFill>
                  <a:schemeClr val="bg1"/>
                </a:solidFill>
              </a:rPr>
              <a:t>, </a:t>
            </a:r>
            <a:r>
              <a:rPr lang="en-US" sz="2000" dirty="0" err="1">
                <a:solidFill>
                  <a:schemeClr val="bg1"/>
                </a:solidFill>
              </a:rPr>
              <a:t>ruột</a:t>
            </a:r>
            <a:r>
              <a:rPr lang="en-US" sz="2000" dirty="0">
                <a:solidFill>
                  <a:schemeClr val="bg1"/>
                </a:solidFill>
              </a:rPr>
              <a:t> </a:t>
            </a:r>
            <a:r>
              <a:rPr lang="en-US" sz="2000" dirty="0" err="1">
                <a:solidFill>
                  <a:schemeClr val="bg1"/>
                </a:solidFill>
              </a:rPr>
              <a:t>khoang</a:t>
            </a:r>
            <a:endParaRPr lang="en-US" sz="2000" dirty="0">
              <a:solidFill>
                <a:schemeClr val="bg1"/>
              </a:solidFill>
            </a:endParaRPr>
          </a:p>
        </p:txBody>
      </p:sp>
    </p:spTree>
    <p:extLst>
      <p:ext uri="{BB962C8B-B14F-4D97-AF65-F5344CB8AC3E}">
        <p14:creationId xmlns:p14="http://schemas.microsoft.com/office/powerpoint/2010/main" val="219478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59" y="381000"/>
            <a:ext cx="7743109" cy="4343400"/>
          </a:xfrm>
          <a:prstGeom prst="rect">
            <a:avLst/>
          </a:prstGeom>
          <a:ln>
            <a:noFill/>
          </a:ln>
          <a:effectLst>
            <a:softEdge rad="112500"/>
          </a:effectLst>
        </p:spPr>
      </p:pic>
      <p:sp>
        <p:nvSpPr>
          <p:cNvPr id="3" name="Rectangle 2"/>
          <p:cNvSpPr/>
          <p:nvPr/>
        </p:nvSpPr>
        <p:spPr>
          <a:xfrm>
            <a:off x="4097351" y="5257800"/>
            <a:ext cx="949299"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Bọt</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biển</a:t>
            </a:r>
            <a:endParaRPr lang="en-US"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75076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6951" y="5326306"/>
            <a:ext cx="2230099"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Phân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mảnh</a:t>
            </a:r>
            <a:r>
              <a:rPr lang="en-US" dirty="0">
                <a:solidFill>
                  <a:schemeClr val="bg1"/>
                </a:solidFill>
                <a:latin typeface="#9Slide02 Tieu de rat dai 01" panose="020B0604020202020204" charset="0"/>
                <a:ea typeface="#9Slide02 Tieu de rat dai 01" panose="020B0604020202020204" charset="0"/>
              </a:rPr>
              <a:t> ở </a:t>
            </a:r>
            <a:r>
              <a:rPr lang="en-US" dirty="0" err="1">
                <a:solidFill>
                  <a:schemeClr val="bg1"/>
                </a:solidFill>
                <a:latin typeface="#9Slide02 Tieu de rat dai 01" panose="020B0604020202020204" charset="0"/>
                <a:ea typeface="#9Slide02 Tieu de rat dai 01" panose="020B0604020202020204" charset="0"/>
              </a:rPr>
              <a:t>giun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dẹp</a:t>
            </a:r>
            <a:endParaRPr lang="en-US" dirty="0">
              <a:solidFill>
                <a:schemeClr val="bg1"/>
              </a:solidFill>
              <a:latin typeface="#9Slide02 Tieu de rat dai 01" panose="020B0604020202020204" charset="0"/>
              <a:ea typeface="#9Slide02 Tieu de rat dai 01" panose="020B0604020202020204" charset="0"/>
            </a:endParaRPr>
          </a:p>
        </p:txBody>
      </p:sp>
      <p:grpSp>
        <p:nvGrpSpPr>
          <p:cNvPr id="16" name="Group 15">
            <a:extLst>
              <a:ext uri="{FF2B5EF4-FFF2-40B4-BE49-F238E27FC236}">
                <a16:creationId xmlns:a16="http://schemas.microsoft.com/office/drawing/2014/main" id="{05535101-49AB-8998-9A72-B3814E863B05}"/>
              </a:ext>
            </a:extLst>
          </p:cNvPr>
          <p:cNvGrpSpPr/>
          <p:nvPr/>
        </p:nvGrpSpPr>
        <p:grpSpPr>
          <a:xfrm>
            <a:off x="1371600" y="457200"/>
            <a:ext cx="6857999" cy="5410200"/>
            <a:chOff x="1524000" y="609600"/>
            <a:chExt cx="5877266" cy="5579973"/>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69" b="97131" l="0" r="97276">
                          <a14:foregroundMark x1="7782" y1="68238" x2="8366" y2="87500"/>
                          <a14:foregroundMark x1="21206" y1="77049" x2="21206" y2="77049"/>
                          <a14:foregroundMark x1="25486" y1="76639" x2="25486" y2="76639"/>
                          <a14:foregroundMark x1="38716" y1="75000" x2="38716" y2="75000"/>
                          <a14:foregroundMark x1="56420" y1="62910" x2="56420" y2="62910"/>
                          <a14:foregroundMark x1="56031" y1="42213" x2="56031" y2="42213"/>
                          <a14:foregroundMark x1="56615" y1="23975" x2="56615" y2="23975"/>
                          <a14:foregroundMark x1="73735" y1="19672" x2="73735" y2="19672"/>
                          <a14:foregroundMark x1="72568" y1="46721" x2="72568" y2="46721"/>
                          <a14:foregroundMark x1="73541" y1="69467" x2="73541" y2="69467"/>
                          <a14:foregroundMark x1="90661" y1="74180" x2="90661" y2="74180"/>
                          <a14:foregroundMark x1="90272" y1="41598" x2="90272" y2="41598"/>
                          <a14:foregroundMark x1="91440" y1="13115" x2="91440" y2="13115"/>
                        </a14:backgroundRemoval>
                      </a14:imgEffect>
                    </a14:imgLayer>
                  </a14:imgProps>
                </a:ext>
                <a:ext uri="{28A0092B-C50C-407E-A947-70E740481C1C}">
                  <a14:useLocalDpi xmlns:a14="http://schemas.microsoft.com/office/drawing/2010/main" val="0"/>
                </a:ext>
              </a:extLst>
            </a:blip>
            <a:stretch>
              <a:fillRect/>
            </a:stretch>
          </p:blipFill>
          <p:spPr>
            <a:xfrm>
              <a:off x="1524000" y="609600"/>
              <a:ext cx="5877266" cy="5579973"/>
            </a:xfrm>
            <a:prstGeom prst="rect">
              <a:avLst/>
            </a:prstGeom>
          </p:spPr>
        </p:pic>
        <p:sp>
          <p:nvSpPr>
            <p:cNvPr id="4" name="Right Arrow 3"/>
            <p:cNvSpPr/>
            <p:nvPr/>
          </p:nvSpPr>
          <p:spPr>
            <a:xfrm>
              <a:off x="4038600" y="31242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ight Arrow 4"/>
            <p:cNvSpPr/>
            <p:nvPr/>
          </p:nvSpPr>
          <p:spPr>
            <a:xfrm rot="18000000">
              <a:off x="3860970" y="2680725"/>
              <a:ext cx="7620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p:cNvSpPr/>
            <p:nvPr/>
          </p:nvSpPr>
          <p:spPr>
            <a:xfrm rot="3600000">
              <a:off x="3889056" y="3639799"/>
              <a:ext cx="7620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rot="8100000">
              <a:off x="2876372" y="3872803"/>
              <a:ext cx="762000" cy="457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5105400" y="19050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a:off x="6096000" y="19050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Arrow 9"/>
            <p:cNvSpPr/>
            <p:nvPr/>
          </p:nvSpPr>
          <p:spPr>
            <a:xfrm>
              <a:off x="5105400" y="31242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ight Arrow 10"/>
            <p:cNvSpPr/>
            <p:nvPr/>
          </p:nvSpPr>
          <p:spPr>
            <a:xfrm>
              <a:off x="6166658" y="31242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Arrow 11"/>
            <p:cNvSpPr/>
            <p:nvPr/>
          </p:nvSpPr>
          <p:spPr>
            <a:xfrm>
              <a:off x="5066607" y="43434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Arrow 12"/>
            <p:cNvSpPr/>
            <p:nvPr/>
          </p:nvSpPr>
          <p:spPr>
            <a:xfrm>
              <a:off x="6107084" y="43815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Arrow 13"/>
            <p:cNvSpPr/>
            <p:nvPr/>
          </p:nvSpPr>
          <p:spPr>
            <a:xfrm>
              <a:off x="3124200" y="50292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Arrow 14"/>
            <p:cNvSpPr/>
            <p:nvPr/>
          </p:nvSpPr>
          <p:spPr>
            <a:xfrm rot="10800000">
              <a:off x="2209800" y="5029623"/>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3854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7D01EE2-D080-2C57-D1E8-622186F80172}"/>
              </a:ext>
            </a:extLst>
          </p:cNvPr>
          <p:cNvGrpSpPr/>
          <p:nvPr/>
        </p:nvGrpSpPr>
        <p:grpSpPr>
          <a:xfrm>
            <a:off x="1676400" y="-466502"/>
            <a:ext cx="5235888" cy="5171702"/>
            <a:chOff x="1600200" y="1219200"/>
            <a:chExt cx="5224766" cy="3212602"/>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694" b="100000" l="656" r="99562">
                          <a14:foregroundMark x1="19694" y1="53737" x2="19694" y2="53737"/>
                          <a14:foregroundMark x1="7002" y1="38434" x2="7002" y2="38434"/>
                          <a14:foregroundMark x1="24289" y1="51246" x2="24289" y2="51246"/>
                          <a14:foregroundMark x1="36324" y1="38434" x2="36324" y2="38434"/>
                          <a14:foregroundMark x1="33042" y1="62989" x2="33042" y2="62989"/>
                          <a14:foregroundMark x1="56236" y1="77936" x2="56236" y2="77936"/>
                          <a14:foregroundMark x1="57549" y1="32028" x2="57549" y2="32028"/>
                          <a14:foregroundMark x1="54486" y1="42349" x2="54486" y2="42349"/>
                          <a14:foregroundMark x1="52079" y1="34875" x2="52079" y2="34875"/>
                          <a14:foregroundMark x1="84026" y1="35943" x2="84026" y2="35943"/>
                          <a14:foregroundMark x1="85996" y1="75801" x2="85996" y2="75801"/>
                        </a14:backgroundRemoval>
                      </a14:imgEffect>
                    </a14:imgLayer>
                  </a14:imgProps>
                </a:ext>
                <a:ext uri="{28A0092B-C50C-407E-A947-70E740481C1C}">
                  <a14:useLocalDpi xmlns:a14="http://schemas.microsoft.com/office/drawing/2010/main" val="0"/>
                </a:ext>
              </a:extLst>
            </a:blip>
            <a:stretch>
              <a:fillRect/>
            </a:stretch>
          </p:blipFill>
          <p:spPr>
            <a:xfrm>
              <a:off x="1600200" y="1219200"/>
              <a:ext cx="5224766" cy="3212602"/>
            </a:xfrm>
            <a:prstGeom prst="rect">
              <a:avLst/>
            </a:prstGeom>
          </p:spPr>
        </p:pic>
        <p:sp>
          <p:nvSpPr>
            <p:cNvPr id="3" name="Right Arrow 2"/>
            <p:cNvSpPr/>
            <p:nvPr/>
          </p:nvSpPr>
          <p:spPr>
            <a:xfrm>
              <a:off x="2743200" y="283091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ight Arrow 3"/>
            <p:cNvSpPr/>
            <p:nvPr/>
          </p:nvSpPr>
          <p:spPr>
            <a:xfrm>
              <a:off x="3730445" y="23622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ight Arrow 4"/>
            <p:cNvSpPr/>
            <p:nvPr/>
          </p:nvSpPr>
          <p:spPr>
            <a:xfrm>
              <a:off x="5181600" y="2343656"/>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p:cNvSpPr/>
            <p:nvPr/>
          </p:nvSpPr>
          <p:spPr>
            <a:xfrm>
              <a:off x="3730445" y="37338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a:off x="5049105" y="3733800"/>
              <a:ext cx="457200" cy="76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Rectangle 7"/>
          <p:cNvSpPr/>
          <p:nvPr/>
        </p:nvSpPr>
        <p:spPr>
          <a:xfrm>
            <a:off x="3464165" y="4320628"/>
            <a:ext cx="2215671"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Phân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mảnh</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ở</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sao</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biển</a:t>
            </a:r>
            <a:endParaRPr lang="en-US" dirty="0">
              <a:solidFill>
                <a:schemeClr val="bg1"/>
              </a:solidFill>
              <a:latin typeface="#9Slide02 Tieu de rat dai 01" panose="020B0604020202020204" charset="0"/>
              <a:ea typeface="#9Slide02 Tieu de rat dai 01" panose="020B0604020202020204" charset="0"/>
            </a:endParaRPr>
          </a:p>
        </p:txBody>
      </p:sp>
      <p:sp>
        <p:nvSpPr>
          <p:cNvPr id="10" name="Oval 9">
            <a:hlinkClick r:id="rId4" action="ppaction://hlinkfile"/>
          </p:cNvPr>
          <p:cNvSpPr/>
          <p:nvPr/>
        </p:nvSpPr>
        <p:spPr>
          <a:xfrm>
            <a:off x="7162800"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74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2667000" y="2209800"/>
            <a:ext cx="6808050" cy="1447786"/>
          </a:xfrm>
          <a:prstGeom prst="rect">
            <a:avLst/>
          </a:prstGeom>
          <a:noFill/>
          <a:ln w="9525">
            <a:noFill/>
            <a:miter lim="800000"/>
            <a:headEnd/>
            <a:tailEnd/>
          </a:ln>
        </p:spPr>
        <p:txBody>
          <a:bodyPr/>
          <a:lstStyle/>
          <a:p>
            <a:pPr marL="0" marR="0" lvl="0" indent="0" defTabSz="914400" rtl="0" eaLnBrk="1" fontAlgn="auto" latinLnBrk="0" hangingPunct="1">
              <a:lnSpc>
                <a:spcPct val="110000"/>
              </a:lnSpc>
              <a:spcBef>
                <a:spcPts val="0"/>
              </a:spcBef>
              <a:spcAft>
                <a:spcPts val="300"/>
              </a:spcAft>
              <a:buClr>
                <a:srgbClr val="44546A"/>
              </a:buClr>
              <a:buSzPct val="70000"/>
              <a:buFontTx/>
              <a:buNone/>
              <a:tabLst/>
              <a:defRPr/>
            </a:pPr>
            <a:r>
              <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SINH SẢN Ở ĐỘNG VẬT (T1)</a:t>
            </a:r>
            <a:endParaRPr kumimoji="0" lang="vi-VN"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flipV="1">
            <a:off x="2720020" y="2779521"/>
            <a:ext cx="3730472"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2667000" y="2854744"/>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spcAft>
                <a:spcPts val="600"/>
              </a:spcAft>
              <a:defRPr/>
            </a:pPr>
            <a:r>
              <a:rPr kumimoji="0" lang="en-US" b="1"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kumimoji="0" lang="en-US" b="1" i="0" u="none" strike="noStrike" kern="1200" cap="none" spc="0" normalizeH="0" baseline="0" noProof="0" dirty="0">
                <a:ln>
                  <a:noFill/>
                </a:ln>
                <a:solidFill>
                  <a:schemeClr val="bg1"/>
                </a:solidFill>
                <a:effectLst/>
                <a:uLnTx/>
                <a:uFillTx/>
                <a:latin typeface="#9Slide02 Tieu de rat dai 01" panose="020B0604020202020204" charset="0"/>
                <a:ea typeface="#9Slide02 Tieu de rat dai 01" panose="020B0604020202020204" charset="0"/>
                <a:cs typeface="Times New Roman" panose="02020603050405020304" pitchFamily="18" charset="0"/>
              </a:rPr>
              <a:t>:</a:t>
            </a:r>
            <a:r>
              <a:rPr kumimoji="0" lang="en-US" b="1" i="0" u="none" strike="noStrike" kern="1200" cap="none" spc="0" normalizeH="0" baseline="0" noProof="0" dirty="0">
                <a:ln>
                  <a:noFill/>
                </a:ln>
                <a:solidFill>
                  <a:srgbClr val="FFFF00"/>
                </a:solidFill>
                <a:effectLst/>
                <a:uLnTx/>
                <a:uFillTx/>
                <a:latin typeface="#9Slide02 Tieu de rat dai 01" panose="020B0604020202020204" charset="0"/>
                <a:ea typeface="#9Slide02 Tieu de rat dai 01" panose="020B0604020202020204" charset="0"/>
                <a:cs typeface="Times New Roman" panose="02020603050405020304" pitchFamily="18" charset="0"/>
              </a:rPr>
              <a:t> </a:t>
            </a:r>
            <a:r>
              <a:rPr lang="vi-VN" b="1" dirty="0">
                <a:solidFill>
                  <a:srgbClr val="FFFF00"/>
                </a:solidFill>
                <a:latin typeface="#9Slide02 Tieu de rat dai 01" panose="020B0604020202020204" charset="0"/>
                <a:ea typeface="#9Slide02 Tieu de rat dai 01" panose="020B0604020202020204" charset="0"/>
              </a:rPr>
              <a:t>SINH SẢN Ở </a:t>
            </a:r>
            <a:r>
              <a:rPr lang="vi-VN" b="1">
                <a:solidFill>
                  <a:srgbClr val="FFFF00"/>
                </a:solidFill>
                <a:latin typeface="#9Slide02 Tieu de rat dai 01" panose="020B0604020202020204" charset="0"/>
                <a:ea typeface="#9Slide02 Tieu de rat dai 01" panose="020B0604020202020204" charset="0"/>
              </a:rPr>
              <a:t>SINH VẬT</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6" name="Picture 5">
            <a:extLst>
              <a:ext uri="{FF2B5EF4-FFF2-40B4-BE49-F238E27FC236}">
                <a16:creationId xmlns:a16="http://schemas.microsoft.com/office/drawing/2014/main" id="{C7B6A46B-3F92-4DA3-B517-510D6859A4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316" b="100000" l="2119" r="99153"/>
                    </a14:imgEffect>
                  </a14:imgLayer>
                </a14:imgProps>
              </a:ext>
              <a:ext uri="{28A0092B-C50C-407E-A947-70E740481C1C}">
                <a14:useLocalDpi xmlns:a14="http://schemas.microsoft.com/office/drawing/2010/main" val="0"/>
              </a:ext>
            </a:extLst>
          </a:blip>
          <a:stretch>
            <a:fillRect/>
          </a:stretch>
        </p:blipFill>
        <p:spPr>
          <a:xfrm rot="3214330">
            <a:off x="1324488" y="2108743"/>
            <a:ext cx="1388629" cy="1341557"/>
          </a:xfrm>
          <a:prstGeom prst="rect">
            <a:avLst/>
          </a:prstGeom>
        </p:spPr>
      </p:pic>
    </p:spTree>
    <p:extLst>
      <p:ext uri="{BB962C8B-B14F-4D97-AF65-F5344CB8AC3E}">
        <p14:creationId xmlns:p14="http://schemas.microsoft.com/office/powerpoint/2010/main" val="251334522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C480A5-4A75-4058-92CA-F7B6665962E9}"/>
              </a:ext>
            </a:extLst>
          </p:cNvPr>
          <p:cNvGraphicFramePr>
            <a:graphicFrameLocks noGrp="1"/>
          </p:cNvGraphicFramePr>
          <p:nvPr/>
        </p:nvGraphicFramePr>
        <p:xfrm>
          <a:off x="0" y="457200"/>
          <a:ext cx="9144000" cy="5522951"/>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1685734259"/>
                    </a:ext>
                  </a:extLst>
                </a:gridCol>
                <a:gridCol w="4572000">
                  <a:extLst>
                    <a:ext uri="{9D8B030D-6E8A-4147-A177-3AD203B41FA5}">
                      <a16:colId xmlns:a16="http://schemas.microsoft.com/office/drawing/2014/main" val="1314320412"/>
                    </a:ext>
                  </a:extLst>
                </a:gridCol>
                <a:gridCol w="2819400">
                  <a:extLst>
                    <a:ext uri="{9D8B030D-6E8A-4147-A177-3AD203B41FA5}">
                      <a16:colId xmlns:a16="http://schemas.microsoft.com/office/drawing/2014/main" val="1600333145"/>
                    </a:ext>
                  </a:extLst>
                </a:gridCol>
              </a:tblGrid>
              <a:tr h="576062">
                <a:tc>
                  <a:txBody>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dạng</a:t>
                      </a:r>
                      <a:endParaRPr lang="en-US" sz="2000" dirty="0">
                        <a:solidFill>
                          <a:schemeClr val="bg1"/>
                        </a:solidFill>
                      </a:endParaRPr>
                    </a:p>
                  </a:txBody>
                  <a:tcPr anchor="ctr"/>
                </a:tc>
                <a:tc>
                  <a:txBody>
                    <a:bodyPr/>
                    <a:lstStyle/>
                    <a:p>
                      <a:pPr algn="ctr"/>
                      <a:r>
                        <a:rPr lang="en-US" sz="2000" dirty="0" err="1">
                          <a:solidFill>
                            <a:schemeClr val="bg1"/>
                          </a:solidFill>
                        </a:rPr>
                        <a:t>Đặc</a:t>
                      </a:r>
                      <a:r>
                        <a:rPr lang="en-US" sz="2000" dirty="0">
                          <a:solidFill>
                            <a:schemeClr val="bg1"/>
                          </a:solidFill>
                        </a:rPr>
                        <a:t> </a:t>
                      </a:r>
                      <a:r>
                        <a:rPr lang="en-US" sz="2000" dirty="0" err="1">
                          <a:solidFill>
                            <a:schemeClr val="bg1"/>
                          </a:solidFill>
                        </a:rPr>
                        <a:t>điểm</a:t>
                      </a:r>
                      <a:endParaRPr lang="en-US" sz="2000" dirty="0">
                        <a:solidFill>
                          <a:schemeClr val="bg1"/>
                        </a:solidFill>
                      </a:endParaRPr>
                    </a:p>
                  </a:txBody>
                  <a:tcPr anchor="ctr"/>
                </a:tc>
                <a:tc>
                  <a:txBody>
                    <a:bodyPr/>
                    <a:lstStyle/>
                    <a:p>
                      <a:pPr algn="ctr"/>
                      <a:r>
                        <a:rPr lang="en-US" sz="2000" dirty="0" err="1">
                          <a:solidFill>
                            <a:schemeClr val="bg1"/>
                          </a:solidFill>
                        </a:rPr>
                        <a:t>Ví</a:t>
                      </a:r>
                      <a:r>
                        <a:rPr lang="en-US" sz="2000" dirty="0">
                          <a:solidFill>
                            <a:schemeClr val="bg1"/>
                          </a:solidFill>
                        </a:rPr>
                        <a:t> </a:t>
                      </a:r>
                      <a:r>
                        <a:rPr lang="en-US" sz="2000" dirty="0" err="1">
                          <a:solidFill>
                            <a:schemeClr val="bg1"/>
                          </a:solidFill>
                        </a:rPr>
                        <a:t>dụ</a:t>
                      </a:r>
                      <a:endParaRPr lang="en-US" sz="2000" dirty="0">
                        <a:solidFill>
                          <a:schemeClr val="bg1"/>
                        </a:solidFill>
                      </a:endParaRPr>
                    </a:p>
                  </a:txBody>
                  <a:tcPr anchor="ctr"/>
                </a:tc>
                <a:extLst>
                  <a:ext uri="{0D108BD9-81ED-4DB2-BD59-A6C34878D82A}">
                    <a16:rowId xmlns:a16="http://schemas.microsoft.com/office/drawing/2014/main" val="76882768"/>
                  </a:ext>
                </a:extLst>
              </a:tr>
              <a:tr h="1151968">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đôi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a:solidFill>
                          <a:schemeClr val="bg1"/>
                        </a:solidFill>
                      </a:endParaRPr>
                    </a:p>
                  </a:txBody>
                  <a:tcPr anchor="ctr"/>
                </a:tc>
                <a:extLst>
                  <a:ext uri="{0D108BD9-81ED-4DB2-BD59-A6C34878D82A}">
                    <a16:rowId xmlns:a16="http://schemas.microsoft.com/office/drawing/2014/main" val="4289804447"/>
                  </a:ext>
                </a:extLst>
              </a:tr>
              <a:tr h="1167570">
                <a:tc>
                  <a:txBody>
                    <a:bodyPr/>
                    <a:lstStyle/>
                    <a:p>
                      <a:r>
                        <a:rPr lang="en-US" sz="2000" dirty="0" err="1">
                          <a:solidFill>
                            <a:schemeClr val="bg1"/>
                          </a:solidFill>
                        </a:rPr>
                        <a:t>Nảy</a:t>
                      </a:r>
                      <a:r>
                        <a:rPr lang="en-US" sz="2000" dirty="0">
                          <a:solidFill>
                            <a:schemeClr val="bg1"/>
                          </a:solidFill>
                        </a:rPr>
                        <a:t> </a:t>
                      </a:r>
                      <a:r>
                        <a:rPr lang="en-US" sz="2000" dirty="0" err="1">
                          <a:solidFill>
                            <a:schemeClr val="bg1"/>
                          </a:solidFill>
                        </a:rPr>
                        <a:t>chồi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849142945"/>
                  </a:ext>
                </a:extLst>
              </a:tr>
              <a:tr h="1219200">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mảnh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369767908"/>
                  </a:ext>
                </a:extLst>
              </a:tr>
              <a:tr h="1408151">
                <a:tc>
                  <a:txBody>
                    <a:bodyPr/>
                    <a:lstStyle/>
                    <a:p>
                      <a:r>
                        <a:rPr lang="en-US" sz="2000" dirty="0">
                          <a:solidFill>
                            <a:schemeClr val="bg1"/>
                          </a:solidFill>
                        </a:rPr>
                        <a:t>Trinh </a:t>
                      </a:r>
                      <a:r>
                        <a:rPr lang="en-US" sz="2000" dirty="0" err="1">
                          <a:solidFill>
                            <a:schemeClr val="bg1"/>
                          </a:solidFill>
                        </a:rPr>
                        <a:t>sinh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34863606"/>
                  </a:ext>
                </a:extLst>
              </a:tr>
            </a:tbl>
          </a:graphicData>
        </a:graphic>
      </p:graphicFrame>
      <p:sp>
        <p:nvSpPr>
          <p:cNvPr id="6" name="TextBox 5">
            <a:extLst>
              <a:ext uri="{FF2B5EF4-FFF2-40B4-BE49-F238E27FC236}">
                <a16:creationId xmlns:a16="http://schemas.microsoft.com/office/drawing/2014/main" id="{4816719E-9CD5-40F0-858F-4AE4A4CF869A}"/>
              </a:ext>
            </a:extLst>
          </p:cNvPr>
          <p:cNvSpPr txBox="1"/>
          <p:nvPr/>
        </p:nvSpPr>
        <p:spPr>
          <a:xfrm>
            <a:off x="1752600" y="1143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Một</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đôi</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kích</a:t>
            </a:r>
            <a:r>
              <a:rPr lang="en-US" sz="2000" dirty="0">
                <a:solidFill>
                  <a:schemeClr val="bg1"/>
                </a:solidFill>
              </a:rPr>
              <a:t> </a:t>
            </a:r>
            <a:r>
              <a:rPr lang="en-US" sz="2000" dirty="0" err="1">
                <a:solidFill>
                  <a:schemeClr val="bg1"/>
                </a:solidFill>
              </a:rPr>
              <a:t>thước</a:t>
            </a:r>
            <a:r>
              <a:rPr lang="en-US" sz="2000" dirty="0">
                <a:solidFill>
                  <a:schemeClr val="bg1"/>
                </a:solidFill>
              </a:rPr>
              <a:t> </a:t>
            </a:r>
            <a:r>
              <a:rPr lang="en-US" sz="2000" dirty="0" err="1">
                <a:solidFill>
                  <a:schemeClr val="bg1"/>
                </a:solidFill>
              </a:rPr>
              <a:t>gần</a:t>
            </a:r>
            <a:r>
              <a:rPr lang="en-US" sz="2000" dirty="0">
                <a:solidFill>
                  <a:schemeClr val="bg1"/>
                </a:solidFill>
              </a:rPr>
              <a:t> </a:t>
            </a:r>
            <a:r>
              <a:rPr lang="en-US" sz="2000" dirty="0" err="1">
                <a:solidFill>
                  <a:schemeClr val="bg1"/>
                </a:solidFill>
              </a:rPr>
              <a:t>bằng</a:t>
            </a:r>
            <a:r>
              <a:rPr lang="en-US" sz="2000" dirty="0">
                <a:solidFill>
                  <a:schemeClr val="bg1"/>
                </a:solidFill>
              </a:rPr>
              <a:t> </a:t>
            </a:r>
            <a:r>
              <a:rPr lang="en-US" sz="2000" dirty="0" err="1">
                <a:solidFill>
                  <a:schemeClr val="bg1"/>
                </a:solidFill>
              </a:rPr>
              <a:t>nhau</a:t>
            </a:r>
            <a:endParaRPr lang="en-US" sz="2000" dirty="0">
              <a:solidFill>
                <a:schemeClr val="bg1"/>
              </a:solidFill>
            </a:endParaRPr>
          </a:p>
        </p:txBody>
      </p:sp>
      <p:sp>
        <p:nvSpPr>
          <p:cNvPr id="7" name="TextBox 6">
            <a:extLst>
              <a:ext uri="{FF2B5EF4-FFF2-40B4-BE49-F238E27FC236}">
                <a16:creationId xmlns:a16="http://schemas.microsoft.com/office/drawing/2014/main" id="{27E176DD-3F88-4DCA-8345-104002AF3072}"/>
              </a:ext>
            </a:extLst>
          </p:cNvPr>
          <p:cNvSpPr txBox="1"/>
          <p:nvPr/>
        </p:nvSpPr>
        <p:spPr>
          <a:xfrm>
            <a:off x="6324600" y="1142999"/>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Ruột</a:t>
            </a:r>
            <a:r>
              <a:rPr lang="en-US" sz="2000" dirty="0">
                <a:solidFill>
                  <a:schemeClr val="bg1"/>
                </a:solidFill>
              </a:rPr>
              <a:t> </a:t>
            </a:r>
            <a:r>
              <a:rPr lang="en-US" sz="2000" dirty="0" err="1">
                <a:solidFill>
                  <a:schemeClr val="bg1"/>
                </a:solidFill>
              </a:rPr>
              <a:t>khoang</a:t>
            </a:r>
            <a:r>
              <a:rPr lang="en-US" sz="2000" dirty="0">
                <a:solidFill>
                  <a:schemeClr val="bg1"/>
                </a:solidFill>
              </a:rPr>
              <a:t> (</a:t>
            </a:r>
            <a:r>
              <a:rPr lang="en-US" sz="2000" dirty="0" err="1">
                <a:solidFill>
                  <a:schemeClr val="bg1"/>
                </a:solidFill>
              </a:rPr>
              <a:t>hải</a:t>
            </a:r>
            <a:r>
              <a:rPr lang="en-US" sz="2000" dirty="0">
                <a:solidFill>
                  <a:schemeClr val="bg1"/>
                </a:solidFill>
              </a:rPr>
              <a:t> </a:t>
            </a:r>
            <a:r>
              <a:rPr lang="en-US" sz="2000" dirty="0" err="1">
                <a:solidFill>
                  <a:schemeClr val="bg1"/>
                </a:solidFill>
              </a:rPr>
              <a:t>quỳ</a:t>
            </a:r>
            <a:r>
              <a:rPr lang="en-US" sz="2000" dirty="0">
                <a:solidFill>
                  <a:schemeClr val="bg1"/>
                </a:solidFill>
              </a:rPr>
              <a:t>, </a:t>
            </a:r>
            <a:r>
              <a:rPr lang="en-US" sz="2000" dirty="0" err="1">
                <a:solidFill>
                  <a:schemeClr val="bg1"/>
                </a:solidFill>
              </a:rPr>
              <a:t>san</a:t>
            </a:r>
            <a:r>
              <a:rPr lang="en-US" sz="2000" dirty="0">
                <a:solidFill>
                  <a:schemeClr val="bg1"/>
                </a:solidFill>
              </a:rPr>
              <a:t> </a:t>
            </a:r>
            <a:r>
              <a:rPr lang="en-US" sz="2000" dirty="0" err="1">
                <a:solidFill>
                  <a:schemeClr val="bg1"/>
                </a:solidFill>
              </a:rPr>
              <a:t>hô</a:t>
            </a:r>
            <a:r>
              <a:rPr lang="en-US" sz="2000" dirty="0">
                <a:solidFill>
                  <a:schemeClr val="bg1"/>
                </a:solidFill>
              </a:rPr>
              <a:t>)</a:t>
            </a:r>
          </a:p>
        </p:txBody>
      </p:sp>
      <p:sp>
        <p:nvSpPr>
          <p:cNvPr id="8" name="TextBox 7">
            <a:extLst>
              <a:ext uri="{FF2B5EF4-FFF2-40B4-BE49-F238E27FC236}">
                <a16:creationId xmlns:a16="http://schemas.microsoft.com/office/drawing/2014/main" id="{2BAE2516-3028-42C1-B408-7F4746610336}"/>
              </a:ext>
            </a:extLst>
          </p:cNvPr>
          <p:cNvSpPr txBox="1"/>
          <p:nvPr/>
        </p:nvSpPr>
        <p:spPr>
          <a:xfrm>
            <a:off x="1756317" y="2216924"/>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Chồi</a:t>
            </a:r>
            <a:r>
              <a:rPr lang="en-US" sz="2000" dirty="0">
                <a:solidFill>
                  <a:schemeClr val="bg1"/>
                </a:solidFill>
              </a:rPr>
              <a:t> </a:t>
            </a:r>
            <a:r>
              <a:rPr lang="en-US" sz="2000" dirty="0" err="1">
                <a:solidFill>
                  <a:schemeClr val="bg1"/>
                </a:solidFill>
              </a:rPr>
              <a:t>mọc</a:t>
            </a:r>
            <a:r>
              <a:rPr lang="en-US" sz="2000" dirty="0">
                <a:solidFill>
                  <a:schemeClr val="bg1"/>
                </a:solidFill>
              </a:rPr>
              <a:t> ra </a:t>
            </a:r>
            <a:r>
              <a:rPr lang="en-US" sz="2000" dirty="0" err="1">
                <a:solidFill>
                  <a:schemeClr val="bg1"/>
                </a:solidFill>
              </a:rPr>
              <a:t>từ</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lớn</a:t>
            </a:r>
            <a:r>
              <a:rPr lang="en-US" sz="2000" dirty="0">
                <a:solidFill>
                  <a:schemeClr val="bg1"/>
                </a:solidFill>
              </a:rPr>
              <a:t> </a:t>
            </a:r>
            <a:r>
              <a:rPr lang="en-US" sz="2000" dirty="0" err="1">
                <a:solidFill>
                  <a:schemeClr val="bg1"/>
                </a:solidFill>
              </a:rPr>
              <a:t>dần</a:t>
            </a:r>
            <a:r>
              <a:rPr lang="en-US" sz="2000" dirty="0">
                <a:solidFill>
                  <a:schemeClr val="bg1"/>
                </a:solidFill>
              </a:rPr>
              <a:t> </a:t>
            </a:r>
            <a:r>
              <a:rPr lang="en-US" sz="2000" dirty="0" err="1">
                <a:solidFill>
                  <a:schemeClr val="bg1"/>
                </a:solidFill>
              </a:rPr>
              <a:t>lên</a:t>
            </a:r>
            <a:r>
              <a:rPr lang="en-US" sz="2000" dirty="0">
                <a:solidFill>
                  <a:schemeClr val="bg1"/>
                </a:solidFill>
              </a:rPr>
              <a:t>, </a:t>
            </a:r>
            <a:r>
              <a:rPr lang="en-US" sz="2000" dirty="0" err="1">
                <a:solidFill>
                  <a:schemeClr val="bg1"/>
                </a:solidFill>
              </a:rPr>
              <a:t>sau</a:t>
            </a:r>
            <a:r>
              <a:rPr lang="en-US" sz="2000" dirty="0">
                <a:solidFill>
                  <a:schemeClr val="bg1"/>
                </a:solidFill>
              </a:rPr>
              <a:t> </a:t>
            </a:r>
            <a:r>
              <a:rPr lang="en-US" sz="2000" dirty="0" err="1">
                <a:solidFill>
                  <a:schemeClr val="bg1"/>
                </a:solidFill>
              </a:rPr>
              <a:t>đó</a:t>
            </a:r>
            <a:r>
              <a:rPr lang="en-US" sz="2000" dirty="0">
                <a:solidFill>
                  <a:schemeClr val="bg1"/>
                </a:solidFill>
              </a:rPr>
              <a:t> </a:t>
            </a:r>
            <a:r>
              <a:rPr lang="en-US" sz="2000" dirty="0" err="1">
                <a:solidFill>
                  <a:schemeClr val="bg1"/>
                </a:solidFill>
              </a:rPr>
              <a:t>tách</a:t>
            </a:r>
            <a:r>
              <a:rPr lang="en-US" sz="2000" dirty="0">
                <a:solidFill>
                  <a:schemeClr val="bg1"/>
                </a:solidFill>
              </a:rPr>
              <a:t> ra </a:t>
            </a:r>
            <a:r>
              <a:rPr lang="en-US" sz="2000" dirty="0" err="1">
                <a:solidFill>
                  <a:schemeClr val="bg1"/>
                </a:solidFill>
              </a:rPr>
              <a:t>thành</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endParaRPr lang="en-US" sz="2000" dirty="0">
              <a:solidFill>
                <a:schemeClr val="bg1"/>
              </a:solidFill>
            </a:endParaRPr>
          </a:p>
        </p:txBody>
      </p:sp>
      <p:sp>
        <p:nvSpPr>
          <p:cNvPr id="9" name="TextBox 8">
            <a:extLst>
              <a:ext uri="{FF2B5EF4-FFF2-40B4-BE49-F238E27FC236}">
                <a16:creationId xmlns:a16="http://schemas.microsoft.com/office/drawing/2014/main" id="{27F29535-F8CF-4768-B6B0-EB6BA5C583D2}"/>
              </a:ext>
            </a:extLst>
          </p:cNvPr>
          <p:cNvSpPr txBox="1"/>
          <p:nvPr/>
        </p:nvSpPr>
        <p:spPr>
          <a:xfrm>
            <a:off x="6397083" y="2447756"/>
            <a:ext cx="2743200" cy="502702"/>
          </a:xfrm>
          <a:prstGeom prst="rect">
            <a:avLst/>
          </a:prstGeom>
          <a:noFill/>
        </p:spPr>
        <p:txBody>
          <a:bodyPr wrap="square" rtlCol="0">
            <a:spAutoFit/>
          </a:bodyPr>
          <a:lstStyle/>
          <a:p>
            <a:pPr algn="just">
              <a:lnSpc>
                <a:spcPct val="150000"/>
              </a:lnSpc>
            </a:pPr>
            <a:r>
              <a:rPr lang="en-US" sz="2000" dirty="0" err="1">
                <a:solidFill>
                  <a:schemeClr val="bg1"/>
                </a:solidFill>
              </a:rPr>
              <a:t>Bọt</a:t>
            </a:r>
            <a:r>
              <a:rPr lang="en-US" sz="2000" dirty="0">
                <a:solidFill>
                  <a:schemeClr val="bg1"/>
                </a:solidFill>
              </a:rPr>
              <a:t> </a:t>
            </a:r>
            <a:r>
              <a:rPr lang="en-US" sz="2000" dirty="0" err="1">
                <a:solidFill>
                  <a:schemeClr val="bg1"/>
                </a:solidFill>
              </a:rPr>
              <a:t>biển</a:t>
            </a:r>
            <a:r>
              <a:rPr lang="en-US" sz="2000" dirty="0">
                <a:solidFill>
                  <a:schemeClr val="bg1"/>
                </a:solidFill>
              </a:rPr>
              <a:t>, </a:t>
            </a:r>
            <a:r>
              <a:rPr lang="en-US" sz="2000" dirty="0" err="1">
                <a:solidFill>
                  <a:schemeClr val="bg1"/>
                </a:solidFill>
              </a:rPr>
              <a:t>ruột</a:t>
            </a:r>
            <a:r>
              <a:rPr lang="en-US" sz="2000" dirty="0">
                <a:solidFill>
                  <a:schemeClr val="bg1"/>
                </a:solidFill>
              </a:rPr>
              <a:t> </a:t>
            </a:r>
            <a:r>
              <a:rPr lang="en-US" sz="2000" dirty="0" err="1">
                <a:solidFill>
                  <a:schemeClr val="bg1"/>
                </a:solidFill>
              </a:rPr>
              <a:t>khoang</a:t>
            </a:r>
            <a:endParaRPr lang="en-US" sz="2000" dirty="0">
              <a:solidFill>
                <a:schemeClr val="bg1"/>
              </a:solidFill>
            </a:endParaRPr>
          </a:p>
        </p:txBody>
      </p:sp>
      <p:sp>
        <p:nvSpPr>
          <p:cNvPr id="10" name="TextBox 9">
            <a:extLst>
              <a:ext uri="{FF2B5EF4-FFF2-40B4-BE49-F238E27FC236}">
                <a16:creationId xmlns:a16="http://schemas.microsoft.com/office/drawing/2014/main" id="{7D9893FB-4D14-4FC2-957D-56FDDA4E769E}"/>
              </a:ext>
            </a:extLst>
          </p:cNvPr>
          <p:cNvSpPr txBox="1"/>
          <p:nvPr/>
        </p:nvSpPr>
        <p:spPr>
          <a:xfrm>
            <a:off x="1752600" y="3429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r>
              <a:rPr lang="en-US" sz="2000" dirty="0">
                <a:solidFill>
                  <a:schemeClr val="bg1"/>
                </a:solidFill>
              </a:rPr>
              <a:t> </a:t>
            </a:r>
            <a:r>
              <a:rPr lang="en-US" sz="2000" dirty="0" err="1">
                <a:solidFill>
                  <a:schemeClr val="bg1"/>
                </a:solidFill>
              </a:rPr>
              <a:t>phát</a:t>
            </a:r>
            <a:r>
              <a:rPr lang="en-US" sz="2000" dirty="0">
                <a:solidFill>
                  <a:schemeClr val="bg1"/>
                </a:solidFill>
              </a:rPr>
              <a:t> </a:t>
            </a:r>
            <a:r>
              <a:rPr lang="en-US" sz="2000" dirty="0" err="1">
                <a:solidFill>
                  <a:schemeClr val="bg1"/>
                </a:solidFill>
              </a:rPr>
              <a:t>triển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mảnh</a:t>
            </a:r>
            <a:r>
              <a:rPr lang="en-US" sz="2000" dirty="0">
                <a:solidFill>
                  <a:schemeClr val="bg1"/>
                </a:solidFill>
              </a:rPr>
              <a:t> </a:t>
            </a:r>
            <a:r>
              <a:rPr lang="en-US" sz="2000" dirty="0" err="1">
                <a:solidFill>
                  <a:schemeClr val="bg1"/>
                </a:solidFill>
              </a:rPr>
              <a:t>tách</a:t>
            </a:r>
            <a:r>
              <a:rPr lang="en-US" sz="2000" dirty="0">
                <a:solidFill>
                  <a:schemeClr val="bg1"/>
                </a:solidFill>
              </a:rPr>
              <a:t> ra </a:t>
            </a:r>
            <a:r>
              <a:rPr lang="en-US" sz="2000" dirty="0" err="1">
                <a:solidFill>
                  <a:schemeClr val="bg1"/>
                </a:solidFill>
              </a:rPr>
              <a:t>từ</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endParaRPr lang="en-US" sz="2000" dirty="0">
              <a:solidFill>
                <a:schemeClr val="bg1"/>
              </a:solidFill>
            </a:endParaRPr>
          </a:p>
        </p:txBody>
      </p:sp>
      <p:sp>
        <p:nvSpPr>
          <p:cNvPr id="11" name="TextBox 10">
            <a:extLst>
              <a:ext uri="{FF2B5EF4-FFF2-40B4-BE49-F238E27FC236}">
                <a16:creationId xmlns:a16="http://schemas.microsoft.com/office/drawing/2014/main" id="{5208D38B-6B7E-4B94-A1CA-8F7F09BB3408}"/>
              </a:ext>
            </a:extLst>
          </p:cNvPr>
          <p:cNvSpPr txBox="1"/>
          <p:nvPr/>
        </p:nvSpPr>
        <p:spPr>
          <a:xfrm>
            <a:off x="6345044" y="3429000"/>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Giun</a:t>
            </a:r>
            <a:r>
              <a:rPr lang="en-US" sz="2000" dirty="0">
                <a:solidFill>
                  <a:schemeClr val="bg1"/>
                </a:solidFill>
              </a:rPr>
              <a:t> </a:t>
            </a:r>
            <a:r>
              <a:rPr lang="en-US" sz="2000" dirty="0" err="1">
                <a:solidFill>
                  <a:schemeClr val="bg1"/>
                </a:solidFill>
              </a:rPr>
              <a:t>dẹp</a:t>
            </a:r>
            <a:r>
              <a:rPr lang="en-US" sz="2000" dirty="0">
                <a:solidFill>
                  <a:schemeClr val="bg1"/>
                </a:solidFill>
              </a:rPr>
              <a:t>, </a:t>
            </a:r>
            <a:r>
              <a:rPr lang="en-US" sz="2000" dirty="0" err="1">
                <a:solidFill>
                  <a:schemeClr val="bg1"/>
                </a:solidFill>
              </a:rPr>
              <a:t>Bọt</a:t>
            </a:r>
            <a:r>
              <a:rPr lang="en-US" sz="2000" dirty="0">
                <a:solidFill>
                  <a:schemeClr val="bg1"/>
                </a:solidFill>
              </a:rPr>
              <a:t> </a:t>
            </a:r>
            <a:r>
              <a:rPr lang="en-US" sz="2000" dirty="0" err="1">
                <a:solidFill>
                  <a:schemeClr val="bg1"/>
                </a:solidFill>
              </a:rPr>
              <a:t>biển</a:t>
            </a:r>
            <a:r>
              <a:rPr lang="en-US" sz="2000" dirty="0">
                <a:solidFill>
                  <a:schemeClr val="bg1"/>
                </a:solidFill>
              </a:rPr>
              <a:t>, </a:t>
            </a:r>
            <a:r>
              <a:rPr lang="en-US" sz="2000" dirty="0" err="1">
                <a:solidFill>
                  <a:schemeClr val="bg1"/>
                </a:solidFill>
              </a:rPr>
              <a:t>sao</a:t>
            </a:r>
            <a:r>
              <a:rPr lang="en-US" sz="2000" dirty="0">
                <a:solidFill>
                  <a:schemeClr val="bg1"/>
                </a:solidFill>
              </a:rPr>
              <a:t> </a:t>
            </a:r>
            <a:r>
              <a:rPr lang="en-US" sz="2000" dirty="0" err="1">
                <a:solidFill>
                  <a:schemeClr val="bg1"/>
                </a:solidFill>
              </a:rPr>
              <a:t>biển</a:t>
            </a:r>
            <a:endParaRPr lang="en-US" sz="2000" dirty="0">
              <a:solidFill>
                <a:schemeClr val="bg1"/>
              </a:solidFill>
            </a:endParaRPr>
          </a:p>
        </p:txBody>
      </p:sp>
    </p:spTree>
    <p:extLst>
      <p:ext uri="{BB962C8B-B14F-4D97-AF65-F5344CB8AC3E}">
        <p14:creationId xmlns:p14="http://schemas.microsoft.com/office/powerpoint/2010/main" val="1079806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0FF3C2-41C6-6EB2-900C-5770F8D88755}"/>
              </a:ext>
            </a:extLst>
          </p:cNvPr>
          <p:cNvGrpSpPr/>
          <p:nvPr/>
        </p:nvGrpSpPr>
        <p:grpSpPr>
          <a:xfrm>
            <a:off x="1371600" y="609600"/>
            <a:ext cx="6324600" cy="4133851"/>
            <a:chOff x="1219200" y="1143001"/>
            <a:chExt cx="6858000" cy="403860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28" t="3521" r="2128" b="3155"/>
            <a:stretch/>
          </p:blipFill>
          <p:spPr>
            <a:xfrm>
              <a:off x="1219200" y="1143001"/>
              <a:ext cx="6858000" cy="4038600"/>
            </a:xfrm>
            <a:prstGeom prst="rect">
              <a:avLst/>
            </a:prstGeom>
          </p:spPr>
        </p:pic>
        <p:sp>
          <p:nvSpPr>
            <p:cNvPr id="4" name="Rectangle 3"/>
            <p:cNvSpPr/>
            <p:nvPr/>
          </p:nvSpPr>
          <p:spPr>
            <a:xfrm>
              <a:off x="1447800" y="4495800"/>
              <a:ext cx="1447800" cy="609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3429000" y="4800600"/>
              <a:ext cx="16764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638800" y="4800600"/>
              <a:ext cx="16764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p:cNvSpPr/>
          <p:nvPr/>
        </p:nvSpPr>
        <p:spPr>
          <a:xfrm>
            <a:off x="3799994" y="4914901"/>
            <a:ext cx="1544013" cy="369332"/>
          </a:xfrm>
          <a:prstGeom prst="rect">
            <a:avLst/>
          </a:prstGeom>
        </p:spPr>
        <p:txBody>
          <a:bodyPr wrap="none">
            <a:spAutoFit/>
          </a:bodyPr>
          <a:lstStyle/>
          <a:p>
            <a:pPr algn="ctr"/>
            <a:r>
              <a:rPr lang="en-US" dirty="0" err="1">
                <a:solidFill>
                  <a:schemeClr val="bg1"/>
                </a:solidFill>
                <a:latin typeface="#9Slide02 Tieu de rat dai 01" panose="020B0604020202020204" charset="0"/>
                <a:ea typeface="#9Slide02 Tieu de rat dai 01" panose="020B0604020202020204" charset="0"/>
              </a:rPr>
              <a:t>Sinh</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sản</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ở</a:t>
            </a:r>
            <a:r>
              <a:rPr lang="en-US" dirty="0">
                <a:solidFill>
                  <a:schemeClr val="bg1"/>
                </a:solidFill>
                <a:latin typeface="#9Slide02 Tieu de rat dai 01" panose="020B0604020202020204" charset="0"/>
                <a:ea typeface="#9Slide02 Tieu de rat dai 01" panose="020B0604020202020204" charset="0"/>
              </a:rPr>
              <a:t> </a:t>
            </a:r>
            <a:r>
              <a:rPr lang="en-US" dirty="0" err="1">
                <a:solidFill>
                  <a:schemeClr val="bg1"/>
                </a:solidFill>
                <a:latin typeface="#9Slide02 Tieu de rat dai 01" panose="020B0604020202020204" charset="0"/>
                <a:ea typeface="#9Slide02 Tieu de rat dai 01" panose="020B0604020202020204" charset="0"/>
              </a:rPr>
              <a:t>ong</a:t>
            </a:r>
            <a:endParaRPr lang="en-US" dirty="0">
              <a:solidFill>
                <a:schemeClr val="bg1"/>
              </a:solidFill>
              <a:latin typeface="#9Slide02 Tieu de rat dai 01" panose="020B0604020202020204" charset="0"/>
              <a:ea typeface="#9Slide02 Tieu de rat dai 01" panose="020B0604020202020204" charset="0"/>
            </a:endParaRPr>
          </a:p>
        </p:txBody>
      </p:sp>
      <p:sp>
        <p:nvSpPr>
          <p:cNvPr id="8" name="Rectangle 7">
            <a:hlinkClick r:id="rId3" action="ppaction://hlinkfile"/>
          </p:cNvPr>
          <p:cNvSpPr/>
          <p:nvPr/>
        </p:nvSpPr>
        <p:spPr>
          <a:xfrm>
            <a:off x="6705600" y="5284233"/>
            <a:ext cx="1295400" cy="5831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7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3933825"/>
            <a:ext cx="1657350"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4005263"/>
            <a:ext cx="1593850"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005263"/>
            <a:ext cx="1584325"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 Box 28"/>
          <p:cNvSpPr txBox="1">
            <a:spLocks noChangeArrowheads="1"/>
          </p:cNvSpPr>
          <p:nvPr/>
        </p:nvSpPr>
        <p:spPr bwMode="auto">
          <a:xfrm>
            <a:off x="2230438" y="29241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latin typeface="Times New Roman" panose="02020603050405020304" pitchFamily="18" charset="0"/>
                <a:cs typeface="Times New Roman" panose="02020603050405020304" pitchFamily="18" charset="0"/>
              </a:rPr>
              <a:t>Được thụ tinh</a:t>
            </a:r>
          </a:p>
        </p:txBody>
      </p:sp>
      <p:sp>
        <p:nvSpPr>
          <p:cNvPr id="11270" name="Text Box 29"/>
          <p:cNvSpPr txBox="1">
            <a:spLocks noChangeArrowheads="1"/>
          </p:cNvSpPr>
          <p:nvPr/>
        </p:nvSpPr>
        <p:spPr bwMode="auto">
          <a:xfrm>
            <a:off x="5003800" y="29972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400" i="1">
                <a:latin typeface="Times New Roman" panose="02020603050405020304" pitchFamily="18" charset="0"/>
                <a:cs typeface="Times New Roman" panose="02020603050405020304" pitchFamily="18" charset="0"/>
              </a:rPr>
              <a:t>Không được thụ tinh</a:t>
            </a:r>
          </a:p>
        </p:txBody>
      </p:sp>
      <p:pic>
        <p:nvPicPr>
          <p:cNvPr id="28" name="Picture 34" descr="1205920399140_trungmoi"/>
          <p:cNvPicPr>
            <a:picLocks noChangeAspect="1" noChangeArrowheads="1"/>
          </p:cNvPicPr>
          <p:nvPr/>
        </p:nvPicPr>
        <p:blipFill>
          <a:blip r:embed="rId5"/>
          <a:srcRect/>
          <a:stretch>
            <a:fillRect/>
          </a:stretch>
        </p:blipFill>
        <p:spPr bwMode="auto">
          <a:xfrm>
            <a:off x="3635375" y="1125538"/>
            <a:ext cx="1944688" cy="790575"/>
          </a:xfrm>
          <a:prstGeom prst="rect">
            <a:avLst/>
          </a:prstGeom>
          <a:noFill/>
          <a:ln w="28575">
            <a:solidFill>
              <a:schemeClr val="tx1">
                <a:lumMod val="50000"/>
                <a:lumOff val="50000"/>
              </a:schemeClr>
            </a:solidFill>
            <a:miter lim="800000"/>
            <a:headEnd/>
            <a:tailEnd/>
          </a:ln>
        </p:spPr>
      </p:pic>
      <p:sp>
        <p:nvSpPr>
          <p:cNvPr id="11272" name="Text Box 35"/>
          <p:cNvSpPr txBox="1">
            <a:spLocks noChangeArrowheads="1"/>
          </p:cNvSpPr>
          <p:nvPr/>
        </p:nvSpPr>
        <p:spPr bwMode="auto">
          <a:xfrm>
            <a:off x="1476375" y="1341438"/>
            <a:ext cx="2087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a:latin typeface="Times New Roman" panose="02020603050405020304" pitchFamily="18" charset="0"/>
                <a:cs typeface="Times New Roman" panose="02020603050405020304" pitchFamily="18" charset="0"/>
              </a:rPr>
              <a:t>Trứng </a:t>
            </a:r>
            <a:r>
              <a:rPr lang="en-US" altLang="en-US" sz="2800" b="1" i="1">
                <a:solidFill>
                  <a:srgbClr val="FF0000"/>
                </a:solidFill>
                <a:latin typeface="Times New Roman" panose="02020603050405020304" pitchFamily="18" charset="0"/>
                <a:cs typeface="Times New Roman" panose="02020603050405020304" pitchFamily="18" charset="0"/>
              </a:rPr>
              <a:t>(n)</a:t>
            </a:r>
          </a:p>
        </p:txBody>
      </p:sp>
      <p:sp>
        <p:nvSpPr>
          <p:cNvPr id="30" name="Rectangle 29"/>
          <p:cNvSpPr/>
          <p:nvPr/>
        </p:nvSpPr>
        <p:spPr>
          <a:xfrm>
            <a:off x="1820863" y="5949950"/>
            <a:ext cx="419100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i="1" dirty="0" err="1">
                <a:solidFill>
                  <a:schemeClr val="tx1"/>
                </a:solidFill>
                <a:latin typeface="Times New Roman" pitchFamily="18" charset="0"/>
                <a:cs typeface="Times New Roman" pitchFamily="18" charset="0"/>
              </a:rPr>
              <a:t>Sinh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sản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hlinkClick r:id="rId6" action="ppaction://hlinkfile"/>
              </a:rPr>
              <a:t>kiểu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trinh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sinh</a:t>
            </a:r>
            <a:r>
              <a:rPr lang="en-US" sz="2400" b="1" i="1" dirty="0">
                <a:solidFill>
                  <a:schemeClr val="tx1"/>
                </a:solidFill>
                <a:latin typeface="Times New Roman" pitchFamily="18" charset="0"/>
                <a:cs typeface="Times New Roman" pitchFamily="18" charset="0"/>
              </a:rPr>
              <a:t> ở </a:t>
            </a:r>
            <a:r>
              <a:rPr lang="en-US" sz="2400" b="1" i="1" dirty="0" err="1">
                <a:solidFill>
                  <a:schemeClr val="tx1"/>
                </a:solidFill>
                <a:latin typeface="Times New Roman" pitchFamily="18" charset="0"/>
                <a:cs typeface="Times New Roman" pitchFamily="18" charset="0"/>
              </a:rPr>
              <a:t>ong</a:t>
            </a:r>
            <a:endParaRPr lang="en-US" sz="2400" b="1" i="1" dirty="0">
              <a:solidFill>
                <a:schemeClr val="tx1"/>
              </a:solidFill>
              <a:latin typeface="Times New Roman" pitchFamily="18" charset="0"/>
              <a:cs typeface="Times New Roman" pitchFamily="18" charset="0"/>
            </a:endParaRPr>
          </a:p>
        </p:txBody>
      </p:sp>
      <p:sp>
        <p:nvSpPr>
          <p:cNvPr id="34" name="Right Brace 33"/>
          <p:cNvSpPr>
            <a:spLocks/>
          </p:cNvSpPr>
          <p:nvPr/>
        </p:nvSpPr>
        <p:spPr bwMode="auto">
          <a:xfrm rot="5400000" flipH="1">
            <a:off x="4314825" y="1476375"/>
            <a:ext cx="609600" cy="2209800"/>
          </a:xfrm>
          <a:prstGeom prst="rightBrace">
            <a:avLst>
              <a:gd name="adj1" fmla="val 8341"/>
              <a:gd name="adj2" fmla="val 50000"/>
            </a:avLst>
          </a:prstGeom>
          <a:noFill/>
          <a:ln w="28575" algn="ctr">
            <a:solidFill>
              <a:srgbClr val="595959"/>
            </a:solidFill>
            <a:round/>
            <a:headEnd/>
            <a:tailEnd/>
          </a:ln>
        </p:spPr>
        <p:txBody>
          <a:bodyPr anchor="ctr"/>
          <a:lstStyle/>
          <a:p>
            <a:pPr algn="ctr" fontAlgn="auto">
              <a:spcBef>
                <a:spcPts val="0"/>
              </a:spcBef>
              <a:spcAft>
                <a:spcPts val="0"/>
              </a:spcAft>
              <a:defRPr/>
            </a:pPr>
            <a:endParaRPr lang="en-US">
              <a:latin typeface="+mn-lt"/>
            </a:endParaRPr>
          </a:p>
        </p:txBody>
      </p:sp>
      <p:sp>
        <p:nvSpPr>
          <p:cNvPr id="35" name="Right Brace 34"/>
          <p:cNvSpPr>
            <a:spLocks/>
          </p:cNvSpPr>
          <p:nvPr/>
        </p:nvSpPr>
        <p:spPr bwMode="auto">
          <a:xfrm rot="-5400000">
            <a:off x="2578100" y="2967038"/>
            <a:ext cx="381000" cy="1447800"/>
          </a:xfrm>
          <a:prstGeom prst="rightBrace">
            <a:avLst>
              <a:gd name="adj1" fmla="val 8339"/>
              <a:gd name="adj2" fmla="val 50000"/>
            </a:avLst>
          </a:prstGeom>
          <a:noFill/>
          <a:ln w="28575" algn="ctr">
            <a:solidFill>
              <a:srgbClr val="7F7F7F"/>
            </a:solidFill>
            <a:round/>
            <a:headEnd/>
            <a:tailEnd/>
          </a:ln>
        </p:spPr>
        <p:txBody>
          <a:bodyPr rot="10800000" anchor="ctr"/>
          <a:lstStyle/>
          <a:p>
            <a:pPr algn="ctr" fontAlgn="auto">
              <a:spcBef>
                <a:spcPts val="0"/>
              </a:spcBef>
              <a:spcAft>
                <a:spcPts val="0"/>
              </a:spcAft>
              <a:defRPr/>
            </a:pPr>
            <a:endParaRPr lang="en-US">
              <a:latin typeface="+mn-lt"/>
            </a:endParaRPr>
          </a:p>
        </p:txBody>
      </p:sp>
      <p:cxnSp>
        <p:nvCxnSpPr>
          <p:cNvPr id="22" name="Straight Arrow Connector 21"/>
          <p:cNvCxnSpPr>
            <a:endCxn id="24" idx="0"/>
          </p:cNvCxnSpPr>
          <p:nvPr/>
        </p:nvCxnSpPr>
        <p:spPr>
          <a:xfrm rot="16200000" flipH="1">
            <a:off x="5328444" y="3571082"/>
            <a:ext cx="609600" cy="468312"/>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277" name="Rectangle 32"/>
          <p:cNvSpPr>
            <a:spLocks noChangeArrowheads="1"/>
          </p:cNvSpPr>
          <p:nvPr/>
        </p:nvSpPr>
        <p:spPr bwMode="auto">
          <a:xfrm>
            <a:off x="4622800" y="4686300"/>
            <a:ext cx="2000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Wingdings" panose="05000000000000000000" pitchFamily="2" charset="2"/>
            </a:endParaRPr>
          </a:p>
        </p:txBody>
      </p:sp>
      <p:sp>
        <p:nvSpPr>
          <p:cNvPr id="37" name="Slide Number Placeholder 36"/>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918B1F7-0FCB-472E-9FE9-7ED881F278CB}" type="slidenum">
              <a:rPr lang="en-US" altLang="en-US" sz="1200">
                <a:solidFill>
                  <a:srgbClr val="898989"/>
                </a:solidFill>
              </a:rPr>
              <a:pPr algn="r" eaLnBrk="1" hangingPunct="1"/>
              <a:t>22</a:t>
            </a:fld>
            <a:endParaRPr lang="en-US" altLang="en-US" sz="1200">
              <a:solidFill>
                <a:srgbClr val="898989"/>
              </a:solidFill>
            </a:endParaRPr>
          </a:p>
        </p:txBody>
      </p:sp>
    </p:spTree>
    <p:extLst>
      <p:ext uri="{BB962C8B-B14F-4D97-AF65-F5344CB8AC3E}">
        <p14:creationId xmlns:p14="http://schemas.microsoft.com/office/powerpoint/2010/main" val="14215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C480A5-4A75-4058-92CA-F7B6665962E9}"/>
              </a:ext>
            </a:extLst>
          </p:cNvPr>
          <p:cNvGraphicFramePr>
            <a:graphicFrameLocks noGrp="1"/>
          </p:cNvGraphicFramePr>
          <p:nvPr/>
        </p:nvGraphicFramePr>
        <p:xfrm>
          <a:off x="0" y="457200"/>
          <a:ext cx="9144000" cy="5522951"/>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1685734259"/>
                    </a:ext>
                  </a:extLst>
                </a:gridCol>
                <a:gridCol w="4572000">
                  <a:extLst>
                    <a:ext uri="{9D8B030D-6E8A-4147-A177-3AD203B41FA5}">
                      <a16:colId xmlns:a16="http://schemas.microsoft.com/office/drawing/2014/main" val="1314320412"/>
                    </a:ext>
                  </a:extLst>
                </a:gridCol>
                <a:gridCol w="2819400">
                  <a:extLst>
                    <a:ext uri="{9D8B030D-6E8A-4147-A177-3AD203B41FA5}">
                      <a16:colId xmlns:a16="http://schemas.microsoft.com/office/drawing/2014/main" val="1600333145"/>
                    </a:ext>
                  </a:extLst>
                </a:gridCol>
              </a:tblGrid>
              <a:tr h="576062">
                <a:tc>
                  <a:txBody>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dạng</a:t>
                      </a:r>
                      <a:endParaRPr lang="en-US" sz="2000" dirty="0">
                        <a:solidFill>
                          <a:schemeClr val="bg1"/>
                        </a:solidFill>
                      </a:endParaRPr>
                    </a:p>
                  </a:txBody>
                  <a:tcPr anchor="ctr"/>
                </a:tc>
                <a:tc>
                  <a:txBody>
                    <a:bodyPr/>
                    <a:lstStyle/>
                    <a:p>
                      <a:pPr algn="ctr"/>
                      <a:r>
                        <a:rPr lang="en-US" sz="2000" dirty="0" err="1">
                          <a:solidFill>
                            <a:schemeClr val="bg1"/>
                          </a:solidFill>
                        </a:rPr>
                        <a:t>Đặc</a:t>
                      </a:r>
                      <a:r>
                        <a:rPr lang="en-US" sz="2000" dirty="0">
                          <a:solidFill>
                            <a:schemeClr val="bg1"/>
                          </a:solidFill>
                        </a:rPr>
                        <a:t> </a:t>
                      </a:r>
                      <a:r>
                        <a:rPr lang="en-US" sz="2000" dirty="0" err="1">
                          <a:solidFill>
                            <a:schemeClr val="bg1"/>
                          </a:solidFill>
                        </a:rPr>
                        <a:t>điểm</a:t>
                      </a:r>
                      <a:endParaRPr lang="en-US" sz="2000" dirty="0">
                        <a:solidFill>
                          <a:schemeClr val="bg1"/>
                        </a:solidFill>
                      </a:endParaRPr>
                    </a:p>
                  </a:txBody>
                  <a:tcPr anchor="ctr"/>
                </a:tc>
                <a:tc>
                  <a:txBody>
                    <a:bodyPr/>
                    <a:lstStyle/>
                    <a:p>
                      <a:pPr algn="ctr"/>
                      <a:r>
                        <a:rPr lang="en-US" sz="2000" dirty="0" err="1">
                          <a:solidFill>
                            <a:schemeClr val="bg1"/>
                          </a:solidFill>
                        </a:rPr>
                        <a:t>Ví</a:t>
                      </a:r>
                      <a:r>
                        <a:rPr lang="en-US" sz="2000" dirty="0">
                          <a:solidFill>
                            <a:schemeClr val="bg1"/>
                          </a:solidFill>
                        </a:rPr>
                        <a:t> </a:t>
                      </a:r>
                      <a:r>
                        <a:rPr lang="en-US" sz="2000" dirty="0" err="1">
                          <a:solidFill>
                            <a:schemeClr val="bg1"/>
                          </a:solidFill>
                        </a:rPr>
                        <a:t>dụ</a:t>
                      </a:r>
                      <a:endParaRPr lang="en-US" sz="2000" dirty="0">
                        <a:solidFill>
                          <a:schemeClr val="bg1"/>
                        </a:solidFill>
                      </a:endParaRPr>
                    </a:p>
                  </a:txBody>
                  <a:tcPr anchor="ctr"/>
                </a:tc>
                <a:extLst>
                  <a:ext uri="{0D108BD9-81ED-4DB2-BD59-A6C34878D82A}">
                    <a16:rowId xmlns:a16="http://schemas.microsoft.com/office/drawing/2014/main" val="76882768"/>
                  </a:ext>
                </a:extLst>
              </a:tr>
              <a:tr h="1151968">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đôi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a:solidFill>
                          <a:schemeClr val="bg1"/>
                        </a:solidFill>
                      </a:endParaRPr>
                    </a:p>
                  </a:txBody>
                  <a:tcPr anchor="ctr"/>
                </a:tc>
                <a:extLst>
                  <a:ext uri="{0D108BD9-81ED-4DB2-BD59-A6C34878D82A}">
                    <a16:rowId xmlns:a16="http://schemas.microsoft.com/office/drawing/2014/main" val="4289804447"/>
                  </a:ext>
                </a:extLst>
              </a:tr>
              <a:tr h="1167570">
                <a:tc>
                  <a:txBody>
                    <a:bodyPr/>
                    <a:lstStyle/>
                    <a:p>
                      <a:r>
                        <a:rPr lang="en-US" sz="2000" dirty="0" err="1">
                          <a:solidFill>
                            <a:schemeClr val="bg1"/>
                          </a:solidFill>
                        </a:rPr>
                        <a:t>Nảy</a:t>
                      </a:r>
                      <a:r>
                        <a:rPr lang="en-US" sz="2000" dirty="0">
                          <a:solidFill>
                            <a:schemeClr val="bg1"/>
                          </a:solidFill>
                        </a:rPr>
                        <a:t> </a:t>
                      </a:r>
                      <a:r>
                        <a:rPr lang="en-US" sz="2000" dirty="0" err="1">
                          <a:solidFill>
                            <a:schemeClr val="bg1"/>
                          </a:solidFill>
                        </a:rPr>
                        <a:t>chồi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849142945"/>
                  </a:ext>
                </a:extLst>
              </a:tr>
              <a:tr h="1219200">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mảnh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369767908"/>
                  </a:ext>
                </a:extLst>
              </a:tr>
              <a:tr h="1408151">
                <a:tc>
                  <a:txBody>
                    <a:bodyPr/>
                    <a:lstStyle/>
                    <a:p>
                      <a:r>
                        <a:rPr lang="en-US" sz="2000" dirty="0">
                          <a:solidFill>
                            <a:schemeClr val="bg1"/>
                          </a:solidFill>
                        </a:rPr>
                        <a:t>Trinh </a:t>
                      </a:r>
                      <a:r>
                        <a:rPr lang="en-US" sz="2000" dirty="0" err="1">
                          <a:solidFill>
                            <a:schemeClr val="bg1"/>
                          </a:solidFill>
                        </a:rPr>
                        <a:t>sinh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34863606"/>
                  </a:ext>
                </a:extLst>
              </a:tr>
            </a:tbl>
          </a:graphicData>
        </a:graphic>
      </p:graphicFrame>
      <p:sp>
        <p:nvSpPr>
          <p:cNvPr id="6" name="TextBox 5">
            <a:extLst>
              <a:ext uri="{FF2B5EF4-FFF2-40B4-BE49-F238E27FC236}">
                <a16:creationId xmlns:a16="http://schemas.microsoft.com/office/drawing/2014/main" id="{4816719E-9CD5-40F0-858F-4AE4A4CF869A}"/>
              </a:ext>
            </a:extLst>
          </p:cNvPr>
          <p:cNvSpPr txBox="1"/>
          <p:nvPr/>
        </p:nvSpPr>
        <p:spPr>
          <a:xfrm>
            <a:off x="1752600" y="1143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Một</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phân</a:t>
            </a:r>
            <a:r>
              <a:rPr lang="en-US" sz="2000" dirty="0">
                <a:solidFill>
                  <a:schemeClr val="bg1"/>
                </a:solidFill>
              </a:rPr>
              <a:t> </a:t>
            </a:r>
            <a:r>
              <a:rPr lang="en-US" sz="2000" dirty="0" err="1">
                <a:solidFill>
                  <a:schemeClr val="bg1"/>
                </a:solidFill>
              </a:rPr>
              <a:t>đôi</a:t>
            </a:r>
            <a:r>
              <a:rPr lang="en-US" sz="2000" dirty="0">
                <a:solidFill>
                  <a:schemeClr val="bg1"/>
                </a:solidFill>
              </a:rPr>
              <a:t> </a:t>
            </a:r>
            <a:r>
              <a:rPr lang="en-US" sz="2000" dirty="0" err="1">
                <a:solidFill>
                  <a:schemeClr val="bg1"/>
                </a:solidFill>
              </a:rPr>
              <a:t>thành</a:t>
            </a:r>
            <a:r>
              <a:rPr lang="en-US" sz="2000" dirty="0">
                <a:solidFill>
                  <a:schemeClr val="bg1"/>
                </a:solidFill>
              </a:rPr>
              <a:t> </a:t>
            </a:r>
            <a:r>
              <a:rPr lang="en-US" sz="2000" dirty="0" err="1">
                <a:solidFill>
                  <a:schemeClr val="bg1"/>
                </a:solidFill>
              </a:rPr>
              <a:t>hai</a:t>
            </a:r>
            <a:r>
              <a:rPr lang="en-US" sz="2000" dirty="0">
                <a:solidFill>
                  <a:schemeClr val="bg1"/>
                </a:solidFill>
              </a:rPr>
              <a:t> </a:t>
            </a:r>
            <a:r>
              <a:rPr lang="en-US" sz="2000" dirty="0" err="1">
                <a:solidFill>
                  <a:schemeClr val="bg1"/>
                </a:solidFill>
              </a:rPr>
              <a:t>cá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kích</a:t>
            </a:r>
            <a:r>
              <a:rPr lang="en-US" sz="2000" dirty="0">
                <a:solidFill>
                  <a:schemeClr val="bg1"/>
                </a:solidFill>
              </a:rPr>
              <a:t> </a:t>
            </a:r>
            <a:r>
              <a:rPr lang="en-US" sz="2000" dirty="0" err="1">
                <a:solidFill>
                  <a:schemeClr val="bg1"/>
                </a:solidFill>
              </a:rPr>
              <a:t>thước</a:t>
            </a:r>
            <a:r>
              <a:rPr lang="en-US" sz="2000" dirty="0">
                <a:solidFill>
                  <a:schemeClr val="bg1"/>
                </a:solidFill>
              </a:rPr>
              <a:t> </a:t>
            </a:r>
            <a:r>
              <a:rPr lang="en-US" sz="2000" dirty="0" err="1">
                <a:solidFill>
                  <a:schemeClr val="bg1"/>
                </a:solidFill>
              </a:rPr>
              <a:t>gần</a:t>
            </a:r>
            <a:r>
              <a:rPr lang="en-US" sz="2000" dirty="0">
                <a:solidFill>
                  <a:schemeClr val="bg1"/>
                </a:solidFill>
              </a:rPr>
              <a:t> </a:t>
            </a:r>
            <a:r>
              <a:rPr lang="en-US" sz="2000" dirty="0" err="1">
                <a:solidFill>
                  <a:schemeClr val="bg1"/>
                </a:solidFill>
              </a:rPr>
              <a:t>bằng</a:t>
            </a:r>
            <a:r>
              <a:rPr lang="en-US" sz="2000" dirty="0">
                <a:solidFill>
                  <a:schemeClr val="bg1"/>
                </a:solidFill>
              </a:rPr>
              <a:t> </a:t>
            </a:r>
            <a:r>
              <a:rPr lang="en-US" sz="2000" dirty="0" err="1">
                <a:solidFill>
                  <a:schemeClr val="bg1"/>
                </a:solidFill>
              </a:rPr>
              <a:t>nhau</a:t>
            </a:r>
            <a:endParaRPr lang="en-US" sz="2000" dirty="0">
              <a:solidFill>
                <a:schemeClr val="bg1"/>
              </a:solidFill>
            </a:endParaRPr>
          </a:p>
        </p:txBody>
      </p:sp>
      <p:sp>
        <p:nvSpPr>
          <p:cNvPr id="7" name="TextBox 6">
            <a:extLst>
              <a:ext uri="{FF2B5EF4-FFF2-40B4-BE49-F238E27FC236}">
                <a16:creationId xmlns:a16="http://schemas.microsoft.com/office/drawing/2014/main" id="{27E176DD-3F88-4DCA-8345-104002AF3072}"/>
              </a:ext>
            </a:extLst>
          </p:cNvPr>
          <p:cNvSpPr txBox="1"/>
          <p:nvPr/>
        </p:nvSpPr>
        <p:spPr>
          <a:xfrm>
            <a:off x="6324600" y="1142999"/>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Ruột</a:t>
            </a:r>
            <a:r>
              <a:rPr lang="en-US" sz="2000" dirty="0">
                <a:solidFill>
                  <a:schemeClr val="bg1"/>
                </a:solidFill>
              </a:rPr>
              <a:t> </a:t>
            </a:r>
            <a:r>
              <a:rPr lang="en-US" sz="2000" dirty="0" err="1">
                <a:solidFill>
                  <a:schemeClr val="bg1"/>
                </a:solidFill>
              </a:rPr>
              <a:t>khoang</a:t>
            </a:r>
            <a:r>
              <a:rPr lang="en-US" sz="2000" dirty="0">
                <a:solidFill>
                  <a:schemeClr val="bg1"/>
                </a:solidFill>
              </a:rPr>
              <a:t> (</a:t>
            </a:r>
            <a:r>
              <a:rPr lang="en-US" sz="2000" dirty="0" err="1">
                <a:solidFill>
                  <a:schemeClr val="bg1"/>
                </a:solidFill>
              </a:rPr>
              <a:t>hải</a:t>
            </a:r>
            <a:r>
              <a:rPr lang="en-US" sz="2000" dirty="0">
                <a:solidFill>
                  <a:schemeClr val="bg1"/>
                </a:solidFill>
              </a:rPr>
              <a:t> </a:t>
            </a:r>
            <a:r>
              <a:rPr lang="en-US" sz="2000" dirty="0" err="1">
                <a:solidFill>
                  <a:schemeClr val="bg1"/>
                </a:solidFill>
              </a:rPr>
              <a:t>quỳ</a:t>
            </a:r>
            <a:r>
              <a:rPr lang="en-US" sz="2000" dirty="0">
                <a:solidFill>
                  <a:schemeClr val="bg1"/>
                </a:solidFill>
              </a:rPr>
              <a:t>, </a:t>
            </a:r>
            <a:r>
              <a:rPr lang="en-US" sz="2000" dirty="0" err="1">
                <a:solidFill>
                  <a:schemeClr val="bg1"/>
                </a:solidFill>
              </a:rPr>
              <a:t>san</a:t>
            </a:r>
            <a:r>
              <a:rPr lang="en-US" sz="2000" dirty="0">
                <a:solidFill>
                  <a:schemeClr val="bg1"/>
                </a:solidFill>
              </a:rPr>
              <a:t> </a:t>
            </a:r>
            <a:r>
              <a:rPr lang="en-US" sz="2000" dirty="0" err="1">
                <a:solidFill>
                  <a:schemeClr val="bg1"/>
                </a:solidFill>
              </a:rPr>
              <a:t>hô</a:t>
            </a:r>
            <a:r>
              <a:rPr lang="en-US" sz="2000" dirty="0">
                <a:solidFill>
                  <a:schemeClr val="bg1"/>
                </a:solidFill>
              </a:rPr>
              <a:t>)</a:t>
            </a:r>
          </a:p>
        </p:txBody>
      </p:sp>
      <p:sp>
        <p:nvSpPr>
          <p:cNvPr id="8" name="TextBox 7">
            <a:extLst>
              <a:ext uri="{FF2B5EF4-FFF2-40B4-BE49-F238E27FC236}">
                <a16:creationId xmlns:a16="http://schemas.microsoft.com/office/drawing/2014/main" id="{2BAE2516-3028-42C1-B408-7F4746610336}"/>
              </a:ext>
            </a:extLst>
          </p:cNvPr>
          <p:cNvSpPr txBox="1"/>
          <p:nvPr/>
        </p:nvSpPr>
        <p:spPr>
          <a:xfrm>
            <a:off x="1756317" y="2216924"/>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Chồi</a:t>
            </a:r>
            <a:r>
              <a:rPr lang="en-US" sz="2000" dirty="0">
                <a:solidFill>
                  <a:schemeClr val="bg1"/>
                </a:solidFill>
              </a:rPr>
              <a:t> </a:t>
            </a:r>
            <a:r>
              <a:rPr lang="en-US" sz="2000" dirty="0" err="1">
                <a:solidFill>
                  <a:schemeClr val="bg1"/>
                </a:solidFill>
              </a:rPr>
              <a:t>mọc</a:t>
            </a:r>
            <a:r>
              <a:rPr lang="en-US" sz="2000" dirty="0">
                <a:solidFill>
                  <a:schemeClr val="bg1"/>
                </a:solidFill>
              </a:rPr>
              <a:t> ra </a:t>
            </a:r>
            <a:r>
              <a:rPr lang="en-US" sz="2000" dirty="0" err="1">
                <a:solidFill>
                  <a:schemeClr val="bg1"/>
                </a:solidFill>
              </a:rPr>
              <a:t>từ</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r>
              <a:rPr lang="en-US" sz="2000" dirty="0">
                <a:solidFill>
                  <a:schemeClr val="bg1"/>
                </a:solidFill>
              </a:rPr>
              <a:t>, </a:t>
            </a:r>
            <a:r>
              <a:rPr lang="en-US" sz="2000" dirty="0" err="1">
                <a:solidFill>
                  <a:schemeClr val="bg1"/>
                </a:solidFill>
              </a:rPr>
              <a:t>lớn</a:t>
            </a:r>
            <a:r>
              <a:rPr lang="en-US" sz="2000" dirty="0">
                <a:solidFill>
                  <a:schemeClr val="bg1"/>
                </a:solidFill>
              </a:rPr>
              <a:t> </a:t>
            </a:r>
            <a:r>
              <a:rPr lang="en-US" sz="2000" dirty="0" err="1">
                <a:solidFill>
                  <a:schemeClr val="bg1"/>
                </a:solidFill>
              </a:rPr>
              <a:t>dần</a:t>
            </a:r>
            <a:r>
              <a:rPr lang="en-US" sz="2000" dirty="0">
                <a:solidFill>
                  <a:schemeClr val="bg1"/>
                </a:solidFill>
              </a:rPr>
              <a:t> </a:t>
            </a:r>
            <a:r>
              <a:rPr lang="en-US" sz="2000" dirty="0" err="1">
                <a:solidFill>
                  <a:schemeClr val="bg1"/>
                </a:solidFill>
              </a:rPr>
              <a:t>lên</a:t>
            </a:r>
            <a:r>
              <a:rPr lang="en-US" sz="2000" dirty="0">
                <a:solidFill>
                  <a:schemeClr val="bg1"/>
                </a:solidFill>
              </a:rPr>
              <a:t>, </a:t>
            </a:r>
            <a:r>
              <a:rPr lang="en-US" sz="2000" dirty="0" err="1">
                <a:solidFill>
                  <a:schemeClr val="bg1"/>
                </a:solidFill>
              </a:rPr>
              <a:t>sau</a:t>
            </a:r>
            <a:r>
              <a:rPr lang="en-US" sz="2000" dirty="0">
                <a:solidFill>
                  <a:schemeClr val="bg1"/>
                </a:solidFill>
              </a:rPr>
              <a:t> </a:t>
            </a:r>
            <a:r>
              <a:rPr lang="en-US" sz="2000" dirty="0" err="1">
                <a:solidFill>
                  <a:schemeClr val="bg1"/>
                </a:solidFill>
              </a:rPr>
              <a:t>đó</a:t>
            </a:r>
            <a:r>
              <a:rPr lang="en-US" sz="2000" dirty="0">
                <a:solidFill>
                  <a:schemeClr val="bg1"/>
                </a:solidFill>
              </a:rPr>
              <a:t> </a:t>
            </a:r>
            <a:r>
              <a:rPr lang="en-US" sz="2000" dirty="0" err="1">
                <a:solidFill>
                  <a:schemeClr val="bg1"/>
                </a:solidFill>
              </a:rPr>
              <a:t>tách</a:t>
            </a:r>
            <a:r>
              <a:rPr lang="en-US" sz="2000" dirty="0">
                <a:solidFill>
                  <a:schemeClr val="bg1"/>
                </a:solidFill>
              </a:rPr>
              <a:t> ra </a:t>
            </a:r>
            <a:r>
              <a:rPr lang="en-US" sz="2000" dirty="0" err="1">
                <a:solidFill>
                  <a:schemeClr val="bg1"/>
                </a:solidFill>
              </a:rPr>
              <a:t>thành</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endParaRPr lang="en-US" sz="2000" dirty="0">
              <a:solidFill>
                <a:schemeClr val="bg1"/>
              </a:solidFill>
            </a:endParaRPr>
          </a:p>
        </p:txBody>
      </p:sp>
      <p:sp>
        <p:nvSpPr>
          <p:cNvPr id="9" name="TextBox 8">
            <a:extLst>
              <a:ext uri="{FF2B5EF4-FFF2-40B4-BE49-F238E27FC236}">
                <a16:creationId xmlns:a16="http://schemas.microsoft.com/office/drawing/2014/main" id="{27F29535-F8CF-4768-B6B0-EB6BA5C583D2}"/>
              </a:ext>
            </a:extLst>
          </p:cNvPr>
          <p:cNvSpPr txBox="1"/>
          <p:nvPr/>
        </p:nvSpPr>
        <p:spPr>
          <a:xfrm>
            <a:off x="6397083" y="2447756"/>
            <a:ext cx="2743200" cy="502702"/>
          </a:xfrm>
          <a:prstGeom prst="rect">
            <a:avLst/>
          </a:prstGeom>
          <a:noFill/>
        </p:spPr>
        <p:txBody>
          <a:bodyPr wrap="square" rtlCol="0">
            <a:spAutoFit/>
          </a:bodyPr>
          <a:lstStyle/>
          <a:p>
            <a:pPr algn="just">
              <a:lnSpc>
                <a:spcPct val="150000"/>
              </a:lnSpc>
            </a:pPr>
            <a:r>
              <a:rPr lang="en-US" sz="2000" dirty="0" err="1">
                <a:solidFill>
                  <a:schemeClr val="bg1"/>
                </a:solidFill>
              </a:rPr>
              <a:t>Bọt</a:t>
            </a:r>
            <a:r>
              <a:rPr lang="en-US" sz="2000" dirty="0">
                <a:solidFill>
                  <a:schemeClr val="bg1"/>
                </a:solidFill>
              </a:rPr>
              <a:t> </a:t>
            </a:r>
            <a:r>
              <a:rPr lang="en-US" sz="2000" dirty="0" err="1">
                <a:solidFill>
                  <a:schemeClr val="bg1"/>
                </a:solidFill>
              </a:rPr>
              <a:t>biển</a:t>
            </a:r>
            <a:r>
              <a:rPr lang="en-US" sz="2000" dirty="0">
                <a:solidFill>
                  <a:schemeClr val="bg1"/>
                </a:solidFill>
              </a:rPr>
              <a:t>, </a:t>
            </a:r>
            <a:r>
              <a:rPr lang="en-US" sz="2000" dirty="0" err="1">
                <a:solidFill>
                  <a:schemeClr val="bg1"/>
                </a:solidFill>
              </a:rPr>
              <a:t>ruột</a:t>
            </a:r>
            <a:r>
              <a:rPr lang="en-US" sz="2000" dirty="0">
                <a:solidFill>
                  <a:schemeClr val="bg1"/>
                </a:solidFill>
              </a:rPr>
              <a:t> </a:t>
            </a:r>
            <a:r>
              <a:rPr lang="en-US" sz="2000" dirty="0" err="1">
                <a:solidFill>
                  <a:schemeClr val="bg1"/>
                </a:solidFill>
              </a:rPr>
              <a:t>khoang</a:t>
            </a:r>
            <a:endParaRPr lang="en-US" sz="2000" dirty="0">
              <a:solidFill>
                <a:schemeClr val="bg1"/>
              </a:solidFill>
            </a:endParaRPr>
          </a:p>
        </p:txBody>
      </p:sp>
      <p:sp>
        <p:nvSpPr>
          <p:cNvPr id="10" name="TextBox 9">
            <a:extLst>
              <a:ext uri="{FF2B5EF4-FFF2-40B4-BE49-F238E27FC236}">
                <a16:creationId xmlns:a16="http://schemas.microsoft.com/office/drawing/2014/main" id="{7D9893FB-4D14-4FC2-957D-56FDDA4E769E}"/>
              </a:ext>
            </a:extLst>
          </p:cNvPr>
          <p:cNvSpPr txBox="1"/>
          <p:nvPr/>
        </p:nvSpPr>
        <p:spPr>
          <a:xfrm>
            <a:off x="1752600" y="3429000"/>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r>
              <a:rPr lang="en-US" sz="2000" dirty="0">
                <a:solidFill>
                  <a:schemeClr val="bg1"/>
                </a:solidFill>
              </a:rPr>
              <a:t> </a:t>
            </a:r>
            <a:r>
              <a:rPr lang="en-US" sz="2000" dirty="0" err="1">
                <a:solidFill>
                  <a:schemeClr val="bg1"/>
                </a:solidFill>
              </a:rPr>
              <a:t>phát</a:t>
            </a:r>
            <a:r>
              <a:rPr lang="en-US" sz="2000" dirty="0">
                <a:solidFill>
                  <a:schemeClr val="bg1"/>
                </a:solidFill>
              </a:rPr>
              <a:t> </a:t>
            </a:r>
            <a:r>
              <a:rPr lang="en-US" sz="2000" dirty="0" err="1">
                <a:solidFill>
                  <a:schemeClr val="bg1"/>
                </a:solidFill>
              </a:rPr>
              <a:t>triển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mảnh</a:t>
            </a:r>
            <a:r>
              <a:rPr lang="en-US" sz="2000" dirty="0">
                <a:solidFill>
                  <a:schemeClr val="bg1"/>
                </a:solidFill>
              </a:rPr>
              <a:t> </a:t>
            </a:r>
            <a:r>
              <a:rPr lang="en-US" sz="2000" dirty="0" err="1">
                <a:solidFill>
                  <a:schemeClr val="bg1"/>
                </a:solidFill>
              </a:rPr>
              <a:t>tách</a:t>
            </a:r>
            <a:r>
              <a:rPr lang="en-US" sz="2000" dirty="0">
                <a:solidFill>
                  <a:schemeClr val="bg1"/>
                </a:solidFill>
              </a:rPr>
              <a:t> ra </a:t>
            </a:r>
            <a:r>
              <a:rPr lang="en-US" sz="2000" dirty="0" err="1">
                <a:solidFill>
                  <a:schemeClr val="bg1"/>
                </a:solidFill>
              </a:rPr>
              <a:t>từ</a:t>
            </a:r>
            <a:r>
              <a:rPr lang="en-US" sz="2000" dirty="0">
                <a:solidFill>
                  <a:schemeClr val="bg1"/>
                </a:solidFill>
              </a:rPr>
              <a:t> </a:t>
            </a: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mẹ</a:t>
            </a:r>
            <a:endParaRPr lang="en-US" sz="2000" dirty="0">
              <a:solidFill>
                <a:schemeClr val="bg1"/>
              </a:solidFill>
            </a:endParaRPr>
          </a:p>
        </p:txBody>
      </p:sp>
      <p:sp>
        <p:nvSpPr>
          <p:cNvPr id="11" name="TextBox 10">
            <a:extLst>
              <a:ext uri="{FF2B5EF4-FFF2-40B4-BE49-F238E27FC236}">
                <a16:creationId xmlns:a16="http://schemas.microsoft.com/office/drawing/2014/main" id="{5208D38B-6B7E-4B94-A1CA-8F7F09BB3408}"/>
              </a:ext>
            </a:extLst>
          </p:cNvPr>
          <p:cNvSpPr txBox="1"/>
          <p:nvPr/>
        </p:nvSpPr>
        <p:spPr>
          <a:xfrm>
            <a:off x="6345044" y="3429000"/>
            <a:ext cx="2743200" cy="964367"/>
          </a:xfrm>
          <a:prstGeom prst="rect">
            <a:avLst/>
          </a:prstGeom>
          <a:noFill/>
        </p:spPr>
        <p:txBody>
          <a:bodyPr wrap="square" rtlCol="0">
            <a:spAutoFit/>
          </a:bodyPr>
          <a:lstStyle/>
          <a:p>
            <a:pPr algn="just">
              <a:lnSpc>
                <a:spcPct val="150000"/>
              </a:lnSpc>
            </a:pPr>
            <a:r>
              <a:rPr lang="en-US" sz="2000" dirty="0" err="1">
                <a:solidFill>
                  <a:schemeClr val="bg1"/>
                </a:solidFill>
              </a:rPr>
              <a:t>Giun</a:t>
            </a:r>
            <a:r>
              <a:rPr lang="en-US" sz="2000" dirty="0">
                <a:solidFill>
                  <a:schemeClr val="bg1"/>
                </a:solidFill>
              </a:rPr>
              <a:t> </a:t>
            </a:r>
            <a:r>
              <a:rPr lang="en-US" sz="2000" dirty="0" err="1">
                <a:solidFill>
                  <a:schemeClr val="bg1"/>
                </a:solidFill>
              </a:rPr>
              <a:t>dẹp</a:t>
            </a:r>
            <a:r>
              <a:rPr lang="en-US" sz="2000" dirty="0">
                <a:solidFill>
                  <a:schemeClr val="bg1"/>
                </a:solidFill>
              </a:rPr>
              <a:t>, </a:t>
            </a:r>
            <a:r>
              <a:rPr lang="en-US" sz="2000" dirty="0" err="1">
                <a:solidFill>
                  <a:schemeClr val="bg1"/>
                </a:solidFill>
              </a:rPr>
              <a:t>Bọt</a:t>
            </a:r>
            <a:r>
              <a:rPr lang="en-US" sz="2000" dirty="0">
                <a:solidFill>
                  <a:schemeClr val="bg1"/>
                </a:solidFill>
              </a:rPr>
              <a:t> </a:t>
            </a:r>
            <a:r>
              <a:rPr lang="en-US" sz="2000" dirty="0" err="1">
                <a:solidFill>
                  <a:schemeClr val="bg1"/>
                </a:solidFill>
              </a:rPr>
              <a:t>biển</a:t>
            </a:r>
            <a:r>
              <a:rPr lang="en-US" sz="2000" dirty="0">
                <a:solidFill>
                  <a:schemeClr val="bg1"/>
                </a:solidFill>
              </a:rPr>
              <a:t>, </a:t>
            </a:r>
            <a:r>
              <a:rPr lang="en-US" sz="2000" dirty="0" err="1">
                <a:solidFill>
                  <a:schemeClr val="bg1"/>
                </a:solidFill>
              </a:rPr>
              <a:t>sao</a:t>
            </a:r>
            <a:r>
              <a:rPr lang="en-US" sz="2000" dirty="0">
                <a:solidFill>
                  <a:schemeClr val="bg1"/>
                </a:solidFill>
              </a:rPr>
              <a:t> </a:t>
            </a:r>
            <a:r>
              <a:rPr lang="en-US" sz="2000" dirty="0" err="1">
                <a:solidFill>
                  <a:schemeClr val="bg1"/>
                </a:solidFill>
              </a:rPr>
              <a:t>biển</a:t>
            </a:r>
            <a:endParaRPr lang="en-US" sz="2000" dirty="0">
              <a:solidFill>
                <a:schemeClr val="bg1"/>
              </a:solidFill>
            </a:endParaRPr>
          </a:p>
        </p:txBody>
      </p:sp>
      <p:sp>
        <p:nvSpPr>
          <p:cNvPr id="12" name="TextBox 11">
            <a:extLst>
              <a:ext uri="{FF2B5EF4-FFF2-40B4-BE49-F238E27FC236}">
                <a16:creationId xmlns:a16="http://schemas.microsoft.com/office/drawing/2014/main" id="{A50F3A06-CE26-4F9E-B0D0-7827FB032089}"/>
              </a:ext>
            </a:extLst>
          </p:cNvPr>
          <p:cNvSpPr txBox="1"/>
          <p:nvPr/>
        </p:nvSpPr>
        <p:spPr>
          <a:xfrm>
            <a:off x="1773044" y="4704575"/>
            <a:ext cx="4419600" cy="964367"/>
          </a:xfrm>
          <a:prstGeom prst="rect">
            <a:avLst/>
          </a:prstGeom>
          <a:noFill/>
        </p:spPr>
        <p:txBody>
          <a:bodyPr wrap="square" rtlCol="0">
            <a:spAutoFit/>
          </a:bodyPr>
          <a:lstStyle/>
          <a:p>
            <a:pPr algn="just">
              <a:lnSpc>
                <a:spcPct val="150000"/>
              </a:lnSpc>
            </a:pPr>
            <a:r>
              <a:rPr lang="en-US" sz="2000" dirty="0" err="1">
                <a:solidFill>
                  <a:schemeClr val="bg1"/>
                </a:solidFill>
              </a:rPr>
              <a:t>Cơ</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mới</a:t>
            </a:r>
            <a:r>
              <a:rPr lang="en-US" sz="2000" dirty="0">
                <a:solidFill>
                  <a:schemeClr val="bg1"/>
                </a:solidFill>
              </a:rPr>
              <a:t> </a:t>
            </a:r>
            <a:r>
              <a:rPr lang="en-US" sz="2000" dirty="0" err="1">
                <a:solidFill>
                  <a:schemeClr val="bg1"/>
                </a:solidFill>
              </a:rPr>
              <a:t>phát</a:t>
            </a:r>
            <a:r>
              <a:rPr lang="en-US" sz="2000" dirty="0">
                <a:solidFill>
                  <a:schemeClr val="bg1"/>
                </a:solidFill>
              </a:rPr>
              <a:t> </a:t>
            </a:r>
            <a:r>
              <a:rPr lang="en-US" sz="2000" dirty="0" err="1">
                <a:solidFill>
                  <a:schemeClr val="bg1"/>
                </a:solidFill>
              </a:rPr>
              <a:t>triển</a:t>
            </a:r>
            <a:r>
              <a:rPr lang="en-US" sz="2000" dirty="0">
                <a:solidFill>
                  <a:schemeClr val="bg1"/>
                </a:solidFill>
              </a:rPr>
              <a:t> </a:t>
            </a:r>
            <a:r>
              <a:rPr lang="en-US" sz="2000" dirty="0" err="1">
                <a:solidFill>
                  <a:schemeClr val="bg1"/>
                </a:solidFill>
              </a:rPr>
              <a:t>từ</a:t>
            </a:r>
            <a:r>
              <a:rPr lang="en-US" sz="2000" dirty="0">
                <a:solidFill>
                  <a:schemeClr val="bg1"/>
                </a:solidFill>
              </a:rPr>
              <a:t> </a:t>
            </a:r>
            <a:r>
              <a:rPr lang="en-US" sz="2000" dirty="0" err="1">
                <a:solidFill>
                  <a:schemeClr val="bg1"/>
                </a:solidFill>
              </a:rPr>
              <a:t>trứng</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được</a:t>
            </a:r>
            <a:r>
              <a:rPr lang="en-US" sz="2000" dirty="0">
                <a:solidFill>
                  <a:schemeClr val="bg1"/>
                </a:solidFill>
              </a:rPr>
              <a:t> </a:t>
            </a:r>
            <a:r>
              <a:rPr lang="en-US" sz="2000" dirty="0" err="1">
                <a:solidFill>
                  <a:schemeClr val="bg1"/>
                </a:solidFill>
              </a:rPr>
              <a:t>thụ</a:t>
            </a:r>
            <a:r>
              <a:rPr lang="en-US" sz="2000" dirty="0">
                <a:solidFill>
                  <a:schemeClr val="bg1"/>
                </a:solidFill>
              </a:rPr>
              <a:t> </a:t>
            </a:r>
            <a:r>
              <a:rPr lang="en-US" sz="2000" dirty="0" err="1">
                <a:solidFill>
                  <a:schemeClr val="bg1"/>
                </a:solidFill>
              </a:rPr>
              <a:t>tinh</a:t>
            </a:r>
            <a:endParaRPr lang="en-US" sz="2000" dirty="0">
              <a:solidFill>
                <a:schemeClr val="bg1"/>
              </a:solidFill>
            </a:endParaRPr>
          </a:p>
        </p:txBody>
      </p:sp>
      <p:sp>
        <p:nvSpPr>
          <p:cNvPr id="13" name="TextBox 12">
            <a:extLst>
              <a:ext uri="{FF2B5EF4-FFF2-40B4-BE49-F238E27FC236}">
                <a16:creationId xmlns:a16="http://schemas.microsoft.com/office/drawing/2014/main" id="{1CA7C542-3013-4F75-B045-7A050DEA64D1}"/>
              </a:ext>
            </a:extLst>
          </p:cNvPr>
          <p:cNvSpPr txBox="1"/>
          <p:nvPr/>
        </p:nvSpPr>
        <p:spPr>
          <a:xfrm>
            <a:off x="6350620" y="4871909"/>
            <a:ext cx="2743200" cy="502702"/>
          </a:xfrm>
          <a:prstGeom prst="rect">
            <a:avLst/>
          </a:prstGeom>
          <a:noFill/>
        </p:spPr>
        <p:txBody>
          <a:bodyPr wrap="square" rtlCol="0">
            <a:spAutoFit/>
          </a:bodyPr>
          <a:lstStyle/>
          <a:p>
            <a:pPr algn="just">
              <a:lnSpc>
                <a:spcPct val="150000"/>
              </a:lnSpc>
            </a:pPr>
            <a:r>
              <a:rPr lang="en-US" sz="2000" dirty="0">
                <a:solidFill>
                  <a:schemeClr val="bg1"/>
                </a:solidFill>
              </a:rPr>
              <a:t>Ong, </a:t>
            </a:r>
            <a:r>
              <a:rPr lang="en-US" sz="2000" dirty="0" err="1">
                <a:solidFill>
                  <a:schemeClr val="bg1"/>
                </a:solidFill>
              </a:rPr>
              <a:t>kiến</a:t>
            </a:r>
            <a:r>
              <a:rPr lang="en-US" sz="2000" dirty="0">
                <a:solidFill>
                  <a:schemeClr val="bg1"/>
                </a:solidFill>
              </a:rPr>
              <a:t>, </a:t>
            </a:r>
            <a:r>
              <a:rPr lang="en-US" sz="2000" dirty="0" err="1">
                <a:solidFill>
                  <a:schemeClr val="bg1"/>
                </a:solidFill>
              </a:rPr>
              <a:t>rệp</a:t>
            </a:r>
            <a:endParaRPr lang="en-US" sz="2000" dirty="0">
              <a:solidFill>
                <a:schemeClr val="bg1"/>
              </a:solidFill>
            </a:endParaRPr>
          </a:p>
        </p:txBody>
      </p:sp>
    </p:spTree>
    <p:extLst>
      <p:ext uri="{BB962C8B-B14F-4D97-AF65-F5344CB8AC3E}">
        <p14:creationId xmlns:p14="http://schemas.microsoft.com/office/powerpoint/2010/main" val="139750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5F860-6F9B-41F3-95B9-6800A64BEE00}"/>
              </a:ext>
            </a:extLst>
          </p:cNvPr>
          <p:cNvSpPr txBox="1"/>
          <p:nvPr/>
        </p:nvSpPr>
        <p:spPr>
          <a:xfrm>
            <a:off x="914400" y="1600200"/>
            <a:ext cx="7162800" cy="1887696"/>
          </a:xfrm>
          <a:prstGeom prst="rect">
            <a:avLst/>
          </a:prstGeom>
          <a:noFill/>
        </p:spPr>
        <p:txBody>
          <a:bodyPr wrap="square">
            <a:spAutoFit/>
          </a:bodyPr>
          <a:lstStyle/>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Phân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đôi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Nảy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chồi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b="0" i="0" dirty="0" err="1">
                <a:solidFill>
                  <a:schemeClr val="bg1"/>
                </a:solidFill>
                <a:effectLst/>
                <a:latin typeface="#9Slide02 Tieu de rat dai 01" panose="020B0604020202020204" charset="0"/>
                <a:ea typeface="#9Slide02 Tieu de rat dai 01" panose="020B0604020202020204" charset="0"/>
              </a:rPr>
              <a:t>Phân</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mảnh</a:t>
            </a:r>
            <a:endParaRPr lang="en-US" sz="2000" b="0" i="0" dirty="0">
              <a:solidFill>
                <a:schemeClr val="bg1"/>
              </a:solidFill>
              <a:effectLst/>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a:solidFill>
                  <a:schemeClr val="bg1"/>
                </a:solidFill>
                <a:latin typeface="#9Slide02 Tieu de rat dai 01" panose="020B0604020202020204" charset="0"/>
                <a:ea typeface="#9Slide02 Tieu de rat dai 01" panose="020B0604020202020204" charset="0"/>
              </a:rPr>
              <a:t>Trinh </a:t>
            </a:r>
            <a:r>
              <a:rPr lang="en-US" sz="2000" dirty="0" err="1">
                <a:solidFill>
                  <a:schemeClr val="bg1"/>
                </a:solidFill>
                <a:latin typeface="#9Slide02 Tieu de rat dai 01" panose="020B0604020202020204" charset="0"/>
                <a:ea typeface="#9Slide02 Tieu de rat dai 01" panose="020B0604020202020204" charset="0"/>
              </a:rPr>
              <a:t>sinh</a:t>
            </a:r>
            <a:endParaRPr lang="vi-VN" sz="2000" b="0" i="0" dirty="0">
              <a:solidFill>
                <a:schemeClr val="bg1"/>
              </a:solidFill>
              <a:effectLst/>
              <a:latin typeface="#9Slide02 Tieu de rat dai 01" panose="020B0604020202020204" charset="0"/>
              <a:ea typeface="#9Slide02 Tieu de rat dai 01" panose="020B0604020202020204" charset="0"/>
            </a:endParaRPr>
          </a:p>
        </p:txBody>
      </p:sp>
      <p:pic>
        <p:nvPicPr>
          <p:cNvPr id="4" name="Picture 3" descr="Shape, circle&#10;&#10;Description automatically generated">
            <a:extLst>
              <a:ext uri="{FF2B5EF4-FFF2-40B4-BE49-F238E27FC236}">
                <a16:creationId xmlns:a16="http://schemas.microsoft.com/office/drawing/2014/main" id="{B2358E65-1E9A-4A95-9AED-3121DA926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6" name="TextBox 5">
            <a:extLst>
              <a:ext uri="{FF2B5EF4-FFF2-40B4-BE49-F238E27FC236}">
                <a16:creationId xmlns:a16="http://schemas.microsoft.com/office/drawing/2014/main" id="{A4E7E860-E36C-4713-99CA-5928E7853969}"/>
              </a:ext>
            </a:extLst>
          </p:cNvPr>
          <p:cNvSpPr txBox="1"/>
          <p:nvPr/>
        </p:nvSpPr>
        <p:spPr>
          <a:xfrm>
            <a:off x="1460626" y="630214"/>
            <a:ext cx="7239000" cy="461665"/>
          </a:xfrm>
          <a:prstGeom prst="rect">
            <a:avLst/>
          </a:prstGeom>
          <a:noFill/>
        </p:spPr>
        <p:txBody>
          <a:bodyPr wrap="square">
            <a:spAutoFit/>
          </a:bodyPr>
          <a:lstStyle/>
          <a:p>
            <a:pPr algn="l"/>
            <a:r>
              <a:rPr lang="en-US" sz="2400" b="0" i="0" dirty="0">
                <a:solidFill>
                  <a:srgbClr val="FFC000"/>
                </a:solidFill>
                <a:effectLst/>
                <a:latin typeface="#9Slide02 Tieu de rat dai 01" panose="020B0604020202020204" charset="0"/>
                <a:ea typeface="#9Slide02 Tieu de rat dai 01" panose="020B0604020202020204" charset="0"/>
              </a:rPr>
              <a:t>San </a:t>
            </a:r>
            <a:r>
              <a:rPr lang="en-US" sz="2400" b="0" i="0" dirty="0" err="1">
                <a:solidFill>
                  <a:srgbClr val="FFC000"/>
                </a:solidFill>
                <a:effectLst/>
                <a:latin typeface="#9Slide02 Tieu de rat dai 01" panose="020B0604020202020204" charset="0"/>
                <a:ea typeface="#9Slide02 Tieu de rat dai 01" panose="020B0604020202020204" charset="0"/>
              </a:rPr>
              <a:t>hô</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sinh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bản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bằng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hình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thức</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nào</a:t>
            </a:r>
            <a:r>
              <a:rPr lang="en-US" sz="2400" b="0" i="0" dirty="0">
                <a:solidFill>
                  <a:srgbClr val="FFC000"/>
                </a:solidFill>
                <a:effectLst/>
                <a:latin typeface="#9Slide02 Tieu de rat dai 01" panose="020B0604020202020204" charset="0"/>
                <a:ea typeface="#9Slide02 Tieu de rat dai 01" panose="020B0604020202020204" charset="0"/>
              </a:rPr>
              <a:t>?</a:t>
            </a:r>
            <a:endParaRPr lang="vi-VN" sz="2400" b="0" i="0" dirty="0">
              <a:solidFill>
                <a:srgbClr val="FFC000"/>
              </a:solidFill>
              <a:effectLst/>
              <a:latin typeface="#9Slide02 Tieu de rat dai 01" panose="020B0604020202020204" charset="0"/>
              <a:ea typeface="#9Slide02 Tieu de rat dai 01" panose="020B0604020202020204" charset="0"/>
            </a:endParaRPr>
          </a:p>
        </p:txBody>
      </p:sp>
      <p:sp>
        <p:nvSpPr>
          <p:cNvPr id="9" name="Oval 8">
            <a:extLst>
              <a:ext uri="{FF2B5EF4-FFF2-40B4-BE49-F238E27FC236}">
                <a16:creationId xmlns:a16="http://schemas.microsoft.com/office/drawing/2014/main" id="{65894179-CD42-4AE8-9276-6E9C06D57824}"/>
              </a:ext>
            </a:extLst>
          </p:cNvPr>
          <p:cNvSpPr/>
          <p:nvPr/>
        </p:nvSpPr>
        <p:spPr>
          <a:xfrm>
            <a:off x="914400" y="2133600"/>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97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5F860-6F9B-41F3-95B9-6800A64BEE00}"/>
              </a:ext>
            </a:extLst>
          </p:cNvPr>
          <p:cNvSpPr txBox="1"/>
          <p:nvPr/>
        </p:nvSpPr>
        <p:spPr>
          <a:xfrm>
            <a:off x="914400" y="1600200"/>
            <a:ext cx="7162800" cy="1887696"/>
          </a:xfrm>
          <a:prstGeom prst="rect">
            <a:avLst/>
          </a:prstGeom>
          <a:noFill/>
        </p:spPr>
        <p:txBody>
          <a:bodyPr wrap="square">
            <a:spAutoFit/>
          </a:bodyPr>
          <a:lstStyle/>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Phân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đôi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Nảy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chồi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b="0" i="0" dirty="0" err="1">
                <a:solidFill>
                  <a:schemeClr val="bg1"/>
                </a:solidFill>
                <a:effectLst/>
                <a:latin typeface="#9Slide02 Tieu de rat dai 01" panose="020B0604020202020204" charset="0"/>
                <a:ea typeface="#9Slide02 Tieu de rat dai 01" panose="020B0604020202020204" charset="0"/>
              </a:rPr>
              <a:t>Phân</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mảnh</a:t>
            </a:r>
            <a:endParaRPr lang="en-US" sz="2000" b="0" i="0" dirty="0">
              <a:solidFill>
                <a:schemeClr val="bg1"/>
              </a:solidFill>
              <a:effectLst/>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a:solidFill>
                  <a:schemeClr val="bg1"/>
                </a:solidFill>
                <a:latin typeface="#9Slide02 Tieu de rat dai 01" panose="020B0604020202020204" charset="0"/>
                <a:ea typeface="#9Slide02 Tieu de rat dai 01" panose="020B0604020202020204" charset="0"/>
              </a:rPr>
              <a:t>Trinh </a:t>
            </a:r>
            <a:r>
              <a:rPr lang="en-US" sz="2000" dirty="0" err="1">
                <a:solidFill>
                  <a:schemeClr val="bg1"/>
                </a:solidFill>
                <a:latin typeface="#9Slide02 Tieu de rat dai 01" panose="020B0604020202020204" charset="0"/>
                <a:ea typeface="#9Slide02 Tieu de rat dai 01" panose="020B0604020202020204" charset="0"/>
              </a:rPr>
              <a:t>sinh</a:t>
            </a:r>
            <a:endParaRPr lang="vi-VN" sz="2000" b="0" i="0" dirty="0">
              <a:solidFill>
                <a:schemeClr val="bg1"/>
              </a:solidFill>
              <a:effectLst/>
              <a:latin typeface="#9Slide02 Tieu de rat dai 01" panose="020B0604020202020204" charset="0"/>
              <a:ea typeface="#9Slide02 Tieu de rat dai 01" panose="020B0604020202020204" charset="0"/>
            </a:endParaRPr>
          </a:p>
        </p:txBody>
      </p:sp>
      <p:pic>
        <p:nvPicPr>
          <p:cNvPr id="4" name="Picture 3" descr="Shape, circle&#10;&#10;Description automatically generated">
            <a:extLst>
              <a:ext uri="{FF2B5EF4-FFF2-40B4-BE49-F238E27FC236}">
                <a16:creationId xmlns:a16="http://schemas.microsoft.com/office/drawing/2014/main" id="{B2358E65-1E9A-4A95-9AED-3121DA926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6" name="TextBox 5">
            <a:extLst>
              <a:ext uri="{FF2B5EF4-FFF2-40B4-BE49-F238E27FC236}">
                <a16:creationId xmlns:a16="http://schemas.microsoft.com/office/drawing/2014/main" id="{A4E7E860-E36C-4713-99CA-5928E7853969}"/>
              </a:ext>
            </a:extLst>
          </p:cNvPr>
          <p:cNvSpPr txBox="1"/>
          <p:nvPr/>
        </p:nvSpPr>
        <p:spPr>
          <a:xfrm>
            <a:off x="1460626" y="630214"/>
            <a:ext cx="7239000" cy="830997"/>
          </a:xfrm>
          <a:prstGeom prst="rect">
            <a:avLst/>
          </a:prstGeom>
          <a:noFill/>
        </p:spPr>
        <p:txBody>
          <a:bodyPr wrap="square">
            <a:spAutoFit/>
          </a:bodyPr>
          <a:lstStyle/>
          <a:p>
            <a:pPr algn="l"/>
            <a:r>
              <a:rPr lang="en-US" sz="2400" b="0" i="0" dirty="0" err="1">
                <a:solidFill>
                  <a:srgbClr val="FFC000"/>
                </a:solidFill>
                <a:effectLst/>
                <a:latin typeface="#9Slide02 Tieu de rat dai 01" panose="020B0604020202020204" charset="0"/>
                <a:ea typeface="#9Slide02 Tieu de rat dai 01" panose="020B0604020202020204" charset="0"/>
              </a:rPr>
              <a:t>Cơ</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thể</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mới</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phát</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triển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từ</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mảnh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tách</a:t>
            </a:r>
            <a:r>
              <a:rPr lang="en-US" sz="2400" b="0" i="0" dirty="0">
                <a:solidFill>
                  <a:srgbClr val="FFC000"/>
                </a:solidFill>
                <a:effectLst/>
                <a:latin typeface="#9Slide02 Tieu de rat dai 01" panose="020B0604020202020204" charset="0"/>
                <a:ea typeface="#9Slide02 Tieu de rat dai 01" panose="020B0604020202020204" charset="0"/>
              </a:rPr>
              <a:t> ra </a:t>
            </a:r>
            <a:r>
              <a:rPr lang="en-US" sz="2400" b="0" i="0" dirty="0" err="1">
                <a:solidFill>
                  <a:srgbClr val="FFC000"/>
                </a:solidFill>
                <a:effectLst/>
                <a:latin typeface="#9Slide02 Tieu de rat dai 01" panose="020B0604020202020204" charset="0"/>
                <a:ea typeface="#9Slide02 Tieu de rat dai 01" panose="020B0604020202020204" charset="0"/>
              </a:rPr>
              <a:t>từ</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cơ</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thể</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là</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hình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thức</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sinh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sản</a:t>
            </a:r>
            <a:r>
              <a:rPr lang="vi-VN" sz="2400" b="0" i="0" dirty="0">
                <a:solidFill>
                  <a:srgbClr val="FFC000"/>
                </a:solidFill>
                <a:effectLst/>
                <a:latin typeface="#9Slide02 Tieu de rat dai 01" panose="020B0604020202020204" charset="0"/>
                <a:ea typeface="#9Slide02 Tieu de rat dai 01" panose="020B0604020202020204" charset="0"/>
              </a:rPr>
              <a:t>: </a:t>
            </a:r>
          </a:p>
        </p:txBody>
      </p:sp>
      <p:sp>
        <p:nvSpPr>
          <p:cNvPr id="9" name="Oval 8">
            <a:extLst>
              <a:ext uri="{FF2B5EF4-FFF2-40B4-BE49-F238E27FC236}">
                <a16:creationId xmlns:a16="http://schemas.microsoft.com/office/drawing/2014/main" id="{65894179-CD42-4AE8-9276-6E9C06D57824}"/>
              </a:ext>
            </a:extLst>
          </p:cNvPr>
          <p:cNvSpPr/>
          <p:nvPr/>
        </p:nvSpPr>
        <p:spPr>
          <a:xfrm>
            <a:off x="838200" y="2559539"/>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2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5F860-6F9B-41F3-95B9-6800A64BEE00}"/>
              </a:ext>
            </a:extLst>
          </p:cNvPr>
          <p:cNvSpPr txBox="1"/>
          <p:nvPr/>
        </p:nvSpPr>
        <p:spPr>
          <a:xfrm>
            <a:off x="914400" y="1600200"/>
            <a:ext cx="7162800" cy="1887696"/>
          </a:xfrm>
          <a:prstGeom prst="rect">
            <a:avLst/>
          </a:prstGeom>
          <a:noFill/>
        </p:spPr>
        <p:txBody>
          <a:bodyPr wrap="square">
            <a:spAutoFit/>
          </a:bodyPr>
          <a:lstStyle/>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phân</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đôi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nảy</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chồi</a:t>
            </a:r>
            <a:endParaRPr lang="en-US" sz="2000" dirty="0">
              <a:solidFill>
                <a:schemeClr val="bg1"/>
              </a:solidFill>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p</a:t>
            </a:r>
            <a:r>
              <a:rPr lang="en-US" sz="2000" b="0" i="0" dirty="0" err="1">
                <a:solidFill>
                  <a:schemeClr val="bg1"/>
                </a:solidFill>
                <a:effectLst/>
                <a:latin typeface="#9Slide02 Tieu de rat dai 01" panose="020B0604020202020204" charset="0"/>
                <a:ea typeface="#9Slide02 Tieu de rat dai 01" panose="020B0604020202020204" charset="0"/>
              </a:rPr>
              <a:t>hân</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mảnh</a:t>
            </a:r>
            <a:endParaRPr lang="en-US" sz="2000" b="0" i="0" dirty="0">
              <a:solidFill>
                <a:schemeClr val="bg1"/>
              </a:solidFill>
              <a:effectLst/>
              <a:latin typeface="#9Slide02 Tieu de rat dai 01" panose="020B0604020202020204" charset="0"/>
              <a:ea typeface="#9Slide02 Tieu de rat dai 01" panose="020B0604020202020204" charset="0"/>
            </a:endParaRPr>
          </a:p>
          <a:p>
            <a:pPr marL="457200" indent="-457200" algn="l">
              <a:lnSpc>
                <a:spcPct val="150000"/>
              </a:lnSpc>
              <a:buAutoNum type="alphaUcPeriod"/>
            </a:pPr>
            <a:r>
              <a:rPr lang="en-US" sz="2000" dirty="0" err="1">
                <a:solidFill>
                  <a:schemeClr val="bg1"/>
                </a:solidFill>
                <a:latin typeface="#9Slide02 Tieu de rat dai 01" panose="020B0604020202020204" charset="0"/>
                <a:ea typeface="#9Slide02 Tieu de rat dai 01" panose="020B0604020202020204" charset="0"/>
              </a:rPr>
              <a:t>trinh</a:t>
            </a:r>
            <a:r>
              <a:rPr lang="en-US" sz="2000" dirty="0">
                <a:solidFill>
                  <a:schemeClr val="bg1"/>
                </a:solidFill>
                <a:latin typeface="#9Slide02 Tieu de rat dai 01" panose="020B0604020202020204" charset="0"/>
                <a:ea typeface="#9Slide02 Tieu de rat dai 01" panose="020B0604020202020204" charset="0"/>
              </a:rPr>
              <a:t> </a:t>
            </a:r>
            <a:r>
              <a:rPr lang="en-US" sz="2000" dirty="0" err="1">
                <a:solidFill>
                  <a:schemeClr val="bg1"/>
                </a:solidFill>
                <a:latin typeface="#9Slide02 Tieu de rat dai 01" panose="020B0604020202020204" charset="0"/>
                <a:ea typeface="#9Slide02 Tieu de rat dai 01" panose="020B0604020202020204" charset="0"/>
              </a:rPr>
              <a:t>sinh</a:t>
            </a:r>
            <a:endParaRPr lang="vi-VN" sz="2000" b="0" i="0" dirty="0">
              <a:solidFill>
                <a:schemeClr val="bg1"/>
              </a:solidFill>
              <a:effectLst/>
              <a:latin typeface="#9Slide02 Tieu de rat dai 01" panose="020B0604020202020204" charset="0"/>
              <a:ea typeface="#9Slide02 Tieu de rat dai 01" panose="020B0604020202020204" charset="0"/>
            </a:endParaRPr>
          </a:p>
        </p:txBody>
      </p:sp>
      <p:pic>
        <p:nvPicPr>
          <p:cNvPr id="4" name="Picture 3" descr="Shape, circle&#10;&#10;Description automatically generated">
            <a:extLst>
              <a:ext uri="{FF2B5EF4-FFF2-40B4-BE49-F238E27FC236}">
                <a16:creationId xmlns:a16="http://schemas.microsoft.com/office/drawing/2014/main" id="{B2358E65-1E9A-4A95-9AED-3121DA926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6" name="TextBox 5">
            <a:extLst>
              <a:ext uri="{FF2B5EF4-FFF2-40B4-BE49-F238E27FC236}">
                <a16:creationId xmlns:a16="http://schemas.microsoft.com/office/drawing/2014/main" id="{A4E7E860-E36C-4713-99CA-5928E7853969}"/>
              </a:ext>
            </a:extLst>
          </p:cNvPr>
          <p:cNvSpPr txBox="1"/>
          <p:nvPr/>
        </p:nvSpPr>
        <p:spPr>
          <a:xfrm>
            <a:off x="1460626" y="630214"/>
            <a:ext cx="7239000" cy="830997"/>
          </a:xfrm>
          <a:prstGeom prst="rect">
            <a:avLst/>
          </a:prstGeom>
          <a:noFill/>
        </p:spPr>
        <p:txBody>
          <a:bodyPr wrap="square">
            <a:spAutoFit/>
          </a:bodyPr>
          <a:lstStyle/>
          <a:p>
            <a:pPr algn="l"/>
            <a:r>
              <a:rPr lang="en-US" sz="2400" dirty="0" err="1">
                <a:solidFill>
                  <a:srgbClr val="FFC000"/>
                </a:solidFill>
                <a:latin typeface="#9Slide02 Tieu de rat dai 01" panose="020B0604020202020204" charset="0"/>
                <a:ea typeface="#9Slide02 Tieu de rat dai 01" panose="020B0604020202020204" charset="0"/>
              </a:rPr>
              <a:t>Cá</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thể</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mẹ</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phân</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đôi</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thành</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hai</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cá</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thể</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có</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kích</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thước</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gần</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bằng</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nhau</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là</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hình</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thức</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sinh</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sản</a:t>
            </a:r>
            <a:r>
              <a:rPr lang="vi-VN" sz="2400" b="0" i="0" dirty="0">
                <a:solidFill>
                  <a:srgbClr val="FFC000"/>
                </a:solidFill>
                <a:effectLst/>
                <a:latin typeface="#9Slide02 Tieu de rat dai 01" panose="020B0604020202020204" charset="0"/>
                <a:ea typeface="#9Slide02 Tieu de rat dai 01" panose="020B0604020202020204" charset="0"/>
              </a:rPr>
              <a:t>: </a:t>
            </a:r>
          </a:p>
        </p:txBody>
      </p:sp>
      <p:sp>
        <p:nvSpPr>
          <p:cNvPr id="9" name="Oval 8">
            <a:extLst>
              <a:ext uri="{FF2B5EF4-FFF2-40B4-BE49-F238E27FC236}">
                <a16:creationId xmlns:a16="http://schemas.microsoft.com/office/drawing/2014/main" id="{65894179-CD42-4AE8-9276-6E9C06D57824}"/>
              </a:ext>
            </a:extLst>
          </p:cNvPr>
          <p:cNvSpPr/>
          <p:nvPr/>
        </p:nvSpPr>
        <p:spPr>
          <a:xfrm>
            <a:off x="914400" y="1752600"/>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603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58803-DB97-4644-9825-97A45B3D2590}"/>
              </a:ext>
            </a:extLst>
          </p:cNvPr>
          <p:cNvSpPr txBox="1"/>
          <p:nvPr/>
        </p:nvSpPr>
        <p:spPr>
          <a:xfrm>
            <a:off x="914400" y="1654089"/>
            <a:ext cx="6400800" cy="1887696"/>
          </a:xfrm>
          <a:prstGeom prst="rect">
            <a:avLst/>
          </a:prstGeom>
          <a:noFill/>
        </p:spPr>
        <p:txBody>
          <a:bodyPr wrap="square">
            <a:spAutoFit/>
          </a:bodyPr>
          <a:lstStyle/>
          <a:p>
            <a:pPr algn="l">
              <a:lnSpc>
                <a:spcPct val="150000"/>
              </a:lnSpc>
            </a:pPr>
            <a:r>
              <a:rPr lang="en-US" sz="2000" b="0" i="0" dirty="0">
                <a:solidFill>
                  <a:schemeClr val="bg1"/>
                </a:solidFill>
                <a:effectLst/>
                <a:latin typeface="#9Slide02 Tieu de rat dai 01" panose="020B0604020202020204" charset="0"/>
                <a:ea typeface="#9Slide02 Tieu de rat dai 01" panose="020B0604020202020204" charset="0"/>
              </a:rPr>
              <a:t>A. </a:t>
            </a:r>
            <a:r>
              <a:rPr lang="en-US" sz="2000" b="0" i="0" dirty="0" err="1">
                <a:solidFill>
                  <a:schemeClr val="bg1"/>
                </a:solidFill>
                <a:effectLst/>
                <a:latin typeface="#9Slide02 Tieu de rat dai 01" panose="020B0604020202020204" charset="0"/>
                <a:ea typeface="#9Slide02 Tieu de rat dai 01" panose="020B0604020202020204" charset="0"/>
              </a:rPr>
              <a:t>Không</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cần</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sự</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tham</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gia</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của</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giao</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tử</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đực</a:t>
            </a:r>
            <a:endParaRPr lang="en-US" sz="2000" b="0" i="0" dirty="0">
              <a:solidFill>
                <a:schemeClr val="bg1"/>
              </a:solidFill>
              <a:effectLst/>
              <a:latin typeface="#9Slide02 Tieu de rat dai 01" panose="020B0604020202020204" charset="0"/>
              <a:ea typeface="#9Slide02 Tieu de rat dai 01" panose="020B0604020202020204" charset="0"/>
            </a:endParaRPr>
          </a:p>
          <a:p>
            <a:pPr algn="l">
              <a:lnSpc>
                <a:spcPct val="150000"/>
              </a:lnSpc>
            </a:pPr>
            <a:r>
              <a:rPr lang="en-US" sz="2000" b="0" i="0" dirty="0">
                <a:solidFill>
                  <a:schemeClr val="bg1"/>
                </a:solidFill>
                <a:effectLst/>
                <a:latin typeface="#9Slide02 Tieu de rat dai 01" panose="020B0604020202020204" charset="0"/>
                <a:ea typeface="#9Slide02 Tieu de rat dai 01" panose="020B0604020202020204" charset="0"/>
              </a:rPr>
              <a:t>B. </a:t>
            </a:r>
            <a:r>
              <a:rPr lang="en-US" sz="2000" b="0" i="0" dirty="0" err="1">
                <a:solidFill>
                  <a:schemeClr val="bg1"/>
                </a:solidFill>
                <a:effectLst/>
                <a:latin typeface="#9Slide02 Tieu de rat dai 01" panose="020B0604020202020204" charset="0"/>
                <a:ea typeface="#9Slide02 Tieu de rat dai 01" panose="020B0604020202020204" charset="0"/>
              </a:rPr>
              <a:t>Xảy</a:t>
            </a:r>
            <a:r>
              <a:rPr lang="en-US" sz="2000" b="0" i="0" dirty="0">
                <a:solidFill>
                  <a:schemeClr val="bg1"/>
                </a:solidFill>
                <a:effectLst/>
                <a:latin typeface="#9Slide02 Tieu de rat dai 01" panose="020B0604020202020204" charset="0"/>
                <a:ea typeface="#9Slide02 Tieu de rat dai 01" panose="020B0604020202020204" charset="0"/>
              </a:rPr>
              <a:t> ra ở </a:t>
            </a:r>
            <a:r>
              <a:rPr lang="en-US" sz="2000" b="0" i="0" dirty="0" err="1">
                <a:solidFill>
                  <a:schemeClr val="bg1"/>
                </a:solidFill>
                <a:effectLst/>
                <a:latin typeface="#9Slide02 Tieu de rat dai 01" panose="020B0604020202020204" charset="0"/>
                <a:ea typeface="#9Slide02 Tieu de rat dai 01" panose="020B0604020202020204" charset="0"/>
              </a:rPr>
              <a:t>động</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vật</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bậc</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thấp</a:t>
            </a:r>
            <a:endParaRPr lang="en-US" sz="2000" b="0" i="0" dirty="0">
              <a:solidFill>
                <a:schemeClr val="bg1"/>
              </a:solidFill>
              <a:effectLst/>
              <a:latin typeface="#9Slide02 Tieu de rat dai 01" panose="020B0604020202020204" charset="0"/>
              <a:ea typeface="#9Slide02 Tieu de rat dai 01" panose="020B0604020202020204" charset="0"/>
            </a:endParaRPr>
          </a:p>
          <a:p>
            <a:pPr algn="l">
              <a:lnSpc>
                <a:spcPct val="150000"/>
              </a:lnSpc>
            </a:pPr>
            <a:r>
              <a:rPr lang="en-US" sz="2000" b="0" i="0" dirty="0">
                <a:solidFill>
                  <a:schemeClr val="bg1"/>
                </a:solidFill>
                <a:effectLst/>
                <a:latin typeface="#9Slide02 Tieu de rat dai 01" panose="020B0604020202020204" charset="0"/>
                <a:ea typeface="#9Slide02 Tieu de rat dai 01" panose="020B0604020202020204" charset="0"/>
              </a:rPr>
              <a:t>C. </a:t>
            </a:r>
            <a:r>
              <a:rPr lang="en-US" sz="2000" b="0" i="0" dirty="0" err="1">
                <a:solidFill>
                  <a:schemeClr val="bg1"/>
                </a:solidFill>
                <a:effectLst/>
                <a:latin typeface="#9Slide02 Tieu de rat dai 01" panose="020B0604020202020204" charset="0"/>
                <a:ea typeface="#9Slide02 Tieu de rat dai 01" panose="020B0604020202020204" charset="0"/>
              </a:rPr>
              <a:t>Chỉ</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sinh</a:t>
            </a:r>
            <a:r>
              <a:rPr lang="en-US" sz="2000" b="0" i="0" dirty="0">
                <a:solidFill>
                  <a:schemeClr val="bg1"/>
                </a:solidFill>
                <a:effectLst/>
                <a:latin typeface="#9Slide02 Tieu de rat dai 01" panose="020B0604020202020204" charset="0"/>
                <a:ea typeface="#9Slide02 Tieu de rat dai 01" panose="020B0604020202020204" charset="0"/>
              </a:rPr>
              <a:t> ra </a:t>
            </a:r>
            <a:r>
              <a:rPr lang="en-US" sz="2000" b="0" i="0" dirty="0" err="1">
                <a:solidFill>
                  <a:schemeClr val="bg1"/>
                </a:solidFill>
                <a:effectLst/>
                <a:latin typeface="#9Slide02 Tieu de rat dai 01" panose="020B0604020202020204" charset="0"/>
                <a:ea typeface="#9Slide02 Tieu de rat dai 01" panose="020B0604020202020204" charset="0"/>
              </a:rPr>
              <a:t>những</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cá</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thể</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mang</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giới</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tính</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đực</a:t>
            </a:r>
            <a:endParaRPr lang="en-US" sz="2000" b="0" i="0" dirty="0">
              <a:solidFill>
                <a:schemeClr val="bg1"/>
              </a:solidFill>
              <a:effectLst/>
              <a:latin typeface="#9Slide02 Tieu de rat dai 01" panose="020B0604020202020204" charset="0"/>
              <a:ea typeface="#9Slide02 Tieu de rat dai 01" panose="020B0604020202020204" charset="0"/>
            </a:endParaRPr>
          </a:p>
          <a:p>
            <a:pPr algn="l">
              <a:lnSpc>
                <a:spcPct val="150000"/>
              </a:lnSpc>
            </a:pPr>
            <a:r>
              <a:rPr lang="en-US" sz="2000" b="0" i="0" dirty="0">
                <a:solidFill>
                  <a:schemeClr val="bg1"/>
                </a:solidFill>
                <a:effectLst/>
                <a:latin typeface="#9Slide02 Tieu de rat dai 01" panose="020B0604020202020204" charset="0"/>
                <a:ea typeface="#9Slide02 Tieu de rat dai 01" panose="020B0604020202020204" charset="0"/>
              </a:rPr>
              <a:t>D. </a:t>
            </a:r>
            <a:r>
              <a:rPr lang="en-US" sz="2000" b="0" i="0" dirty="0" err="1">
                <a:solidFill>
                  <a:schemeClr val="bg1"/>
                </a:solidFill>
                <a:effectLst/>
                <a:latin typeface="#9Slide02 Tieu de rat dai 01" panose="020B0604020202020204" charset="0"/>
                <a:ea typeface="#9Slide02 Tieu de rat dai 01" panose="020B0604020202020204" charset="0"/>
              </a:rPr>
              <a:t>Không</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có</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quá</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trình</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giảm</a:t>
            </a:r>
            <a:r>
              <a:rPr lang="en-US" sz="2000" b="0" i="0" dirty="0">
                <a:solidFill>
                  <a:schemeClr val="bg1"/>
                </a:solidFill>
                <a:effectLst/>
                <a:latin typeface="#9Slide02 Tieu de rat dai 01" panose="020B0604020202020204" charset="0"/>
                <a:ea typeface="#9Slide02 Tieu de rat dai 01" panose="020B0604020202020204" charset="0"/>
              </a:rPr>
              <a:t> </a:t>
            </a:r>
            <a:r>
              <a:rPr lang="en-US" sz="2000" b="0" i="0" dirty="0" err="1">
                <a:solidFill>
                  <a:schemeClr val="bg1"/>
                </a:solidFill>
                <a:effectLst/>
                <a:latin typeface="#9Slide02 Tieu de rat dai 01" panose="020B0604020202020204" charset="0"/>
                <a:ea typeface="#9Slide02 Tieu de rat dai 01" panose="020B0604020202020204" charset="0"/>
              </a:rPr>
              <a:t>phân</a:t>
            </a:r>
            <a:endParaRPr lang="en-US" sz="2000" b="0" i="0" dirty="0">
              <a:solidFill>
                <a:schemeClr val="bg1"/>
              </a:solidFill>
              <a:effectLst/>
              <a:latin typeface="#9Slide02 Tieu de rat dai 01" panose="020B0604020202020204" charset="0"/>
              <a:ea typeface="#9Slide02 Tieu de rat dai 01" panose="020B0604020202020204" charset="0"/>
            </a:endParaRPr>
          </a:p>
        </p:txBody>
      </p:sp>
      <p:pic>
        <p:nvPicPr>
          <p:cNvPr id="4" name="Picture 3" descr="Shape, circle&#10;&#10;Description automatically generated">
            <a:extLst>
              <a:ext uri="{FF2B5EF4-FFF2-40B4-BE49-F238E27FC236}">
                <a16:creationId xmlns:a16="http://schemas.microsoft.com/office/drawing/2014/main" id="{B59B5326-E6C2-4170-8840-1210BFD55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6" name="TextBox 5">
            <a:extLst>
              <a:ext uri="{FF2B5EF4-FFF2-40B4-BE49-F238E27FC236}">
                <a16:creationId xmlns:a16="http://schemas.microsoft.com/office/drawing/2014/main" id="{62A64397-5D0D-4BC8-BFE0-5B316179EA1E}"/>
              </a:ext>
            </a:extLst>
          </p:cNvPr>
          <p:cNvSpPr txBox="1"/>
          <p:nvPr/>
        </p:nvSpPr>
        <p:spPr>
          <a:xfrm>
            <a:off x="1494099" y="643788"/>
            <a:ext cx="7620000" cy="584775"/>
          </a:xfrm>
          <a:prstGeom prst="rect">
            <a:avLst/>
          </a:prstGeom>
          <a:noFill/>
        </p:spPr>
        <p:txBody>
          <a:bodyPr wrap="square">
            <a:spAutoFit/>
          </a:bodyPr>
          <a:lstStyle/>
          <a:p>
            <a:pPr>
              <a:lnSpc>
                <a:spcPct val="150000"/>
              </a:lnSpc>
            </a:pPr>
            <a:r>
              <a:rPr lang="en-US" sz="2400" b="0" i="0" dirty="0">
                <a:solidFill>
                  <a:srgbClr val="FFC000"/>
                </a:solidFill>
                <a:effectLst/>
                <a:latin typeface="#9Slide02 Tieu de rat dai 01" panose="020B0604020202020204" charset="0"/>
                <a:ea typeface="#9Slide02 Tieu de rat dai 01" panose="020B0604020202020204" charset="0"/>
              </a:rPr>
              <a:t>Khi </a:t>
            </a:r>
            <a:r>
              <a:rPr lang="en-US" sz="2400" b="0" i="0" dirty="0" err="1">
                <a:solidFill>
                  <a:srgbClr val="FFC000"/>
                </a:solidFill>
                <a:effectLst/>
                <a:latin typeface="#9Slide02 Tieu de rat dai 01" panose="020B0604020202020204" charset="0"/>
                <a:ea typeface="#9Slide02 Tieu de rat dai 01" panose="020B0604020202020204" charset="0"/>
              </a:rPr>
              <a:t>nói</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về</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hình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thức</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trinh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sản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trinh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sinh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chỉ</a:t>
            </a:r>
            <a:r>
              <a:rPr lang="en-US" sz="2400" b="0" i="0" dirty="0">
                <a:solidFill>
                  <a:srgbClr val="FFC000"/>
                </a:solidFill>
                <a:effectLst/>
                <a:latin typeface="#9Slide02 Tieu de rat dai 01" panose="020B0604020202020204" charset="0"/>
                <a:ea typeface="#9Slide02 Tieu de rat dai 01" panose="020B0604020202020204" charset="0"/>
              </a:rPr>
              <a:t> ra </a:t>
            </a:r>
            <a:r>
              <a:rPr lang="en-US" sz="2400" b="0" i="0" dirty="0" err="1">
                <a:solidFill>
                  <a:srgbClr val="FFC000"/>
                </a:solidFill>
                <a:effectLst/>
                <a:latin typeface="#9Slide02 Tieu de rat dai 01" panose="020B0604020202020204" charset="0"/>
                <a:ea typeface="#9Slide02 Tieu de rat dai 01" panose="020B0604020202020204" charset="0"/>
              </a:rPr>
              <a:t>phát</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biểu</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sai</a:t>
            </a:r>
            <a:r>
              <a:rPr lang="en-US" sz="2400" b="0" i="0" dirty="0">
                <a:solidFill>
                  <a:srgbClr val="FFC000"/>
                </a:solidFill>
                <a:effectLst/>
                <a:latin typeface="#9Slide02 Tieu de rat dai 01" panose="020B0604020202020204" charset="0"/>
                <a:ea typeface="#9Slide02 Tieu de rat dai 01" panose="020B0604020202020204" charset="0"/>
              </a:rPr>
              <a:t>: </a:t>
            </a:r>
          </a:p>
        </p:txBody>
      </p:sp>
      <p:sp>
        <p:nvSpPr>
          <p:cNvPr id="7" name="Oval 6">
            <a:extLst>
              <a:ext uri="{FF2B5EF4-FFF2-40B4-BE49-F238E27FC236}">
                <a16:creationId xmlns:a16="http://schemas.microsoft.com/office/drawing/2014/main" id="{261B9F67-3170-49BF-86E2-BBCCC50C6551}"/>
              </a:ext>
            </a:extLst>
          </p:cNvPr>
          <p:cNvSpPr/>
          <p:nvPr/>
        </p:nvSpPr>
        <p:spPr>
          <a:xfrm>
            <a:off x="838200" y="2667000"/>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752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58803-DB97-4644-9825-97A45B3D2590}"/>
              </a:ext>
            </a:extLst>
          </p:cNvPr>
          <p:cNvSpPr txBox="1"/>
          <p:nvPr/>
        </p:nvSpPr>
        <p:spPr>
          <a:xfrm>
            <a:off x="914400" y="1497968"/>
            <a:ext cx="6400800" cy="2246769"/>
          </a:xfrm>
          <a:prstGeom prst="rect">
            <a:avLst/>
          </a:prstGeom>
          <a:noFill/>
        </p:spPr>
        <p:txBody>
          <a:bodyPr wrap="square">
            <a:spAutoFit/>
          </a:bodyPr>
          <a:lstStyle/>
          <a:p>
            <a:pPr>
              <a:lnSpc>
                <a:spcPct val="150000"/>
              </a:lnSpc>
            </a:pPr>
            <a:r>
              <a:rPr lang="en-US" sz="2400" dirty="0">
                <a:solidFill>
                  <a:schemeClr val="bg1"/>
                </a:solidFill>
              </a:rPr>
              <a:t>A. </a:t>
            </a:r>
            <a:r>
              <a:rPr lang="en-US" sz="2400" dirty="0" err="1">
                <a:solidFill>
                  <a:schemeClr val="bg1"/>
                </a:solidFill>
              </a:rPr>
              <a:t>nguyên</a:t>
            </a:r>
            <a:r>
              <a:rPr lang="en-US" sz="2400" dirty="0">
                <a:solidFill>
                  <a:schemeClr val="bg1"/>
                </a:solidFill>
              </a:rPr>
              <a:t> </a:t>
            </a:r>
            <a:r>
              <a:rPr lang="en-US" sz="2400" dirty="0" err="1">
                <a:solidFill>
                  <a:schemeClr val="bg1"/>
                </a:solidFill>
              </a:rPr>
              <a:t>phân</a:t>
            </a:r>
            <a:endParaRPr lang="en-US" sz="2400" dirty="0">
              <a:solidFill>
                <a:schemeClr val="bg1"/>
              </a:solidFill>
            </a:endParaRPr>
          </a:p>
          <a:p>
            <a:pPr>
              <a:lnSpc>
                <a:spcPct val="150000"/>
              </a:lnSpc>
            </a:pPr>
            <a:r>
              <a:rPr lang="en-US" sz="2400" dirty="0">
                <a:solidFill>
                  <a:schemeClr val="bg1"/>
                </a:solidFill>
              </a:rPr>
              <a:t>B. </a:t>
            </a:r>
            <a:r>
              <a:rPr lang="en-US" sz="2400" dirty="0" err="1">
                <a:solidFill>
                  <a:schemeClr val="bg1"/>
                </a:solidFill>
              </a:rPr>
              <a:t>giảm</a:t>
            </a:r>
            <a:r>
              <a:rPr lang="en-US" sz="2400" dirty="0">
                <a:solidFill>
                  <a:schemeClr val="bg1"/>
                </a:solidFill>
              </a:rPr>
              <a:t> </a:t>
            </a:r>
            <a:r>
              <a:rPr lang="en-US" sz="2400" dirty="0" err="1">
                <a:solidFill>
                  <a:schemeClr val="bg1"/>
                </a:solidFill>
              </a:rPr>
              <a:t>phân</a:t>
            </a:r>
            <a:endParaRPr lang="en-US" sz="2400" dirty="0">
              <a:solidFill>
                <a:schemeClr val="bg1"/>
              </a:solidFill>
            </a:endParaRPr>
          </a:p>
          <a:p>
            <a:pPr>
              <a:lnSpc>
                <a:spcPct val="150000"/>
              </a:lnSpc>
            </a:pPr>
            <a:r>
              <a:rPr lang="en-US" sz="2400" dirty="0">
                <a:solidFill>
                  <a:schemeClr val="bg1"/>
                </a:solidFill>
              </a:rPr>
              <a:t>C. </a:t>
            </a:r>
            <a:r>
              <a:rPr lang="en-US" sz="2400" dirty="0" err="1">
                <a:solidFill>
                  <a:schemeClr val="bg1"/>
                </a:solidFill>
              </a:rPr>
              <a:t>thụ</a:t>
            </a:r>
            <a:r>
              <a:rPr lang="en-US" sz="2400" dirty="0">
                <a:solidFill>
                  <a:schemeClr val="bg1"/>
                </a:solidFill>
              </a:rPr>
              <a:t> </a:t>
            </a:r>
            <a:r>
              <a:rPr lang="en-US" sz="2400" dirty="0" err="1">
                <a:solidFill>
                  <a:schemeClr val="bg1"/>
                </a:solidFill>
              </a:rPr>
              <a:t>tinh</a:t>
            </a:r>
            <a:endParaRPr lang="en-US" sz="2400" dirty="0">
              <a:solidFill>
                <a:schemeClr val="bg1"/>
              </a:solidFill>
            </a:endParaRPr>
          </a:p>
          <a:p>
            <a:pPr>
              <a:lnSpc>
                <a:spcPct val="150000"/>
              </a:lnSpc>
            </a:pPr>
            <a:r>
              <a:rPr lang="en-US" sz="2400" dirty="0">
                <a:solidFill>
                  <a:schemeClr val="bg1"/>
                </a:solidFill>
              </a:rPr>
              <a:t>D. </a:t>
            </a:r>
            <a:r>
              <a:rPr lang="en-US" sz="2400" dirty="0" err="1">
                <a:solidFill>
                  <a:schemeClr val="bg1"/>
                </a:solidFill>
              </a:rPr>
              <a:t>giảm</a:t>
            </a:r>
            <a:r>
              <a:rPr lang="en-US" sz="2400" dirty="0">
                <a:solidFill>
                  <a:schemeClr val="bg1"/>
                </a:solidFill>
              </a:rPr>
              <a:t> </a:t>
            </a:r>
            <a:r>
              <a:rPr lang="en-US" sz="2400" dirty="0" err="1">
                <a:solidFill>
                  <a:schemeClr val="bg1"/>
                </a:solidFill>
              </a:rPr>
              <a:t>phân</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thụ</a:t>
            </a:r>
            <a:r>
              <a:rPr lang="en-US" sz="2400" dirty="0">
                <a:solidFill>
                  <a:schemeClr val="bg1"/>
                </a:solidFill>
              </a:rPr>
              <a:t> </a:t>
            </a:r>
            <a:r>
              <a:rPr lang="en-US" sz="2400" dirty="0" err="1">
                <a:solidFill>
                  <a:schemeClr val="bg1"/>
                </a:solidFill>
              </a:rPr>
              <a:t>tinh</a:t>
            </a:r>
            <a:endParaRPr lang="en-US" sz="2400" dirty="0">
              <a:solidFill>
                <a:schemeClr val="bg1"/>
              </a:solidFill>
            </a:endParaRPr>
          </a:p>
        </p:txBody>
      </p:sp>
      <p:pic>
        <p:nvPicPr>
          <p:cNvPr id="4" name="Picture 3" descr="Shape, circle&#10;&#10;Description automatically generated">
            <a:extLst>
              <a:ext uri="{FF2B5EF4-FFF2-40B4-BE49-F238E27FC236}">
                <a16:creationId xmlns:a16="http://schemas.microsoft.com/office/drawing/2014/main" id="{B59B5326-E6C2-4170-8840-1210BFD55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914400" cy="1093622"/>
          </a:xfrm>
          <a:prstGeom prst="rect">
            <a:avLst/>
          </a:prstGeom>
        </p:spPr>
      </p:pic>
      <p:sp>
        <p:nvSpPr>
          <p:cNvPr id="6" name="TextBox 5">
            <a:extLst>
              <a:ext uri="{FF2B5EF4-FFF2-40B4-BE49-F238E27FC236}">
                <a16:creationId xmlns:a16="http://schemas.microsoft.com/office/drawing/2014/main" id="{62A64397-5D0D-4BC8-BFE0-5B316179EA1E}"/>
              </a:ext>
            </a:extLst>
          </p:cNvPr>
          <p:cNvSpPr txBox="1"/>
          <p:nvPr/>
        </p:nvSpPr>
        <p:spPr>
          <a:xfrm>
            <a:off x="1371600" y="544578"/>
            <a:ext cx="7620000" cy="502702"/>
          </a:xfrm>
          <a:prstGeom prst="rect">
            <a:avLst/>
          </a:prstGeom>
          <a:noFill/>
        </p:spPr>
        <p:txBody>
          <a:bodyPr wrap="square">
            <a:spAutoFit/>
          </a:bodyPr>
          <a:lstStyle/>
          <a:p>
            <a:pPr>
              <a:lnSpc>
                <a:spcPct val="150000"/>
              </a:lnSpc>
            </a:pPr>
            <a:r>
              <a:rPr lang="vi-VN" sz="2000" dirty="0">
                <a:solidFill>
                  <a:schemeClr val="bg1"/>
                </a:solidFill>
              </a:rPr>
              <a:t>Cơ sở tế bào học của sinh sản vô tính ở động vật là quá trình: </a:t>
            </a:r>
            <a:endParaRPr lang="en-US" sz="2000" b="0" i="0" dirty="0">
              <a:solidFill>
                <a:schemeClr val="bg1"/>
              </a:solidFill>
              <a:effectLst/>
              <a:latin typeface="#9Slide02 Tieu de rat dai 01" panose="020B0604020202020204" charset="0"/>
              <a:ea typeface="#9Slide02 Tieu de rat dai 01" panose="020B0604020202020204" charset="0"/>
            </a:endParaRPr>
          </a:p>
        </p:txBody>
      </p:sp>
      <p:sp>
        <p:nvSpPr>
          <p:cNvPr id="7" name="Oval 6">
            <a:extLst>
              <a:ext uri="{FF2B5EF4-FFF2-40B4-BE49-F238E27FC236}">
                <a16:creationId xmlns:a16="http://schemas.microsoft.com/office/drawing/2014/main" id="{261B9F67-3170-49BF-86E2-BBCCC50C6551}"/>
              </a:ext>
            </a:extLst>
          </p:cNvPr>
          <p:cNvSpPr/>
          <p:nvPr/>
        </p:nvSpPr>
        <p:spPr>
          <a:xfrm>
            <a:off x="914400" y="1638200"/>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5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3933825"/>
            <a:ext cx="1657350"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4005263"/>
            <a:ext cx="1593850"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005263"/>
            <a:ext cx="1584325"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 Box 28"/>
          <p:cNvSpPr txBox="1">
            <a:spLocks noChangeArrowheads="1"/>
          </p:cNvSpPr>
          <p:nvPr/>
        </p:nvSpPr>
        <p:spPr bwMode="auto">
          <a:xfrm>
            <a:off x="2230438" y="292417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i="1">
                <a:latin typeface="Times New Roman" panose="02020603050405020304" pitchFamily="18" charset="0"/>
                <a:cs typeface="Times New Roman" panose="02020603050405020304" pitchFamily="18" charset="0"/>
              </a:rPr>
              <a:t>Được thụ tinh</a:t>
            </a:r>
          </a:p>
        </p:txBody>
      </p:sp>
      <p:sp>
        <p:nvSpPr>
          <p:cNvPr id="11270" name="Text Box 29"/>
          <p:cNvSpPr txBox="1">
            <a:spLocks noChangeArrowheads="1"/>
          </p:cNvSpPr>
          <p:nvPr/>
        </p:nvSpPr>
        <p:spPr bwMode="auto">
          <a:xfrm>
            <a:off x="5003800" y="29972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400" i="1">
                <a:latin typeface="Times New Roman" panose="02020603050405020304" pitchFamily="18" charset="0"/>
                <a:cs typeface="Times New Roman" panose="02020603050405020304" pitchFamily="18" charset="0"/>
              </a:rPr>
              <a:t>Không được thụ tinh</a:t>
            </a:r>
          </a:p>
        </p:txBody>
      </p:sp>
      <p:pic>
        <p:nvPicPr>
          <p:cNvPr id="28" name="Picture 34" descr="1205920399140_trungmoi"/>
          <p:cNvPicPr>
            <a:picLocks noChangeAspect="1" noChangeArrowheads="1"/>
          </p:cNvPicPr>
          <p:nvPr/>
        </p:nvPicPr>
        <p:blipFill>
          <a:blip r:embed="rId5"/>
          <a:srcRect/>
          <a:stretch>
            <a:fillRect/>
          </a:stretch>
        </p:blipFill>
        <p:spPr bwMode="auto">
          <a:xfrm>
            <a:off x="3635375" y="1125538"/>
            <a:ext cx="1944688" cy="790575"/>
          </a:xfrm>
          <a:prstGeom prst="rect">
            <a:avLst/>
          </a:prstGeom>
          <a:noFill/>
          <a:ln w="28575">
            <a:solidFill>
              <a:schemeClr val="tx1">
                <a:lumMod val="50000"/>
                <a:lumOff val="50000"/>
              </a:schemeClr>
            </a:solidFill>
            <a:miter lim="800000"/>
            <a:headEnd/>
            <a:tailEnd/>
          </a:ln>
        </p:spPr>
      </p:pic>
      <p:sp>
        <p:nvSpPr>
          <p:cNvPr id="11272" name="Text Box 35"/>
          <p:cNvSpPr txBox="1">
            <a:spLocks noChangeArrowheads="1"/>
          </p:cNvSpPr>
          <p:nvPr/>
        </p:nvSpPr>
        <p:spPr bwMode="auto">
          <a:xfrm>
            <a:off x="1476375" y="1341438"/>
            <a:ext cx="2087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i="1">
                <a:latin typeface="Times New Roman" panose="02020603050405020304" pitchFamily="18" charset="0"/>
                <a:cs typeface="Times New Roman" panose="02020603050405020304" pitchFamily="18" charset="0"/>
              </a:rPr>
              <a:t>Trứng </a:t>
            </a:r>
            <a:r>
              <a:rPr lang="en-US" altLang="en-US" sz="2800" b="1" i="1">
                <a:solidFill>
                  <a:srgbClr val="FF0000"/>
                </a:solidFill>
                <a:latin typeface="Times New Roman" panose="02020603050405020304" pitchFamily="18" charset="0"/>
                <a:cs typeface="Times New Roman" panose="02020603050405020304" pitchFamily="18" charset="0"/>
              </a:rPr>
              <a:t>(n)</a:t>
            </a:r>
          </a:p>
        </p:txBody>
      </p:sp>
      <p:sp>
        <p:nvSpPr>
          <p:cNvPr id="30" name="Rectangle 29"/>
          <p:cNvSpPr/>
          <p:nvPr/>
        </p:nvSpPr>
        <p:spPr>
          <a:xfrm>
            <a:off x="1820863" y="5949950"/>
            <a:ext cx="419100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i="1" dirty="0" err="1">
                <a:solidFill>
                  <a:schemeClr val="tx1"/>
                </a:solidFill>
                <a:latin typeface="Times New Roman" pitchFamily="18" charset="0"/>
                <a:cs typeface="Times New Roman" pitchFamily="18" charset="0"/>
              </a:rPr>
              <a:t>Sinh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sản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hlinkClick r:id="rId6" action="ppaction://hlinkfile"/>
              </a:rPr>
              <a:t>kiểu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trinh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sinh</a:t>
            </a:r>
            <a:r>
              <a:rPr lang="en-US" sz="2400" b="1" i="1" dirty="0">
                <a:solidFill>
                  <a:schemeClr val="tx1"/>
                </a:solidFill>
                <a:latin typeface="Times New Roman" pitchFamily="18" charset="0"/>
                <a:cs typeface="Times New Roman" pitchFamily="18" charset="0"/>
              </a:rPr>
              <a:t> ở </a:t>
            </a:r>
            <a:r>
              <a:rPr lang="en-US" sz="2400" b="1" i="1" dirty="0" err="1">
                <a:solidFill>
                  <a:schemeClr val="tx1"/>
                </a:solidFill>
                <a:latin typeface="Times New Roman" pitchFamily="18" charset="0"/>
                <a:cs typeface="Times New Roman" pitchFamily="18" charset="0"/>
              </a:rPr>
              <a:t>ong</a:t>
            </a:r>
            <a:endParaRPr lang="en-US" sz="2400" b="1" i="1" dirty="0">
              <a:solidFill>
                <a:schemeClr val="tx1"/>
              </a:solidFill>
              <a:latin typeface="Times New Roman" pitchFamily="18" charset="0"/>
              <a:cs typeface="Times New Roman" pitchFamily="18" charset="0"/>
            </a:endParaRPr>
          </a:p>
        </p:txBody>
      </p:sp>
      <p:sp>
        <p:nvSpPr>
          <p:cNvPr id="34" name="Right Brace 33"/>
          <p:cNvSpPr>
            <a:spLocks/>
          </p:cNvSpPr>
          <p:nvPr/>
        </p:nvSpPr>
        <p:spPr bwMode="auto">
          <a:xfrm rot="5400000" flipH="1">
            <a:off x="4314825" y="1476375"/>
            <a:ext cx="609600" cy="2209800"/>
          </a:xfrm>
          <a:prstGeom prst="rightBrace">
            <a:avLst>
              <a:gd name="adj1" fmla="val 8341"/>
              <a:gd name="adj2" fmla="val 50000"/>
            </a:avLst>
          </a:prstGeom>
          <a:noFill/>
          <a:ln w="28575" algn="ctr">
            <a:solidFill>
              <a:srgbClr val="595959"/>
            </a:solidFill>
            <a:round/>
            <a:headEnd/>
            <a:tailEnd/>
          </a:ln>
        </p:spPr>
        <p:txBody>
          <a:bodyPr anchor="ctr"/>
          <a:lstStyle/>
          <a:p>
            <a:pPr algn="ctr" fontAlgn="auto">
              <a:spcBef>
                <a:spcPts val="0"/>
              </a:spcBef>
              <a:spcAft>
                <a:spcPts val="0"/>
              </a:spcAft>
              <a:defRPr/>
            </a:pPr>
            <a:endParaRPr lang="en-US">
              <a:latin typeface="+mn-lt"/>
            </a:endParaRPr>
          </a:p>
        </p:txBody>
      </p:sp>
      <p:sp>
        <p:nvSpPr>
          <p:cNvPr id="35" name="Right Brace 34"/>
          <p:cNvSpPr>
            <a:spLocks/>
          </p:cNvSpPr>
          <p:nvPr/>
        </p:nvSpPr>
        <p:spPr bwMode="auto">
          <a:xfrm rot="-5400000">
            <a:off x="2578100" y="2967038"/>
            <a:ext cx="381000" cy="1447800"/>
          </a:xfrm>
          <a:prstGeom prst="rightBrace">
            <a:avLst>
              <a:gd name="adj1" fmla="val 8339"/>
              <a:gd name="adj2" fmla="val 50000"/>
            </a:avLst>
          </a:prstGeom>
          <a:noFill/>
          <a:ln w="28575" algn="ctr">
            <a:solidFill>
              <a:srgbClr val="7F7F7F"/>
            </a:solidFill>
            <a:round/>
            <a:headEnd/>
            <a:tailEnd/>
          </a:ln>
        </p:spPr>
        <p:txBody>
          <a:bodyPr rot="10800000" anchor="ctr"/>
          <a:lstStyle/>
          <a:p>
            <a:pPr algn="ctr" fontAlgn="auto">
              <a:spcBef>
                <a:spcPts val="0"/>
              </a:spcBef>
              <a:spcAft>
                <a:spcPts val="0"/>
              </a:spcAft>
              <a:defRPr/>
            </a:pPr>
            <a:endParaRPr lang="en-US">
              <a:latin typeface="+mn-lt"/>
            </a:endParaRPr>
          </a:p>
        </p:txBody>
      </p:sp>
      <p:cxnSp>
        <p:nvCxnSpPr>
          <p:cNvPr id="22" name="Straight Arrow Connector 21"/>
          <p:cNvCxnSpPr>
            <a:endCxn id="24" idx="0"/>
          </p:cNvCxnSpPr>
          <p:nvPr/>
        </p:nvCxnSpPr>
        <p:spPr>
          <a:xfrm rot="16200000" flipH="1">
            <a:off x="5328444" y="3571082"/>
            <a:ext cx="609600" cy="468312"/>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277" name="Rectangle 32"/>
          <p:cNvSpPr>
            <a:spLocks noChangeArrowheads="1"/>
          </p:cNvSpPr>
          <p:nvPr/>
        </p:nvSpPr>
        <p:spPr bwMode="auto">
          <a:xfrm>
            <a:off x="4622800" y="4686300"/>
            <a:ext cx="2000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Wingdings" panose="05000000000000000000" pitchFamily="2" charset="2"/>
            </a:endParaRPr>
          </a:p>
        </p:txBody>
      </p:sp>
      <p:sp>
        <p:nvSpPr>
          <p:cNvPr id="37" name="Slide Number Placeholder 36"/>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918B1F7-0FCB-472E-9FE9-7ED881F278CB}" type="slidenum">
              <a:rPr lang="en-US" altLang="en-US" sz="1200">
                <a:solidFill>
                  <a:srgbClr val="898989"/>
                </a:solidFill>
              </a:rPr>
              <a:pPr algn="r" eaLnBrk="1" hangingPunct="1"/>
              <a:t>29</a:t>
            </a:fld>
            <a:endParaRPr lang="en-US" altLang="en-US" sz="1200">
              <a:solidFill>
                <a:srgbClr val="898989"/>
              </a:solidFill>
            </a:endParaRPr>
          </a:p>
        </p:txBody>
      </p:sp>
    </p:spTree>
    <p:extLst>
      <p:ext uri="{BB962C8B-B14F-4D97-AF65-F5344CB8AC3E}">
        <p14:creationId xmlns:p14="http://schemas.microsoft.com/office/powerpoint/2010/main" val="3771631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5E40DC-8F23-47B6-9E3D-DCBBA892140A}"/>
              </a:ext>
            </a:extLst>
          </p:cNvPr>
          <p:cNvSpPr txBox="1"/>
          <p:nvPr/>
        </p:nvSpPr>
        <p:spPr>
          <a:xfrm>
            <a:off x="6274865" y="3465217"/>
            <a:ext cx="2194560" cy="830997"/>
          </a:xfrm>
          <a:prstGeom prst="rect">
            <a:avLst/>
          </a:prstGeom>
          <a:noFill/>
        </p:spPr>
        <p:txBody>
          <a:bodyPr wrap="square" lIns="0" rIns="0" rtlCol="0" anchor="b">
            <a:spAutoFit/>
          </a:bodyPr>
          <a:lstStyle/>
          <a:p>
            <a:pPr algn="ctr"/>
            <a:r>
              <a:rPr lang="en-US" sz="2400" b="1" noProof="1">
                <a:solidFill>
                  <a:srgbClr val="C13018"/>
                </a:solidFill>
                <a:latin typeface="#9Slide02 Tieu de rat dai 01" panose="020B0604020202020204" charset="0"/>
                <a:ea typeface="#9Slide02 Tieu de rat dai 01" panose="020B0604020202020204" charset="0"/>
              </a:rPr>
              <a:t>Sinh sản hữu tính ở động vật</a:t>
            </a:r>
          </a:p>
        </p:txBody>
      </p:sp>
      <p:sp>
        <p:nvSpPr>
          <p:cNvPr id="9" name="TextBox 8">
            <a:extLst>
              <a:ext uri="{FF2B5EF4-FFF2-40B4-BE49-F238E27FC236}">
                <a16:creationId xmlns:a16="http://schemas.microsoft.com/office/drawing/2014/main" id="{266E243D-6730-4E0B-9C9D-27CF6B19022C}"/>
              </a:ext>
            </a:extLst>
          </p:cNvPr>
          <p:cNvSpPr txBox="1"/>
          <p:nvPr/>
        </p:nvSpPr>
        <p:spPr>
          <a:xfrm>
            <a:off x="365760" y="3619560"/>
            <a:ext cx="2194560" cy="461665"/>
          </a:xfrm>
          <a:prstGeom prst="rect">
            <a:avLst/>
          </a:prstGeom>
          <a:noFill/>
        </p:spPr>
        <p:txBody>
          <a:bodyPr wrap="square" lIns="0" rIns="0" rtlCol="0" anchor="b">
            <a:spAutoFit/>
          </a:bodyPr>
          <a:lstStyle/>
          <a:p>
            <a:pPr algn="r"/>
            <a:r>
              <a:rPr lang="en-US" sz="2400" b="1" noProof="1">
                <a:solidFill>
                  <a:srgbClr val="4CC1EF"/>
                </a:solidFill>
                <a:latin typeface="#9Slide02 Tieu de rat dai 01" panose="020B0604020202020204" charset="0"/>
                <a:ea typeface="#9Slide02 Tieu de rat dai 01" panose="020B0604020202020204" charset="0"/>
              </a:rPr>
              <a:t>Ứng dụng</a:t>
            </a:r>
          </a:p>
        </p:txBody>
      </p:sp>
      <p:sp>
        <p:nvSpPr>
          <p:cNvPr id="15" name="TextBox 14">
            <a:extLst>
              <a:ext uri="{FF2B5EF4-FFF2-40B4-BE49-F238E27FC236}">
                <a16:creationId xmlns:a16="http://schemas.microsoft.com/office/drawing/2014/main" id="{E1E08E01-0E80-4702-AFB9-C212DE248637}"/>
              </a:ext>
            </a:extLst>
          </p:cNvPr>
          <p:cNvSpPr txBox="1"/>
          <p:nvPr/>
        </p:nvSpPr>
        <p:spPr>
          <a:xfrm>
            <a:off x="3048618" y="895294"/>
            <a:ext cx="3046763" cy="830997"/>
          </a:xfrm>
          <a:prstGeom prst="rect">
            <a:avLst/>
          </a:prstGeom>
          <a:noFill/>
        </p:spPr>
        <p:txBody>
          <a:bodyPr wrap="square" lIns="0" rIns="0" rtlCol="0" anchor="b">
            <a:spAutoFit/>
          </a:bodyPr>
          <a:lstStyle/>
          <a:p>
            <a:pPr algn="ctr"/>
            <a:r>
              <a:rPr lang="en-US" sz="2400" b="1" noProof="1">
                <a:solidFill>
                  <a:srgbClr val="A2B969"/>
                </a:solidFill>
                <a:latin typeface="#9Slide02 Tieu de rat dai 01" panose="020B0604020202020204" charset="0"/>
                <a:ea typeface="#9Slide02 Tieu de rat dai 01" panose="020B0604020202020204" charset="0"/>
              </a:rPr>
              <a:t>Hình thức sinh sản vô tính ở động vật</a:t>
            </a:r>
          </a:p>
        </p:txBody>
      </p:sp>
      <p:sp>
        <p:nvSpPr>
          <p:cNvPr id="17" name="Circle">
            <a:extLst>
              <a:ext uri="{FF2B5EF4-FFF2-40B4-BE49-F238E27FC236}">
                <a16:creationId xmlns:a16="http://schemas.microsoft.com/office/drawing/2014/main" id="{2D63F91A-C5E0-451E-A35D-5C7867098236}"/>
              </a:ext>
            </a:extLst>
          </p:cNvPr>
          <p:cNvSpPr/>
          <p:nvPr/>
        </p:nvSpPr>
        <p:spPr>
          <a:xfrm>
            <a:off x="3606219" y="2548335"/>
            <a:ext cx="1833764" cy="1833765"/>
          </a:xfrm>
          <a:prstGeom prst="ellipse">
            <a:avLst/>
          </a:prstGeom>
          <a:solidFill>
            <a:sysClr val="window" lastClr="FFFFFF"/>
          </a:solidFill>
          <a:ln w="12700">
            <a:miter lim="400000"/>
          </a:ln>
          <a:effectLst>
            <a:outerShdw blurRad="50800" dist="38100" dir="2700000" algn="tl" rotWithShape="0">
              <a:prstClr val="black">
                <a:alpha val="40000"/>
              </a:prstClr>
            </a:outerShdw>
          </a:effectLst>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8" name="Freeform: Shape 17">
            <a:extLst>
              <a:ext uri="{FF2B5EF4-FFF2-40B4-BE49-F238E27FC236}">
                <a16:creationId xmlns:a16="http://schemas.microsoft.com/office/drawing/2014/main" id="{2B9B144A-0F38-42EE-9598-50EEB96020DB}"/>
              </a:ext>
            </a:extLst>
          </p:cNvPr>
          <p:cNvSpPr/>
          <p:nvPr/>
        </p:nvSpPr>
        <p:spPr>
          <a:xfrm>
            <a:off x="3420064" y="1948892"/>
            <a:ext cx="2205979" cy="1134764"/>
          </a:xfrm>
          <a:custGeom>
            <a:avLst/>
            <a:gdLst>
              <a:gd name="connsiteX0" fmla="*/ 770764 w 2427183"/>
              <a:gd name="connsiteY0" fmla="*/ 310819 h 1248552"/>
              <a:gd name="connsiteX1" fmla="*/ 771567 w 2427183"/>
              <a:gd name="connsiteY1" fmla="*/ 313405 h 1248552"/>
              <a:gd name="connsiteX2" fmla="*/ 770867 w 2427183"/>
              <a:gd name="connsiteY2" fmla="*/ 311643 h 1248552"/>
              <a:gd name="connsiteX3" fmla="*/ 1614908 w 2427183"/>
              <a:gd name="connsiteY3" fmla="*/ 365 h 1248552"/>
              <a:gd name="connsiteX4" fmla="*/ 1649542 w 2427183"/>
              <a:gd name="connsiteY4" fmla="*/ 8129 h 1248552"/>
              <a:gd name="connsiteX5" fmla="*/ 2273944 w 2427183"/>
              <a:gd name="connsiteY5" fmla="*/ 330545 h 1248552"/>
              <a:gd name="connsiteX6" fmla="*/ 2207261 w 2427183"/>
              <a:gd name="connsiteY6" fmla="*/ 1030720 h 1248552"/>
              <a:gd name="connsiteX7" fmla="*/ 1872650 w 2427183"/>
              <a:gd name="connsiteY7" fmla="*/ 1223984 h 1248552"/>
              <a:gd name="connsiteX8" fmla="*/ 1619301 w 2427183"/>
              <a:gd name="connsiteY8" fmla="*/ 1155762 h 1248552"/>
              <a:gd name="connsiteX9" fmla="*/ 1617628 w 2427183"/>
              <a:gd name="connsiteY9" fmla="*/ 1154169 h 1248552"/>
              <a:gd name="connsiteX10" fmla="*/ 1685865 w 2427183"/>
              <a:gd name="connsiteY10" fmla="*/ 900713 h 1248552"/>
              <a:gd name="connsiteX11" fmla="*/ 1947340 w 2427183"/>
              <a:gd name="connsiteY11" fmla="*/ 749682 h 1248552"/>
              <a:gd name="connsiteX12" fmla="*/ 1953913 w 2427183"/>
              <a:gd name="connsiteY12" fmla="*/ 593685 h 1248552"/>
              <a:gd name="connsiteX13" fmla="*/ 1638780 w 2427183"/>
              <a:gd name="connsiteY13" fmla="*/ 426349 h 1248552"/>
              <a:gd name="connsiteX14" fmla="*/ 1672839 w 2427183"/>
              <a:gd name="connsiteY14" fmla="*/ 246080 h 1248552"/>
              <a:gd name="connsiteX15" fmla="*/ 1663159 w 2427183"/>
              <a:gd name="connsiteY15" fmla="*/ 145311 h 1248552"/>
              <a:gd name="connsiteX16" fmla="*/ 1665087 w 2427183"/>
              <a:gd name="connsiteY16" fmla="*/ 176369 h 1248552"/>
              <a:gd name="connsiteX17" fmla="*/ 1659268 w 2427183"/>
              <a:gd name="connsiteY17" fmla="*/ 118644 h 1248552"/>
              <a:gd name="connsiteX18" fmla="*/ 1632764 w 2427183"/>
              <a:gd name="connsiteY18" fmla="*/ 33262 h 1248552"/>
              <a:gd name="connsiteX19" fmla="*/ 812581 w 2427183"/>
              <a:gd name="connsiteY19" fmla="*/ 0 h 1248552"/>
              <a:gd name="connsiteX20" fmla="*/ 794527 w 2427183"/>
              <a:gd name="connsiteY20" fmla="*/ 33262 h 1248552"/>
              <a:gd name="connsiteX21" fmla="*/ 758781 w 2427183"/>
              <a:gd name="connsiteY21" fmla="*/ 210315 h 1248552"/>
              <a:gd name="connsiteX22" fmla="*/ 761118 w 2427183"/>
              <a:gd name="connsiteY22" fmla="*/ 233494 h 1248552"/>
              <a:gd name="connsiteX23" fmla="*/ 756601 w 2427183"/>
              <a:gd name="connsiteY23" fmla="*/ 197289 h 1248552"/>
              <a:gd name="connsiteX24" fmla="*/ 759948 w 2427183"/>
              <a:gd name="connsiteY24" fmla="*/ 145311 h 1248552"/>
              <a:gd name="connsiteX25" fmla="*/ 750148 w 2427183"/>
              <a:gd name="connsiteY25" fmla="*/ 246080 h 1248552"/>
              <a:gd name="connsiteX26" fmla="*/ 784326 w 2427183"/>
              <a:gd name="connsiteY26" fmla="*/ 426349 h 1248552"/>
              <a:gd name="connsiteX27" fmla="*/ 469075 w 2427183"/>
              <a:gd name="connsiteY27" fmla="*/ 593685 h 1248552"/>
              <a:gd name="connsiteX28" fmla="*/ 475647 w 2427183"/>
              <a:gd name="connsiteY28" fmla="*/ 749682 h 1248552"/>
              <a:gd name="connsiteX29" fmla="*/ 737122 w 2427183"/>
              <a:gd name="connsiteY29" fmla="*/ 900713 h 1248552"/>
              <a:gd name="connsiteX30" fmla="*/ 805359 w 2427183"/>
              <a:gd name="connsiteY30" fmla="*/ 1154169 h 1248552"/>
              <a:gd name="connsiteX31" fmla="*/ 803806 w 2427183"/>
              <a:gd name="connsiteY31" fmla="*/ 1155762 h 1248552"/>
              <a:gd name="connsiteX32" fmla="*/ 550337 w 2427183"/>
              <a:gd name="connsiteY32" fmla="*/ 1223984 h 1248552"/>
              <a:gd name="connsiteX33" fmla="*/ 215726 w 2427183"/>
              <a:gd name="connsiteY33" fmla="*/ 1030720 h 1248552"/>
              <a:gd name="connsiteX34" fmla="*/ 152389 w 2427183"/>
              <a:gd name="connsiteY34" fmla="*/ 330545 h 1248552"/>
              <a:gd name="connsiteX35" fmla="*/ 776269 w 2427183"/>
              <a:gd name="connsiteY35" fmla="*/ 8129 h 1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7183" h="1248552">
                <a:moveTo>
                  <a:pt x="770764" y="310819"/>
                </a:moveTo>
                <a:lnTo>
                  <a:pt x="771567" y="313405"/>
                </a:lnTo>
                <a:lnTo>
                  <a:pt x="770867" y="311643"/>
                </a:lnTo>
                <a:close/>
                <a:moveTo>
                  <a:pt x="1614908" y="365"/>
                </a:moveTo>
                <a:lnTo>
                  <a:pt x="1649542" y="8129"/>
                </a:lnTo>
                <a:cubicBezTo>
                  <a:pt x="1881355" y="70854"/>
                  <a:pt x="2093195" y="182287"/>
                  <a:pt x="2273944" y="330545"/>
                </a:cubicBezTo>
                <a:cubicBezTo>
                  <a:pt x="2504587" y="518966"/>
                  <a:pt x="2468856" y="882876"/>
                  <a:pt x="2207261" y="1030720"/>
                </a:cubicBezTo>
                <a:lnTo>
                  <a:pt x="1872650" y="1223984"/>
                </a:lnTo>
                <a:cubicBezTo>
                  <a:pt x="1783380" y="1274368"/>
                  <a:pt x="1669612" y="1245131"/>
                  <a:pt x="1619301" y="1155762"/>
                </a:cubicBezTo>
                <a:lnTo>
                  <a:pt x="1617628" y="1154169"/>
                </a:lnTo>
                <a:cubicBezTo>
                  <a:pt x="1567317" y="1064800"/>
                  <a:pt x="1596476" y="951098"/>
                  <a:pt x="1685865" y="900713"/>
                </a:cubicBezTo>
                <a:lnTo>
                  <a:pt x="1947340" y="749682"/>
                </a:lnTo>
                <a:cubicBezTo>
                  <a:pt x="2005897" y="717134"/>
                  <a:pt x="2009123" y="634324"/>
                  <a:pt x="1953913" y="593685"/>
                </a:cubicBezTo>
                <a:cubicBezTo>
                  <a:pt x="1858070" y="523870"/>
                  <a:pt x="1752429" y="466988"/>
                  <a:pt x="1638780" y="426349"/>
                </a:cubicBezTo>
                <a:cubicBezTo>
                  <a:pt x="1661486" y="371122"/>
                  <a:pt x="1672839" y="309398"/>
                  <a:pt x="1672839" y="246080"/>
                </a:cubicBezTo>
                <a:cubicBezTo>
                  <a:pt x="1672839" y="211939"/>
                  <a:pt x="1669612" y="177797"/>
                  <a:pt x="1663159" y="145311"/>
                </a:cubicBezTo>
                <a:lnTo>
                  <a:pt x="1665087" y="176369"/>
                </a:lnTo>
                <a:lnTo>
                  <a:pt x="1659268" y="118644"/>
                </a:lnTo>
                <a:cubicBezTo>
                  <a:pt x="1653209" y="89034"/>
                  <a:pt x="1644272" y="60471"/>
                  <a:pt x="1632764" y="33262"/>
                </a:cubicBezTo>
                <a:close/>
                <a:moveTo>
                  <a:pt x="812581" y="0"/>
                </a:moveTo>
                <a:lnTo>
                  <a:pt x="794527" y="33262"/>
                </a:lnTo>
                <a:cubicBezTo>
                  <a:pt x="771509" y="87681"/>
                  <a:pt x="758781" y="147512"/>
                  <a:pt x="758781" y="210315"/>
                </a:cubicBezTo>
                <a:lnTo>
                  <a:pt x="761118" y="233494"/>
                </a:lnTo>
                <a:lnTo>
                  <a:pt x="756601" y="197289"/>
                </a:lnTo>
                <a:cubicBezTo>
                  <a:pt x="756601" y="179452"/>
                  <a:pt x="758274" y="163209"/>
                  <a:pt x="759948" y="145311"/>
                </a:cubicBezTo>
                <a:cubicBezTo>
                  <a:pt x="753375" y="177797"/>
                  <a:pt x="750148" y="211939"/>
                  <a:pt x="750148" y="246080"/>
                </a:cubicBezTo>
                <a:cubicBezTo>
                  <a:pt x="750148" y="309398"/>
                  <a:pt x="763174" y="371122"/>
                  <a:pt x="784326" y="426349"/>
                </a:cubicBezTo>
                <a:cubicBezTo>
                  <a:pt x="670559" y="468643"/>
                  <a:pt x="564917" y="523870"/>
                  <a:pt x="469075" y="593685"/>
                </a:cubicBezTo>
                <a:cubicBezTo>
                  <a:pt x="413864" y="632669"/>
                  <a:pt x="417090" y="715540"/>
                  <a:pt x="475647" y="749682"/>
                </a:cubicBezTo>
                <a:lnTo>
                  <a:pt x="737122" y="900713"/>
                </a:lnTo>
                <a:cubicBezTo>
                  <a:pt x="826511" y="952691"/>
                  <a:pt x="855790" y="1064800"/>
                  <a:pt x="805359" y="1154169"/>
                </a:cubicBezTo>
                <a:lnTo>
                  <a:pt x="803806" y="1155762"/>
                </a:lnTo>
                <a:cubicBezTo>
                  <a:pt x="751821" y="1245131"/>
                  <a:pt x="639726" y="1274368"/>
                  <a:pt x="550337" y="1223984"/>
                </a:cubicBezTo>
                <a:lnTo>
                  <a:pt x="215726" y="1030720"/>
                </a:lnTo>
                <a:cubicBezTo>
                  <a:pt x="-40969" y="882876"/>
                  <a:pt x="-76701" y="518966"/>
                  <a:pt x="152389" y="330545"/>
                </a:cubicBezTo>
                <a:cubicBezTo>
                  <a:pt x="332093" y="182287"/>
                  <a:pt x="544148" y="70854"/>
                  <a:pt x="776269" y="8129"/>
                </a:cubicBezTo>
                <a:close/>
              </a:path>
            </a:pathLst>
          </a:custGeom>
          <a:solidFill>
            <a:srgbClr val="A2B969"/>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9" name="Freeform: Shape 18">
            <a:extLst>
              <a:ext uri="{FF2B5EF4-FFF2-40B4-BE49-F238E27FC236}">
                <a16:creationId xmlns:a16="http://schemas.microsoft.com/office/drawing/2014/main" id="{207B435E-CCA4-404F-A85F-D9195EA74231}"/>
              </a:ext>
            </a:extLst>
          </p:cNvPr>
          <p:cNvSpPr/>
          <p:nvPr/>
        </p:nvSpPr>
        <p:spPr>
          <a:xfrm>
            <a:off x="2971800" y="2971800"/>
            <a:ext cx="1479517" cy="1941260"/>
          </a:xfrm>
          <a:custGeom>
            <a:avLst/>
            <a:gdLst>
              <a:gd name="connsiteX0" fmla="*/ 1445801 w 1627874"/>
              <a:gd name="connsiteY0" fmla="*/ 1145085 h 2135919"/>
              <a:gd name="connsiteX1" fmla="*/ 1627782 w 1627874"/>
              <a:gd name="connsiteY1" fmla="*/ 1327084 h 2135919"/>
              <a:gd name="connsiteX2" fmla="*/ 1627782 w 1627874"/>
              <a:gd name="connsiteY2" fmla="*/ 1705561 h 2135919"/>
              <a:gd name="connsiteX3" fmla="*/ 1028303 w 1627874"/>
              <a:gd name="connsiteY3" fmla="*/ 2101948 h 2135919"/>
              <a:gd name="connsiteX4" fmla="*/ 612687 w 1627874"/>
              <a:gd name="connsiteY4" fmla="*/ 1852614 h 2135919"/>
              <a:gd name="connsiteX5" fmla="*/ 465284 w 1627874"/>
              <a:gd name="connsiteY5" fmla="*/ 1713233 h 2135919"/>
              <a:gd name="connsiteX6" fmla="*/ 500056 w 1627874"/>
              <a:gd name="connsiteY6" fmla="*/ 1716738 h 2135919"/>
              <a:gd name="connsiteX7" fmla="*/ 754375 w 1627874"/>
              <a:gd name="connsiteY7" fmla="*/ 1639054 h 2135919"/>
              <a:gd name="connsiteX8" fmla="*/ 813026 w 1627874"/>
              <a:gd name="connsiteY8" fmla="*/ 1590662 h 2135919"/>
              <a:gd name="connsiteX9" fmla="*/ 812862 w 1627874"/>
              <a:gd name="connsiteY9" fmla="*/ 1590860 h 2135919"/>
              <a:gd name="connsiteX10" fmla="*/ 755408 w 1627874"/>
              <a:gd name="connsiteY10" fmla="*/ 1640569 h 2135919"/>
              <a:gd name="connsiteX11" fmla="*/ 711536 w 1627874"/>
              <a:gd name="connsiteY11" fmla="*/ 1668239 h 2135919"/>
              <a:gd name="connsiteX12" fmla="*/ 799280 w 1627874"/>
              <a:gd name="connsiteY12" fmla="*/ 1617832 h 2135919"/>
              <a:gd name="connsiteX13" fmla="*/ 877282 w 1627874"/>
              <a:gd name="connsiteY13" fmla="*/ 1548014 h 2135919"/>
              <a:gd name="connsiteX14" fmla="*/ 1127449 w 1627874"/>
              <a:gd name="connsiteY14" fmla="*/ 1705561 h 2135919"/>
              <a:gd name="connsiteX15" fmla="*/ 1258988 w 1627874"/>
              <a:gd name="connsiteY15" fmla="*/ 1621157 h 2135919"/>
              <a:gd name="connsiteX16" fmla="*/ 1258988 w 1627874"/>
              <a:gd name="connsiteY16" fmla="*/ 1330302 h 2135919"/>
              <a:gd name="connsiteX17" fmla="*/ 1445801 w 1627874"/>
              <a:gd name="connsiteY17" fmla="*/ 1145085 h 2135919"/>
              <a:gd name="connsiteX18" fmla="*/ 443344 w 1627874"/>
              <a:gd name="connsiteY18" fmla="*/ 64 h 2135919"/>
              <a:gd name="connsiteX19" fmla="*/ 651430 w 1627874"/>
              <a:gd name="connsiteY19" fmla="*/ 58346 h 2135919"/>
              <a:gd name="connsiteX20" fmla="*/ 964950 w 1627874"/>
              <a:gd name="connsiteY20" fmla="*/ 238629 h 2135919"/>
              <a:gd name="connsiteX21" fmla="*/ 1033211 w 1627874"/>
              <a:gd name="connsiteY21" fmla="*/ 492055 h 2135919"/>
              <a:gd name="connsiteX22" fmla="*/ 779798 w 1627874"/>
              <a:gd name="connsiteY22" fmla="*/ 560264 h 2135919"/>
              <a:gd name="connsiteX23" fmla="*/ 544205 w 1627874"/>
              <a:gd name="connsiteY23" fmla="*/ 423845 h 2135919"/>
              <a:gd name="connsiteX24" fmla="*/ 404510 w 1627874"/>
              <a:gd name="connsiteY24" fmla="*/ 500206 h 2135919"/>
              <a:gd name="connsiteX25" fmla="*/ 402849 w 1627874"/>
              <a:gd name="connsiteY25" fmla="*/ 561980 h 2135919"/>
              <a:gd name="connsiteX26" fmla="*/ 423992 w 1627874"/>
              <a:gd name="connsiteY26" fmla="*/ 789345 h 2135919"/>
              <a:gd name="connsiteX27" fmla="*/ 253414 w 1627874"/>
              <a:gd name="connsiteY27" fmla="*/ 868923 h 2135919"/>
              <a:gd name="connsiteX28" fmla="*/ 178734 w 1627874"/>
              <a:gd name="connsiteY28" fmla="*/ 935523 h 2135919"/>
              <a:gd name="connsiteX29" fmla="*/ 219283 w 1627874"/>
              <a:gd name="connsiteY29" fmla="*/ 903135 h 2135919"/>
              <a:gd name="connsiteX30" fmla="*/ 231202 w 1627874"/>
              <a:gd name="connsiteY30" fmla="*/ 896687 h 2135919"/>
              <a:gd name="connsiteX31" fmla="*/ 178419 w 1627874"/>
              <a:gd name="connsiteY31" fmla="*/ 940237 h 2135919"/>
              <a:gd name="connsiteX32" fmla="*/ 122876 w 1627874"/>
              <a:gd name="connsiteY32" fmla="*/ 1007556 h 2135919"/>
              <a:gd name="connsiteX33" fmla="*/ 83268 w 1627874"/>
              <a:gd name="connsiteY33" fmla="*/ 1080527 h 2135919"/>
              <a:gd name="connsiteX34" fmla="*/ 75691 w 1627874"/>
              <a:gd name="connsiteY34" fmla="*/ 1059109 h 2135919"/>
              <a:gd name="connsiteX35" fmla="*/ 0 w 1627874"/>
              <a:gd name="connsiteY35" fmla="*/ 560264 h 2135919"/>
              <a:gd name="connsiteX36" fmla="*/ 9741 w 1627874"/>
              <a:gd name="connsiteY36" fmla="*/ 378372 h 2135919"/>
              <a:gd name="connsiteX37" fmla="*/ 443344 w 1627874"/>
              <a:gd name="connsiteY37" fmla="*/ 64 h 21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27874" h="2135919">
                <a:moveTo>
                  <a:pt x="1445801" y="1145085"/>
                </a:moveTo>
                <a:cubicBezTo>
                  <a:pt x="1548194" y="1145085"/>
                  <a:pt x="1631029" y="1227988"/>
                  <a:pt x="1627782" y="1327084"/>
                </a:cubicBezTo>
                <a:lnTo>
                  <a:pt x="1627782" y="1705561"/>
                </a:lnTo>
                <a:cubicBezTo>
                  <a:pt x="1627782" y="2014219"/>
                  <a:pt x="1312601" y="2220563"/>
                  <a:pt x="1028303" y="2101948"/>
                </a:cubicBezTo>
                <a:cubicBezTo>
                  <a:pt x="877226" y="2038993"/>
                  <a:pt x="737418" y="1954623"/>
                  <a:pt x="612687" y="1852614"/>
                </a:cubicBezTo>
                <a:lnTo>
                  <a:pt x="465284" y="1713233"/>
                </a:lnTo>
                <a:lnTo>
                  <a:pt x="500056" y="1716738"/>
                </a:lnTo>
                <a:cubicBezTo>
                  <a:pt x="594262" y="1716738"/>
                  <a:pt x="681778" y="1688100"/>
                  <a:pt x="754375" y="1639054"/>
                </a:cubicBezTo>
                <a:lnTo>
                  <a:pt x="813026" y="1590662"/>
                </a:lnTo>
                <a:lnTo>
                  <a:pt x="812862" y="1590860"/>
                </a:lnTo>
                <a:cubicBezTo>
                  <a:pt x="795599" y="1608529"/>
                  <a:pt x="776513" y="1625179"/>
                  <a:pt x="755408" y="1640569"/>
                </a:cubicBezTo>
                <a:cubicBezTo>
                  <a:pt x="740759" y="1650328"/>
                  <a:pt x="726185" y="1660088"/>
                  <a:pt x="711536" y="1668239"/>
                </a:cubicBezTo>
                <a:cubicBezTo>
                  <a:pt x="742420" y="1655262"/>
                  <a:pt x="771643" y="1637351"/>
                  <a:pt x="799280" y="1617832"/>
                </a:cubicBezTo>
                <a:cubicBezTo>
                  <a:pt x="828502" y="1596705"/>
                  <a:pt x="854478" y="1573968"/>
                  <a:pt x="877282" y="1548014"/>
                </a:cubicBezTo>
                <a:cubicBezTo>
                  <a:pt x="953623" y="1609789"/>
                  <a:pt x="1038044" y="1663305"/>
                  <a:pt x="1127449" y="1705561"/>
                </a:cubicBezTo>
                <a:cubicBezTo>
                  <a:pt x="1187555" y="1734839"/>
                  <a:pt x="1258988" y="1689366"/>
                  <a:pt x="1258988" y="1621157"/>
                </a:cubicBezTo>
                <a:lnTo>
                  <a:pt x="1258988" y="1330302"/>
                </a:lnTo>
                <a:cubicBezTo>
                  <a:pt x="1258988" y="1227988"/>
                  <a:pt x="1341899" y="1145085"/>
                  <a:pt x="1445801" y="1145085"/>
                </a:cubicBezTo>
                <a:close/>
                <a:moveTo>
                  <a:pt x="443344" y="64"/>
                </a:moveTo>
                <a:cubicBezTo>
                  <a:pt x="513453" y="1283"/>
                  <a:pt x="584830" y="19764"/>
                  <a:pt x="651430" y="58346"/>
                </a:cubicBezTo>
                <a:lnTo>
                  <a:pt x="964950" y="238629"/>
                </a:lnTo>
                <a:cubicBezTo>
                  <a:pt x="1054354" y="290644"/>
                  <a:pt x="1083577" y="402718"/>
                  <a:pt x="1033211" y="492055"/>
                </a:cubicBezTo>
                <a:cubicBezTo>
                  <a:pt x="981185" y="581392"/>
                  <a:pt x="869127" y="610671"/>
                  <a:pt x="779798" y="560264"/>
                </a:cubicBezTo>
                <a:lnTo>
                  <a:pt x="544205" y="423845"/>
                </a:lnTo>
                <a:cubicBezTo>
                  <a:pt x="484099" y="389741"/>
                  <a:pt x="407757" y="430388"/>
                  <a:pt x="404510" y="500206"/>
                </a:cubicBezTo>
                <a:cubicBezTo>
                  <a:pt x="402849" y="521333"/>
                  <a:pt x="402849" y="540852"/>
                  <a:pt x="402849" y="561980"/>
                </a:cubicBezTo>
                <a:cubicBezTo>
                  <a:pt x="402849" y="639949"/>
                  <a:pt x="411004" y="716309"/>
                  <a:pt x="423992" y="789345"/>
                </a:cubicBezTo>
                <a:cubicBezTo>
                  <a:pt x="363886" y="804038"/>
                  <a:pt x="307026" y="829992"/>
                  <a:pt x="253414" y="868923"/>
                </a:cubicBezTo>
                <a:cubicBezTo>
                  <a:pt x="225777" y="888442"/>
                  <a:pt x="201462" y="911178"/>
                  <a:pt x="178734" y="935523"/>
                </a:cubicBezTo>
                <a:cubicBezTo>
                  <a:pt x="191722" y="924155"/>
                  <a:pt x="204709" y="912787"/>
                  <a:pt x="219283" y="903135"/>
                </a:cubicBezTo>
                <a:lnTo>
                  <a:pt x="231202" y="896687"/>
                </a:lnTo>
                <a:lnTo>
                  <a:pt x="178419" y="940237"/>
                </a:lnTo>
                <a:cubicBezTo>
                  <a:pt x="157840" y="960815"/>
                  <a:pt x="139225" y="983357"/>
                  <a:pt x="122876" y="1007556"/>
                </a:cubicBezTo>
                <a:lnTo>
                  <a:pt x="83268" y="1080527"/>
                </a:lnTo>
                <a:lnTo>
                  <a:pt x="75691" y="1059109"/>
                </a:lnTo>
                <a:cubicBezTo>
                  <a:pt x="26500" y="901653"/>
                  <a:pt x="0" y="734112"/>
                  <a:pt x="0" y="560264"/>
                </a:cubicBezTo>
                <a:cubicBezTo>
                  <a:pt x="0" y="498597"/>
                  <a:pt x="3247" y="438431"/>
                  <a:pt x="9741" y="378372"/>
                </a:cubicBezTo>
                <a:cubicBezTo>
                  <a:pt x="34093" y="148085"/>
                  <a:pt x="233017" y="-3597"/>
                  <a:pt x="443344" y="64"/>
                </a:cubicBezTo>
                <a:close/>
              </a:path>
            </a:pathLst>
          </a:custGeom>
          <a:solidFill>
            <a:srgbClr val="4CC1EF"/>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0" name="Freeform: Shape 19">
            <a:extLst>
              <a:ext uri="{FF2B5EF4-FFF2-40B4-BE49-F238E27FC236}">
                <a16:creationId xmlns:a16="http://schemas.microsoft.com/office/drawing/2014/main" id="{2AF26CA6-2FDE-44D2-A7D3-6913CA1D4162}"/>
              </a:ext>
            </a:extLst>
          </p:cNvPr>
          <p:cNvSpPr/>
          <p:nvPr/>
        </p:nvSpPr>
        <p:spPr>
          <a:xfrm>
            <a:off x="4601061" y="2967004"/>
            <a:ext cx="1479699" cy="1946033"/>
          </a:xfrm>
          <a:custGeom>
            <a:avLst/>
            <a:gdLst>
              <a:gd name="connsiteX0" fmla="*/ 185189 w 1628075"/>
              <a:gd name="connsiteY0" fmla="*/ 1145104 h 2141169"/>
              <a:gd name="connsiteX1" fmla="*/ 186849 w 1628075"/>
              <a:gd name="connsiteY1" fmla="*/ 1145104 h 2141169"/>
              <a:gd name="connsiteX2" fmla="*/ 372038 w 1628075"/>
              <a:gd name="connsiteY2" fmla="*/ 1330366 h 2141169"/>
              <a:gd name="connsiteX3" fmla="*/ 372038 w 1628075"/>
              <a:gd name="connsiteY3" fmla="*/ 1621092 h 2141169"/>
              <a:gd name="connsiteX4" fmla="*/ 503593 w 1628075"/>
              <a:gd name="connsiteY4" fmla="*/ 1705614 h 2141169"/>
              <a:gd name="connsiteX5" fmla="*/ 743999 w 1628075"/>
              <a:gd name="connsiteY5" fmla="*/ 1556116 h 2141169"/>
              <a:gd name="connsiteX6" fmla="*/ 813851 w 1628075"/>
              <a:gd name="connsiteY6" fmla="*/ 1617870 h 2141169"/>
              <a:gd name="connsiteX7" fmla="*/ 901580 w 1628075"/>
              <a:gd name="connsiteY7" fmla="*/ 1668240 h 2141169"/>
              <a:gd name="connsiteX8" fmla="*/ 857753 w 1628075"/>
              <a:gd name="connsiteY8" fmla="*/ 1640638 h 2141169"/>
              <a:gd name="connsiteX9" fmla="*/ 856429 w 1628075"/>
              <a:gd name="connsiteY9" fmla="*/ 1639313 h 2141169"/>
              <a:gd name="connsiteX10" fmla="*/ 932121 w 1628075"/>
              <a:gd name="connsiteY10" fmla="*/ 1680398 h 2141169"/>
              <a:gd name="connsiteX11" fmla="*/ 1109174 w 1628075"/>
              <a:gd name="connsiteY11" fmla="*/ 1716143 h 2141169"/>
              <a:gd name="connsiteX12" fmla="*/ 1168863 w 1628075"/>
              <a:gd name="connsiteY12" fmla="*/ 1710126 h 2141169"/>
              <a:gd name="connsiteX13" fmla="*/ 1006837 w 1628075"/>
              <a:gd name="connsiteY13" fmla="*/ 1861789 h 2141169"/>
              <a:gd name="connsiteX14" fmla="*/ 586419 w 1628075"/>
              <a:gd name="connsiteY14" fmla="*/ 2110075 h 2141169"/>
              <a:gd name="connsiteX15" fmla="*/ 0 w 1628075"/>
              <a:gd name="connsiteY15" fmla="*/ 1708836 h 2141169"/>
              <a:gd name="connsiteX16" fmla="*/ 0 w 1628075"/>
              <a:gd name="connsiteY16" fmla="*/ 1330366 h 2141169"/>
              <a:gd name="connsiteX17" fmla="*/ 185189 w 1628075"/>
              <a:gd name="connsiteY17" fmla="*/ 1145104 h 2141169"/>
              <a:gd name="connsiteX18" fmla="*/ 1184195 w 1628075"/>
              <a:gd name="connsiteY18" fmla="*/ 64 h 2141169"/>
              <a:gd name="connsiteX19" fmla="*/ 1617970 w 1628075"/>
              <a:gd name="connsiteY19" fmla="*/ 378390 h 2141169"/>
              <a:gd name="connsiteX20" fmla="*/ 1627776 w 1628075"/>
              <a:gd name="connsiteY20" fmla="*/ 561933 h 2141169"/>
              <a:gd name="connsiteX21" fmla="*/ 1550966 w 1628075"/>
              <a:gd name="connsiteY21" fmla="*/ 1064249 h 2141169"/>
              <a:gd name="connsiteX22" fmla="*/ 1537931 w 1628075"/>
              <a:gd name="connsiteY22" fmla="*/ 1100821 h 2141169"/>
              <a:gd name="connsiteX23" fmla="*/ 1527703 w 1628075"/>
              <a:gd name="connsiteY23" fmla="*/ 1067871 h 2141169"/>
              <a:gd name="connsiteX24" fmla="*/ 1362903 w 1628075"/>
              <a:gd name="connsiteY24" fmla="*/ 867744 h 2141169"/>
              <a:gd name="connsiteX25" fmla="*/ 1286385 w 1628075"/>
              <a:gd name="connsiteY25" fmla="*/ 826211 h 2141169"/>
              <a:gd name="connsiteX26" fmla="*/ 1284159 w 1628075"/>
              <a:gd name="connsiteY26" fmla="*/ 824884 h 2141169"/>
              <a:gd name="connsiteX27" fmla="*/ 1205350 w 1628075"/>
              <a:gd name="connsiteY27" fmla="*/ 794235 h 2141169"/>
              <a:gd name="connsiteX28" fmla="*/ 1226471 w 1628075"/>
              <a:gd name="connsiteY28" fmla="*/ 561933 h 2141169"/>
              <a:gd name="connsiteX29" fmla="*/ 1224887 w 1628075"/>
              <a:gd name="connsiteY29" fmla="*/ 500179 h 2141169"/>
              <a:gd name="connsiteX30" fmla="*/ 1085184 w 1628075"/>
              <a:gd name="connsiteY30" fmla="*/ 423819 h 2141169"/>
              <a:gd name="connsiteX31" fmla="*/ 847947 w 1628075"/>
              <a:gd name="connsiteY31" fmla="*/ 560322 h 2141169"/>
              <a:gd name="connsiteX32" fmla="*/ 594566 w 1628075"/>
              <a:gd name="connsiteY32" fmla="*/ 492125 h 2141169"/>
              <a:gd name="connsiteX33" fmla="*/ 662758 w 1628075"/>
              <a:gd name="connsiteY33" fmla="*/ 238665 h 2141169"/>
              <a:gd name="connsiteX34" fmla="*/ 976334 w 1628075"/>
              <a:gd name="connsiteY34" fmla="*/ 58344 h 2141169"/>
              <a:gd name="connsiteX35" fmla="*/ 1184195 w 1628075"/>
              <a:gd name="connsiteY35" fmla="*/ 64 h 214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28075" h="2141169">
                <a:moveTo>
                  <a:pt x="185189" y="1145104"/>
                </a:moveTo>
                <a:lnTo>
                  <a:pt x="186849" y="1145104"/>
                </a:lnTo>
                <a:cubicBezTo>
                  <a:pt x="289136" y="1145104"/>
                  <a:pt x="372038" y="1228015"/>
                  <a:pt x="372038" y="1330366"/>
                </a:cubicBezTo>
                <a:lnTo>
                  <a:pt x="372038" y="1621092"/>
                </a:lnTo>
                <a:cubicBezTo>
                  <a:pt x="372038" y="1689397"/>
                  <a:pt x="441889" y="1734826"/>
                  <a:pt x="503593" y="1705614"/>
                </a:cubicBezTo>
                <a:cubicBezTo>
                  <a:pt x="589663" y="1665018"/>
                  <a:pt x="670904" y="1614648"/>
                  <a:pt x="743999" y="1556116"/>
                </a:cubicBezTo>
                <a:cubicBezTo>
                  <a:pt x="765121" y="1578885"/>
                  <a:pt x="787902" y="1598324"/>
                  <a:pt x="813851" y="1617870"/>
                </a:cubicBezTo>
                <a:cubicBezTo>
                  <a:pt x="843119" y="1637309"/>
                  <a:pt x="872387" y="1655244"/>
                  <a:pt x="901580" y="1668240"/>
                </a:cubicBezTo>
                <a:cubicBezTo>
                  <a:pt x="886946" y="1660077"/>
                  <a:pt x="872387" y="1650412"/>
                  <a:pt x="857753" y="1640638"/>
                </a:cubicBezTo>
                <a:lnTo>
                  <a:pt x="856429" y="1639313"/>
                </a:lnTo>
                <a:lnTo>
                  <a:pt x="932121" y="1680398"/>
                </a:lnTo>
                <a:cubicBezTo>
                  <a:pt x="986540" y="1703415"/>
                  <a:pt x="1046371" y="1716143"/>
                  <a:pt x="1109174" y="1716143"/>
                </a:cubicBezTo>
                <a:lnTo>
                  <a:pt x="1168863" y="1710126"/>
                </a:lnTo>
                <a:lnTo>
                  <a:pt x="1006837" y="1861789"/>
                </a:lnTo>
                <a:cubicBezTo>
                  <a:pt x="880576" y="1963879"/>
                  <a:pt x="739134" y="2047945"/>
                  <a:pt x="586419" y="2110075"/>
                </a:cubicBezTo>
                <a:cubicBezTo>
                  <a:pt x="305430" y="2223809"/>
                  <a:pt x="0" y="2010946"/>
                  <a:pt x="0" y="1708836"/>
                </a:cubicBezTo>
                <a:lnTo>
                  <a:pt x="0" y="1330366"/>
                </a:lnTo>
                <a:cubicBezTo>
                  <a:pt x="0" y="1228015"/>
                  <a:pt x="82826" y="1145104"/>
                  <a:pt x="185189" y="1145104"/>
                </a:cubicBezTo>
                <a:close/>
                <a:moveTo>
                  <a:pt x="1184195" y="64"/>
                </a:moveTo>
                <a:cubicBezTo>
                  <a:pt x="1394131" y="-3591"/>
                  <a:pt x="1592398" y="148102"/>
                  <a:pt x="1617970" y="378390"/>
                </a:cubicBezTo>
                <a:cubicBezTo>
                  <a:pt x="1624457" y="438426"/>
                  <a:pt x="1629361" y="498568"/>
                  <a:pt x="1627776" y="561933"/>
                </a:cubicBezTo>
                <a:cubicBezTo>
                  <a:pt x="1627776" y="736965"/>
                  <a:pt x="1600870" y="905707"/>
                  <a:pt x="1550966" y="1064249"/>
                </a:cubicBezTo>
                <a:lnTo>
                  <a:pt x="1537931" y="1100821"/>
                </a:lnTo>
                <a:lnTo>
                  <a:pt x="1527703" y="1067871"/>
                </a:lnTo>
                <a:cubicBezTo>
                  <a:pt x="1493177" y="986242"/>
                  <a:pt x="1435500" y="916789"/>
                  <a:pt x="1362903" y="867744"/>
                </a:cubicBezTo>
                <a:lnTo>
                  <a:pt x="1286385" y="826211"/>
                </a:lnTo>
                <a:lnTo>
                  <a:pt x="1284159" y="824884"/>
                </a:lnTo>
                <a:cubicBezTo>
                  <a:pt x="1258568" y="812493"/>
                  <a:pt x="1232167" y="802344"/>
                  <a:pt x="1205350" y="794235"/>
                </a:cubicBezTo>
                <a:cubicBezTo>
                  <a:pt x="1219984" y="719486"/>
                  <a:pt x="1226471" y="641515"/>
                  <a:pt x="1226471" y="561933"/>
                </a:cubicBezTo>
                <a:cubicBezTo>
                  <a:pt x="1226471" y="540776"/>
                  <a:pt x="1226471" y="521337"/>
                  <a:pt x="1224887" y="500179"/>
                </a:cubicBezTo>
                <a:cubicBezTo>
                  <a:pt x="1221643" y="430371"/>
                  <a:pt x="1145229" y="389774"/>
                  <a:pt x="1085184" y="423819"/>
                </a:cubicBezTo>
                <a:lnTo>
                  <a:pt x="847947" y="560322"/>
                </a:lnTo>
                <a:cubicBezTo>
                  <a:pt x="758633" y="610692"/>
                  <a:pt x="644955" y="581480"/>
                  <a:pt x="594566" y="492125"/>
                </a:cubicBezTo>
                <a:cubicBezTo>
                  <a:pt x="544176" y="402769"/>
                  <a:pt x="573445" y="289035"/>
                  <a:pt x="662758" y="238665"/>
                </a:cubicBezTo>
                <a:lnTo>
                  <a:pt x="976334" y="58344"/>
                </a:lnTo>
                <a:cubicBezTo>
                  <a:pt x="1042942" y="19761"/>
                  <a:pt x="1114217" y="1282"/>
                  <a:pt x="1184195" y="64"/>
                </a:cubicBezTo>
                <a:close/>
              </a:path>
            </a:pathLst>
          </a:custGeom>
          <a:solidFill>
            <a:srgbClr val="C13018"/>
          </a:solidFill>
          <a:ln w="12700">
            <a:miter lim="400000"/>
          </a:ln>
        </p:spPr>
        <p:txBody>
          <a:bodyPr wrap="square" lIns="28575" tIns="28575" rIns="28575" bIns="28575"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1" name="Circle">
            <a:extLst>
              <a:ext uri="{FF2B5EF4-FFF2-40B4-BE49-F238E27FC236}">
                <a16:creationId xmlns:a16="http://schemas.microsoft.com/office/drawing/2014/main" id="{248397A1-B820-4266-9D43-2BF861B8F916}"/>
              </a:ext>
            </a:extLst>
          </p:cNvPr>
          <p:cNvSpPr/>
          <p:nvPr/>
        </p:nvSpPr>
        <p:spPr>
          <a:xfrm>
            <a:off x="4109692" y="1726630"/>
            <a:ext cx="826818" cy="826818"/>
          </a:xfrm>
          <a:prstGeom prst="ellipse">
            <a:avLst/>
          </a:prstGeom>
          <a:solidFill>
            <a:srgbClr val="EEC7AA"/>
          </a:solidFill>
          <a:ln w="12700">
            <a:solidFill>
              <a:schemeClr val="accent2">
                <a:lumMod val="60000"/>
                <a:lumOff val="40000"/>
              </a:schemeClr>
            </a:solidFill>
            <a:miter lim="400000"/>
          </a:ln>
        </p:spPr>
        <p:txBody>
          <a:bodyPr lIns="28575" tIns="28575" rIns="28575" bIns="28575"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lumMod val="85000"/>
                    <a:lumOff val="15000"/>
                  </a:schemeClr>
                </a:solidFill>
                <a:effectLst/>
                <a:uLnTx/>
                <a:uFillTx/>
                <a:latin typeface="Calibri" panose="020F0502020204030204"/>
              </a:rPr>
              <a:t>01</a:t>
            </a:r>
            <a:endParaRPr kumimoji="0" sz="1800" b="1" i="0" u="none" strike="noStrike" kern="0" cap="none" spc="0" normalizeH="0" baseline="0" noProof="0" dirty="0">
              <a:ln>
                <a:noFill/>
              </a:ln>
              <a:solidFill>
                <a:schemeClr val="tx1">
                  <a:lumMod val="85000"/>
                  <a:lumOff val="15000"/>
                </a:schemeClr>
              </a:solidFill>
              <a:effectLst/>
              <a:uLnTx/>
              <a:uFillTx/>
              <a:latin typeface="Calibri" panose="020F0502020204030204"/>
            </a:endParaRPr>
          </a:p>
        </p:txBody>
      </p:sp>
      <p:sp>
        <p:nvSpPr>
          <p:cNvPr id="25" name="Circle">
            <a:extLst>
              <a:ext uri="{FF2B5EF4-FFF2-40B4-BE49-F238E27FC236}">
                <a16:creationId xmlns:a16="http://schemas.microsoft.com/office/drawing/2014/main" id="{88D3CDA5-5D5D-4A3E-A0B5-EC434F9F7C2B}"/>
              </a:ext>
            </a:extLst>
          </p:cNvPr>
          <p:cNvSpPr/>
          <p:nvPr/>
        </p:nvSpPr>
        <p:spPr>
          <a:xfrm>
            <a:off x="3012875" y="3705262"/>
            <a:ext cx="826818" cy="826818"/>
          </a:xfrm>
          <a:prstGeom prst="ellipse">
            <a:avLst/>
          </a:prstGeom>
          <a:solidFill>
            <a:srgbClr val="EEC7AA"/>
          </a:solidFill>
          <a:ln w="12700">
            <a:solidFill>
              <a:schemeClr val="accent2">
                <a:lumMod val="60000"/>
                <a:lumOff val="40000"/>
              </a:schemeClr>
            </a:solidFill>
            <a:miter lim="400000"/>
          </a:ln>
        </p:spPr>
        <p:txBody>
          <a:bodyPr lIns="28575" tIns="28575" rIns="28575" bIns="28575"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lumMod val="85000"/>
                    <a:lumOff val="15000"/>
                  </a:schemeClr>
                </a:solidFill>
                <a:effectLst/>
                <a:uLnTx/>
                <a:uFillTx/>
                <a:latin typeface="Calibri" panose="020F0502020204030204"/>
              </a:rPr>
              <a:t>03</a:t>
            </a:r>
            <a:endParaRPr kumimoji="0" sz="1800" b="1" i="0" u="none" strike="noStrike" kern="0" cap="none" spc="0" normalizeH="0" baseline="0" noProof="0" dirty="0">
              <a:ln>
                <a:noFill/>
              </a:ln>
              <a:solidFill>
                <a:schemeClr val="tx1">
                  <a:lumMod val="85000"/>
                  <a:lumOff val="15000"/>
                </a:schemeClr>
              </a:solidFill>
              <a:effectLst/>
              <a:uLnTx/>
              <a:uFillTx/>
              <a:latin typeface="Calibri" panose="020F0502020204030204"/>
            </a:endParaRPr>
          </a:p>
        </p:txBody>
      </p:sp>
      <p:sp>
        <p:nvSpPr>
          <p:cNvPr id="26" name="Circle">
            <a:extLst>
              <a:ext uri="{FF2B5EF4-FFF2-40B4-BE49-F238E27FC236}">
                <a16:creationId xmlns:a16="http://schemas.microsoft.com/office/drawing/2014/main" id="{9F2A69FC-DD89-47A8-BD64-F4395F54F206}"/>
              </a:ext>
            </a:extLst>
          </p:cNvPr>
          <p:cNvSpPr/>
          <p:nvPr/>
        </p:nvSpPr>
        <p:spPr>
          <a:xfrm>
            <a:off x="5203861" y="3705262"/>
            <a:ext cx="826818" cy="826818"/>
          </a:xfrm>
          <a:prstGeom prst="ellipse">
            <a:avLst/>
          </a:prstGeom>
          <a:solidFill>
            <a:srgbClr val="EEC7AA"/>
          </a:solidFill>
          <a:ln w="12700">
            <a:solidFill>
              <a:schemeClr val="accent2">
                <a:lumMod val="60000"/>
                <a:lumOff val="40000"/>
              </a:schemeClr>
            </a:solidFill>
            <a:miter lim="400000"/>
          </a:ln>
        </p:spPr>
        <p:txBody>
          <a:bodyPr lIns="28575" tIns="28575" rIns="28575" bIns="28575"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1">
                    <a:lumMod val="85000"/>
                    <a:lumOff val="15000"/>
                  </a:schemeClr>
                </a:solidFill>
                <a:effectLst/>
                <a:uLnTx/>
                <a:uFillTx/>
                <a:latin typeface="Calibri" panose="020F0502020204030204"/>
              </a:rPr>
              <a:t>02</a:t>
            </a:r>
            <a:endParaRPr kumimoji="0" sz="1800" b="1" i="0" u="none" strike="noStrike" kern="0" cap="none" spc="0" normalizeH="0" baseline="0" noProof="0" dirty="0">
              <a:ln>
                <a:noFill/>
              </a:ln>
              <a:solidFill>
                <a:schemeClr val="tx1">
                  <a:lumMod val="85000"/>
                  <a:lumOff val="15000"/>
                </a:schemeClr>
              </a:solidFill>
              <a:effectLst/>
              <a:uLnTx/>
              <a:uFillTx/>
              <a:latin typeface="Calibri" panose="020F0502020204030204"/>
            </a:endParaRPr>
          </a:p>
        </p:txBody>
      </p:sp>
      <p:pic>
        <p:nvPicPr>
          <p:cNvPr id="27" name="Graphic 26" descr="Lights On">
            <a:extLst>
              <a:ext uri="{FF2B5EF4-FFF2-40B4-BE49-F238E27FC236}">
                <a16:creationId xmlns:a16="http://schemas.microsoft.com/office/drawing/2014/main" id="{F2EDE438-7BF6-4839-8858-F6D9C9F738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5826" y="2867943"/>
            <a:ext cx="1194549" cy="1194550"/>
          </a:xfrm>
          <a:prstGeom prst="rect">
            <a:avLst/>
          </a:prstGeom>
        </p:spPr>
      </p:pic>
    </p:spTree>
    <p:extLst>
      <p:ext uri="{BB962C8B-B14F-4D97-AF65-F5344CB8AC3E}">
        <p14:creationId xmlns:p14="http://schemas.microsoft.com/office/powerpoint/2010/main" val="234615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p:txBody>
          <a:bodyPr/>
          <a:lstStyle/>
          <a:p>
            <a:r>
              <a:rPr lang="en-US" altLang="en-US" sz="3600" dirty="0" err="1">
                <a:solidFill>
                  <a:schemeClr val="bg1"/>
                </a:solidFill>
                <a:latin typeface="Times New Roman" panose="02020603050405020304" pitchFamily="18" charset="0"/>
                <a:cs typeface="Times New Roman" panose="02020603050405020304" pitchFamily="18" charset="0"/>
              </a:rPr>
              <a:t>Từ</a:t>
            </a:r>
            <a:r>
              <a:rPr lang="en-US" altLang="en-US" sz="3600" dirty="0">
                <a:solidFill>
                  <a:schemeClr val="bg1"/>
                </a:solidFill>
                <a:latin typeface="Times New Roman" panose="02020603050405020304" pitchFamily="18" charset="0"/>
                <a:cs typeface="Times New Roman" panose="02020603050405020304" pitchFamily="18" charset="0"/>
              </a:rPr>
              <a:t> 1 </a:t>
            </a:r>
            <a:r>
              <a:rPr lang="en-US" altLang="en-US" sz="3600" dirty="0" err="1">
                <a:solidFill>
                  <a:schemeClr val="bg1"/>
                </a:solidFill>
                <a:latin typeface="Times New Roman" panose="02020603050405020304" pitchFamily="18" charset="0"/>
                <a:cs typeface="Times New Roman" panose="02020603050405020304" pitchFamily="18" charset="0"/>
              </a:rPr>
              <a:t>cá</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thể</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tạo</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thành</a:t>
            </a:r>
            <a:r>
              <a:rPr lang="en-US" altLang="en-US" sz="3600" dirty="0">
                <a:solidFill>
                  <a:schemeClr val="bg1"/>
                </a:solidFill>
                <a:latin typeface="Times New Roman" panose="02020603050405020304" pitchFamily="18" charset="0"/>
                <a:cs typeface="Times New Roman" panose="02020603050405020304" pitchFamily="18" charset="0"/>
              </a:rPr>
              <a:t> 1 hay </a:t>
            </a:r>
            <a:r>
              <a:rPr lang="en-US" altLang="en-US" sz="3600" dirty="0" err="1">
                <a:solidFill>
                  <a:schemeClr val="bg1"/>
                </a:solidFill>
                <a:latin typeface="Times New Roman" panose="02020603050405020304" pitchFamily="18" charset="0"/>
                <a:cs typeface="Times New Roman" panose="02020603050405020304" pitchFamily="18" charset="0"/>
              </a:rPr>
              <a:t>nhiều</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cá</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thể</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giống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hệt</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mình</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không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có</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sự</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kết</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hợp</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giữa</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tinh</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trùng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và</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tế</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bào</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trứng</a:t>
            </a:r>
            <a:r>
              <a:rPr lang="en-US" altLang="en-US" sz="3600" dirty="0">
                <a:solidFill>
                  <a:schemeClr val="bg1"/>
                </a:solidFill>
                <a:latin typeface="Times New Roman" panose="02020603050405020304" pitchFamily="18" charset="0"/>
                <a:cs typeface="Times New Roman" panose="02020603050405020304" pitchFamily="18" charset="0"/>
              </a:rPr>
              <a:t>.</a:t>
            </a:r>
          </a:p>
          <a:p>
            <a:r>
              <a:rPr lang="en-US" altLang="en-US" sz="3600" dirty="0" err="1">
                <a:solidFill>
                  <a:schemeClr val="bg1"/>
                </a:solidFill>
                <a:latin typeface="Times New Roman" panose="02020603050405020304" pitchFamily="18" charset="0"/>
                <a:cs typeface="Times New Roman" panose="02020603050405020304" pitchFamily="18" charset="0"/>
              </a:rPr>
              <a:t>Dựa</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trên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phân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bào</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nguyên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phân</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để</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tạo</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ra</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cơ</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thể</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mới</a:t>
            </a:r>
            <a:r>
              <a:rPr lang="en-US" altLang="en-US" sz="3600" dirty="0">
                <a:solidFill>
                  <a:schemeClr val="bg1"/>
                </a:solidFill>
                <a:latin typeface="Times New Roman" panose="02020603050405020304" pitchFamily="18" charset="0"/>
                <a:cs typeface="Times New Roman" panose="02020603050405020304" pitchFamily="18" charset="0"/>
              </a:rPr>
              <a:t>.</a:t>
            </a:r>
          </a:p>
          <a:p>
            <a:endParaRPr lang="en-US" altLang="en-US" sz="3600" dirty="0">
              <a:solidFill>
                <a:schemeClr val="bg1"/>
              </a:solidFill>
              <a:latin typeface="Times New Roman" panose="02020603050405020304" pitchFamily="18" charset="0"/>
              <a:cs typeface="Times New Roman" panose="02020603050405020304" pitchFamily="18" charset="0"/>
            </a:endParaRPr>
          </a:p>
        </p:txBody>
      </p:sp>
      <p:sp>
        <p:nvSpPr>
          <p:cNvPr id="12291" name="Text Box 3"/>
          <p:cNvSpPr txBox="1">
            <a:spLocks noChangeArrowheads="1"/>
          </p:cNvSpPr>
          <p:nvPr/>
        </p:nvSpPr>
        <p:spPr bwMode="auto">
          <a:xfrm>
            <a:off x="539750" y="620713"/>
            <a:ext cx="446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chemeClr val="bg1"/>
                </a:solidFill>
                <a:latin typeface="Times New Roman" panose="02020603050405020304" pitchFamily="18" charset="0"/>
                <a:cs typeface="Times New Roman" panose="02020603050405020304" pitchFamily="18" charset="0"/>
              </a:rPr>
              <a:t>*</a:t>
            </a:r>
            <a:r>
              <a:rPr lang="en-US" altLang="en-US" sz="3600" dirty="0" err="1">
                <a:solidFill>
                  <a:schemeClr val="bg1"/>
                </a:solidFill>
                <a:latin typeface="Times New Roman" panose="02020603050405020304" pitchFamily="18" charset="0"/>
                <a:cs typeface="Times New Roman" panose="02020603050405020304" pitchFamily="18" charset="0"/>
              </a:rPr>
              <a:t>Đặc</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điểm</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giống</a:t>
            </a:r>
            <a:r>
              <a:rPr lang="en-US" altLang="en-US" sz="3600" dirty="0">
                <a:solidFill>
                  <a:schemeClr val="bg1"/>
                </a:solidFill>
                <a:latin typeface="Times New Roman" panose="02020603050405020304" pitchFamily="18" charset="0"/>
                <a:cs typeface="Times New Roman" panose="02020603050405020304" pitchFamily="18" charset="0"/>
              </a:rPr>
              <a:t> </a:t>
            </a:r>
            <a:r>
              <a:rPr lang="en-US" altLang="en-US" sz="3600" dirty="0" err="1">
                <a:solidFill>
                  <a:schemeClr val="bg1"/>
                </a:solidFill>
                <a:latin typeface="Times New Roman" panose="02020603050405020304" pitchFamily="18" charset="0"/>
                <a:cs typeface="Times New Roman" panose="02020603050405020304" pitchFamily="18" charset="0"/>
              </a:rPr>
              <a:t>nhau</a:t>
            </a:r>
            <a:r>
              <a:rPr lang="en-US" altLang="en-US" sz="3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832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checkerboard(across)">
                                      <p:cBhvr>
                                        <p:cTn id="7" dur="500"/>
                                        <p:tgtEl>
                                          <p:spTgt spid="5632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6322">
                                            <p:txEl>
                                              <p:pRg st="1" end="1"/>
                                            </p:txEl>
                                          </p:spTgt>
                                        </p:tgtEl>
                                        <p:attrNameLst>
                                          <p:attrName>style.visibility</p:attrName>
                                        </p:attrNameLst>
                                      </p:cBhvr>
                                      <p:to>
                                        <p:strVal val="visible"/>
                                      </p:to>
                                    </p:set>
                                    <p:animEffect transition="in" filter="checkerboard(across)">
                                      <p:cBhvr>
                                        <p:cTn id="10" dur="500"/>
                                        <p:tgtEl>
                                          <p:spTgt spid="56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935038"/>
            <a:ext cx="9144000" cy="1341437"/>
          </a:xfrm>
        </p:spPr>
        <p:txBody>
          <a:bodyPr/>
          <a:lstStyle/>
          <a:p>
            <a:pPr eaLnBrk="1" hangingPunct="1"/>
            <a:r>
              <a:rPr lang="en-US" altLang="en-US" sz="2800" i="1" dirty="0" err="1">
                <a:solidFill>
                  <a:schemeClr val="bg1"/>
                </a:solidFill>
                <a:latin typeface="Times New Roman" panose="02020603050405020304" pitchFamily="18" charset="0"/>
                <a:cs typeface="Times New Roman" panose="02020603050405020304" pitchFamily="18" charset="0"/>
              </a:rPr>
              <a:t>Quan</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sát</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hiện</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tượng</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sau</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và</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cho</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biết</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đây</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có</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phải</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là</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hình</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thức</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sinh</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sản</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vô</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tính</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không</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Vì</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sao</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Hình</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thức</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này</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gọi</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là</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gì</a:t>
            </a:r>
            <a:r>
              <a:rPr lang="en-US" altLang="en-US" sz="2800" i="1" dirty="0">
                <a:solidFill>
                  <a:schemeClr val="bg1"/>
                </a:solidFill>
                <a:latin typeface="Times New Roman" panose="02020603050405020304" pitchFamily="18" charset="0"/>
                <a:cs typeface="Times New Roman" panose="02020603050405020304" pitchFamily="18" charset="0"/>
              </a:rPr>
              <a:t> ?</a:t>
            </a:r>
            <a:br>
              <a:rPr lang="en-US" altLang="en-US" sz="2800" dirty="0">
                <a:solidFill>
                  <a:schemeClr val="bg1"/>
                </a:solidFill>
                <a:latin typeface="Times New Roman" panose="02020603050405020304" pitchFamily="18" charset="0"/>
                <a:cs typeface="Times New Roman" panose="02020603050405020304" pitchFamily="18" charset="0"/>
              </a:rPr>
            </a:br>
            <a:endParaRPr lang="en-US" altLang="en-US" sz="2800" dirty="0">
              <a:solidFill>
                <a:schemeClr val="bg1"/>
              </a:solidFill>
              <a:latin typeface="Times New Roman" panose="02020603050405020304" pitchFamily="18" charset="0"/>
              <a:cs typeface="Times New Roman" panose="02020603050405020304" pitchFamily="18" charset="0"/>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03675"/>
            <a:ext cx="15732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flipV="1">
            <a:off x="2286000" y="4424363"/>
            <a:ext cx="838200" cy="228600"/>
          </a:xfrm>
          <a:prstGeom prst="rightArrow">
            <a:avLst>
              <a:gd name="adj1" fmla="val 50000"/>
              <a:gd name="adj2" fmla="val 91667"/>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22" name="AutoShape 6"/>
          <p:cNvSpPr>
            <a:spLocks noChangeArrowheads="1"/>
          </p:cNvSpPr>
          <p:nvPr/>
        </p:nvSpPr>
        <p:spPr bwMode="auto">
          <a:xfrm flipV="1">
            <a:off x="5486400" y="4365625"/>
            <a:ext cx="838200" cy="228600"/>
          </a:xfrm>
          <a:prstGeom prst="rightArrow">
            <a:avLst>
              <a:gd name="adj1" fmla="val 50000"/>
              <a:gd name="adj2" fmla="val 91667"/>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223" name="Picture 7" descr="duoithan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2813050"/>
            <a:ext cx="20462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duoithan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884488"/>
            <a:ext cx="2046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duoithanl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379663"/>
            <a:ext cx="6572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883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checkerboard(across)">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checkerboard(across)">
                                      <p:cBhvr>
                                        <p:cTn id="12" dur="500"/>
                                        <p:tgtEl>
                                          <p:spTgt spid="9221"/>
                                        </p:tgtEl>
                                      </p:cBhvr>
                                    </p:animEffect>
                                  </p:childTnLst>
                                </p:cTn>
                              </p:par>
                              <p:par>
                                <p:cTn id="13" presetID="5" presetClass="entr" presetSubtype="10" fill="hold" nodeType="withEffect">
                                  <p:stCondLst>
                                    <p:cond delay="0"/>
                                  </p:stCondLst>
                                  <p:childTnLst>
                                    <p:set>
                                      <p:cBhvr>
                                        <p:cTn id="14" dur="1" fill="hold">
                                          <p:stCondLst>
                                            <p:cond delay="0"/>
                                          </p:stCondLst>
                                        </p:cTn>
                                        <p:tgtEl>
                                          <p:spTgt spid="9225"/>
                                        </p:tgtEl>
                                        <p:attrNameLst>
                                          <p:attrName>style.visibility</p:attrName>
                                        </p:attrNameLst>
                                      </p:cBhvr>
                                      <p:to>
                                        <p:strVal val="visible"/>
                                      </p:to>
                                    </p:set>
                                    <p:animEffect transition="in" filter="checkerboard(across)">
                                      <p:cBhvr>
                                        <p:cTn id="15" dur="500"/>
                                        <p:tgtEl>
                                          <p:spTgt spid="9225"/>
                                        </p:tgtEl>
                                      </p:cBhvr>
                                    </p:animEffect>
                                  </p:childTnLst>
                                </p:cTn>
                              </p:par>
                              <p:par>
                                <p:cTn id="16" presetID="5" presetClass="entr" presetSubtype="10"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checkerboard(across)">
                                      <p:cBhvr>
                                        <p:cTn id="18" dur="500"/>
                                        <p:tgtEl>
                                          <p:spTgt spid="92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checkerboard(across)">
                                      <p:cBhvr>
                                        <p:cTn id="23" dur="500"/>
                                        <p:tgtEl>
                                          <p:spTgt spid="922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222"/>
                                        </p:tgtEl>
                                        <p:attrNameLst>
                                          <p:attrName>style.visibility</p:attrName>
                                        </p:attrNameLst>
                                      </p:cBhvr>
                                      <p:to>
                                        <p:strVal val="visible"/>
                                      </p:to>
                                    </p:set>
                                    <p:animEffect transition="in" filter="checkerboard(across)">
                                      <p:cBhvr>
                                        <p:cTn id="26" dur="500"/>
                                        <p:tgtEl>
                                          <p:spTgt spid="9222"/>
                                        </p:tgtEl>
                                      </p:cBhvr>
                                    </p:animEffect>
                                  </p:childTnLst>
                                </p:cTn>
                              </p:par>
                              <p:par>
                                <p:cTn id="27" presetID="5" presetClass="entr" presetSubtype="10" fill="hold" nodeType="withEffect">
                                  <p:stCondLst>
                                    <p:cond delay="0"/>
                                  </p:stCondLst>
                                  <p:childTnLst>
                                    <p:set>
                                      <p:cBhvr>
                                        <p:cTn id="28" dur="1" fill="hold">
                                          <p:stCondLst>
                                            <p:cond delay="0"/>
                                          </p:stCondLst>
                                        </p:cTn>
                                        <p:tgtEl>
                                          <p:spTgt spid="9224"/>
                                        </p:tgtEl>
                                        <p:attrNameLst>
                                          <p:attrName>style.visibility</p:attrName>
                                        </p:attrNameLst>
                                      </p:cBhvr>
                                      <p:to>
                                        <p:strVal val="visible"/>
                                      </p:to>
                                    </p:set>
                                    <p:animEffect transition="in" filter="checkerboard(across)">
                                      <p:cBhvr>
                                        <p:cTn id="29"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250825" y="665163"/>
            <a:ext cx="8458200" cy="6003925"/>
          </a:xfrm>
        </p:spPr>
        <p:txBody>
          <a:bodyPr>
            <a:normAutofit lnSpcReduction="10000"/>
          </a:bodyPr>
          <a:lstStyle/>
          <a:p>
            <a:pPr marL="609600" indent="-609600" eaLnBrk="1" hangingPunct="1">
              <a:lnSpc>
                <a:spcPct val="80000"/>
              </a:lnSpc>
              <a:buFontTx/>
              <a:buNone/>
            </a:pPr>
            <a:r>
              <a:rPr lang="en-US" altLang="en-US" sz="2400" dirty="0">
                <a:solidFill>
                  <a:schemeClr val="bg1"/>
                </a:solidFill>
              </a:rPr>
              <a:t>	</a:t>
            </a:r>
            <a:r>
              <a:rPr lang="en-US" altLang="en-US" sz="2400" b="1" u="sng" dirty="0" err="1">
                <a:solidFill>
                  <a:schemeClr val="bg1"/>
                </a:solidFill>
                <a:latin typeface="Times New Roman" panose="02020603050405020304" pitchFamily="18" charset="0"/>
              </a:rPr>
              <a:t>Ưu</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điểm</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và</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hạn</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chế</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của</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sinh</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sản</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vô</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tính</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và</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hữu</a:t>
            </a:r>
            <a:r>
              <a:rPr lang="en-US" altLang="en-US" sz="2400" b="1" u="sng" dirty="0">
                <a:solidFill>
                  <a:schemeClr val="bg1"/>
                </a:solidFill>
                <a:latin typeface="Times New Roman" panose="02020603050405020304" pitchFamily="18" charset="0"/>
              </a:rPr>
              <a:t> </a:t>
            </a:r>
            <a:r>
              <a:rPr lang="en-US" altLang="en-US" sz="2400" b="1" u="sng" dirty="0" err="1">
                <a:solidFill>
                  <a:schemeClr val="bg1"/>
                </a:solidFill>
                <a:latin typeface="Times New Roman" panose="02020603050405020304" pitchFamily="18" charset="0"/>
              </a:rPr>
              <a:t>tính</a:t>
            </a:r>
            <a:r>
              <a:rPr lang="en-US" altLang="en-US" sz="2400" b="1" u="sng" dirty="0">
                <a:solidFill>
                  <a:schemeClr val="bg1"/>
                </a:solidFill>
                <a:latin typeface="Times New Roman" panose="02020603050405020304" pitchFamily="18" charset="0"/>
              </a:rPr>
              <a:t> </a:t>
            </a:r>
          </a:p>
          <a:p>
            <a:pPr marL="609600" indent="-609600" eaLnBrk="1" hangingPunct="1">
              <a:lnSpc>
                <a:spcPct val="80000"/>
              </a:lnSpc>
              <a:buFontTx/>
              <a:buNone/>
            </a:pPr>
            <a:endParaRPr lang="en-US" altLang="en-US" sz="2400" b="1" dirty="0">
              <a:solidFill>
                <a:schemeClr val="bg1"/>
              </a:solidFill>
            </a:endParaRPr>
          </a:p>
          <a:p>
            <a:pPr marL="609600" indent="-609600" eaLnBrk="1" hangingPunct="1">
              <a:lnSpc>
                <a:spcPct val="80000"/>
              </a:lnSpc>
              <a:buFontTx/>
              <a:buNone/>
            </a:pPr>
            <a:r>
              <a:rPr lang="en-US" altLang="en-US" sz="2400" b="1" dirty="0">
                <a:solidFill>
                  <a:schemeClr val="bg1"/>
                </a:solidFill>
              </a:rPr>
              <a:t>	</a:t>
            </a:r>
            <a:r>
              <a:rPr lang="en-US" altLang="en-US" sz="2400" b="1" dirty="0">
                <a:solidFill>
                  <a:schemeClr val="bg1"/>
                </a:solidFill>
                <a:latin typeface="Times New Roman" panose="02020603050405020304" pitchFamily="18" charset="0"/>
                <a:cs typeface="Times New Roman" panose="02020603050405020304" pitchFamily="18" charset="0"/>
              </a:rPr>
              <a:t>1.</a:t>
            </a:r>
            <a:r>
              <a:rPr lang="en-US" altLang="en-US" sz="2400" dirty="0">
                <a:solidFill>
                  <a:schemeClr val="bg1"/>
                </a:solidFill>
                <a:latin typeface="Times New Roman" panose="02020603050405020304" pitchFamily="18" charset="0"/>
              </a:rPr>
              <a:t>Cơ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sống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lập</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đơn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lẻ</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vẫn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tạo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ra</a:t>
            </a:r>
            <a:r>
              <a:rPr lang="en-US" altLang="en-US" sz="2400" dirty="0">
                <a:solidFill>
                  <a:schemeClr val="bg1"/>
                </a:solidFill>
                <a:latin typeface="Times New Roman" panose="02020603050405020304" pitchFamily="18" charset="0"/>
              </a:rPr>
              <a:t> con </a:t>
            </a:r>
            <a:r>
              <a:rPr lang="en-US" altLang="en-US" sz="2400" dirty="0" err="1">
                <a:solidFill>
                  <a:schemeClr val="bg1"/>
                </a:solidFill>
                <a:latin typeface="Times New Roman" panose="02020603050405020304" pitchFamily="18" charset="0"/>
              </a:rPr>
              <a:t>cháu.Vì</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vậy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lợi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trong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hợp</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quần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mật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thấp</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latin typeface="Times New Roman" panose="02020603050405020304" pitchFamily="18" charset="0"/>
              </a:rPr>
              <a:t>	2. </a:t>
            </a:r>
            <a:r>
              <a:rPr lang="en-US" altLang="en-US" sz="2400" dirty="0" err="1">
                <a:solidFill>
                  <a:schemeClr val="bg1"/>
                </a:solidFill>
                <a:latin typeface="Times New Roman" panose="02020603050405020304" pitchFamily="18" charset="0"/>
              </a:rPr>
              <a:t>Không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lợi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trong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hợp</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mật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quần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thấp</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latin typeface="Times New Roman" panose="02020603050405020304" pitchFamily="18" charset="0"/>
              </a:rPr>
              <a:t>	3. </a:t>
            </a:r>
            <a:r>
              <a:rPr lang="en-US" altLang="en-US" sz="2400" dirty="0" err="1">
                <a:solidFill>
                  <a:schemeClr val="bg1"/>
                </a:solidFill>
                <a:latin typeface="Times New Roman" panose="02020603050405020304" pitchFamily="18" charset="0"/>
              </a:rPr>
              <a:t>Tạo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ra</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thích</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nghi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tốt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với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môi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sống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ổn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định</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ít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biến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nhờ</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vậy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quần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phát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triển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nhanh</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latin typeface="Times New Roman" panose="02020603050405020304" pitchFamily="18" charset="0"/>
              </a:rPr>
              <a:t>	4. </a:t>
            </a:r>
            <a:r>
              <a:rPr lang="en-US" altLang="en-US" sz="2400" dirty="0" err="1">
                <a:solidFill>
                  <a:schemeClr val="bg1"/>
                </a:solidFill>
                <a:latin typeface="Times New Roman" panose="02020603050405020304" pitchFamily="18" charset="0"/>
              </a:rPr>
              <a:t>Tạo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ra</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mới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rất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đa</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dạng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về</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đặc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điểm</a:t>
            </a:r>
            <a:r>
              <a:rPr lang="en-US" altLang="en-US" sz="2400" dirty="0">
                <a:solidFill>
                  <a:schemeClr val="bg1"/>
                </a:solidFill>
                <a:latin typeface="Times New Roman" panose="02020603050405020304" pitchFamily="18" charset="0"/>
              </a:rPr>
              <a:t> di </a:t>
            </a:r>
            <a:r>
              <a:rPr lang="en-US" altLang="en-US" sz="2400" dirty="0" err="1">
                <a:solidFill>
                  <a:schemeClr val="bg1"/>
                </a:solidFill>
                <a:latin typeface="Times New Roman" panose="02020603050405020304" pitchFamily="18" charset="0"/>
              </a:rPr>
              <a:t>truyền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Vì</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vậy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vật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thích</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nghi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và</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phát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triển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trong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điều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kiện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môi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sống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thay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đổi</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latin typeface="Times New Roman" panose="02020603050405020304" pitchFamily="18" charset="0"/>
              </a:rPr>
              <a:t>	5. </a:t>
            </a:r>
            <a:r>
              <a:rPr lang="en-US" altLang="en-US" sz="2400" dirty="0" err="1">
                <a:solidFill>
                  <a:schemeClr val="bg1"/>
                </a:solidFill>
                <a:latin typeface="Times New Roman" panose="02020603050405020304" pitchFamily="18" charset="0"/>
              </a:rPr>
              <a:t>Tạo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ra</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mới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giống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nhau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và</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giống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mẹ</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về</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đặc</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điểm</a:t>
            </a:r>
            <a:r>
              <a:rPr lang="en-US" altLang="en-US" sz="2400" dirty="0">
                <a:solidFill>
                  <a:schemeClr val="bg1"/>
                </a:solidFill>
                <a:latin typeface="Times New Roman" panose="02020603050405020304" pitchFamily="18" charset="0"/>
              </a:rPr>
              <a:t> di </a:t>
            </a:r>
            <a:r>
              <a:rPr lang="en-US" altLang="en-US" sz="2400" dirty="0" err="1">
                <a:solidFill>
                  <a:schemeClr val="bg1"/>
                </a:solidFill>
                <a:latin typeface="Times New Roman" panose="02020603050405020304" pitchFamily="18" charset="0"/>
              </a:rPr>
              <a:t>truyền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Vì</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vậy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khi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điều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kiện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môi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sống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thay</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đổi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dẫn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đến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hàng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loạt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cá</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bị</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chết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thậm</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chí</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toàn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bộ</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quần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thể</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bị</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tiêu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diệt</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latin typeface="Times New Roman" panose="02020603050405020304" pitchFamily="18" charset="0"/>
              </a:rPr>
              <a:t>	6. </a:t>
            </a:r>
            <a:r>
              <a:rPr lang="en-US" altLang="en-US" sz="2400" dirty="0" err="1">
                <a:solidFill>
                  <a:schemeClr val="bg1"/>
                </a:solidFill>
                <a:latin typeface="Times New Roman" panose="02020603050405020304" pitchFamily="18" charset="0"/>
              </a:rPr>
              <a:t>Tạo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ra</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số</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lượng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lớn</a:t>
            </a:r>
            <a:r>
              <a:rPr lang="en-US" altLang="en-US" sz="2400" dirty="0">
                <a:solidFill>
                  <a:schemeClr val="bg1"/>
                </a:solidFill>
                <a:latin typeface="Times New Roman" panose="02020603050405020304" pitchFamily="18" charset="0"/>
              </a:rPr>
              <a:t> con </a:t>
            </a:r>
            <a:r>
              <a:rPr lang="en-US" altLang="en-US" sz="2400" dirty="0" err="1">
                <a:solidFill>
                  <a:schemeClr val="bg1"/>
                </a:solidFill>
                <a:latin typeface="Times New Roman" panose="02020603050405020304" pitchFamily="18" charset="0"/>
              </a:rPr>
              <a:t>cháu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giống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nhau</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trong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một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thời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gian</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ngắn</a:t>
            </a:r>
            <a:r>
              <a:rPr lang="en-US" altLang="en-US" sz="2400" dirty="0">
                <a:solidFill>
                  <a:schemeClr val="bg1"/>
                </a:solidFill>
                <a:latin typeface="Times New Roman" panose="02020603050405020304" pitchFamily="18" charset="0"/>
              </a:rPr>
              <a:t>.</a:t>
            </a:r>
          </a:p>
          <a:p>
            <a:pPr marL="609600" indent="-609600" eaLnBrk="1" hangingPunct="1">
              <a:lnSpc>
                <a:spcPct val="80000"/>
              </a:lnSpc>
              <a:buFontTx/>
              <a:buNone/>
            </a:pPr>
            <a:r>
              <a:rPr lang="en-US" altLang="en-US" sz="2400" dirty="0">
                <a:solidFill>
                  <a:schemeClr val="bg1"/>
                </a:solidFill>
              </a:rPr>
              <a:t>	                         			</a:t>
            </a:r>
          </a:p>
          <a:p>
            <a:pPr marL="609600" indent="-609600" eaLnBrk="1" hangingPunct="1">
              <a:lnSpc>
                <a:spcPct val="80000"/>
              </a:lnSpc>
              <a:buFontTx/>
              <a:buNone/>
            </a:pPr>
            <a:endParaRPr lang="en-US" altLang="en-US" sz="2400" dirty="0">
              <a:solidFill>
                <a:schemeClr val="bg1"/>
              </a:solidFill>
            </a:endParaRPr>
          </a:p>
        </p:txBody>
      </p:sp>
    </p:spTree>
    <p:extLst>
      <p:ext uri="{BB962C8B-B14F-4D97-AF65-F5344CB8AC3E}">
        <p14:creationId xmlns:p14="http://schemas.microsoft.com/office/powerpoint/2010/main" val="1653589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xEl>
                                              <p:pRg st="8" end="8"/>
                                            </p:txEl>
                                          </p:spTgt>
                                        </p:tgtEl>
                                        <p:attrNameLst>
                                          <p:attrName>style.visibility</p:attrName>
                                        </p:attrNameLst>
                                      </p:cBhvr>
                                      <p:to>
                                        <p:strVal val="visible"/>
                                      </p:to>
                                    </p:set>
                                    <p:animEffect transition="in" filter="fade">
                                      <p:cBhvr>
                                        <p:cTn id="7" dur="2000"/>
                                        <p:tgtEl>
                                          <p:spTgt spid="634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7975" y="2133600"/>
            <a:ext cx="1139825" cy="40640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defRPr/>
            </a:pPr>
            <a:r>
              <a:rPr lang="vi-VN" sz="2000" b="1" dirty="0">
                <a:latin typeface="Times New Roman" pitchFamily="18" charset="0"/>
                <a:cs typeface="Times New Roman" pitchFamily="18" charset="0"/>
              </a:rPr>
              <a:t>Ư</a:t>
            </a:r>
            <a:r>
              <a:rPr lang="en-US" sz="2000" b="1" dirty="0">
                <a:latin typeface="Times New Roman" pitchFamily="18" charset="0"/>
                <a:cs typeface="Times New Roman" pitchFamily="18" charset="0"/>
              </a:rPr>
              <a:t>u </a:t>
            </a:r>
            <a:r>
              <a:rPr lang="en-US" sz="2000" b="1" dirty="0" err="1">
                <a:latin typeface="Times New Roman" pitchFamily="18" charset="0"/>
                <a:cs typeface="Times New Roman" pitchFamily="18" charset="0"/>
              </a:rPr>
              <a:t>điểm</a:t>
            </a:r>
            <a:endParaRPr lang="en-US" sz="2000" dirty="0"/>
          </a:p>
        </p:txBody>
      </p:sp>
      <p:sp>
        <p:nvSpPr>
          <p:cNvPr id="8" name="Rectangle 7"/>
          <p:cNvSpPr/>
          <p:nvPr/>
        </p:nvSpPr>
        <p:spPr>
          <a:xfrm>
            <a:off x="2133600" y="279400"/>
            <a:ext cx="6019800" cy="101600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just">
              <a:defRPr/>
            </a:pPr>
            <a:r>
              <a:rPr lang="en-US" sz="2000" b="1">
                <a:solidFill>
                  <a:srgbClr val="000000"/>
                </a:solidFill>
                <a:latin typeface="Times New Roman" pitchFamily="18" charset="0"/>
                <a:cs typeface="Times New Roman" pitchFamily="18" charset="0"/>
              </a:rPr>
              <a:t>Cá thể sống độc lập, đơn lẻ vẫn có thể tạo ra con cháu, vì vậy có lợi trong trường hợp mật độ quần thể thấp.( 1)</a:t>
            </a:r>
            <a:endParaRPr lang="en-US" sz="2000" b="1">
              <a:solidFill>
                <a:srgbClr val="000000"/>
              </a:solidFill>
              <a:latin typeface=".VnBodoniH" pitchFamily="34" charset="0"/>
              <a:cs typeface="Arial" charset="0"/>
            </a:endParaRPr>
          </a:p>
        </p:txBody>
      </p:sp>
      <p:sp>
        <p:nvSpPr>
          <p:cNvPr id="10" name="Rectangle 9"/>
          <p:cNvSpPr/>
          <p:nvPr/>
        </p:nvSpPr>
        <p:spPr>
          <a:xfrm>
            <a:off x="2209800" y="3327400"/>
            <a:ext cx="6096000" cy="71120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2000" b="1">
                <a:solidFill>
                  <a:srgbClr val="000000"/>
                </a:solidFill>
                <a:latin typeface="Times New Roman" pitchFamily="18" charset="0"/>
                <a:cs typeface="Times New Roman" pitchFamily="18" charset="0"/>
              </a:rPr>
              <a:t>Tạo ra một số lượng lớn con cháu trong một thời gian ngắn.(6)</a:t>
            </a:r>
            <a:endParaRPr lang="en-US" sz="2000" b="1">
              <a:solidFill>
                <a:srgbClr val="000000"/>
              </a:solidFill>
              <a:latin typeface=".VnBodoniH" pitchFamily="34" charset="0"/>
              <a:cs typeface="Arial" charset="0"/>
            </a:endParaRPr>
          </a:p>
        </p:txBody>
      </p:sp>
      <p:sp>
        <p:nvSpPr>
          <p:cNvPr id="11" name="Rectangle 10"/>
          <p:cNvSpPr/>
          <p:nvPr/>
        </p:nvSpPr>
        <p:spPr>
          <a:xfrm>
            <a:off x="2133600" y="1803400"/>
            <a:ext cx="6096000" cy="101600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just">
              <a:defRPr/>
            </a:pPr>
            <a:r>
              <a:rPr lang="en-US" sz="2000" b="1">
                <a:solidFill>
                  <a:srgbClr val="000000"/>
                </a:solidFill>
                <a:latin typeface="Times New Roman" pitchFamily="18" charset="0"/>
                <a:cs typeface="Times New Roman" pitchFamily="18" charset="0"/>
              </a:rPr>
              <a:t>Tạo ra các cá thể thích nghi tốt với môi trường sống ổn định, ít biến động, nhờ vậy quần thể phát triển nhanh.( 3)</a:t>
            </a:r>
            <a:endParaRPr lang="en-US" sz="2000" b="1">
              <a:solidFill>
                <a:srgbClr val="000000"/>
              </a:solidFill>
              <a:latin typeface=".VnBodoniH" pitchFamily="34" charset="0"/>
              <a:cs typeface="Arial" charset="0"/>
            </a:endParaRPr>
          </a:p>
        </p:txBody>
      </p:sp>
      <p:sp>
        <p:nvSpPr>
          <p:cNvPr id="12" name="Rectangle 11"/>
          <p:cNvSpPr/>
          <p:nvPr/>
        </p:nvSpPr>
        <p:spPr>
          <a:xfrm>
            <a:off x="358775" y="5257800"/>
            <a:ext cx="1241425" cy="4064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en-US" sz="2000" b="1" dirty="0" err="1">
                <a:latin typeface="Times New Roman" pitchFamily="18" charset="0"/>
                <a:cs typeface="Times New Roman" pitchFamily="18" charset="0"/>
              </a:rPr>
              <a:t>Hạn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chế</a:t>
            </a:r>
            <a:endParaRPr lang="en-US" sz="2000" dirty="0"/>
          </a:p>
        </p:txBody>
      </p:sp>
      <p:sp>
        <p:nvSpPr>
          <p:cNvPr id="13" name="Rectangle 12"/>
          <p:cNvSpPr/>
          <p:nvPr/>
        </p:nvSpPr>
        <p:spPr>
          <a:xfrm>
            <a:off x="2362200" y="4800600"/>
            <a:ext cx="5943600" cy="13208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lgn="just">
              <a:defRPr/>
            </a:pPr>
            <a:r>
              <a:rPr lang="en-US" sz="2000" b="1">
                <a:solidFill>
                  <a:srgbClr val="000000"/>
                </a:solidFill>
                <a:latin typeface="Times New Roman" pitchFamily="18" charset="0"/>
                <a:cs typeface="Times New Roman" pitchFamily="18" charset="0"/>
              </a:rPr>
              <a:t>Tạo ra các cá thể mới giống nhau và giống cá thể mẹ về các đặc điểm di truyền. Vì vậy, khi điều kiện sống thay đổi có thể dẫn đến hàng loạt cá thể bị chết, thậm chí toàn bộ quần thể bị tiêu diệt. (5)</a:t>
            </a:r>
            <a:endParaRPr lang="en-US" sz="2000" b="1">
              <a:solidFill>
                <a:srgbClr val="000000"/>
              </a:solidFill>
              <a:latin typeface=".VnBodoniH" pitchFamily="34" charset="0"/>
              <a:cs typeface="Arial" charset="0"/>
            </a:endParaRPr>
          </a:p>
        </p:txBody>
      </p:sp>
      <p:cxnSp>
        <p:nvCxnSpPr>
          <p:cNvPr id="15" name="Straight Arrow Connector 14"/>
          <p:cNvCxnSpPr>
            <a:stCxn id="7" idx="3"/>
            <a:endCxn id="8" idx="1"/>
          </p:cNvCxnSpPr>
          <p:nvPr/>
        </p:nvCxnSpPr>
        <p:spPr>
          <a:xfrm flipV="1">
            <a:off x="1447800" y="787400"/>
            <a:ext cx="685800" cy="154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11" idx="1"/>
          </p:cNvCxnSpPr>
          <p:nvPr/>
        </p:nvCxnSpPr>
        <p:spPr>
          <a:xfrm flipV="1">
            <a:off x="1447800" y="2311400"/>
            <a:ext cx="685800" cy="2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a:endCxn id="10" idx="1"/>
          </p:cNvCxnSpPr>
          <p:nvPr/>
        </p:nvCxnSpPr>
        <p:spPr>
          <a:xfrm>
            <a:off x="1447800" y="2336800"/>
            <a:ext cx="762000" cy="134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2" idx="3"/>
            <a:endCxn id="13" idx="1"/>
          </p:cNvCxnSpPr>
          <p:nvPr/>
        </p:nvCxnSpPr>
        <p:spPr>
          <a:xfrm>
            <a:off x="1600200" y="5461000"/>
            <a:ext cx="762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00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heckerboard(across)">
                                      <p:cBhvr>
                                        <p:cTn id="31" dur="500"/>
                                        <p:tgtEl>
                                          <p:spTgt spid="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heckerboard(across)">
                                      <p:cBhvr>
                                        <p:cTn id="39" dur="500"/>
                                        <p:tgtEl>
                                          <p:spTgt spid="31"/>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38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24082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971800"/>
            <a:ext cx="9699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209800"/>
            <a:ext cx="26336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971800"/>
            <a:ext cx="9699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738" y="2209800"/>
            <a:ext cx="262731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343400"/>
            <a:ext cx="24812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8175" y="4343400"/>
            <a:ext cx="24812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378325"/>
            <a:ext cx="24812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5F7C20-E54C-4278-AE8E-898E971E19B9}" type="slidenum">
              <a:rPr lang="en-US" altLang="en-US" sz="1200">
                <a:solidFill>
                  <a:schemeClr val="bg1"/>
                </a:solidFill>
              </a:rPr>
              <a:pPr algn="r" eaLnBrk="1" hangingPunct="1"/>
              <a:t>34</a:t>
            </a:fld>
            <a:endParaRPr lang="en-US" altLang="en-US" sz="1200">
              <a:solidFill>
                <a:schemeClr val="bg1"/>
              </a:solidFill>
            </a:endParaRPr>
          </a:p>
        </p:txBody>
      </p:sp>
      <p:pic>
        <p:nvPicPr>
          <p:cNvPr id="1639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209800"/>
            <a:ext cx="2633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14"/>
          <p:cNvSpPr txBox="1">
            <a:spLocks noChangeArrowheads="1"/>
          </p:cNvSpPr>
          <p:nvPr/>
        </p:nvSpPr>
        <p:spPr bwMode="auto">
          <a:xfrm>
            <a:off x="539750" y="333375"/>
            <a:ext cx="5400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chemeClr val="bg1"/>
                </a:solidFill>
                <a:latin typeface="Times New Roman" panose="02020603050405020304" pitchFamily="18" charset="0"/>
                <a:cs typeface="Times New Roman" panose="02020603050405020304" pitchFamily="18" charset="0"/>
              </a:rPr>
              <a:t>III. </a:t>
            </a:r>
            <a:r>
              <a:rPr lang="en-US" altLang="en-US" sz="3200" b="1" u="sng">
                <a:solidFill>
                  <a:schemeClr val="bg1"/>
                </a:solidFill>
                <a:latin typeface="Times New Roman" panose="02020603050405020304" pitchFamily="18" charset="0"/>
                <a:cs typeface="Times New Roman" panose="02020603050405020304" pitchFamily="18" charset="0"/>
              </a:rPr>
              <a:t>ỨNG DỤNG</a:t>
            </a:r>
            <a:r>
              <a:rPr lang="en-US" altLang="en-US" sz="3200" b="1">
                <a:solidFill>
                  <a:schemeClr val="bg1"/>
                </a:solidFill>
                <a:latin typeface="Times New Roman" panose="02020603050405020304" pitchFamily="18" charset="0"/>
                <a:cs typeface="Times New Roman" panose="02020603050405020304" pitchFamily="18" charset="0"/>
              </a:rPr>
              <a:t>:</a:t>
            </a:r>
          </a:p>
          <a:p>
            <a:pPr eaLnBrk="1" hangingPunct="1"/>
            <a:r>
              <a:rPr lang="en-US" altLang="en-US" sz="3200" b="1" i="1">
                <a:solidFill>
                  <a:schemeClr val="bg1"/>
                </a:solidFill>
                <a:latin typeface="Times New Roman" panose="02020603050405020304" pitchFamily="18" charset="0"/>
                <a:cs typeface="Times New Roman" panose="02020603050405020304" pitchFamily="18" charset="0"/>
              </a:rPr>
              <a:t>	</a:t>
            </a:r>
            <a:r>
              <a:rPr lang="en-US" altLang="en-US" sz="3200" b="1">
                <a:solidFill>
                  <a:schemeClr val="bg1"/>
                </a:solidFill>
                <a:latin typeface="Times New Roman" panose="02020603050405020304" pitchFamily="18" charset="0"/>
                <a:cs typeface="Times New Roman" panose="02020603050405020304" pitchFamily="18" charset="0"/>
              </a:rPr>
              <a:t>1. Nuôi mô sống</a:t>
            </a:r>
          </a:p>
          <a:p>
            <a:pPr eaLnBrk="1" hangingPunct="1"/>
            <a:endParaRPr lang="en-US" altLang="en-US" sz="3200">
              <a:solidFill>
                <a:schemeClr val="bg1"/>
              </a:solidFill>
            </a:endParaRPr>
          </a:p>
        </p:txBody>
      </p:sp>
    </p:spTree>
    <p:custDataLst>
      <p:tags r:id="rId1"/>
    </p:custDataLst>
    <p:extLst>
      <p:ext uri="{BB962C8B-B14F-4D97-AF65-F5344CB8AC3E}">
        <p14:creationId xmlns:p14="http://schemas.microsoft.com/office/powerpoint/2010/main" val="1264851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22325" y="349250"/>
            <a:ext cx="5832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bg1"/>
                </a:solidFill>
                <a:latin typeface="Times New Roman" panose="02020603050405020304" pitchFamily="18" charset="0"/>
              </a:rPr>
              <a:t>Ghép</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mô</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tách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rời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vào</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thể</a:t>
            </a:r>
            <a:r>
              <a:rPr lang="en-US" altLang="en-US" sz="3600" b="1" dirty="0">
                <a:solidFill>
                  <a:schemeClr val="bg1"/>
                </a:solidFill>
                <a:latin typeface="Times New Roman" panose="02020603050405020304" pitchFamily="18" charset="0"/>
              </a:rPr>
              <a:t>.</a:t>
            </a:r>
          </a:p>
        </p:txBody>
      </p:sp>
      <p:pic>
        <p:nvPicPr>
          <p:cNvPr id="17411" name="Picture 3" descr="small_11769518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848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057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76200" y="323850"/>
            <a:ext cx="7924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CC0000"/>
                </a:solidFill>
                <a:latin typeface="Times New Roman" panose="02020603050405020304" pitchFamily="18" charset="0"/>
              </a:rPr>
              <a:t>III. </a:t>
            </a:r>
            <a:r>
              <a:rPr lang="en-US" altLang="en-US" sz="2000" b="1" u="sng" dirty="0">
                <a:solidFill>
                  <a:srgbClr val="CC0000"/>
                </a:solidFill>
                <a:latin typeface="Times New Roman" panose="02020603050405020304" pitchFamily="18" charset="0"/>
              </a:rPr>
              <a:t>ỨNG DỤNG</a:t>
            </a:r>
            <a:r>
              <a:rPr lang="en-US" altLang="en-US" sz="2000" b="1" dirty="0">
                <a:solidFill>
                  <a:srgbClr val="CC0000"/>
                </a:solidFill>
                <a:latin typeface="Times New Roman" panose="02020603050405020304" pitchFamily="18" charset="0"/>
              </a:rPr>
              <a:t>:</a:t>
            </a:r>
          </a:p>
          <a:p>
            <a:pPr eaLnBrk="1" hangingPunct="1">
              <a:spcBef>
                <a:spcPct val="50000"/>
              </a:spcBef>
            </a:pPr>
            <a:r>
              <a:rPr lang="en-US" altLang="en-US" sz="2400" b="1" i="1" dirty="0">
                <a:solidFill>
                  <a:srgbClr val="CC0000"/>
                </a:solidFill>
                <a:latin typeface="Wingdings" panose="05000000000000000000" pitchFamily="2" charset="2"/>
              </a:rPr>
              <a:t>	</a:t>
            </a:r>
            <a:r>
              <a:rPr lang="en-US" altLang="en-US" sz="2400" b="1" dirty="0">
                <a:solidFill>
                  <a:srgbClr val="6600FF"/>
                </a:solidFill>
                <a:latin typeface="Times New Roman" panose="02020603050405020304" pitchFamily="18" charset="0"/>
              </a:rPr>
              <a:t>1. </a:t>
            </a:r>
            <a:r>
              <a:rPr lang="en-US" altLang="en-US" sz="2400" b="1" dirty="0" err="1">
                <a:solidFill>
                  <a:srgbClr val="6600FF"/>
                </a:solidFill>
                <a:latin typeface="Times New Roman" panose="02020603050405020304" pitchFamily="18" charset="0"/>
              </a:rPr>
              <a:t>Nuôi</a:t>
            </a:r>
            <a:r>
              <a:rPr lang="en-US" altLang="en-US" sz="2400" b="1" dirty="0">
                <a:solidFill>
                  <a:srgbClr val="6600FF"/>
                </a:solidFill>
                <a:latin typeface="Times New Roman" panose="02020603050405020304" pitchFamily="18" charset="0"/>
              </a:rPr>
              <a:t> </a:t>
            </a:r>
            <a:r>
              <a:rPr lang="en-US" altLang="en-US" sz="2400" b="1" dirty="0" err="1">
                <a:solidFill>
                  <a:srgbClr val="6600FF"/>
                </a:solidFill>
                <a:latin typeface="Times New Roman" panose="02020603050405020304" pitchFamily="18" charset="0"/>
              </a:rPr>
              <a:t>mô</a:t>
            </a:r>
            <a:r>
              <a:rPr lang="en-US" altLang="en-US" sz="2400" b="1" dirty="0">
                <a:solidFill>
                  <a:srgbClr val="6600FF"/>
                </a:solidFill>
                <a:latin typeface="Times New Roman" panose="02020603050405020304" pitchFamily="18" charset="0"/>
              </a:rPr>
              <a:t> </a:t>
            </a:r>
            <a:r>
              <a:rPr lang="en-US" altLang="en-US" sz="2400" b="1" dirty="0" err="1">
                <a:solidFill>
                  <a:srgbClr val="6600FF"/>
                </a:solidFill>
                <a:latin typeface="Times New Roman" panose="02020603050405020304" pitchFamily="18" charset="0"/>
              </a:rPr>
              <a:t>sống</a:t>
            </a:r>
            <a:endParaRPr lang="en-US" altLang="en-US" sz="2400" b="1" dirty="0">
              <a:solidFill>
                <a:srgbClr val="6600FF"/>
              </a:solidFill>
              <a:latin typeface="Times New Roman" panose="02020603050405020304" pitchFamily="18" charset="0"/>
            </a:endParaRP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341438"/>
            <a:ext cx="640715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970463"/>
            <a:ext cx="64087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4C9C724-B14B-488A-BD50-858008EC8502}" type="slidenum">
              <a:rPr lang="en-US" altLang="en-US" sz="1200">
                <a:solidFill>
                  <a:srgbClr val="898989"/>
                </a:solidFill>
              </a:rPr>
              <a:pPr algn="r" eaLnBrk="1" hangingPunct="1"/>
              <a:t>36</a:t>
            </a:fld>
            <a:endParaRPr lang="en-US" altLang="en-US" sz="1200">
              <a:solidFill>
                <a:srgbClr val="898989"/>
              </a:solidFill>
            </a:endParaRPr>
          </a:p>
        </p:txBody>
      </p:sp>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997200"/>
            <a:ext cx="64023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4042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242888"/>
            <a:ext cx="45720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600" b="1">
              <a:solidFill>
                <a:srgbClr val="FF0000"/>
              </a:solidFill>
              <a:latin typeface="Times New Roman" panose="02020603050405020304" pitchFamily="18" charset="0"/>
            </a:endParaRPr>
          </a:p>
          <a:p>
            <a:pPr eaLnBrk="1" hangingPunct="1">
              <a:spcBef>
                <a:spcPct val="50000"/>
              </a:spcBef>
            </a:pPr>
            <a:r>
              <a:rPr lang="en-US" altLang="en-US" sz="2600" b="1">
                <a:solidFill>
                  <a:srgbClr val="FF0000"/>
                </a:solidFill>
                <a:latin typeface="Times New Roman" panose="02020603050405020304" pitchFamily="18" charset="0"/>
              </a:rPr>
              <a:t>III. </a:t>
            </a:r>
            <a:r>
              <a:rPr lang="en-US" altLang="en-US" sz="2600" b="1" u="sng">
                <a:solidFill>
                  <a:srgbClr val="FF0000"/>
                </a:solidFill>
                <a:latin typeface="Times New Roman" panose="02020603050405020304" pitchFamily="18" charset="0"/>
              </a:rPr>
              <a:t>ỨNG DỤNG</a:t>
            </a:r>
            <a:r>
              <a:rPr lang="en-US" altLang="en-US" sz="2600" b="1">
                <a:solidFill>
                  <a:srgbClr val="FF0000"/>
                </a:solidFill>
                <a:latin typeface="Times New Roman" panose="02020603050405020304" pitchFamily="18" charset="0"/>
              </a:rPr>
              <a:t>:</a:t>
            </a:r>
          </a:p>
        </p:txBody>
      </p:sp>
      <p:sp>
        <p:nvSpPr>
          <p:cNvPr id="19459" name="Text Box 3"/>
          <p:cNvSpPr txBox="1">
            <a:spLocks noChangeArrowheads="1"/>
          </p:cNvSpPr>
          <p:nvPr/>
        </p:nvSpPr>
        <p:spPr bwMode="auto">
          <a:xfrm>
            <a:off x="381000" y="822325"/>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1. </a:t>
            </a:r>
            <a:r>
              <a:rPr lang="en-US" altLang="en-US" sz="2800" b="1" u="sng">
                <a:solidFill>
                  <a:srgbClr val="0000FF"/>
                </a:solidFill>
                <a:latin typeface="Times New Roman" panose="02020603050405020304" pitchFamily="18" charset="0"/>
              </a:rPr>
              <a:t>Nuôi mô sống</a:t>
            </a:r>
            <a:r>
              <a:rPr lang="en-US" altLang="en-US" sz="2800" b="1">
                <a:solidFill>
                  <a:srgbClr val="0000FF"/>
                </a:solidFill>
                <a:latin typeface="Times New Roman" panose="02020603050405020304" pitchFamily="18" charset="0"/>
              </a:rPr>
              <a:t>:</a:t>
            </a:r>
          </a:p>
        </p:txBody>
      </p:sp>
      <p:sp>
        <p:nvSpPr>
          <p:cNvPr id="12292" name="Text Box 4"/>
          <p:cNvSpPr txBox="1">
            <a:spLocks noChangeArrowheads="1"/>
          </p:cNvSpPr>
          <p:nvPr/>
        </p:nvSpPr>
        <p:spPr bwMode="auto">
          <a:xfrm>
            <a:off x="685800" y="1524000"/>
            <a:ext cx="1752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Tách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mô</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từ</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thể</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động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vật</a:t>
            </a:r>
            <a:r>
              <a:rPr lang="en-US" altLang="en-US" sz="2800" dirty="0">
                <a:solidFill>
                  <a:schemeClr val="bg1"/>
                </a:solidFill>
                <a:latin typeface="Times New Roman" panose="02020603050405020304" pitchFamily="18" charset="0"/>
              </a:rPr>
              <a:t> </a:t>
            </a:r>
          </a:p>
        </p:txBody>
      </p:sp>
      <p:sp>
        <p:nvSpPr>
          <p:cNvPr id="12293" name="Text Box 5"/>
          <p:cNvSpPr txBox="1">
            <a:spLocks noChangeArrowheads="1"/>
          </p:cNvSpPr>
          <p:nvPr/>
        </p:nvSpPr>
        <p:spPr bwMode="auto">
          <a:xfrm>
            <a:off x="2743200" y="14478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Nuôi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cấy</a:t>
            </a:r>
            <a:endParaRPr lang="en-US" altLang="en-US" sz="2800" dirty="0">
              <a:solidFill>
                <a:schemeClr val="bg1"/>
              </a:solidFill>
              <a:latin typeface="Times New Roman" panose="02020603050405020304" pitchFamily="18" charset="0"/>
            </a:endParaRPr>
          </a:p>
        </p:txBody>
      </p:sp>
      <p:sp>
        <p:nvSpPr>
          <p:cNvPr id="12294" name="Text Box 6"/>
          <p:cNvSpPr txBox="1">
            <a:spLocks noChangeArrowheads="1"/>
          </p:cNvSpPr>
          <p:nvPr/>
        </p:nvSpPr>
        <p:spPr bwMode="auto">
          <a:xfrm>
            <a:off x="2362200" y="2362200"/>
            <a:ext cx="320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err="1">
                <a:solidFill>
                  <a:schemeClr val="bg1"/>
                </a:solidFill>
                <a:latin typeface="Times New Roman" panose="02020603050405020304" pitchFamily="18" charset="0"/>
              </a:rPr>
              <a:t>Môi</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trường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có</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đủ</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chất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dinh</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dưỡng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vô</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trùng</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nhiệt</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độ</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thích</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hợp</a:t>
            </a:r>
            <a:endParaRPr lang="en-US" altLang="en-US" sz="2400" dirty="0">
              <a:solidFill>
                <a:schemeClr val="bg1"/>
              </a:solidFill>
              <a:latin typeface="Times New Roman" panose="02020603050405020304" pitchFamily="18" charset="0"/>
            </a:endParaRPr>
          </a:p>
        </p:txBody>
      </p:sp>
      <p:sp>
        <p:nvSpPr>
          <p:cNvPr id="12295" name="Text Box 7"/>
          <p:cNvSpPr txBox="1">
            <a:spLocks noChangeArrowheads="1"/>
          </p:cNvSpPr>
          <p:nvPr/>
        </p:nvSpPr>
        <p:spPr bwMode="auto">
          <a:xfrm>
            <a:off x="5364163" y="1752600"/>
            <a:ext cx="1447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Mô</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tồn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phát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triển</a:t>
            </a:r>
            <a:endParaRPr lang="en-US" altLang="en-US" sz="2800" dirty="0">
              <a:solidFill>
                <a:schemeClr val="bg1"/>
              </a:solidFill>
              <a:latin typeface="Times New Roman" panose="02020603050405020304" pitchFamily="18" charset="0"/>
            </a:endParaRPr>
          </a:p>
        </p:txBody>
      </p:sp>
      <p:sp>
        <p:nvSpPr>
          <p:cNvPr id="12296" name="AutoShape 8"/>
          <p:cNvSpPr>
            <a:spLocks noChangeArrowheads="1"/>
          </p:cNvSpPr>
          <p:nvPr/>
        </p:nvSpPr>
        <p:spPr bwMode="auto">
          <a:xfrm>
            <a:off x="2286000" y="1981200"/>
            <a:ext cx="3048000" cy="381000"/>
          </a:xfrm>
          <a:prstGeom prst="rightArrow">
            <a:avLst>
              <a:gd name="adj1" fmla="val 50000"/>
              <a:gd name="adj2" fmla="val 200000"/>
            </a:avLst>
          </a:prstGeom>
          <a:solidFill>
            <a:schemeClr val="accent1"/>
          </a:solidFill>
          <a:ln w="9525">
            <a:solidFill>
              <a:schemeClr val="tx1"/>
            </a:solidFill>
            <a:miter lim="800000"/>
            <a:headEnd/>
            <a:tailEnd/>
          </a:ln>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465" name="Rectangle 12"/>
          <p:cNvSpPr>
            <a:spLocks noChangeArrowheads="1"/>
          </p:cNvSpPr>
          <p:nvPr/>
        </p:nvSpPr>
        <p:spPr bwMode="auto">
          <a:xfrm>
            <a:off x="533400" y="1254125"/>
            <a:ext cx="223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FF00FF"/>
                </a:solidFill>
                <a:latin typeface="Times New Roman" panose="02020603050405020304" pitchFamily="18" charset="0"/>
              </a:rPr>
              <a:t>a. Quy trình:</a:t>
            </a:r>
            <a:r>
              <a:rPr lang="en-US" altLang="en-US"/>
              <a:t> </a:t>
            </a:r>
          </a:p>
        </p:txBody>
      </p:sp>
      <p:sp>
        <p:nvSpPr>
          <p:cNvPr id="12301" name="Text Box 13"/>
          <p:cNvSpPr txBox="1">
            <a:spLocks noChangeArrowheads="1"/>
          </p:cNvSpPr>
          <p:nvPr/>
        </p:nvSpPr>
        <p:spPr bwMode="auto">
          <a:xfrm>
            <a:off x="395288" y="3644900"/>
            <a:ext cx="4032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Hiện</a:t>
            </a:r>
            <a:r>
              <a:rPr lang="en-US" altLang="en-US" sz="2800" dirty="0">
                <a:solidFill>
                  <a:schemeClr val="bg1"/>
                </a:solidFill>
                <a:latin typeface="Times New Roman" panose="02020603050405020304" pitchFamily="18" charset="0"/>
              </a:rPr>
              <a:t> nay, </a:t>
            </a:r>
            <a:r>
              <a:rPr lang="en-US" altLang="en-US" sz="2800" dirty="0" err="1">
                <a:solidFill>
                  <a:schemeClr val="bg1"/>
                </a:solidFill>
                <a:latin typeface="Times New Roman" panose="02020603050405020304" pitchFamily="18" charset="0"/>
              </a:rPr>
              <a:t>chưa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tạo</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được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thể</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mới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từ</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nuôi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cấy</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mô</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sống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của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động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vật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có</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tổ</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chức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cao</a:t>
            </a:r>
            <a:r>
              <a:rPr lang="en-US" altLang="en-US" sz="2800" dirty="0">
                <a:solidFill>
                  <a:schemeClr val="bg1"/>
                </a:solidFill>
                <a:latin typeface="Times New Roman" panose="02020603050405020304" pitchFamily="18" charset="0"/>
              </a:rPr>
              <a:t>.</a:t>
            </a:r>
          </a:p>
        </p:txBody>
      </p:sp>
      <p:sp>
        <p:nvSpPr>
          <p:cNvPr id="12302" name="Text Box 14"/>
          <p:cNvSpPr txBox="1">
            <a:spLocks noChangeArrowheads="1"/>
          </p:cNvSpPr>
          <p:nvPr/>
        </p:nvSpPr>
        <p:spPr bwMode="auto">
          <a:xfrm>
            <a:off x="395288" y="5435600"/>
            <a:ext cx="4248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chemeClr val="bg1"/>
                </a:solidFill>
                <a:latin typeface="Times New Roman" panose="02020603050405020304" pitchFamily="18" charset="0"/>
              </a:rPr>
              <a:t>Do </a:t>
            </a:r>
            <a:r>
              <a:rPr lang="en-US" altLang="en-US" sz="2800" dirty="0" err="1">
                <a:solidFill>
                  <a:schemeClr val="bg1"/>
                </a:solidFill>
                <a:latin typeface="Times New Roman" panose="02020603050405020304" pitchFamily="18" charset="0"/>
              </a:rPr>
              <a:t>tính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biệt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hóa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cao</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của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tế</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bào</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động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vật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có</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tổ</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chức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cao</a:t>
            </a:r>
            <a:endParaRPr lang="en-US" altLang="en-US" sz="2800" dirty="0">
              <a:solidFill>
                <a:schemeClr val="bg1"/>
              </a:solidFill>
              <a:latin typeface="Times New Roman" panose="02020603050405020304" pitchFamily="18" charset="0"/>
            </a:endParaRPr>
          </a:p>
        </p:txBody>
      </p:sp>
      <p:pic>
        <p:nvPicPr>
          <p:cNvPr id="12306" name="Picture 18" descr="tebao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340100"/>
            <a:ext cx="374332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0" descr="co-gai-duoc-cay-ghep-a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33375"/>
            <a:ext cx="2484437"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33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heckerboard(across)">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checkerboard(across)">
                                      <p:cBhvr>
                                        <p:cTn id="12" dur="500"/>
                                        <p:tgtEl>
                                          <p:spTgt spid="1229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296"/>
                                        </p:tgtEl>
                                        <p:attrNameLst>
                                          <p:attrName>style.visibility</p:attrName>
                                        </p:attrNameLst>
                                      </p:cBhvr>
                                      <p:to>
                                        <p:strVal val="visible"/>
                                      </p:to>
                                    </p:set>
                                    <p:animEffect transition="in" filter="checkerboard(across)">
                                      <p:cBhvr>
                                        <p:cTn id="15" dur="500"/>
                                        <p:tgtEl>
                                          <p:spTgt spid="1229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checkerboard(across)">
                                      <p:cBhvr>
                                        <p:cTn id="18" dur="500"/>
                                        <p:tgtEl>
                                          <p:spTgt spid="122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295"/>
                                        </p:tgtEl>
                                        <p:attrNameLst>
                                          <p:attrName>style.visibility</p:attrName>
                                        </p:attrNameLst>
                                      </p:cBhvr>
                                      <p:to>
                                        <p:strVal val="visible"/>
                                      </p:to>
                                    </p:set>
                                    <p:animEffect transition="in" filter="checkerboard(across)">
                                      <p:cBhvr>
                                        <p:cTn id="23" dur="500"/>
                                        <p:tgtEl>
                                          <p:spTgt spid="1229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2301"/>
                                        </p:tgtEl>
                                        <p:attrNameLst>
                                          <p:attrName>style.visibility</p:attrName>
                                        </p:attrNameLst>
                                      </p:cBhvr>
                                      <p:to>
                                        <p:strVal val="visible"/>
                                      </p:to>
                                    </p:set>
                                    <p:animEffect transition="in" filter="checkerboard(across)">
                                      <p:cBhvr>
                                        <p:cTn id="28" dur="500"/>
                                        <p:tgtEl>
                                          <p:spTgt spid="1230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2302"/>
                                        </p:tgtEl>
                                        <p:attrNameLst>
                                          <p:attrName>style.visibility</p:attrName>
                                        </p:attrNameLst>
                                      </p:cBhvr>
                                      <p:to>
                                        <p:strVal val="visible"/>
                                      </p:to>
                                    </p:set>
                                    <p:animEffect transition="in" filter="checkerboard(across)">
                                      <p:cBhvr>
                                        <p:cTn id="33" dur="500"/>
                                        <p:tgtEl>
                                          <p:spTgt spid="1230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12306"/>
                                        </p:tgtEl>
                                        <p:attrNameLst>
                                          <p:attrName>style.visibility</p:attrName>
                                        </p:attrNameLst>
                                      </p:cBhvr>
                                      <p:to>
                                        <p:strVal val="visible"/>
                                      </p:to>
                                    </p:set>
                                    <p:animEffect transition="in" filter="checkerboard(across)">
                                      <p:cBhvr>
                                        <p:cTn id="38" dur="500"/>
                                        <p:tgtEl>
                                          <p:spTgt spid="1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P spid="12294" grpId="0"/>
      <p:bldP spid="12295" grpId="0"/>
      <p:bldP spid="12296" grpId="0" animBg="1"/>
      <p:bldP spid="12301" grpId="0"/>
      <p:bldP spid="1230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228600"/>
            <a:ext cx="9601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FF0000"/>
                </a:solidFill>
                <a:latin typeface="Times New Roman" panose="02020603050405020304" pitchFamily="18" charset="0"/>
              </a:rPr>
              <a:t>III. </a:t>
            </a:r>
            <a:r>
              <a:rPr lang="en-US" altLang="en-US" sz="2600" b="1" u="sng">
                <a:solidFill>
                  <a:srgbClr val="FF0000"/>
                </a:solidFill>
                <a:latin typeface="Times New Roman" panose="02020603050405020304" pitchFamily="18" charset="0"/>
              </a:rPr>
              <a:t>ỨNG DỤNG</a:t>
            </a:r>
            <a:r>
              <a:rPr lang="en-US" altLang="en-US" sz="2600" b="1">
                <a:solidFill>
                  <a:srgbClr val="FF0000"/>
                </a:solidFill>
                <a:latin typeface="Times New Roman" panose="02020603050405020304" pitchFamily="18" charset="0"/>
              </a:rPr>
              <a:t>:</a:t>
            </a:r>
          </a:p>
        </p:txBody>
      </p:sp>
      <p:sp>
        <p:nvSpPr>
          <p:cNvPr id="20483" name="Text Box 3"/>
          <p:cNvSpPr txBox="1">
            <a:spLocks noChangeArrowheads="1"/>
          </p:cNvSpPr>
          <p:nvPr/>
        </p:nvSpPr>
        <p:spPr bwMode="auto">
          <a:xfrm>
            <a:off x="381000" y="8382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1. </a:t>
            </a:r>
            <a:r>
              <a:rPr lang="en-US" altLang="en-US" sz="2800" b="1" u="sng">
                <a:solidFill>
                  <a:srgbClr val="0000FF"/>
                </a:solidFill>
                <a:latin typeface="Times New Roman" panose="02020603050405020304" pitchFamily="18" charset="0"/>
              </a:rPr>
              <a:t>Nuôi mô sống</a:t>
            </a:r>
            <a:r>
              <a:rPr lang="en-US" altLang="en-US" sz="2800" b="1">
                <a:solidFill>
                  <a:srgbClr val="0000FF"/>
                </a:solidFill>
                <a:latin typeface="Times New Roman" panose="02020603050405020304" pitchFamily="18" charset="0"/>
              </a:rPr>
              <a:t>:</a:t>
            </a:r>
          </a:p>
        </p:txBody>
      </p:sp>
      <p:sp>
        <p:nvSpPr>
          <p:cNvPr id="20484" name="Rectangle 4"/>
          <p:cNvSpPr>
            <a:spLocks noChangeArrowheads="1"/>
          </p:cNvSpPr>
          <p:nvPr/>
        </p:nvSpPr>
        <p:spPr bwMode="auto">
          <a:xfrm>
            <a:off x="609600" y="1524000"/>
            <a:ext cx="220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FF"/>
                </a:solidFill>
                <a:latin typeface="Times New Roman" panose="02020603050405020304" pitchFamily="18" charset="0"/>
              </a:rPr>
              <a:t>b. </a:t>
            </a:r>
            <a:r>
              <a:rPr lang="en-US" altLang="en-US" sz="2800" b="1" u="sng">
                <a:solidFill>
                  <a:srgbClr val="FF00FF"/>
                </a:solidFill>
                <a:latin typeface="Times New Roman" panose="02020603050405020304" pitchFamily="18" charset="0"/>
              </a:rPr>
              <a:t>Ứng dụng</a:t>
            </a:r>
            <a:r>
              <a:rPr lang="en-US" altLang="en-US" sz="2800" b="1">
                <a:solidFill>
                  <a:srgbClr val="FF00FF"/>
                </a:solidFill>
                <a:latin typeface="Times New Roman" panose="02020603050405020304" pitchFamily="18" charset="0"/>
              </a:rPr>
              <a:t>:</a:t>
            </a:r>
          </a:p>
        </p:txBody>
      </p:sp>
      <p:sp>
        <p:nvSpPr>
          <p:cNvPr id="13317" name="Text Box 5"/>
          <p:cNvSpPr txBox="1">
            <a:spLocks noChangeArrowheads="1"/>
          </p:cNvSpPr>
          <p:nvPr/>
        </p:nvSpPr>
        <p:spPr bwMode="auto">
          <a:xfrm>
            <a:off x="685800" y="1989138"/>
            <a:ext cx="82788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Nuôi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cấy</a:t>
            </a:r>
            <a:r>
              <a:rPr lang="en-US" altLang="en-US" sz="2800" dirty="0">
                <a:solidFill>
                  <a:schemeClr val="bg1"/>
                </a:solidFill>
                <a:latin typeface="Times New Roman" panose="02020603050405020304" pitchFamily="18" charset="0"/>
              </a:rPr>
              <a:t> da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để</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chữa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cho</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bệnh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nhân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bị</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bỏng</a:t>
            </a:r>
            <a:r>
              <a:rPr lang="en-US" altLang="en-US" sz="2800" dirty="0">
                <a:solidFill>
                  <a:schemeClr val="bg1"/>
                </a:solidFill>
                <a:latin typeface="Times New Roman" panose="02020603050405020304" pitchFamily="18" charset="0"/>
              </a:rPr>
              <a:t> da, </a:t>
            </a:r>
            <a:r>
              <a:rPr lang="en-US" altLang="en-US" sz="2800" dirty="0" err="1">
                <a:solidFill>
                  <a:schemeClr val="bg1"/>
                </a:solidFill>
                <a:latin typeface="Times New Roman" panose="02020603050405020304" pitchFamily="18" charset="0"/>
              </a:rPr>
              <a:t>ghép</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quan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nội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tạng</a:t>
            </a:r>
            <a:r>
              <a:rPr lang="en-US" altLang="en-US" sz="2800" dirty="0">
                <a:solidFill>
                  <a:schemeClr val="bg1"/>
                </a:solidFill>
                <a:latin typeface="Times New Roman" panose="02020603050405020304" pitchFamily="18" charset="0"/>
              </a:rPr>
              <a:t> ….</a:t>
            </a:r>
          </a:p>
        </p:txBody>
      </p:sp>
      <p:pic>
        <p:nvPicPr>
          <p:cNvPr id="20486" name="Picture 12" descr="clone5-91f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175"/>
            <a:ext cx="377983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h00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997200"/>
            <a:ext cx="356076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AutoShape 16" descr="Kết quả hình ảnh cho nuôi tế bào gố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489" name="AutoShape 18" descr="Kết quả hình ảnh cho nuôi tế bào gố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3292076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checkerboard(across)">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a:xfrm>
            <a:off x="611188" y="5589588"/>
            <a:ext cx="4246562" cy="1143000"/>
          </a:xfrm>
        </p:spPr>
        <p:txBody>
          <a:bodyPr/>
          <a:lstStyle/>
          <a:p>
            <a:pPr eaLnBrk="1" hangingPunct="1"/>
            <a:r>
              <a:rPr lang="en-US" altLang="en-US" sz="1800" dirty="0" err="1">
                <a:solidFill>
                  <a:schemeClr val="bg1"/>
                </a:solidFill>
                <a:latin typeface="Times New Roman" panose="02020603050405020304" pitchFamily="18" charset="0"/>
              </a:rPr>
              <a:t>Hình</a:t>
            </a:r>
            <a:r>
              <a:rPr lang="en-US" altLang="en-US" sz="1800" dirty="0">
                <a:solidFill>
                  <a:schemeClr val="bg1"/>
                </a:solidFill>
                <a:latin typeface="Times New Roman" panose="02020603050405020304" pitchFamily="18" charset="0"/>
              </a:rPr>
              <a:t> </a:t>
            </a:r>
            <a:r>
              <a:rPr lang="en-US" altLang="en-US" sz="1800" dirty="0" err="1">
                <a:solidFill>
                  <a:schemeClr val="bg1"/>
                </a:solidFill>
                <a:latin typeface="Times New Roman" panose="02020603050405020304" pitchFamily="18" charset="0"/>
              </a:rPr>
              <a:t>ảnh</a:t>
            </a:r>
            <a:r>
              <a:rPr lang="en-US" altLang="en-US" sz="1800" dirty="0">
                <a:solidFill>
                  <a:schemeClr val="bg1"/>
                </a:solidFill>
                <a:latin typeface="Times New Roman" panose="02020603050405020304" pitchFamily="18" charset="0"/>
              </a:rPr>
              <a:t> </a:t>
            </a:r>
            <a:r>
              <a:rPr lang="en-US" altLang="en-US" sz="1800" dirty="0" err="1">
                <a:solidFill>
                  <a:schemeClr val="bg1"/>
                </a:solidFill>
                <a:latin typeface="Times New Roman" panose="02020603050405020304" pitchFamily="18" charset="0"/>
              </a:rPr>
              <a:t>Cừu</a:t>
            </a:r>
            <a:r>
              <a:rPr lang="en-US" altLang="en-US" sz="1800" dirty="0">
                <a:solidFill>
                  <a:schemeClr val="bg1"/>
                </a:solidFill>
                <a:latin typeface="Times New Roman" panose="02020603050405020304" pitchFamily="18" charset="0"/>
              </a:rPr>
              <a:t> DOLLY</a:t>
            </a:r>
            <a:br>
              <a:rPr lang="en-US" altLang="en-US" sz="3000" dirty="0">
                <a:solidFill>
                  <a:schemeClr val="bg1"/>
                </a:solidFill>
                <a:latin typeface="Times New Roman" panose="02020603050405020304" pitchFamily="18" charset="0"/>
              </a:rPr>
            </a:br>
            <a:r>
              <a:rPr lang="en-US" altLang="en-US" sz="1600" dirty="0">
                <a:solidFill>
                  <a:schemeClr val="bg1"/>
                </a:solidFill>
                <a:latin typeface="Times New Roman" panose="02020603050405020304" pitchFamily="18" charset="0"/>
              </a:rPr>
              <a:t>(05/07/1996 – 14/02/2003)</a:t>
            </a:r>
          </a:p>
        </p:txBody>
      </p:sp>
      <p:pic>
        <p:nvPicPr>
          <p:cNvPr id="21507" name="Picture 5" descr="cuudo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41052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20p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765175"/>
            <a:ext cx="41767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7"/>
          <p:cNvSpPr>
            <a:spLocks noChangeArrowheads="1"/>
          </p:cNvSpPr>
          <p:nvPr/>
        </p:nvSpPr>
        <p:spPr bwMode="auto">
          <a:xfrm>
            <a:off x="4716463" y="5661025"/>
            <a:ext cx="3525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FF0000"/>
                </a:solidFill>
                <a:latin typeface="Times New Roman" panose="02020603050405020304" pitchFamily="18" charset="0"/>
              </a:rPr>
              <a:t>G</a:t>
            </a:r>
            <a:r>
              <a:rPr lang="vi-VN" altLang="en-US" sz="2400" b="1">
                <a:solidFill>
                  <a:srgbClr val="FF0000"/>
                </a:solidFill>
                <a:latin typeface="Times New Roman" panose="02020603050405020304" pitchFamily="18" charset="0"/>
              </a:rPr>
              <a:t>iáo sư </a:t>
            </a:r>
            <a:r>
              <a:rPr lang="en-US" altLang="en-US" sz="2400" b="1">
                <a:solidFill>
                  <a:srgbClr val="FF0000"/>
                </a:solidFill>
                <a:latin typeface="Times New Roman" panose="02020603050405020304" pitchFamily="18" charset="0"/>
              </a:rPr>
              <a:t>Ian</a:t>
            </a:r>
            <a:r>
              <a:rPr lang="en-US" altLang="en-US" sz="2400">
                <a:solidFill>
                  <a:srgbClr val="FF0000"/>
                </a:solidFill>
                <a:latin typeface="Times New Roman" panose="02020603050405020304" pitchFamily="18" charset="0"/>
              </a:rPr>
              <a:t> </a:t>
            </a:r>
            <a:r>
              <a:rPr lang="vi-VN" altLang="en-US" sz="2400" b="1">
                <a:solidFill>
                  <a:srgbClr val="FF0000"/>
                </a:solidFill>
                <a:latin typeface="Times New Roman" panose="02020603050405020304" pitchFamily="18" charset="0"/>
              </a:rPr>
              <a:t>Wilmut</a:t>
            </a:r>
            <a:endParaRPr lang="en-US" altLang="en-US" sz="2400" b="1">
              <a:solidFill>
                <a:srgbClr val="FF0000"/>
              </a:solidFill>
              <a:latin typeface="Times New Roman" panose="02020603050405020304" pitchFamily="18" charset="0"/>
            </a:endParaRPr>
          </a:p>
        </p:txBody>
      </p:sp>
      <p:sp>
        <p:nvSpPr>
          <p:cNvPr id="21510" name="Text Box 8"/>
          <p:cNvSpPr txBox="1">
            <a:spLocks noChangeArrowheads="1"/>
          </p:cNvSpPr>
          <p:nvPr/>
        </p:nvSpPr>
        <p:spPr bwMode="auto">
          <a:xfrm>
            <a:off x="1527175" y="131763"/>
            <a:ext cx="1820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Wingdings" panose="05000000000000000000" pitchFamily="2" charset="2"/>
            </a:endParaRPr>
          </a:p>
        </p:txBody>
      </p:sp>
      <p:sp>
        <p:nvSpPr>
          <p:cNvPr id="21511" name="Text Box 9"/>
          <p:cNvSpPr txBox="1">
            <a:spLocks noChangeArrowheads="1"/>
          </p:cNvSpPr>
          <p:nvPr/>
        </p:nvSpPr>
        <p:spPr bwMode="auto">
          <a:xfrm>
            <a:off x="1023938" y="280988"/>
            <a:ext cx="634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Hãy kể một số thông tin về cừu Dolly mà em biết?</a:t>
            </a:r>
          </a:p>
        </p:txBody>
      </p:sp>
    </p:spTree>
    <p:extLst>
      <p:ext uri="{BB962C8B-B14F-4D97-AF65-F5344CB8AC3E}">
        <p14:creationId xmlns:p14="http://schemas.microsoft.com/office/powerpoint/2010/main" val="1046885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checkerboard(across)">
                                      <p:cBhvr>
                                        <p:cTn id="7" dur="500"/>
                                        <p:tgtEl>
                                          <p:spTgt spid="65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5543">
                                            <p:txEl>
                                              <p:pRg st="0" end="0"/>
                                            </p:txEl>
                                          </p:spTgt>
                                        </p:tgtEl>
                                        <p:attrNameLst>
                                          <p:attrName>style.visibility</p:attrName>
                                        </p:attrNameLst>
                                      </p:cBhvr>
                                      <p:to>
                                        <p:strVal val="visible"/>
                                      </p:to>
                                    </p:set>
                                    <p:anim calcmode="lin" valueType="num">
                                      <p:cBhvr additive="base">
                                        <p:cTn id="12" dur="500" fill="hold"/>
                                        <p:tgtEl>
                                          <p:spTgt spid="6554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55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2782669"/>
            <a:ext cx="5486400" cy="461665"/>
          </a:xfrm>
          <a:prstGeom prst="rect">
            <a:avLst/>
          </a:prstGeom>
          <a:noFill/>
        </p:spPr>
        <p:txBody>
          <a:bodyPr wrap="square" rtlCol="0" anchor="ctr">
            <a:spAutoFit/>
          </a:bodyPr>
          <a:lstStyle/>
          <a:p>
            <a:pPr lvl="0">
              <a:defRPr/>
            </a:pPr>
            <a:r>
              <a:rPr lang="en-US" sz="2400" kern="0" noProof="1">
                <a:solidFill>
                  <a:srgbClr val="FFFF00"/>
                </a:solidFill>
                <a:latin typeface="#9Slide02 Tieu de rat dai 01" panose="020B0604020202020204" charset="0"/>
                <a:ea typeface="#9Slide02 Tieu de rat dai 01" panose="020B0604020202020204" charset="0"/>
              </a:rPr>
              <a:t>SINH SẢN VÔ TÍNH Ở ĐỘNG VẬT</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a:extLst>
              <a:ext uri="{FF2B5EF4-FFF2-40B4-BE49-F238E27FC236}">
                <a16:creationId xmlns:a16="http://schemas.microsoft.com/office/drawing/2014/main" id="{252B27AB-ED81-41E7-923E-E49B18F443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16" b="100000" l="2119" r="99153"/>
                    </a14:imgEffect>
                  </a14:imgLayer>
                </a14:imgProps>
              </a:ext>
              <a:ext uri="{28A0092B-C50C-407E-A947-70E740481C1C}">
                <a14:useLocalDpi xmlns:a14="http://schemas.microsoft.com/office/drawing/2010/main" val="0"/>
              </a:ext>
            </a:extLst>
          </a:blip>
          <a:stretch>
            <a:fillRect/>
          </a:stretch>
        </p:blipFill>
        <p:spPr>
          <a:xfrm rot="3214330">
            <a:off x="1176207" y="2309613"/>
            <a:ext cx="1223793" cy="1182309"/>
          </a:xfrm>
          <a:prstGeom prst="rect">
            <a:avLst/>
          </a:prstGeom>
        </p:spPr>
      </p:pic>
    </p:spTree>
    <p:extLst>
      <p:ext uri="{BB962C8B-B14F-4D97-AF65-F5344CB8AC3E}">
        <p14:creationId xmlns:p14="http://schemas.microsoft.com/office/powerpoint/2010/main" val="107372254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p:txBody>
          <a:bodyPr/>
          <a:lstStyle/>
          <a:p>
            <a:pPr eaLnBrk="1" hangingPunct="1"/>
            <a:r>
              <a:rPr lang="en-US" altLang="en-US" dirty="0" err="1">
                <a:solidFill>
                  <a:schemeClr val="bg1"/>
                </a:solidFill>
              </a:rPr>
              <a:t>Cừu</a:t>
            </a:r>
            <a:r>
              <a:rPr lang="en-US" altLang="en-US" dirty="0">
                <a:solidFill>
                  <a:schemeClr val="bg1"/>
                </a:solidFill>
              </a:rPr>
              <a:t> DOLLY </a:t>
            </a:r>
            <a:r>
              <a:rPr lang="en-US" altLang="en-US" dirty="0" err="1">
                <a:solidFill>
                  <a:schemeClr val="bg1"/>
                </a:solidFill>
              </a:rPr>
              <a:t>sinh</a:t>
            </a:r>
            <a:r>
              <a:rPr lang="en-US" altLang="en-US" dirty="0">
                <a:solidFill>
                  <a:schemeClr val="bg1"/>
                </a:solidFill>
              </a:rPr>
              <a:t> </a:t>
            </a:r>
            <a:r>
              <a:rPr lang="en-US" altLang="en-US" dirty="0" err="1">
                <a:solidFill>
                  <a:schemeClr val="bg1"/>
                </a:solidFill>
              </a:rPr>
              <a:t>lần</a:t>
            </a:r>
            <a:r>
              <a:rPr lang="en-US" altLang="en-US" dirty="0">
                <a:solidFill>
                  <a:schemeClr val="bg1"/>
                </a:solidFill>
              </a:rPr>
              <a:t> I(1998)</a:t>
            </a:r>
          </a:p>
        </p:txBody>
      </p:sp>
      <p:pic>
        <p:nvPicPr>
          <p:cNvPr id="22531" name="Picture 3" descr="dolly"/>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174875" y="1524000"/>
            <a:ext cx="4454525" cy="5257800"/>
          </a:xfrm>
          <a:noFill/>
        </p:spPr>
      </p:pic>
    </p:spTree>
    <p:extLst>
      <p:ext uri="{BB962C8B-B14F-4D97-AF65-F5344CB8AC3E}">
        <p14:creationId xmlns:p14="http://schemas.microsoft.com/office/powerpoint/2010/main" val="420613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6588125" y="3068638"/>
            <a:ext cx="1008063" cy="86518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39" name="Oval 3"/>
          <p:cNvSpPr>
            <a:spLocks noChangeArrowheads="1"/>
          </p:cNvSpPr>
          <p:nvPr/>
        </p:nvSpPr>
        <p:spPr bwMode="auto">
          <a:xfrm>
            <a:off x="6877050" y="3284538"/>
            <a:ext cx="431800" cy="431800"/>
          </a:xfrm>
          <a:prstGeom prst="ellipse">
            <a:avLst/>
          </a:prstGeom>
          <a:solidFill>
            <a:srgbClr val="CC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rPr>
              <a:t>n</a:t>
            </a:r>
          </a:p>
        </p:txBody>
      </p:sp>
      <p:sp>
        <p:nvSpPr>
          <p:cNvPr id="14340" name="AutoShape 4"/>
          <p:cNvSpPr>
            <a:spLocks noChangeArrowheads="1"/>
          </p:cNvSpPr>
          <p:nvPr/>
        </p:nvSpPr>
        <p:spPr bwMode="auto">
          <a:xfrm rot="5400000">
            <a:off x="3923506" y="4725194"/>
            <a:ext cx="288925" cy="287338"/>
          </a:xfrm>
          <a:prstGeom prst="rightArrow">
            <a:avLst>
              <a:gd name="adj1" fmla="val 50000"/>
              <a:gd name="adj2" fmla="val 25138"/>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1" name="AutoShape 5"/>
          <p:cNvSpPr>
            <a:spLocks noChangeArrowheads="1"/>
          </p:cNvSpPr>
          <p:nvPr/>
        </p:nvSpPr>
        <p:spPr bwMode="auto">
          <a:xfrm rot="47262" flipV="1">
            <a:off x="1979613" y="6419850"/>
            <a:ext cx="4572000" cy="152400"/>
          </a:xfrm>
          <a:prstGeom prst="rightArrow">
            <a:avLst>
              <a:gd name="adj1" fmla="val 50000"/>
              <a:gd name="adj2" fmla="val 750000"/>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2" name="Oval 6"/>
          <p:cNvSpPr>
            <a:spLocks noChangeArrowheads="1"/>
          </p:cNvSpPr>
          <p:nvPr/>
        </p:nvSpPr>
        <p:spPr bwMode="auto">
          <a:xfrm>
            <a:off x="468313" y="3068638"/>
            <a:ext cx="1008062" cy="86518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3" name="Oval 7"/>
          <p:cNvSpPr>
            <a:spLocks noChangeArrowheads="1"/>
          </p:cNvSpPr>
          <p:nvPr/>
        </p:nvSpPr>
        <p:spPr bwMode="auto">
          <a:xfrm>
            <a:off x="755650" y="3357563"/>
            <a:ext cx="431800" cy="420687"/>
          </a:xfrm>
          <a:prstGeom prst="ellipse">
            <a:avLst/>
          </a:prstGeom>
          <a:solidFill>
            <a:srgbClr val="008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rPr>
              <a:t>2n</a:t>
            </a:r>
          </a:p>
        </p:txBody>
      </p:sp>
      <p:sp>
        <p:nvSpPr>
          <p:cNvPr id="14344" name="Oval 8"/>
          <p:cNvSpPr>
            <a:spLocks noChangeArrowheads="1"/>
          </p:cNvSpPr>
          <p:nvPr/>
        </p:nvSpPr>
        <p:spPr bwMode="auto">
          <a:xfrm>
            <a:off x="6588125" y="3068638"/>
            <a:ext cx="1008063" cy="86518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5" name="Oval 9"/>
          <p:cNvSpPr>
            <a:spLocks noChangeArrowheads="1"/>
          </p:cNvSpPr>
          <p:nvPr/>
        </p:nvSpPr>
        <p:spPr bwMode="auto">
          <a:xfrm>
            <a:off x="755650" y="3357563"/>
            <a:ext cx="431800" cy="431800"/>
          </a:xfrm>
          <a:prstGeom prst="ellipse">
            <a:avLst/>
          </a:prstGeom>
          <a:solidFill>
            <a:srgbClr val="008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rPr>
              <a:t>2n</a:t>
            </a:r>
          </a:p>
        </p:txBody>
      </p:sp>
      <p:sp>
        <p:nvSpPr>
          <p:cNvPr id="14346" name="Text Box 10"/>
          <p:cNvSpPr txBox="1">
            <a:spLocks noChangeArrowheads="1"/>
          </p:cNvSpPr>
          <p:nvPr/>
        </p:nvSpPr>
        <p:spPr bwMode="auto">
          <a:xfrm>
            <a:off x="6443663" y="24923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err="1">
                <a:solidFill>
                  <a:schemeClr val="bg1"/>
                </a:solidFill>
                <a:latin typeface="Times New Roman" panose="02020603050405020304" pitchFamily="18" charset="0"/>
              </a:rPr>
              <a:t>Tế</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bào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trứng</a:t>
            </a:r>
            <a:endParaRPr lang="en-US" altLang="en-US" sz="2400" dirty="0">
              <a:solidFill>
                <a:schemeClr val="bg1"/>
              </a:solidFill>
              <a:latin typeface="Times New Roman" panose="02020603050405020304" pitchFamily="18" charset="0"/>
            </a:endParaRPr>
          </a:p>
        </p:txBody>
      </p:sp>
      <p:pic>
        <p:nvPicPr>
          <p:cNvPr id="14347" name="Picture 11" descr="Pictur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5157788"/>
            <a:ext cx="11541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23850" y="476250"/>
            <a:ext cx="3048000" cy="1600200"/>
            <a:chOff x="0" y="0"/>
            <a:chExt cx="1920" cy="1008"/>
          </a:xfrm>
        </p:grpSpPr>
        <p:sp>
          <p:nvSpPr>
            <p:cNvPr id="23580" name="Text Box 13"/>
            <p:cNvSpPr txBox="1">
              <a:spLocks noChangeArrowheads="1"/>
            </p:cNvSpPr>
            <p:nvPr/>
          </p:nvSpPr>
          <p:spPr bwMode="auto">
            <a:xfrm>
              <a:off x="960" y="432"/>
              <a:ext cx="96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Cừu</a:t>
              </a:r>
              <a:r>
                <a:rPr lang="en-US" altLang="en-US" sz="2800" dirty="0">
                  <a:solidFill>
                    <a:schemeClr val="bg1"/>
                  </a:solidFill>
                  <a:latin typeface="Times New Roman" panose="02020603050405020304" pitchFamily="18" charset="0"/>
                </a:rPr>
                <a:t> 1</a:t>
              </a:r>
            </a:p>
          </p:txBody>
        </p:sp>
        <p:pic>
          <p:nvPicPr>
            <p:cNvPr id="23581" name="Picture 14"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5"/>
          <p:cNvGrpSpPr>
            <a:grpSpLocks/>
          </p:cNvGrpSpPr>
          <p:nvPr/>
        </p:nvGrpSpPr>
        <p:grpSpPr bwMode="auto">
          <a:xfrm>
            <a:off x="228600" y="4648200"/>
            <a:ext cx="1585913" cy="2209800"/>
            <a:chOff x="0" y="2928"/>
            <a:chExt cx="999" cy="1392"/>
          </a:xfrm>
        </p:grpSpPr>
        <p:sp>
          <p:nvSpPr>
            <p:cNvPr id="23578" name="Text Box 16"/>
            <p:cNvSpPr txBox="1">
              <a:spLocks noChangeArrowheads="1"/>
            </p:cNvSpPr>
            <p:nvPr/>
          </p:nvSpPr>
          <p:spPr bwMode="auto">
            <a:xfrm>
              <a:off x="96" y="2928"/>
              <a:ext cx="720"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Cừu</a:t>
              </a:r>
              <a:r>
                <a:rPr lang="en-US" altLang="en-US" sz="2800" dirty="0">
                  <a:solidFill>
                    <a:schemeClr val="bg1"/>
                  </a:solidFill>
                  <a:latin typeface="Times New Roman" panose="02020603050405020304" pitchFamily="18" charset="0"/>
                </a:rPr>
                <a:t> 3</a:t>
              </a:r>
            </a:p>
            <a:p>
              <a:pPr>
                <a:spcBef>
                  <a:spcPct val="50000"/>
                </a:spcBef>
              </a:pPr>
              <a:endParaRPr lang="en-US" altLang="en-US" dirty="0">
                <a:solidFill>
                  <a:schemeClr val="bg1"/>
                </a:solidFill>
                <a:latin typeface="Times New Roman" panose="02020603050405020304" pitchFamily="18" charset="0"/>
              </a:endParaRPr>
            </a:p>
          </p:txBody>
        </p:sp>
        <p:pic>
          <p:nvPicPr>
            <p:cNvPr id="23579" name="Picture 17"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0"/>
              <a:ext cx="999"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a:grpSpLocks/>
          </p:cNvGrpSpPr>
          <p:nvPr/>
        </p:nvGrpSpPr>
        <p:grpSpPr bwMode="auto">
          <a:xfrm>
            <a:off x="6443663" y="4076700"/>
            <a:ext cx="2376487" cy="2781300"/>
            <a:chOff x="4224" y="2736"/>
            <a:chExt cx="1200" cy="1584"/>
          </a:xfrm>
        </p:grpSpPr>
        <p:sp>
          <p:nvSpPr>
            <p:cNvPr id="23576" name="Rectangle 19"/>
            <p:cNvSpPr>
              <a:spLocks noChangeArrowheads="1"/>
            </p:cNvSpPr>
            <p:nvPr/>
          </p:nvSpPr>
          <p:spPr bwMode="auto">
            <a:xfrm>
              <a:off x="4224" y="2736"/>
              <a:ext cx="1200"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Cừu</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Doly</a:t>
              </a:r>
              <a:endParaRPr lang="en-US" altLang="en-US" sz="2800" dirty="0">
                <a:solidFill>
                  <a:schemeClr val="bg1"/>
                </a:solidFill>
                <a:latin typeface="Times New Roman" panose="02020603050405020304" pitchFamily="18" charset="0"/>
              </a:endParaRPr>
            </a:p>
          </p:txBody>
        </p:sp>
        <p:pic>
          <p:nvPicPr>
            <p:cNvPr id="23577" name="Picture 20" descr="Pict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 y="3114"/>
              <a:ext cx="840"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1"/>
          <p:cNvGrpSpPr>
            <a:grpSpLocks/>
          </p:cNvGrpSpPr>
          <p:nvPr/>
        </p:nvGrpSpPr>
        <p:grpSpPr bwMode="auto">
          <a:xfrm>
            <a:off x="5508625" y="333375"/>
            <a:ext cx="2728913" cy="1617663"/>
            <a:chOff x="3312" y="0"/>
            <a:chExt cx="1719" cy="1019"/>
          </a:xfrm>
        </p:grpSpPr>
        <p:sp>
          <p:nvSpPr>
            <p:cNvPr id="23574" name="Text Box 22"/>
            <p:cNvSpPr txBox="1">
              <a:spLocks noChangeArrowheads="1"/>
            </p:cNvSpPr>
            <p:nvPr/>
          </p:nvSpPr>
          <p:spPr bwMode="auto">
            <a:xfrm>
              <a:off x="3312" y="432"/>
              <a:ext cx="768"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err="1">
                  <a:solidFill>
                    <a:schemeClr val="bg1"/>
                  </a:solidFill>
                  <a:latin typeface="Times New Roman" panose="02020603050405020304" pitchFamily="18" charset="0"/>
                </a:rPr>
                <a:t>Cừu</a:t>
              </a:r>
              <a:r>
                <a:rPr lang="en-US" altLang="en-US" sz="2800" dirty="0">
                  <a:solidFill>
                    <a:schemeClr val="bg1"/>
                  </a:solidFill>
                  <a:latin typeface="Times New Roman" panose="02020603050405020304" pitchFamily="18" charset="0"/>
                </a:rPr>
                <a:t> 2</a:t>
              </a:r>
            </a:p>
            <a:p>
              <a:pPr>
                <a:spcBef>
                  <a:spcPct val="50000"/>
                </a:spcBef>
              </a:pPr>
              <a:endParaRPr lang="en-US" altLang="en-US" dirty="0">
                <a:solidFill>
                  <a:schemeClr val="bg1"/>
                </a:solidFill>
                <a:latin typeface="Times New Roman" panose="02020603050405020304" pitchFamily="18" charset="0"/>
              </a:endParaRPr>
            </a:p>
          </p:txBody>
        </p:sp>
        <p:pic>
          <p:nvPicPr>
            <p:cNvPr id="23575" name="Picture 23" descr="Pict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0"/>
              <a:ext cx="999"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60" name="AutoShape 24"/>
          <p:cNvSpPr>
            <a:spLocks noChangeArrowheads="1"/>
          </p:cNvSpPr>
          <p:nvPr/>
        </p:nvSpPr>
        <p:spPr bwMode="auto">
          <a:xfrm rot="5400000">
            <a:off x="6978650" y="2247900"/>
            <a:ext cx="457200" cy="228600"/>
          </a:xfrm>
          <a:prstGeom prst="rightArrow">
            <a:avLst>
              <a:gd name="adj1" fmla="val 50000"/>
              <a:gd name="adj2" fmla="val 50000"/>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61" name="AutoShape 25"/>
          <p:cNvSpPr>
            <a:spLocks noChangeArrowheads="1"/>
          </p:cNvSpPr>
          <p:nvPr/>
        </p:nvSpPr>
        <p:spPr bwMode="auto">
          <a:xfrm rot="5400000">
            <a:off x="785813" y="2247900"/>
            <a:ext cx="457200" cy="228600"/>
          </a:xfrm>
          <a:prstGeom prst="rightArrow">
            <a:avLst>
              <a:gd name="adj1" fmla="val 50000"/>
              <a:gd name="adj2" fmla="val 50000"/>
            </a:avLst>
          </a:prstGeom>
          <a:solidFill>
            <a:srgbClr val="CC0000"/>
          </a:solidFill>
          <a:ln w="9525">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62" name="Text Box 26"/>
          <p:cNvSpPr txBox="1">
            <a:spLocks noChangeArrowheads="1"/>
          </p:cNvSpPr>
          <p:nvPr/>
        </p:nvSpPr>
        <p:spPr bwMode="auto">
          <a:xfrm>
            <a:off x="0" y="2565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err="1">
                <a:solidFill>
                  <a:schemeClr val="bg1"/>
                </a:solidFill>
                <a:latin typeface="Times New Roman" panose="02020603050405020304" pitchFamily="18" charset="0"/>
              </a:rPr>
              <a:t>Tế</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bào</a:t>
            </a:r>
            <a:r>
              <a:rPr lang="en-US" altLang="en-US" sz="2400" dirty="0">
                <a:solidFill>
                  <a:schemeClr val="bg1"/>
                </a:solidFill>
                <a:latin typeface="Times New Roman" panose="02020603050405020304" pitchFamily="18" charset="0"/>
              </a:rPr>
              <a:t> </a:t>
            </a:r>
            <a:r>
              <a:rPr lang="en-US" altLang="en-US" sz="2400" dirty="0" err="1">
                <a:solidFill>
                  <a:schemeClr val="bg1"/>
                </a:solidFill>
                <a:latin typeface="Times New Roman" panose="02020603050405020304" pitchFamily="18" charset="0"/>
              </a:rPr>
              <a:t>xôma</a:t>
            </a:r>
            <a:endParaRPr lang="en-US" altLang="en-US" sz="2400" dirty="0">
              <a:solidFill>
                <a:schemeClr val="bg1"/>
              </a:solidFill>
              <a:latin typeface="Times New Roman" panose="02020603050405020304" pitchFamily="18" charset="0"/>
            </a:endParaRPr>
          </a:p>
        </p:txBody>
      </p:sp>
      <p:pic>
        <p:nvPicPr>
          <p:cNvPr id="14363" name="Picture 27" descr="Pictur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5157788"/>
            <a:ext cx="11541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 Box 28"/>
          <p:cNvSpPr txBox="1">
            <a:spLocks noChangeArrowheads="1"/>
          </p:cNvSpPr>
          <p:nvPr/>
        </p:nvSpPr>
        <p:spPr bwMode="auto">
          <a:xfrm>
            <a:off x="1692275" y="347663"/>
            <a:ext cx="34559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FF0000"/>
                </a:solidFill>
                <a:latin typeface="Times New Roman" panose="02020603050405020304" pitchFamily="18" charset="0"/>
              </a:rPr>
              <a:t>III. </a:t>
            </a:r>
            <a:r>
              <a:rPr lang="en-US" altLang="en-US" sz="2600" b="1" u="sng">
                <a:solidFill>
                  <a:srgbClr val="FF0000"/>
                </a:solidFill>
                <a:latin typeface="Times New Roman" panose="02020603050405020304" pitchFamily="18" charset="0"/>
              </a:rPr>
              <a:t>ỨNG DỤNG</a:t>
            </a:r>
            <a:r>
              <a:rPr lang="en-US" altLang="en-US" sz="2600" b="1">
                <a:solidFill>
                  <a:srgbClr val="FF0000"/>
                </a:solidFill>
                <a:latin typeface="Times New Roman" panose="02020603050405020304" pitchFamily="18" charset="0"/>
              </a:rPr>
              <a:t>:</a:t>
            </a:r>
          </a:p>
        </p:txBody>
      </p:sp>
      <p:sp>
        <p:nvSpPr>
          <p:cNvPr id="14365" name="Text Box 29"/>
          <p:cNvSpPr txBox="1">
            <a:spLocks noChangeArrowheads="1"/>
          </p:cNvSpPr>
          <p:nvPr/>
        </p:nvSpPr>
        <p:spPr bwMode="auto">
          <a:xfrm>
            <a:off x="2124075" y="765175"/>
            <a:ext cx="3311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2. </a:t>
            </a:r>
            <a:r>
              <a:rPr lang="en-US" altLang="en-US" sz="2800" b="1" u="sng">
                <a:solidFill>
                  <a:srgbClr val="0000FF"/>
                </a:solidFill>
                <a:latin typeface="Times New Roman" panose="02020603050405020304" pitchFamily="18" charset="0"/>
              </a:rPr>
              <a:t>Nhân bản vô tính</a:t>
            </a:r>
            <a:r>
              <a:rPr lang="en-US" altLang="en-US" sz="2800" b="1">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2235310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361"/>
                                        </p:tgtEl>
                                        <p:attrNameLst>
                                          <p:attrName>style.visibility</p:attrName>
                                        </p:attrNameLst>
                                      </p:cBhvr>
                                      <p:to>
                                        <p:strVal val="visible"/>
                                      </p:to>
                                    </p:set>
                                    <p:animEffect transition="in" filter="checkerboard(across)">
                                      <p:cBhvr>
                                        <p:cTn id="11" dur="1000"/>
                                        <p:tgtEl>
                                          <p:spTgt spid="14361"/>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4362"/>
                                        </p:tgtEl>
                                        <p:attrNameLst>
                                          <p:attrName>style.visibility</p:attrName>
                                        </p:attrNameLst>
                                      </p:cBhvr>
                                      <p:to>
                                        <p:strVal val="visible"/>
                                      </p:to>
                                    </p:set>
                                    <p:animEffect transition="in" filter="checkerboard(across)">
                                      <p:cBhvr>
                                        <p:cTn id="14" dur="1000"/>
                                        <p:tgtEl>
                                          <p:spTgt spid="14362"/>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checkerboard(across)">
                                      <p:cBhvr>
                                        <p:cTn id="17" dur="1000"/>
                                        <p:tgtEl>
                                          <p:spTgt spid="1434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checkerboard(across)">
                                      <p:cBhvr>
                                        <p:cTn id="20" dur="1000"/>
                                        <p:tgtEl>
                                          <p:spTgt spid="14342"/>
                                        </p:tgtEl>
                                      </p:cBhvr>
                                    </p:animEffect>
                                  </p:childTnLst>
                                </p:cTn>
                              </p:par>
                            </p:childTnLst>
                          </p:cTn>
                        </p:par>
                        <p:par>
                          <p:cTn id="21" fill="hold" nodeType="afterGroup">
                            <p:stCondLst>
                              <p:cond delay="2000"/>
                            </p:stCondLst>
                            <p:childTnLst>
                              <p:par>
                                <p:cTn id="22" presetID="5"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1000"/>
                                        <p:tgtEl>
                                          <p:spTgt spid="5"/>
                                        </p:tgtEl>
                                      </p:cBhvr>
                                    </p:animEffect>
                                  </p:childTnLst>
                                </p:cTn>
                              </p:par>
                            </p:childTnLst>
                          </p:cTn>
                        </p:par>
                        <p:par>
                          <p:cTn id="25" fill="hold" nodeType="afterGroup">
                            <p:stCondLst>
                              <p:cond delay="3000"/>
                            </p:stCondLst>
                            <p:childTnLst>
                              <p:par>
                                <p:cTn id="26" presetID="5" presetClass="entr" presetSubtype="10" fill="hold" grpId="0" nodeType="afterEffect">
                                  <p:stCondLst>
                                    <p:cond delay="0"/>
                                  </p:stCondLst>
                                  <p:childTnLst>
                                    <p:set>
                                      <p:cBhvr>
                                        <p:cTn id="27" dur="1" fill="hold">
                                          <p:stCondLst>
                                            <p:cond delay="0"/>
                                          </p:stCondLst>
                                        </p:cTn>
                                        <p:tgtEl>
                                          <p:spTgt spid="14360"/>
                                        </p:tgtEl>
                                        <p:attrNameLst>
                                          <p:attrName>style.visibility</p:attrName>
                                        </p:attrNameLst>
                                      </p:cBhvr>
                                      <p:to>
                                        <p:strVal val="visible"/>
                                      </p:to>
                                    </p:set>
                                    <p:animEffect transition="in" filter="checkerboard(across)">
                                      <p:cBhvr>
                                        <p:cTn id="28" dur="1000"/>
                                        <p:tgtEl>
                                          <p:spTgt spid="1436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4346"/>
                                        </p:tgtEl>
                                        <p:attrNameLst>
                                          <p:attrName>style.visibility</p:attrName>
                                        </p:attrNameLst>
                                      </p:cBhvr>
                                      <p:to>
                                        <p:strVal val="visible"/>
                                      </p:to>
                                    </p:set>
                                    <p:animEffect transition="in" filter="checkerboard(across)">
                                      <p:cBhvr>
                                        <p:cTn id="31" dur="1000"/>
                                        <p:tgtEl>
                                          <p:spTgt spid="1434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4339"/>
                                        </p:tgtEl>
                                        <p:attrNameLst>
                                          <p:attrName>style.visibility</p:attrName>
                                        </p:attrNameLst>
                                      </p:cBhvr>
                                      <p:to>
                                        <p:strVal val="visible"/>
                                      </p:to>
                                    </p:set>
                                    <p:animEffect transition="in" filter="checkerboard(across)">
                                      <p:cBhvr>
                                        <p:cTn id="34" dur="1000"/>
                                        <p:tgtEl>
                                          <p:spTgt spid="1433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4338"/>
                                        </p:tgtEl>
                                        <p:attrNameLst>
                                          <p:attrName>style.visibility</p:attrName>
                                        </p:attrNameLst>
                                      </p:cBhvr>
                                      <p:to>
                                        <p:strVal val="visible"/>
                                      </p:to>
                                    </p:set>
                                    <p:animEffect transition="in" filter="checkerboard(across)">
                                      <p:cBhvr>
                                        <p:cTn id="37" dur="1000"/>
                                        <p:tgtEl>
                                          <p:spTgt spid="14338"/>
                                        </p:tgtEl>
                                      </p:cBhvr>
                                    </p:animEffect>
                                  </p:childTnLst>
                                </p:cTn>
                              </p:par>
                            </p:childTnLst>
                          </p:cTn>
                        </p:par>
                        <p:par>
                          <p:cTn id="38" fill="hold" nodeType="afterGroup">
                            <p:stCondLst>
                              <p:cond delay="4000"/>
                            </p:stCondLst>
                            <p:childTnLst>
                              <p:par>
                                <p:cTn id="39" presetID="5" presetClass="exit" presetSubtype="10" fill="hold" grpId="1" nodeType="afterEffect">
                                  <p:stCondLst>
                                    <p:cond delay="0"/>
                                  </p:stCondLst>
                                  <p:childTnLst>
                                    <p:animEffect transition="out" filter="checkerboard(across)">
                                      <p:cBhvr>
                                        <p:cTn id="40" dur="1000"/>
                                        <p:tgtEl>
                                          <p:spTgt spid="14342"/>
                                        </p:tgtEl>
                                      </p:cBhvr>
                                    </p:animEffect>
                                    <p:set>
                                      <p:cBhvr>
                                        <p:cTn id="41" dur="1" fill="hold">
                                          <p:stCondLst>
                                            <p:cond delay="999"/>
                                          </p:stCondLst>
                                        </p:cTn>
                                        <p:tgtEl>
                                          <p:spTgt spid="14342"/>
                                        </p:tgtEl>
                                        <p:attrNameLst>
                                          <p:attrName>style.visibility</p:attrName>
                                        </p:attrNameLst>
                                      </p:cBhvr>
                                      <p:to>
                                        <p:strVal val="hidden"/>
                                      </p:to>
                                    </p:set>
                                  </p:childTnLst>
                                </p:cTn>
                              </p:par>
                            </p:childTnLst>
                          </p:cTn>
                        </p:par>
                        <p:par>
                          <p:cTn id="42" fill="hold" nodeType="afterGroup">
                            <p:stCondLst>
                              <p:cond delay="5000"/>
                            </p:stCondLst>
                            <p:childTnLst>
                              <p:par>
                                <p:cTn id="43" presetID="5" presetClass="exit" presetSubtype="10" fill="hold" grpId="1" nodeType="afterEffect">
                                  <p:stCondLst>
                                    <p:cond delay="0"/>
                                  </p:stCondLst>
                                  <p:childTnLst>
                                    <p:animEffect transition="out" filter="checkerboard(across)">
                                      <p:cBhvr>
                                        <p:cTn id="44" dur="1000"/>
                                        <p:tgtEl>
                                          <p:spTgt spid="14339"/>
                                        </p:tgtEl>
                                      </p:cBhvr>
                                    </p:animEffect>
                                    <p:set>
                                      <p:cBhvr>
                                        <p:cTn id="45" dur="1" fill="hold">
                                          <p:stCondLst>
                                            <p:cond delay="999"/>
                                          </p:stCondLst>
                                        </p:cTn>
                                        <p:tgtEl>
                                          <p:spTgt spid="14339"/>
                                        </p:tgtEl>
                                        <p:attrNameLst>
                                          <p:attrName>style.visibility</p:attrName>
                                        </p:attrNameLst>
                                      </p:cBhvr>
                                      <p:to>
                                        <p:strVal val="hidden"/>
                                      </p:to>
                                    </p:set>
                                  </p:childTnLst>
                                </p:cTn>
                              </p:par>
                            </p:childTnLst>
                          </p:cTn>
                        </p:par>
                        <p:par>
                          <p:cTn id="46" fill="hold" nodeType="afterGroup">
                            <p:stCondLst>
                              <p:cond delay="6000"/>
                            </p:stCondLst>
                            <p:childTnLst>
                              <p:par>
                                <p:cTn id="47" presetID="5" presetClass="entr" presetSubtype="10" fill="hold" grpId="0" nodeType="afterEffect">
                                  <p:stCondLst>
                                    <p:cond delay="0"/>
                                  </p:stCondLst>
                                  <p:childTnLst>
                                    <p:set>
                                      <p:cBhvr>
                                        <p:cTn id="48" dur="1" fill="hold">
                                          <p:stCondLst>
                                            <p:cond delay="0"/>
                                          </p:stCondLst>
                                        </p:cTn>
                                        <p:tgtEl>
                                          <p:spTgt spid="14345"/>
                                        </p:tgtEl>
                                        <p:attrNameLst>
                                          <p:attrName>style.visibility</p:attrName>
                                        </p:attrNameLst>
                                      </p:cBhvr>
                                      <p:to>
                                        <p:strVal val="visible"/>
                                      </p:to>
                                    </p:set>
                                    <p:animEffect transition="in" filter="checkerboard(across)">
                                      <p:cBhvr>
                                        <p:cTn id="49" dur="1000"/>
                                        <p:tgtEl>
                                          <p:spTgt spid="14345"/>
                                        </p:tgtEl>
                                      </p:cBhvr>
                                    </p:animEffect>
                                  </p:childTnLst>
                                </p:cTn>
                              </p:par>
                            </p:childTnLst>
                          </p:cTn>
                        </p:par>
                        <p:par>
                          <p:cTn id="50" fill="hold" nodeType="afterGroup">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14344"/>
                                        </p:tgtEl>
                                        <p:attrNameLst>
                                          <p:attrName>style.visibility</p:attrName>
                                        </p:attrNameLst>
                                      </p:cBhvr>
                                      <p:to>
                                        <p:strVal val="visible"/>
                                      </p:to>
                                    </p:set>
                                    <p:animEffect transition="in" filter="checkerboard(across)">
                                      <p:cBhvr>
                                        <p:cTn id="53" dur="1000"/>
                                        <p:tgtEl>
                                          <p:spTgt spid="14344"/>
                                        </p:tgtEl>
                                      </p:cBhvr>
                                    </p:animEffect>
                                  </p:childTnLst>
                                </p:cTn>
                              </p:par>
                            </p:childTnLst>
                          </p:cTn>
                        </p:par>
                        <p:par>
                          <p:cTn id="54" fill="hold" nodeType="afterGroup">
                            <p:stCondLst>
                              <p:cond delay="8000"/>
                            </p:stCondLst>
                            <p:childTnLst>
                              <p:par>
                                <p:cTn id="55" presetID="0" presetClass="path" presetSubtype="0" accel="50000" decel="50000" fill="hold" grpId="1" nodeType="afterEffect">
                                  <p:stCondLst>
                                    <p:cond delay="0"/>
                                  </p:stCondLst>
                                  <p:childTnLst>
                                    <p:animMotion origin="layout" path="M 2.77778E-7 -4.04624E-7 L -0.32899 0.10821 " pathEditMode="relative" rAng="0" ptsTypes="AA">
                                      <p:cBhvr>
                                        <p:cTn id="56" dur="2000" fill="hold"/>
                                        <p:tgtEl>
                                          <p:spTgt spid="14338"/>
                                        </p:tgtEl>
                                        <p:attrNameLst>
                                          <p:attrName>ppt_x</p:attrName>
                                          <p:attrName>ppt_y</p:attrName>
                                        </p:attrNameLst>
                                      </p:cBhvr>
                                      <p:rCtr x="-16458" y="5410"/>
                                    </p:animMotion>
                                  </p:childTnLst>
                                </p:cTn>
                              </p:par>
                            </p:childTnLst>
                          </p:cTn>
                        </p:par>
                        <p:par>
                          <p:cTn id="57" fill="hold" nodeType="afterGroup">
                            <p:stCondLst>
                              <p:cond delay="10000"/>
                            </p:stCondLst>
                            <p:childTnLst>
                              <p:par>
                                <p:cTn id="58" presetID="0" presetClass="path" presetSubtype="0" accel="50000" decel="50000" fill="hold" grpId="1" nodeType="afterEffect">
                                  <p:stCondLst>
                                    <p:cond delay="0"/>
                                  </p:stCondLst>
                                  <p:childTnLst>
                                    <p:animMotion origin="layout" path="M -2.77778E-7 -4.9711E-6 L 0.33108 0.10544 " pathEditMode="relative" rAng="0" ptsTypes="AA">
                                      <p:cBhvr>
                                        <p:cTn id="59" dur="2000" fill="hold"/>
                                        <p:tgtEl>
                                          <p:spTgt spid="14343"/>
                                        </p:tgtEl>
                                        <p:attrNameLst>
                                          <p:attrName>ppt_x</p:attrName>
                                          <p:attrName>ppt_y</p:attrName>
                                        </p:attrNameLst>
                                      </p:cBhvr>
                                      <p:rCtr x="16545" y="5272"/>
                                    </p:animMotion>
                                  </p:childTnLst>
                                </p:cTn>
                              </p:par>
                            </p:childTnLst>
                          </p:cTn>
                        </p:par>
                        <p:par>
                          <p:cTn id="60" fill="hold" nodeType="afterGroup">
                            <p:stCondLst>
                              <p:cond delay="12000"/>
                            </p:stCondLst>
                            <p:childTnLst>
                              <p:par>
                                <p:cTn id="61" presetID="5" presetClass="entr" presetSubtype="10" fill="hold" grpId="0" nodeType="afterEffect">
                                  <p:stCondLst>
                                    <p:cond delay="0"/>
                                  </p:stCondLst>
                                  <p:childTnLst>
                                    <p:set>
                                      <p:cBhvr>
                                        <p:cTn id="62" dur="1" fill="hold">
                                          <p:stCondLst>
                                            <p:cond delay="0"/>
                                          </p:stCondLst>
                                        </p:cTn>
                                        <p:tgtEl>
                                          <p:spTgt spid="14340"/>
                                        </p:tgtEl>
                                        <p:attrNameLst>
                                          <p:attrName>style.visibility</p:attrName>
                                        </p:attrNameLst>
                                      </p:cBhvr>
                                      <p:to>
                                        <p:strVal val="visible"/>
                                      </p:to>
                                    </p:set>
                                    <p:animEffect transition="in" filter="checkerboard(across)">
                                      <p:cBhvr>
                                        <p:cTn id="63" dur="1000"/>
                                        <p:tgtEl>
                                          <p:spTgt spid="14340"/>
                                        </p:tgtEl>
                                      </p:cBhvr>
                                    </p:animEffect>
                                  </p:childTnLst>
                                </p:cTn>
                              </p:par>
                              <p:par>
                                <p:cTn id="64" presetID="5" presetClass="entr" presetSubtype="10" fill="hold" nodeType="withEffect">
                                  <p:stCondLst>
                                    <p:cond delay="0"/>
                                  </p:stCondLst>
                                  <p:childTnLst>
                                    <p:set>
                                      <p:cBhvr>
                                        <p:cTn id="65" dur="1" fill="hold">
                                          <p:stCondLst>
                                            <p:cond delay="0"/>
                                          </p:stCondLst>
                                        </p:cTn>
                                        <p:tgtEl>
                                          <p:spTgt spid="14347"/>
                                        </p:tgtEl>
                                        <p:attrNameLst>
                                          <p:attrName>style.visibility</p:attrName>
                                        </p:attrNameLst>
                                      </p:cBhvr>
                                      <p:to>
                                        <p:strVal val="visible"/>
                                      </p:to>
                                    </p:set>
                                    <p:animEffect transition="in" filter="checkerboard(across)">
                                      <p:cBhvr>
                                        <p:cTn id="66" dur="1000"/>
                                        <p:tgtEl>
                                          <p:spTgt spid="14347"/>
                                        </p:tgtEl>
                                      </p:cBhvr>
                                    </p:animEffect>
                                  </p:childTnLst>
                                </p:cTn>
                              </p:par>
                            </p:childTnLst>
                          </p:cTn>
                        </p:par>
                        <p:par>
                          <p:cTn id="67" fill="hold" nodeType="afterGroup">
                            <p:stCondLst>
                              <p:cond delay="13000"/>
                            </p:stCondLst>
                            <p:childTnLst>
                              <p:par>
                                <p:cTn id="68" presetID="5" presetClass="entr" presetSubtype="10"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heckerboard(across)">
                                      <p:cBhvr>
                                        <p:cTn id="70" dur="1000"/>
                                        <p:tgtEl>
                                          <p:spTgt spid="3"/>
                                        </p:tgtEl>
                                      </p:cBhvr>
                                    </p:animEffect>
                                  </p:childTnLst>
                                </p:cTn>
                              </p:par>
                              <p:par>
                                <p:cTn id="71" presetID="5" presetClass="entr" presetSubtype="10" fill="hold" nodeType="withEffect">
                                  <p:stCondLst>
                                    <p:cond delay="0"/>
                                  </p:stCondLst>
                                  <p:childTnLst>
                                    <p:set>
                                      <p:cBhvr>
                                        <p:cTn id="72" dur="1" fill="hold">
                                          <p:stCondLst>
                                            <p:cond delay="0"/>
                                          </p:stCondLst>
                                        </p:cTn>
                                        <p:tgtEl>
                                          <p:spTgt spid="14363"/>
                                        </p:tgtEl>
                                        <p:attrNameLst>
                                          <p:attrName>style.visibility</p:attrName>
                                        </p:attrNameLst>
                                      </p:cBhvr>
                                      <p:to>
                                        <p:strVal val="visible"/>
                                      </p:to>
                                    </p:set>
                                    <p:animEffect transition="in" filter="checkerboard(across)">
                                      <p:cBhvr>
                                        <p:cTn id="73" dur="2000"/>
                                        <p:tgtEl>
                                          <p:spTgt spid="14363"/>
                                        </p:tgtEl>
                                      </p:cBhvr>
                                    </p:animEffect>
                                  </p:childTnLst>
                                </p:cTn>
                              </p:par>
                            </p:childTnLst>
                          </p:cTn>
                        </p:par>
                        <p:par>
                          <p:cTn id="74" fill="hold" nodeType="afterGroup">
                            <p:stCondLst>
                              <p:cond delay="15000"/>
                            </p:stCondLst>
                            <p:childTnLst>
                              <p:par>
                                <p:cTn id="75" presetID="0" presetClass="path" presetSubtype="0" accel="50000" decel="50000" fill="hold" nodeType="afterEffect">
                                  <p:stCondLst>
                                    <p:cond delay="0"/>
                                  </p:stCondLst>
                                  <p:childTnLst>
                                    <p:animMotion origin="layout" path="M 2.5E-6 4.39306E-6 L -0.36302 0.12554 " pathEditMode="relative" rAng="0" ptsTypes="AA">
                                      <p:cBhvr>
                                        <p:cTn id="76" dur="2000" fill="hold"/>
                                        <p:tgtEl>
                                          <p:spTgt spid="14347"/>
                                        </p:tgtEl>
                                        <p:attrNameLst>
                                          <p:attrName>ppt_x</p:attrName>
                                          <p:attrName>ppt_y</p:attrName>
                                        </p:attrNameLst>
                                      </p:cBhvr>
                                      <p:rCtr x="-18160" y="6266"/>
                                    </p:animMotion>
                                  </p:childTnLst>
                                </p:cTn>
                              </p:par>
                            </p:childTnLst>
                          </p:cTn>
                        </p:par>
                        <p:par>
                          <p:cTn id="77" fill="hold" nodeType="afterGroup">
                            <p:stCondLst>
                              <p:cond delay="17000"/>
                            </p:stCondLst>
                            <p:childTnLst>
                              <p:par>
                                <p:cTn id="78" presetID="5" presetClass="exit" presetSubtype="10" fill="hold" nodeType="afterEffect">
                                  <p:stCondLst>
                                    <p:cond delay="0"/>
                                  </p:stCondLst>
                                  <p:childTnLst>
                                    <p:animEffect transition="out" filter="checkerboard(across)">
                                      <p:cBhvr>
                                        <p:cTn id="79" dur="1000"/>
                                        <p:tgtEl>
                                          <p:spTgt spid="14347"/>
                                        </p:tgtEl>
                                      </p:cBhvr>
                                    </p:animEffect>
                                    <p:set>
                                      <p:cBhvr>
                                        <p:cTn id="80" dur="1" fill="hold">
                                          <p:stCondLst>
                                            <p:cond delay="999"/>
                                          </p:stCondLst>
                                        </p:cTn>
                                        <p:tgtEl>
                                          <p:spTgt spid="14347"/>
                                        </p:tgtEl>
                                        <p:attrNameLst>
                                          <p:attrName>style.visibility</p:attrName>
                                        </p:attrNameLst>
                                      </p:cBhvr>
                                      <p:to>
                                        <p:strVal val="hidden"/>
                                      </p:to>
                                    </p:set>
                                  </p:childTnLst>
                                </p:cTn>
                              </p:par>
                            </p:childTnLst>
                          </p:cTn>
                        </p:par>
                        <p:par>
                          <p:cTn id="81" fill="hold" nodeType="afterGroup">
                            <p:stCondLst>
                              <p:cond delay="18000"/>
                            </p:stCondLst>
                            <p:childTnLst>
                              <p:par>
                                <p:cTn id="82" presetID="5" presetClass="entr" presetSubtype="10" fill="hold" grpId="0" nodeType="afterEffect">
                                  <p:stCondLst>
                                    <p:cond delay="0"/>
                                  </p:stCondLst>
                                  <p:childTnLst>
                                    <p:set>
                                      <p:cBhvr>
                                        <p:cTn id="83" dur="1" fill="hold">
                                          <p:stCondLst>
                                            <p:cond delay="0"/>
                                          </p:stCondLst>
                                        </p:cTn>
                                        <p:tgtEl>
                                          <p:spTgt spid="14341"/>
                                        </p:tgtEl>
                                        <p:attrNameLst>
                                          <p:attrName>style.visibility</p:attrName>
                                        </p:attrNameLst>
                                      </p:cBhvr>
                                      <p:to>
                                        <p:strVal val="visible"/>
                                      </p:to>
                                    </p:set>
                                    <p:animEffect transition="in" filter="checkerboard(across)">
                                      <p:cBhvr>
                                        <p:cTn id="84" dur="1000"/>
                                        <p:tgtEl>
                                          <p:spTgt spid="14341"/>
                                        </p:tgtEl>
                                      </p:cBhvr>
                                    </p:animEffect>
                                  </p:childTnLst>
                                </p:cTn>
                              </p:par>
                              <p:par>
                                <p:cTn id="85" presetID="5" presetClass="entr" presetSubtype="1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checkerboard(across)">
                                      <p:cBhvr>
                                        <p:cTn id="87" dur="1000"/>
                                        <p:tgtEl>
                                          <p:spTgt spid="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14365"/>
                                        </p:tgtEl>
                                        <p:attrNameLst>
                                          <p:attrName>style.visibility</p:attrName>
                                        </p:attrNameLst>
                                      </p:cBhvr>
                                      <p:to>
                                        <p:strVal val="visible"/>
                                      </p:to>
                                    </p:set>
                                    <p:animEffect transition="in" filter="checkerboard(across)">
                                      <p:cBhvr>
                                        <p:cTn id="92" dur="500"/>
                                        <p:tgtEl>
                                          <p:spTgt spid="14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8" grpId="1" animBg="1"/>
      <p:bldP spid="14339" grpId="0" animBg="1"/>
      <p:bldP spid="14339" grpId="1" animBg="1"/>
      <p:bldP spid="14340" grpId="0" animBg="1"/>
      <p:bldP spid="14341" grpId="0" animBg="1"/>
      <p:bldP spid="14342" grpId="0" animBg="1"/>
      <p:bldP spid="14342" grpId="1" animBg="1"/>
      <p:bldP spid="14343" grpId="0" animBg="1"/>
      <p:bldP spid="14343" grpId="1" animBg="1"/>
      <p:bldP spid="14344" grpId="0" animBg="1"/>
      <p:bldP spid="14345" grpId="0" animBg="1"/>
      <p:bldP spid="14346" grpId="0"/>
      <p:bldP spid="14360" grpId="0" animBg="1"/>
      <p:bldP spid="14361" grpId="0" animBg="1"/>
      <p:bldP spid="14362" grpId="0"/>
      <p:bldP spid="143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Users\Tien Anh\Desktop\images (2).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95513" y="1628775"/>
            <a:ext cx="4779962" cy="3179763"/>
          </a:xfrm>
        </p:spPr>
      </p:pic>
      <p:sp>
        <p:nvSpPr>
          <p:cNvPr id="6" name="Cloud Callout 5"/>
          <p:cNvSpPr/>
          <p:nvPr/>
        </p:nvSpPr>
        <p:spPr>
          <a:xfrm>
            <a:off x="684213" y="0"/>
            <a:ext cx="8229600" cy="2209800"/>
          </a:xfrm>
          <a:prstGeom prst="cloudCallout">
            <a:avLst>
              <a:gd name="adj1" fmla="val -26762"/>
              <a:gd name="adj2" fmla="val 72700"/>
            </a:avLst>
          </a:prstGeom>
          <a:solidFill>
            <a:srgbClr val="EF67C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500" dirty="0" err="1">
                <a:latin typeface="Times New Roman" pitchFamily="18" charset="0"/>
                <a:cs typeface="Times New Roman" pitchFamily="18" charset="0"/>
              </a:rPr>
              <a:t>Có</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phát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triển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ứng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dụng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nhân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bản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vô</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tính</a:t>
            </a:r>
            <a:r>
              <a:rPr lang="en-US" sz="3500" dirty="0">
                <a:latin typeface="Times New Roman" pitchFamily="18" charset="0"/>
                <a:cs typeface="Times New Roman" pitchFamily="18" charset="0"/>
              </a:rPr>
              <a:t> ở </a:t>
            </a:r>
            <a:r>
              <a:rPr lang="en-US" sz="3500" dirty="0" err="1">
                <a:latin typeface="Times New Roman" pitchFamily="18" charset="0"/>
                <a:cs typeface="Times New Roman" pitchFamily="18" charset="0"/>
              </a:rPr>
              <a:t>động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vật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Đặc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biệt</a:t>
            </a:r>
            <a:r>
              <a:rPr lang="en-US" sz="3500" dirty="0">
                <a:latin typeface="Times New Roman" pitchFamily="18" charset="0"/>
                <a:cs typeface="Times New Roman" pitchFamily="18" charset="0"/>
              </a:rPr>
              <a:t> ở </a:t>
            </a:r>
            <a:r>
              <a:rPr lang="en-US" sz="3500" dirty="0" err="1">
                <a:latin typeface="Times New Roman" pitchFamily="18" charset="0"/>
                <a:cs typeface="Times New Roman" pitchFamily="18" charset="0"/>
              </a:rPr>
              <a:t>người</a:t>
            </a:r>
            <a:r>
              <a:rPr lang="en-US" sz="3500" dirty="0">
                <a:latin typeface="Times New Roman" pitchFamily="18" charset="0"/>
                <a:cs typeface="Times New Roman" pitchFamily="18" charset="0"/>
              </a:rPr>
              <a:t> hay </a:t>
            </a:r>
            <a:r>
              <a:rPr lang="en-US" sz="3500" dirty="0" err="1">
                <a:latin typeface="Times New Roman" pitchFamily="18" charset="0"/>
                <a:cs typeface="Times New Roman" pitchFamily="18" charset="0"/>
              </a:rPr>
              <a:t>không</a:t>
            </a:r>
            <a:r>
              <a:rPr lang="en-US" sz="3500" dirty="0">
                <a:latin typeface="Times New Roman" pitchFamily="18" charset="0"/>
                <a:cs typeface="Times New Roman" pitchFamily="18" charset="0"/>
              </a:rPr>
              <a:t>? </a:t>
            </a:r>
          </a:p>
        </p:txBody>
      </p:sp>
      <p:sp>
        <p:nvSpPr>
          <p:cNvPr id="25604" name="TextBox 6"/>
          <p:cNvSpPr txBox="1">
            <a:spLocks noChangeArrowheads="1"/>
          </p:cNvSpPr>
          <p:nvPr/>
        </p:nvSpPr>
        <p:spPr bwMode="auto">
          <a:xfrm>
            <a:off x="3779838" y="3284538"/>
            <a:ext cx="1447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a:solidFill>
                  <a:srgbClr val="0000FF"/>
                </a:solidFill>
                <a:latin typeface="Times New Roman" panose="02020603050405020304" pitchFamily="18" charset="0"/>
                <a:cs typeface="Times New Roman" panose="02020603050405020304" pitchFamily="18" charset="0"/>
              </a:rPr>
              <a:t>Nhân bản vô tính</a:t>
            </a:r>
          </a:p>
        </p:txBody>
      </p:sp>
      <p:sp>
        <p:nvSpPr>
          <p:cNvPr id="65542" name="TextBox 7"/>
          <p:cNvSpPr txBox="1">
            <a:spLocks noChangeArrowheads="1"/>
          </p:cNvSpPr>
          <p:nvPr/>
        </p:nvSpPr>
        <p:spPr bwMode="auto">
          <a:xfrm>
            <a:off x="2590800" y="3429000"/>
            <a:ext cx="1219200" cy="8620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0" b="1">
                <a:solidFill>
                  <a:srgbClr val="0000FF"/>
                </a:solidFill>
                <a:latin typeface="Times New Roman" panose="02020603050405020304" pitchFamily="18" charset="0"/>
                <a:cs typeface="Times New Roman" panose="02020603050405020304" pitchFamily="18" charset="0"/>
              </a:rPr>
              <a:t>có</a:t>
            </a:r>
          </a:p>
        </p:txBody>
      </p:sp>
      <p:sp>
        <p:nvSpPr>
          <p:cNvPr id="65543" name="TextBox 8"/>
          <p:cNvSpPr txBox="1">
            <a:spLocks noChangeArrowheads="1"/>
          </p:cNvSpPr>
          <p:nvPr/>
        </p:nvSpPr>
        <p:spPr bwMode="auto">
          <a:xfrm>
            <a:off x="5076825" y="3500438"/>
            <a:ext cx="1828800" cy="8540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000">
                <a:solidFill>
                  <a:srgbClr val="FFFF00"/>
                </a:solidFill>
                <a:latin typeface="Times New Roman" panose="02020603050405020304" pitchFamily="18" charset="0"/>
                <a:cs typeface="Times New Roman" panose="02020603050405020304" pitchFamily="18" charset="0"/>
              </a:rPr>
              <a:t>không</a:t>
            </a:r>
          </a:p>
        </p:txBody>
      </p:sp>
      <p:sp>
        <p:nvSpPr>
          <p:cNvPr id="12" name="Vertical Scroll 11"/>
          <p:cNvSpPr/>
          <p:nvPr/>
        </p:nvSpPr>
        <p:spPr>
          <a:xfrm>
            <a:off x="250825" y="2276475"/>
            <a:ext cx="2743200" cy="4191000"/>
          </a:xfrm>
          <a:prstGeom prst="verticalScroll">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Tiềm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năng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thay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quan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bị</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hỏng</a:t>
            </a:r>
            <a:r>
              <a:rPr lang="en-US" sz="2400" dirty="0">
                <a:solidFill>
                  <a:srgbClr val="0000FF"/>
                </a:solidFill>
                <a:latin typeface="Times New Roman" pitchFamily="18" charset="0"/>
                <a:cs typeface="Times New Roman" pitchFamily="18" charset="0"/>
              </a:rPr>
              <a:t> </a:t>
            </a:r>
          </a:p>
          <a:p>
            <a:pPr fontAlgn="auto">
              <a:spcBef>
                <a:spcPts val="0"/>
              </a:spcBef>
              <a:spcAft>
                <a:spcPts val="0"/>
              </a:spcAft>
              <a:defRPr/>
            </a:pP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giống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vô</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loài</a:t>
            </a:r>
            <a:r>
              <a:rPr lang="en-US" sz="2400" dirty="0">
                <a:solidFill>
                  <a:srgbClr val="0000FF"/>
                </a:solidFill>
                <a:latin typeface="Times New Roman" pitchFamily="18" charset="0"/>
                <a:cs typeface="Times New Roman" pitchFamily="18" charset="0"/>
              </a:rPr>
              <a:t> </a:t>
            </a:r>
            <a:r>
              <a:rPr lang="en-US" sz="2400" b="1" u="sng" dirty="0" err="1">
                <a:solidFill>
                  <a:srgbClr val="0000FF"/>
                </a:solidFill>
                <a:latin typeface="Times New Roman" pitchFamily="18" charset="0"/>
                <a:cs typeface="Times New Roman" pitchFamily="18" charset="0"/>
              </a:rPr>
              <a:t>động</a:t>
            </a:r>
            <a:r>
              <a:rPr lang="en-US" sz="2400" b="1" u="sng" dirty="0">
                <a:solidFill>
                  <a:srgbClr val="0000FF"/>
                </a:solidFill>
                <a:latin typeface="Times New Roman" pitchFamily="18" charset="0"/>
                <a:cs typeface="Times New Roman" pitchFamily="18" charset="0"/>
              </a:rPr>
              <a:t> </a:t>
            </a:r>
            <a:r>
              <a:rPr lang="en-US" sz="2400" b="1" u="sng" dirty="0" err="1">
                <a:solidFill>
                  <a:srgbClr val="0000FF"/>
                </a:solidFill>
                <a:latin typeface="Times New Roman" pitchFamily="18" charset="0"/>
                <a:cs typeface="Times New Roman" pitchFamily="18" charset="0"/>
              </a:rPr>
              <a:t>vật</a:t>
            </a:r>
            <a:r>
              <a:rPr lang="en-US" sz="2400" b="1" u="sng" dirty="0">
                <a:solidFill>
                  <a:srgbClr val="0000FF"/>
                </a:solidFill>
                <a:latin typeface="Times New Roman" pitchFamily="18" charset="0"/>
                <a:cs typeface="Times New Roman" pitchFamily="18" charset="0"/>
              </a:rPr>
              <a:t> </a:t>
            </a:r>
            <a:r>
              <a:rPr lang="en-US" sz="2400" b="1" u="sng" dirty="0" err="1">
                <a:solidFill>
                  <a:srgbClr val="0000FF"/>
                </a:solidFill>
                <a:latin typeface="Times New Roman" pitchFamily="18" charset="0"/>
                <a:cs typeface="Times New Roman" pitchFamily="18" charset="0"/>
              </a:rPr>
              <a:t>quý</a:t>
            </a:r>
            <a:r>
              <a:rPr lang="en-US" sz="2400" b="1" u="sng" dirty="0">
                <a:solidFill>
                  <a:srgbClr val="0000FF"/>
                </a:solidFill>
                <a:latin typeface="Times New Roman" pitchFamily="18" charset="0"/>
                <a:cs typeface="Times New Roman" pitchFamily="18" charset="0"/>
              </a:rPr>
              <a:t> </a:t>
            </a:r>
            <a:r>
              <a:rPr lang="en-US" sz="2400" b="1" u="sng" dirty="0" err="1">
                <a:solidFill>
                  <a:srgbClr val="0000FF"/>
                </a:solidFill>
                <a:latin typeface="Times New Roman" pitchFamily="18" charset="0"/>
                <a:cs typeface="Times New Roman" pitchFamily="18" charset="0"/>
              </a:rPr>
              <a:t>hiếm</a:t>
            </a:r>
            <a:r>
              <a:rPr lang="en-US" b="1" u="sng" dirty="0">
                <a:solidFill>
                  <a:srgbClr val="0000FF"/>
                </a:solidFill>
                <a:latin typeface="Times New Roman" pitchFamily="18" charset="0"/>
                <a:cs typeface="Times New Roman" pitchFamily="18" charset="0"/>
              </a:rPr>
              <a:t>.</a:t>
            </a:r>
            <a:endParaRPr lang="en-US" dirty="0"/>
          </a:p>
        </p:txBody>
      </p:sp>
      <p:sp>
        <p:nvSpPr>
          <p:cNvPr id="13" name="Vertical Scroll 12"/>
          <p:cNvSpPr/>
          <p:nvPr/>
        </p:nvSpPr>
        <p:spPr>
          <a:xfrm>
            <a:off x="6372225" y="2276475"/>
            <a:ext cx="2514600" cy="4038600"/>
          </a:xfrm>
          <a:prstGeom prst="verticalScroll">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500" b="1" dirty="0">
                <a:latin typeface="Times New Roman" pitchFamily="18" charset="0"/>
                <a:cs typeface="Times New Roman" pitchFamily="18" charset="0"/>
              </a:rPr>
              <a:t>ĐẠO ĐỨC </a:t>
            </a:r>
            <a:r>
              <a:rPr lang="en-US" sz="2500" b="1" dirty="0" err="1">
                <a:latin typeface="Times New Roman" pitchFamily="18" charset="0"/>
                <a:cs typeface="Times New Roman" pitchFamily="18" charset="0"/>
              </a:rPr>
              <a:t>và</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những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hạn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chế</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của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nhân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bản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vô</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tính</a:t>
            </a:r>
            <a:endParaRPr lang="en-US" sz="2500" b="1" dirty="0">
              <a:latin typeface="Times New Roman" pitchFamily="18" charset="0"/>
              <a:cs typeface="Times New Roman" pitchFamily="18" charset="0"/>
            </a:endParaRPr>
          </a:p>
        </p:txBody>
      </p:sp>
    </p:spTree>
    <p:extLst>
      <p:ext uri="{BB962C8B-B14F-4D97-AF65-F5344CB8AC3E}">
        <p14:creationId xmlns:p14="http://schemas.microsoft.com/office/powerpoint/2010/main" val="364974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box(in)">
                                      <p:cBhvr>
                                        <p:cTn id="12" dur="500"/>
                                        <p:tgtEl>
                                          <p:spTgt spid="655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5543"/>
                                        </p:tgtEl>
                                        <p:attrNameLst>
                                          <p:attrName>style.visibility</p:attrName>
                                        </p:attrNameLst>
                                      </p:cBhvr>
                                      <p:to>
                                        <p:strVal val="visible"/>
                                      </p:to>
                                    </p:set>
                                    <p:animEffect transition="in" filter="box(in)">
                                      <p:cBhvr>
                                        <p:cTn id="22" dur="500"/>
                                        <p:tgtEl>
                                          <p:spTgt spid="655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5542" grpId="0" animBg="1"/>
      <p:bldP spid="65543"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228600"/>
            <a:ext cx="9601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FF0000"/>
                </a:solidFill>
                <a:latin typeface="Times New Roman" panose="02020603050405020304" pitchFamily="18" charset="0"/>
              </a:rPr>
              <a:t>III. </a:t>
            </a:r>
            <a:r>
              <a:rPr lang="en-US" altLang="en-US" sz="2600" b="1" u="sng">
                <a:solidFill>
                  <a:srgbClr val="FF0000"/>
                </a:solidFill>
                <a:latin typeface="Times New Roman" panose="02020603050405020304" pitchFamily="18" charset="0"/>
              </a:rPr>
              <a:t>ỨNG DỤNG</a:t>
            </a:r>
            <a:r>
              <a:rPr lang="en-US" altLang="en-US" sz="2600" b="1">
                <a:solidFill>
                  <a:srgbClr val="FF0000"/>
                </a:solidFill>
                <a:latin typeface="Times New Roman" panose="02020603050405020304" pitchFamily="18" charset="0"/>
              </a:rPr>
              <a:t>:</a:t>
            </a:r>
          </a:p>
        </p:txBody>
      </p:sp>
      <p:sp>
        <p:nvSpPr>
          <p:cNvPr id="26627" name="Text Box 3"/>
          <p:cNvSpPr txBox="1">
            <a:spLocks noChangeArrowheads="1"/>
          </p:cNvSpPr>
          <p:nvPr/>
        </p:nvSpPr>
        <p:spPr bwMode="auto">
          <a:xfrm>
            <a:off x="381000" y="8382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2. </a:t>
            </a:r>
            <a:r>
              <a:rPr lang="en-US" altLang="en-US" sz="2800" b="1" u="sng">
                <a:solidFill>
                  <a:srgbClr val="0000FF"/>
                </a:solidFill>
                <a:latin typeface="Times New Roman" panose="02020603050405020304" pitchFamily="18" charset="0"/>
              </a:rPr>
              <a:t>Nhân bản vô tính</a:t>
            </a:r>
            <a:r>
              <a:rPr lang="en-US" altLang="en-US" sz="2800" b="1">
                <a:solidFill>
                  <a:srgbClr val="0000FF"/>
                </a:solidFill>
                <a:latin typeface="Times New Roman" panose="02020603050405020304" pitchFamily="18" charset="0"/>
              </a:rPr>
              <a:t>:</a:t>
            </a:r>
          </a:p>
        </p:txBody>
      </p:sp>
      <p:sp>
        <p:nvSpPr>
          <p:cNvPr id="16388" name="Text Box 4"/>
          <p:cNvSpPr txBox="1">
            <a:spLocks noChangeArrowheads="1"/>
          </p:cNvSpPr>
          <p:nvPr/>
        </p:nvSpPr>
        <p:spPr bwMode="auto">
          <a:xfrm>
            <a:off x="457200" y="1524000"/>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FF00FF"/>
                </a:solidFill>
                <a:latin typeface="Times New Roman" panose="02020603050405020304" pitchFamily="18" charset="0"/>
              </a:rPr>
              <a:t>b. Thành tựu : </a:t>
            </a:r>
          </a:p>
        </p:txBody>
      </p:sp>
      <p:sp>
        <p:nvSpPr>
          <p:cNvPr id="16389" name="Text Box 5"/>
          <p:cNvSpPr txBox="1">
            <a:spLocks noChangeArrowheads="1"/>
          </p:cNvSpPr>
          <p:nvPr/>
        </p:nvSpPr>
        <p:spPr bwMode="auto">
          <a:xfrm>
            <a:off x="381000" y="2416175"/>
            <a:ext cx="858361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en-US" altLang="en-US" sz="2800" dirty="0">
                <a:solidFill>
                  <a:schemeClr val="bg1"/>
                </a:solidFill>
                <a:latin typeface="Times New Roman" panose="02020603050405020304" pitchFamily="18" charset="0"/>
              </a:rPr>
              <a:t>Ở </a:t>
            </a:r>
            <a:r>
              <a:rPr lang="en-US" altLang="en-US" sz="2800" dirty="0" err="1">
                <a:solidFill>
                  <a:schemeClr val="bg1"/>
                </a:solidFill>
                <a:latin typeface="Times New Roman" panose="02020603050405020304" pitchFamily="18" charset="0"/>
              </a:rPr>
              <a:t>Việt</a:t>
            </a:r>
            <a:r>
              <a:rPr lang="en-US" altLang="en-US" sz="2800" dirty="0">
                <a:solidFill>
                  <a:schemeClr val="bg1"/>
                </a:solidFill>
                <a:latin typeface="Times New Roman" panose="02020603050405020304" pitchFamily="18" charset="0"/>
              </a:rPr>
              <a:t> Nam: </a:t>
            </a:r>
            <a:r>
              <a:rPr lang="en-US" altLang="en-US" sz="2800" dirty="0" err="1">
                <a:solidFill>
                  <a:schemeClr val="bg1"/>
                </a:solidFill>
                <a:latin typeface="Times New Roman" panose="02020603050405020304" pitchFamily="18" charset="0"/>
              </a:rPr>
              <a:t>Nhân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bản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vô</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tính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thành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công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trên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Trạch</a:t>
            </a:r>
            <a:r>
              <a:rPr lang="en-US" altLang="en-US" sz="2800" dirty="0">
                <a:solidFill>
                  <a:schemeClr val="bg1"/>
                </a:solidFill>
                <a:latin typeface="Times New Roman" panose="02020603050405020304" pitchFamily="18" charset="0"/>
              </a:rPr>
              <a:t>. </a:t>
            </a:r>
          </a:p>
          <a:p>
            <a:pPr>
              <a:spcBef>
                <a:spcPct val="50000"/>
              </a:spcBef>
            </a:pP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Trên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Thế</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giới:Nhân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bản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vô</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thành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trên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lợn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bò</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khỉ,cừu</a:t>
            </a:r>
            <a:r>
              <a:rPr lang="en-US" altLang="en-US" sz="2800" dirty="0">
                <a:solidFill>
                  <a:schemeClr val="bg1"/>
                </a:solidFill>
                <a:latin typeface="Times New Roman" panose="02020603050405020304" pitchFamily="18" charset="0"/>
                <a:cs typeface="Times New Roman" panose="02020603050405020304" pitchFamily="18" charset="0"/>
              </a:rPr>
              <a:t>……</a:t>
            </a:r>
          </a:p>
          <a:p>
            <a:pPr>
              <a:spcBef>
                <a:spcPct val="50000"/>
              </a:spcBef>
            </a:pP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16390" name="Text Box 6"/>
          <p:cNvSpPr txBox="1">
            <a:spLocks noChangeArrowheads="1"/>
          </p:cNvSpPr>
          <p:nvPr/>
        </p:nvSpPr>
        <p:spPr bwMode="auto">
          <a:xfrm>
            <a:off x="323850" y="4005263"/>
            <a:ext cx="807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chemeClr val="bg1"/>
                </a:solidFill>
                <a:latin typeface="Times New Roman" panose="02020603050405020304" pitchFamily="18" charset="0"/>
              </a:rPr>
              <a:t>-</a:t>
            </a:r>
            <a:r>
              <a:rPr lang="en-US" altLang="en-US" sz="2800" dirty="0" err="1">
                <a:solidFill>
                  <a:schemeClr val="bg1"/>
                </a:solidFill>
                <a:latin typeface="Times New Roman" panose="02020603050405020304" pitchFamily="18" charset="0"/>
              </a:rPr>
              <a:t>Trong</a:t>
            </a:r>
            <a:r>
              <a:rPr lang="en-US" altLang="en-US" sz="2800" dirty="0">
                <a:solidFill>
                  <a:schemeClr val="bg1"/>
                </a:solidFill>
                <a:latin typeface="Times New Roman" panose="02020603050405020304" pitchFamily="18" charset="0"/>
              </a:rPr>
              <a:t> y </a:t>
            </a:r>
            <a:r>
              <a:rPr lang="en-US" altLang="en-US" sz="2800" dirty="0" err="1">
                <a:solidFill>
                  <a:schemeClr val="bg1"/>
                </a:solidFill>
                <a:latin typeface="Times New Roman" panose="02020603050405020304" pitchFamily="18" charset="0"/>
              </a:rPr>
              <a:t>học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Để</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tạo</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ra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quan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mới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thay</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thế</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cơ</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quan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bị</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bệnh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bị</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hỏng</a:t>
            </a:r>
            <a:r>
              <a:rPr lang="en-US" altLang="en-US" sz="2800" dirty="0">
                <a:solidFill>
                  <a:schemeClr val="bg1"/>
                </a:solidFill>
                <a:latin typeface="Times New Roman" panose="02020603050405020304" pitchFamily="18" charset="0"/>
              </a:rPr>
              <a:t> ở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a:t>
            </a:r>
          </a:p>
        </p:txBody>
      </p:sp>
    </p:spTree>
    <p:extLst>
      <p:ext uri="{BB962C8B-B14F-4D97-AF65-F5344CB8AC3E}">
        <p14:creationId xmlns:p14="http://schemas.microsoft.com/office/powerpoint/2010/main" val="2648867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checkerboard(across)">
                                      <p:cBhvr>
                                        <p:cTn id="12" dur="500"/>
                                        <p:tgtEl>
                                          <p:spTgt spid="16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checkerboard(across)">
                                      <p:cBhvr>
                                        <p:cTn id="1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9" grpId="0"/>
      <p:bldP spid="1639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h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6463"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descr="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228600" y="3290888"/>
            <a:ext cx="4114800" cy="4667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FF"/>
                </a:solidFill>
                <a:cs typeface="Arial" panose="020B0604020202020204" pitchFamily="34" charset="0"/>
              </a:rPr>
              <a:t>Nhân bản vô tính ở chuột</a:t>
            </a:r>
          </a:p>
        </p:txBody>
      </p:sp>
      <p:sp>
        <p:nvSpPr>
          <p:cNvPr id="27653" name="Text Box 5"/>
          <p:cNvSpPr txBox="1">
            <a:spLocks noChangeArrowheads="1"/>
          </p:cNvSpPr>
          <p:nvPr/>
        </p:nvSpPr>
        <p:spPr bwMode="auto">
          <a:xfrm>
            <a:off x="4724400" y="3290888"/>
            <a:ext cx="4419600" cy="46672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FF"/>
                </a:solidFill>
                <a:cs typeface="Arial" panose="020B0604020202020204" pitchFamily="34" charset="0"/>
              </a:rPr>
              <a:t>Nhân bản vô tính ở chó</a:t>
            </a:r>
          </a:p>
        </p:txBody>
      </p:sp>
      <p:pic>
        <p:nvPicPr>
          <p:cNvPr id="27654" name="Picture 6" descr="k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644900"/>
            <a:ext cx="471646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AutoShape 7"/>
          <p:cNvSpPr>
            <a:spLocks noChangeArrowheads="1"/>
          </p:cNvSpPr>
          <p:nvPr/>
        </p:nvSpPr>
        <p:spPr bwMode="auto">
          <a:xfrm>
            <a:off x="6858000" y="4267200"/>
            <a:ext cx="2286000" cy="2057400"/>
          </a:xfrm>
          <a:prstGeom prst="cloudCallout">
            <a:avLst>
              <a:gd name="adj1" fmla="val -93750"/>
              <a:gd name="adj2" fmla="val 34722"/>
            </a:avLst>
          </a:prstGeom>
          <a:solidFill>
            <a:srgbClr val="CCFFFF"/>
          </a:solidFill>
          <a:ln w="9525">
            <a:solidFill>
              <a:srgbClr val="FFCC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6600"/>
                </a:solidFill>
                <a:cs typeface="Arial" panose="020B0604020202020204" pitchFamily="34" charset="0"/>
              </a:rPr>
              <a:t>Nhân bản vô tính ở khỉ</a:t>
            </a:r>
          </a:p>
        </p:txBody>
      </p:sp>
      <p:sp>
        <p:nvSpPr>
          <p:cNvPr id="27656" name="Text Box 8"/>
          <p:cNvSpPr txBox="1">
            <a:spLocks noChangeArrowheads="1"/>
          </p:cNvSpPr>
          <p:nvPr/>
        </p:nvSpPr>
        <p:spPr bwMode="auto">
          <a:xfrm>
            <a:off x="8229600" y="6172200"/>
            <a:ext cx="685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cs typeface="Arial" panose="020B0604020202020204" pitchFamily="34" charset="0"/>
            </a:endParaRPr>
          </a:p>
        </p:txBody>
      </p:sp>
      <p:pic>
        <p:nvPicPr>
          <p:cNvPr id="276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76650"/>
            <a:ext cx="4356100" cy="29924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8" name="Rectangle 12"/>
          <p:cNvSpPr>
            <a:spLocks noChangeArrowheads="1"/>
          </p:cNvSpPr>
          <p:nvPr/>
        </p:nvSpPr>
        <p:spPr bwMode="auto">
          <a:xfrm>
            <a:off x="395288" y="3860800"/>
            <a:ext cx="318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latin typeface="Times New Roman" panose="02020603050405020304" pitchFamily="18" charset="0"/>
                <a:cs typeface="Times New Roman" panose="02020603050405020304" pitchFamily="18" charset="0"/>
              </a:rPr>
              <a:t>Nhân bản vô tính ở ngựa</a:t>
            </a:r>
          </a:p>
        </p:txBody>
      </p:sp>
    </p:spTree>
    <p:extLst>
      <p:ext uri="{BB962C8B-B14F-4D97-AF65-F5344CB8AC3E}">
        <p14:creationId xmlns:p14="http://schemas.microsoft.com/office/powerpoint/2010/main" val="287087757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552575"/>
            <a:ext cx="269716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522288"/>
            <a:ext cx="27749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00" y="884238"/>
            <a:ext cx="269716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613" y="3929063"/>
            <a:ext cx="4176712"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950" y="3973513"/>
            <a:ext cx="261143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3013" y="3998913"/>
            <a:ext cx="18907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5425" y="3962400"/>
            <a:ext cx="36258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1981200"/>
            <a:ext cx="14954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438" y="476250"/>
            <a:ext cx="4292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3733800" y="1219200"/>
            <a:ext cx="1981200"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rgbClr val="FF0000"/>
                </a:solidFill>
                <a:latin typeface="Times New Roman" pitchFamily="18" charset="0"/>
                <a:cs typeface="Times New Roman" pitchFamily="18" charset="0"/>
              </a:rPr>
              <a:t>SINH SẢN VÔ TÍNH Ở ĐỘNG VẬT</a:t>
            </a:r>
          </a:p>
        </p:txBody>
      </p:sp>
      <p:sp>
        <p:nvSpPr>
          <p:cNvPr id="14" name="Slide Number Placeholder 13"/>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A4EE258-5B10-4B22-AC14-CD20981C0210}" type="slidenum">
              <a:rPr lang="en-US" altLang="en-US" sz="1200">
                <a:solidFill>
                  <a:srgbClr val="898989"/>
                </a:solidFill>
              </a:rPr>
              <a:pPr algn="r" eaLnBrk="1" hangingPunct="1"/>
              <a:t>45</a:t>
            </a:fld>
            <a:endParaRPr lang="en-US" altLang="en-US" sz="1200">
              <a:solidFill>
                <a:srgbClr val="898989"/>
              </a:solidFill>
            </a:endParaRPr>
          </a:p>
        </p:txBody>
      </p:sp>
    </p:spTree>
    <p:custDataLst>
      <p:tags r:id="rId1"/>
    </p:custDataLst>
    <p:extLst>
      <p:ext uri="{BB962C8B-B14F-4D97-AF65-F5344CB8AC3E}">
        <p14:creationId xmlns:p14="http://schemas.microsoft.com/office/powerpoint/2010/main" val="90906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right)">
                                      <p:cBhvr>
                                        <p:cTn id="32" dur="500"/>
                                        <p:tgtEl>
                                          <p:spTgt spid="215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wipe(right)">
                                      <p:cBhvr>
                                        <p:cTn id="37" dur="500"/>
                                        <p:tgtEl>
                                          <p:spTgt spid="215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6"/>
                                        </p:tgtEl>
                                        <p:attrNameLst>
                                          <p:attrName>style.visibility</p:attrName>
                                        </p:attrNameLst>
                                      </p:cBhvr>
                                      <p:to>
                                        <p:strVal val="visible"/>
                                      </p:to>
                                    </p:set>
                                    <p:animEffect transition="in" filter="wipe(right)">
                                      <p:cBhvr>
                                        <p:cTn id="42" dur="500"/>
                                        <p:tgtEl>
                                          <p:spTgt spid="215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7"/>
                                        </p:tgtEl>
                                        <p:attrNameLst>
                                          <p:attrName>style.visibility</p:attrName>
                                        </p:attrNameLst>
                                      </p:cBhvr>
                                      <p:to>
                                        <p:strVal val="visible"/>
                                      </p:to>
                                    </p:set>
                                    <p:animEffect transition="in" filter="wipe(right)">
                                      <p:cBhvr>
                                        <p:cTn id="47"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900113" y="201613"/>
            <a:ext cx="739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a:solidFill>
                  <a:srgbClr val="FF0000"/>
                </a:solidFill>
                <a:latin typeface="Times New Roman" panose="02020603050405020304" pitchFamily="18" charset="0"/>
              </a:rPr>
              <a:t>Dựa vào các kiến thức đã học, các em hãy trả lời các câu hỏi sau đây:</a:t>
            </a:r>
          </a:p>
        </p:txBody>
      </p:sp>
      <p:sp>
        <p:nvSpPr>
          <p:cNvPr id="30723" name="Text Box 3"/>
          <p:cNvSpPr txBox="1">
            <a:spLocks noChangeArrowheads="1"/>
          </p:cNvSpPr>
          <p:nvPr/>
        </p:nvSpPr>
        <p:spPr bwMode="auto">
          <a:xfrm>
            <a:off x="381000" y="1219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58372" name="Text Box 4"/>
          <p:cNvSpPr txBox="1">
            <a:spLocks noChangeArrowheads="1"/>
          </p:cNvSpPr>
          <p:nvPr/>
        </p:nvSpPr>
        <p:spPr bwMode="auto">
          <a:xfrm>
            <a:off x="323850" y="1052513"/>
            <a:ext cx="85693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1.Hình thức sinh sản vô tính thường gặp ở nhóm động vật nào?</a:t>
            </a:r>
          </a:p>
        </p:txBody>
      </p:sp>
      <p:sp>
        <p:nvSpPr>
          <p:cNvPr id="58373" name="Text Box 5"/>
          <p:cNvSpPr txBox="1">
            <a:spLocks noChangeArrowheads="1"/>
          </p:cNvSpPr>
          <p:nvPr/>
        </p:nvSpPr>
        <p:spPr bwMode="auto">
          <a:xfrm>
            <a:off x="323850" y="1844675"/>
            <a:ext cx="4030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A. Động vật nguyên sinh.</a:t>
            </a:r>
          </a:p>
        </p:txBody>
      </p:sp>
      <p:sp>
        <p:nvSpPr>
          <p:cNvPr id="58374" name="Text Box 6"/>
          <p:cNvSpPr txBox="1">
            <a:spLocks noChangeArrowheads="1"/>
          </p:cNvSpPr>
          <p:nvPr/>
        </p:nvSpPr>
        <p:spPr bwMode="auto">
          <a:xfrm>
            <a:off x="4787900" y="1844675"/>
            <a:ext cx="4046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B. Động vật bậc cao.</a:t>
            </a:r>
          </a:p>
        </p:txBody>
      </p:sp>
      <p:sp>
        <p:nvSpPr>
          <p:cNvPr id="58375" name="Text Box 7"/>
          <p:cNvSpPr txBox="1">
            <a:spLocks noChangeArrowheads="1"/>
          </p:cNvSpPr>
          <p:nvPr/>
        </p:nvSpPr>
        <p:spPr bwMode="auto">
          <a:xfrm>
            <a:off x="250825" y="2565400"/>
            <a:ext cx="4017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C. Động vật bậc thấp.</a:t>
            </a:r>
          </a:p>
        </p:txBody>
      </p:sp>
      <p:sp>
        <p:nvSpPr>
          <p:cNvPr id="58376" name="Text Box 8"/>
          <p:cNvSpPr txBox="1">
            <a:spLocks noChangeArrowheads="1"/>
          </p:cNvSpPr>
          <p:nvPr/>
        </p:nvSpPr>
        <p:spPr bwMode="auto">
          <a:xfrm>
            <a:off x="4724400" y="2565400"/>
            <a:ext cx="3951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D. Châu chấu.</a:t>
            </a:r>
          </a:p>
        </p:txBody>
      </p:sp>
      <p:sp>
        <p:nvSpPr>
          <p:cNvPr id="58377" name="Text Box 9"/>
          <p:cNvSpPr txBox="1">
            <a:spLocks noChangeArrowheads="1"/>
          </p:cNvSpPr>
          <p:nvPr/>
        </p:nvSpPr>
        <p:spPr bwMode="auto">
          <a:xfrm>
            <a:off x="0" y="32766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rPr>
              <a:t>2. </a:t>
            </a:r>
            <a:r>
              <a:rPr lang="en-US" altLang="en-US" sz="2800" b="1" dirty="0" err="1">
                <a:latin typeface="Times New Roman" panose="02020603050405020304" pitchFamily="18" charset="0"/>
              </a:rPr>
              <a:t>Cơ</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thể</a:t>
            </a:r>
            <a:r>
              <a:rPr lang="en-US" altLang="en-US" sz="2800" b="1" dirty="0">
                <a:latin typeface="Times New Roman" panose="02020603050405020304" pitchFamily="18" charset="0"/>
              </a:rPr>
              <a:t> con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tạo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từ</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thức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sinh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sản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vô</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tính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p>
        </p:txBody>
      </p:sp>
      <p:sp>
        <p:nvSpPr>
          <p:cNvPr id="58378" name="Text Box 10"/>
          <p:cNvSpPr txBox="1">
            <a:spLocks noChangeArrowheads="1"/>
          </p:cNvSpPr>
          <p:nvPr/>
        </p:nvSpPr>
        <p:spPr bwMode="auto">
          <a:xfrm>
            <a:off x="609600" y="3962400"/>
            <a:ext cx="3581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A. Đặc điểm giống hết cơ thể mẹ.</a:t>
            </a:r>
          </a:p>
        </p:txBody>
      </p:sp>
      <p:sp>
        <p:nvSpPr>
          <p:cNvPr id="58379" name="Text Box 11"/>
          <p:cNvSpPr txBox="1">
            <a:spLocks noChangeArrowheads="1"/>
          </p:cNvSpPr>
          <p:nvPr/>
        </p:nvSpPr>
        <p:spPr bwMode="auto">
          <a:xfrm>
            <a:off x="4572000" y="3962400"/>
            <a:ext cx="5029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B. Khả năng thích nghi tốt với điều sống ổn định.</a:t>
            </a:r>
          </a:p>
        </p:txBody>
      </p:sp>
      <p:sp>
        <p:nvSpPr>
          <p:cNvPr id="58380" name="Text Box 12"/>
          <p:cNvSpPr txBox="1">
            <a:spLocks noChangeArrowheads="1"/>
          </p:cNvSpPr>
          <p:nvPr/>
        </p:nvSpPr>
        <p:spPr bwMode="auto">
          <a:xfrm>
            <a:off x="609600" y="5029200"/>
            <a:ext cx="2971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C. Tính di truyền đa dạng.</a:t>
            </a:r>
          </a:p>
        </p:txBody>
      </p:sp>
      <p:sp>
        <p:nvSpPr>
          <p:cNvPr id="58381" name="Text Box 13"/>
          <p:cNvSpPr txBox="1">
            <a:spLocks noChangeArrowheads="1"/>
          </p:cNvSpPr>
          <p:nvPr/>
        </p:nvSpPr>
        <p:spPr bwMode="auto">
          <a:xfrm>
            <a:off x="4572000" y="51054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D. Tất cả các phương án trên.</a:t>
            </a:r>
          </a:p>
        </p:txBody>
      </p:sp>
      <p:sp>
        <p:nvSpPr>
          <p:cNvPr id="58382" name="Oval 14"/>
          <p:cNvSpPr>
            <a:spLocks noChangeArrowheads="1"/>
          </p:cNvSpPr>
          <p:nvPr/>
        </p:nvSpPr>
        <p:spPr bwMode="auto">
          <a:xfrm>
            <a:off x="250825" y="2636838"/>
            <a:ext cx="381000" cy="381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Đ</a:t>
            </a:r>
          </a:p>
        </p:txBody>
      </p:sp>
      <p:sp>
        <p:nvSpPr>
          <p:cNvPr id="58383" name="Oval 15"/>
          <p:cNvSpPr>
            <a:spLocks noChangeArrowheads="1"/>
          </p:cNvSpPr>
          <p:nvPr/>
        </p:nvSpPr>
        <p:spPr bwMode="auto">
          <a:xfrm>
            <a:off x="533400" y="5105400"/>
            <a:ext cx="609600" cy="3048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Đ</a:t>
            </a:r>
          </a:p>
        </p:txBody>
      </p:sp>
    </p:spTree>
    <p:extLst>
      <p:ext uri="{BB962C8B-B14F-4D97-AF65-F5344CB8AC3E}">
        <p14:creationId xmlns:p14="http://schemas.microsoft.com/office/powerpoint/2010/main" val="232459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8373">
                                            <p:txEl>
                                              <p:pRg st="0" end="0"/>
                                            </p:txEl>
                                          </p:spTgt>
                                        </p:tgtEl>
                                        <p:attrNameLst>
                                          <p:attrName>style.visibility</p:attrName>
                                        </p:attrNameLst>
                                      </p:cBhvr>
                                      <p:to>
                                        <p:strVal val="visible"/>
                                      </p:to>
                                    </p:set>
                                    <p:animEffect transition="in" filter="blinds(horizontal)">
                                      <p:cBhvr>
                                        <p:cTn id="11" dur="500"/>
                                        <p:tgtEl>
                                          <p:spTgt spid="5837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8374">
                                            <p:txEl>
                                              <p:pRg st="0" end="0"/>
                                            </p:txEl>
                                          </p:spTgt>
                                        </p:tgtEl>
                                        <p:attrNameLst>
                                          <p:attrName>style.visibility</p:attrName>
                                        </p:attrNameLst>
                                      </p:cBhvr>
                                      <p:to>
                                        <p:strVal val="visible"/>
                                      </p:to>
                                    </p:set>
                                    <p:animEffect transition="in" filter="blinds(horizontal)">
                                      <p:cBhvr>
                                        <p:cTn id="16" dur="500"/>
                                        <p:tgtEl>
                                          <p:spTgt spid="583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8375">
                                            <p:txEl>
                                              <p:pRg st="0" end="0"/>
                                            </p:txEl>
                                          </p:spTgt>
                                        </p:tgtEl>
                                        <p:attrNameLst>
                                          <p:attrName>style.visibility</p:attrName>
                                        </p:attrNameLst>
                                      </p:cBhvr>
                                      <p:to>
                                        <p:strVal val="visible"/>
                                      </p:to>
                                    </p:set>
                                    <p:animEffect transition="in" filter="blinds(horizontal)">
                                      <p:cBhvr>
                                        <p:cTn id="21" dur="500"/>
                                        <p:tgtEl>
                                          <p:spTgt spid="5837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8376">
                                            <p:txEl>
                                              <p:pRg st="0" end="0"/>
                                            </p:txEl>
                                          </p:spTgt>
                                        </p:tgtEl>
                                        <p:attrNameLst>
                                          <p:attrName>style.visibility</p:attrName>
                                        </p:attrNameLst>
                                      </p:cBhvr>
                                      <p:to>
                                        <p:strVal val="visible"/>
                                      </p:to>
                                    </p:set>
                                    <p:animEffect transition="in" filter="blinds(horizontal)">
                                      <p:cBhvr>
                                        <p:cTn id="26" dur="500"/>
                                        <p:tgtEl>
                                          <p:spTgt spid="58376">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58377">
                                            <p:txEl>
                                              <p:pRg st="0" end="0"/>
                                            </p:txEl>
                                          </p:spTgt>
                                        </p:tgtEl>
                                        <p:attrNameLst>
                                          <p:attrName>style.visibility</p:attrName>
                                        </p:attrNameLst>
                                      </p:cBhvr>
                                      <p:to>
                                        <p:strVal val="visible"/>
                                      </p:to>
                                    </p:set>
                                    <p:animEffect transition="in" filter="box(in)">
                                      <p:cBhvr>
                                        <p:cTn id="35" dur="500"/>
                                        <p:tgtEl>
                                          <p:spTgt spid="5837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nodeType="clickEffect">
                                  <p:stCondLst>
                                    <p:cond delay="0"/>
                                  </p:stCondLst>
                                  <p:childTnLst>
                                    <p:set>
                                      <p:cBhvr>
                                        <p:cTn id="39" dur="1" fill="hold">
                                          <p:stCondLst>
                                            <p:cond delay="0"/>
                                          </p:stCondLst>
                                        </p:cTn>
                                        <p:tgtEl>
                                          <p:spTgt spid="58378">
                                            <p:txEl>
                                              <p:pRg st="0" end="0"/>
                                            </p:txEl>
                                          </p:spTgt>
                                        </p:tgtEl>
                                        <p:attrNameLst>
                                          <p:attrName>style.visibility</p:attrName>
                                        </p:attrNameLst>
                                      </p:cBhvr>
                                      <p:to>
                                        <p:strVal val="visible"/>
                                      </p:to>
                                    </p:set>
                                    <p:animEffect transition="in" filter="checkerboard(across)">
                                      <p:cBhvr>
                                        <p:cTn id="40" dur="500"/>
                                        <p:tgtEl>
                                          <p:spTgt spid="58378">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58379">
                                            <p:txEl>
                                              <p:pRg st="0" end="0"/>
                                            </p:txEl>
                                          </p:spTgt>
                                        </p:tgtEl>
                                        <p:attrNameLst>
                                          <p:attrName>style.visibility</p:attrName>
                                        </p:attrNameLst>
                                      </p:cBhvr>
                                      <p:to>
                                        <p:strVal val="visible"/>
                                      </p:to>
                                    </p:set>
                                    <p:animEffect transition="in" filter="checkerboard(across)">
                                      <p:cBhvr>
                                        <p:cTn id="45" dur="500"/>
                                        <p:tgtEl>
                                          <p:spTgt spid="58379">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nodeType="clickEffect">
                                  <p:stCondLst>
                                    <p:cond delay="0"/>
                                  </p:stCondLst>
                                  <p:childTnLst>
                                    <p:set>
                                      <p:cBhvr>
                                        <p:cTn id="49" dur="1" fill="hold">
                                          <p:stCondLst>
                                            <p:cond delay="0"/>
                                          </p:stCondLst>
                                        </p:cTn>
                                        <p:tgtEl>
                                          <p:spTgt spid="58380">
                                            <p:txEl>
                                              <p:pRg st="0" end="0"/>
                                            </p:txEl>
                                          </p:spTgt>
                                        </p:tgtEl>
                                        <p:attrNameLst>
                                          <p:attrName>style.visibility</p:attrName>
                                        </p:attrNameLst>
                                      </p:cBhvr>
                                      <p:to>
                                        <p:strVal val="visible"/>
                                      </p:to>
                                    </p:set>
                                    <p:animEffect transition="in" filter="checkerboard(across)">
                                      <p:cBhvr>
                                        <p:cTn id="50" dur="500"/>
                                        <p:tgtEl>
                                          <p:spTgt spid="58380">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58381">
                                            <p:txEl>
                                              <p:pRg st="0" end="0"/>
                                            </p:txEl>
                                          </p:spTgt>
                                        </p:tgtEl>
                                        <p:attrNameLst>
                                          <p:attrName>style.visibility</p:attrName>
                                        </p:attrNameLst>
                                      </p:cBhvr>
                                      <p:to>
                                        <p:strVal val="visible"/>
                                      </p:to>
                                    </p:set>
                                    <p:animEffect transition="in" filter="checkerboard(across)">
                                      <p:cBhvr>
                                        <p:cTn id="55" dur="500"/>
                                        <p:tgtEl>
                                          <p:spTgt spid="58381">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58383"/>
                                        </p:tgtEl>
                                        <p:attrNameLst>
                                          <p:attrName>style.visibility</p:attrName>
                                        </p:attrNameLst>
                                      </p:cBhvr>
                                      <p:to>
                                        <p:strVal val="visible"/>
                                      </p:to>
                                    </p:set>
                                    <p:animEffect transition="in" filter="box(in)">
                                      <p:cBhvr>
                                        <p:cTn id="60"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2" grpId="0" animBg="1"/>
      <p:bldP spid="5838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457200" y="273050"/>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3. Ở loài Ong kết quả của hình thức trinh sinh là trường hợp nào sau đây :</a:t>
            </a:r>
          </a:p>
        </p:txBody>
      </p:sp>
      <p:sp>
        <p:nvSpPr>
          <p:cNvPr id="59395" name="Text Box 3"/>
          <p:cNvSpPr txBox="1">
            <a:spLocks noChangeArrowheads="1"/>
          </p:cNvSpPr>
          <p:nvPr/>
        </p:nvSpPr>
        <p:spPr bwMode="auto">
          <a:xfrm>
            <a:off x="152400" y="1263650"/>
            <a:ext cx="441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A. Ong đực mang bộ NST lưỡng bội.</a:t>
            </a:r>
          </a:p>
        </p:txBody>
      </p:sp>
      <p:sp>
        <p:nvSpPr>
          <p:cNvPr id="59396" name="Text Box 4"/>
          <p:cNvSpPr txBox="1">
            <a:spLocks noChangeArrowheads="1"/>
          </p:cNvSpPr>
          <p:nvPr/>
        </p:nvSpPr>
        <p:spPr bwMode="auto">
          <a:xfrm>
            <a:off x="4267200" y="1263650"/>
            <a:ext cx="5105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B. Ong thợ mang bộ NST lưỡng bội.</a:t>
            </a:r>
          </a:p>
        </p:txBody>
      </p:sp>
      <p:sp>
        <p:nvSpPr>
          <p:cNvPr id="59397" name="Text Box 5"/>
          <p:cNvSpPr txBox="1">
            <a:spLocks noChangeArrowheads="1"/>
          </p:cNvSpPr>
          <p:nvPr/>
        </p:nvSpPr>
        <p:spPr bwMode="auto">
          <a:xfrm>
            <a:off x="152400" y="2133600"/>
            <a:ext cx="419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C. Ong chúa mang bộ NST lưỡng bội.</a:t>
            </a:r>
          </a:p>
        </p:txBody>
      </p:sp>
      <p:sp>
        <p:nvSpPr>
          <p:cNvPr id="59398" name="Text Box 6"/>
          <p:cNvSpPr txBox="1">
            <a:spLocks noChangeArrowheads="1"/>
          </p:cNvSpPr>
          <p:nvPr/>
        </p:nvSpPr>
        <p:spPr bwMode="auto">
          <a:xfrm>
            <a:off x="4267200" y="2101850"/>
            <a:ext cx="472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D. Ong đực mang bộ NST đơn bội.</a:t>
            </a:r>
          </a:p>
        </p:txBody>
      </p:sp>
      <p:sp>
        <p:nvSpPr>
          <p:cNvPr id="59399" name="Text Box 7"/>
          <p:cNvSpPr txBox="1">
            <a:spLocks noChangeArrowheads="1"/>
          </p:cNvSpPr>
          <p:nvPr/>
        </p:nvSpPr>
        <p:spPr bwMode="auto">
          <a:xfrm>
            <a:off x="457200" y="3138488"/>
            <a:ext cx="861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4. Cơ chế của sinh sản vô tính là :</a:t>
            </a:r>
          </a:p>
        </p:txBody>
      </p:sp>
      <p:sp>
        <p:nvSpPr>
          <p:cNvPr id="59400" name="Text Box 8"/>
          <p:cNvSpPr txBox="1">
            <a:spLocks noChangeArrowheads="1"/>
          </p:cNvSpPr>
          <p:nvPr/>
        </p:nvSpPr>
        <p:spPr bwMode="auto">
          <a:xfrm>
            <a:off x="304800" y="3810000"/>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A. Tổ hợp vật chất di truyền.</a:t>
            </a:r>
          </a:p>
        </p:txBody>
      </p:sp>
      <p:sp>
        <p:nvSpPr>
          <p:cNvPr id="59401" name="Text Box 9"/>
          <p:cNvSpPr txBox="1">
            <a:spLocks noChangeArrowheads="1"/>
          </p:cNvSpPr>
          <p:nvPr/>
        </p:nvSpPr>
        <p:spPr bwMode="auto">
          <a:xfrm>
            <a:off x="4800600" y="38100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B. Sự tự nhân đôi của NST.</a:t>
            </a:r>
          </a:p>
        </p:txBody>
      </p:sp>
      <p:sp>
        <p:nvSpPr>
          <p:cNvPr id="59402" name="Text Box 10"/>
          <p:cNvSpPr txBox="1">
            <a:spLocks noChangeArrowheads="1"/>
          </p:cNvSpPr>
          <p:nvPr/>
        </p:nvSpPr>
        <p:spPr bwMode="auto">
          <a:xfrm>
            <a:off x="304800" y="4648200"/>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C. Phân bào nguyên nhiễm.</a:t>
            </a:r>
          </a:p>
        </p:txBody>
      </p:sp>
      <p:sp>
        <p:nvSpPr>
          <p:cNvPr id="59403" name="Text Box 11"/>
          <p:cNvSpPr txBox="1">
            <a:spLocks noChangeArrowheads="1"/>
          </p:cNvSpPr>
          <p:nvPr/>
        </p:nvSpPr>
        <p:spPr bwMode="auto">
          <a:xfrm>
            <a:off x="4800600" y="4724400"/>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D. Phân bào giảm nhiễm.</a:t>
            </a:r>
          </a:p>
        </p:txBody>
      </p:sp>
      <p:sp>
        <p:nvSpPr>
          <p:cNvPr id="59404" name="Oval 12"/>
          <p:cNvSpPr>
            <a:spLocks noChangeArrowheads="1"/>
          </p:cNvSpPr>
          <p:nvPr/>
        </p:nvSpPr>
        <p:spPr bwMode="auto">
          <a:xfrm>
            <a:off x="4267200" y="2209800"/>
            <a:ext cx="381000" cy="3048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Đ</a:t>
            </a:r>
          </a:p>
        </p:txBody>
      </p:sp>
      <p:sp>
        <p:nvSpPr>
          <p:cNvPr id="59405" name="Oval 13"/>
          <p:cNvSpPr>
            <a:spLocks noChangeArrowheads="1"/>
          </p:cNvSpPr>
          <p:nvPr/>
        </p:nvSpPr>
        <p:spPr bwMode="auto">
          <a:xfrm>
            <a:off x="381000" y="4724400"/>
            <a:ext cx="304800" cy="4572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Đ</a:t>
            </a:r>
          </a:p>
        </p:txBody>
      </p:sp>
    </p:spTree>
    <p:extLst>
      <p:ext uri="{BB962C8B-B14F-4D97-AF65-F5344CB8AC3E}">
        <p14:creationId xmlns:p14="http://schemas.microsoft.com/office/powerpoint/2010/main" val="2179431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circle(in)">
                                      <p:cBhvr>
                                        <p:cTn id="7" dur="2000"/>
                                        <p:tgtEl>
                                          <p:spTgt spid="593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9395">
                                            <p:txEl>
                                              <p:pRg st="0" end="0"/>
                                            </p:txEl>
                                          </p:spTgt>
                                        </p:tgtEl>
                                        <p:attrNameLst>
                                          <p:attrName>style.visibility</p:attrName>
                                        </p:attrNameLst>
                                      </p:cBhvr>
                                      <p:to>
                                        <p:strVal val="visible"/>
                                      </p:to>
                                    </p:set>
                                    <p:animEffect transition="in" filter="diamond(in)">
                                      <p:cBhvr>
                                        <p:cTn id="12" dur="2000"/>
                                        <p:tgtEl>
                                          <p:spTgt spid="593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59396">
                                            <p:txEl>
                                              <p:pRg st="0" end="0"/>
                                            </p:txEl>
                                          </p:spTgt>
                                        </p:tgtEl>
                                        <p:attrNameLst>
                                          <p:attrName>style.visibility</p:attrName>
                                        </p:attrNameLst>
                                      </p:cBhvr>
                                      <p:to>
                                        <p:strVal val="visible"/>
                                      </p:to>
                                    </p:set>
                                    <p:animEffect transition="in" filter="diamond(in)">
                                      <p:cBhvr>
                                        <p:cTn id="17" dur="2000"/>
                                        <p:tgtEl>
                                          <p:spTgt spid="5939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59397">
                                            <p:txEl>
                                              <p:pRg st="0" end="0"/>
                                            </p:txEl>
                                          </p:spTgt>
                                        </p:tgtEl>
                                        <p:attrNameLst>
                                          <p:attrName>style.visibility</p:attrName>
                                        </p:attrNameLst>
                                      </p:cBhvr>
                                      <p:to>
                                        <p:strVal val="visible"/>
                                      </p:to>
                                    </p:set>
                                    <p:animEffect transition="in" filter="diamond(in)">
                                      <p:cBhvr>
                                        <p:cTn id="22" dur="2000"/>
                                        <p:tgtEl>
                                          <p:spTgt spid="5939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59398">
                                            <p:txEl>
                                              <p:pRg st="0" end="0"/>
                                            </p:txEl>
                                          </p:spTgt>
                                        </p:tgtEl>
                                        <p:attrNameLst>
                                          <p:attrName>style.visibility</p:attrName>
                                        </p:attrNameLst>
                                      </p:cBhvr>
                                      <p:to>
                                        <p:strVal val="visible"/>
                                      </p:to>
                                    </p:set>
                                    <p:animEffect transition="in" filter="diamond(in)">
                                      <p:cBhvr>
                                        <p:cTn id="27" dur="2000"/>
                                        <p:tgtEl>
                                          <p:spTgt spid="5939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9404"/>
                                        </p:tgtEl>
                                        <p:attrNameLst>
                                          <p:attrName>style.visibility</p:attrName>
                                        </p:attrNameLst>
                                      </p:cBhvr>
                                      <p:to>
                                        <p:strVal val="visible"/>
                                      </p:to>
                                    </p:set>
                                    <p:animEffect transition="in" filter="circle(in)">
                                      <p:cBhvr>
                                        <p:cTn id="32" dur="2000"/>
                                        <p:tgtEl>
                                          <p:spTgt spid="594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399">
                                            <p:txEl>
                                              <p:pRg st="0" end="0"/>
                                            </p:txEl>
                                          </p:spTgt>
                                        </p:tgtEl>
                                        <p:attrNameLst>
                                          <p:attrName>style.visibility</p:attrName>
                                        </p:attrNameLst>
                                      </p:cBhvr>
                                      <p:to>
                                        <p:strVal val="visible"/>
                                      </p:to>
                                    </p:set>
                                    <p:anim calcmode="lin" valueType="num">
                                      <p:cBhvr additive="base">
                                        <p:cTn id="37" dur="500" fill="hold"/>
                                        <p:tgtEl>
                                          <p:spTgt spid="5939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9400">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9401">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9402">
                                            <p:txEl>
                                              <p:pRg st="0" end="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59403">
                                            <p:txEl>
                                              <p:pRg st="0" end="0"/>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59405"/>
                                        </p:tgtEl>
                                        <p:attrNameLst>
                                          <p:attrName>style.visibility</p:attrName>
                                        </p:attrNameLst>
                                      </p:cBhvr>
                                      <p:to>
                                        <p:strVal val="visible"/>
                                      </p:to>
                                    </p:set>
                                    <p:animEffect transition="in" filter="box(in)">
                                      <p:cBhvr>
                                        <p:cTn id="59" dur="500"/>
                                        <p:tgtEl>
                                          <p:spTgt spid="59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4" grpId="0" animBg="1"/>
      <p:bldP spid="5940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57200" y="4572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Times New Roman" panose="02020603050405020304" pitchFamily="18" charset="0"/>
              </a:rPr>
              <a:t>5. Ý nghĩa hiện nay của nuôi cấy mô và nhân bản vô tính ở động vật là :</a:t>
            </a:r>
          </a:p>
        </p:txBody>
      </p:sp>
      <p:sp>
        <p:nvSpPr>
          <p:cNvPr id="60419" name="Text Box 3"/>
          <p:cNvSpPr txBox="1">
            <a:spLocks noChangeArrowheads="1"/>
          </p:cNvSpPr>
          <p:nvPr/>
        </p:nvSpPr>
        <p:spPr bwMode="auto">
          <a:xfrm>
            <a:off x="914400" y="1536700"/>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A. Tạo các mô, cơ quan mới thay thay thế các mô, cơ quan bị bệnh, bị hỏng ở người.</a:t>
            </a:r>
          </a:p>
        </p:txBody>
      </p:sp>
      <p:sp>
        <p:nvSpPr>
          <p:cNvPr id="60420" name="Text Box 4"/>
          <p:cNvSpPr txBox="1">
            <a:spLocks noChangeArrowheads="1"/>
          </p:cNvSpPr>
          <p:nvPr/>
        </p:nvSpPr>
        <p:spPr bwMode="auto">
          <a:xfrm>
            <a:off x="914400" y="2743200"/>
            <a:ext cx="754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B. Nhân giống nhanh vật nuôi để tăng năng suất.</a:t>
            </a:r>
          </a:p>
        </p:txBody>
      </p:sp>
      <p:sp>
        <p:nvSpPr>
          <p:cNvPr id="60421" name="Text Box 5"/>
          <p:cNvSpPr txBox="1">
            <a:spLocks noChangeArrowheads="1"/>
          </p:cNvSpPr>
          <p:nvPr/>
        </p:nvSpPr>
        <p:spPr bwMode="auto">
          <a:xfrm>
            <a:off x="914400" y="3733800"/>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C. Tạo ra các con thú cưng nuôi trong nhà.</a:t>
            </a:r>
          </a:p>
        </p:txBody>
      </p:sp>
      <p:sp>
        <p:nvSpPr>
          <p:cNvPr id="60422" name="Text Box 6"/>
          <p:cNvSpPr txBox="1">
            <a:spLocks noChangeArrowheads="1"/>
          </p:cNvSpPr>
          <p:nvPr/>
        </p:nvSpPr>
        <p:spPr bwMode="auto">
          <a:xfrm>
            <a:off x="914400" y="46482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latin typeface="Times New Roman" panose="02020603050405020304" pitchFamily="18" charset="0"/>
              </a:rPr>
              <a:t>D. Tạo được các vật nuôi có sức sống cao.</a:t>
            </a:r>
          </a:p>
        </p:txBody>
      </p:sp>
      <p:sp>
        <p:nvSpPr>
          <p:cNvPr id="60423" name="Oval 7"/>
          <p:cNvSpPr>
            <a:spLocks noChangeArrowheads="1"/>
          </p:cNvSpPr>
          <p:nvPr/>
        </p:nvSpPr>
        <p:spPr bwMode="auto">
          <a:xfrm>
            <a:off x="990600" y="1600200"/>
            <a:ext cx="381000" cy="381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Đ</a:t>
            </a:r>
          </a:p>
        </p:txBody>
      </p:sp>
    </p:spTree>
    <p:extLst>
      <p:ext uri="{BB962C8B-B14F-4D97-AF65-F5344CB8AC3E}">
        <p14:creationId xmlns:p14="http://schemas.microsoft.com/office/powerpoint/2010/main" val="4284518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blinds(horizontal)">
                                      <p:cBhvr>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blinds(horizontal)">
                                      <p:cBhvr>
                                        <p:cTn id="12" dur="500"/>
                                        <p:tgtEl>
                                          <p:spTgt spid="604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0420">
                                            <p:txEl>
                                              <p:pRg st="0" end="0"/>
                                            </p:txEl>
                                          </p:spTgt>
                                        </p:tgtEl>
                                        <p:attrNameLst>
                                          <p:attrName>style.visibility</p:attrName>
                                        </p:attrNameLst>
                                      </p:cBhvr>
                                      <p:to>
                                        <p:strVal val="visible"/>
                                      </p:to>
                                    </p:set>
                                    <p:animEffect transition="in" filter="blinds(horizontal)">
                                      <p:cBhvr>
                                        <p:cTn id="17" dur="500"/>
                                        <p:tgtEl>
                                          <p:spTgt spid="6042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0421">
                                            <p:txEl>
                                              <p:pRg st="0" end="0"/>
                                            </p:txEl>
                                          </p:spTgt>
                                        </p:tgtEl>
                                        <p:attrNameLst>
                                          <p:attrName>style.visibility</p:attrName>
                                        </p:attrNameLst>
                                      </p:cBhvr>
                                      <p:to>
                                        <p:strVal val="visible"/>
                                      </p:to>
                                    </p:set>
                                    <p:animEffect transition="in" filter="blinds(horizontal)">
                                      <p:cBhvr>
                                        <p:cTn id="22" dur="500"/>
                                        <p:tgtEl>
                                          <p:spTgt spid="6042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0422">
                                            <p:txEl>
                                              <p:pRg st="0" end="0"/>
                                            </p:txEl>
                                          </p:spTgt>
                                        </p:tgtEl>
                                        <p:attrNameLst>
                                          <p:attrName>style.visibility</p:attrName>
                                        </p:attrNameLst>
                                      </p:cBhvr>
                                      <p:to>
                                        <p:strVal val="visible"/>
                                      </p:to>
                                    </p:set>
                                    <p:animEffect transition="in" filter="blinds(horizontal)">
                                      <p:cBhvr>
                                        <p:cTn id="27" dur="500"/>
                                        <p:tgtEl>
                                          <p:spTgt spid="6042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checkerboard(across)">
                                      <p:cBhvr>
                                        <p:cTn id="32"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2598003"/>
            <a:ext cx="5486400" cy="830997"/>
          </a:xfrm>
          <a:prstGeom prst="rect">
            <a:avLst/>
          </a:prstGeom>
          <a:noFill/>
        </p:spPr>
        <p:txBody>
          <a:bodyPr wrap="square" rtlCol="0" anchor="ctr">
            <a:spAutoFit/>
          </a:bodyPr>
          <a:lstStyle/>
          <a:p>
            <a:pPr lvl="0">
              <a:defRPr/>
            </a:pPr>
            <a:r>
              <a:rPr lang="en-US" sz="2400" kern="0" noProof="1">
                <a:solidFill>
                  <a:srgbClr val="FFFF00"/>
                </a:solidFill>
                <a:latin typeface="#9Slide02 Tieu de rat dai 01" panose="020B0604020202020204" charset="0"/>
                <a:ea typeface="#9Slide02 Tieu de rat dai 01" panose="020B0604020202020204" charset="0"/>
              </a:rPr>
              <a:t>SINH SẢN HỮU TÍNH Ở ĐỘNG VẬT</a:t>
            </a:r>
          </a:p>
          <a:p>
            <a:pPr lvl="0">
              <a:defRPr/>
            </a:pPr>
            <a:r>
              <a:rPr lang="en-US" sz="2400" kern="0" noProof="1">
                <a:solidFill>
                  <a:srgbClr val="FFFF00"/>
                </a:solidFill>
                <a:latin typeface="#9Slide02 Tieu de rat dai 01" panose="020B0604020202020204" charset="0"/>
                <a:ea typeface="#9Slide02 Tieu de rat dai 01" panose="020B0604020202020204" charset="0"/>
              </a:rPr>
              <a:t>- Các hình thức sinh sản hữu tính</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a:extLst>
              <a:ext uri="{FF2B5EF4-FFF2-40B4-BE49-F238E27FC236}">
                <a16:creationId xmlns:a16="http://schemas.microsoft.com/office/drawing/2014/main" id="{252B27AB-ED81-41E7-923E-E49B18F443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16" b="100000" l="2119" r="99153"/>
                    </a14:imgEffect>
                  </a14:imgLayer>
                </a14:imgProps>
              </a:ext>
              <a:ext uri="{28A0092B-C50C-407E-A947-70E740481C1C}">
                <a14:useLocalDpi xmlns:a14="http://schemas.microsoft.com/office/drawing/2010/main" val="0"/>
              </a:ext>
            </a:extLst>
          </a:blip>
          <a:stretch>
            <a:fillRect/>
          </a:stretch>
        </p:blipFill>
        <p:spPr>
          <a:xfrm rot="3214330">
            <a:off x="1176207" y="2309613"/>
            <a:ext cx="1223793" cy="1182309"/>
          </a:xfrm>
          <a:prstGeom prst="rect">
            <a:avLst/>
          </a:prstGeom>
        </p:spPr>
      </p:pic>
    </p:spTree>
    <p:extLst>
      <p:ext uri="{BB962C8B-B14F-4D97-AF65-F5344CB8AC3E}">
        <p14:creationId xmlns:p14="http://schemas.microsoft.com/office/powerpoint/2010/main" val="18843390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ong ch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276600" cy="25908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3" name="Picture 3" descr="Cau tao co the trung r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90600"/>
            <a:ext cx="2895600" cy="25908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4" name="AutoShape 4" descr="meo de"/>
          <p:cNvSpPr>
            <a:spLocks noChangeArrowheads="1"/>
          </p:cNvSpPr>
          <p:nvPr/>
        </p:nvSpPr>
        <p:spPr bwMode="auto">
          <a:xfrm>
            <a:off x="3200400" y="990600"/>
            <a:ext cx="3048000" cy="2667000"/>
          </a:xfrm>
          <a:prstGeom prst="roundRect">
            <a:avLst>
              <a:gd name="adj" fmla="val 16667"/>
            </a:avLst>
          </a:prstGeom>
          <a:blipFill dpi="0" rotWithShape="1">
            <a:blip r:embed="rId4"/>
            <a:srcRect/>
            <a:stretch>
              <a:fillRect/>
            </a:stretch>
          </a:blipFill>
          <a:ln w="9525">
            <a:solidFill>
              <a:srgbClr val="FF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7765" name="AutoShape 5"/>
          <p:cNvSpPr>
            <a:spLocks noChangeArrowheads="1"/>
          </p:cNvSpPr>
          <p:nvPr/>
        </p:nvSpPr>
        <p:spPr bwMode="auto">
          <a:xfrm>
            <a:off x="152400" y="228600"/>
            <a:ext cx="8599488" cy="885825"/>
          </a:xfrm>
          <a:prstGeom prst="horizontalScroll">
            <a:avLst>
              <a:gd name="adj" fmla="val 25000"/>
            </a:avLst>
          </a:prstGeom>
          <a:gradFill rotWithShape="1">
            <a:gsLst>
              <a:gs pos="0">
                <a:srgbClr val="F8FF9F"/>
              </a:gs>
              <a:gs pos="50000">
                <a:schemeClr val="bg1"/>
              </a:gs>
              <a:gs pos="100000">
                <a:srgbClr val="F8FF9F"/>
              </a:gs>
            </a:gsLst>
            <a:lin ang="5400000" scaled="1"/>
          </a:gradFill>
          <a:ln w="9525">
            <a:noFill/>
            <a:round/>
            <a:headEnd/>
            <a:tailEnd/>
          </a:ln>
          <a:effectLst/>
        </p:spPr>
        <p:txBody>
          <a:bodyPr>
            <a:spAutoFit/>
          </a:bodyPr>
          <a:lstStyle/>
          <a:p>
            <a:pPr algn="ctr">
              <a:spcBef>
                <a:spcPct val="50000"/>
              </a:spcBef>
              <a:defRPr/>
            </a:pPr>
            <a:r>
              <a:rPr lang="en-US" sz="2600" b="1" i="1">
                <a:solidFill>
                  <a:srgbClr val="0000FF"/>
                </a:solidFill>
                <a:latin typeface="Arial" charset="0"/>
                <a:cs typeface="Arial" charset="0"/>
              </a:rPr>
              <a:t>Những động vật nào sau đây có hình thức SSVT?</a:t>
            </a:r>
          </a:p>
        </p:txBody>
      </p:sp>
      <p:pic>
        <p:nvPicPr>
          <p:cNvPr id="117766" name="Picture 6" descr="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3276600" cy="27432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7767" name="Picture 7" descr="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14800"/>
            <a:ext cx="27432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aiptas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114800"/>
            <a:ext cx="32004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9" name="Text Box 9"/>
          <p:cNvSpPr txBox="1">
            <a:spLocks noChangeArrowheads="1"/>
          </p:cNvSpPr>
          <p:nvPr/>
        </p:nvSpPr>
        <p:spPr bwMode="auto">
          <a:xfrm>
            <a:off x="0" y="3200400"/>
            <a:ext cx="762000" cy="3667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ONG</a:t>
            </a:r>
          </a:p>
        </p:txBody>
      </p:sp>
      <p:sp>
        <p:nvSpPr>
          <p:cNvPr id="117770" name="Text Box 10"/>
          <p:cNvSpPr txBox="1">
            <a:spLocks noChangeArrowheads="1"/>
          </p:cNvSpPr>
          <p:nvPr/>
        </p:nvSpPr>
        <p:spPr bwMode="auto">
          <a:xfrm>
            <a:off x="7620000" y="3124200"/>
            <a:ext cx="1524000" cy="3667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TRÙNG ROI</a:t>
            </a:r>
          </a:p>
        </p:txBody>
      </p:sp>
      <p:sp>
        <p:nvSpPr>
          <p:cNvPr id="117771" name="Text Box 11"/>
          <p:cNvSpPr txBox="1">
            <a:spLocks noChangeArrowheads="1"/>
          </p:cNvSpPr>
          <p:nvPr/>
        </p:nvSpPr>
        <p:spPr bwMode="auto">
          <a:xfrm>
            <a:off x="0" y="6491288"/>
            <a:ext cx="1066800" cy="3667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KIẾN</a:t>
            </a:r>
          </a:p>
        </p:txBody>
      </p:sp>
      <p:sp>
        <p:nvSpPr>
          <p:cNvPr id="117772" name="Text Box 12"/>
          <p:cNvSpPr txBox="1">
            <a:spLocks noChangeArrowheads="1"/>
          </p:cNvSpPr>
          <p:nvPr/>
        </p:nvSpPr>
        <p:spPr bwMode="auto">
          <a:xfrm>
            <a:off x="3352800" y="6491288"/>
            <a:ext cx="1600200" cy="3667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THUỶ TỨC</a:t>
            </a:r>
          </a:p>
        </p:txBody>
      </p:sp>
      <p:sp>
        <p:nvSpPr>
          <p:cNvPr id="117773" name="Text Box 13"/>
          <p:cNvSpPr txBox="1">
            <a:spLocks noChangeArrowheads="1"/>
          </p:cNvSpPr>
          <p:nvPr/>
        </p:nvSpPr>
        <p:spPr bwMode="auto">
          <a:xfrm>
            <a:off x="6553200" y="6491288"/>
            <a:ext cx="838200" cy="3667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BÒ</a:t>
            </a:r>
          </a:p>
        </p:txBody>
      </p:sp>
      <p:sp>
        <p:nvSpPr>
          <p:cNvPr id="117774" name="Text Box 14"/>
          <p:cNvSpPr txBox="1">
            <a:spLocks noChangeArrowheads="1"/>
          </p:cNvSpPr>
          <p:nvPr/>
        </p:nvSpPr>
        <p:spPr bwMode="auto">
          <a:xfrm>
            <a:off x="4419600" y="3276600"/>
            <a:ext cx="838200" cy="3667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cs typeface="Arial" panose="020B0604020202020204" pitchFamily="34" charset="0"/>
              </a:rPr>
              <a:t>MÈO</a:t>
            </a:r>
          </a:p>
        </p:txBody>
      </p:sp>
    </p:spTree>
    <p:extLst>
      <p:ext uri="{BB962C8B-B14F-4D97-AF65-F5344CB8AC3E}">
        <p14:creationId xmlns:p14="http://schemas.microsoft.com/office/powerpoint/2010/main" val="1537086495"/>
      </p:ext>
    </p:extLst>
  </p:cSld>
  <p:clrMapOvr>
    <a:masterClrMapping/>
  </p:clrMapOvr>
  <p:transition spd="med">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7762"/>
                                        </p:tgtEl>
                                        <p:attrNameLst>
                                          <p:attrName>style.visibility</p:attrName>
                                        </p:attrNameLst>
                                      </p:cBhvr>
                                      <p:to>
                                        <p:strVal val="visible"/>
                                      </p:to>
                                    </p:set>
                                    <p:animEffect transition="in" filter="diamond(in)">
                                      <p:cBhvr>
                                        <p:cTn id="12" dur="2000"/>
                                        <p:tgtEl>
                                          <p:spTgt spid="11776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17764"/>
                                        </p:tgtEl>
                                        <p:attrNameLst>
                                          <p:attrName>style.visibility</p:attrName>
                                        </p:attrNameLst>
                                      </p:cBhvr>
                                      <p:to>
                                        <p:strVal val="visible"/>
                                      </p:to>
                                    </p:set>
                                    <p:animEffect transition="in" filter="diamond(in)">
                                      <p:cBhvr>
                                        <p:cTn id="15" dur="2000"/>
                                        <p:tgtEl>
                                          <p:spTgt spid="117764"/>
                                        </p:tgtEl>
                                      </p:cBhvr>
                                    </p:animEffect>
                                  </p:childTnLst>
                                </p:cTn>
                              </p:par>
                              <p:par>
                                <p:cTn id="16" presetID="8" presetClass="entr" presetSubtype="16" fill="hold" nodeType="withEffect">
                                  <p:stCondLst>
                                    <p:cond delay="0"/>
                                  </p:stCondLst>
                                  <p:childTnLst>
                                    <p:set>
                                      <p:cBhvr>
                                        <p:cTn id="17" dur="1" fill="hold">
                                          <p:stCondLst>
                                            <p:cond delay="0"/>
                                          </p:stCondLst>
                                        </p:cTn>
                                        <p:tgtEl>
                                          <p:spTgt spid="117763"/>
                                        </p:tgtEl>
                                        <p:attrNameLst>
                                          <p:attrName>style.visibility</p:attrName>
                                        </p:attrNameLst>
                                      </p:cBhvr>
                                      <p:to>
                                        <p:strVal val="visible"/>
                                      </p:to>
                                    </p:set>
                                    <p:animEffect transition="in" filter="diamond(in)">
                                      <p:cBhvr>
                                        <p:cTn id="18" dur="2000"/>
                                        <p:tgtEl>
                                          <p:spTgt spid="117763"/>
                                        </p:tgtEl>
                                      </p:cBhvr>
                                    </p:animEffect>
                                  </p:childTnLst>
                                </p:cTn>
                              </p:par>
                              <p:par>
                                <p:cTn id="19" presetID="8" presetClass="entr" presetSubtype="16" fill="hold" nodeType="withEffect">
                                  <p:stCondLst>
                                    <p:cond delay="0"/>
                                  </p:stCondLst>
                                  <p:childTnLst>
                                    <p:set>
                                      <p:cBhvr>
                                        <p:cTn id="20" dur="1" fill="hold">
                                          <p:stCondLst>
                                            <p:cond delay="0"/>
                                          </p:stCondLst>
                                        </p:cTn>
                                        <p:tgtEl>
                                          <p:spTgt spid="117766"/>
                                        </p:tgtEl>
                                        <p:attrNameLst>
                                          <p:attrName>style.visibility</p:attrName>
                                        </p:attrNameLst>
                                      </p:cBhvr>
                                      <p:to>
                                        <p:strVal val="visible"/>
                                      </p:to>
                                    </p:set>
                                    <p:animEffect transition="in" filter="diamond(in)">
                                      <p:cBhvr>
                                        <p:cTn id="21" dur="2000"/>
                                        <p:tgtEl>
                                          <p:spTgt spid="117766"/>
                                        </p:tgtEl>
                                      </p:cBhvr>
                                    </p:animEffect>
                                  </p:childTnLst>
                                </p:cTn>
                              </p:par>
                              <p:par>
                                <p:cTn id="22" presetID="8" presetClass="entr" presetSubtype="16" fill="hold" nodeType="withEffect">
                                  <p:stCondLst>
                                    <p:cond delay="0"/>
                                  </p:stCondLst>
                                  <p:childTnLst>
                                    <p:set>
                                      <p:cBhvr>
                                        <p:cTn id="23" dur="1" fill="hold">
                                          <p:stCondLst>
                                            <p:cond delay="0"/>
                                          </p:stCondLst>
                                        </p:cTn>
                                        <p:tgtEl>
                                          <p:spTgt spid="117768"/>
                                        </p:tgtEl>
                                        <p:attrNameLst>
                                          <p:attrName>style.visibility</p:attrName>
                                        </p:attrNameLst>
                                      </p:cBhvr>
                                      <p:to>
                                        <p:strVal val="visible"/>
                                      </p:to>
                                    </p:set>
                                    <p:animEffect transition="in" filter="diamond(in)">
                                      <p:cBhvr>
                                        <p:cTn id="24" dur="2000"/>
                                        <p:tgtEl>
                                          <p:spTgt spid="117768"/>
                                        </p:tgtEl>
                                      </p:cBhvr>
                                    </p:animEffect>
                                  </p:childTnLst>
                                </p:cTn>
                              </p:par>
                              <p:par>
                                <p:cTn id="25" presetID="8" presetClass="entr" presetSubtype="16" fill="hold" nodeType="withEffect">
                                  <p:stCondLst>
                                    <p:cond delay="0"/>
                                  </p:stCondLst>
                                  <p:childTnLst>
                                    <p:set>
                                      <p:cBhvr>
                                        <p:cTn id="26" dur="1" fill="hold">
                                          <p:stCondLst>
                                            <p:cond delay="0"/>
                                          </p:stCondLst>
                                        </p:cTn>
                                        <p:tgtEl>
                                          <p:spTgt spid="117767"/>
                                        </p:tgtEl>
                                        <p:attrNameLst>
                                          <p:attrName>style.visibility</p:attrName>
                                        </p:attrNameLst>
                                      </p:cBhvr>
                                      <p:to>
                                        <p:strVal val="visible"/>
                                      </p:to>
                                    </p:set>
                                    <p:animEffect transition="in" filter="diamond(in)">
                                      <p:cBhvr>
                                        <p:cTn id="27" dur="2000"/>
                                        <p:tgtEl>
                                          <p:spTgt spid="11776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7769"/>
                                        </p:tgtEl>
                                        <p:attrNameLst>
                                          <p:attrName>style.visibility</p:attrName>
                                        </p:attrNameLst>
                                      </p:cBhvr>
                                      <p:to>
                                        <p:strVal val="visible"/>
                                      </p:to>
                                    </p:set>
                                    <p:animEffect transition="in" filter="blinds(horizontal)">
                                      <p:cBhvr>
                                        <p:cTn id="30" dur="500"/>
                                        <p:tgtEl>
                                          <p:spTgt spid="11776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7770"/>
                                        </p:tgtEl>
                                        <p:attrNameLst>
                                          <p:attrName>style.visibility</p:attrName>
                                        </p:attrNameLst>
                                      </p:cBhvr>
                                      <p:to>
                                        <p:strVal val="visible"/>
                                      </p:to>
                                    </p:set>
                                    <p:animEffect transition="in" filter="blinds(horizontal)">
                                      <p:cBhvr>
                                        <p:cTn id="33" dur="500"/>
                                        <p:tgtEl>
                                          <p:spTgt spid="11777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7771"/>
                                        </p:tgtEl>
                                        <p:attrNameLst>
                                          <p:attrName>style.visibility</p:attrName>
                                        </p:attrNameLst>
                                      </p:cBhvr>
                                      <p:to>
                                        <p:strVal val="visible"/>
                                      </p:to>
                                    </p:set>
                                    <p:animEffect transition="in" filter="blinds(horizontal)">
                                      <p:cBhvr>
                                        <p:cTn id="36" dur="500"/>
                                        <p:tgtEl>
                                          <p:spTgt spid="11777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17772"/>
                                        </p:tgtEl>
                                        <p:attrNameLst>
                                          <p:attrName>style.visibility</p:attrName>
                                        </p:attrNameLst>
                                      </p:cBhvr>
                                      <p:to>
                                        <p:strVal val="visible"/>
                                      </p:to>
                                    </p:set>
                                    <p:animEffect transition="in" filter="blinds(horizontal)">
                                      <p:cBhvr>
                                        <p:cTn id="39" dur="500"/>
                                        <p:tgtEl>
                                          <p:spTgt spid="11777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7773"/>
                                        </p:tgtEl>
                                        <p:attrNameLst>
                                          <p:attrName>style.visibility</p:attrName>
                                        </p:attrNameLst>
                                      </p:cBhvr>
                                      <p:to>
                                        <p:strVal val="visible"/>
                                      </p:to>
                                    </p:set>
                                    <p:animEffect transition="in" filter="blinds(horizontal)">
                                      <p:cBhvr>
                                        <p:cTn id="42" dur="500"/>
                                        <p:tgtEl>
                                          <p:spTgt spid="11777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7774"/>
                                        </p:tgtEl>
                                        <p:attrNameLst>
                                          <p:attrName>style.visibility</p:attrName>
                                        </p:attrNameLst>
                                      </p:cBhvr>
                                      <p:to>
                                        <p:strVal val="visible"/>
                                      </p:to>
                                    </p:set>
                                    <p:animEffect transition="in" filter="blinds(horizontal)">
                                      <p:cBhvr>
                                        <p:cTn id="45" dur="500"/>
                                        <p:tgtEl>
                                          <p:spTgt spid="11777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xit" presetSubtype="4" fill="hold" grpId="1" nodeType="clickEffect">
                                  <p:stCondLst>
                                    <p:cond delay="0"/>
                                  </p:stCondLst>
                                  <p:childTnLst>
                                    <p:anim calcmode="lin" valueType="num">
                                      <p:cBhvr additive="base">
                                        <p:cTn id="49" dur="500"/>
                                        <p:tgtEl>
                                          <p:spTgt spid="117764"/>
                                        </p:tgtEl>
                                        <p:attrNameLst>
                                          <p:attrName>ppt_x</p:attrName>
                                        </p:attrNameLst>
                                      </p:cBhvr>
                                      <p:tavLst>
                                        <p:tav tm="0">
                                          <p:val>
                                            <p:strVal val="ppt_x"/>
                                          </p:val>
                                        </p:tav>
                                        <p:tav tm="100000">
                                          <p:val>
                                            <p:strVal val="ppt_x"/>
                                          </p:val>
                                        </p:tav>
                                      </p:tavLst>
                                    </p:anim>
                                    <p:anim calcmode="lin" valueType="num">
                                      <p:cBhvr additive="base">
                                        <p:cTn id="50" dur="500"/>
                                        <p:tgtEl>
                                          <p:spTgt spid="117764"/>
                                        </p:tgtEl>
                                        <p:attrNameLst>
                                          <p:attrName>ppt_y</p:attrName>
                                        </p:attrNameLst>
                                      </p:cBhvr>
                                      <p:tavLst>
                                        <p:tav tm="0">
                                          <p:val>
                                            <p:strVal val="ppt_y"/>
                                          </p:val>
                                        </p:tav>
                                        <p:tav tm="100000">
                                          <p:val>
                                            <p:strVal val="1+ppt_h/2"/>
                                          </p:val>
                                        </p:tav>
                                      </p:tavLst>
                                    </p:anim>
                                    <p:set>
                                      <p:cBhvr>
                                        <p:cTn id="51" dur="1" fill="hold">
                                          <p:stCondLst>
                                            <p:cond delay="499"/>
                                          </p:stCondLst>
                                        </p:cTn>
                                        <p:tgtEl>
                                          <p:spTgt spid="117764"/>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117767"/>
                                        </p:tgtEl>
                                        <p:attrNameLst>
                                          <p:attrName>ppt_x</p:attrName>
                                        </p:attrNameLst>
                                      </p:cBhvr>
                                      <p:tavLst>
                                        <p:tav tm="0">
                                          <p:val>
                                            <p:strVal val="ppt_x"/>
                                          </p:val>
                                        </p:tav>
                                        <p:tav tm="100000">
                                          <p:val>
                                            <p:strVal val="ppt_x"/>
                                          </p:val>
                                        </p:tav>
                                      </p:tavLst>
                                    </p:anim>
                                    <p:anim calcmode="lin" valueType="num">
                                      <p:cBhvr additive="base">
                                        <p:cTn id="54" dur="500"/>
                                        <p:tgtEl>
                                          <p:spTgt spid="117767"/>
                                        </p:tgtEl>
                                        <p:attrNameLst>
                                          <p:attrName>ppt_y</p:attrName>
                                        </p:attrNameLst>
                                      </p:cBhvr>
                                      <p:tavLst>
                                        <p:tav tm="0">
                                          <p:val>
                                            <p:strVal val="ppt_y"/>
                                          </p:val>
                                        </p:tav>
                                        <p:tav tm="100000">
                                          <p:val>
                                            <p:strVal val="1+ppt_h/2"/>
                                          </p:val>
                                        </p:tav>
                                      </p:tavLst>
                                    </p:anim>
                                    <p:set>
                                      <p:cBhvr>
                                        <p:cTn id="55" dur="1" fill="hold">
                                          <p:stCondLst>
                                            <p:cond delay="499"/>
                                          </p:stCondLst>
                                        </p:cTn>
                                        <p:tgtEl>
                                          <p:spTgt spid="117767"/>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xit" presetSubtype="16" fill="hold" grpId="1" nodeType="clickEffect">
                                  <p:stCondLst>
                                    <p:cond delay="0"/>
                                  </p:stCondLst>
                                  <p:childTnLst>
                                    <p:animEffect transition="out" filter="box(in)">
                                      <p:cBhvr>
                                        <p:cTn id="59" dur="500"/>
                                        <p:tgtEl>
                                          <p:spTgt spid="117774"/>
                                        </p:tgtEl>
                                      </p:cBhvr>
                                    </p:animEffect>
                                    <p:set>
                                      <p:cBhvr>
                                        <p:cTn id="60" dur="1" fill="hold">
                                          <p:stCondLst>
                                            <p:cond delay="499"/>
                                          </p:stCondLst>
                                        </p:cTn>
                                        <p:tgtEl>
                                          <p:spTgt spid="117774"/>
                                        </p:tgtEl>
                                        <p:attrNameLst>
                                          <p:attrName>style.visibility</p:attrName>
                                        </p:attrNameLst>
                                      </p:cBhvr>
                                      <p:to>
                                        <p:strVal val="hidden"/>
                                      </p:to>
                                    </p:set>
                                  </p:childTnLst>
                                </p:cTn>
                              </p:par>
                              <p:par>
                                <p:cTn id="61" presetID="4" presetClass="exit" presetSubtype="16" fill="hold" grpId="1" nodeType="withEffect">
                                  <p:stCondLst>
                                    <p:cond delay="0"/>
                                  </p:stCondLst>
                                  <p:childTnLst>
                                    <p:animEffect transition="out" filter="box(in)">
                                      <p:cBhvr>
                                        <p:cTn id="62" dur="500"/>
                                        <p:tgtEl>
                                          <p:spTgt spid="117773"/>
                                        </p:tgtEl>
                                      </p:cBhvr>
                                    </p:animEffect>
                                    <p:set>
                                      <p:cBhvr>
                                        <p:cTn id="63" dur="1" fill="hold">
                                          <p:stCondLst>
                                            <p:cond delay="499"/>
                                          </p:stCondLst>
                                        </p:cTn>
                                        <p:tgtEl>
                                          <p:spTgt spid="117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P spid="117764" grpId="1" animBg="1"/>
      <p:bldP spid="117765" grpId="0" animBg="1"/>
      <p:bldP spid="117769" grpId="0" animBg="1"/>
      <p:bldP spid="117770" grpId="0" animBg="1"/>
      <p:bldP spid="117771" grpId="0" animBg="1"/>
      <p:bldP spid="117772" grpId="0" animBg="1"/>
      <p:bldP spid="117773" grpId="0" animBg="1"/>
      <p:bldP spid="117773" grpId="1" animBg="1"/>
      <p:bldP spid="117774" grpId="0" animBg="1"/>
      <p:bldP spid="11777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E767-5182-967A-C1D5-00B6F1520B64}"/>
              </a:ext>
            </a:extLst>
          </p:cNvPr>
          <p:cNvGrpSpPr/>
          <p:nvPr/>
        </p:nvGrpSpPr>
        <p:grpSpPr>
          <a:xfrm>
            <a:off x="1676400" y="1981201"/>
            <a:ext cx="5867401" cy="2133600"/>
            <a:chOff x="958582" y="3036178"/>
            <a:chExt cx="3319272" cy="1418071"/>
          </a:xfrm>
        </p:grpSpPr>
        <p:sp>
          <p:nvSpPr>
            <p:cNvPr id="3" name="Rectangle: Rounded Corners 2">
              <a:extLst>
                <a:ext uri="{FF2B5EF4-FFF2-40B4-BE49-F238E27FC236}">
                  <a16:creationId xmlns:a16="http://schemas.microsoft.com/office/drawing/2014/main" id="{574D5451-A3EE-D5B5-2015-B50AC6EF63AF}"/>
                </a:ext>
              </a:extLst>
            </p:cNvPr>
            <p:cNvSpPr/>
            <p:nvPr/>
          </p:nvSpPr>
          <p:spPr>
            <a:xfrm>
              <a:off x="958582" y="3203049"/>
              <a:ext cx="3319272" cy="1251200"/>
            </a:xfrm>
            <a:prstGeom prst="roundRect">
              <a:avLst>
                <a:gd name="adj" fmla="val 15145"/>
              </a:avLst>
            </a:prstGeom>
            <a:solidFill>
              <a:sysClr val="window" lastClr="FFFFFF"/>
            </a:solidFill>
            <a:ln w="28575" cap="flat" cmpd="sng" algn="ctr">
              <a:solidFill>
                <a:srgbClr val="05ACC7"/>
              </a:solidFill>
              <a:prstDash val="solid"/>
              <a:miter lim="800000"/>
            </a:ln>
            <a:effectLst/>
          </p:spPr>
          <p:txBody>
            <a:bodyPr bIns="18288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p:txBody>
        </p:sp>
        <p:sp>
          <p:nvSpPr>
            <p:cNvPr id="4" name="Freeform: Shape 3">
              <a:extLst>
                <a:ext uri="{FF2B5EF4-FFF2-40B4-BE49-F238E27FC236}">
                  <a16:creationId xmlns:a16="http://schemas.microsoft.com/office/drawing/2014/main" id="{820B3911-20B0-D489-0D75-2C6EA6FDE28F}"/>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Tìm</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hiểu</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endParaRPr>
            </a:p>
          </p:txBody>
        </p:sp>
      </p:grpSp>
      <p:sp>
        <p:nvSpPr>
          <p:cNvPr id="5" name="TextBox 4">
            <a:extLst>
              <a:ext uri="{FF2B5EF4-FFF2-40B4-BE49-F238E27FC236}">
                <a16:creationId xmlns:a16="http://schemas.microsoft.com/office/drawing/2014/main" id="{0B4EC9D8-9E06-7DB5-3B11-DEF653527F4C}"/>
              </a:ext>
            </a:extLst>
          </p:cNvPr>
          <p:cNvSpPr txBox="1"/>
          <p:nvPr/>
        </p:nvSpPr>
        <p:spPr>
          <a:xfrm>
            <a:off x="1879353" y="2697116"/>
            <a:ext cx="5385294" cy="1200329"/>
          </a:xfrm>
          <a:prstGeom prst="rect">
            <a:avLst/>
          </a:prstGeom>
          <a:noFill/>
        </p:spPr>
        <p:txBody>
          <a:bodyPr wrap="square" rtlCol="0">
            <a:spAutoFit/>
          </a:bodyPr>
          <a:lstStyle/>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3 phút nghiên cứu thông tin SGK</a:t>
            </a:r>
          </a:p>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Phân biệt hình thức sinh sản phân đôi, nảy chồi, phân mảnh và trinh sinh?</a:t>
            </a:r>
          </a:p>
        </p:txBody>
      </p:sp>
    </p:spTree>
    <p:extLst>
      <p:ext uri="{BB962C8B-B14F-4D97-AF65-F5344CB8AC3E}">
        <p14:creationId xmlns:p14="http://schemas.microsoft.com/office/powerpoint/2010/main" val="2311225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Box 3"/>
          <p:cNvSpPr txBox="1">
            <a:spLocks noChangeArrowheads="1"/>
          </p:cNvSpPr>
          <p:nvPr/>
        </p:nvSpPr>
        <p:spPr bwMode="auto">
          <a:xfrm>
            <a:off x="0" y="609600"/>
            <a:ext cx="609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i="1" u="sng">
                <a:solidFill>
                  <a:srgbClr val="990000"/>
                </a:solidFill>
                <a:latin typeface="Times New Roman" panose="02020603050405020304" pitchFamily="18" charset="0"/>
              </a:rPr>
              <a:t>I .SINH SẢN HỮU TÍNH LÀ GÌ?</a:t>
            </a:r>
          </a:p>
        </p:txBody>
      </p:sp>
      <p:sp>
        <p:nvSpPr>
          <p:cNvPr id="48134" name="TextBox 6"/>
          <p:cNvSpPr txBox="1">
            <a:spLocks noChangeArrowheads="1"/>
          </p:cNvSpPr>
          <p:nvPr/>
        </p:nvSpPr>
        <p:spPr bwMode="auto">
          <a:xfrm>
            <a:off x="0" y="1295400"/>
            <a:ext cx="9144000" cy="1354217"/>
          </a:xfrm>
          <a:prstGeom prst="rect">
            <a:avLst/>
          </a:prstGeom>
          <a:solidFill>
            <a:schemeClr val="accent1">
              <a:lumMod val="50000"/>
            </a:schemeClr>
          </a:solidFill>
          <a:ln>
            <a:noFill/>
          </a:ln>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30000"/>
              </a:spcBef>
            </a:pPr>
            <a:r>
              <a:rPr lang="en-US" altLang="en-US" sz="2600" b="0" dirty="0">
                <a:solidFill>
                  <a:srgbClr val="0000FF"/>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hữu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a:t>
            </a:r>
            <a:r>
              <a:rPr lang="en-US" altLang="en-US" dirty="0" err="1">
                <a:solidFill>
                  <a:schemeClr val="bg1"/>
                </a:solidFill>
                <a:latin typeface="Times New Roman" panose="02020603050405020304" pitchFamily="18" charset="0"/>
              </a:rPr>
              <a:t>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qua </a:t>
            </a:r>
            <a:r>
              <a:rPr lang="en-US" altLang="en-US" sz="2600" dirty="0" err="1">
                <a:solidFill>
                  <a:schemeClr val="bg1"/>
                </a:solidFill>
                <a:latin typeface="Times New Roman" panose="02020603050405020304" pitchFamily="18" charset="0"/>
              </a:rPr>
              <a:t>sự</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nhất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của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đực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a:t>
            </a:r>
            <a:r>
              <a:rPr lang="en-US" altLang="en-US" dirty="0" err="1">
                <a:solidFill>
                  <a:schemeClr val="bg1"/>
                </a:solidFill>
                <a:latin typeface="Times New Roman" panose="02020603050405020304" pitchFamily="18" charset="0"/>
              </a:rPr>
              <a:t>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rất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giống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nhau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thích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nghi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môi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trường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sống</a:t>
            </a:r>
            <a:r>
              <a:rPr lang="en-US" altLang="en-US" sz="2600" dirty="0">
                <a:solidFill>
                  <a:schemeClr val="bg1"/>
                </a:solidFill>
                <a:latin typeface="Times New Roman" panose="02020603050405020304" pitchFamily="18" charset="0"/>
              </a:rPr>
              <a:t>.</a:t>
            </a:r>
          </a:p>
        </p:txBody>
      </p:sp>
      <p:sp>
        <p:nvSpPr>
          <p:cNvPr id="48135" name="TextBox 7"/>
          <p:cNvSpPr txBox="1">
            <a:spLocks noChangeArrowheads="1"/>
          </p:cNvSpPr>
          <p:nvPr/>
        </p:nvSpPr>
        <p:spPr bwMode="auto">
          <a:xfrm>
            <a:off x="0" y="266700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30000"/>
              </a:spcBef>
            </a:pPr>
            <a:r>
              <a:rPr lang="en-US" altLang="en-US" sz="2600" b="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hữu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hình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thức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có</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sự</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kết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lưỡng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bội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để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thích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nghi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môi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trường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sống</a:t>
            </a:r>
            <a:r>
              <a:rPr lang="en-US" altLang="en-US" sz="2600" dirty="0">
                <a:solidFill>
                  <a:schemeClr val="bg1"/>
                </a:solidFill>
                <a:latin typeface="Times New Roman" panose="02020603050405020304" pitchFamily="18" charset="0"/>
              </a:rPr>
              <a:t>.</a:t>
            </a:r>
          </a:p>
        </p:txBody>
      </p:sp>
      <p:sp>
        <p:nvSpPr>
          <p:cNvPr id="48136" name="TextBox 8"/>
          <p:cNvSpPr txBox="1">
            <a:spLocks noChangeArrowheads="1"/>
          </p:cNvSpPr>
          <p:nvPr/>
        </p:nvSpPr>
        <p:spPr bwMode="auto">
          <a:xfrm>
            <a:off x="0" y="38862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sz="2600" b="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hữu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a:t>
            </a:r>
            <a:r>
              <a:rPr lang="en-US" altLang="en-US" dirty="0" err="1">
                <a:solidFill>
                  <a:schemeClr val="bg1"/>
                </a:solidFill>
                <a:latin typeface="Times New Roman" panose="02020603050405020304" pitchFamily="18" charset="0"/>
              </a:rPr>
              <a:t>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qua </a:t>
            </a:r>
            <a:r>
              <a:rPr lang="en-US" altLang="en-US" sz="2600" dirty="0" err="1">
                <a:solidFill>
                  <a:schemeClr val="bg1"/>
                </a:solidFill>
                <a:latin typeface="Times New Roman" panose="02020603050405020304" pitchFamily="18" charset="0"/>
              </a:rPr>
              <a:t>hình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thành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nhất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của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đực</a:t>
            </a:r>
            <a:r>
              <a:rPr lang="en-US" altLang="en-US" sz="2600" dirty="0">
                <a:solidFill>
                  <a:schemeClr val="bg1"/>
                </a:solidFill>
                <a:latin typeface="Times New Roman" panose="02020603050405020304" pitchFamily="18" charset="0"/>
              </a:rPr>
              <a:t> (n)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cái</a:t>
            </a:r>
            <a:r>
              <a:rPr lang="en-US" altLang="en-US" sz="2600" dirty="0">
                <a:solidFill>
                  <a:schemeClr val="bg1"/>
                </a:solidFill>
                <a:latin typeface="Times New Roman" panose="02020603050405020304" pitchFamily="18" charset="0"/>
              </a:rPr>
              <a:t> (n) </a:t>
            </a:r>
            <a:r>
              <a:rPr lang="en-US" altLang="en-US" sz="2600" dirty="0" err="1">
                <a:solidFill>
                  <a:schemeClr val="bg1"/>
                </a:solidFill>
                <a:latin typeface="Times New Roman" panose="02020603050405020304" pitchFamily="18" charset="0"/>
              </a:rPr>
              <a:t>để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(2n),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tử</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phát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triển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thành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a:t>
            </a:r>
          </a:p>
        </p:txBody>
      </p:sp>
      <p:sp>
        <p:nvSpPr>
          <p:cNvPr id="48137" name="TextBox 9"/>
          <p:cNvSpPr txBox="1">
            <a:spLocks noChangeArrowheads="1"/>
          </p:cNvSpPr>
          <p:nvPr/>
        </p:nvSpPr>
        <p:spPr bwMode="auto">
          <a:xfrm>
            <a:off x="0" y="5334000"/>
            <a:ext cx="9144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30000"/>
              </a:spcBef>
            </a:pPr>
            <a:r>
              <a:rPr lang="en-US" altLang="en-US" sz="2600" b="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hữu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a:t>
            </a:r>
            <a:r>
              <a:rPr lang="en-US" altLang="en-US" dirty="0" err="1">
                <a:solidFill>
                  <a:schemeClr val="bg1"/>
                </a:solidFill>
                <a:latin typeface="Times New Roman" panose="02020603050405020304" pitchFamily="18" charset="0"/>
              </a:rPr>
              <a:t>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qua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nhất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a:t>
            </a:r>
            <a:r>
              <a:rPr lang="en-US" altLang="en-US" dirty="0" err="1">
                <a:solidFill>
                  <a:schemeClr val="bg1"/>
                </a:solidFill>
                <a:latin typeface="Times New Roman" panose="02020603050405020304" pitchFamily="18" charset="0"/>
              </a:rPr>
              <a:t>ủa</a:t>
            </a:r>
            <a:r>
              <a:rPr lang="en-US" altLang="en-US" sz="2600" dirty="0">
                <a:solidFill>
                  <a:schemeClr val="bg1"/>
                </a:solidFill>
                <a:latin typeface="Times New Roman" panose="02020603050405020304" pitchFamily="18" charset="0"/>
              </a:rPr>
              <a:t> 2 </a:t>
            </a:r>
            <a:r>
              <a:rPr lang="en-US" altLang="en-US" sz="2600" dirty="0" err="1">
                <a:solidFill>
                  <a:schemeClr val="bg1"/>
                </a:solidFill>
                <a:latin typeface="Times New Roman" panose="02020603050405020304" pitchFamily="18" charset="0"/>
              </a:rPr>
              <a:t>loại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giao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a:t>
            </a:r>
            <a:r>
              <a:rPr lang="en-US" altLang="en-US" dirty="0" err="1">
                <a:solidFill>
                  <a:schemeClr val="bg1"/>
                </a:solidFill>
                <a:latin typeface="Times New Roman" panose="02020603050405020304" pitchFamily="18" charset="0"/>
              </a:rPr>
              <a:t>ử</a:t>
            </a:r>
            <a:r>
              <a:rPr lang="en-US" altLang="en-US" dirty="0">
                <a:solidFill>
                  <a:schemeClr val="bg1"/>
                </a:solidFill>
                <a:latin typeface="Times New Roman" panose="02020603050405020304" pitchFamily="18" charset="0"/>
              </a:rPr>
              <a:t> </a:t>
            </a:r>
            <a:r>
              <a:rPr lang="en-US" altLang="en-US" dirty="0" err="1">
                <a:solidFill>
                  <a:schemeClr val="bg1"/>
                </a:solidFill>
                <a:latin typeface="Times New Roman" panose="02020603050405020304" pitchFamily="18" charset="0"/>
              </a:rPr>
              <a:t>của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bố</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mẹ</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nên</a:t>
            </a:r>
            <a:r>
              <a:rPr lang="en-US" altLang="en-US" sz="2600" dirty="0">
                <a:solidFill>
                  <a:schemeClr val="bg1"/>
                </a:solidFill>
                <a:latin typeface="Times New Roman" panose="02020603050405020304" pitchFamily="18" charset="0"/>
              </a:rPr>
              <a:t> con </a:t>
            </a:r>
            <a:r>
              <a:rPr lang="en-US" altLang="en-US" sz="2600" dirty="0" err="1">
                <a:solidFill>
                  <a:schemeClr val="bg1"/>
                </a:solidFill>
                <a:latin typeface="Times New Roman" panose="02020603050405020304" pitchFamily="18" charset="0"/>
              </a:rPr>
              <a:t>cái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rất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giống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bố</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mẹ</a:t>
            </a:r>
            <a:r>
              <a:rPr lang="en-US" altLang="en-US" sz="2600" dirty="0">
                <a:solidFill>
                  <a:schemeClr val="bg1"/>
                </a:solidFill>
                <a:latin typeface="Times New Roman" panose="02020603050405020304" pitchFamily="18" charset="0"/>
              </a:rPr>
              <a:t>.</a:t>
            </a:r>
          </a:p>
        </p:txBody>
      </p:sp>
      <p:sp>
        <p:nvSpPr>
          <p:cNvPr id="48138" name="Text Box 10"/>
          <p:cNvSpPr txBox="1">
            <a:spLocks noChangeArrowheads="1"/>
          </p:cNvSpPr>
          <p:nvPr/>
        </p:nvSpPr>
        <p:spPr bwMode="auto">
          <a:xfrm rot="10799358" flipV="1">
            <a:off x="152400" y="3886200"/>
            <a:ext cx="533400" cy="4889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spcBef>
                <a:spcPct val="30000"/>
              </a:spcBef>
            </a:pPr>
            <a:r>
              <a:rPr lang="en-US" altLang="en-US" sz="2600">
                <a:solidFill>
                  <a:schemeClr val="bg1"/>
                </a:solidFill>
                <a:latin typeface="Times New Roman" panose="02020603050405020304" pitchFamily="18" charset="0"/>
              </a:rPr>
              <a:t>C.</a:t>
            </a:r>
          </a:p>
        </p:txBody>
      </p:sp>
      <p:sp>
        <p:nvSpPr>
          <p:cNvPr id="48139" name="Text Box 11"/>
          <p:cNvSpPr txBox="1">
            <a:spLocks noChangeArrowheads="1"/>
          </p:cNvSpPr>
          <p:nvPr/>
        </p:nvSpPr>
        <p:spPr bwMode="auto">
          <a:xfrm>
            <a:off x="152400" y="1295400"/>
            <a:ext cx="533400" cy="4889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spcBef>
                <a:spcPct val="30000"/>
              </a:spcBef>
            </a:pPr>
            <a:r>
              <a:rPr lang="en-US" altLang="en-US" sz="2600">
                <a:solidFill>
                  <a:srgbClr val="F8F8F8"/>
                </a:solidFill>
                <a:latin typeface="Times New Roman" panose="02020603050405020304" pitchFamily="18" charset="0"/>
              </a:rPr>
              <a:t>A.</a:t>
            </a:r>
          </a:p>
        </p:txBody>
      </p:sp>
      <p:sp>
        <p:nvSpPr>
          <p:cNvPr id="48140" name="Text Box 12"/>
          <p:cNvSpPr txBox="1">
            <a:spLocks noChangeArrowheads="1"/>
          </p:cNvSpPr>
          <p:nvPr/>
        </p:nvSpPr>
        <p:spPr bwMode="auto">
          <a:xfrm>
            <a:off x="152400" y="2667000"/>
            <a:ext cx="533400" cy="4889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spcBef>
                <a:spcPct val="30000"/>
              </a:spcBef>
            </a:pPr>
            <a:r>
              <a:rPr lang="en-US" altLang="en-US" sz="2600">
                <a:solidFill>
                  <a:srgbClr val="F8F8F8"/>
                </a:solidFill>
                <a:latin typeface="Times New Roman" panose="02020603050405020304" pitchFamily="18" charset="0"/>
              </a:rPr>
              <a:t>B.</a:t>
            </a:r>
          </a:p>
        </p:txBody>
      </p:sp>
      <p:sp>
        <p:nvSpPr>
          <p:cNvPr id="48141" name="Text Box 13"/>
          <p:cNvSpPr txBox="1">
            <a:spLocks noChangeArrowheads="1"/>
          </p:cNvSpPr>
          <p:nvPr/>
        </p:nvSpPr>
        <p:spPr bwMode="auto">
          <a:xfrm>
            <a:off x="152400" y="5334000"/>
            <a:ext cx="533400" cy="4889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spcBef>
                <a:spcPct val="30000"/>
              </a:spcBef>
            </a:pPr>
            <a:r>
              <a:rPr lang="en-US" altLang="en-US" sz="2600">
                <a:solidFill>
                  <a:schemeClr val="bg1"/>
                </a:solidFill>
                <a:latin typeface="Times New Roman" panose="02020603050405020304" pitchFamily="18" charset="0"/>
              </a:rPr>
              <a:t>D.</a:t>
            </a:r>
          </a:p>
        </p:txBody>
      </p:sp>
      <p:sp>
        <p:nvSpPr>
          <p:cNvPr id="5122" name="Rectangle 2"/>
          <p:cNvSpPr>
            <a:spLocks noChangeArrowheads="1"/>
          </p:cNvSpPr>
          <p:nvPr/>
        </p:nvSpPr>
        <p:spPr bwMode="auto">
          <a:xfrm>
            <a:off x="0" y="0"/>
            <a:ext cx="9144000" cy="533400"/>
          </a:xfrm>
          <a:prstGeom prst="rect">
            <a:avLst/>
          </a:prstGeom>
          <a:solidFill>
            <a:srgbClr val="993300"/>
          </a:solidFill>
          <a:ln w="9525">
            <a:noFill/>
            <a:miter lim="800000"/>
            <a:headEnd/>
            <a:tailEnd/>
          </a:ln>
          <a:effectLst/>
        </p:spPr>
        <p:txBody>
          <a:bodyPr anchor="ctr"/>
          <a:lstStyle/>
          <a:p>
            <a:pPr>
              <a:defRPr/>
            </a:pPr>
            <a:r>
              <a:rPr lang="en-US">
                <a:solidFill>
                  <a:schemeClr val="bg1"/>
                </a:solidFill>
                <a:effectLst>
                  <a:outerShdw blurRad="38100" dist="38100" dir="2700000" algn="tl">
                    <a:srgbClr val="000000"/>
                  </a:outerShdw>
                </a:effectLst>
              </a:rPr>
              <a:t>BÀI 45: SINH SẢN HỮU TÍNH Ở ĐỘNG VẬT</a:t>
            </a:r>
          </a:p>
        </p:txBody>
      </p:sp>
    </p:spTree>
    <p:extLst>
      <p:ext uri="{BB962C8B-B14F-4D97-AF65-F5344CB8AC3E}">
        <p14:creationId xmlns:p14="http://schemas.microsoft.com/office/powerpoint/2010/main" val="262727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8133"/>
                                        </p:tgtEl>
                                        <p:attrNameLst>
                                          <p:attrName>style.visibility</p:attrName>
                                        </p:attrNameLst>
                                      </p:cBhvr>
                                      <p:to>
                                        <p:strVal val="visible"/>
                                      </p:to>
                                    </p:set>
                                    <p:anim calcmode="discrete" valueType="clr">
                                      <p:cBhvr override="childStyle">
                                        <p:cTn id="7" dur="80"/>
                                        <p:tgtEl>
                                          <p:spTgt spid="481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33"/>
                                        </p:tgtEl>
                                        <p:attrNameLst>
                                          <p:attrName>fillcolor</p:attrName>
                                        </p:attrNameLst>
                                      </p:cBhvr>
                                      <p:tavLst>
                                        <p:tav tm="0">
                                          <p:val>
                                            <p:clrVal>
                                              <a:schemeClr val="accent2"/>
                                            </p:clrVal>
                                          </p:val>
                                        </p:tav>
                                        <p:tav tm="50000">
                                          <p:val>
                                            <p:clrVal>
                                              <a:schemeClr val="hlink"/>
                                            </p:clrVal>
                                          </p:val>
                                        </p:tav>
                                      </p:tavLst>
                                    </p:anim>
                                    <p:set>
                                      <p:cBhvr>
                                        <p:cTn id="9" dur="80"/>
                                        <p:tgtEl>
                                          <p:spTgt spid="4813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1" nodeType="clickEffect">
                                  <p:stCondLst>
                                    <p:cond delay="0"/>
                                  </p:stCondLst>
                                  <p:iterate type="lt">
                                    <p:tmPct val="0"/>
                                  </p:iterate>
                                  <p:childTnLst>
                                    <p:set>
                                      <p:cBhvr>
                                        <p:cTn id="13" dur="1" fill="hold">
                                          <p:stCondLst>
                                            <p:cond delay="0"/>
                                          </p:stCondLst>
                                        </p:cTn>
                                        <p:tgtEl>
                                          <p:spTgt spid="48139"/>
                                        </p:tgtEl>
                                        <p:attrNameLst>
                                          <p:attrName>style.visibility</p:attrName>
                                        </p:attrNameLst>
                                      </p:cBhvr>
                                      <p:to>
                                        <p:strVal val="visible"/>
                                      </p:to>
                                    </p:set>
                                    <p:anim calcmode="lin" valueType="num">
                                      <p:cBhvr additive="base">
                                        <p:cTn id="14" dur="1000" fill="hold"/>
                                        <p:tgtEl>
                                          <p:spTgt spid="48139"/>
                                        </p:tgtEl>
                                        <p:attrNameLst>
                                          <p:attrName>ppt_x</p:attrName>
                                        </p:attrNameLst>
                                      </p:cBhvr>
                                      <p:tavLst>
                                        <p:tav tm="0">
                                          <p:val>
                                            <p:strVal val="#ppt_x"/>
                                          </p:val>
                                        </p:tav>
                                        <p:tav tm="100000">
                                          <p:val>
                                            <p:strVal val="#ppt_x"/>
                                          </p:val>
                                        </p:tav>
                                      </p:tavLst>
                                    </p:anim>
                                    <p:anim calcmode="lin" valueType="num">
                                      <p:cBhvr additive="base">
                                        <p:cTn id="15" dur="1000" fill="hold"/>
                                        <p:tgtEl>
                                          <p:spTgt spid="48139"/>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1000"/>
                            </p:stCondLst>
                            <p:childTnLst>
                              <p:par>
                                <p:cTn id="17" presetID="2" presetClass="entr" presetSubtype="4" fill="hold" grpId="1" nodeType="afterEffect">
                                  <p:stCondLst>
                                    <p:cond delay="0"/>
                                  </p:stCondLst>
                                  <p:childTnLst>
                                    <p:set>
                                      <p:cBhvr>
                                        <p:cTn id="18" dur="1" fill="hold">
                                          <p:stCondLst>
                                            <p:cond delay="0"/>
                                          </p:stCondLst>
                                        </p:cTn>
                                        <p:tgtEl>
                                          <p:spTgt spid="48134"/>
                                        </p:tgtEl>
                                        <p:attrNameLst>
                                          <p:attrName>style.visibility</p:attrName>
                                        </p:attrNameLst>
                                      </p:cBhvr>
                                      <p:to>
                                        <p:strVal val="visible"/>
                                      </p:to>
                                    </p:set>
                                    <p:anim calcmode="lin" valueType="num">
                                      <p:cBhvr additive="base">
                                        <p:cTn id="19" dur="1000" fill="hold"/>
                                        <p:tgtEl>
                                          <p:spTgt spid="48134"/>
                                        </p:tgtEl>
                                        <p:attrNameLst>
                                          <p:attrName>ppt_x</p:attrName>
                                        </p:attrNameLst>
                                      </p:cBhvr>
                                      <p:tavLst>
                                        <p:tav tm="0">
                                          <p:val>
                                            <p:strVal val="#ppt_x"/>
                                          </p:val>
                                        </p:tav>
                                        <p:tav tm="100000">
                                          <p:val>
                                            <p:strVal val="#ppt_x"/>
                                          </p:val>
                                        </p:tav>
                                      </p:tavLst>
                                    </p:anim>
                                    <p:anim calcmode="lin" valueType="num">
                                      <p:cBhvr additive="base">
                                        <p:cTn id="20" dur="1000" fill="hold"/>
                                        <p:tgtEl>
                                          <p:spTgt spid="4813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000"/>
                            </p:stCondLst>
                            <p:childTnLst>
                              <p:par>
                                <p:cTn id="22" presetID="2" presetClass="entr" presetSubtype="4" fill="hold" grpId="1" nodeType="afterEffect">
                                  <p:stCondLst>
                                    <p:cond delay="0"/>
                                  </p:stCondLst>
                                  <p:iterate type="lt">
                                    <p:tmPct val="0"/>
                                  </p:iterate>
                                  <p:childTnLst>
                                    <p:set>
                                      <p:cBhvr>
                                        <p:cTn id="23" dur="1" fill="hold">
                                          <p:stCondLst>
                                            <p:cond delay="0"/>
                                          </p:stCondLst>
                                        </p:cTn>
                                        <p:tgtEl>
                                          <p:spTgt spid="48140"/>
                                        </p:tgtEl>
                                        <p:attrNameLst>
                                          <p:attrName>style.visibility</p:attrName>
                                        </p:attrNameLst>
                                      </p:cBhvr>
                                      <p:to>
                                        <p:strVal val="visible"/>
                                      </p:to>
                                    </p:set>
                                    <p:anim calcmode="lin" valueType="num">
                                      <p:cBhvr additive="base">
                                        <p:cTn id="24" dur="1000" fill="hold"/>
                                        <p:tgtEl>
                                          <p:spTgt spid="48140"/>
                                        </p:tgtEl>
                                        <p:attrNameLst>
                                          <p:attrName>ppt_x</p:attrName>
                                        </p:attrNameLst>
                                      </p:cBhvr>
                                      <p:tavLst>
                                        <p:tav tm="0">
                                          <p:val>
                                            <p:strVal val="#ppt_x"/>
                                          </p:val>
                                        </p:tav>
                                        <p:tav tm="100000">
                                          <p:val>
                                            <p:strVal val="#ppt_x"/>
                                          </p:val>
                                        </p:tav>
                                      </p:tavLst>
                                    </p:anim>
                                    <p:anim calcmode="lin" valueType="num">
                                      <p:cBhvr additive="base">
                                        <p:cTn id="25" dur="1000" fill="hold"/>
                                        <p:tgtEl>
                                          <p:spTgt spid="48140"/>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3000"/>
                            </p:stCondLst>
                            <p:childTnLst>
                              <p:par>
                                <p:cTn id="27" presetID="2" presetClass="entr" presetSubtype="4" fill="hold" grpId="1" nodeType="afterEffect">
                                  <p:stCondLst>
                                    <p:cond delay="0"/>
                                  </p:stCondLst>
                                  <p:childTnLst>
                                    <p:set>
                                      <p:cBhvr>
                                        <p:cTn id="28" dur="1" fill="hold">
                                          <p:stCondLst>
                                            <p:cond delay="0"/>
                                          </p:stCondLst>
                                        </p:cTn>
                                        <p:tgtEl>
                                          <p:spTgt spid="48135"/>
                                        </p:tgtEl>
                                        <p:attrNameLst>
                                          <p:attrName>style.visibility</p:attrName>
                                        </p:attrNameLst>
                                      </p:cBhvr>
                                      <p:to>
                                        <p:strVal val="visible"/>
                                      </p:to>
                                    </p:set>
                                    <p:anim calcmode="lin" valueType="num">
                                      <p:cBhvr additive="base">
                                        <p:cTn id="29" dur="1000" fill="hold"/>
                                        <p:tgtEl>
                                          <p:spTgt spid="48135"/>
                                        </p:tgtEl>
                                        <p:attrNameLst>
                                          <p:attrName>ppt_x</p:attrName>
                                        </p:attrNameLst>
                                      </p:cBhvr>
                                      <p:tavLst>
                                        <p:tav tm="0">
                                          <p:val>
                                            <p:strVal val="#ppt_x"/>
                                          </p:val>
                                        </p:tav>
                                        <p:tav tm="100000">
                                          <p:val>
                                            <p:strVal val="#ppt_x"/>
                                          </p:val>
                                        </p:tav>
                                      </p:tavLst>
                                    </p:anim>
                                    <p:anim calcmode="lin" valueType="num">
                                      <p:cBhvr additive="base">
                                        <p:cTn id="30" dur="1000" fill="hold"/>
                                        <p:tgtEl>
                                          <p:spTgt spid="48135"/>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4000"/>
                            </p:stCondLst>
                            <p:childTnLst>
                              <p:par>
                                <p:cTn id="32" presetID="2" presetClass="entr" presetSubtype="4" fill="hold" grpId="1" nodeType="afterEffect">
                                  <p:stCondLst>
                                    <p:cond delay="0"/>
                                  </p:stCondLst>
                                  <p:iterate type="lt">
                                    <p:tmPct val="0"/>
                                  </p:iterate>
                                  <p:childTnLst>
                                    <p:set>
                                      <p:cBhvr>
                                        <p:cTn id="33" dur="1" fill="hold">
                                          <p:stCondLst>
                                            <p:cond delay="0"/>
                                          </p:stCondLst>
                                        </p:cTn>
                                        <p:tgtEl>
                                          <p:spTgt spid="48138"/>
                                        </p:tgtEl>
                                        <p:attrNameLst>
                                          <p:attrName>style.visibility</p:attrName>
                                        </p:attrNameLst>
                                      </p:cBhvr>
                                      <p:to>
                                        <p:strVal val="visible"/>
                                      </p:to>
                                    </p:set>
                                    <p:anim calcmode="lin" valueType="num">
                                      <p:cBhvr additive="base">
                                        <p:cTn id="34" dur="1000" fill="hold"/>
                                        <p:tgtEl>
                                          <p:spTgt spid="48138"/>
                                        </p:tgtEl>
                                        <p:attrNameLst>
                                          <p:attrName>ppt_x</p:attrName>
                                        </p:attrNameLst>
                                      </p:cBhvr>
                                      <p:tavLst>
                                        <p:tav tm="0">
                                          <p:val>
                                            <p:strVal val="#ppt_x"/>
                                          </p:val>
                                        </p:tav>
                                        <p:tav tm="100000">
                                          <p:val>
                                            <p:strVal val="#ppt_x"/>
                                          </p:val>
                                        </p:tav>
                                      </p:tavLst>
                                    </p:anim>
                                    <p:anim calcmode="lin" valueType="num">
                                      <p:cBhvr additive="base">
                                        <p:cTn id="35" dur="1000" fill="hold"/>
                                        <p:tgtEl>
                                          <p:spTgt spid="48138"/>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0"/>
                            </p:stCondLst>
                            <p:childTnLst>
                              <p:par>
                                <p:cTn id="37" presetID="2" presetClass="entr" presetSubtype="4" fill="hold" grpId="1" nodeType="afterEffect">
                                  <p:stCondLst>
                                    <p:cond delay="0"/>
                                  </p:stCondLst>
                                  <p:childTnLst>
                                    <p:set>
                                      <p:cBhvr>
                                        <p:cTn id="38" dur="1" fill="hold">
                                          <p:stCondLst>
                                            <p:cond delay="0"/>
                                          </p:stCondLst>
                                        </p:cTn>
                                        <p:tgtEl>
                                          <p:spTgt spid="48136">
                                            <p:txEl>
                                              <p:pRg st="0" end="0"/>
                                            </p:txEl>
                                          </p:spTgt>
                                        </p:tgtEl>
                                        <p:attrNameLst>
                                          <p:attrName>style.visibility</p:attrName>
                                        </p:attrNameLst>
                                      </p:cBhvr>
                                      <p:to>
                                        <p:strVal val="visible"/>
                                      </p:to>
                                    </p:set>
                                    <p:anim calcmode="lin" valueType="num">
                                      <p:cBhvr additive="base">
                                        <p:cTn id="39" dur="1000" fill="hold"/>
                                        <p:tgtEl>
                                          <p:spTgt spid="48136">
                                            <p:txEl>
                                              <p:pRg st="0" end="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48136">
                                            <p:txEl>
                                              <p:pRg st="0" end="0"/>
                                            </p:txEl>
                                          </p:spTgt>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6000"/>
                            </p:stCondLst>
                            <p:childTnLst>
                              <p:par>
                                <p:cTn id="42" presetID="2" presetClass="entr" presetSubtype="4" fill="hold" grpId="1" nodeType="afterEffect">
                                  <p:stCondLst>
                                    <p:cond delay="0"/>
                                  </p:stCondLst>
                                  <p:iterate type="lt">
                                    <p:tmPct val="0"/>
                                  </p:iterate>
                                  <p:childTnLst>
                                    <p:set>
                                      <p:cBhvr>
                                        <p:cTn id="43" dur="1" fill="hold">
                                          <p:stCondLst>
                                            <p:cond delay="0"/>
                                          </p:stCondLst>
                                        </p:cTn>
                                        <p:tgtEl>
                                          <p:spTgt spid="48141"/>
                                        </p:tgtEl>
                                        <p:attrNameLst>
                                          <p:attrName>style.visibility</p:attrName>
                                        </p:attrNameLst>
                                      </p:cBhvr>
                                      <p:to>
                                        <p:strVal val="visible"/>
                                      </p:to>
                                    </p:set>
                                    <p:anim calcmode="lin" valueType="num">
                                      <p:cBhvr additive="base">
                                        <p:cTn id="44" dur="1000" fill="hold"/>
                                        <p:tgtEl>
                                          <p:spTgt spid="48141"/>
                                        </p:tgtEl>
                                        <p:attrNameLst>
                                          <p:attrName>ppt_x</p:attrName>
                                        </p:attrNameLst>
                                      </p:cBhvr>
                                      <p:tavLst>
                                        <p:tav tm="0">
                                          <p:val>
                                            <p:strVal val="#ppt_x"/>
                                          </p:val>
                                        </p:tav>
                                        <p:tav tm="100000">
                                          <p:val>
                                            <p:strVal val="#ppt_x"/>
                                          </p:val>
                                        </p:tav>
                                      </p:tavLst>
                                    </p:anim>
                                    <p:anim calcmode="lin" valueType="num">
                                      <p:cBhvr additive="base">
                                        <p:cTn id="45" dur="1000" fill="hold"/>
                                        <p:tgtEl>
                                          <p:spTgt spid="48141"/>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7000"/>
                            </p:stCondLst>
                            <p:childTnLst>
                              <p:par>
                                <p:cTn id="47" presetID="2" presetClass="entr" presetSubtype="4" fill="hold" grpId="1" nodeType="afterEffect">
                                  <p:stCondLst>
                                    <p:cond delay="0"/>
                                  </p:stCondLst>
                                  <p:childTnLst>
                                    <p:set>
                                      <p:cBhvr>
                                        <p:cTn id="48" dur="1" fill="hold">
                                          <p:stCondLst>
                                            <p:cond delay="0"/>
                                          </p:stCondLst>
                                        </p:cTn>
                                        <p:tgtEl>
                                          <p:spTgt spid="48137"/>
                                        </p:tgtEl>
                                        <p:attrNameLst>
                                          <p:attrName>style.visibility</p:attrName>
                                        </p:attrNameLst>
                                      </p:cBhvr>
                                      <p:to>
                                        <p:strVal val="visible"/>
                                      </p:to>
                                    </p:set>
                                    <p:anim calcmode="lin" valueType="num">
                                      <p:cBhvr additive="base">
                                        <p:cTn id="49" dur="1000" fill="hold"/>
                                        <p:tgtEl>
                                          <p:spTgt spid="48137"/>
                                        </p:tgtEl>
                                        <p:attrNameLst>
                                          <p:attrName>ppt_x</p:attrName>
                                        </p:attrNameLst>
                                      </p:cBhvr>
                                      <p:tavLst>
                                        <p:tav tm="0">
                                          <p:val>
                                            <p:strVal val="#ppt_x"/>
                                          </p:val>
                                        </p:tav>
                                        <p:tav tm="100000">
                                          <p:val>
                                            <p:strVal val="#ppt_x"/>
                                          </p:val>
                                        </p:tav>
                                      </p:tavLst>
                                    </p:anim>
                                    <p:anim calcmode="lin" valueType="num">
                                      <p:cBhvr additive="base">
                                        <p:cTn id="50" dur="1000" fill="hold"/>
                                        <p:tgtEl>
                                          <p:spTgt spid="4813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0" presetClass="exit" presetSubtype="0" fill="hold" grpId="0" nodeType="clickEffect">
                                  <p:stCondLst>
                                    <p:cond delay="0"/>
                                  </p:stCondLst>
                                  <p:iterate type="lt">
                                    <p:tmPct val="10000"/>
                                  </p:iterate>
                                  <p:childTnLst>
                                    <p:animEffect transition="out" filter="fade">
                                      <p:cBhvr>
                                        <p:cTn id="54" dur="1000"/>
                                        <p:tgtEl>
                                          <p:spTgt spid="48139"/>
                                        </p:tgtEl>
                                      </p:cBhvr>
                                    </p:animEffect>
                                    <p:anim calcmode="lin" valueType="num">
                                      <p:cBhvr>
                                        <p:cTn id="55" dur="1000"/>
                                        <p:tgtEl>
                                          <p:spTgt spid="48139"/>
                                        </p:tgtEl>
                                        <p:attrNameLst>
                                          <p:attrName>ppt_x</p:attrName>
                                        </p:attrNameLst>
                                      </p:cBhvr>
                                      <p:tavLst>
                                        <p:tav tm="0">
                                          <p:val>
                                            <p:strVal val="ppt_x"/>
                                          </p:val>
                                        </p:tav>
                                        <p:tav tm="100000">
                                          <p:val>
                                            <p:strVal val="ppt_x-.1"/>
                                          </p:val>
                                        </p:tav>
                                      </p:tavLst>
                                    </p:anim>
                                    <p:anim calcmode="lin" valueType="num">
                                      <p:cBhvr>
                                        <p:cTn id="56" dur="1000"/>
                                        <p:tgtEl>
                                          <p:spTgt spid="48139"/>
                                        </p:tgtEl>
                                        <p:attrNameLst>
                                          <p:attrName>ppt_y</p:attrName>
                                        </p:attrNameLst>
                                      </p:cBhvr>
                                      <p:tavLst>
                                        <p:tav tm="0">
                                          <p:val>
                                            <p:strVal val="ppt_y"/>
                                          </p:val>
                                        </p:tav>
                                        <p:tav tm="100000">
                                          <p:val>
                                            <p:strVal val="ppt_y"/>
                                          </p:val>
                                        </p:tav>
                                      </p:tavLst>
                                    </p:anim>
                                    <p:set>
                                      <p:cBhvr>
                                        <p:cTn id="57" dur="1" fill="hold">
                                          <p:stCondLst>
                                            <p:cond delay="999"/>
                                          </p:stCondLst>
                                        </p:cTn>
                                        <p:tgtEl>
                                          <p:spTgt spid="48139"/>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xit" presetSubtype="16" fill="hold" grpId="0" nodeType="clickEffect">
                                  <p:stCondLst>
                                    <p:cond delay="0"/>
                                  </p:stCondLst>
                                  <p:childTnLst>
                                    <p:animEffect transition="out" filter="circle(in)">
                                      <p:cBhvr>
                                        <p:cTn id="61" dur="500"/>
                                        <p:tgtEl>
                                          <p:spTgt spid="48134"/>
                                        </p:tgtEl>
                                      </p:cBhvr>
                                    </p:animEffect>
                                    <p:set>
                                      <p:cBhvr>
                                        <p:cTn id="62" dur="1" fill="hold">
                                          <p:stCondLst>
                                            <p:cond delay="499"/>
                                          </p:stCondLst>
                                        </p:cTn>
                                        <p:tgtEl>
                                          <p:spTgt spid="4813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xit" presetSubtype="0" fill="hold" grpId="0" nodeType="clickEffect">
                                  <p:stCondLst>
                                    <p:cond delay="0"/>
                                  </p:stCondLst>
                                  <p:iterate type="lt">
                                    <p:tmPct val="10000"/>
                                  </p:iterate>
                                  <p:childTnLst>
                                    <p:animEffect transition="out" filter="fade">
                                      <p:cBhvr>
                                        <p:cTn id="66" dur="500"/>
                                        <p:tgtEl>
                                          <p:spTgt spid="48140"/>
                                        </p:tgtEl>
                                      </p:cBhvr>
                                    </p:animEffect>
                                    <p:anim calcmode="lin" valueType="num">
                                      <p:cBhvr>
                                        <p:cTn id="67" dur="500"/>
                                        <p:tgtEl>
                                          <p:spTgt spid="48140"/>
                                        </p:tgtEl>
                                        <p:attrNameLst>
                                          <p:attrName>ppt_x</p:attrName>
                                        </p:attrNameLst>
                                      </p:cBhvr>
                                      <p:tavLst>
                                        <p:tav tm="0">
                                          <p:val>
                                            <p:strVal val="ppt_x"/>
                                          </p:val>
                                        </p:tav>
                                        <p:tav tm="100000">
                                          <p:val>
                                            <p:strVal val="ppt_x-.1"/>
                                          </p:val>
                                        </p:tav>
                                      </p:tavLst>
                                    </p:anim>
                                    <p:anim calcmode="lin" valueType="num">
                                      <p:cBhvr>
                                        <p:cTn id="68" dur="500"/>
                                        <p:tgtEl>
                                          <p:spTgt spid="48140"/>
                                        </p:tgtEl>
                                        <p:attrNameLst>
                                          <p:attrName>ppt_y</p:attrName>
                                        </p:attrNameLst>
                                      </p:cBhvr>
                                      <p:tavLst>
                                        <p:tav tm="0">
                                          <p:val>
                                            <p:strVal val="ppt_y"/>
                                          </p:val>
                                        </p:tav>
                                        <p:tav tm="100000">
                                          <p:val>
                                            <p:strVal val="ppt_y"/>
                                          </p:val>
                                        </p:tav>
                                      </p:tavLst>
                                    </p:anim>
                                    <p:set>
                                      <p:cBhvr>
                                        <p:cTn id="69" dur="1" fill="hold">
                                          <p:stCondLst>
                                            <p:cond delay="499"/>
                                          </p:stCondLst>
                                        </p:cTn>
                                        <p:tgtEl>
                                          <p:spTgt spid="48140"/>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6" presetClass="exit" presetSubtype="16" fill="hold" grpId="0" nodeType="clickEffect">
                                  <p:stCondLst>
                                    <p:cond delay="0"/>
                                  </p:stCondLst>
                                  <p:childTnLst>
                                    <p:animEffect transition="out" filter="circle(in)">
                                      <p:cBhvr>
                                        <p:cTn id="73" dur="500"/>
                                        <p:tgtEl>
                                          <p:spTgt spid="48135"/>
                                        </p:tgtEl>
                                      </p:cBhvr>
                                    </p:animEffect>
                                    <p:set>
                                      <p:cBhvr>
                                        <p:cTn id="74" dur="1" fill="hold">
                                          <p:stCondLst>
                                            <p:cond delay="499"/>
                                          </p:stCondLst>
                                        </p:cTn>
                                        <p:tgtEl>
                                          <p:spTgt spid="48135"/>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40" presetClass="exit" presetSubtype="0" fill="hold" grpId="0" nodeType="clickEffect">
                                  <p:stCondLst>
                                    <p:cond delay="0"/>
                                  </p:stCondLst>
                                  <p:iterate type="lt">
                                    <p:tmPct val="10000"/>
                                  </p:iterate>
                                  <p:childTnLst>
                                    <p:animEffect transition="out" filter="fade">
                                      <p:cBhvr>
                                        <p:cTn id="78" dur="500"/>
                                        <p:tgtEl>
                                          <p:spTgt spid="48141"/>
                                        </p:tgtEl>
                                      </p:cBhvr>
                                    </p:animEffect>
                                    <p:anim calcmode="lin" valueType="num">
                                      <p:cBhvr>
                                        <p:cTn id="79" dur="500"/>
                                        <p:tgtEl>
                                          <p:spTgt spid="48141"/>
                                        </p:tgtEl>
                                        <p:attrNameLst>
                                          <p:attrName>ppt_x</p:attrName>
                                        </p:attrNameLst>
                                      </p:cBhvr>
                                      <p:tavLst>
                                        <p:tav tm="0">
                                          <p:val>
                                            <p:strVal val="ppt_x"/>
                                          </p:val>
                                        </p:tav>
                                        <p:tav tm="100000">
                                          <p:val>
                                            <p:strVal val="ppt_x-.1"/>
                                          </p:val>
                                        </p:tav>
                                      </p:tavLst>
                                    </p:anim>
                                    <p:anim calcmode="lin" valueType="num">
                                      <p:cBhvr>
                                        <p:cTn id="80" dur="500"/>
                                        <p:tgtEl>
                                          <p:spTgt spid="48141"/>
                                        </p:tgtEl>
                                        <p:attrNameLst>
                                          <p:attrName>ppt_y</p:attrName>
                                        </p:attrNameLst>
                                      </p:cBhvr>
                                      <p:tavLst>
                                        <p:tav tm="0">
                                          <p:val>
                                            <p:strVal val="ppt_y"/>
                                          </p:val>
                                        </p:tav>
                                        <p:tav tm="100000">
                                          <p:val>
                                            <p:strVal val="ppt_y"/>
                                          </p:val>
                                        </p:tav>
                                      </p:tavLst>
                                    </p:anim>
                                    <p:set>
                                      <p:cBhvr>
                                        <p:cTn id="81" dur="1" fill="hold">
                                          <p:stCondLst>
                                            <p:cond delay="499"/>
                                          </p:stCondLst>
                                        </p:cTn>
                                        <p:tgtEl>
                                          <p:spTgt spid="48141"/>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6" presetClass="exit" presetSubtype="16" fill="hold" grpId="0" nodeType="clickEffect">
                                  <p:stCondLst>
                                    <p:cond delay="0"/>
                                  </p:stCondLst>
                                  <p:childTnLst>
                                    <p:animEffect transition="out" filter="circle(in)">
                                      <p:cBhvr>
                                        <p:cTn id="85" dur="500"/>
                                        <p:tgtEl>
                                          <p:spTgt spid="48137"/>
                                        </p:tgtEl>
                                      </p:cBhvr>
                                    </p:animEffect>
                                    <p:set>
                                      <p:cBhvr>
                                        <p:cTn id="86" dur="1" fill="hold">
                                          <p:stCondLst>
                                            <p:cond delay="499"/>
                                          </p:stCondLst>
                                        </p:cTn>
                                        <p:tgtEl>
                                          <p:spTgt spid="48137"/>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40" presetClass="exit" presetSubtype="0" fill="hold" grpId="0" nodeType="clickEffect">
                                  <p:stCondLst>
                                    <p:cond delay="0"/>
                                  </p:stCondLst>
                                  <p:iterate type="lt">
                                    <p:tmPct val="10000"/>
                                  </p:iterate>
                                  <p:childTnLst>
                                    <p:animEffect transition="out" filter="fade">
                                      <p:cBhvr>
                                        <p:cTn id="90" dur="500"/>
                                        <p:tgtEl>
                                          <p:spTgt spid="48138"/>
                                        </p:tgtEl>
                                      </p:cBhvr>
                                    </p:animEffect>
                                    <p:anim calcmode="lin" valueType="num">
                                      <p:cBhvr>
                                        <p:cTn id="91" dur="500"/>
                                        <p:tgtEl>
                                          <p:spTgt spid="48138"/>
                                        </p:tgtEl>
                                        <p:attrNameLst>
                                          <p:attrName>ppt_x</p:attrName>
                                        </p:attrNameLst>
                                      </p:cBhvr>
                                      <p:tavLst>
                                        <p:tav tm="0">
                                          <p:val>
                                            <p:strVal val="ppt_x"/>
                                          </p:val>
                                        </p:tav>
                                        <p:tav tm="100000">
                                          <p:val>
                                            <p:strVal val="ppt_x-.1"/>
                                          </p:val>
                                        </p:tav>
                                      </p:tavLst>
                                    </p:anim>
                                    <p:anim calcmode="lin" valueType="num">
                                      <p:cBhvr>
                                        <p:cTn id="92" dur="500"/>
                                        <p:tgtEl>
                                          <p:spTgt spid="48138"/>
                                        </p:tgtEl>
                                        <p:attrNameLst>
                                          <p:attrName>ppt_y</p:attrName>
                                        </p:attrNameLst>
                                      </p:cBhvr>
                                      <p:tavLst>
                                        <p:tav tm="0">
                                          <p:val>
                                            <p:strVal val="ppt_y"/>
                                          </p:val>
                                        </p:tav>
                                        <p:tav tm="100000">
                                          <p:val>
                                            <p:strVal val="ppt_y"/>
                                          </p:val>
                                        </p:tav>
                                      </p:tavLst>
                                    </p:anim>
                                    <p:set>
                                      <p:cBhvr>
                                        <p:cTn id="93" dur="1" fill="hold">
                                          <p:stCondLst>
                                            <p:cond delay="499"/>
                                          </p:stCondLst>
                                        </p:cTn>
                                        <p:tgtEl>
                                          <p:spTgt spid="48138"/>
                                        </p:tgtEl>
                                        <p:attrNameLst>
                                          <p:attrName>style.visibility</p:attrName>
                                        </p:attrNameLst>
                                      </p:cBhvr>
                                      <p:to>
                                        <p:strVal val="hidden"/>
                                      </p:to>
                                    </p:set>
                                  </p:childTnLst>
                                </p:cTn>
                              </p:par>
                            </p:childTnLst>
                          </p:cTn>
                        </p:par>
                        <p:par>
                          <p:cTn id="94" fill="hold" nodeType="afterGroup">
                            <p:stCondLst>
                              <p:cond delay="550"/>
                            </p:stCondLst>
                            <p:childTnLst>
                              <p:par>
                                <p:cTn id="95" presetID="64" presetClass="path" presetSubtype="0" accel="50000" decel="50000" fill="hold" grpId="0" nodeType="afterEffect">
                                  <p:stCondLst>
                                    <p:cond delay="0"/>
                                  </p:stCondLst>
                                  <p:childTnLst>
                                    <p:animMotion origin="layout" path="M 0.00764 -0.07769 L 0.00226 -0.39306 " pathEditMode="relative" rAng="0" ptsTypes="AA">
                                      <p:cBhvr>
                                        <p:cTn id="96" dur="2000" fill="hold"/>
                                        <p:tgtEl>
                                          <p:spTgt spid="48136">
                                            <p:txEl>
                                              <p:pRg st="0" end="0"/>
                                            </p:txEl>
                                          </p:spTgt>
                                        </p:tgtEl>
                                        <p:attrNameLst>
                                          <p:attrName>ppt_x</p:attrName>
                                          <p:attrName>ppt_y</p:attrName>
                                        </p:attrNameLst>
                                      </p:cBhvr>
                                      <p:rCtr x="-278" y="-15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4" grpId="0" animBg="1"/>
      <p:bldP spid="48134" grpId="1" animBg="1"/>
      <p:bldP spid="48135" grpId="0"/>
      <p:bldP spid="48135" grpId="1"/>
      <p:bldP spid="48136" grpId="0" build="allAtOnce"/>
      <p:bldP spid="48136" grpId="1" build="allAtOnce"/>
      <p:bldP spid="48137" grpId="0"/>
      <p:bldP spid="48137" grpId="1"/>
      <p:bldP spid="48138" grpId="0" animBg="1"/>
      <p:bldP spid="48138" grpId="1" animBg="1"/>
      <p:bldP spid="48139" grpId="0" animBg="1"/>
      <p:bldP spid="48139" grpId="1" animBg="1"/>
      <p:bldP spid="48140" grpId="0" animBg="1"/>
      <p:bldP spid="48140" grpId="1" animBg="1"/>
      <p:bldP spid="48141" grpId="0" animBg="1"/>
      <p:bldP spid="4814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60DDE18-5179-47F1-A727-443CB1B89F39}"/>
              </a:ext>
            </a:extLst>
          </p:cNvPr>
          <p:cNvGraphicFramePr/>
          <p:nvPr>
            <p:extLst>
              <p:ext uri="{D42A27DB-BD31-4B8C-83A1-F6EECF244321}">
                <p14:modId xmlns:p14="http://schemas.microsoft.com/office/powerpoint/2010/main" val="1934433224"/>
              </p:ext>
            </p:extLst>
          </p:nvPr>
        </p:nvGraphicFramePr>
        <p:xfrm>
          <a:off x="1143000" y="914400"/>
          <a:ext cx="7086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819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6 giống gà đắt nhất thế giới - Tạp chí Chăn nuôi Việt Nam">
            <a:extLst>
              <a:ext uri="{FF2B5EF4-FFF2-40B4-BE49-F238E27FC236}">
                <a16:creationId xmlns:a16="http://schemas.microsoft.com/office/drawing/2014/main" id="{322F7D05-6576-4993-8FDA-8445E45D3D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21" r="20000"/>
          <a:stretch/>
        </p:blipFill>
        <p:spPr bwMode="auto">
          <a:xfrm>
            <a:off x="312059" y="926400"/>
            <a:ext cx="2486158"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nền Nền Con Mèo Trắng Và Nâu đang Ngồi Trên Một Con Phố Nhỏ Nền, Con  Mèo Con Mèo Mike Con Mèo đi Lạc, ảnh Chụp ảnh Hd, Con Mèo Background">
            <a:extLst>
              <a:ext uri="{FF2B5EF4-FFF2-40B4-BE49-F238E27FC236}">
                <a16:creationId xmlns:a16="http://schemas.microsoft.com/office/drawing/2014/main" id="{9975A230-55D7-4DBF-B519-065BECD918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1666"/>
          <a:stretch/>
        </p:blipFill>
        <p:spPr bwMode="auto">
          <a:xfrm>
            <a:off x="3378275" y="884930"/>
            <a:ext cx="2356537"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 Hình ảnh cá chép đẹp, sinh động, nhiều ý nghĩa - Chăm Sóc Thú Cưng">
            <a:extLst>
              <a:ext uri="{FF2B5EF4-FFF2-40B4-BE49-F238E27FC236}">
                <a16:creationId xmlns:a16="http://schemas.microsoft.com/office/drawing/2014/main" id="{E7E053DF-670D-487D-BD63-0A1544EE2C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8275" y="3139769"/>
            <a:ext cx="2356537" cy="16444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Ếch trị suy dinh dưỡng">
            <a:extLst>
              <a:ext uri="{FF2B5EF4-FFF2-40B4-BE49-F238E27FC236}">
                <a16:creationId xmlns:a16="http://schemas.microsoft.com/office/drawing/2014/main" id="{9C9B50FC-449E-4DA8-A236-BC2175B8D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59" y="3139769"/>
            <a:ext cx="2461388" cy="1685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AAFCAAE-9032-49BE-A764-468AB6D5F93A}"/>
              </a:ext>
            </a:extLst>
          </p:cNvPr>
          <p:cNvSpPr/>
          <p:nvPr/>
        </p:nvSpPr>
        <p:spPr>
          <a:xfrm>
            <a:off x="1000068" y="5242368"/>
            <a:ext cx="7010400" cy="96047"/>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AC2964F-7B4D-4DC4-B924-D9F0721DE9F4}"/>
              </a:ext>
            </a:extLst>
          </p:cNvPr>
          <p:cNvSpPr/>
          <p:nvPr/>
        </p:nvSpPr>
        <p:spPr>
          <a:xfrm>
            <a:off x="304800" y="926400"/>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a</a:t>
            </a:r>
          </a:p>
        </p:txBody>
      </p:sp>
      <p:sp>
        <p:nvSpPr>
          <p:cNvPr id="10" name="Oval 9">
            <a:extLst>
              <a:ext uri="{FF2B5EF4-FFF2-40B4-BE49-F238E27FC236}">
                <a16:creationId xmlns:a16="http://schemas.microsoft.com/office/drawing/2014/main" id="{5934C4E7-708C-4048-A807-68984EA5BD84}"/>
              </a:ext>
            </a:extLst>
          </p:cNvPr>
          <p:cNvSpPr/>
          <p:nvPr/>
        </p:nvSpPr>
        <p:spPr>
          <a:xfrm>
            <a:off x="3378275" y="884930"/>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t>
            </a:r>
          </a:p>
        </p:txBody>
      </p:sp>
      <p:sp>
        <p:nvSpPr>
          <p:cNvPr id="11" name="Oval 10">
            <a:extLst>
              <a:ext uri="{FF2B5EF4-FFF2-40B4-BE49-F238E27FC236}">
                <a16:creationId xmlns:a16="http://schemas.microsoft.com/office/drawing/2014/main" id="{4D769177-21FA-4641-9A43-97E751325E5A}"/>
              </a:ext>
            </a:extLst>
          </p:cNvPr>
          <p:cNvSpPr/>
          <p:nvPr/>
        </p:nvSpPr>
        <p:spPr>
          <a:xfrm>
            <a:off x="304800" y="3181239"/>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d</a:t>
            </a:r>
          </a:p>
        </p:txBody>
      </p:sp>
      <p:sp>
        <p:nvSpPr>
          <p:cNvPr id="12" name="Oval 11">
            <a:extLst>
              <a:ext uri="{FF2B5EF4-FFF2-40B4-BE49-F238E27FC236}">
                <a16:creationId xmlns:a16="http://schemas.microsoft.com/office/drawing/2014/main" id="{3C18F6CA-12BE-49D1-AC45-15B3D17240FC}"/>
              </a:ext>
            </a:extLst>
          </p:cNvPr>
          <p:cNvSpPr/>
          <p:nvPr/>
        </p:nvSpPr>
        <p:spPr>
          <a:xfrm>
            <a:off x="3378275" y="3151070"/>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e</a:t>
            </a:r>
          </a:p>
        </p:txBody>
      </p:sp>
      <p:pic>
        <p:nvPicPr>
          <p:cNvPr id="1038" name="Picture 14" descr="Cá voi sát thủ - loài vật nguy hiểm nhất trên Trái Đất | baotintuc.vn">
            <a:extLst>
              <a:ext uri="{FF2B5EF4-FFF2-40B4-BE49-F238E27FC236}">
                <a16:creationId xmlns:a16="http://schemas.microsoft.com/office/drawing/2014/main" id="{F68F42FD-8939-40C5-9A92-CA2B94C432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4632" y="884930"/>
            <a:ext cx="2656163" cy="1685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D302A0-A5AB-4B21-9B2C-1FCEE39EC5D3}"/>
              </a:ext>
            </a:extLst>
          </p:cNvPr>
          <p:cNvPicPr>
            <a:picLocks noChangeAspect="1"/>
          </p:cNvPicPr>
          <p:nvPr/>
        </p:nvPicPr>
        <p:blipFill>
          <a:blip r:embed="rId7"/>
          <a:stretch>
            <a:fillRect/>
          </a:stretch>
        </p:blipFill>
        <p:spPr>
          <a:xfrm>
            <a:off x="6229186" y="3181239"/>
            <a:ext cx="2648232" cy="1602986"/>
          </a:xfrm>
          <a:prstGeom prst="rect">
            <a:avLst/>
          </a:prstGeom>
        </p:spPr>
      </p:pic>
      <p:sp>
        <p:nvSpPr>
          <p:cNvPr id="17" name="Oval 16">
            <a:extLst>
              <a:ext uri="{FF2B5EF4-FFF2-40B4-BE49-F238E27FC236}">
                <a16:creationId xmlns:a16="http://schemas.microsoft.com/office/drawing/2014/main" id="{C0AF59FE-A74A-4A5B-9ECC-42A23023105F}"/>
              </a:ext>
            </a:extLst>
          </p:cNvPr>
          <p:cNvSpPr/>
          <p:nvPr/>
        </p:nvSpPr>
        <p:spPr>
          <a:xfrm>
            <a:off x="6243701" y="915099"/>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c</a:t>
            </a:r>
          </a:p>
        </p:txBody>
      </p:sp>
      <p:sp>
        <p:nvSpPr>
          <p:cNvPr id="18" name="Oval 17">
            <a:extLst>
              <a:ext uri="{FF2B5EF4-FFF2-40B4-BE49-F238E27FC236}">
                <a16:creationId xmlns:a16="http://schemas.microsoft.com/office/drawing/2014/main" id="{832FA39E-93DE-49C9-81C8-6D3C670204A5}"/>
              </a:ext>
            </a:extLst>
          </p:cNvPr>
          <p:cNvSpPr/>
          <p:nvPr/>
        </p:nvSpPr>
        <p:spPr>
          <a:xfrm>
            <a:off x="6243701" y="3181239"/>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f</a:t>
            </a:r>
          </a:p>
        </p:txBody>
      </p:sp>
      <p:sp>
        <p:nvSpPr>
          <p:cNvPr id="7" name="TextBox 6">
            <a:extLst>
              <a:ext uri="{FF2B5EF4-FFF2-40B4-BE49-F238E27FC236}">
                <a16:creationId xmlns:a16="http://schemas.microsoft.com/office/drawing/2014/main" id="{7567BD82-C283-405E-88A9-28A281628FBE}"/>
              </a:ext>
            </a:extLst>
          </p:cNvPr>
          <p:cNvSpPr txBox="1"/>
          <p:nvPr/>
        </p:nvSpPr>
        <p:spPr>
          <a:xfrm>
            <a:off x="334537" y="5594635"/>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1.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trong</a:t>
            </a:r>
            <a:r>
              <a:rPr lang="en-US" dirty="0">
                <a:solidFill>
                  <a:schemeClr val="bg1"/>
                </a:solidFill>
              </a:rPr>
              <a:t>)</a:t>
            </a:r>
          </a:p>
        </p:txBody>
      </p:sp>
      <p:sp>
        <p:nvSpPr>
          <p:cNvPr id="20" name="TextBox 19">
            <a:extLst>
              <a:ext uri="{FF2B5EF4-FFF2-40B4-BE49-F238E27FC236}">
                <a16:creationId xmlns:a16="http://schemas.microsoft.com/office/drawing/2014/main" id="{DBD3A7E4-E8F1-41AC-AD0A-179481130260}"/>
              </a:ext>
            </a:extLst>
          </p:cNvPr>
          <p:cNvSpPr txBox="1"/>
          <p:nvPr/>
        </p:nvSpPr>
        <p:spPr>
          <a:xfrm>
            <a:off x="2447868" y="5602069"/>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2.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ngoài</a:t>
            </a:r>
            <a:r>
              <a:rPr lang="en-US" dirty="0">
                <a:solidFill>
                  <a:schemeClr val="bg1"/>
                </a:solidFill>
              </a:rPr>
              <a:t>)</a:t>
            </a:r>
          </a:p>
        </p:txBody>
      </p:sp>
      <p:sp>
        <p:nvSpPr>
          <p:cNvPr id="21" name="TextBox 20">
            <a:extLst>
              <a:ext uri="{FF2B5EF4-FFF2-40B4-BE49-F238E27FC236}">
                <a16:creationId xmlns:a16="http://schemas.microsoft.com/office/drawing/2014/main" id="{895995CC-F997-4080-8C6A-F20A6D6CB6C0}"/>
              </a:ext>
            </a:extLst>
          </p:cNvPr>
          <p:cNvSpPr txBox="1"/>
          <p:nvPr/>
        </p:nvSpPr>
        <p:spPr>
          <a:xfrm>
            <a:off x="4614259" y="5720564"/>
            <a:ext cx="1592941" cy="369332"/>
          </a:xfrm>
          <a:prstGeom prst="rect">
            <a:avLst/>
          </a:prstGeom>
          <a:noFill/>
          <a:ln>
            <a:solidFill>
              <a:srgbClr val="FFFFFF"/>
            </a:solidFill>
          </a:ln>
        </p:spPr>
        <p:txBody>
          <a:bodyPr wrap="square" rtlCol="0">
            <a:spAutoFit/>
          </a:bodyPr>
          <a:lstStyle/>
          <a:p>
            <a:pPr algn="ctr"/>
            <a:r>
              <a:rPr lang="en-US" dirty="0">
                <a:solidFill>
                  <a:schemeClr val="bg1"/>
                </a:solidFill>
              </a:rPr>
              <a:t>3. </a:t>
            </a:r>
            <a:r>
              <a:rPr lang="en-US" dirty="0" err="1">
                <a:solidFill>
                  <a:schemeClr val="bg1"/>
                </a:solidFill>
              </a:rPr>
              <a:t>Trứng</a:t>
            </a:r>
            <a:r>
              <a:rPr lang="en-US" dirty="0">
                <a:solidFill>
                  <a:schemeClr val="bg1"/>
                </a:solidFill>
              </a:rPr>
              <a:t> </a:t>
            </a:r>
            <a:r>
              <a:rPr lang="en-US" dirty="0" err="1">
                <a:solidFill>
                  <a:schemeClr val="bg1"/>
                </a:solidFill>
              </a:rPr>
              <a:t>thai</a:t>
            </a:r>
            <a:endParaRPr lang="en-US" dirty="0">
              <a:solidFill>
                <a:schemeClr val="bg1"/>
              </a:solidFill>
            </a:endParaRPr>
          </a:p>
        </p:txBody>
      </p:sp>
      <p:sp>
        <p:nvSpPr>
          <p:cNvPr id="22" name="TextBox 21">
            <a:extLst>
              <a:ext uri="{FF2B5EF4-FFF2-40B4-BE49-F238E27FC236}">
                <a16:creationId xmlns:a16="http://schemas.microsoft.com/office/drawing/2014/main" id="{3665D936-6099-46CF-8A9B-49BFE42C59F2}"/>
              </a:ext>
            </a:extLst>
          </p:cNvPr>
          <p:cNvSpPr txBox="1"/>
          <p:nvPr/>
        </p:nvSpPr>
        <p:spPr>
          <a:xfrm>
            <a:off x="6867468" y="5752247"/>
            <a:ext cx="1592941" cy="369332"/>
          </a:xfrm>
          <a:prstGeom prst="rect">
            <a:avLst/>
          </a:prstGeom>
          <a:noFill/>
          <a:ln>
            <a:solidFill>
              <a:srgbClr val="FFFFFF"/>
            </a:solidFill>
          </a:ln>
        </p:spPr>
        <p:txBody>
          <a:bodyPr wrap="square" rtlCol="0">
            <a:spAutoFit/>
          </a:bodyPr>
          <a:lstStyle/>
          <a:p>
            <a:pPr algn="ctr"/>
            <a:r>
              <a:rPr lang="en-US" dirty="0">
                <a:solidFill>
                  <a:schemeClr val="bg1"/>
                </a:solidFill>
              </a:rPr>
              <a:t>4. </a:t>
            </a:r>
            <a:r>
              <a:rPr lang="en-US" dirty="0" err="1">
                <a:solidFill>
                  <a:schemeClr val="bg1"/>
                </a:solidFill>
              </a:rPr>
              <a:t>Đẻ</a:t>
            </a:r>
            <a:r>
              <a:rPr lang="en-US" dirty="0">
                <a:solidFill>
                  <a:schemeClr val="bg1"/>
                </a:solidFill>
              </a:rPr>
              <a:t> con</a:t>
            </a:r>
          </a:p>
        </p:txBody>
      </p:sp>
      <p:sp>
        <p:nvSpPr>
          <p:cNvPr id="24" name="TextBox 23">
            <a:extLst>
              <a:ext uri="{FF2B5EF4-FFF2-40B4-BE49-F238E27FC236}">
                <a16:creationId xmlns:a16="http://schemas.microsoft.com/office/drawing/2014/main" id="{B1B904F6-618E-4306-A878-ABB64C152FCC}"/>
              </a:ext>
            </a:extLst>
          </p:cNvPr>
          <p:cNvSpPr txBox="1"/>
          <p:nvPr/>
        </p:nvSpPr>
        <p:spPr>
          <a:xfrm>
            <a:off x="1019356" y="228600"/>
            <a:ext cx="7074373" cy="400110"/>
          </a:xfrm>
          <a:prstGeom prst="rect">
            <a:avLst/>
          </a:prstGeom>
          <a:noFill/>
        </p:spPr>
        <p:txBody>
          <a:bodyPr wrap="none" rtlCol="0">
            <a:spAutoFit/>
          </a:bodyPr>
          <a:lstStyle/>
          <a:p>
            <a:r>
              <a:rPr lang="en-US" sz="2000" dirty="0" err="1">
                <a:solidFill>
                  <a:schemeClr val="bg1"/>
                </a:solidFill>
              </a:rPr>
              <a:t>Xác</a:t>
            </a:r>
            <a:r>
              <a:rPr lang="en-US" sz="2000" dirty="0">
                <a:solidFill>
                  <a:schemeClr val="bg1"/>
                </a:solidFill>
              </a:rPr>
              <a:t> </a:t>
            </a:r>
            <a:r>
              <a:rPr lang="en-US" sz="2000" dirty="0" err="1">
                <a:solidFill>
                  <a:schemeClr val="bg1"/>
                </a:solidFill>
              </a:rPr>
              <a:t>định</a:t>
            </a:r>
            <a:r>
              <a:rPr lang="en-US" sz="2000" dirty="0">
                <a:solidFill>
                  <a:schemeClr val="bg1"/>
                </a:solidFill>
              </a:rPr>
              <a:t> </a:t>
            </a:r>
            <a:r>
              <a:rPr lang="en-US" sz="2000" dirty="0" err="1">
                <a:solidFill>
                  <a:schemeClr val="bg1"/>
                </a:solidFill>
              </a:rPr>
              <a:t>các</a:t>
            </a:r>
            <a:r>
              <a:rPr lang="en-US" sz="2000" dirty="0">
                <a:solidFill>
                  <a:schemeClr val="bg1"/>
                </a:solidFill>
              </a:rPr>
              <a:t> </a:t>
            </a:r>
            <a:r>
              <a:rPr lang="en-US" sz="2000" dirty="0" err="1">
                <a:solidFill>
                  <a:schemeClr val="bg1"/>
                </a:solidFill>
              </a:rPr>
              <a:t>hình</a:t>
            </a:r>
            <a:r>
              <a:rPr lang="en-US" sz="2000" dirty="0">
                <a:solidFill>
                  <a:schemeClr val="bg1"/>
                </a:solidFill>
              </a:rPr>
              <a:t> </a:t>
            </a:r>
            <a:r>
              <a:rPr lang="en-US" sz="2000" dirty="0" err="1">
                <a:solidFill>
                  <a:schemeClr val="bg1"/>
                </a:solidFill>
              </a:rPr>
              <a:t>thức</a:t>
            </a:r>
            <a:r>
              <a:rPr lang="en-US" sz="2000" dirty="0">
                <a:solidFill>
                  <a:schemeClr val="bg1"/>
                </a:solidFill>
              </a:rPr>
              <a:t> </a:t>
            </a:r>
            <a:r>
              <a:rPr lang="en-US" sz="2000" dirty="0" err="1">
                <a:solidFill>
                  <a:schemeClr val="bg1"/>
                </a:solidFill>
              </a:rPr>
              <a:t>sinh</a:t>
            </a:r>
            <a:r>
              <a:rPr lang="en-US" sz="2000" dirty="0">
                <a:solidFill>
                  <a:schemeClr val="bg1"/>
                </a:solidFill>
              </a:rPr>
              <a:t> </a:t>
            </a:r>
            <a:r>
              <a:rPr lang="en-US" sz="2000" dirty="0" err="1">
                <a:solidFill>
                  <a:schemeClr val="bg1"/>
                </a:solidFill>
              </a:rPr>
              <a:t>sản</a:t>
            </a:r>
            <a:r>
              <a:rPr lang="en-US" sz="2000" dirty="0">
                <a:solidFill>
                  <a:schemeClr val="bg1"/>
                </a:solidFill>
              </a:rPr>
              <a:t> ở </a:t>
            </a:r>
            <a:r>
              <a:rPr lang="en-US" sz="2000" dirty="0" err="1">
                <a:solidFill>
                  <a:schemeClr val="bg1"/>
                </a:solidFill>
              </a:rPr>
              <a:t>hữu</a:t>
            </a:r>
            <a:r>
              <a:rPr lang="en-US" sz="2000" dirty="0">
                <a:solidFill>
                  <a:schemeClr val="bg1"/>
                </a:solidFill>
              </a:rPr>
              <a:t> </a:t>
            </a:r>
            <a:r>
              <a:rPr lang="en-US" sz="2000" dirty="0" err="1">
                <a:solidFill>
                  <a:schemeClr val="bg1"/>
                </a:solidFill>
              </a:rPr>
              <a:t>tính</a:t>
            </a:r>
            <a:r>
              <a:rPr lang="en-US" sz="2000" dirty="0">
                <a:solidFill>
                  <a:schemeClr val="bg1"/>
                </a:solidFill>
              </a:rPr>
              <a:t> ở </a:t>
            </a:r>
            <a:r>
              <a:rPr lang="en-US" sz="2000" dirty="0" err="1">
                <a:solidFill>
                  <a:schemeClr val="bg1"/>
                </a:solidFill>
              </a:rPr>
              <a:t>các</a:t>
            </a:r>
            <a:r>
              <a:rPr lang="en-US" sz="2000" dirty="0">
                <a:solidFill>
                  <a:schemeClr val="bg1"/>
                </a:solidFill>
              </a:rPr>
              <a:t> </a:t>
            </a:r>
            <a:r>
              <a:rPr lang="en-US" sz="2000" dirty="0" err="1">
                <a:solidFill>
                  <a:schemeClr val="bg1"/>
                </a:solidFill>
              </a:rPr>
              <a:t>động</a:t>
            </a:r>
            <a:r>
              <a:rPr lang="en-US" sz="2000" dirty="0">
                <a:solidFill>
                  <a:schemeClr val="bg1"/>
                </a:solidFill>
              </a:rPr>
              <a:t> </a:t>
            </a:r>
            <a:r>
              <a:rPr lang="en-US" sz="2000" dirty="0" err="1">
                <a:solidFill>
                  <a:schemeClr val="bg1"/>
                </a:solidFill>
              </a:rPr>
              <a:t>vật</a:t>
            </a:r>
            <a:r>
              <a:rPr lang="en-US" sz="2000" dirty="0">
                <a:solidFill>
                  <a:schemeClr val="bg1"/>
                </a:solidFill>
              </a:rPr>
              <a:t> </a:t>
            </a:r>
            <a:r>
              <a:rPr lang="en-US" sz="2000" dirty="0" err="1">
                <a:solidFill>
                  <a:schemeClr val="bg1"/>
                </a:solidFill>
              </a:rPr>
              <a:t>dưới</a:t>
            </a:r>
            <a:r>
              <a:rPr lang="en-US" sz="2000" dirty="0">
                <a:solidFill>
                  <a:schemeClr val="bg1"/>
                </a:solidFill>
              </a:rPr>
              <a:t> </a:t>
            </a:r>
            <a:r>
              <a:rPr lang="en-US" sz="2000" dirty="0" err="1">
                <a:solidFill>
                  <a:schemeClr val="bg1"/>
                </a:solidFill>
              </a:rPr>
              <a:t>đây</a:t>
            </a:r>
            <a:endParaRPr lang="en-US" sz="2000" dirty="0">
              <a:solidFill>
                <a:schemeClr val="bg1"/>
              </a:solidFill>
            </a:endParaRPr>
          </a:p>
        </p:txBody>
      </p:sp>
    </p:spTree>
    <p:extLst>
      <p:ext uri="{BB962C8B-B14F-4D97-AF65-F5344CB8AC3E}">
        <p14:creationId xmlns:p14="http://schemas.microsoft.com/office/powerpoint/2010/main" val="295679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6 giống gà đắt nhất thế giới - Tạp chí Chăn nuôi Việt Nam">
            <a:extLst>
              <a:ext uri="{FF2B5EF4-FFF2-40B4-BE49-F238E27FC236}">
                <a16:creationId xmlns:a16="http://schemas.microsoft.com/office/drawing/2014/main" id="{322F7D05-6576-4993-8FDA-8445E45D3D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421" r="20000"/>
          <a:stretch/>
        </p:blipFill>
        <p:spPr bwMode="auto">
          <a:xfrm>
            <a:off x="567341" y="884930"/>
            <a:ext cx="2486158"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nền Nền Con Mèo Trắng Và Nâu đang Ngồi Trên Một Con Phố Nhỏ Nền, Con  Mèo Con Mèo Mike Con Mèo đi Lạc, ảnh Chụp ảnh Hd, Con Mèo Background">
            <a:extLst>
              <a:ext uri="{FF2B5EF4-FFF2-40B4-BE49-F238E27FC236}">
                <a16:creationId xmlns:a16="http://schemas.microsoft.com/office/drawing/2014/main" id="{9975A230-55D7-4DBF-B519-065BECD9182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1666"/>
          <a:stretch/>
        </p:blipFill>
        <p:spPr bwMode="auto">
          <a:xfrm>
            <a:off x="3378275" y="884930"/>
            <a:ext cx="2356537"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 Hình ảnh cá chép đẹp, sinh động, nhiều ý nghĩa - Chăm Sóc Thú Cưng">
            <a:extLst>
              <a:ext uri="{FF2B5EF4-FFF2-40B4-BE49-F238E27FC236}">
                <a16:creationId xmlns:a16="http://schemas.microsoft.com/office/drawing/2014/main" id="{E7E053DF-670D-487D-BD63-0A1544EE2C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6016" y="3392275"/>
            <a:ext cx="2356537" cy="16444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Ếch trị suy dinh dưỡng">
            <a:extLst>
              <a:ext uri="{FF2B5EF4-FFF2-40B4-BE49-F238E27FC236}">
                <a16:creationId xmlns:a16="http://schemas.microsoft.com/office/drawing/2014/main" id="{9C9B50FC-449E-4DA8-A236-BC2175B8D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00" y="3392275"/>
            <a:ext cx="2461388" cy="168592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AC2964F-7B4D-4DC4-B924-D9F0721DE9F4}"/>
              </a:ext>
            </a:extLst>
          </p:cNvPr>
          <p:cNvSpPr/>
          <p:nvPr/>
        </p:nvSpPr>
        <p:spPr>
          <a:xfrm>
            <a:off x="304800" y="926400"/>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a</a:t>
            </a:r>
          </a:p>
        </p:txBody>
      </p:sp>
      <p:sp>
        <p:nvSpPr>
          <p:cNvPr id="10" name="Oval 9">
            <a:extLst>
              <a:ext uri="{FF2B5EF4-FFF2-40B4-BE49-F238E27FC236}">
                <a16:creationId xmlns:a16="http://schemas.microsoft.com/office/drawing/2014/main" id="{5934C4E7-708C-4048-A807-68984EA5BD84}"/>
              </a:ext>
            </a:extLst>
          </p:cNvPr>
          <p:cNvSpPr/>
          <p:nvPr/>
        </p:nvSpPr>
        <p:spPr>
          <a:xfrm>
            <a:off x="3378275" y="884930"/>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t>
            </a:r>
          </a:p>
        </p:txBody>
      </p:sp>
      <p:sp>
        <p:nvSpPr>
          <p:cNvPr id="11" name="Oval 10">
            <a:extLst>
              <a:ext uri="{FF2B5EF4-FFF2-40B4-BE49-F238E27FC236}">
                <a16:creationId xmlns:a16="http://schemas.microsoft.com/office/drawing/2014/main" id="{4D769177-21FA-4641-9A43-97E751325E5A}"/>
              </a:ext>
            </a:extLst>
          </p:cNvPr>
          <p:cNvSpPr/>
          <p:nvPr/>
        </p:nvSpPr>
        <p:spPr>
          <a:xfrm>
            <a:off x="262541" y="3433745"/>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d</a:t>
            </a:r>
          </a:p>
        </p:txBody>
      </p:sp>
      <p:sp>
        <p:nvSpPr>
          <p:cNvPr id="12" name="Oval 11">
            <a:extLst>
              <a:ext uri="{FF2B5EF4-FFF2-40B4-BE49-F238E27FC236}">
                <a16:creationId xmlns:a16="http://schemas.microsoft.com/office/drawing/2014/main" id="{3C18F6CA-12BE-49D1-AC45-15B3D17240FC}"/>
              </a:ext>
            </a:extLst>
          </p:cNvPr>
          <p:cNvSpPr/>
          <p:nvPr/>
        </p:nvSpPr>
        <p:spPr>
          <a:xfrm>
            <a:off x="3336016" y="3403576"/>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e</a:t>
            </a:r>
          </a:p>
        </p:txBody>
      </p:sp>
      <p:pic>
        <p:nvPicPr>
          <p:cNvPr id="1038" name="Picture 14" descr="Cá voi sát thủ - loài vật nguy hiểm nhất trên Trái Đất | baotintuc.vn">
            <a:extLst>
              <a:ext uri="{FF2B5EF4-FFF2-40B4-BE49-F238E27FC236}">
                <a16:creationId xmlns:a16="http://schemas.microsoft.com/office/drawing/2014/main" id="{F68F42FD-8939-40C5-9A92-CA2B94C432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4632" y="884930"/>
            <a:ext cx="2656163" cy="1685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D302A0-A5AB-4B21-9B2C-1FCEE39EC5D3}"/>
              </a:ext>
            </a:extLst>
          </p:cNvPr>
          <p:cNvPicPr>
            <a:picLocks noChangeAspect="1"/>
          </p:cNvPicPr>
          <p:nvPr/>
        </p:nvPicPr>
        <p:blipFill>
          <a:blip r:embed="rId8"/>
          <a:stretch>
            <a:fillRect/>
          </a:stretch>
        </p:blipFill>
        <p:spPr>
          <a:xfrm>
            <a:off x="6186927" y="3433745"/>
            <a:ext cx="2648232" cy="1602986"/>
          </a:xfrm>
          <a:prstGeom prst="rect">
            <a:avLst/>
          </a:prstGeom>
        </p:spPr>
      </p:pic>
      <p:sp>
        <p:nvSpPr>
          <p:cNvPr id="17" name="Oval 16">
            <a:extLst>
              <a:ext uri="{FF2B5EF4-FFF2-40B4-BE49-F238E27FC236}">
                <a16:creationId xmlns:a16="http://schemas.microsoft.com/office/drawing/2014/main" id="{C0AF59FE-A74A-4A5B-9ECC-42A23023105F}"/>
              </a:ext>
            </a:extLst>
          </p:cNvPr>
          <p:cNvSpPr/>
          <p:nvPr/>
        </p:nvSpPr>
        <p:spPr>
          <a:xfrm>
            <a:off x="6243701" y="915099"/>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c</a:t>
            </a:r>
          </a:p>
        </p:txBody>
      </p:sp>
      <p:sp>
        <p:nvSpPr>
          <p:cNvPr id="18" name="Oval 17">
            <a:extLst>
              <a:ext uri="{FF2B5EF4-FFF2-40B4-BE49-F238E27FC236}">
                <a16:creationId xmlns:a16="http://schemas.microsoft.com/office/drawing/2014/main" id="{832FA39E-93DE-49C9-81C8-6D3C670204A5}"/>
              </a:ext>
            </a:extLst>
          </p:cNvPr>
          <p:cNvSpPr/>
          <p:nvPr/>
        </p:nvSpPr>
        <p:spPr>
          <a:xfrm>
            <a:off x="6201442" y="3433745"/>
            <a:ext cx="304800" cy="257972"/>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f</a:t>
            </a:r>
          </a:p>
        </p:txBody>
      </p:sp>
      <p:sp>
        <p:nvSpPr>
          <p:cNvPr id="7" name="TextBox 6">
            <a:extLst>
              <a:ext uri="{FF2B5EF4-FFF2-40B4-BE49-F238E27FC236}">
                <a16:creationId xmlns:a16="http://schemas.microsoft.com/office/drawing/2014/main" id="{7567BD82-C283-405E-88A9-28A281628FBE}"/>
              </a:ext>
            </a:extLst>
          </p:cNvPr>
          <p:cNvSpPr txBox="1"/>
          <p:nvPr/>
        </p:nvSpPr>
        <p:spPr>
          <a:xfrm>
            <a:off x="3733797" y="5221614"/>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1.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trong</a:t>
            </a:r>
            <a:r>
              <a:rPr lang="en-US" dirty="0">
                <a:solidFill>
                  <a:schemeClr val="bg1"/>
                </a:solidFill>
              </a:rPr>
              <a:t>)</a:t>
            </a:r>
          </a:p>
        </p:txBody>
      </p:sp>
      <p:sp>
        <p:nvSpPr>
          <p:cNvPr id="20" name="TextBox 19">
            <a:extLst>
              <a:ext uri="{FF2B5EF4-FFF2-40B4-BE49-F238E27FC236}">
                <a16:creationId xmlns:a16="http://schemas.microsoft.com/office/drawing/2014/main" id="{DBD3A7E4-E8F1-41AC-AD0A-179481130260}"/>
              </a:ext>
            </a:extLst>
          </p:cNvPr>
          <p:cNvSpPr txBox="1"/>
          <p:nvPr/>
        </p:nvSpPr>
        <p:spPr>
          <a:xfrm>
            <a:off x="758666" y="5221614"/>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2.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ngoài</a:t>
            </a:r>
            <a:r>
              <a:rPr lang="en-US" dirty="0">
                <a:solidFill>
                  <a:schemeClr val="bg1"/>
                </a:solidFill>
              </a:rPr>
              <a:t>)</a:t>
            </a:r>
          </a:p>
        </p:txBody>
      </p:sp>
      <p:sp>
        <p:nvSpPr>
          <p:cNvPr id="22" name="TextBox 21">
            <a:extLst>
              <a:ext uri="{FF2B5EF4-FFF2-40B4-BE49-F238E27FC236}">
                <a16:creationId xmlns:a16="http://schemas.microsoft.com/office/drawing/2014/main" id="{3665D936-6099-46CF-8A9B-49BFE42C59F2}"/>
              </a:ext>
            </a:extLst>
          </p:cNvPr>
          <p:cNvSpPr txBox="1"/>
          <p:nvPr/>
        </p:nvSpPr>
        <p:spPr>
          <a:xfrm>
            <a:off x="6792394" y="2716725"/>
            <a:ext cx="1592941" cy="369332"/>
          </a:xfrm>
          <a:prstGeom prst="rect">
            <a:avLst/>
          </a:prstGeom>
          <a:noFill/>
          <a:ln>
            <a:solidFill>
              <a:srgbClr val="FFFFFF"/>
            </a:solidFill>
          </a:ln>
        </p:spPr>
        <p:txBody>
          <a:bodyPr wrap="square" rtlCol="0">
            <a:spAutoFit/>
          </a:bodyPr>
          <a:lstStyle/>
          <a:p>
            <a:pPr algn="ctr"/>
            <a:r>
              <a:rPr lang="en-US" dirty="0">
                <a:solidFill>
                  <a:schemeClr val="bg1"/>
                </a:solidFill>
              </a:rPr>
              <a:t>4. </a:t>
            </a:r>
            <a:r>
              <a:rPr lang="en-US" dirty="0" err="1">
                <a:solidFill>
                  <a:schemeClr val="bg1"/>
                </a:solidFill>
              </a:rPr>
              <a:t>Đẻ</a:t>
            </a:r>
            <a:r>
              <a:rPr lang="en-US" dirty="0">
                <a:solidFill>
                  <a:schemeClr val="bg1"/>
                </a:solidFill>
              </a:rPr>
              <a:t> con</a:t>
            </a:r>
          </a:p>
        </p:txBody>
      </p:sp>
      <p:sp>
        <p:nvSpPr>
          <p:cNvPr id="24" name="TextBox 23">
            <a:extLst>
              <a:ext uri="{FF2B5EF4-FFF2-40B4-BE49-F238E27FC236}">
                <a16:creationId xmlns:a16="http://schemas.microsoft.com/office/drawing/2014/main" id="{B1B904F6-618E-4306-A878-ABB64C152FCC}"/>
              </a:ext>
            </a:extLst>
          </p:cNvPr>
          <p:cNvSpPr txBox="1"/>
          <p:nvPr/>
        </p:nvSpPr>
        <p:spPr>
          <a:xfrm>
            <a:off x="1500494" y="274166"/>
            <a:ext cx="5181227" cy="400110"/>
          </a:xfrm>
          <a:prstGeom prst="rect">
            <a:avLst/>
          </a:prstGeom>
          <a:noFill/>
        </p:spPr>
        <p:txBody>
          <a:bodyPr wrap="none" rtlCol="0">
            <a:spAutoFit/>
          </a:bodyPr>
          <a:lstStyle/>
          <a:p>
            <a:r>
              <a:rPr lang="en-US" sz="2000" dirty="0" err="1">
                <a:solidFill>
                  <a:schemeClr val="bg1"/>
                </a:solidFill>
              </a:rPr>
              <a:t>Các</a:t>
            </a:r>
            <a:r>
              <a:rPr lang="en-US" sz="2000" dirty="0">
                <a:solidFill>
                  <a:schemeClr val="bg1"/>
                </a:solidFill>
              </a:rPr>
              <a:t> </a:t>
            </a:r>
            <a:r>
              <a:rPr lang="en-US" sz="2000" dirty="0" err="1">
                <a:solidFill>
                  <a:schemeClr val="bg1"/>
                </a:solidFill>
              </a:rPr>
              <a:t>hình</a:t>
            </a:r>
            <a:r>
              <a:rPr lang="en-US" sz="2000" dirty="0">
                <a:solidFill>
                  <a:schemeClr val="bg1"/>
                </a:solidFill>
              </a:rPr>
              <a:t> </a:t>
            </a:r>
            <a:r>
              <a:rPr lang="en-US" sz="2000" dirty="0" err="1">
                <a:solidFill>
                  <a:schemeClr val="bg1"/>
                </a:solidFill>
              </a:rPr>
              <a:t>thức</a:t>
            </a:r>
            <a:r>
              <a:rPr lang="en-US" sz="2000" dirty="0">
                <a:solidFill>
                  <a:schemeClr val="bg1"/>
                </a:solidFill>
              </a:rPr>
              <a:t> </a:t>
            </a:r>
            <a:r>
              <a:rPr lang="en-US" sz="2000" dirty="0" err="1">
                <a:solidFill>
                  <a:schemeClr val="bg1"/>
                </a:solidFill>
              </a:rPr>
              <a:t>sinh</a:t>
            </a:r>
            <a:r>
              <a:rPr lang="en-US" sz="2000" dirty="0">
                <a:solidFill>
                  <a:schemeClr val="bg1"/>
                </a:solidFill>
              </a:rPr>
              <a:t> </a:t>
            </a:r>
            <a:r>
              <a:rPr lang="en-US" sz="2000" dirty="0" err="1">
                <a:solidFill>
                  <a:schemeClr val="bg1"/>
                </a:solidFill>
              </a:rPr>
              <a:t>sản</a:t>
            </a:r>
            <a:r>
              <a:rPr lang="en-US" sz="2000" dirty="0">
                <a:solidFill>
                  <a:schemeClr val="bg1"/>
                </a:solidFill>
              </a:rPr>
              <a:t> ở </a:t>
            </a:r>
            <a:r>
              <a:rPr lang="en-US" sz="2000" dirty="0" err="1">
                <a:solidFill>
                  <a:schemeClr val="bg1"/>
                </a:solidFill>
              </a:rPr>
              <a:t>hữu</a:t>
            </a:r>
            <a:r>
              <a:rPr lang="en-US" sz="2000" dirty="0">
                <a:solidFill>
                  <a:schemeClr val="bg1"/>
                </a:solidFill>
              </a:rPr>
              <a:t> </a:t>
            </a:r>
            <a:r>
              <a:rPr lang="en-US" sz="2000" dirty="0" err="1">
                <a:solidFill>
                  <a:schemeClr val="bg1"/>
                </a:solidFill>
              </a:rPr>
              <a:t>tính</a:t>
            </a:r>
            <a:r>
              <a:rPr lang="en-US" sz="2000" dirty="0">
                <a:solidFill>
                  <a:schemeClr val="bg1"/>
                </a:solidFill>
              </a:rPr>
              <a:t> ở </a:t>
            </a:r>
            <a:r>
              <a:rPr lang="en-US" sz="2000" dirty="0" err="1">
                <a:solidFill>
                  <a:schemeClr val="bg1"/>
                </a:solidFill>
              </a:rPr>
              <a:t>các</a:t>
            </a:r>
            <a:r>
              <a:rPr lang="en-US" sz="2000" dirty="0">
                <a:solidFill>
                  <a:schemeClr val="bg1"/>
                </a:solidFill>
              </a:rPr>
              <a:t> </a:t>
            </a:r>
            <a:r>
              <a:rPr lang="en-US" sz="2000" dirty="0" err="1">
                <a:solidFill>
                  <a:schemeClr val="bg1"/>
                </a:solidFill>
              </a:rPr>
              <a:t>động</a:t>
            </a:r>
            <a:r>
              <a:rPr lang="en-US" sz="2000" dirty="0">
                <a:solidFill>
                  <a:schemeClr val="bg1"/>
                </a:solidFill>
              </a:rPr>
              <a:t> </a:t>
            </a:r>
            <a:r>
              <a:rPr lang="en-US" sz="2000" dirty="0" err="1">
                <a:solidFill>
                  <a:schemeClr val="bg1"/>
                </a:solidFill>
              </a:rPr>
              <a:t>vật</a:t>
            </a:r>
            <a:endParaRPr lang="en-US" sz="2000" dirty="0">
              <a:solidFill>
                <a:schemeClr val="bg1"/>
              </a:solidFill>
            </a:endParaRPr>
          </a:p>
        </p:txBody>
      </p:sp>
      <p:sp>
        <p:nvSpPr>
          <p:cNvPr id="23" name="TextBox 22">
            <a:extLst>
              <a:ext uri="{FF2B5EF4-FFF2-40B4-BE49-F238E27FC236}">
                <a16:creationId xmlns:a16="http://schemas.microsoft.com/office/drawing/2014/main" id="{6C71CAEA-F356-4C4B-B18F-DDAD22A8FD5B}"/>
              </a:ext>
            </a:extLst>
          </p:cNvPr>
          <p:cNvSpPr txBox="1"/>
          <p:nvPr/>
        </p:nvSpPr>
        <p:spPr>
          <a:xfrm>
            <a:off x="3775529" y="2689693"/>
            <a:ext cx="1592941" cy="369332"/>
          </a:xfrm>
          <a:prstGeom prst="rect">
            <a:avLst/>
          </a:prstGeom>
          <a:noFill/>
          <a:ln>
            <a:solidFill>
              <a:srgbClr val="FFFFFF"/>
            </a:solidFill>
          </a:ln>
        </p:spPr>
        <p:txBody>
          <a:bodyPr wrap="square" rtlCol="0">
            <a:spAutoFit/>
          </a:bodyPr>
          <a:lstStyle/>
          <a:p>
            <a:pPr algn="ctr"/>
            <a:r>
              <a:rPr lang="en-US" dirty="0">
                <a:solidFill>
                  <a:schemeClr val="bg1"/>
                </a:solidFill>
              </a:rPr>
              <a:t>4. </a:t>
            </a:r>
            <a:r>
              <a:rPr lang="en-US" dirty="0" err="1">
                <a:solidFill>
                  <a:schemeClr val="bg1"/>
                </a:solidFill>
              </a:rPr>
              <a:t>Đẻ</a:t>
            </a:r>
            <a:r>
              <a:rPr lang="en-US" dirty="0">
                <a:solidFill>
                  <a:schemeClr val="bg1"/>
                </a:solidFill>
              </a:rPr>
              <a:t> con</a:t>
            </a:r>
          </a:p>
        </p:txBody>
      </p:sp>
      <p:sp>
        <p:nvSpPr>
          <p:cNvPr id="25" name="TextBox 24">
            <a:extLst>
              <a:ext uri="{FF2B5EF4-FFF2-40B4-BE49-F238E27FC236}">
                <a16:creationId xmlns:a16="http://schemas.microsoft.com/office/drawing/2014/main" id="{171D0E26-0A2C-440F-9BC8-04CC5E088053}"/>
              </a:ext>
            </a:extLst>
          </p:cNvPr>
          <p:cNvSpPr txBox="1"/>
          <p:nvPr/>
        </p:nvSpPr>
        <p:spPr>
          <a:xfrm>
            <a:off x="6714572" y="5215994"/>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2.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trong</a:t>
            </a:r>
            <a:r>
              <a:rPr lang="en-US" dirty="0">
                <a:solidFill>
                  <a:schemeClr val="bg1"/>
                </a:solidFill>
              </a:rPr>
              <a:t>)</a:t>
            </a:r>
          </a:p>
        </p:txBody>
      </p:sp>
      <p:sp>
        <p:nvSpPr>
          <p:cNvPr id="26" name="TextBox 25">
            <a:extLst>
              <a:ext uri="{FF2B5EF4-FFF2-40B4-BE49-F238E27FC236}">
                <a16:creationId xmlns:a16="http://schemas.microsoft.com/office/drawing/2014/main" id="{7567BD82-C283-405E-88A9-28A281628FBE}"/>
              </a:ext>
            </a:extLst>
          </p:cNvPr>
          <p:cNvSpPr txBox="1"/>
          <p:nvPr/>
        </p:nvSpPr>
        <p:spPr>
          <a:xfrm>
            <a:off x="758666" y="2674237"/>
            <a:ext cx="1592941" cy="646331"/>
          </a:xfrm>
          <a:prstGeom prst="rect">
            <a:avLst/>
          </a:prstGeom>
          <a:noFill/>
          <a:ln>
            <a:solidFill>
              <a:srgbClr val="FFFFFF"/>
            </a:solidFill>
          </a:ln>
        </p:spPr>
        <p:txBody>
          <a:bodyPr wrap="square" rtlCol="0">
            <a:spAutoFit/>
          </a:bodyPr>
          <a:lstStyle/>
          <a:p>
            <a:pPr algn="ctr"/>
            <a:r>
              <a:rPr lang="en-US" dirty="0">
                <a:solidFill>
                  <a:schemeClr val="bg1"/>
                </a:solidFill>
              </a:rPr>
              <a:t>1. </a:t>
            </a:r>
            <a:r>
              <a:rPr lang="en-US" dirty="0" err="1">
                <a:solidFill>
                  <a:schemeClr val="bg1"/>
                </a:solidFill>
              </a:rPr>
              <a:t>Đẻ</a:t>
            </a:r>
            <a:r>
              <a:rPr lang="en-US" dirty="0">
                <a:solidFill>
                  <a:schemeClr val="bg1"/>
                </a:solidFill>
              </a:rPr>
              <a:t> </a:t>
            </a:r>
            <a:r>
              <a:rPr lang="en-US" dirty="0" err="1">
                <a:solidFill>
                  <a:schemeClr val="bg1"/>
                </a:solidFill>
              </a:rPr>
              <a:t>trứng</a:t>
            </a:r>
            <a:endParaRPr lang="en-US" dirty="0">
              <a:solidFill>
                <a:schemeClr val="bg1"/>
              </a:solidFill>
            </a:endParaRPr>
          </a:p>
          <a:p>
            <a:r>
              <a:rPr lang="en-US" dirty="0">
                <a:solidFill>
                  <a:schemeClr val="bg1"/>
                </a:solidFill>
              </a:rPr>
              <a:t>(</a:t>
            </a:r>
            <a:r>
              <a:rPr lang="en-US" dirty="0" err="1">
                <a:solidFill>
                  <a:schemeClr val="bg1"/>
                </a:solidFill>
              </a:rPr>
              <a:t>thụ</a:t>
            </a:r>
            <a:r>
              <a:rPr lang="en-US" dirty="0">
                <a:solidFill>
                  <a:schemeClr val="bg1"/>
                </a:solidFill>
              </a:rPr>
              <a:t> </a:t>
            </a:r>
            <a:r>
              <a:rPr lang="en-US" dirty="0" err="1">
                <a:solidFill>
                  <a:schemeClr val="bg1"/>
                </a:solidFill>
              </a:rPr>
              <a:t>tinh</a:t>
            </a:r>
            <a:r>
              <a:rPr lang="en-US" dirty="0">
                <a:solidFill>
                  <a:schemeClr val="bg1"/>
                </a:solidFill>
              </a:rPr>
              <a:t> </a:t>
            </a:r>
            <a:r>
              <a:rPr lang="en-US" dirty="0" err="1">
                <a:solidFill>
                  <a:schemeClr val="bg1"/>
                </a:solidFill>
              </a:rPr>
              <a:t>trong</a:t>
            </a:r>
            <a:r>
              <a:rPr lang="en-US" dirty="0">
                <a:solidFill>
                  <a:schemeClr val="bg1"/>
                </a:solidFill>
              </a:rPr>
              <a:t>)</a:t>
            </a:r>
          </a:p>
        </p:txBody>
      </p:sp>
    </p:spTree>
    <p:extLst>
      <p:ext uri="{BB962C8B-B14F-4D97-AF65-F5344CB8AC3E}">
        <p14:creationId xmlns:p14="http://schemas.microsoft.com/office/powerpoint/2010/main" val="2458634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2" grpId="0" animBg="1"/>
      <p:bldP spid="23" grpId="0" animBg="1"/>
      <p:bldP spid="25"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1644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00"/>
                </a:solidFill>
                <a:effectLst/>
                <a:uLnTx/>
                <a:uFillTx/>
                <a:latin typeface="Calibri"/>
                <a:ea typeface="+mn-ea"/>
                <a:cs typeface="+mn-cs"/>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kumimoji="0" lang="en-US" sz="40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7649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33400" y="1219200"/>
            <a:ext cx="8248650" cy="3733800"/>
            <a:chOff x="1588349" y="3879534"/>
            <a:chExt cx="7789787" cy="1346232"/>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88349" y="3879534"/>
              <a:ext cx="7789787" cy="134623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20435" y="4016905"/>
              <a:ext cx="7579090" cy="964800"/>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CÁC HÌNH THỨC SINH SẢN HỮU TÍNH</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Dựa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nơi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phát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triển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phôi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phẩm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ram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hữu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tính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chia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Đẻ</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trứng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Thụ</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ngoài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thụ</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Đẻ</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trứng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noãn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Đẻ</a:t>
              </a:r>
              <a:r>
                <a:rPr lang="en-US" sz="2400" b="1" dirty="0">
                  <a:solidFill>
                    <a:schemeClr val="bg1"/>
                  </a:solidFill>
                  <a:latin typeface="#9Slide02 Tieu de rat dai 01" panose="02000000000000000000" pitchFamily="2" charset="0"/>
                  <a:ea typeface="#9Slide02 Tieu de rat dai 01" panose="02000000000000000000" pitchFamily="2" charset="0"/>
                </a:rPr>
                <a:t> con (</a:t>
              </a:r>
              <a:r>
                <a:rPr lang="en-US" sz="2400" b="1" dirty="0" err="1">
                  <a:solidFill>
                    <a:schemeClr val="bg1"/>
                  </a:solidFill>
                  <a:latin typeface="#9Slide02 Tieu de rat dai 01" panose="02000000000000000000" pitchFamily="2" charset="0"/>
                  <a:ea typeface="#9Slide02 Tieu de rat dai 01" panose="02000000000000000000" pitchFamily="2" charset="0"/>
                </a:rPr>
                <a:t>thai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96927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2598003"/>
            <a:ext cx="5486400" cy="830997"/>
          </a:xfrm>
          <a:prstGeom prst="rect">
            <a:avLst/>
          </a:prstGeom>
          <a:noFill/>
        </p:spPr>
        <p:txBody>
          <a:bodyPr wrap="square" rtlCol="0" anchor="ctr">
            <a:spAutoFit/>
          </a:bodyPr>
          <a:lstStyle/>
          <a:p>
            <a:pPr lvl="0">
              <a:defRPr/>
            </a:pPr>
            <a:r>
              <a:rPr lang="en-US" sz="2400" kern="0" noProof="1">
                <a:solidFill>
                  <a:srgbClr val="FFFF00"/>
                </a:solidFill>
                <a:latin typeface="#9Slide02 Tieu de rat dai 01" panose="020B0604020202020204" charset="0"/>
                <a:ea typeface="#9Slide02 Tieu de rat dai 01" panose="020B0604020202020204" charset="0"/>
              </a:rPr>
              <a:t>SINH SẢN HỮU TÍNH Ở ĐỘNG VẬT</a:t>
            </a:r>
          </a:p>
          <a:p>
            <a:pPr lvl="0">
              <a:defRPr/>
            </a:pPr>
            <a:r>
              <a:rPr lang="en-US" sz="2400" kern="0" noProof="1">
                <a:solidFill>
                  <a:srgbClr val="FFFF00"/>
                </a:solidFill>
                <a:latin typeface="#9Slide02 Tieu de rat dai 01" panose="020B0604020202020204" charset="0"/>
                <a:ea typeface="#9Slide02 Tieu de rat dai 01" panose="020B0604020202020204" charset="0"/>
              </a:rPr>
              <a:t>- Quá trình sinh sản hữu tính ở người</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a:extLst>
              <a:ext uri="{FF2B5EF4-FFF2-40B4-BE49-F238E27FC236}">
                <a16:creationId xmlns:a16="http://schemas.microsoft.com/office/drawing/2014/main" id="{252B27AB-ED81-41E7-923E-E49B18F443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16" b="100000" l="2119" r="99153"/>
                    </a14:imgEffect>
                  </a14:imgLayer>
                </a14:imgProps>
              </a:ext>
              <a:ext uri="{28A0092B-C50C-407E-A947-70E740481C1C}">
                <a14:useLocalDpi xmlns:a14="http://schemas.microsoft.com/office/drawing/2010/main" val="0"/>
              </a:ext>
            </a:extLst>
          </a:blip>
          <a:stretch>
            <a:fillRect/>
          </a:stretch>
        </p:blipFill>
        <p:spPr>
          <a:xfrm rot="3214330">
            <a:off x="1176207" y="2309613"/>
            <a:ext cx="1223793" cy="1182309"/>
          </a:xfrm>
          <a:prstGeom prst="rect">
            <a:avLst/>
          </a:prstGeom>
        </p:spPr>
      </p:pic>
    </p:spTree>
    <p:extLst>
      <p:ext uri="{BB962C8B-B14F-4D97-AF65-F5344CB8AC3E}">
        <p14:creationId xmlns:p14="http://schemas.microsoft.com/office/powerpoint/2010/main" val="2008352503"/>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solidFill>
                  <a:srgbClr val="6A9E1F">
                    <a:lumMod val="50000"/>
                  </a:srgbClr>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NỘI  DUNG TÌM HIỂU</a:t>
            </a:r>
          </a:p>
        </p:txBody>
      </p:sp>
      <p:sp>
        <p:nvSpPr>
          <p:cNvPr id="5" name="TextBox 4"/>
          <p:cNvSpPr txBox="1"/>
          <p:nvPr/>
        </p:nvSpPr>
        <p:spPr>
          <a:xfrm>
            <a:off x="228600" y="1371600"/>
            <a:ext cx="8686800" cy="3416320"/>
          </a:xfrm>
          <a:prstGeom prst="rect">
            <a:avLst/>
          </a:prstGeom>
          <a:solidFill>
            <a:schemeClr val="accent5">
              <a:lumMod val="20000"/>
              <a:lumOff val="80000"/>
            </a:schemeClr>
          </a:solidFill>
        </p:spPr>
        <p:txBody>
          <a:bodyPr>
            <a:spAutoFit/>
          </a:bodyPr>
          <a:lstStyle>
            <a:lvl1pPr indent="-79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vi-VN"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1. </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Hãy trình bày quá trình sinh sản hữu tính ở động vật (lấy ví dụ ở người): </a:t>
            </a:r>
            <a:endParaRPr lang="en-US" altLang="en-US" sz="2100" dirty="0">
              <a:solidFill>
                <a:srgbClr val="0000FF"/>
              </a:solidFill>
              <a:ea typeface="Arial" panose="020B0604020202020204" pitchFamily="34" charset="0"/>
              <a:cs typeface="Times New Roman" panose="02020603050405020304" pitchFamily="18" charset="0"/>
            </a:endParaRPr>
          </a:p>
          <a:p>
            <a:pPr algn="just">
              <a:defRPr/>
            </a:pP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 </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Hình thành tinh trùng</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trứng</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endParaRPr lang="en-US" altLang="en-US" sz="2100" dirty="0">
              <a:solidFill>
                <a:srgbClr val="0000FF"/>
              </a:solidFill>
              <a:ea typeface="Arial" panose="020B0604020202020204" pitchFamily="34" charset="0"/>
              <a:cs typeface="Times New Roman" panose="02020603050405020304" pitchFamily="18" charset="0"/>
            </a:endParaRPr>
          </a:p>
          <a:p>
            <a:pPr algn="just">
              <a:defRPr/>
            </a:pP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b.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Sự</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thụ tinh</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endParaRPr lang="en-US" altLang="en-US" sz="2100" dirty="0">
              <a:solidFill>
                <a:srgbClr val="0000FF"/>
              </a:solidFill>
              <a:ea typeface="Arial" panose="020B0604020202020204" pitchFamily="34" charset="0"/>
              <a:cs typeface="Times New Roman" panose="02020603050405020304" pitchFamily="18" charset="0"/>
            </a:endParaRPr>
          </a:p>
          <a:p>
            <a:pPr algn="just">
              <a:defRPr/>
            </a:pP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Sự</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phát triển của phôi thai</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endParaRPr lang="en-US" altLang="en-US" sz="2100" dirty="0">
              <a:solidFill>
                <a:srgbClr val="0000FF"/>
              </a:solidFill>
              <a:ea typeface="Arial" panose="020B0604020202020204" pitchFamily="34" charset="0"/>
              <a:cs typeface="Times New Roman" panose="02020603050405020304" pitchFamily="18" charset="0"/>
            </a:endParaRPr>
          </a:p>
          <a:p>
            <a:pPr algn="just">
              <a:defRPr/>
            </a:pPr>
            <a:r>
              <a:rPr lang="vi-VN"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2.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Phân</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biệt</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đẻ</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trứng</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Đẻ</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trứng</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thai</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Đẻ</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con?</a:t>
            </a:r>
            <a:endParaRPr lang="en-US" altLang="en-US" sz="2100" dirty="0">
              <a:solidFill>
                <a:srgbClr val="0000FF"/>
              </a:solidFill>
              <a:ea typeface="Arial" panose="020B0604020202020204" pitchFamily="34" charset="0"/>
              <a:cs typeface="Times New Roman" panose="02020603050405020304" pitchFamily="18" charset="0"/>
            </a:endParaRPr>
          </a:p>
          <a:p>
            <a:pPr algn="just">
              <a:defRPr/>
            </a:pPr>
            <a:r>
              <a:rPr lang="vi-VN"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3. </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Phân</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biệt</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thụ</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tinh</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ngoài</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Thụ</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tinh</a:t>
            </a:r>
            <a:r>
              <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en-US" sz="2100" dirty="0">
                <a:solidFill>
                  <a:srgbClr val="0000FF"/>
                </a:solidFill>
                <a:ea typeface="Arial" panose="020B0604020202020204" pitchFamily="34" charset="0"/>
                <a:cs typeface="Times New Roman" panose="02020603050405020304" pitchFamily="18" charset="0"/>
              </a:rPr>
              <a:t>? </a:t>
            </a:r>
            <a:r>
              <a:rPr lang="vi-VN"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Cho biết ưu điểm và nhược điểm của mang thai và sinh con ở Thú so với đẻ trứng ở các loài động vật khác</a:t>
            </a:r>
            <a:endParaRPr lang="en-US" altLang="en-US" sz="3300" dirty="0">
              <a:solidFill>
                <a:srgbClr val="0000FF"/>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5094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E767-5182-967A-C1D5-00B6F1520B64}"/>
              </a:ext>
            </a:extLst>
          </p:cNvPr>
          <p:cNvGrpSpPr/>
          <p:nvPr/>
        </p:nvGrpSpPr>
        <p:grpSpPr>
          <a:xfrm>
            <a:off x="1676400" y="1981201"/>
            <a:ext cx="5867401" cy="2133600"/>
            <a:chOff x="958582" y="3036178"/>
            <a:chExt cx="3319272" cy="1418071"/>
          </a:xfrm>
        </p:grpSpPr>
        <p:sp>
          <p:nvSpPr>
            <p:cNvPr id="3" name="Rectangle: Rounded Corners 2">
              <a:extLst>
                <a:ext uri="{FF2B5EF4-FFF2-40B4-BE49-F238E27FC236}">
                  <a16:creationId xmlns:a16="http://schemas.microsoft.com/office/drawing/2014/main" id="{574D5451-A3EE-D5B5-2015-B50AC6EF63AF}"/>
                </a:ext>
              </a:extLst>
            </p:cNvPr>
            <p:cNvSpPr/>
            <p:nvPr/>
          </p:nvSpPr>
          <p:spPr>
            <a:xfrm>
              <a:off x="958582" y="3203049"/>
              <a:ext cx="3319272" cy="1251200"/>
            </a:xfrm>
            <a:prstGeom prst="roundRect">
              <a:avLst>
                <a:gd name="adj" fmla="val 15145"/>
              </a:avLst>
            </a:prstGeom>
            <a:solidFill>
              <a:sysClr val="window" lastClr="FFFFFF"/>
            </a:solidFill>
            <a:ln w="28575" cap="flat" cmpd="sng" algn="ctr">
              <a:solidFill>
                <a:srgbClr val="05ACC7"/>
              </a:solidFill>
              <a:prstDash val="solid"/>
              <a:miter lim="800000"/>
            </a:ln>
            <a:effectLst/>
          </p:spPr>
          <p:txBody>
            <a:bodyPr bIns="18288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p:txBody>
        </p:sp>
        <p:sp>
          <p:nvSpPr>
            <p:cNvPr id="4" name="Freeform: Shape 3">
              <a:extLst>
                <a:ext uri="{FF2B5EF4-FFF2-40B4-BE49-F238E27FC236}">
                  <a16:creationId xmlns:a16="http://schemas.microsoft.com/office/drawing/2014/main" id="{820B3911-20B0-D489-0D75-2C6EA6FDE28F}"/>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Tìm</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hiểu</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endParaRPr>
            </a:p>
          </p:txBody>
        </p:sp>
      </p:grpSp>
      <p:sp>
        <p:nvSpPr>
          <p:cNvPr id="5" name="TextBox 4">
            <a:extLst>
              <a:ext uri="{FF2B5EF4-FFF2-40B4-BE49-F238E27FC236}">
                <a16:creationId xmlns:a16="http://schemas.microsoft.com/office/drawing/2014/main" id="{0B4EC9D8-9E06-7DB5-3B11-DEF653527F4C}"/>
              </a:ext>
            </a:extLst>
          </p:cNvPr>
          <p:cNvSpPr txBox="1"/>
          <p:nvPr/>
        </p:nvSpPr>
        <p:spPr>
          <a:xfrm>
            <a:off x="1704622" y="2479760"/>
            <a:ext cx="5762978" cy="1569660"/>
          </a:xfrm>
          <a:prstGeom prst="rect">
            <a:avLst/>
          </a:prstGeom>
          <a:noFill/>
        </p:spPr>
        <p:txBody>
          <a:bodyPr wrap="square" rtlCol="0">
            <a:spAutoFit/>
          </a:bodyPr>
          <a:lstStyle/>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3 phút nghiên cứu thông tin SGK</a:t>
            </a:r>
          </a:p>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Nêu quá trình sinh sản ở người, quá trình hình thành tinh trùng và trứng bằng cách hoàn thiện vào sơ đồ dưới đây?</a:t>
            </a:r>
          </a:p>
        </p:txBody>
      </p:sp>
    </p:spTree>
    <p:extLst>
      <p:ext uri="{BB962C8B-B14F-4D97-AF65-F5344CB8AC3E}">
        <p14:creationId xmlns:p14="http://schemas.microsoft.com/office/powerpoint/2010/main" val="1239689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body" idx="1"/>
          </p:nvPr>
        </p:nvSpPr>
        <p:spPr>
          <a:xfrm>
            <a:off x="152400" y="1295400"/>
            <a:ext cx="8991600" cy="5257800"/>
          </a:xfrm>
          <a:noFill/>
        </p:spPr>
        <p:txBody>
          <a:bodyPr>
            <a:normAutofit lnSpcReduction="10000"/>
          </a:bodyPr>
          <a:lstStyle/>
          <a:p>
            <a:pPr eaLnBrk="1" hangingPunct="1">
              <a:lnSpc>
                <a:spcPct val="90000"/>
              </a:lnSpc>
              <a:buFontTx/>
              <a:buNone/>
            </a:pPr>
            <a:r>
              <a:rPr lang="en-US" altLang="en-US" sz="2600" dirty="0">
                <a:solidFill>
                  <a:schemeClr val="bg1"/>
                </a:solidFill>
                <a:latin typeface="Times New Roman" panose="02020603050405020304" pitchFamily="18" charset="0"/>
              </a:rPr>
              <a:t>A -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vô</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một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một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hoặc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nhiều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giống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hệt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mình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không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có</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sự</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kết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giữa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trùng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tế</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bào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trứng</a:t>
            </a:r>
            <a:r>
              <a:rPr lang="en-US" altLang="en-US" sz="2600" dirty="0">
                <a:solidFill>
                  <a:schemeClr val="bg1"/>
                </a:solidFill>
                <a:latin typeface="Times New Roman" panose="02020603050405020304" pitchFamily="18" charset="0"/>
              </a:rPr>
              <a:t>.</a:t>
            </a:r>
          </a:p>
          <a:p>
            <a:pPr eaLnBrk="1" hangingPunct="1">
              <a:lnSpc>
                <a:spcPct val="90000"/>
              </a:lnSpc>
              <a:buFontTx/>
              <a:buNone/>
            </a:pPr>
            <a:endParaRPr lang="en-US" altLang="en-US" sz="2600" dirty="0">
              <a:solidFill>
                <a:schemeClr val="bg1"/>
              </a:solidFill>
              <a:latin typeface="Times New Roman" panose="02020603050405020304" pitchFamily="18" charset="0"/>
            </a:endParaRPr>
          </a:p>
          <a:p>
            <a:pPr eaLnBrk="1" hangingPunct="1">
              <a:lnSpc>
                <a:spcPct val="90000"/>
              </a:lnSpc>
              <a:buFontTx/>
              <a:buNone/>
            </a:pPr>
            <a:r>
              <a:rPr lang="en-US" altLang="en-US" sz="2600" dirty="0">
                <a:solidFill>
                  <a:schemeClr val="bg1"/>
                </a:solidFill>
                <a:latin typeface="Times New Roman" panose="02020603050405020304" pitchFamily="18" charset="0"/>
              </a:rPr>
              <a:t>B -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vô</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một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nhiều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gần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giống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mình</a:t>
            </a:r>
            <a:r>
              <a:rPr lang="en-US" altLang="en-US" sz="2600" dirty="0">
                <a:solidFill>
                  <a:schemeClr val="bg1"/>
                </a:solidFill>
                <a:latin typeface="Times New Roman" panose="02020603050405020304" pitchFamily="18" charset="0"/>
              </a:rPr>
              <a:t>.</a:t>
            </a:r>
          </a:p>
          <a:p>
            <a:pPr eaLnBrk="1" hangingPunct="1">
              <a:lnSpc>
                <a:spcPct val="90000"/>
              </a:lnSpc>
              <a:buFontTx/>
              <a:buNone/>
            </a:pPr>
            <a:endParaRPr lang="en-US" altLang="en-US" sz="2600" dirty="0">
              <a:solidFill>
                <a:schemeClr val="bg1"/>
              </a:solidFill>
              <a:latin typeface="Times New Roman" panose="02020603050405020304" pitchFamily="18" charset="0"/>
            </a:endParaRPr>
          </a:p>
          <a:p>
            <a:pPr eaLnBrk="1" hangingPunct="1">
              <a:lnSpc>
                <a:spcPct val="90000"/>
              </a:lnSpc>
              <a:buFontTx/>
              <a:buNone/>
            </a:pPr>
            <a:r>
              <a:rPr lang="en-US" altLang="en-US" sz="2600" dirty="0">
                <a:solidFill>
                  <a:schemeClr val="bg1"/>
                </a:solidFill>
                <a:latin typeface="Times New Roman" panose="02020603050405020304" pitchFamily="18" charset="0"/>
              </a:rPr>
              <a:t>C -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vô</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một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một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hoặc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nhiều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có</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nhiều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sai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khác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mình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không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có</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sự</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kết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giữa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trùng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tế</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bào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trứng</a:t>
            </a:r>
            <a:r>
              <a:rPr lang="en-US" altLang="en-US" sz="2600" dirty="0">
                <a:solidFill>
                  <a:schemeClr val="bg1"/>
                </a:solidFill>
                <a:latin typeface="Times New Roman" panose="02020603050405020304" pitchFamily="18" charset="0"/>
              </a:rPr>
              <a:t>.</a:t>
            </a:r>
          </a:p>
          <a:p>
            <a:pPr eaLnBrk="1" hangingPunct="1">
              <a:lnSpc>
                <a:spcPct val="90000"/>
              </a:lnSpc>
              <a:buFontTx/>
              <a:buNone/>
            </a:pPr>
            <a:endParaRPr lang="en-US" altLang="en-US" sz="2600" dirty="0">
              <a:solidFill>
                <a:schemeClr val="bg1"/>
              </a:solidFill>
              <a:latin typeface="Times New Roman" panose="02020603050405020304" pitchFamily="18" charset="0"/>
            </a:endParaRPr>
          </a:p>
          <a:p>
            <a:pPr eaLnBrk="1" hangingPunct="1">
              <a:lnSpc>
                <a:spcPct val="90000"/>
              </a:lnSpc>
              <a:buFontTx/>
              <a:buNone/>
            </a:pPr>
            <a:r>
              <a:rPr lang="en-US" altLang="en-US" sz="2600" dirty="0">
                <a:solidFill>
                  <a:schemeClr val="bg1"/>
                </a:solidFill>
                <a:latin typeface="Times New Roman" panose="02020603050405020304" pitchFamily="18" charset="0"/>
              </a:rPr>
              <a:t>D -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vô</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tính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là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kiểu</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sản</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có</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sự</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kết</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hợp</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giữa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tinh</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trùng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và</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trứng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tạo</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ra</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các</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cá</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thể</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mới</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giống</a:t>
            </a:r>
            <a:r>
              <a:rPr lang="en-US" altLang="en-US" sz="2600" dirty="0">
                <a:solidFill>
                  <a:schemeClr val="bg1"/>
                </a:solidFill>
                <a:latin typeface="Times New Roman" panose="02020603050405020304" pitchFamily="18" charset="0"/>
              </a:rPr>
              <a:t> </a:t>
            </a:r>
            <a:r>
              <a:rPr lang="en-US" altLang="en-US" sz="2600" dirty="0" err="1">
                <a:solidFill>
                  <a:schemeClr val="bg1"/>
                </a:solidFill>
                <a:latin typeface="Times New Roman" panose="02020603050405020304" pitchFamily="18" charset="0"/>
              </a:rPr>
              <a:t>mình</a:t>
            </a:r>
            <a:r>
              <a:rPr lang="en-US" altLang="en-US" sz="2600" dirty="0">
                <a:solidFill>
                  <a:schemeClr val="bg1"/>
                </a:solidFill>
                <a:latin typeface="Times New Roman" panose="02020603050405020304" pitchFamily="18" charset="0"/>
              </a:rPr>
              <a:t>.</a:t>
            </a:r>
          </a:p>
          <a:p>
            <a:pPr eaLnBrk="1" hangingPunct="1">
              <a:lnSpc>
                <a:spcPct val="90000"/>
              </a:lnSpc>
            </a:pPr>
            <a:endParaRPr lang="en-US" altLang="en-US" sz="2200" dirty="0">
              <a:solidFill>
                <a:srgbClr val="0000FF"/>
              </a:solidFill>
              <a:latin typeface="Times New Roman" panose="02020603050405020304" pitchFamily="18" charset="0"/>
            </a:endParaRPr>
          </a:p>
        </p:txBody>
      </p:sp>
      <p:sp>
        <p:nvSpPr>
          <p:cNvPr id="4099" name="TextBox 19" descr="Papyrus"/>
          <p:cNvSpPr txBox="1">
            <a:spLocks noChangeArrowheads="1"/>
          </p:cNvSpPr>
          <p:nvPr/>
        </p:nvSpPr>
        <p:spPr bwMode="auto">
          <a:xfrm>
            <a:off x="228600" y="401638"/>
            <a:ext cx="662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 SINH SẢN VÔ TÍNH</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niệm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21860" name="AutoShape 4"/>
          <p:cNvSpPr>
            <a:spLocks noChangeArrowheads="1"/>
          </p:cNvSpPr>
          <p:nvPr/>
        </p:nvSpPr>
        <p:spPr bwMode="auto">
          <a:xfrm>
            <a:off x="0" y="1295400"/>
            <a:ext cx="609600" cy="457200"/>
          </a:xfrm>
          <a:prstGeom prst="star16">
            <a:avLst>
              <a:gd name="adj" fmla="val 37500"/>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7106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diamond(in)">
                                      <p:cBhvr>
                                        <p:cTn id="7" dur="2000"/>
                                        <p:tgtEl>
                                          <p:spTgt spid="121860"/>
                                        </p:tgtEl>
                                      </p:cBhvr>
                                    </p:animEffect>
                                  </p:childTnLst>
                                </p:cTn>
                              </p:par>
                              <p:par>
                                <p:cTn id="8" presetID="4" presetClass="exit" presetSubtype="16" fill="hold" nodeType="withEffect">
                                  <p:stCondLst>
                                    <p:cond delay="0"/>
                                  </p:stCondLst>
                                  <p:childTnLst>
                                    <p:animEffect transition="out" filter="box(in)">
                                      <p:cBhvr>
                                        <p:cTn id="9" dur="500"/>
                                        <p:tgtEl>
                                          <p:spTgt spid="121858">
                                            <p:txEl>
                                              <p:pRg st="2" end="2"/>
                                            </p:txEl>
                                          </p:spTgt>
                                        </p:tgtEl>
                                      </p:cBhvr>
                                    </p:animEffect>
                                    <p:set>
                                      <p:cBhvr>
                                        <p:cTn id="10" dur="1" fill="hold">
                                          <p:stCondLst>
                                            <p:cond delay="499"/>
                                          </p:stCondLst>
                                        </p:cTn>
                                        <p:tgtEl>
                                          <p:spTgt spid="121858">
                                            <p:txEl>
                                              <p:pRg st="2" end="2"/>
                                            </p:txEl>
                                          </p:spTgt>
                                        </p:tgtEl>
                                        <p:attrNameLst>
                                          <p:attrName>style.visibility</p:attrName>
                                        </p:attrNameLst>
                                      </p:cBhvr>
                                      <p:to>
                                        <p:strVal val="hidden"/>
                                      </p:to>
                                    </p:set>
                                  </p:childTnLst>
                                </p:cTn>
                              </p:par>
                              <p:par>
                                <p:cTn id="11" presetID="4" presetClass="exit" presetSubtype="16" fill="hold" nodeType="withEffect">
                                  <p:stCondLst>
                                    <p:cond delay="0"/>
                                  </p:stCondLst>
                                  <p:childTnLst>
                                    <p:animEffect transition="out" filter="box(in)">
                                      <p:cBhvr>
                                        <p:cTn id="12" dur="500"/>
                                        <p:tgtEl>
                                          <p:spTgt spid="121858">
                                            <p:txEl>
                                              <p:pRg st="4" end="4"/>
                                            </p:txEl>
                                          </p:spTgt>
                                        </p:tgtEl>
                                      </p:cBhvr>
                                    </p:animEffect>
                                    <p:set>
                                      <p:cBhvr>
                                        <p:cTn id="13" dur="1" fill="hold">
                                          <p:stCondLst>
                                            <p:cond delay="499"/>
                                          </p:stCondLst>
                                        </p:cTn>
                                        <p:tgtEl>
                                          <p:spTgt spid="121858">
                                            <p:txEl>
                                              <p:pRg st="4" end="4"/>
                                            </p:txEl>
                                          </p:spTgt>
                                        </p:tgtEl>
                                        <p:attrNameLst>
                                          <p:attrName>style.visibility</p:attrName>
                                        </p:attrNameLst>
                                      </p:cBhvr>
                                      <p:to>
                                        <p:strVal val="hidden"/>
                                      </p:to>
                                    </p:set>
                                  </p:childTnLst>
                                </p:cTn>
                              </p:par>
                              <p:par>
                                <p:cTn id="14" presetID="4" presetClass="exit" presetSubtype="16" fill="hold" nodeType="withEffect">
                                  <p:stCondLst>
                                    <p:cond delay="0"/>
                                  </p:stCondLst>
                                  <p:childTnLst>
                                    <p:animEffect transition="out" filter="box(in)">
                                      <p:cBhvr>
                                        <p:cTn id="15" dur="500"/>
                                        <p:tgtEl>
                                          <p:spTgt spid="121858">
                                            <p:txEl>
                                              <p:pRg st="6" end="6"/>
                                            </p:txEl>
                                          </p:spTgt>
                                        </p:tgtEl>
                                      </p:cBhvr>
                                    </p:animEffect>
                                    <p:set>
                                      <p:cBhvr>
                                        <p:cTn id="16" dur="1" fill="hold">
                                          <p:stCondLst>
                                            <p:cond delay="499"/>
                                          </p:stCondLst>
                                        </p:cTn>
                                        <p:tgtEl>
                                          <p:spTgt spid="121858">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4098925" y="5143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endParaRPr lang="vi-VN" altLang="en-US" sz="1800"/>
          </a:p>
        </p:txBody>
      </p:sp>
      <p:pic>
        <p:nvPicPr>
          <p:cNvPr id="12291" name="Picture 1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891540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20">
            <a:hlinkClick r:id="rId3" action="ppaction://hlinkfile" highlightClick="1"/>
          </p:cNvPr>
          <p:cNvSpPr>
            <a:spLocks noChangeArrowheads="1"/>
          </p:cNvSpPr>
          <p:nvPr/>
        </p:nvSpPr>
        <p:spPr bwMode="auto">
          <a:xfrm>
            <a:off x="7696200" y="6477000"/>
            <a:ext cx="533400" cy="304800"/>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endParaRPr lang="en-US" altLang="en-US"/>
          </a:p>
        </p:txBody>
      </p:sp>
    </p:spTree>
    <p:extLst>
      <p:ext uri="{BB962C8B-B14F-4D97-AF65-F5344CB8AC3E}">
        <p14:creationId xmlns:p14="http://schemas.microsoft.com/office/powerpoint/2010/main" val="1719125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5B805BB-C433-4CBC-BB74-B8B6FC0B15A0}"/>
              </a:ext>
            </a:extLst>
          </p:cNvPr>
          <p:cNvCxnSpPr/>
          <p:nvPr/>
        </p:nvCxnSpPr>
        <p:spPr>
          <a:xfrm>
            <a:off x="2846688" y="1162000"/>
            <a:ext cx="0" cy="4232704"/>
          </a:xfrm>
          <a:prstGeom prst="line">
            <a:avLst/>
          </a:prstGeom>
          <a:noFill/>
          <a:ln w="28575" cap="flat" cmpd="sng" algn="ctr">
            <a:solidFill>
              <a:srgbClr val="4472C4"/>
            </a:solidFill>
            <a:prstDash val="solid"/>
            <a:miter lim="800000"/>
          </a:ln>
          <a:effectLst/>
        </p:spPr>
      </p:cxnSp>
      <p:cxnSp>
        <p:nvCxnSpPr>
          <p:cNvPr id="3" name="Straight Connector 2">
            <a:extLst>
              <a:ext uri="{FF2B5EF4-FFF2-40B4-BE49-F238E27FC236}">
                <a16:creationId xmlns:a16="http://schemas.microsoft.com/office/drawing/2014/main" id="{42E03AFA-CCA7-47BE-BA34-065748BDAAD3}"/>
              </a:ext>
            </a:extLst>
          </p:cNvPr>
          <p:cNvCxnSpPr/>
          <p:nvPr/>
        </p:nvCxnSpPr>
        <p:spPr>
          <a:xfrm>
            <a:off x="5925292" y="1208166"/>
            <a:ext cx="0" cy="4232704"/>
          </a:xfrm>
          <a:prstGeom prst="line">
            <a:avLst/>
          </a:prstGeom>
          <a:noFill/>
          <a:ln w="28575" cap="flat" cmpd="sng" algn="ctr">
            <a:solidFill>
              <a:srgbClr val="4472C4"/>
            </a:solidFill>
            <a:prstDash val="solid"/>
            <a:miter lim="800000"/>
          </a:ln>
          <a:effectLst/>
        </p:spPr>
      </p:cxnSp>
      <p:pic>
        <p:nvPicPr>
          <p:cNvPr id="4" name="Picture 3">
            <a:extLst>
              <a:ext uri="{FF2B5EF4-FFF2-40B4-BE49-F238E27FC236}">
                <a16:creationId xmlns:a16="http://schemas.microsoft.com/office/drawing/2014/main" id="{8F766D0C-F521-418B-A325-D5D1F4CC6CD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36" b="89855" l="4886" r="90000">
                        <a14:foregroundMark x1="18864" y1="35465" x2="38864" y2="55754"/>
                        <a14:foregroundMark x1="23466" y1="31884" x2="26193" y2="36573"/>
                        <a14:foregroundMark x1="26591" y1="69224" x2="26591" y2="69224"/>
                        <a14:foregroundMark x1="26193" y1="68457" x2="22727" y2="71697"/>
                        <a14:foregroundMark x1="22330" y1="29923" x2="25114" y2="36317"/>
                        <a14:foregroundMark x1="12670" y1="64024" x2="12670" y2="64024"/>
                        <a14:foregroundMark x1="22898" y1="7928" x2="22898" y2="7928"/>
                        <a14:foregroundMark x1="25284" y1="68457" x2="25284" y2="68457"/>
                        <a14:foregroundMark x1="24545" y1="35465" x2="24545" y2="35465"/>
                        <a14:foregroundMark x1="24716" y1="34356" x2="24716" y2="34356"/>
                        <a14:foregroundMark x1="25284" y1="70929" x2="25284" y2="70929"/>
                        <a14:foregroundMark x1="24148" y1="71782" x2="24148" y2="71782"/>
                        <a14:foregroundMark x1="26932" y1="68201" x2="26932" y2="68201"/>
                      </a14:backgroundRemoval>
                    </a14:imgEffect>
                  </a14:imgLayer>
                </a14:imgProps>
              </a:ext>
              <a:ext uri="{28A0092B-C50C-407E-A947-70E740481C1C}">
                <a14:useLocalDpi xmlns:a14="http://schemas.microsoft.com/office/drawing/2010/main" val="0"/>
              </a:ext>
            </a:extLst>
          </a:blip>
          <a:srcRect r="52238"/>
          <a:stretch/>
        </p:blipFill>
        <p:spPr>
          <a:xfrm>
            <a:off x="2964913" y="2305000"/>
            <a:ext cx="1347224" cy="1880472"/>
          </a:xfrm>
          <a:prstGeom prst="rect">
            <a:avLst/>
          </a:prstGeom>
        </p:spPr>
      </p:pic>
      <p:pic>
        <p:nvPicPr>
          <p:cNvPr id="5" name="Picture 4">
            <a:extLst>
              <a:ext uri="{FF2B5EF4-FFF2-40B4-BE49-F238E27FC236}">
                <a16:creationId xmlns:a16="http://schemas.microsoft.com/office/drawing/2014/main" id="{72210F53-D38C-4DB7-A1EC-5C2943CBE44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6" b="89855" l="4886" r="90000">
                        <a14:foregroundMark x1="18864" y1="35465" x2="38864" y2="55754"/>
                        <a14:foregroundMark x1="23466" y1="31884" x2="26193" y2="36573"/>
                        <a14:foregroundMark x1="26591" y1="69224" x2="26591" y2="69224"/>
                        <a14:foregroundMark x1="26193" y1="68457" x2="22727" y2="71697"/>
                        <a14:foregroundMark x1="22330" y1="29923" x2="25114" y2="36317"/>
                        <a14:foregroundMark x1="12670" y1="64024" x2="12670" y2="64024"/>
                        <a14:foregroundMark x1="22898" y1="7928" x2="22898" y2="7928"/>
                        <a14:foregroundMark x1="25284" y1="68457" x2="25284" y2="68457"/>
                        <a14:foregroundMark x1="24545" y1="35465" x2="24545" y2="35465"/>
                        <a14:foregroundMark x1="24716" y1="34356" x2="24716" y2="34356"/>
                        <a14:foregroundMark x1="25284" y1="70929" x2="25284" y2="70929"/>
                        <a14:foregroundMark x1="24148" y1="71782" x2="24148" y2="71782"/>
                        <a14:foregroundMark x1="26932" y1="68201" x2="26932" y2="68201"/>
                        <a14:backgroundMark x1="22898" y1="59420" x2="30682" y2="63342"/>
                      </a14:backgroundRemoval>
                    </a14:imgEffect>
                  </a14:imgLayer>
                </a14:imgProps>
              </a:ext>
              <a:ext uri="{28A0092B-C50C-407E-A947-70E740481C1C}">
                <a14:useLocalDpi xmlns:a14="http://schemas.microsoft.com/office/drawing/2010/main" val="0"/>
              </a:ext>
            </a:extLst>
          </a:blip>
          <a:srcRect t="61914" r="68564" b="-1"/>
          <a:stretch/>
        </p:blipFill>
        <p:spPr>
          <a:xfrm rot="817808">
            <a:off x="1544758" y="1960780"/>
            <a:ext cx="850410" cy="686896"/>
          </a:xfrm>
          <a:prstGeom prst="rect">
            <a:avLst/>
          </a:prstGeom>
        </p:spPr>
      </p:pic>
      <p:pic>
        <p:nvPicPr>
          <p:cNvPr id="6" name="Picture 5">
            <a:extLst>
              <a:ext uri="{FF2B5EF4-FFF2-40B4-BE49-F238E27FC236}">
                <a16:creationId xmlns:a16="http://schemas.microsoft.com/office/drawing/2014/main" id="{55EECF4B-2257-41A2-952D-743F6D58A5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836" b="89855" l="4886" r="90000">
                        <a14:foregroundMark x1="18864" y1="35465" x2="38864" y2="55754"/>
                        <a14:foregroundMark x1="23466" y1="31884" x2="26193" y2="36573"/>
                        <a14:foregroundMark x1="26591" y1="69224" x2="26591" y2="69224"/>
                        <a14:foregroundMark x1="26193" y1="68457" x2="22727" y2="71697"/>
                        <a14:foregroundMark x1="22330" y1="29923" x2="25114" y2="36317"/>
                        <a14:foregroundMark x1="12670" y1="64024" x2="12670" y2="64024"/>
                        <a14:foregroundMark x1="22898" y1="7928" x2="22898" y2="7928"/>
                        <a14:foregroundMark x1="25284" y1="68457" x2="25284" y2="68457"/>
                        <a14:foregroundMark x1="24545" y1="35465" x2="24545" y2="35465"/>
                        <a14:foregroundMark x1="24716" y1="34356" x2="24716" y2="34356"/>
                        <a14:foregroundMark x1="25284" y1="70929" x2="25284" y2="70929"/>
                        <a14:foregroundMark x1="24148" y1="71782" x2="24148" y2="71782"/>
                        <a14:foregroundMark x1="26932" y1="68201" x2="26932" y2="68201"/>
                        <a14:foregroundMark x1="19375" y1="17136" x2="22955" y2="30776"/>
                        <a14:foregroundMark x1="21648" y1="15686" x2="26193" y2="11850"/>
                        <a14:backgroundMark x1="27500" y1="23529" x2="27500" y2="23529"/>
                        <a14:backgroundMark x1="21648" y1="25405" x2="24602" y2="32737"/>
                        <a14:backgroundMark x1="10966" y1="60955" x2="20057" y2="67263"/>
                        <a14:backgroundMark x1="21023" y1="24979" x2="24602" y2="32737"/>
                      </a14:backgroundRemoval>
                    </a14:imgEffect>
                  </a14:imgLayer>
                </a14:imgProps>
              </a:ext>
              <a:ext uri="{28A0092B-C50C-407E-A947-70E740481C1C}">
                <a14:useLocalDpi xmlns:a14="http://schemas.microsoft.com/office/drawing/2010/main" val="0"/>
              </a:ext>
            </a:extLst>
          </a:blip>
          <a:srcRect l="12483" t="25440" r="53263" b="34038"/>
          <a:stretch/>
        </p:blipFill>
        <p:spPr>
          <a:xfrm rot="13547599">
            <a:off x="1534601" y="4183094"/>
            <a:ext cx="1087059" cy="857295"/>
          </a:xfrm>
          <a:prstGeom prst="rect">
            <a:avLst/>
          </a:prstGeom>
        </p:spPr>
      </p:pic>
      <p:pic>
        <p:nvPicPr>
          <p:cNvPr id="7" name="Picture 6">
            <a:extLst>
              <a:ext uri="{FF2B5EF4-FFF2-40B4-BE49-F238E27FC236}">
                <a16:creationId xmlns:a16="http://schemas.microsoft.com/office/drawing/2014/main" id="{942BBE24-504B-4336-9BBA-53293657A6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36" b="89855" l="4886" r="90000">
                        <a14:foregroundMark x1="18864" y1="35465" x2="38864" y2="55754"/>
                        <a14:foregroundMark x1="23466" y1="31884" x2="26193" y2="36573"/>
                        <a14:foregroundMark x1="26591" y1="69224" x2="26591" y2="69224"/>
                        <a14:foregroundMark x1="26193" y1="68457" x2="22727" y2="71697"/>
                        <a14:foregroundMark x1="22330" y1="29923" x2="25114" y2="36317"/>
                        <a14:foregroundMark x1="12670" y1="64024" x2="12670" y2="64024"/>
                        <a14:foregroundMark x1="22898" y1="7928" x2="22898" y2="7928"/>
                        <a14:foregroundMark x1="25284" y1="68457" x2="25284" y2="68457"/>
                        <a14:foregroundMark x1="24545" y1="35465" x2="24545" y2="35465"/>
                        <a14:foregroundMark x1="24716" y1="34356" x2="24716" y2="34356"/>
                        <a14:foregroundMark x1="25284" y1="70929" x2="25284" y2="70929"/>
                        <a14:foregroundMark x1="24148" y1="71782" x2="24148" y2="71782"/>
                        <a14:foregroundMark x1="26932" y1="68201" x2="26932" y2="68201"/>
                      </a14:backgroundRemoval>
                    </a14:imgEffect>
                  </a14:imgLayer>
                </a14:imgProps>
              </a:ext>
              <a:ext uri="{28A0092B-C50C-407E-A947-70E740481C1C}">
                <a14:useLocalDpi xmlns:a14="http://schemas.microsoft.com/office/drawing/2010/main" val="0"/>
              </a:ext>
            </a:extLst>
          </a:blip>
          <a:srcRect l="53118" r="3612"/>
          <a:stretch/>
        </p:blipFill>
        <p:spPr>
          <a:xfrm>
            <a:off x="4495800" y="2490263"/>
            <a:ext cx="1220524" cy="1880472"/>
          </a:xfrm>
          <a:prstGeom prst="rect">
            <a:avLst/>
          </a:prstGeom>
        </p:spPr>
      </p:pic>
      <p:pic>
        <p:nvPicPr>
          <p:cNvPr id="8" name="Picture 7">
            <a:extLst>
              <a:ext uri="{FF2B5EF4-FFF2-40B4-BE49-F238E27FC236}">
                <a16:creationId xmlns:a16="http://schemas.microsoft.com/office/drawing/2014/main" id="{012ECD51-C332-4F57-9B7A-8F9611F364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398" r="96442">
                        <a14:foregroundMark x1="84498" y1="57843" x2="91487" y2="72157"/>
                        <a14:foregroundMark x1="76493" y1="15294" x2="79161" y2="32549"/>
                        <a14:foregroundMark x1="40534" y1="15490" x2="48666" y2="28235"/>
                        <a14:foregroundMark x1="22872" y1="41961" x2="28971" y2="55294"/>
                        <a14:foregroundMark x1="14740" y1="55686" x2="14740" y2="55686"/>
                        <a14:foregroundMark x1="17662" y1="61176" x2="17662" y2="61176"/>
                        <a14:foregroundMark x1="18170" y1="59216" x2="13977" y2="61765"/>
                        <a14:foregroundMark x1="4956" y1="51176" x2="4956" y2="51176"/>
                        <a14:foregroundMark x1="5210" y1="52745" x2="7243" y2="54314"/>
                        <a14:foregroundMark x1="12706" y1="55294" x2="15248" y2="55294"/>
                        <a14:foregroundMark x1="14231" y1="61765" x2="12071" y2="64118"/>
                        <a14:foregroundMark x1="19441" y1="60000" x2="19441" y2="60000"/>
                        <a14:foregroundMark x1="15502" y1="54314" x2="15502" y2="54314"/>
                        <a14:foregroundMark x1="14740" y1="53922" x2="14740" y2="53922"/>
                        <a14:foregroundMark x1="14358" y1="54118" x2="14358" y2="54118"/>
                        <a14:foregroundMark x1="11690" y1="55490" x2="11690" y2="55490"/>
                        <a14:foregroundMark x1="9784" y1="55490" x2="9784" y2="55490"/>
                        <a14:foregroundMark x1="8386" y1="55098" x2="8386" y2="55098"/>
                        <a14:foregroundMark x1="6734" y1="44902" x2="6734" y2="44902"/>
                        <a14:foregroundMark x1="6099" y1="47451" x2="6099" y2="47451"/>
                        <a14:foregroundMark x1="5972" y1="43333" x2="5972" y2="43333"/>
                        <a14:foregroundMark x1="11309" y1="66078" x2="11309" y2="66078"/>
                        <a14:foregroundMark x1="10673" y1="67255" x2="10673" y2="67255"/>
                        <a14:foregroundMark x1="9403" y1="69608" x2="9403" y2="69608"/>
                        <a14:foregroundMark x1="8259" y1="69804" x2="8259" y2="69804"/>
                        <a14:foregroundMark x1="5845" y1="68039" x2="5845" y2="68039"/>
                        <a14:foregroundMark x1="6989" y1="68824" x2="6989" y2="68824"/>
                        <a14:foregroundMark x1="7370" y1="69216" x2="7370" y2="69216"/>
                        <a14:foregroundMark x1="3050" y1="43137" x2="4956" y2="43137"/>
                        <a14:backgroundMark x1="3431" y1="41765" x2="16518" y2="61569"/>
                        <a14:backgroundMark x1="3304" y1="42941" x2="12071" y2="75882"/>
                        <a14:backgroundMark x1="20076" y1="58824" x2="13215" y2="63922"/>
                        <a14:backgroundMark x1="13088" y1="50392" x2="19822" y2="65490"/>
                        <a14:backgroundMark x1="16391" y1="53333" x2="17916" y2="62549"/>
                        <a14:backgroundMark x1="18551" y1="59216" x2="16264" y2="60980"/>
                        <a14:backgroundMark x1="19314" y1="61961" x2="12579" y2="61176"/>
                        <a14:backgroundMark x1="19822" y1="59608" x2="14740" y2="61176"/>
                        <a14:backgroundMark x1="12452" y1="47647" x2="15756" y2="68039"/>
                        <a14:backgroundMark x1="13342" y1="46863" x2="19695" y2="63333"/>
                      </a14:backgroundRemoval>
                    </a14:imgEffect>
                  </a14:imgLayer>
                </a14:imgProps>
              </a:ext>
              <a:ext uri="{28A0092B-C50C-407E-A947-70E740481C1C}">
                <a14:useLocalDpi xmlns:a14="http://schemas.microsoft.com/office/drawing/2010/main" val="0"/>
              </a:ext>
            </a:extLst>
          </a:blip>
          <a:srcRect l="67455" t="7549" r="9195" b="57224"/>
          <a:stretch/>
        </p:blipFill>
        <p:spPr>
          <a:xfrm>
            <a:off x="5998505" y="2635636"/>
            <a:ext cx="1371600" cy="1219200"/>
          </a:xfrm>
          <a:prstGeom prst="rect">
            <a:avLst/>
          </a:prstGeom>
        </p:spPr>
      </p:pic>
      <p:pic>
        <p:nvPicPr>
          <p:cNvPr id="9" name="Picture 8">
            <a:extLst>
              <a:ext uri="{FF2B5EF4-FFF2-40B4-BE49-F238E27FC236}">
                <a16:creationId xmlns:a16="http://schemas.microsoft.com/office/drawing/2014/main" id="{DCF239DB-93B5-42B6-B0D0-C84E150C24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3512" y1="35978" x2="33512" y2="35978"/>
                        <a14:foregroundMark x1="31373" y1="40037" x2="31373" y2="40037"/>
                        <a14:foregroundMark x1="29234" y1="47601" x2="29234" y2="47601"/>
                        <a14:foregroundMark x1="71123" y1="41513" x2="71123" y2="41513"/>
                        <a14:foregroundMark x1="72727" y1="50000" x2="72727" y2="50000"/>
                        <a14:foregroundMark x1="72371" y1="55904" x2="72371" y2="55904"/>
                      </a14:backgroundRemoval>
                    </a14:imgEffect>
                  </a14:imgLayer>
                </a14:imgProps>
              </a:ext>
              <a:ext uri="{28A0092B-C50C-407E-A947-70E740481C1C}">
                <a14:useLocalDpi xmlns:a14="http://schemas.microsoft.com/office/drawing/2010/main" val="0"/>
              </a:ext>
            </a:extLst>
          </a:blip>
          <a:stretch>
            <a:fillRect/>
          </a:stretch>
        </p:blipFill>
        <p:spPr>
          <a:xfrm>
            <a:off x="7064977" y="1882386"/>
            <a:ext cx="2383823" cy="2303087"/>
          </a:xfrm>
          <a:prstGeom prst="rect">
            <a:avLst/>
          </a:prstGeom>
        </p:spPr>
      </p:pic>
      <p:grpSp>
        <p:nvGrpSpPr>
          <p:cNvPr id="13" name="Group 12">
            <a:extLst>
              <a:ext uri="{FF2B5EF4-FFF2-40B4-BE49-F238E27FC236}">
                <a16:creationId xmlns:a16="http://schemas.microsoft.com/office/drawing/2014/main" id="{87FB711D-9D0D-44F6-9029-DF6328E45E7F}"/>
              </a:ext>
            </a:extLst>
          </p:cNvPr>
          <p:cNvGrpSpPr/>
          <p:nvPr/>
        </p:nvGrpSpPr>
        <p:grpSpPr>
          <a:xfrm>
            <a:off x="-125112" y="1045372"/>
            <a:ext cx="1790276" cy="2602313"/>
            <a:chOff x="0" y="1407371"/>
            <a:chExt cx="1790276" cy="2602313"/>
          </a:xfrm>
        </p:grpSpPr>
        <p:pic>
          <p:nvPicPr>
            <p:cNvPr id="31" name="Picture 30">
              <a:extLst>
                <a:ext uri="{FF2B5EF4-FFF2-40B4-BE49-F238E27FC236}">
                  <a16:creationId xmlns:a16="http://schemas.microsoft.com/office/drawing/2014/main" id="{542A2481-EFDF-4C96-9E24-2468FC45D99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115" b="94365" l="9744" r="89776">
                          <a14:foregroundMark x1="56070" y1="91847" x2="56070" y2="91847"/>
                          <a14:foregroundMark x1="45687" y1="92326" x2="45687" y2="92326"/>
                          <a14:foregroundMark x1="54313" y1="92566" x2="54313" y2="92566"/>
                          <a14:foregroundMark x1="56390" y1="92086" x2="56390" y2="92086"/>
                          <a14:foregroundMark x1="52875" y1="91847" x2="52875" y2="91847"/>
                          <a14:foregroundMark x1="47764" y1="92566" x2="47764" y2="92566"/>
                          <a14:foregroundMark x1="44089" y1="91966" x2="44089" y2="91966"/>
                          <a14:foregroundMark x1="42971" y1="91367" x2="42971" y2="91367"/>
                          <a14:backgroundMark x1="40096" y1="37170" x2="40096" y2="37170"/>
                          <a14:backgroundMark x1="40735" y1="38969" x2="40735" y2="38969"/>
                          <a14:backgroundMark x1="40575" y1="37770" x2="40575" y2="37770"/>
                          <a14:backgroundMark x1="42013" y1="43765" x2="42013" y2="43765"/>
                          <a14:backgroundMark x1="60703" y1="36930" x2="60703" y2="36930"/>
                          <a14:backgroundMark x1="62620" y1="40048" x2="62620" y2="40048"/>
                          <a14:backgroundMark x1="57987" y1="46043" x2="57987" y2="46043"/>
                          <a14:backgroundMark x1="58147" y1="47242" x2="58147" y2="47242"/>
                          <a14:backgroundMark x1="67093" y1="44964" x2="67093" y2="44964"/>
                          <a14:backgroundMark x1="64696" y1="47122" x2="64696" y2="47122"/>
                          <a14:backgroundMark x1="60703" y1="49880" x2="60703" y2="49880"/>
                          <a14:backgroundMark x1="61182" y1="51319" x2="61182" y2="51319"/>
                          <a14:backgroundMark x1="50479" y1="58393" x2="50479" y2="58393"/>
                          <a14:backgroundMark x1="67252" y1="37290" x2="67252" y2="37290"/>
                          <a14:backgroundMark x1="68371" y1="39329" x2="68371" y2="39329"/>
                          <a14:backgroundMark x1="68051" y1="41966" x2="68051" y2="41966"/>
                          <a14:backgroundMark x1="64537" y1="32134" x2="64537" y2="32134"/>
                          <a14:backgroundMark x1="62780" y1="29856" x2="62780" y2="29856"/>
                          <a14:backgroundMark x1="59744" y1="28417" x2="59744" y2="28417"/>
                          <a14:backgroundMark x1="55112" y1="26978" x2="55112" y2="26978"/>
                          <a14:backgroundMark x1="52716" y1="25300" x2="52716" y2="25300"/>
                          <a14:backgroundMark x1="36422" y1="32494" x2="36422" y2="32494"/>
                          <a14:backgroundMark x1="46326" y1="26619" x2="46326" y2="26619"/>
                          <a14:backgroundMark x1="43450" y1="21343" x2="43450" y2="21343"/>
                          <a14:backgroundMark x1="56390" y1="21463" x2="56390" y2="21463"/>
                          <a14:backgroundMark x1="54792" y1="23381" x2="54792" y2="23381"/>
                          <a14:backgroundMark x1="59265" y1="17026" x2="59265" y2="17026"/>
                          <a14:backgroundMark x1="61342" y1="52758" x2="61342" y2="52758"/>
                          <a14:backgroundMark x1="59105" y1="53357" x2="59105" y2="53357"/>
                          <a14:backgroundMark x1="53035" y1="88249" x2="53035" y2="88249"/>
                          <a14:backgroundMark x1="52556" y1="90288" x2="52556" y2="90288"/>
                          <a14:backgroundMark x1="48083" y1="90048" x2="48083" y2="90048"/>
                          <a14:backgroundMark x1="42971" y1="89688" x2="42971" y2="89688"/>
                          <a14:backgroundMark x1="46805" y1="8153" x2="46805" y2="8153"/>
                          <a14:backgroundMark x1="43930" y1="8753" x2="43930" y2="8753"/>
                          <a14:backgroundMark x1="57827" y1="10911" x2="57827" y2="10911"/>
                          <a14:backgroundMark x1="40256" y1="15108" x2="40256" y2="15108"/>
                        </a14:backgroundRemoval>
                      </a14:imgEffect>
                    </a14:imgLayer>
                  </a14:imgProps>
                </a:ext>
                <a:ext uri="{28A0092B-C50C-407E-A947-70E740481C1C}">
                  <a14:useLocalDpi xmlns:a14="http://schemas.microsoft.com/office/drawing/2010/main" val="0"/>
                </a:ext>
              </a:extLst>
            </a:blip>
            <a:stretch>
              <a:fillRect/>
            </a:stretch>
          </p:blipFill>
          <p:spPr>
            <a:xfrm>
              <a:off x="0" y="1407371"/>
              <a:ext cx="1790276" cy="2385128"/>
            </a:xfrm>
            <a:prstGeom prst="rect">
              <a:avLst/>
            </a:prstGeom>
          </p:spPr>
        </p:pic>
        <p:sp>
          <p:nvSpPr>
            <p:cNvPr id="32" name="TextBox 20">
              <a:extLst>
                <a:ext uri="{FF2B5EF4-FFF2-40B4-BE49-F238E27FC236}">
                  <a16:creationId xmlns:a16="http://schemas.microsoft.com/office/drawing/2014/main" id="{DDCA9E1F-4335-42CE-8761-928E007BA16C}"/>
                </a:ext>
              </a:extLst>
            </p:cNvPr>
            <p:cNvSpPr txBox="1"/>
            <p:nvPr/>
          </p:nvSpPr>
          <p:spPr>
            <a:xfrm>
              <a:off x="468397" y="3640352"/>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grpSp>
      <p:grpSp>
        <p:nvGrpSpPr>
          <p:cNvPr id="14" name="Group 13">
            <a:extLst>
              <a:ext uri="{FF2B5EF4-FFF2-40B4-BE49-F238E27FC236}">
                <a16:creationId xmlns:a16="http://schemas.microsoft.com/office/drawing/2014/main" id="{99407B74-1FCB-4852-96ED-340B7B9169F1}"/>
              </a:ext>
            </a:extLst>
          </p:cNvPr>
          <p:cNvGrpSpPr/>
          <p:nvPr/>
        </p:nvGrpSpPr>
        <p:grpSpPr>
          <a:xfrm>
            <a:off x="-39041" y="3641259"/>
            <a:ext cx="1455726" cy="2239407"/>
            <a:chOff x="86071" y="4003258"/>
            <a:chExt cx="1455726" cy="2239407"/>
          </a:xfrm>
        </p:grpSpPr>
        <p:pic>
          <p:nvPicPr>
            <p:cNvPr id="29" name="Picture 28">
              <a:extLst>
                <a:ext uri="{FF2B5EF4-FFF2-40B4-BE49-F238E27FC236}">
                  <a16:creationId xmlns:a16="http://schemas.microsoft.com/office/drawing/2014/main" id="{10AD48CA-F9C2-4E83-A037-438484B315FA}"/>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6667" b="95500" l="10000" r="90000">
                          <a14:foregroundMark x1="33667" y1="92250" x2="44333" y2="90833"/>
                          <a14:foregroundMark x1="55111" y1="91083" x2="58889" y2="91583"/>
                        </a14:backgroundRemoval>
                      </a14:imgEffect>
                    </a14:imgLayer>
                  </a14:imgProps>
                </a:ext>
                <a:ext uri="{28A0092B-C50C-407E-A947-70E740481C1C}">
                  <a14:useLocalDpi xmlns:a14="http://schemas.microsoft.com/office/drawing/2010/main" val="0"/>
                </a:ext>
              </a:extLst>
            </a:blip>
            <a:stretch>
              <a:fillRect/>
            </a:stretch>
          </p:blipFill>
          <p:spPr>
            <a:xfrm>
              <a:off x="86071" y="4003258"/>
              <a:ext cx="1455726" cy="1940968"/>
            </a:xfrm>
            <a:prstGeom prst="rect">
              <a:avLst/>
            </a:prstGeom>
          </p:spPr>
        </p:pic>
        <p:sp>
          <p:nvSpPr>
            <p:cNvPr id="30" name="TextBox 22">
              <a:extLst>
                <a:ext uri="{FF2B5EF4-FFF2-40B4-BE49-F238E27FC236}">
                  <a16:creationId xmlns:a16="http://schemas.microsoft.com/office/drawing/2014/main" id="{4EACBD48-169F-41DC-A892-81BFCE18C1DC}"/>
                </a:ext>
              </a:extLst>
            </p:cNvPr>
            <p:cNvSpPr txBox="1"/>
            <p:nvPr/>
          </p:nvSpPr>
          <p:spPr>
            <a:xfrm>
              <a:off x="459762" y="5873333"/>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grpSp>
      <p:sp>
        <p:nvSpPr>
          <p:cNvPr id="15" name="TextBox 23">
            <a:extLst>
              <a:ext uri="{FF2B5EF4-FFF2-40B4-BE49-F238E27FC236}">
                <a16:creationId xmlns:a16="http://schemas.microsoft.com/office/drawing/2014/main" id="{A64F9D95-E5FE-4D53-AD2F-B334F136D272}"/>
              </a:ext>
            </a:extLst>
          </p:cNvPr>
          <p:cNvSpPr txBox="1"/>
          <p:nvPr/>
        </p:nvSpPr>
        <p:spPr>
          <a:xfrm>
            <a:off x="3368754" y="3824616"/>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sp>
        <p:nvSpPr>
          <p:cNvPr id="16" name="TextBox 25">
            <a:extLst>
              <a:ext uri="{FF2B5EF4-FFF2-40B4-BE49-F238E27FC236}">
                <a16:creationId xmlns:a16="http://schemas.microsoft.com/office/drawing/2014/main" id="{6A2733C1-D037-4871-A13C-ADEEC83E1B6E}"/>
              </a:ext>
            </a:extLst>
          </p:cNvPr>
          <p:cNvSpPr txBox="1"/>
          <p:nvPr/>
        </p:nvSpPr>
        <p:spPr>
          <a:xfrm>
            <a:off x="6217404" y="3824616"/>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sp>
        <p:nvSpPr>
          <p:cNvPr id="17" name="TextBox 26">
            <a:extLst>
              <a:ext uri="{FF2B5EF4-FFF2-40B4-BE49-F238E27FC236}">
                <a16:creationId xmlns:a16="http://schemas.microsoft.com/office/drawing/2014/main" id="{A738451E-985A-43BD-89E2-5F1815734B99}"/>
              </a:ext>
            </a:extLst>
          </p:cNvPr>
          <p:cNvSpPr txBox="1"/>
          <p:nvPr/>
        </p:nvSpPr>
        <p:spPr>
          <a:xfrm>
            <a:off x="7821512" y="3824616"/>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sp>
        <p:nvSpPr>
          <p:cNvPr id="18" name="TextBox 21">
            <a:extLst>
              <a:ext uri="{FF2B5EF4-FFF2-40B4-BE49-F238E27FC236}">
                <a16:creationId xmlns:a16="http://schemas.microsoft.com/office/drawing/2014/main" id="{750436A2-6855-4DF7-ABFC-3978064EDB3E}"/>
              </a:ext>
            </a:extLst>
          </p:cNvPr>
          <p:cNvSpPr txBox="1"/>
          <p:nvPr/>
        </p:nvSpPr>
        <p:spPr>
          <a:xfrm>
            <a:off x="1859475" y="5136655"/>
            <a:ext cx="413896" cy="70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a:t>
            </a:r>
          </a:p>
        </p:txBody>
      </p:sp>
      <p:sp>
        <p:nvSpPr>
          <p:cNvPr id="19" name="TextBox 27">
            <a:extLst>
              <a:ext uri="{FF2B5EF4-FFF2-40B4-BE49-F238E27FC236}">
                <a16:creationId xmlns:a16="http://schemas.microsoft.com/office/drawing/2014/main" id="{24338010-0213-431B-B1F7-5BB6447C0040}"/>
              </a:ext>
            </a:extLst>
          </p:cNvPr>
          <p:cNvSpPr txBox="1"/>
          <p:nvPr/>
        </p:nvSpPr>
        <p:spPr>
          <a:xfrm>
            <a:off x="1853940" y="2411651"/>
            <a:ext cx="413896" cy="70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a:t>
            </a:r>
          </a:p>
        </p:txBody>
      </p:sp>
      <p:grpSp>
        <p:nvGrpSpPr>
          <p:cNvPr id="20" name="Group 19">
            <a:extLst>
              <a:ext uri="{FF2B5EF4-FFF2-40B4-BE49-F238E27FC236}">
                <a16:creationId xmlns:a16="http://schemas.microsoft.com/office/drawing/2014/main" id="{E2FB0F90-8823-4711-8B35-CE363578C60D}"/>
              </a:ext>
            </a:extLst>
          </p:cNvPr>
          <p:cNvGrpSpPr/>
          <p:nvPr/>
        </p:nvGrpSpPr>
        <p:grpSpPr>
          <a:xfrm>
            <a:off x="4537554" y="2677356"/>
            <a:ext cx="1076279" cy="1516592"/>
            <a:chOff x="4944846" y="3039356"/>
            <a:chExt cx="1076279" cy="1516592"/>
          </a:xfrm>
        </p:grpSpPr>
        <p:sp>
          <p:nvSpPr>
            <p:cNvPr id="25" name="TextBox 24">
              <a:extLst>
                <a:ext uri="{FF2B5EF4-FFF2-40B4-BE49-F238E27FC236}">
                  <a16:creationId xmlns:a16="http://schemas.microsoft.com/office/drawing/2014/main" id="{40C38FE9-873B-417B-9A2A-77170F0A20D9}"/>
                </a:ext>
              </a:extLst>
            </p:cNvPr>
            <p:cNvSpPr txBox="1"/>
            <p:nvPr/>
          </p:nvSpPr>
          <p:spPr>
            <a:xfrm>
              <a:off x="5034140" y="4186616"/>
              <a:ext cx="87075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ysClr val="window" lastClr="FFFFFF"/>
                  </a:solidFill>
                  <a:effectLst/>
                  <a:uLnTx/>
                  <a:uFillTx/>
                  <a:latin typeface="#9Slide02 Tieu de rat dai 01" panose="020B0604020202020204" charset="0"/>
                  <a:ea typeface="#9Slide02 Tieu de rat dai 01" panose="020B0604020202020204" charset="0"/>
                  <a:cs typeface="+mn-cs"/>
                </a:rPr>
                <a:t>2n</a:t>
              </a:r>
              <a:r>
                <a:rPr kumimoji="0" lang="en-US" sz="1800" b="0" i="0" u="none" strike="noStrike" kern="1200" cap="none" spc="0" normalizeH="0" baseline="0" noProof="0" dirty="0">
                  <a:ln>
                    <a:noFill/>
                  </a:ln>
                  <a:solidFill>
                    <a:sysClr val="window" lastClr="FFFFFF"/>
                  </a:solidFill>
                  <a:effectLst/>
                  <a:uLnTx/>
                  <a:uFillTx/>
                  <a:latin typeface="#9Slide02 Tieu de rat dai 01" panose="020B0604020202020204" charset="0"/>
                  <a:ea typeface="#9Slide02 Tieu de rat dai 01" panose="020B0604020202020204" charset="0"/>
                  <a:cs typeface="+mn-cs"/>
                </a:rPr>
                <a:t> = 46</a:t>
              </a:r>
            </a:p>
          </p:txBody>
        </p:sp>
        <p:pic>
          <p:nvPicPr>
            <p:cNvPr id="26" name="Picture 25">
              <a:extLst>
                <a:ext uri="{FF2B5EF4-FFF2-40B4-BE49-F238E27FC236}">
                  <a16:creationId xmlns:a16="http://schemas.microsoft.com/office/drawing/2014/main" id="{98D9FC84-E38D-4E23-AF23-01951B39A134}"/>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6061" b="90000" l="6970" r="93939"/>
                      </a14:imgEffect>
                    </a14:imgLayer>
                  </a14:imgProps>
                </a:ext>
                <a:ext uri="{28A0092B-C50C-407E-A947-70E740481C1C}">
                  <a14:useLocalDpi xmlns:a14="http://schemas.microsoft.com/office/drawing/2010/main" val="0"/>
                </a:ext>
              </a:extLst>
            </a:blip>
            <a:stretch>
              <a:fillRect/>
            </a:stretch>
          </p:blipFill>
          <p:spPr>
            <a:xfrm>
              <a:off x="4944846" y="3039356"/>
              <a:ext cx="1076279" cy="1076279"/>
            </a:xfrm>
            <a:prstGeom prst="rect">
              <a:avLst/>
            </a:prstGeom>
          </p:spPr>
        </p:pic>
        <p:sp>
          <p:nvSpPr>
            <p:cNvPr id="27" name="Oval 26">
              <a:extLst>
                <a:ext uri="{FF2B5EF4-FFF2-40B4-BE49-F238E27FC236}">
                  <a16:creationId xmlns:a16="http://schemas.microsoft.com/office/drawing/2014/main" id="{A9E5E438-37D5-4220-9BC5-E247C0F4606E}"/>
                </a:ext>
              </a:extLst>
            </p:cNvPr>
            <p:cNvSpPr/>
            <p:nvPr/>
          </p:nvSpPr>
          <p:spPr>
            <a:xfrm>
              <a:off x="5394047" y="3441299"/>
              <a:ext cx="171976" cy="228600"/>
            </a:xfrm>
            <a:prstGeom prst="ellipse">
              <a:avLst/>
            </a:prstGeom>
            <a:solidFill>
              <a:srgbClr val="00B0F0"/>
            </a:soli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13D075E-C7A4-4BC8-8A1C-AE8F9DEA739E}"/>
                </a:ext>
              </a:extLst>
            </p:cNvPr>
            <p:cNvSpPr/>
            <p:nvPr/>
          </p:nvSpPr>
          <p:spPr>
            <a:xfrm>
              <a:off x="5480035" y="3456188"/>
              <a:ext cx="171976" cy="228600"/>
            </a:xfrm>
            <a:prstGeom prst="ellipse">
              <a:avLst/>
            </a:prstGeom>
            <a:solidFill>
              <a:srgbClr val="00B0F0"/>
            </a:soli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76660220-65CB-48B2-AAE0-D71120BC2C1D}"/>
              </a:ext>
            </a:extLst>
          </p:cNvPr>
          <p:cNvSpPr/>
          <p:nvPr/>
        </p:nvSpPr>
        <p:spPr>
          <a:xfrm>
            <a:off x="1969964" y="4926660"/>
            <a:ext cx="45719" cy="228600"/>
          </a:xfrm>
          <a:prstGeom prst="rect">
            <a:avLst/>
          </a:prstGeom>
          <a:solidFill>
            <a:srgbClr val="00434C"/>
          </a:solidFill>
          <a:ln w="12700" cap="flat" cmpd="sng" algn="ctr">
            <a:solidFill>
              <a:srgbClr val="00434C"/>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3" name="Right Arrow 16">
            <a:extLst>
              <a:ext uri="{FF2B5EF4-FFF2-40B4-BE49-F238E27FC236}">
                <a16:creationId xmlns:a16="http://schemas.microsoft.com/office/drawing/2014/main" id="{11B48D17-7F62-424F-B8F4-2AC01D3B742E}"/>
              </a:ext>
            </a:extLst>
          </p:cNvPr>
          <p:cNvSpPr/>
          <p:nvPr/>
        </p:nvSpPr>
        <p:spPr>
          <a:xfrm>
            <a:off x="4281338" y="3182379"/>
            <a:ext cx="227275" cy="62857"/>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4" name="Right Arrow 31">
            <a:extLst>
              <a:ext uri="{FF2B5EF4-FFF2-40B4-BE49-F238E27FC236}">
                <a16:creationId xmlns:a16="http://schemas.microsoft.com/office/drawing/2014/main" id="{C3433811-E1AF-4C71-9793-43888EAE556E}"/>
              </a:ext>
            </a:extLst>
          </p:cNvPr>
          <p:cNvSpPr/>
          <p:nvPr/>
        </p:nvSpPr>
        <p:spPr>
          <a:xfrm>
            <a:off x="7113889" y="3219401"/>
            <a:ext cx="227275" cy="62857"/>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98534E0-2DB4-4FCB-BAFD-8896A9278F50}"/>
              </a:ext>
            </a:extLst>
          </p:cNvPr>
          <p:cNvSpPr txBox="1"/>
          <p:nvPr/>
        </p:nvSpPr>
        <p:spPr>
          <a:xfrm>
            <a:off x="2594703" y="5978469"/>
            <a:ext cx="4519186" cy="461665"/>
          </a:xfrm>
          <a:prstGeom prst="rect">
            <a:avLst/>
          </a:prstGeom>
          <a:noFill/>
        </p:spPr>
        <p:txBody>
          <a:bodyPr wrap="none" rtlCol="0">
            <a:spAutoFit/>
          </a:bodyPr>
          <a:lstStyle/>
          <a:p>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hữu</a:t>
            </a:r>
            <a:r>
              <a:rPr lang="en-US" sz="2400" dirty="0">
                <a:solidFill>
                  <a:schemeClr val="bg1"/>
                </a:solidFill>
              </a:rPr>
              <a:t> </a:t>
            </a:r>
            <a:r>
              <a:rPr lang="en-US" sz="2400" dirty="0" err="1">
                <a:solidFill>
                  <a:schemeClr val="bg1"/>
                </a:solidFill>
              </a:rPr>
              <a:t>tính</a:t>
            </a:r>
            <a:r>
              <a:rPr lang="en-US" sz="2400" dirty="0">
                <a:solidFill>
                  <a:schemeClr val="bg1"/>
                </a:solidFill>
              </a:rPr>
              <a:t> ở </a:t>
            </a:r>
            <a:r>
              <a:rPr lang="en-US" sz="2400" dirty="0" err="1">
                <a:solidFill>
                  <a:schemeClr val="bg1"/>
                </a:solidFill>
              </a:rPr>
              <a:t>người</a:t>
            </a:r>
            <a:endParaRPr lang="en-US" sz="2400" dirty="0">
              <a:solidFill>
                <a:schemeClr val="bg1"/>
              </a:solidFill>
            </a:endParaRPr>
          </a:p>
        </p:txBody>
      </p:sp>
      <p:sp>
        <p:nvSpPr>
          <p:cNvPr id="34" name="Right Arrow 16">
            <a:extLst>
              <a:ext uri="{FF2B5EF4-FFF2-40B4-BE49-F238E27FC236}">
                <a16:creationId xmlns:a16="http://schemas.microsoft.com/office/drawing/2014/main" id="{57DA4161-876B-4C87-9108-D4945A1EBADE}"/>
              </a:ext>
            </a:extLst>
          </p:cNvPr>
          <p:cNvSpPr/>
          <p:nvPr/>
        </p:nvSpPr>
        <p:spPr>
          <a:xfrm>
            <a:off x="5597763" y="3187837"/>
            <a:ext cx="227275" cy="62857"/>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F15D33BD-A73F-4C51-A0DB-2BF50F55C2B0}"/>
              </a:ext>
            </a:extLst>
          </p:cNvPr>
          <p:cNvCxnSpPr/>
          <p:nvPr/>
        </p:nvCxnSpPr>
        <p:spPr>
          <a:xfrm>
            <a:off x="7696200" y="1208166"/>
            <a:ext cx="0" cy="4232704"/>
          </a:xfrm>
          <a:prstGeom prst="line">
            <a:avLst/>
          </a:prstGeom>
          <a:noFill/>
          <a:ln w="28575" cap="flat" cmpd="sng" algn="ctr">
            <a:solidFill>
              <a:srgbClr val="4472C4"/>
            </a:solidFill>
            <a:prstDash val="solid"/>
            <a:miter lim="800000"/>
          </a:ln>
          <a:effectLst/>
        </p:spPr>
      </p:cxnSp>
      <p:sp>
        <p:nvSpPr>
          <p:cNvPr id="22" name="Rectangle 21">
            <a:extLst>
              <a:ext uri="{FF2B5EF4-FFF2-40B4-BE49-F238E27FC236}">
                <a16:creationId xmlns:a16="http://schemas.microsoft.com/office/drawing/2014/main" id="{DF62F43F-CCA0-482F-A337-5F61CCD99598}"/>
              </a:ext>
            </a:extLst>
          </p:cNvPr>
          <p:cNvSpPr/>
          <p:nvPr/>
        </p:nvSpPr>
        <p:spPr>
          <a:xfrm>
            <a:off x="641288" y="624108"/>
            <a:ext cx="1935272" cy="46493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6C08847-07BD-4CA4-AF9A-041F49A27CEF}"/>
              </a:ext>
            </a:extLst>
          </p:cNvPr>
          <p:cNvSpPr/>
          <p:nvPr/>
        </p:nvSpPr>
        <p:spPr>
          <a:xfrm>
            <a:off x="3194565" y="610624"/>
            <a:ext cx="1935272" cy="597542"/>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FD4AE34-6341-424F-8800-72E37A57BB79}"/>
              </a:ext>
            </a:extLst>
          </p:cNvPr>
          <p:cNvSpPr/>
          <p:nvPr/>
        </p:nvSpPr>
        <p:spPr>
          <a:xfrm>
            <a:off x="5685143" y="618647"/>
            <a:ext cx="1935272" cy="58951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56139DA-9F8F-4F52-A604-AEB30BD80700}"/>
              </a:ext>
            </a:extLst>
          </p:cNvPr>
          <p:cNvSpPr/>
          <p:nvPr/>
        </p:nvSpPr>
        <p:spPr>
          <a:xfrm>
            <a:off x="7752720" y="615652"/>
            <a:ext cx="1301561" cy="46493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17">
            <a:extLst>
              <a:ext uri="{FF2B5EF4-FFF2-40B4-BE49-F238E27FC236}">
                <a16:creationId xmlns:a16="http://schemas.microsoft.com/office/drawing/2014/main" id="{7555D432-D4F1-4394-B625-1A1F557D6595}"/>
              </a:ext>
            </a:extLst>
          </p:cNvPr>
          <p:cNvSpPr txBox="1"/>
          <p:nvPr/>
        </p:nvSpPr>
        <p:spPr>
          <a:xfrm>
            <a:off x="583972" y="666448"/>
            <a:ext cx="193995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lang="en-US" dirty="0">
                <a:latin typeface="#9Slide02 Tieu de rat dai 01" panose="020B0604020202020204" charset="0"/>
                <a:ea typeface="#9Slide02 Tieu de rat dai 01" panose="020B0604020202020204" charset="0"/>
              </a:rPr>
              <a:t>H</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ình</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thành</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giao</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tử</a:t>
            </a:r>
            <a:endPar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endParaRPr>
          </a:p>
        </p:txBody>
      </p:sp>
      <p:sp>
        <p:nvSpPr>
          <p:cNvPr id="42" name="TextBox 18">
            <a:extLst>
              <a:ext uri="{FF2B5EF4-FFF2-40B4-BE49-F238E27FC236}">
                <a16:creationId xmlns:a16="http://schemas.microsoft.com/office/drawing/2014/main" id="{1F730A91-800A-443A-828A-4438A2163244}"/>
              </a:ext>
            </a:extLst>
          </p:cNvPr>
          <p:cNvSpPr txBox="1"/>
          <p:nvPr/>
        </p:nvSpPr>
        <p:spPr>
          <a:xfrm>
            <a:off x="3028014" y="547220"/>
            <a:ext cx="217569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latin typeface="#9Slide02 Tieu de rat dai 01" panose="020B0604020202020204" charset="0"/>
                <a:ea typeface="#9Slide02 Tieu de rat dai 01" panose="020B0604020202020204" charset="0"/>
              </a:rPr>
              <a:t>Thụ</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tinh</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hình</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thành</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hợp</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tử</a:t>
            </a:r>
            <a:endPar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endParaRPr>
          </a:p>
        </p:txBody>
      </p:sp>
      <p:sp>
        <p:nvSpPr>
          <p:cNvPr id="43" name="TextBox 19">
            <a:extLst>
              <a:ext uri="{FF2B5EF4-FFF2-40B4-BE49-F238E27FC236}">
                <a16:creationId xmlns:a16="http://schemas.microsoft.com/office/drawing/2014/main" id="{B0AC9D4E-CEAD-4D35-9B1D-6E09F3A757E2}"/>
              </a:ext>
            </a:extLst>
          </p:cNvPr>
          <p:cNvSpPr txBox="1"/>
          <p:nvPr/>
        </p:nvSpPr>
        <p:spPr>
          <a:xfrm>
            <a:off x="5822216" y="586229"/>
            <a:ext cx="1602857"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Phát</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triển</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thành</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phôi</a:t>
            </a:r>
            <a:r>
              <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rPr>
              <a:t> </a:t>
            </a:r>
            <a:r>
              <a:rPr kumimoji="0" lang="en-US" sz="1800" b="0" i="0" u="none" strike="noStrike" kern="1200" cap="none" spc="0" normalizeH="0" baseline="0" noProof="0" dirty="0" err="1">
                <a:ln>
                  <a:noFill/>
                </a:ln>
                <a:effectLst/>
                <a:uLnTx/>
                <a:uFillTx/>
                <a:latin typeface="#9Slide02 Tieu de rat dai 01" panose="020B0604020202020204" charset="0"/>
                <a:ea typeface="#9Slide02 Tieu de rat dai 01" panose="020B0604020202020204" charset="0"/>
                <a:cs typeface="+mn-cs"/>
              </a:rPr>
              <a:t>thai</a:t>
            </a:r>
            <a:endPar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endParaRPr>
          </a:p>
        </p:txBody>
      </p:sp>
      <p:sp>
        <p:nvSpPr>
          <p:cNvPr id="44" name="TextBox 19">
            <a:extLst>
              <a:ext uri="{FF2B5EF4-FFF2-40B4-BE49-F238E27FC236}">
                <a16:creationId xmlns:a16="http://schemas.microsoft.com/office/drawing/2014/main" id="{005F7C8A-C414-4834-9770-E614A8EA3385}"/>
              </a:ext>
            </a:extLst>
          </p:cNvPr>
          <p:cNvSpPr txBox="1"/>
          <p:nvPr/>
        </p:nvSpPr>
        <p:spPr>
          <a:xfrm>
            <a:off x="7602071" y="671909"/>
            <a:ext cx="160285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latin typeface="#9Slide02 Tieu de rat dai 01" panose="020B0604020202020204" charset="0"/>
                <a:ea typeface="#9Slide02 Tieu de rat dai 01" panose="020B0604020202020204" charset="0"/>
              </a:rPr>
              <a:t>Đẻ</a:t>
            </a:r>
            <a:r>
              <a:rPr lang="en-US" dirty="0">
                <a:latin typeface="#9Slide02 Tieu de rat dai 01" panose="020B0604020202020204" charset="0"/>
                <a:ea typeface="#9Slide02 Tieu de rat dai 01" panose="020B0604020202020204" charset="0"/>
              </a:rPr>
              <a:t> con</a:t>
            </a:r>
            <a:endParaRPr kumimoji="0" lang="en-US" sz="1800" b="0" i="0" u="none" strike="noStrike" kern="1200" cap="none" spc="0" normalizeH="0" baseline="0" noProof="0" dirty="0">
              <a:ln>
                <a:noFill/>
              </a:ln>
              <a:effectLst/>
              <a:uLnTx/>
              <a:uFillTx/>
              <a:latin typeface="#9Slide02 Tieu de rat dai 01" panose="020B0604020202020204" charset="0"/>
              <a:ea typeface="#9Slide02 Tieu de rat dai 01" panose="020B0604020202020204" charset="0"/>
              <a:cs typeface="+mn-cs"/>
            </a:endParaRPr>
          </a:p>
        </p:txBody>
      </p:sp>
    </p:spTree>
    <p:extLst>
      <p:ext uri="{BB962C8B-B14F-4D97-AF65-F5344CB8AC3E}">
        <p14:creationId xmlns:p14="http://schemas.microsoft.com/office/powerpoint/2010/main" val="298722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33400" y="1219200"/>
            <a:ext cx="8248650" cy="3733800"/>
            <a:chOff x="1588349" y="3879534"/>
            <a:chExt cx="7789787" cy="1346232"/>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88349" y="3879534"/>
              <a:ext cx="7789787" cy="1346232"/>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20435" y="4016905"/>
              <a:ext cx="7579090" cy="964800"/>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400" b="1" dirty="0">
                  <a:solidFill>
                    <a:srgbClr val="FFC000"/>
                  </a:solidFill>
                  <a:latin typeface="#9Slide02 Tieu de rat dai 01" panose="02000000000000000000" pitchFamily="2" charset="0"/>
                  <a:ea typeface="#9Slide02 Tieu de rat dai 01" panose="02000000000000000000" pitchFamily="2" charset="0"/>
                </a:rPr>
                <a:t>QUÁ TRÌNH SINH SẢN HỮU TÍNH Ở NGƯỜI</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Bao </a:t>
              </a:r>
              <a:r>
                <a:rPr lang="en-US" sz="2400" b="1" dirty="0" err="1">
                  <a:solidFill>
                    <a:schemeClr val="bg1"/>
                  </a:solidFill>
                  <a:latin typeface="#9Slide02 Tieu de rat dai 01" panose="02000000000000000000" pitchFamily="2" charset="0"/>
                  <a:ea typeface="#9Slide02 Tieu de rat dai 01" panose="02000000000000000000" pitchFamily="2" charset="0"/>
                </a:rPr>
                <a:t>gồm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đoạn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giao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tử</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thụ</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phát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triển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phôi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thai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đẻ</a:t>
              </a:r>
              <a:r>
                <a:rPr lang="en-US" sz="2400" b="1" dirty="0">
                  <a:solidFill>
                    <a:schemeClr val="bg1"/>
                  </a:solidFill>
                  <a:latin typeface="#9Slide02 Tieu de rat dai 01" panose="02000000000000000000" pitchFamily="2" charset="0"/>
                  <a:ea typeface="#9Slide02 Tieu de rat dai 01" panose="02000000000000000000" pitchFamily="2" charset="0"/>
                </a:rPr>
                <a:t> con.</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Thụ</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sự</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kết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giữa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một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trứng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một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tringf</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tạo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hợp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tử</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lưỡng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bội</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10917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ED0B0A2-8DAF-433B-B822-918C716850A6}"/>
              </a:ext>
            </a:extLst>
          </p:cNvPr>
          <p:cNvGrpSpPr/>
          <p:nvPr/>
        </p:nvGrpSpPr>
        <p:grpSpPr>
          <a:xfrm>
            <a:off x="2438400" y="1600200"/>
            <a:ext cx="533400" cy="533400"/>
            <a:chOff x="1981200" y="914400"/>
            <a:chExt cx="533400" cy="533400"/>
          </a:xfrm>
        </p:grpSpPr>
        <p:sp>
          <p:nvSpPr>
            <p:cNvPr id="21" name="Oval 20">
              <a:extLst>
                <a:ext uri="{FF2B5EF4-FFF2-40B4-BE49-F238E27FC236}">
                  <a16:creationId xmlns:a16="http://schemas.microsoft.com/office/drawing/2014/main" id="{F6801347-7975-4D45-8554-50D72DED0F21}"/>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225CE6A-7E3D-4C8E-88A2-53C0E1A1997E}"/>
                </a:ext>
              </a:extLst>
            </p:cNvPr>
            <p:cNvGrpSpPr/>
            <p:nvPr/>
          </p:nvGrpSpPr>
          <p:grpSpPr>
            <a:xfrm>
              <a:off x="2051440" y="990600"/>
              <a:ext cx="415498" cy="381000"/>
              <a:chOff x="3485444" y="914400"/>
              <a:chExt cx="415498" cy="381000"/>
            </a:xfrm>
          </p:grpSpPr>
          <p:sp>
            <p:nvSpPr>
              <p:cNvPr id="23" name="Oval 22">
                <a:extLst>
                  <a:ext uri="{FF2B5EF4-FFF2-40B4-BE49-F238E27FC236}">
                    <a16:creationId xmlns:a16="http://schemas.microsoft.com/office/drawing/2014/main" id="{E53C9DF2-6102-4296-8B7F-80677E2F01D4}"/>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4" name="TextBox 23">
                <a:extLst>
                  <a:ext uri="{FF2B5EF4-FFF2-40B4-BE49-F238E27FC236}">
                    <a16:creationId xmlns:a16="http://schemas.microsoft.com/office/drawing/2014/main" id="{A3366BCD-C1F4-4855-A77B-0E80B4DCFFB3}"/>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grpSp>
        <p:nvGrpSpPr>
          <p:cNvPr id="30" name="Group 29">
            <a:extLst>
              <a:ext uri="{FF2B5EF4-FFF2-40B4-BE49-F238E27FC236}">
                <a16:creationId xmlns:a16="http://schemas.microsoft.com/office/drawing/2014/main" id="{4F3D5D3A-6CB0-47E0-9026-893A63E08C8D}"/>
              </a:ext>
            </a:extLst>
          </p:cNvPr>
          <p:cNvGrpSpPr/>
          <p:nvPr/>
        </p:nvGrpSpPr>
        <p:grpSpPr>
          <a:xfrm>
            <a:off x="3609942" y="1600200"/>
            <a:ext cx="533400" cy="533400"/>
            <a:chOff x="1981200" y="914400"/>
            <a:chExt cx="533400" cy="533400"/>
          </a:xfrm>
        </p:grpSpPr>
        <p:sp>
          <p:nvSpPr>
            <p:cNvPr id="31" name="Oval 30">
              <a:extLst>
                <a:ext uri="{FF2B5EF4-FFF2-40B4-BE49-F238E27FC236}">
                  <a16:creationId xmlns:a16="http://schemas.microsoft.com/office/drawing/2014/main" id="{81E328D2-5102-4399-B41A-0C79367C2539}"/>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F3B177E-B052-43C7-BD16-2D188909D546}"/>
                </a:ext>
              </a:extLst>
            </p:cNvPr>
            <p:cNvGrpSpPr/>
            <p:nvPr/>
          </p:nvGrpSpPr>
          <p:grpSpPr>
            <a:xfrm>
              <a:off x="2051440" y="990600"/>
              <a:ext cx="415498" cy="381000"/>
              <a:chOff x="3485444" y="914400"/>
              <a:chExt cx="415498" cy="381000"/>
            </a:xfrm>
          </p:grpSpPr>
          <p:sp>
            <p:nvSpPr>
              <p:cNvPr id="33" name="Oval 32">
                <a:extLst>
                  <a:ext uri="{FF2B5EF4-FFF2-40B4-BE49-F238E27FC236}">
                    <a16:creationId xmlns:a16="http://schemas.microsoft.com/office/drawing/2014/main" id="{8D600195-CA8D-49C6-9D73-C6C23712DEE9}"/>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34" name="TextBox 33">
                <a:extLst>
                  <a:ext uri="{FF2B5EF4-FFF2-40B4-BE49-F238E27FC236}">
                    <a16:creationId xmlns:a16="http://schemas.microsoft.com/office/drawing/2014/main" id="{5F3B535E-74B4-491C-8162-EB52C9FEE722}"/>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cxnSp>
        <p:nvCxnSpPr>
          <p:cNvPr id="52" name="Straight Arrow Connector 51">
            <a:extLst>
              <a:ext uri="{FF2B5EF4-FFF2-40B4-BE49-F238E27FC236}">
                <a16:creationId xmlns:a16="http://schemas.microsoft.com/office/drawing/2014/main" id="{E8EABE38-E876-41F9-B3AA-20303144AB72}"/>
              </a:ext>
            </a:extLst>
          </p:cNvPr>
          <p:cNvCxnSpPr>
            <a:cxnSpLocks/>
          </p:cNvCxnSpPr>
          <p:nvPr/>
        </p:nvCxnSpPr>
        <p:spPr>
          <a:xfrm>
            <a:off x="3884267" y="2129692"/>
            <a:ext cx="3664" cy="384908"/>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7D6A21E-3936-4706-AE19-91F4A3BEE114}"/>
              </a:ext>
            </a:extLst>
          </p:cNvPr>
          <p:cNvGrpSpPr/>
          <p:nvPr/>
        </p:nvGrpSpPr>
        <p:grpSpPr>
          <a:xfrm>
            <a:off x="3617567" y="2514600"/>
            <a:ext cx="533400" cy="533400"/>
            <a:chOff x="1981200" y="914400"/>
            <a:chExt cx="533400" cy="533400"/>
          </a:xfrm>
        </p:grpSpPr>
        <p:sp>
          <p:nvSpPr>
            <p:cNvPr id="55" name="Oval 54">
              <a:extLst>
                <a:ext uri="{FF2B5EF4-FFF2-40B4-BE49-F238E27FC236}">
                  <a16:creationId xmlns:a16="http://schemas.microsoft.com/office/drawing/2014/main" id="{265648B1-86EF-4AF3-B770-DFD97E56510D}"/>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3180012-DEE7-4AE6-ACE2-027D24F9B612}"/>
                </a:ext>
              </a:extLst>
            </p:cNvPr>
            <p:cNvGrpSpPr/>
            <p:nvPr/>
          </p:nvGrpSpPr>
          <p:grpSpPr>
            <a:xfrm>
              <a:off x="2051440" y="990600"/>
              <a:ext cx="415498" cy="381000"/>
              <a:chOff x="3485444" y="914400"/>
              <a:chExt cx="415498" cy="381000"/>
            </a:xfrm>
          </p:grpSpPr>
          <p:sp>
            <p:nvSpPr>
              <p:cNvPr id="57" name="Oval 56">
                <a:extLst>
                  <a:ext uri="{FF2B5EF4-FFF2-40B4-BE49-F238E27FC236}">
                    <a16:creationId xmlns:a16="http://schemas.microsoft.com/office/drawing/2014/main" id="{FAD956B6-B4C2-4CF4-82AA-3454118F09DF}"/>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58" name="TextBox 57">
                <a:extLst>
                  <a:ext uri="{FF2B5EF4-FFF2-40B4-BE49-F238E27FC236}">
                    <a16:creationId xmlns:a16="http://schemas.microsoft.com/office/drawing/2014/main" id="{27666846-5006-483C-AD15-6F1014CB264C}"/>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grpSp>
        <p:nvGrpSpPr>
          <p:cNvPr id="67" name="Group 66">
            <a:extLst>
              <a:ext uri="{FF2B5EF4-FFF2-40B4-BE49-F238E27FC236}">
                <a16:creationId xmlns:a16="http://schemas.microsoft.com/office/drawing/2014/main" id="{102AB342-3426-47F5-844B-C8716302D614}"/>
              </a:ext>
            </a:extLst>
          </p:cNvPr>
          <p:cNvGrpSpPr/>
          <p:nvPr/>
        </p:nvGrpSpPr>
        <p:grpSpPr>
          <a:xfrm>
            <a:off x="3027296" y="851512"/>
            <a:ext cx="533400" cy="533400"/>
            <a:chOff x="1981200" y="914400"/>
            <a:chExt cx="533400" cy="533400"/>
          </a:xfrm>
        </p:grpSpPr>
        <p:sp>
          <p:nvSpPr>
            <p:cNvPr id="68" name="Oval 67">
              <a:extLst>
                <a:ext uri="{FF2B5EF4-FFF2-40B4-BE49-F238E27FC236}">
                  <a16:creationId xmlns:a16="http://schemas.microsoft.com/office/drawing/2014/main" id="{0F1A7B6C-DA3E-4DDE-965E-853EA34D8AD9}"/>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3E670A75-E926-450D-A0C3-2F66369533DB}"/>
                </a:ext>
              </a:extLst>
            </p:cNvPr>
            <p:cNvGrpSpPr/>
            <p:nvPr/>
          </p:nvGrpSpPr>
          <p:grpSpPr>
            <a:xfrm>
              <a:off x="2051440" y="990600"/>
              <a:ext cx="415498" cy="381000"/>
              <a:chOff x="3485444" y="914400"/>
              <a:chExt cx="415498" cy="381000"/>
            </a:xfrm>
          </p:grpSpPr>
          <p:sp>
            <p:nvSpPr>
              <p:cNvPr id="70" name="Oval 69">
                <a:extLst>
                  <a:ext uri="{FF2B5EF4-FFF2-40B4-BE49-F238E27FC236}">
                    <a16:creationId xmlns:a16="http://schemas.microsoft.com/office/drawing/2014/main" id="{EAE6C2B0-0876-4C07-BEDC-9ECDCB434E77}"/>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1" name="TextBox 70">
                <a:extLst>
                  <a:ext uri="{FF2B5EF4-FFF2-40B4-BE49-F238E27FC236}">
                    <a16:creationId xmlns:a16="http://schemas.microsoft.com/office/drawing/2014/main" id="{495E2015-5203-49D7-8BB1-C2E1A30D50B2}"/>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cxnSp>
        <p:nvCxnSpPr>
          <p:cNvPr id="72" name="Straight Arrow Connector 71">
            <a:extLst>
              <a:ext uri="{FF2B5EF4-FFF2-40B4-BE49-F238E27FC236}">
                <a16:creationId xmlns:a16="http://schemas.microsoft.com/office/drawing/2014/main" id="{880ACBDC-81AE-4B37-A6B7-4B65FC4176CA}"/>
              </a:ext>
            </a:extLst>
          </p:cNvPr>
          <p:cNvCxnSpPr>
            <a:cxnSpLocks/>
          </p:cNvCxnSpPr>
          <p:nvPr/>
        </p:nvCxnSpPr>
        <p:spPr>
          <a:xfrm>
            <a:off x="3293996" y="1566142"/>
            <a:ext cx="352462" cy="23565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C198F0B-E290-4EE1-B81F-0C4B553BB29D}"/>
              </a:ext>
            </a:extLst>
          </p:cNvPr>
          <p:cNvCxnSpPr>
            <a:cxnSpLocks/>
          </p:cNvCxnSpPr>
          <p:nvPr/>
        </p:nvCxnSpPr>
        <p:spPr>
          <a:xfrm flipH="1">
            <a:off x="2904529" y="1588532"/>
            <a:ext cx="390257" cy="204992"/>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A264505-01D0-49FA-B5E6-AB4104E5D358}"/>
              </a:ext>
            </a:extLst>
          </p:cNvPr>
          <p:cNvCxnSpPr>
            <a:cxnSpLocks/>
          </p:cNvCxnSpPr>
          <p:nvPr/>
        </p:nvCxnSpPr>
        <p:spPr>
          <a:xfrm>
            <a:off x="3294786" y="1340556"/>
            <a:ext cx="0" cy="228600"/>
          </a:xfrm>
          <a:prstGeom prst="line">
            <a:avLst/>
          </a:prstGeom>
          <a:ln w="28575">
            <a:solidFill>
              <a:srgbClr val="A7E5EF"/>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843D4B8-A732-45B7-B755-58FEF8715EA3}"/>
              </a:ext>
            </a:extLst>
          </p:cNvPr>
          <p:cNvCxnSpPr>
            <a:cxnSpLocks/>
          </p:cNvCxnSpPr>
          <p:nvPr/>
        </p:nvCxnSpPr>
        <p:spPr>
          <a:xfrm>
            <a:off x="3883477" y="3268133"/>
            <a:ext cx="352462" cy="23565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C1CEEDB-1E29-4AF5-A1E7-39C0E81F1C4D}"/>
              </a:ext>
            </a:extLst>
          </p:cNvPr>
          <p:cNvCxnSpPr>
            <a:cxnSpLocks/>
          </p:cNvCxnSpPr>
          <p:nvPr/>
        </p:nvCxnSpPr>
        <p:spPr>
          <a:xfrm flipH="1">
            <a:off x="3494010" y="3290523"/>
            <a:ext cx="390257" cy="204992"/>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2AE872-CAF0-41A1-A32E-680E282D510A}"/>
              </a:ext>
            </a:extLst>
          </p:cNvPr>
          <p:cNvCxnSpPr>
            <a:cxnSpLocks/>
          </p:cNvCxnSpPr>
          <p:nvPr/>
        </p:nvCxnSpPr>
        <p:spPr>
          <a:xfrm>
            <a:off x="3884267" y="3042547"/>
            <a:ext cx="0" cy="228600"/>
          </a:xfrm>
          <a:prstGeom prst="line">
            <a:avLst/>
          </a:prstGeom>
          <a:ln w="28575">
            <a:solidFill>
              <a:srgbClr val="A7E5EF"/>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5FC8862-346D-4A8A-86DE-5AEACA81D41D}"/>
              </a:ext>
            </a:extLst>
          </p:cNvPr>
          <p:cNvGrpSpPr/>
          <p:nvPr/>
        </p:nvGrpSpPr>
        <p:grpSpPr>
          <a:xfrm>
            <a:off x="3169503" y="3471338"/>
            <a:ext cx="447638" cy="414862"/>
            <a:chOff x="1981200" y="914400"/>
            <a:chExt cx="533400" cy="533400"/>
          </a:xfrm>
        </p:grpSpPr>
        <p:sp>
          <p:nvSpPr>
            <p:cNvPr id="79" name="Oval 78">
              <a:extLst>
                <a:ext uri="{FF2B5EF4-FFF2-40B4-BE49-F238E27FC236}">
                  <a16:creationId xmlns:a16="http://schemas.microsoft.com/office/drawing/2014/main" id="{C4422C88-FB05-4620-A468-A63614E8A8D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BC8C7153-1800-456A-A985-7A46D1AF9FF3}"/>
                </a:ext>
              </a:extLst>
            </p:cNvPr>
            <p:cNvGrpSpPr/>
            <p:nvPr/>
          </p:nvGrpSpPr>
          <p:grpSpPr>
            <a:xfrm>
              <a:off x="2059907" y="941615"/>
              <a:ext cx="381000" cy="474861"/>
              <a:chOff x="3493911" y="865415"/>
              <a:chExt cx="381000" cy="474861"/>
            </a:xfrm>
          </p:grpSpPr>
          <p:sp>
            <p:nvSpPr>
              <p:cNvPr id="81" name="Oval 80">
                <a:extLst>
                  <a:ext uri="{FF2B5EF4-FFF2-40B4-BE49-F238E27FC236}">
                    <a16:creationId xmlns:a16="http://schemas.microsoft.com/office/drawing/2014/main" id="{357634C8-0E9D-42C5-97A1-5407ECDDD9E4}"/>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82" name="TextBox 81">
                <a:extLst>
                  <a:ext uri="{FF2B5EF4-FFF2-40B4-BE49-F238E27FC236}">
                    <a16:creationId xmlns:a16="http://schemas.microsoft.com/office/drawing/2014/main" id="{B0580644-E18D-441E-AB1F-B3175C64F40F}"/>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cxnSp>
        <p:nvCxnSpPr>
          <p:cNvPr id="88" name="Straight Arrow Connector 87">
            <a:extLst>
              <a:ext uri="{FF2B5EF4-FFF2-40B4-BE49-F238E27FC236}">
                <a16:creationId xmlns:a16="http://schemas.microsoft.com/office/drawing/2014/main" id="{A2643A17-D3C6-4F65-9108-BCE82B19882D}"/>
              </a:ext>
            </a:extLst>
          </p:cNvPr>
          <p:cNvCxnSpPr>
            <a:cxnSpLocks/>
          </p:cNvCxnSpPr>
          <p:nvPr/>
        </p:nvCxnSpPr>
        <p:spPr>
          <a:xfrm>
            <a:off x="3393322" y="3874911"/>
            <a:ext cx="207643" cy="457200"/>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1AFDA0B-8D50-490A-A7D6-A21B7D614110}"/>
              </a:ext>
            </a:extLst>
          </p:cNvPr>
          <p:cNvCxnSpPr>
            <a:cxnSpLocks/>
          </p:cNvCxnSpPr>
          <p:nvPr/>
        </p:nvCxnSpPr>
        <p:spPr>
          <a:xfrm flipH="1">
            <a:off x="3106003" y="3883004"/>
            <a:ext cx="257047" cy="44910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6CA856D5-15B3-400F-9484-0C921DE59190}"/>
              </a:ext>
            </a:extLst>
          </p:cNvPr>
          <p:cNvGrpSpPr/>
          <p:nvPr/>
        </p:nvGrpSpPr>
        <p:grpSpPr>
          <a:xfrm>
            <a:off x="2882184" y="4329293"/>
            <a:ext cx="447638" cy="414862"/>
            <a:chOff x="1981200" y="914400"/>
            <a:chExt cx="533400" cy="533400"/>
          </a:xfrm>
        </p:grpSpPr>
        <p:sp>
          <p:nvSpPr>
            <p:cNvPr id="96" name="Oval 95">
              <a:extLst>
                <a:ext uri="{FF2B5EF4-FFF2-40B4-BE49-F238E27FC236}">
                  <a16:creationId xmlns:a16="http://schemas.microsoft.com/office/drawing/2014/main" id="{017C50DF-6298-4CF7-A98F-E7FAE60B5781}"/>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67FFB5E6-1049-4337-92C1-45EB9E813744}"/>
                </a:ext>
              </a:extLst>
            </p:cNvPr>
            <p:cNvGrpSpPr/>
            <p:nvPr/>
          </p:nvGrpSpPr>
          <p:grpSpPr>
            <a:xfrm>
              <a:off x="2059907" y="941615"/>
              <a:ext cx="381000" cy="474861"/>
              <a:chOff x="3493911" y="865415"/>
              <a:chExt cx="381000" cy="474861"/>
            </a:xfrm>
          </p:grpSpPr>
          <p:sp>
            <p:nvSpPr>
              <p:cNvPr id="98" name="Oval 97">
                <a:extLst>
                  <a:ext uri="{FF2B5EF4-FFF2-40B4-BE49-F238E27FC236}">
                    <a16:creationId xmlns:a16="http://schemas.microsoft.com/office/drawing/2014/main" id="{6087F649-F4C4-4594-8E18-0DA092C3DA27}"/>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99" name="TextBox 98">
                <a:extLst>
                  <a:ext uri="{FF2B5EF4-FFF2-40B4-BE49-F238E27FC236}">
                    <a16:creationId xmlns:a16="http://schemas.microsoft.com/office/drawing/2014/main" id="{E653084F-DA47-4FFC-8CA7-D5A291B78D01}"/>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grpSp>
        <p:nvGrpSpPr>
          <p:cNvPr id="100" name="Group 99">
            <a:extLst>
              <a:ext uri="{FF2B5EF4-FFF2-40B4-BE49-F238E27FC236}">
                <a16:creationId xmlns:a16="http://schemas.microsoft.com/office/drawing/2014/main" id="{01E0ABC4-4BAF-4D50-8603-1528F64B09F1}"/>
              </a:ext>
            </a:extLst>
          </p:cNvPr>
          <p:cNvGrpSpPr/>
          <p:nvPr/>
        </p:nvGrpSpPr>
        <p:grpSpPr>
          <a:xfrm>
            <a:off x="3396520" y="4329293"/>
            <a:ext cx="447638" cy="414862"/>
            <a:chOff x="1981200" y="914400"/>
            <a:chExt cx="533400" cy="533400"/>
          </a:xfrm>
        </p:grpSpPr>
        <p:sp>
          <p:nvSpPr>
            <p:cNvPr id="101" name="Oval 100">
              <a:extLst>
                <a:ext uri="{FF2B5EF4-FFF2-40B4-BE49-F238E27FC236}">
                  <a16:creationId xmlns:a16="http://schemas.microsoft.com/office/drawing/2014/main" id="{4849549A-E8FD-45CE-B334-5DFF38F2BF7F}"/>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57D32138-DF2B-48B7-994E-DA03635E0DBA}"/>
                </a:ext>
              </a:extLst>
            </p:cNvPr>
            <p:cNvGrpSpPr/>
            <p:nvPr/>
          </p:nvGrpSpPr>
          <p:grpSpPr>
            <a:xfrm>
              <a:off x="2059907" y="941615"/>
              <a:ext cx="381000" cy="474861"/>
              <a:chOff x="3493911" y="865415"/>
              <a:chExt cx="381000" cy="474861"/>
            </a:xfrm>
          </p:grpSpPr>
          <p:sp>
            <p:nvSpPr>
              <p:cNvPr id="103" name="Oval 102">
                <a:extLst>
                  <a:ext uri="{FF2B5EF4-FFF2-40B4-BE49-F238E27FC236}">
                    <a16:creationId xmlns:a16="http://schemas.microsoft.com/office/drawing/2014/main" id="{4BED1D65-328C-4112-9651-7B8637D00966}"/>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04" name="TextBox 103">
                <a:extLst>
                  <a:ext uri="{FF2B5EF4-FFF2-40B4-BE49-F238E27FC236}">
                    <a16:creationId xmlns:a16="http://schemas.microsoft.com/office/drawing/2014/main" id="{799D28C9-7A37-4900-AAF6-697B5B369467}"/>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cxnSp>
        <p:nvCxnSpPr>
          <p:cNvPr id="105" name="Straight Arrow Connector 104">
            <a:extLst>
              <a:ext uri="{FF2B5EF4-FFF2-40B4-BE49-F238E27FC236}">
                <a16:creationId xmlns:a16="http://schemas.microsoft.com/office/drawing/2014/main" id="{5972B2C8-F483-4DA7-93AF-AED016F8DFE3}"/>
              </a:ext>
            </a:extLst>
          </p:cNvPr>
          <p:cNvCxnSpPr>
            <a:cxnSpLocks/>
          </p:cNvCxnSpPr>
          <p:nvPr/>
        </p:nvCxnSpPr>
        <p:spPr>
          <a:xfrm>
            <a:off x="4421348" y="3877361"/>
            <a:ext cx="207643" cy="457200"/>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B19554E-B713-45F8-B09D-F5DA4742D2AD}"/>
              </a:ext>
            </a:extLst>
          </p:cNvPr>
          <p:cNvCxnSpPr>
            <a:cxnSpLocks/>
          </p:cNvCxnSpPr>
          <p:nvPr/>
        </p:nvCxnSpPr>
        <p:spPr>
          <a:xfrm flipH="1">
            <a:off x="4134029" y="3885454"/>
            <a:ext cx="257047" cy="44910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C157721-A914-42CD-BC18-7262D297110A}"/>
              </a:ext>
            </a:extLst>
          </p:cNvPr>
          <p:cNvGrpSpPr/>
          <p:nvPr/>
        </p:nvGrpSpPr>
        <p:grpSpPr>
          <a:xfrm>
            <a:off x="3910210" y="4329293"/>
            <a:ext cx="447638" cy="414862"/>
            <a:chOff x="1981200" y="914400"/>
            <a:chExt cx="533400" cy="533400"/>
          </a:xfrm>
        </p:grpSpPr>
        <p:sp>
          <p:nvSpPr>
            <p:cNvPr id="108" name="Oval 107">
              <a:extLst>
                <a:ext uri="{FF2B5EF4-FFF2-40B4-BE49-F238E27FC236}">
                  <a16:creationId xmlns:a16="http://schemas.microsoft.com/office/drawing/2014/main" id="{DCA1B216-307A-4571-A04E-F76C82484D6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072211D8-9E1B-42E5-B3CA-BA74014E9506}"/>
                </a:ext>
              </a:extLst>
            </p:cNvPr>
            <p:cNvGrpSpPr/>
            <p:nvPr/>
          </p:nvGrpSpPr>
          <p:grpSpPr>
            <a:xfrm>
              <a:off x="2059907" y="941615"/>
              <a:ext cx="381000" cy="474861"/>
              <a:chOff x="3493911" y="865415"/>
              <a:chExt cx="381000" cy="474861"/>
            </a:xfrm>
          </p:grpSpPr>
          <p:sp>
            <p:nvSpPr>
              <p:cNvPr id="110" name="Oval 109">
                <a:extLst>
                  <a:ext uri="{FF2B5EF4-FFF2-40B4-BE49-F238E27FC236}">
                    <a16:creationId xmlns:a16="http://schemas.microsoft.com/office/drawing/2014/main" id="{46086E88-6E4F-4C08-B92B-DADA4B1BA578}"/>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1" name="TextBox 110">
                <a:extLst>
                  <a:ext uri="{FF2B5EF4-FFF2-40B4-BE49-F238E27FC236}">
                    <a16:creationId xmlns:a16="http://schemas.microsoft.com/office/drawing/2014/main" id="{2D8AC086-93DB-440B-A17A-02152F2796F5}"/>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grpSp>
        <p:nvGrpSpPr>
          <p:cNvPr id="112" name="Group 111">
            <a:extLst>
              <a:ext uri="{FF2B5EF4-FFF2-40B4-BE49-F238E27FC236}">
                <a16:creationId xmlns:a16="http://schemas.microsoft.com/office/drawing/2014/main" id="{42CCD715-629C-4042-B0A6-BF53A61910BD}"/>
              </a:ext>
            </a:extLst>
          </p:cNvPr>
          <p:cNvGrpSpPr/>
          <p:nvPr/>
        </p:nvGrpSpPr>
        <p:grpSpPr>
          <a:xfrm>
            <a:off x="4424546" y="4329293"/>
            <a:ext cx="447638" cy="414862"/>
            <a:chOff x="1981200" y="914400"/>
            <a:chExt cx="533400" cy="533400"/>
          </a:xfrm>
        </p:grpSpPr>
        <p:sp>
          <p:nvSpPr>
            <p:cNvPr id="113" name="Oval 112">
              <a:extLst>
                <a:ext uri="{FF2B5EF4-FFF2-40B4-BE49-F238E27FC236}">
                  <a16:creationId xmlns:a16="http://schemas.microsoft.com/office/drawing/2014/main" id="{1BD482C5-192E-4DD4-80F7-FF6446E38BB8}"/>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210ED6A6-EED1-4DF1-9482-6FF4C693FC2F}"/>
                </a:ext>
              </a:extLst>
            </p:cNvPr>
            <p:cNvGrpSpPr/>
            <p:nvPr/>
          </p:nvGrpSpPr>
          <p:grpSpPr>
            <a:xfrm>
              <a:off x="2059907" y="941615"/>
              <a:ext cx="381000" cy="474861"/>
              <a:chOff x="3493911" y="865415"/>
              <a:chExt cx="381000" cy="474861"/>
            </a:xfrm>
          </p:grpSpPr>
          <p:sp>
            <p:nvSpPr>
              <p:cNvPr id="115" name="Oval 114">
                <a:extLst>
                  <a:ext uri="{FF2B5EF4-FFF2-40B4-BE49-F238E27FC236}">
                    <a16:creationId xmlns:a16="http://schemas.microsoft.com/office/drawing/2014/main" id="{FA9B8E9D-3443-4756-9D8F-5B2CE053BDD8}"/>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6" name="TextBox 115">
                <a:extLst>
                  <a:ext uri="{FF2B5EF4-FFF2-40B4-BE49-F238E27FC236}">
                    <a16:creationId xmlns:a16="http://schemas.microsoft.com/office/drawing/2014/main" id="{FDE46821-A302-4870-A249-E8010D577439}"/>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grpSp>
        <p:nvGrpSpPr>
          <p:cNvPr id="117" name="Group 116">
            <a:extLst>
              <a:ext uri="{FF2B5EF4-FFF2-40B4-BE49-F238E27FC236}">
                <a16:creationId xmlns:a16="http://schemas.microsoft.com/office/drawing/2014/main" id="{8654AE1D-F5F4-4211-93D5-4D5F7FE89515}"/>
              </a:ext>
            </a:extLst>
          </p:cNvPr>
          <p:cNvGrpSpPr/>
          <p:nvPr/>
        </p:nvGrpSpPr>
        <p:grpSpPr>
          <a:xfrm>
            <a:off x="4137172" y="3471336"/>
            <a:ext cx="447638" cy="414862"/>
            <a:chOff x="1981200" y="914400"/>
            <a:chExt cx="533400" cy="533400"/>
          </a:xfrm>
        </p:grpSpPr>
        <p:sp>
          <p:nvSpPr>
            <p:cNvPr id="118" name="Oval 117">
              <a:extLst>
                <a:ext uri="{FF2B5EF4-FFF2-40B4-BE49-F238E27FC236}">
                  <a16:creationId xmlns:a16="http://schemas.microsoft.com/office/drawing/2014/main" id="{827D6801-A32C-4F75-9AD7-E7133F15E33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74F02A5F-87DA-4BC1-9697-AE0A5205891C}"/>
                </a:ext>
              </a:extLst>
            </p:cNvPr>
            <p:cNvGrpSpPr/>
            <p:nvPr/>
          </p:nvGrpSpPr>
          <p:grpSpPr>
            <a:xfrm>
              <a:off x="2059907" y="941615"/>
              <a:ext cx="381000" cy="474861"/>
              <a:chOff x="3493911" y="865415"/>
              <a:chExt cx="381000" cy="474861"/>
            </a:xfrm>
          </p:grpSpPr>
          <p:sp>
            <p:nvSpPr>
              <p:cNvPr id="120" name="Oval 119">
                <a:extLst>
                  <a:ext uri="{FF2B5EF4-FFF2-40B4-BE49-F238E27FC236}">
                    <a16:creationId xmlns:a16="http://schemas.microsoft.com/office/drawing/2014/main" id="{8A09AED0-338E-48DA-9524-0105B55DBF2F}"/>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21" name="TextBox 120">
                <a:extLst>
                  <a:ext uri="{FF2B5EF4-FFF2-40B4-BE49-F238E27FC236}">
                    <a16:creationId xmlns:a16="http://schemas.microsoft.com/office/drawing/2014/main" id="{DC3CEEFF-98B1-458E-9925-CF796CCDE366}"/>
                  </a:ext>
                </a:extLst>
              </p:cNvPr>
              <p:cNvSpPr txBox="1"/>
              <p:nvPr/>
            </p:nvSpPr>
            <p:spPr>
              <a:xfrm>
                <a:off x="3513477" y="865415"/>
                <a:ext cx="355665" cy="474861"/>
              </a:xfrm>
              <a:prstGeom prst="rect">
                <a:avLst/>
              </a:prstGeom>
              <a:noFill/>
            </p:spPr>
            <p:txBody>
              <a:bodyPr wrap="none" rtlCol="0">
                <a:spAutoFit/>
              </a:bodyPr>
              <a:lstStyle/>
              <a:p>
                <a:r>
                  <a:rPr lang="en-US" dirty="0"/>
                  <a:t>n</a:t>
                </a:r>
              </a:p>
            </p:txBody>
          </p:sp>
        </p:grpSp>
      </p:grpSp>
      <p:pic>
        <p:nvPicPr>
          <p:cNvPr id="2050" name="Picture 2" descr="One Sperm Human Semen White Back Arkivvektor (royaltyfri) 1170101194 |  Shutterstock">
            <a:extLst>
              <a:ext uri="{FF2B5EF4-FFF2-40B4-BE49-F238E27FC236}">
                <a16:creationId xmlns:a16="http://schemas.microsoft.com/office/drawing/2014/main" id="{FC085550-11C1-444F-921F-3B564FC3F45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491072">
            <a:off x="2367080" y="5256899"/>
            <a:ext cx="1286938" cy="69564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One Sperm Human Semen White Back Arkivvektor (royaltyfri) 1170101194 |  Shutterstock">
            <a:extLst>
              <a:ext uri="{FF2B5EF4-FFF2-40B4-BE49-F238E27FC236}">
                <a16:creationId xmlns:a16="http://schemas.microsoft.com/office/drawing/2014/main" id="{20A69CDC-3B55-4663-A237-C7B678EAD9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491072">
            <a:off x="2905011" y="5256899"/>
            <a:ext cx="1286938" cy="69564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One Sperm Human Semen White Back Arkivvektor (royaltyfri) 1170101194 |  Shutterstock">
            <a:extLst>
              <a:ext uri="{FF2B5EF4-FFF2-40B4-BE49-F238E27FC236}">
                <a16:creationId xmlns:a16="http://schemas.microsoft.com/office/drawing/2014/main" id="{98C539BD-8F61-46FF-9921-DFEE2CB5A2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491072">
            <a:off x="3433582" y="5256899"/>
            <a:ext cx="1286938" cy="69564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One Sperm Human Semen White Back Arkivvektor (royaltyfri) 1170101194 |  Shutterstock">
            <a:extLst>
              <a:ext uri="{FF2B5EF4-FFF2-40B4-BE49-F238E27FC236}">
                <a16:creationId xmlns:a16="http://schemas.microsoft.com/office/drawing/2014/main" id="{4091BFCA-4FF8-4452-840B-8AF94FA078A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491072">
            <a:off x="3987969" y="5256899"/>
            <a:ext cx="1286938" cy="695643"/>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Straight Arrow Connector 127">
            <a:extLst>
              <a:ext uri="{FF2B5EF4-FFF2-40B4-BE49-F238E27FC236}">
                <a16:creationId xmlns:a16="http://schemas.microsoft.com/office/drawing/2014/main" id="{CBF1A47E-13F3-46F9-9F93-D8602C8704B8}"/>
              </a:ext>
            </a:extLst>
          </p:cNvPr>
          <p:cNvCxnSpPr>
            <a:cxnSpLocks/>
          </p:cNvCxnSpPr>
          <p:nvPr/>
        </p:nvCxnSpPr>
        <p:spPr>
          <a:xfrm>
            <a:off x="3129630" y="4766736"/>
            <a:ext cx="0" cy="30479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FD61ABD8-1D97-4C3C-8DF4-02DD47FC0DA2}"/>
              </a:ext>
            </a:extLst>
          </p:cNvPr>
          <p:cNvCxnSpPr>
            <a:cxnSpLocks/>
          </p:cNvCxnSpPr>
          <p:nvPr/>
        </p:nvCxnSpPr>
        <p:spPr>
          <a:xfrm>
            <a:off x="3680182" y="4778025"/>
            <a:ext cx="0" cy="30479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5E202D0-AE03-4C5E-B5B9-89621DEECC87}"/>
              </a:ext>
            </a:extLst>
          </p:cNvPr>
          <p:cNvCxnSpPr>
            <a:cxnSpLocks/>
          </p:cNvCxnSpPr>
          <p:nvPr/>
        </p:nvCxnSpPr>
        <p:spPr>
          <a:xfrm>
            <a:off x="4196730" y="4778025"/>
            <a:ext cx="0" cy="30479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FFB6438-DD84-4CA7-80F7-410CB3ACD22E}"/>
              </a:ext>
            </a:extLst>
          </p:cNvPr>
          <p:cNvCxnSpPr>
            <a:cxnSpLocks/>
          </p:cNvCxnSpPr>
          <p:nvPr/>
        </p:nvCxnSpPr>
        <p:spPr>
          <a:xfrm>
            <a:off x="4700863" y="4778025"/>
            <a:ext cx="0" cy="30479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pic>
        <p:nvPicPr>
          <p:cNvPr id="2056" name="Picture 8" descr="Human Testicle #9 Metal Print by Pixologicstudio - Science Photo Gallery">
            <a:extLst>
              <a:ext uri="{FF2B5EF4-FFF2-40B4-BE49-F238E27FC236}">
                <a16:creationId xmlns:a16="http://schemas.microsoft.com/office/drawing/2014/main" id="{FDAA42AF-1786-48BB-AEB5-07DF129422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42308" y1="52825" x2="42308" y2="52825"/>
                        <a14:backgroundMark x1="42308" y1="44633" x2="42308" y2="44633"/>
                        <a14:backgroundMark x1="43927" y1="42514" x2="43927" y2="42514"/>
                        <a14:backgroundMark x1="49190" y1="26130" x2="49190" y2="26130"/>
                        <a14:backgroundMark x1="46154" y1="25989" x2="46154" y2="25989"/>
                        <a14:backgroundMark x1="43320" y1="27119" x2="43320" y2="27119"/>
                        <a14:backgroundMark x1="40486" y1="29944" x2="40486" y2="29944"/>
                        <a14:backgroundMark x1="38259" y1="35028" x2="38259" y2="35028"/>
                        <a14:backgroundMark x1="38462" y1="37712" x2="38462" y2="37712"/>
                      </a14:backgroundRemoval>
                    </a14:imgEffect>
                  </a14:imgLayer>
                </a14:imgProps>
              </a:ext>
              <a:ext uri="{28A0092B-C50C-407E-A947-70E740481C1C}">
                <a14:useLocalDpi xmlns:a14="http://schemas.microsoft.com/office/drawing/2010/main" val="0"/>
              </a:ext>
            </a:extLst>
          </a:blip>
          <a:srcRect l="7442" r="18140" b="14616"/>
          <a:stretch/>
        </p:blipFill>
        <p:spPr bwMode="auto">
          <a:xfrm>
            <a:off x="-166766" y="-375251"/>
            <a:ext cx="2285997" cy="3759082"/>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Arrow Connector 134">
            <a:extLst>
              <a:ext uri="{FF2B5EF4-FFF2-40B4-BE49-F238E27FC236}">
                <a16:creationId xmlns:a16="http://schemas.microsoft.com/office/drawing/2014/main" id="{79495807-F6DA-447F-AADE-F8E2D92A5E09}"/>
              </a:ext>
            </a:extLst>
          </p:cNvPr>
          <p:cNvCxnSpPr>
            <a:cxnSpLocks/>
          </p:cNvCxnSpPr>
          <p:nvPr/>
        </p:nvCxnSpPr>
        <p:spPr>
          <a:xfrm>
            <a:off x="1401314" y="2346254"/>
            <a:ext cx="1610892" cy="2923214"/>
          </a:xfrm>
          <a:prstGeom prst="straightConnector1">
            <a:avLst/>
          </a:prstGeom>
          <a:ln w="19050">
            <a:solidFill>
              <a:srgbClr val="A7E5E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6F3D0239-5221-4EF0-B474-12D79CDD2453}"/>
              </a:ext>
            </a:extLst>
          </p:cNvPr>
          <p:cNvCxnSpPr>
            <a:cxnSpLocks/>
            <a:endCxn id="68" idx="2"/>
          </p:cNvCxnSpPr>
          <p:nvPr/>
        </p:nvCxnSpPr>
        <p:spPr>
          <a:xfrm flipV="1">
            <a:off x="1386494" y="1118212"/>
            <a:ext cx="1640802" cy="1187686"/>
          </a:xfrm>
          <a:prstGeom prst="straightConnector1">
            <a:avLst/>
          </a:prstGeom>
          <a:ln w="19050">
            <a:solidFill>
              <a:srgbClr val="A7E5E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E8D4920-B5BB-4B45-A5C3-CD39BF9A4714}"/>
              </a:ext>
            </a:extLst>
          </p:cNvPr>
          <p:cNvSpPr/>
          <p:nvPr/>
        </p:nvSpPr>
        <p:spPr>
          <a:xfrm>
            <a:off x="5162701" y="843280"/>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35A0904-E647-4DC7-8B0B-0357E35FB1C6}"/>
              </a:ext>
            </a:extLst>
          </p:cNvPr>
          <p:cNvSpPr/>
          <p:nvPr/>
        </p:nvSpPr>
        <p:spPr>
          <a:xfrm>
            <a:off x="5162701" y="1606125"/>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2FB651A3-10FE-4709-9C99-6D57DEE1CDE1}"/>
              </a:ext>
            </a:extLst>
          </p:cNvPr>
          <p:cNvSpPr/>
          <p:nvPr/>
        </p:nvSpPr>
        <p:spPr>
          <a:xfrm>
            <a:off x="5162701" y="2410297"/>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5155DAE-CB8C-47F6-9DD3-5493AF1C0590}"/>
              </a:ext>
            </a:extLst>
          </p:cNvPr>
          <p:cNvSpPr/>
          <p:nvPr/>
        </p:nvSpPr>
        <p:spPr>
          <a:xfrm>
            <a:off x="5162701" y="3334341"/>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00333195-2B3B-4DE1-B1CE-272024C930CA}"/>
              </a:ext>
            </a:extLst>
          </p:cNvPr>
          <p:cNvSpPr/>
          <p:nvPr/>
        </p:nvSpPr>
        <p:spPr>
          <a:xfrm>
            <a:off x="5162701" y="4187970"/>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2477E8A-D0F2-483F-823F-05616E11EFF6}"/>
              </a:ext>
            </a:extLst>
          </p:cNvPr>
          <p:cNvSpPr/>
          <p:nvPr/>
        </p:nvSpPr>
        <p:spPr>
          <a:xfrm>
            <a:off x="5142945" y="5150956"/>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A258A439-64A8-467C-BEA9-AC043DC49771}"/>
              </a:ext>
            </a:extLst>
          </p:cNvPr>
          <p:cNvSpPr txBox="1"/>
          <p:nvPr/>
        </p:nvSpPr>
        <p:spPr>
          <a:xfrm>
            <a:off x="3493425" y="1178304"/>
            <a:ext cx="1385316" cy="369332"/>
          </a:xfrm>
          <a:prstGeom prst="rect">
            <a:avLst/>
          </a:prstGeom>
          <a:noFill/>
        </p:spPr>
        <p:txBody>
          <a:bodyPr wrap="none" rtlCol="0">
            <a:spAutoFit/>
          </a:bodyPr>
          <a:lstStyle/>
          <a:p>
            <a:r>
              <a:rPr lang="en-US" dirty="0" err="1">
                <a:solidFill>
                  <a:schemeClr val="bg1"/>
                </a:solidFill>
              </a:rPr>
              <a:t>Nguyên</a:t>
            </a:r>
            <a:r>
              <a:rPr lang="en-US" dirty="0">
                <a:solidFill>
                  <a:schemeClr val="bg1"/>
                </a:solidFill>
              </a:rPr>
              <a:t> </a:t>
            </a:r>
            <a:r>
              <a:rPr lang="en-US" dirty="0" err="1">
                <a:solidFill>
                  <a:schemeClr val="bg1"/>
                </a:solidFill>
              </a:rPr>
              <a:t>phân</a:t>
            </a:r>
            <a:endParaRPr lang="en-US" dirty="0">
              <a:solidFill>
                <a:schemeClr val="bg1"/>
              </a:solidFill>
            </a:endParaRPr>
          </a:p>
        </p:txBody>
      </p:sp>
      <p:sp>
        <p:nvSpPr>
          <p:cNvPr id="152" name="TextBox 151">
            <a:extLst>
              <a:ext uri="{FF2B5EF4-FFF2-40B4-BE49-F238E27FC236}">
                <a16:creationId xmlns:a16="http://schemas.microsoft.com/office/drawing/2014/main" id="{A41B47DF-3752-4242-9BAC-BF900A8C6332}"/>
              </a:ext>
            </a:extLst>
          </p:cNvPr>
          <p:cNvSpPr txBox="1"/>
          <p:nvPr/>
        </p:nvSpPr>
        <p:spPr>
          <a:xfrm>
            <a:off x="2291694" y="2913111"/>
            <a:ext cx="1276311" cy="369332"/>
          </a:xfrm>
          <a:prstGeom prst="rect">
            <a:avLst/>
          </a:prstGeom>
          <a:noFill/>
        </p:spPr>
        <p:txBody>
          <a:bodyPr wrap="none" rtlCol="0">
            <a:spAutoFit/>
          </a:bodyPr>
          <a:lstStyle/>
          <a:p>
            <a:r>
              <a:rPr lang="en-US" dirty="0" err="1">
                <a:solidFill>
                  <a:schemeClr val="bg1"/>
                </a:solidFill>
              </a:rPr>
              <a:t>Giảm</a:t>
            </a:r>
            <a:r>
              <a:rPr lang="en-US" dirty="0">
                <a:solidFill>
                  <a:schemeClr val="bg1"/>
                </a:solidFill>
              </a:rPr>
              <a:t> </a:t>
            </a:r>
            <a:r>
              <a:rPr lang="en-US" dirty="0" err="1">
                <a:solidFill>
                  <a:schemeClr val="bg1"/>
                </a:solidFill>
              </a:rPr>
              <a:t>phân</a:t>
            </a:r>
            <a:r>
              <a:rPr lang="en-US" dirty="0">
                <a:solidFill>
                  <a:schemeClr val="bg1"/>
                </a:solidFill>
              </a:rPr>
              <a:t> I</a:t>
            </a:r>
          </a:p>
        </p:txBody>
      </p:sp>
      <p:sp>
        <p:nvSpPr>
          <p:cNvPr id="153" name="TextBox 152">
            <a:extLst>
              <a:ext uri="{FF2B5EF4-FFF2-40B4-BE49-F238E27FC236}">
                <a16:creationId xmlns:a16="http://schemas.microsoft.com/office/drawing/2014/main" id="{E55BE0FA-64BE-40AF-B300-D0C7D4F4555C}"/>
              </a:ext>
            </a:extLst>
          </p:cNvPr>
          <p:cNvSpPr txBox="1"/>
          <p:nvPr/>
        </p:nvSpPr>
        <p:spPr>
          <a:xfrm>
            <a:off x="1765604" y="3881967"/>
            <a:ext cx="1338828" cy="369332"/>
          </a:xfrm>
          <a:prstGeom prst="rect">
            <a:avLst/>
          </a:prstGeom>
          <a:noFill/>
        </p:spPr>
        <p:txBody>
          <a:bodyPr wrap="none" rtlCol="0">
            <a:spAutoFit/>
          </a:bodyPr>
          <a:lstStyle/>
          <a:p>
            <a:r>
              <a:rPr lang="en-US" dirty="0" err="1">
                <a:solidFill>
                  <a:schemeClr val="bg1"/>
                </a:solidFill>
              </a:rPr>
              <a:t>Giảm</a:t>
            </a:r>
            <a:r>
              <a:rPr lang="en-US" dirty="0">
                <a:solidFill>
                  <a:schemeClr val="bg1"/>
                </a:solidFill>
              </a:rPr>
              <a:t> </a:t>
            </a:r>
            <a:r>
              <a:rPr lang="en-US" dirty="0" err="1">
                <a:solidFill>
                  <a:schemeClr val="bg1"/>
                </a:solidFill>
              </a:rPr>
              <a:t>phân</a:t>
            </a:r>
            <a:r>
              <a:rPr lang="en-US" dirty="0">
                <a:solidFill>
                  <a:schemeClr val="bg1"/>
                </a:solidFill>
              </a:rPr>
              <a:t> II</a:t>
            </a:r>
          </a:p>
        </p:txBody>
      </p:sp>
      <p:sp>
        <p:nvSpPr>
          <p:cNvPr id="143" name="TextBox 142">
            <a:extLst>
              <a:ext uri="{FF2B5EF4-FFF2-40B4-BE49-F238E27FC236}">
                <a16:creationId xmlns:a16="http://schemas.microsoft.com/office/drawing/2014/main" id="{E329EAE7-29C1-4176-97E9-126D33F9EFEF}"/>
              </a:ext>
            </a:extLst>
          </p:cNvPr>
          <p:cNvSpPr txBox="1"/>
          <p:nvPr/>
        </p:nvSpPr>
        <p:spPr>
          <a:xfrm>
            <a:off x="5370673" y="876923"/>
            <a:ext cx="1773242" cy="369332"/>
          </a:xfrm>
          <a:prstGeom prst="rect">
            <a:avLst/>
          </a:prstGeom>
          <a:noFill/>
        </p:spPr>
        <p:txBody>
          <a:bodyPr wrap="none" rtlCol="0">
            <a:spAutoFit/>
          </a:bodyPr>
          <a:lstStyle/>
          <a:p>
            <a:r>
              <a:rPr lang="en-US" dirty="0"/>
              <a:t>TB </a:t>
            </a:r>
            <a:r>
              <a:rPr lang="en-US" dirty="0" err="1"/>
              <a:t>sinh</a:t>
            </a:r>
            <a:r>
              <a:rPr lang="en-US" dirty="0"/>
              <a:t> </a:t>
            </a:r>
            <a:r>
              <a:rPr lang="en-US" dirty="0" err="1"/>
              <a:t>dục</a:t>
            </a:r>
            <a:r>
              <a:rPr lang="en-US" dirty="0"/>
              <a:t> </a:t>
            </a:r>
            <a:r>
              <a:rPr lang="en-US" dirty="0" err="1"/>
              <a:t>mầm</a:t>
            </a:r>
            <a:endParaRPr lang="en-US" dirty="0"/>
          </a:p>
        </p:txBody>
      </p:sp>
      <p:sp>
        <p:nvSpPr>
          <p:cNvPr id="155" name="TextBox 154">
            <a:extLst>
              <a:ext uri="{FF2B5EF4-FFF2-40B4-BE49-F238E27FC236}">
                <a16:creationId xmlns:a16="http://schemas.microsoft.com/office/drawing/2014/main" id="{4398EE85-84CA-4BED-8B3C-8307F9942E3F}"/>
              </a:ext>
            </a:extLst>
          </p:cNvPr>
          <p:cNvSpPr txBox="1"/>
          <p:nvPr/>
        </p:nvSpPr>
        <p:spPr>
          <a:xfrm>
            <a:off x="5422489" y="1641100"/>
            <a:ext cx="1709122" cy="369332"/>
          </a:xfrm>
          <a:prstGeom prst="rect">
            <a:avLst/>
          </a:prstGeom>
          <a:noFill/>
        </p:spPr>
        <p:txBody>
          <a:bodyPr wrap="none" rtlCol="0">
            <a:spAutoFit/>
          </a:bodyPr>
          <a:lstStyle/>
          <a:p>
            <a:r>
              <a:rPr lang="en-US" dirty="0" err="1"/>
              <a:t>Tinh</a:t>
            </a:r>
            <a:r>
              <a:rPr lang="en-US" dirty="0"/>
              <a:t> </a:t>
            </a:r>
            <a:r>
              <a:rPr lang="en-US" dirty="0" err="1"/>
              <a:t>nguyên</a:t>
            </a:r>
            <a:r>
              <a:rPr lang="en-US" dirty="0"/>
              <a:t> </a:t>
            </a:r>
            <a:r>
              <a:rPr lang="en-US" dirty="0" err="1"/>
              <a:t>bào</a:t>
            </a:r>
            <a:endParaRPr lang="en-US" dirty="0"/>
          </a:p>
        </p:txBody>
      </p:sp>
      <p:sp>
        <p:nvSpPr>
          <p:cNvPr id="156" name="TextBox 155">
            <a:extLst>
              <a:ext uri="{FF2B5EF4-FFF2-40B4-BE49-F238E27FC236}">
                <a16:creationId xmlns:a16="http://schemas.microsoft.com/office/drawing/2014/main" id="{2AA38683-B60A-491E-BECB-840EAAD9EF29}"/>
              </a:ext>
            </a:extLst>
          </p:cNvPr>
          <p:cNvSpPr txBox="1"/>
          <p:nvPr/>
        </p:nvSpPr>
        <p:spPr>
          <a:xfrm>
            <a:off x="5434793" y="2452513"/>
            <a:ext cx="1537600" cy="369332"/>
          </a:xfrm>
          <a:prstGeom prst="rect">
            <a:avLst/>
          </a:prstGeom>
          <a:noFill/>
        </p:spPr>
        <p:txBody>
          <a:bodyPr wrap="none" rtlCol="0">
            <a:spAutoFit/>
          </a:bodyPr>
          <a:lstStyle/>
          <a:p>
            <a:r>
              <a:rPr lang="en-US" dirty="0" err="1"/>
              <a:t>Tinh</a:t>
            </a:r>
            <a:r>
              <a:rPr lang="en-US" dirty="0"/>
              <a:t> </a:t>
            </a:r>
            <a:r>
              <a:rPr lang="en-US" dirty="0" err="1"/>
              <a:t>bào</a:t>
            </a:r>
            <a:r>
              <a:rPr lang="en-US" dirty="0"/>
              <a:t> </a:t>
            </a:r>
            <a:r>
              <a:rPr lang="en-US" dirty="0" err="1"/>
              <a:t>bậc</a:t>
            </a:r>
            <a:r>
              <a:rPr lang="en-US" dirty="0"/>
              <a:t> 1</a:t>
            </a:r>
          </a:p>
        </p:txBody>
      </p:sp>
      <p:sp>
        <p:nvSpPr>
          <p:cNvPr id="157" name="TextBox 156">
            <a:extLst>
              <a:ext uri="{FF2B5EF4-FFF2-40B4-BE49-F238E27FC236}">
                <a16:creationId xmlns:a16="http://schemas.microsoft.com/office/drawing/2014/main" id="{83558D6D-E82B-48F8-AC87-3771370BDE6B}"/>
              </a:ext>
            </a:extLst>
          </p:cNvPr>
          <p:cNvSpPr txBox="1"/>
          <p:nvPr/>
        </p:nvSpPr>
        <p:spPr>
          <a:xfrm>
            <a:off x="5444885" y="3373283"/>
            <a:ext cx="1537600" cy="369332"/>
          </a:xfrm>
          <a:prstGeom prst="rect">
            <a:avLst/>
          </a:prstGeom>
          <a:noFill/>
        </p:spPr>
        <p:txBody>
          <a:bodyPr wrap="none" rtlCol="0">
            <a:spAutoFit/>
          </a:bodyPr>
          <a:lstStyle/>
          <a:p>
            <a:r>
              <a:rPr lang="en-US" dirty="0" err="1"/>
              <a:t>Tinh</a:t>
            </a:r>
            <a:r>
              <a:rPr lang="en-US" dirty="0"/>
              <a:t> </a:t>
            </a:r>
            <a:r>
              <a:rPr lang="en-US" dirty="0" err="1"/>
              <a:t>bào</a:t>
            </a:r>
            <a:r>
              <a:rPr lang="en-US" dirty="0"/>
              <a:t> </a:t>
            </a:r>
            <a:r>
              <a:rPr lang="en-US" dirty="0" err="1"/>
              <a:t>bậc</a:t>
            </a:r>
            <a:r>
              <a:rPr lang="en-US" dirty="0"/>
              <a:t> 2</a:t>
            </a:r>
          </a:p>
        </p:txBody>
      </p:sp>
      <p:sp>
        <p:nvSpPr>
          <p:cNvPr id="158" name="TextBox 157">
            <a:extLst>
              <a:ext uri="{FF2B5EF4-FFF2-40B4-BE49-F238E27FC236}">
                <a16:creationId xmlns:a16="http://schemas.microsoft.com/office/drawing/2014/main" id="{033E0188-4089-43BA-BCCA-2116A1F7495D}"/>
              </a:ext>
            </a:extLst>
          </p:cNvPr>
          <p:cNvSpPr txBox="1"/>
          <p:nvPr/>
        </p:nvSpPr>
        <p:spPr>
          <a:xfrm>
            <a:off x="5781842" y="4209290"/>
            <a:ext cx="843501" cy="369332"/>
          </a:xfrm>
          <a:prstGeom prst="rect">
            <a:avLst/>
          </a:prstGeom>
          <a:noFill/>
        </p:spPr>
        <p:txBody>
          <a:bodyPr wrap="none" rtlCol="0">
            <a:spAutoFit/>
          </a:bodyPr>
          <a:lstStyle/>
          <a:p>
            <a:r>
              <a:rPr lang="en-US" dirty="0" err="1"/>
              <a:t>Tinh</a:t>
            </a:r>
            <a:r>
              <a:rPr lang="en-US" dirty="0"/>
              <a:t> </a:t>
            </a:r>
            <a:r>
              <a:rPr lang="en-US" dirty="0" err="1"/>
              <a:t>tử</a:t>
            </a:r>
            <a:endParaRPr lang="en-US" dirty="0"/>
          </a:p>
        </p:txBody>
      </p:sp>
      <p:sp>
        <p:nvSpPr>
          <p:cNvPr id="159" name="TextBox 158">
            <a:extLst>
              <a:ext uri="{FF2B5EF4-FFF2-40B4-BE49-F238E27FC236}">
                <a16:creationId xmlns:a16="http://schemas.microsoft.com/office/drawing/2014/main" id="{D0A2A060-7040-4D15-9A8C-9A6C216C7D3C}"/>
              </a:ext>
            </a:extLst>
          </p:cNvPr>
          <p:cNvSpPr txBox="1"/>
          <p:nvPr/>
        </p:nvSpPr>
        <p:spPr>
          <a:xfrm>
            <a:off x="5707823" y="5193172"/>
            <a:ext cx="1138453" cy="369332"/>
          </a:xfrm>
          <a:prstGeom prst="rect">
            <a:avLst/>
          </a:prstGeom>
          <a:noFill/>
        </p:spPr>
        <p:txBody>
          <a:bodyPr wrap="none" rtlCol="0">
            <a:spAutoFit/>
          </a:bodyPr>
          <a:lstStyle/>
          <a:p>
            <a:r>
              <a:rPr lang="en-US" dirty="0" err="1"/>
              <a:t>Tinh</a:t>
            </a:r>
            <a:r>
              <a:rPr lang="en-US" dirty="0"/>
              <a:t> </a:t>
            </a:r>
            <a:r>
              <a:rPr lang="en-US" dirty="0" err="1"/>
              <a:t>trùng</a:t>
            </a:r>
            <a:endParaRPr lang="en-US" dirty="0"/>
          </a:p>
        </p:txBody>
      </p:sp>
      <p:sp>
        <p:nvSpPr>
          <p:cNvPr id="144" name="TextBox 143">
            <a:extLst>
              <a:ext uri="{FF2B5EF4-FFF2-40B4-BE49-F238E27FC236}">
                <a16:creationId xmlns:a16="http://schemas.microsoft.com/office/drawing/2014/main" id="{49FC25B1-B908-4CAC-9479-39F040D02F55}"/>
              </a:ext>
            </a:extLst>
          </p:cNvPr>
          <p:cNvSpPr txBox="1"/>
          <p:nvPr/>
        </p:nvSpPr>
        <p:spPr>
          <a:xfrm>
            <a:off x="2830846" y="6174132"/>
            <a:ext cx="2457724" cy="461665"/>
          </a:xfrm>
          <a:prstGeom prst="rect">
            <a:avLst/>
          </a:prstGeom>
          <a:noFill/>
        </p:spPr>
        <p:txBody>
          <a:bodyPr wrap="none" rtlCol="0">
            <a:spAutoFit/>
          </a:bodyPr>
          <a:lstStyle/>
          <a:p>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tinh</a:t>
            </a:r>
            <a:endParaRPr lang="en-US" sz="2400" dirty="0">
              <a:solidFill>
                <a:schemeClr val="bg1"/>
              </a:solidFill>
            </a:endParaRPr>
          </a:p>
        </p:txBody>
      </p:sp>
    </p:spTree>
    <p:extLst>
      <p:ext uri="{BB962C8B-B14F-4D97-AF65-F5344CB8AC3E}">
        <p14:creationId xmlns:p14="http://schemas.microsoft.com/office/powerpoint/2010/main" val="3974872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barn(inVertical)">
                                      <p:cBhvr>
                                        <p:cTn id="12" dur="5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barn(inVertical)">
                                      <p:cBhvr>
                                        <p:cTn id="17" dur="5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barn(inVertical)">
                                      <p:cBhvr>
                                        <p:cTn id="22" dur="50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barn(inVertical)">
                                      <p:cBhvr>
                                        <p:cTn id="27" dur="500"/>
                                        <p:tgtEl>
                                          <p:spTgt spid="15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barn(inVertical)">
                                      <p:cBhvr>
                                        <p:cTn id="3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55" grpId="0"/>
      <p:bldP spid="156" grpId="0"/>
      <p:bldP spid="157" grpId="0"/>
      <p:bldP spid="158" grpId="0"/>
      <p:bldP spid="15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ED0B0A2-8DAF-433B-B822-918C716850A6}"/>
              </a:ext>
            </a:extLst>
          </p:cNvPr>
          <p:cNvGrpSpPr/>
          <p:nvPr/>
        </p:nvGrpSpPr>
        <p:grpSpPr>
          <a:xfrm>
            <a:off x="3505200" y="1524000"/>
            <a:ext cx="533400" cy="533400"/>
            <a:chOff x="1981200" y="914400"/>
            <a:chExt cx="533400" cy="533400"/>
          </a:xfrm>
        </p:grpSpPr>
        <p:sp>
          <p:nvSpPr>
            <p:cNvPr id="21" name="Oval 20">
              <a:extLst>
                <a:ext uri="{FF2B5EF4-FFF2-40B4-BE49-F238E27FC236}">
                  <a16:creationId xmlns:a16="http://schemas.microsoft.com/office/drawing/2014/main" id="{F6801347-7975-4D45-8554-50D72DED0F21}"/>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225CE6A-7E3D-4C8E-88A2-53C0E1A1997E}"/>
                </a:ext>
              </a:extLst>
            </p:cNvPr>
            <p:cNvGrpSpPr/>
            <p:nvPr/>
          </p:nvGrpSpPr>
          <p:grpSpPr>
            <a:xfrm>
              <a:off x="2051440" y="990600"/>
              <a:ext cx="415498" cy="381000"/>
              <a:chOff x="3485444" y="914400"/>
              <a:chExt cx="415498" cy="381000"/>
            </a:xfrm>
          </p:grpSpPr>
          <p:sp>
            <p:nvSpPr>
              <p:cNvPr id="23" name="Oval 22">
                <a:extLst>
                  <a:ext uri="{FF2B5EF4-FFF2-40B4-BE49-F238E27FC236}">
                    <a16:creationId xmlns:a16="http://schemas.microsoft.com/office/drawing/2014/main" id="{E53C9DF2-6102-4296-8B7F-80677E2F01D4}"/>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4" name="TextBox 23">
                <a:extLst>
                  <a:ext uri="{FF2B5EF4-FFF2-40B4-BE49-F238E27FC236}">
                    <a16:creationId xmlns:a16="http://schemas.microsoft.com/office/drawing/2014/main" id="{A3366BCD-C1F4-4855-A77B-0E80B4DCFFB3}"/>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grpSp>
        <p:nvGrpSpPr>
          <p:cNvPr id="30" name="Group 29">
            <a:extLst>
              <a:ext uri="{FF2B5EF4-FFF2-40B4-BE49-F238E27FC236}">
                <a16:creationId xmlns:a16="http://schemas.microsoft.com/office/drawing/2014/main" id="{4F3D5D3A-6CB0-47E0-9026-893A63E08C8D}"/>
              </a:ext>
            </a:extLst>
          </p:cNvPr>
          <p:cNvGrpSpPr/>
          <p:nvPr/>
        </p:nvGrpSpPr>
        <p:grpSpPr>
          <a:xfrm>
            <a:off x="4676742" y="1524000"/>
            <a:ext cx="533400" cy="533400"/>
            <a:chOff x="1981200" y="914400"/>
            <a:chExt cx="533400" cy="533400"/>
          </a:xfrm>
        </p:grpSpPr>
        <p:sp>
          <p:nvSpPr>
            <p:cNvPr id="31" name="Oval 30">
              <a:extLst>
                <a:ext uri="{FF2B5EF4-FFF2-40B4-BE49-F238E27FC236}">
                  <a16:creationId xmlns:a16="http://schemas.microsoft.com/office/drawing/2014/main" id="{81E328D2-5102-4399-B41A-0C79367C2539}"/>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F3B177E-B052-43C7-BD16-2D188909D546}"/>
                </a:ext>
              </a:extLst>
            </p:cNvPr>
            <p:cNvGrpSpPr/>
            <p:nvPr/>
          </p:nvGrpSpPr>
          <p:grpSpPr>
            <a:xfrm>
              <a:off x="2051440" y="990600"/>
              <a:ext cx="415498" cy="381000"/>
              <a:chOff x="3485444" y="914400"/>
              <a:chExt cx="415498" cy="381000"/>
            </a:xfrm>
          </p:grpSpPr>
          <p:sp>
            <p:nvSpPr>
              <p:cNvPr id="33" name="Oval 32">
                <a:extLst>
                  <a:ext uri="{FF2B5EF4-FFF2-40B4-BE49-F238E27FC236}">
                    <a16:creationId xmlns:a16="http://schemas.microsoft.com/office/drawing/2014/main" id="{8D600195-CA8D-49C6-9D73-C6C23712DEE9}"/>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34" name="TextBox 33">
                <a:extLst>
                  <a:ext uri="{FF2B5EF4-FFF2-40B4-BE49-F238E27FC236}">
                    <a16:creationId xmlns:a16="http://schemas.microsoft.com/office/drawing/2014/main" id="{5F3B535E-74B4-491C-8162-EB52C9FEE722}"/>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cxnSp>
        <p:nvCxnSpPr>
          <p:cNvPr id="52" name="Straight Arrow Connector 51">
            <a:extLst>
              <a:ext uri="{FF2B5EF4-FFF2-40B4-BE49-F238E27FC236}">
                <a16:creationId xmlns:a16="http://schemas.microsoft.com/office/drawing/2014/main" id="{E8EABE38-E876-41F9-B3AA-20303144AB72}"/>
              </a:ext>
            </a:extLst>
          </p:cNvPr>
          <p:cNvCxnSpPr>
            <a:cxnSpLocks/>
          </p:cNvCxnSpPr>
          <p:nvPr/>
        </p:nvCxnSpPr>
        <p:spPr>
          <a:xfrm>
            <a:off x="4951067" y="2053492"/>
            <a:ext cx="3664" cy="384908"/>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7D6A21E-3936-4706-AE19-91F4A3BEE114}"/>
              </a:ext>
            </a:extLst>
          </p:cNvPr>
          <p:cNvGrpSpPr/>
          <p:nvPr/>
        </p:nvGrpSpPr>
        <p:grpSpPr>
          <a:xfrm>
            <a:off x="4684367" y="2438400"/>
            <a:ext cx="533400" cy="533400"/>
            <a:chOff x="1981200" y="914400"/>
            <a:chExt cx="533400" cy="533400"/>
          </a:xfrm>
        </p:grpSpPr>
        <p:sp>
          <p:nvSpPr>
            <p:cNvPr id="55" name="Oval 54">
              <a:extLst>
                <a:ext uri="{FF2B5EF4-FFF2-40B4-BE49-F238E27FC236}">
                  <a16:creationId xmlns:a16="http://schemas.microsoft.com/office/drawing/2014/main" id="{265648B1-86EF-4AF3-B770-DFD97E56510D}"/>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3180012-DEE7-4AE6-ACE2-027D24F9B612}"/>
                </a:ext>
              </a:extLst>
            </p:cNvPr>
            <p:cNvGrpSpPr/>
            <p:nvPr/>
          </p:nvGrpSpPr>
          <p:grpSpPr>
            <a:xfrm>
              <a:off x="2051440" y="990600"/>
              <a:ext cx="415498" cy="381000"/>
              <a:chOff x="3485444" y="914400"/>
              <a:chExt cx="415498" cy="381000"/>
            </a:xfrm>
          </p:grpSpPr>
          <p:sp>
            <p:nvSpPr>
              <p:cNvPr id="57" name="Oval 56">
                <a:extLst>
                  <a:ext uri="{FF2B5EF4-FFF2-40B4-BE49-F238E27FC236}">
                    <a16:creationId xmlns:a16="http://schemas.microsoft.com/office/drawing/2014/main" id="{FAD956B6-B4C2-4CF4-82AA-3454118F09DF}"/>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58" name="TextBox 57">
                <a:extLst>
                  <a:ext uri="{FF2B5EF4-FFF2-40B4-BE49-F238E27FC236}">
                    <a16:creationId xmlns:a16="http://schemas.microsoft.com/office/drawing/2014/main" id="{27666846-5006-483C-AD15-6F1014CB264C}"/>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grpSp>
        <p:nvGrpSpPr>
          <p:cNvPr id="67" name="Group 66">
            <a:extLst>
              <a:ext uri="{FF2B5EF4-FFF2-40B4-BE49-F238E27FC236}">
                <a16:creationId xmlns:a16="http://schemas.microsoft.com/office/drawing/2014/main" id="{102AB342-3426-47F5-844B-C8716302D614}"/>
              </a:ext>
            </a:extLst>
          </p:cNvPr>
          <p:cNvGrpSpPr/>
          <p:nvPr/>
        </p:nvGrpSpPr>
        <p:grpSpPr>
          <a:xfrm>
            <a:off x="4094096" y="775312"/>
            <a:ext cx="533400" cy="533400"/>
            <a:chOff x="1981200" y="914400"/>
            <a:chExt cx="533400" cy="533400"/>
          </a:xfrm>
        </p:grpSpPr>
        <p:sp>
          <p:nvSpPr>
            <p:cNvPr id="68" name="Oval 67">
              <a:extLst>
                <a:ext uri="{FF2B5EF4-FFF2-40B4-BE49-F238E27FC236}">
                  <a16:creationId xmlns:a16="http://schemas.microsoft.com/office/drawing/2014/main" id="{0F1A7B6C-DA3E-4DDE-965E-853EA34D8AD9}"/>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3E670A75-E926-450D-A0C3-2F66369533DB}"/>
                </a:ext>
              </a:extLst>
            </p:cNvPr>
            <p:cNvGrpSpPr/>
            <p:nvPr/>
          </p:nvGrpSpPr>
          <p:grpSpPr>
            <a:xfrm>
              <a:off x="2051440" y="990600"/>
              <a:ext cx="415498" cy="381000"/>
              <a:chOff x="3485444" y="914400"/>
              <a:chExt cx="415498" cy="381000"/>
            </a:xfrm>
          </p:grpSpPr>
          <p:sp>
            <p:nvSpPr>
              <p:cNvPr id="70" name="Oval 69">
                <a:extLst>
                  <a:ext uri="{FF2B5EF4-FFF2-40B4-BE49-F238E27FC236}">
                    <a16:creationId xmlns:a16="http://schemas.microsoft.com/office/drawing/2014/main" id="{EAE6C2B0-0876-4C07-BEDC-9ECDCB434E77}"/>
                  </a:ext>
                </a:extLst>
              </p:cNvPr>
              <p:cNvSpPr/>
              <p:nvPr/>
            </p:nvSpPr>
            <p:spPr>
              <a:xfrm>
                <a:off x="3493911" y="914400"/>
                <a:ext cx="381000" cy="381000"/>
              </a:xfrm>
              <a:prstGeom prst="ellipse">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1" name="TextBox 70">
                <a:extLst>
                  <a:ext uri="{FF2B5EF4-FFF2-40B4-BE49-F238E27FC236}">
                    <a16:creationId xmlns:a16="http://schemas.microsoft.com/office/drawing/2014/main" id="{495E2015-5203-49D7-8BB1-C2E1A30D50B2}"/>
                  </a:ext>
                </a:extLst>
              </p:cNvPr>
              <p:cNvSpPr txBox="1"/>
              <p:nvPr/>
            </p:nvSpPr>
            <p:spPr>
              <a:xfrm>
                <a:off x="3485444" y="914400"/>
                <a:ext cx="415498" cy="369332"/>
              </a:xfrm>
              <a:prstGeom prst="rect">
                <a:avLst/>
              </a:prstGeom>
              <a:noFill/>
            </p:spPr>
            <p:txBody>
              <a:bodyPr wrap="none" rtlCol="0">
                <a:spAutoFit/>
              </a:bodyPr>
              <a:lstStyle/>
              <a:p>
                <a:r>
                  <a:rPr lang="en-US" dirty="0"/>
                  <a:t>2n</a:t>
                </a:r>
              </a:p>
            </p:txBody>
          </p:sp>
        </p:grpSp>
      </p:grpSp>
      <p:cxnSp>
        <p:nvCxnSpPr>
          <p:cNvPr id="72" name="Straight Arrow Connector 71">
            <a:extLst>
              <a:ext uri="{FF2B5EF4-FFF2-40B4-BE49-F238E27FC236}">
                <a16:creationId xmlns:a16="http://schemas.microsoft.com/office/drawing/2014/main" id="{880ACBDC-81AE-4B37-A6B7-4B65FC4176CA}"/>
              </a:ext>
            </a:extLst>
          </p:cNvPr>
          <p:cNvCxnSpPr>
            <a:cxnSpLocks/>
          </p:cNvCxnSpPr>
          <p:nvPr/>
        </p:nvCxnSpPr>
        <p:spPr>
          <a:xfrm>
            <a:off x="4360796" y="1489942"/>
            <a:ext cx="352462" cy="23565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C198F0B-E290-4EE1-B81F-0C4B553BB29D}"/>
              </a:ext>
            </a:extLst>
          </p:cNvPr>
          <p:cNvCxnSpPr>
            <a:cxnSpLocks/>
          </p:cNvCxnSpPr>
          <p:nvPr/>
        </p:nvCxnSpPr>
        <p:spPr>
          <a:xfrm flipH="1">
            <a:off x="3971329" y="1512332"/>
            <a:ext cx="390257" cy="204992"/>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A264505-01D0-49FA-B5E6-AB4104E5D358}"/>
              </a:ext>
            </a:extLst>
          </p:cNvPr>
          <p:cNvCxnSpPr>
            <a:cxnSpLocks/>
          </p:cNvCxnSpPr>
          <p:nvPr/>
        </p:nvCxnSpPr>
        <p:spPr>
          <a:xfrm>
            <a:off x="4361586" y="1264356"/>
            <a:ext cx="0" cy="228600"/>
          </a:xfrm>
          <a:prstGeom prst="line">
            <a:avLst/>
          </a:prstGeom>
          <a:ln w="28575">
            <a:solidFill>
              <a:srgbClr val="A7E5EF"/>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843D4B8-A732-45B7-B755-58FEF8715EA3}"/>
              </a:ext>
            </a:extLst>
          </p:cNvPr>
          <p:cNvCxnSpPr>
            <a:cxnSpLocks/>
          </p:cNvCxnSpPr>
          <p:nvPr/>
        </p:nvCxnSpPr>
        <p:spPr>
          <a:xfrm>
            <a:off x="4950277" y="3191933"/>
            <a:ext cx="352462" cy="23565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C1CEEDB-1E29-4AF5-A1E7-39C0E81F1C4D}"/>
              </a:ext>
            </a:extLst>
          </p:cNvPr>
          <p:cNvCxnSpPr>
            <a:cxnSpLocks/>
          </p:cNvCxnSpPr>
          <p:nvPr/>
        </p:nvCxnSpPr>
        <p:spPr>
          <a:xfrm flipH="1">
            <a:off x="4560810" y="3214323"/>
            <a:ext cx="390257" cy="204992"/>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2AE872-CAF0-41A1-A32E-680E282D510A}"/>
              </a:ext>
            </a:extLst>
          </p:cNvPr>
          <p:cNvCxnSpPr>
            <a:cxnSpLocks/>
          </p:cNvCxnSpPr>
          <p:nvPr/>
        </p:nvCxnSpPr>
        <p:spPr>
          <a:xfrm>
            <a:off x="4951067" y="2966347"/>
            <a:ext cx="0" cy="228600"/>
          </a:xfrm>
          <a:prstGeom prst="line">
            <a:avLst/>
          </a:prstGeom>
          <a:ln w="28575">
            <a:solidFill>
              <a:srgbClr val="A7E5EF"/>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5FC8862-346D-4A8A-86DE-5AEACA81D41D}"/>
              </a:ext>
            </a:extLst>
          </p:cNvPr>
          <p:cNvGrpSpPr/>
          <p:nvPr/>
        </p:nvGrpSpPr>
        <p:grpSpPr>
          <a:xfrm>
            <a:off x="4360795" y="3395139"/>
            <a:ext cx="323145" cy="307731"/>
            <a:chOff x="1981200" y="914400"/>
            <a:chExt cx="533400" cy="533400"/>
          </a:xfrm>
        </p:grpSpPr>
        <p:sp>
          <p:nvSpPr>
            <p:cNvPr id="79" name="Oval 78">
              <a:extLst>
                <a:ext uri="{FF2B5EF4-FFF2-40B4-BE49-F238E27FC236}">
                  <a16:creationId xmlns:a16="http://schemas.microsoft.com/office/drawing/2014/main" id="{C4422C88-FB05-4620-A468-A63614E8A8D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57634C8-0E9D-42C5-97A1-5407ECDDD9E4}"/>
                </a:ext>
              </a:extLst>
            </p:cNvPr>
            <p:cNvSpPr/>
            <p:nvPr/>
          </p:nvSpPr>
          <p:spPr>
            <a:xfrm>
              <a:off x="2059906" y="990599"/>
              <a:ext cx="381000" cy="381000"/>
            </a:xfrm>
            <a:prstGeom prst="ellipse">
              <a:avLst/>
            </a:prstGeom>
            <a:solidFill>
              <a:srgbClr val="E79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cxnSp>
        <p:nvCxnSpPr>
          <p:cNvPr id="106" name="Straight Arrow Connector 105">
            <a:extLst>
              <a:ext uri="{FF2B5EF4-FFF2-40B4-BE49-F238E27FC236}">
                <a16:creationId xmlns:a16="http://schemas.microsoft.com/office/drawing/2014/main" id="{BB19554E-B713-45F8-B09D-F5DA4742D2AD}"/>
              </a:ext>
            </a:extLst>
          </p:cNvPr>
          <p:cNvCxnSpPr>
            <a:cxnSpLocks/>
          </p:cNvCxnSpPr>
          <p:nvPr/>
        </p:nvCxnSpPr>
        <p:spPr>
          <a:xfrm flipH="1">
            <a:off x="5457876" y="3809254"/>
            <a:ext cx="1" cy="44910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1C157721-A914-42CD-BC18-7262D297110A}"/>
              </a:ext>
            </a:extLst>
          </p:cNvPr>
          <p:cNvGrpSpPr/>
          <p:nvPr/>
        </p:nvGrpSpPr>
        <p:grpSpPr>
          <a:xfrm>
            <a:off x="5212186" y="4237226"/>
            <a:ext cx="447638" cy="414862"/>
            <a:chOff x="1981200" y="914400"/>
            <a:chExt cx="533400" cy="533400"/>
          </a:xfrm>
        </p:grpSpPr>
        <p:sp>
          <p:nvSpPr>
            <p:cNvPr id="108" name="Oval 107">
              <a:extLst>
                <a:ext uri="{FF2B5EF4-FFF2-40B4-BE49-F238E27FC236}">
                  <a16:creationId xmlns:a16="http://schemas.microsoft.com/office/drawing/2014/main" id="{DCA1B216-307A-4571-A04E-F76C82484D6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46086E88-6E4F-4C08-B92B-DADA4B1BA578}"/>
                </a:ext>
              </a:extLst>
            </p:cNvPr>
            <p:cNvSpPr/>
            <p:nvPr/>
          </p:nvSpPr>
          <p:spPr>
            <a:xfrm>
              <a:off x="2059907" y="990600"/>
              <a:ext cx="380999"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grpSp>
        <p:nvGrpSpPr>
          <p:cNvPr id="117" name="Group 116">
            <a:extLst>
              <a:ext uri="{FF2B5EF4-FFF2-40B4-BE49-F238E27FC236}">
                <a16:creationId xmlns:a16="http://schemas.microsoft.com/office/drawing/2014/main" id="{8654AE1D-F5F4-4211-93D5-4D5F7FE89515}"/>
              </a:ext>
            </a:extLst>
          </p:cNvPr>
          <p:cNvGrpSpPr/>
          <p:nvPr/>
        </p:nvGrpSpPr>
        <p:grpSpPr>
          <a:xfrm>
            <a:off x="5203972" y="3395136"/>
            <a:ext cx="447638" cy="414862"/>
            <a:chOff x="1981200" y="914400"/>
            <a:chExt cx="533400" cy="533400"/>
          </a:xfrm>
        </p:grpSpPr>
        <p:sp>
          <p:nvSpPr>
            <p:cNvPr id="118" name="Oval 117">
              <a:extLst>
                <a:ext uri="{FF2B5EF4-FFF2-40B4-BE49-F238E27FC236}">
                  <a16:creationId xmlns:a16="http://schemas.microsoft.com/office/drawing/2014/main" id="{827D6801-A32C-4F75-9AD7-E7133F15E33C}"/>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8A09AED0-338E-48DA-9524-0105B55DBF2F}"/>
                </a:ext>
              </a:extLst>
            </p:cNvPr>
            <p:cNvSpPr/>
            <p:nvPr/>
          </p:nvSpPr>
          <p:spPr>
            <a:xfrm>
              <a:off x="2059907" y="990600"/>
              <a:ext cx="380999"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41" name="TextBox 140">
            <a:extLst>
              <a:ext uri="{FF2B5EF4-FFF2-40B4-BE49-F238E27FC236}">
                <a16:creationId xmlns:a16="http://schemas.microsoft.com/office/drawing/2014/main" id="{A258A439-64A8-467C-BEA9-AC043DC49771}"/>
              </a:ext>
            </a:extLst>
          </p:cNvPr>
          <p:cNvSpPr txBox="1"/>
          <p:nvPr/>
        </p:nvSpPr>
        <p:spPr>
          <a:xfrm>
            <a:off x="4560225" y="1102104"/>
            <a:ext cx="1385316" cy="369332"/>
          </a:xfrm>
          <a:prstGeom prst="rect">
            <a:avLst/>
          </a:prstGeom>
          <a:noFill/>
        </p:spPr>
        <p:txBody>
          <a:bodyPr wrap="none" rtlCol="0">
            <a:spAutoFit/>
          </a:bodyPr>
          <a:lstStyle/>
          <a:p>
            <a:r>
              <a:rPr lang="en-US" dirty="0" err="1">
                <a:solidFill>
                  <a:schemeClr val="bg1"/>
                </a:solidFill>
              </a:rPr>
              <a:t>Nguyên</a:t>
            </a:r>
            <a:r>
              <a:rPr lang="en-US" dirty="0">
                <a:solidFill>
                  <a:schemeClr val="bg1"/>
                </a:solidFill>
              </a:rPr>
              <a:t> </a:t>
            </a:r>
            <a:r>
              <a:rPr lang="en-US" dirty="0" err="1">
                <a:solidFill>
                  <a:schemeClr val="bg1"/>
                </a:solidFill>
              </a:rPr>
              <a:t>phân</a:t>
            </a:r>
            <a:endParaRPr lang="en-US" dirty="0">
              <a:solidFill>
                <a:schemeClr val="bg1"/>
              </a:solidFill>
            </a:endParaRPr>
          </a:p>
        </p:txBody>
      </p:sp>
      <p:sp>
        <p:nvSpPr>
          <p:cNvPr id="152" name="TextBox 151">
            <a:extLst>
              <a:ext uri="{FF2B5EF4-FFF2-40B4-BE49-F238E27FC236}">
                <a16:creationId xmlns:a16="http://schemas.microsoft.com/office/drawing/2014/main" id="{A41B47DF-3752-4242-9BAC-BF900A8C6332}"/>
              </a:ext>
            </a:extLst>
          </p:cNvPr>
          <p:cNvSpPr txBox="1"/>
          <p:nvPr/>
        </p:nvSpPr>
        <p:spPr>
          <a:xfrm>
            <a:off x="3358494" y="2836911"/>
            <a:ext cx="1276311" cy="369332"/>
          </a:xfrm>
          <a:prstGeom prst="rect">
            <a:avLst/>
          </a:prstGeom>
          <a:noFill/>
        </p:spPr>
        <p:txBody>
          <a:bodyPr wrap="none" rtlCol="0">
            <a:spAutoFit/>
          </a:bodyPr>
          <a:lstStyle/>
          <a:p>
            <a:r>
              <a:rPr lang="en-US" dirty="0" err="1">
                <a:solidFill>
                  <a:schemeClr val="bg1"/>
                </a:solidFill>
              </a:rPr>
              <a:t>Giảm</a:t>
            </a:r>
            <a:r>
              <a:rPr lang="en-US" dirty="0">
                <a:solidFill>
                  <a:schemeClr val="bg1"/>
                </a:solidFill>
              </a:rPr>
              <a:t> </a:t>
            </a:r>
            <a:r>
              <a:rPr lang="en-US" dirty="0" err="1">
                <a:solidFill>
                  <a:schemeClr val="bg1"/>
                </a:solidFill>
              </a:rPr>
              <a:t>phân</a:t>
            </a:r>
            <a:r>
              <a:rPr lang="en-US" dirty="0">
                <a:solidFill>
                  <a:schemeClr val="bg1"/>
                </a:solidFill>
              </a:rPr>
              <a:t> I</a:t>
            </a:r>
          </a:p>
        </p:txBody>
      </p:sp>
      <p:sp>
        <p:nvSpPr>
          <p:cNvPr id="153" name="TextBox 152">
            <a:extLst>
              <a:ext uri="{FF2B5EF4-FFF2-40B4-BE49-F238E27FC236}">
                <a16:creationId xmlns:a16="http://schemas.microsoft.com/office/drawing/2014/main" id="{E55BE0FA-64BE-40AF-B300-D0C7D4F4555C}"/>
              </a:ext>
            </a:extLst>
          </p:cNvPr>
          <p:cNvSpPr txBox="1"/>
          <p:nvPr/>
        </p:nvSpPr>
        <p:spPr>
          <a:xfrm>
            <a:off x="3921658" y="3737943"/>
            <a:ext cx="1093569" cy="369332"/>
          </a:xfrm>
          <a:prstGeom prst="rect">
            <a:avLst/>
          </a:prstGeom>
          <a:noFill/>
        </p:spPr>
        <p:txBody>
          <a:bodyPr wrap="none" rtlCol="0">
            <a:spAutoFit/>
          </a:bodyPr>
          <a:lstStyle/>
          <a:p>
            <a:r>
              <a:rPr lang="en-US" dirty="0" err="1">
                <a:solidFill>
                  <a:schemeClr val="bg1"/>
                </a:solidFill>
              </a:rPr>
              <a:t>Thể</a:t>
            </a:r>
            <a:r>
              <a:rPr lang="en-US" dirty="0">
                <a:solidFill>
                  <a:schemeClr val="bg1"/>
                </a:solidFill>
              </a:rPr>
              <a:t> </a:t>
            </a:r>
            <a:r>
              <a:rPr lang="en-US" dirty="0" err="1">
                <a:solidFill>
                  <a:schemeClr val="bg1"/>
                </a:solidFill>
              </a:rPr>
              <a:t>cực</a:t>
            </a:r>
            <a:r>
              <a:rPr lang="en-US" dirty="0">
                <a:solidFill>
                  <a:schemeClr val="bg1"/>
                </a:solidFill>
              </a:rPr>
              <a:t> 1</a:t>
            </a:r>
          </a:p>
        </p:txBody>
      </p:sp>
      <p:sp>
        <p:nvSpPr>
          <p:cNvPr id="144" name="TextBox 143">
            <a:extLst>
              <a:ext uri="{FF2B5EF4-FFF2-40B4-BE49-F238E27FC236}">
                <a16:creationId xmlns:a16="http://schemas.microsoft.com/office/drawing/2014/main" id="{49FC25B1-B908-4CAC-9479-39F040D02F55}"/>
              </a:ext>
            </a:extLst>
          </p:cNvPr>
          <p:cNvSpPr txBox="1"/>
          <p:nvPr/>
        </p:nvSpPr>
        <p:spPr>
          <a:xfrm>
            <a:off x="3631146" y="21381"/>
            <a:ext cx="2653290" cy="461665"/>
          </a:xfrm>
          <a:prstGeom prst="rect">
            <a:avLst/>
          </a:prstGeom>
          <a:noFill/>
        </p:spPr>
        <p:txBody>
          <a:bodyPr wrap="none" rtlCol="0">
            <a:spAutoFit/>
          </a:bodyPr>
          <a:lstStyle/>
          <a:p>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trứng</a:t>
            </a:r>
            <a:endParaRPr lang="en-US" sz="2400" dirty="0">
              <a:solidFill>
                <a:schemeClr val="bg1"/>
              </a:solidFill>
            </a:endParaRPr>
          </a:p>
        </p:txBody>
      </p:sp>
      <p:sp>
        <p:nvSpPr>
          <p:cNvPr id="91" name="TextBox 90">
            <a:extLst>
              <a:ext uri="{FF2B5EF4-FFF2-40B4-BE49-F238E27FC236}">
                <a16:creationId xmlns:a16="http://schemas.microsoft.com/office/drawing/2014/main" id="{4F84A167-C5F9-4347-B735-B14B46A5B43C}"/>
              </a:ext>
            </a:extLst>
          </p:cNvPr>
          <p:cNvSpPr txBox="1"/>
          <p:nvPr/>
        </p:nvSpPr>
        <p:spPr>
          <a:xfrm>
            <a:off x="5286444" y="3416303"/>
            <a:ext cx="298479" cy="369332"/>
          </a:xfrm>
          <a:prstGeom prst="rect">
            <a:avLst/>
          </a:prstGeom>
          <a:noFill/>
        </p:spPr>
        <p:txBody>
          <a:bodyPr wrap="none" rtlCol="0">
            <a:spAutoFit/>
          </a:bodyPr>
          <a:lstStyle/>
          <a:p>
            <a:r>
              <a:rPr lang="en-US" dirty="0"/>
              <a:t>n</a:t>
            </a:r>
          </a:p>
        </p:txBody>
      </p:sp>
      <p:sp>
        <p:nvSpPr>
          <p:cNvPr id="92" name="TextBox 91">
            <a:extLst>
              <a:ext uri="{FF2B5EF4-FFF2-40B4-BE49-F238E27FC236}">
                <a16:creationId xmlns:a16="http://schemas.microsoft.com/office/drawing/2014/main" id="{6BFEE2C5-50A5-4B3F-A989-AABA48088573}"/>
              </a:ext>
            </a:extLst>
          </p:cNvPr>
          <p:cNvSpPr txBox="1"/>
          <p:nvPr/>
        </p:nvSpPr>
        <p:spPr>
          <a:xfrm>
            <a:off x="5294658" y="4258393"/>
            <a:ext cx="298479" cy="369332"/>
          </a:xfrm>
          <a:prstGeom prst="rect">
            <a:avLst/>
          </a:prstGeom>
          <a:noFill/>
        </p:spPr>
        <p:txBody>
          <a:bodyPr wrap="none" rtlCol="0">
            <a:spAutoFit/>
          </a:bodyPr>
          <a:lstStyle/>
          <a:p>
            <a:r>
              <a:rPr lang="en-US" dirty="0"/>
              <a:t>n</a:t>
            </a:r>
          </a:p>
        </p:txBody>
      </p:sp>
      <p:cxnSp>
        <p:nvCxnSpPr>
          <p:cNvPr id="93" name="Straight Arrow Connector 92">
            <a:extLst>
              <a:ext uri="{FF2B5EF4-FFF2-40B4-BE49-F238E27FC236}">
                <a16:creationId xmlns:a16="http://schemas.microsoft.com/office/drawing/2014/main" id="{13E3388E-11FF-4E67-A2B2-2574A45A0C69}"/>
              </a:ext>
            </a:extLst>
          </p:cNvPr>
          <p:cNvCxnSpPr>
            <a:cxnSpLocks/>
          </p:cNvCxnSpPr>
          <p:nvPr/>
        </p:nvCxnSpPr>
        <p:spPr>
          <a:xfrm flipH="1">
            <a:off x="5449662" y="4653184"/>
            <a:ext cx="1" cy="449107"/>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C4993098-6499-40A6-8EFF-80DD0490EEE3}"/>
              </a:ext>
            </a:extLst>
          </p:cNvPr>
          <p:cNvCxnSpPr>
            <a:cxnSpLocks/>
          </p:cNvCxnSpPr>
          <p:nvPr/>
        </p:nvCxnSpPr>
        <p:spPr>
          <a:xfrm>
            <a:off x="5435684" y="5471655"/>
            <a:ext cx="544089" cy="340680"/>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F5EBA21-90B3-4F44-9172-729A647A1877}"/>
              </a:ext>
            </a:extLst>
          </p:cNvPr>
          <p:cNvGrpSpPr/>
          <p:nvPr/>
        </p:nvGrpSpPr>
        <p:grpSpPr>
          <a:xfrm>
            <a:off x="5734082" y="5791200"/>
            <a:ext cx="447638" cy="414862"/>
            <a:chOff x="1981200" y="914400"/>
            <a:chExt cx="533400" cy="533400"/>
          </a:xfrm>
        </p:grpSpPr>
        <p:sp>
          <p:nvSpPr>
            <p:cNvPr id="131" name="Oval 130">
              <a:extLst>
                <a:ext uri="{FF2B5EF4-FFF2-40B4-BE49-F238E27FC236}">
                  <a16:creationId xmlns:a16="http://schemas.microsoft.com/office/drawing/2014/main" id="{B750044E-FE8B-4CD1-BD26-9499F3F45C09}"/>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FE9FFAA5-BFDF-4746-A357-490940FCB682}"/>
                </a:ext>
              </a:extLst>
            </p:cNvPr>
            <p:cNvSpPr/>
            <p:nvPr/>
          </p:nvSpPr>
          <p:spPr>
            <a:xfrm>
              <a:off x="2059907" y="990600"/>
              <a:ext cx="380999"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37" name="TextBox 136">
            <a:extLst>
              <a:ext uri="{FF2B5EF4-FFF2-40B4-BE49-F238E27FC236}">
                <a16:creationId xmlns:a16="http://schemas.microsoft.com/office/drawing/2014/main" id="{B1ECF6DB-E423-4316-9FB2-936A4D4156E0}"/>
              </a:ext>
            </a:extLst>
          </p:cNvPr>
          <p:cNvSpPr txBox="1"/>
          <p:nvPr/>
        </p:nvSpPr>
        <p:spPr>
          <a:xfrm>
            <a:off x="5761875" y="5799260"/>
            <a:ext cx="415498" cy="369332"/>
          </a:xfrm>
          <a:prstGeom prst="rect">
            <a:avLst/>
          </a:prstGeom>
          <a:noFill/>
        </p:spPr>
        <p:txBody>
          <a:bodyPr wrap="none" rtlCol="0">
            <a:spAutoFit/>
          </a:bodyPr>
          <a:lstStyle/>
          <a:p>
            <a:r>
              <a:rPr lang="en-US" dirty="0"/>
              <a:t>2n</a:t>
            </a:r>
          </a:p>
        </p:txBody>
      </p:sp>
      <p:cxnSp>
        <p:nvCxnSpPr>
          <p:cNvPr id="138" name="Straight Arrow Connector 137">
            <a:extLst>
              <a:ext uri="{FF2B5EF4-FFF2-40B4-BE49-F238E27FC236}">
                <a16:creationId xmlns:a16="http://schemas.microsoft.com/office/drawing/2014/main" id="{1C3E3501-6594-4B01-93E9-F22BE36FF915}"/>
              </a:ext>
            </a:extLst>
          </p:cNvPr>
          <p:cNvCxnSpPr>
            <a:cxnSpLocks/>
          </p:cNvCxnSpPr>
          <p:nvPr/>
        </p:nvCxnSpPr>
        <p:spPr>
          <a:xfrm rot="6300000">
            <a:off x="4932493" y="5519831"/>
            <a:ext cx="544089" cy="340680"/>
          </a:xfrm>
          <a:prstGeom prst="straightConnector1">
            <a:avLst/>
          </a:prstGeom>
          <a:ln w="28575">
            <a:solidFill>
              <a:srgbClr val="A7E5EF"/>
            </a:solidFill>
            <a:tailEnd type="triangle"/>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6A84A446-20F5-48E1-95E9-EC7B6A086A9C}"/>
              </a:ext>
            </a:extLst>
          </p:cNvPr>
          <p:cNvGrpSpPr/>
          <p:nvPr/>
        </p:nvGrpSpPr>
        <p:grpSpPr>
          <a:xfrm>
            <a:off x="5203972" y="5081156"/>
            <a:ext cx="447638" cy="414862"/>
            <a:chOff x="1981200" y="914400"/>
            <a:chExt cx="533400" cy="533400"/>
          </a:xfrm>
        </p:grpSpPr>
        <p:sp>
          <p:nvSpPr>
            <p:cNvPr id="160" name="Oval 159">
              <a:extLst>
                <a:ext uri="{FF2B5EF4-FFF2-40B4-BE49-F238E27FC236}">
                  <a16:creationId xmlns:a16="http://schemas.microsoft.com/office/drawing/2014/main" id="{27CE3F67-CD20-49E2-A7BB-47A562D4629F}"/>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1EB55F8-1117-4C6C-B9AD-DA1779FAE0B8}"/>
                </a:ext>
              </a:extLst>
            </p:cNvPr>
            <p:cNvSpPr/>
            <p:nvPr/>
          </p:nvSpPr>
          <p:spPr>
            <a:xfrm>
              <a:off x="2059907" y="990600"/>
              <a:ext cx="380999"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62" name="TextBox 161">
            <a:extLst>
              <a:ext uri="{FF2B5EF4-FFF2-40B4-BE49-F238E27FC236}">
                <a16:creationId xmlns:a16="http://schemas.microsoft.com/office/drawing/2014/main" id="{54CA0018-7E63-48D1-8B84-89C4CB5994B3}"/>
              </a:ext>
            </a:extLst>
          </p:cNvPr>
          <p:cNvSpPr txBox="1"/>
          <p:nvPr/>
        </p:nvSpPr>
        <p:spPr>
          <a:xfrm>
            <a:off x="5286444" y="5102323"/>
            <a:ext cx="298479" cy="369332"/>
          </a:xfrm>
          <a:prstGeom prst="rect">
            <a:avLst/>
          </a:prstGeom>
          <a:noFill/>
        </p:spPr>
        <p:txBody>
          <a:bodyPr wrap="none" rtlCol="0">
            <a:spAutoFit/>
          </a:bodyPr>
          <a:lstStyle/>
          <a:p>
            <a:r>
              <a:rPr lang="en-US" dirty="0"/>
              <a:t>n</a:t>
            </a:r>
          </a:p>
        </p:txBody>
      </p:sp>
      <p:grpSp>
        <p:nvGrpSpPr>
          <p:cNvPr id="163" name="Group 162">
            <a:extLst>
              <a:ext uri="{FF2B5EF4-FFF2-40B4-BE49-F238E27FC236}">
                <a16:creationId xmlns:a16="http://schemas.microsoft.com/office/drawing/2014/main" id="{2D055B76-8933-4B1D-B2E7-F727FA9B0229}"/>
              </a:ext>
            </a:extLst>
          </p:cNvPr>
          <p:cNvGrpSpPr/>
          <p:nvPr/>
        </p:nvGrpSpPr>
        <p:grpSpPr>
          <a:xfrm>
            <a:off x="4682407" y="5873968"/>
            <a:ext cx="323145" cy="307731"/>
            <a:chOff x="1981200" y="914400"/>
            <a:chExt cx="533400" cy="533400"/>
          </a:xfrm>
        </p:grpSpPr>
        <p:sp>
          <p:nvSpPr>
            <p:cNvPr id="164" name="Oval 163">
              <a:extLst>
                <a:ext uri="{FF2B5EF4-FFF2-40B4-BE49-F238E27FC236}">
                  <a16:creationId xmlns:a16="http://schemas.microsoft.com/office/drawing/2014/main" id="{5A0D66CD-B11A-4E91-A87F-12F9E25E1FB5}"/>
                </a:ext>
              </a:extLst>
            </p:cNvPr>
            <p:cNvSpPr/>
            <p:nvPr/>
          </p:nvSpPr>
          <p:spPr>
            <a:xfrm>
              <a:off x="1981200" y="914400"/>
              <a:ext cx="533400" cy="533400"/>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41BE9217-6F31-4EEA-A298-C107076BE74C}"/>
                </a:ext>
              </a:extLst>
            </p:cNvPr>
            <p:cNvSpPr/>
            <p:nvPr/>
          </p:nvSpPr>
          <p:spPr>
            <a:xfrm>
              <a:off x="2059906" y="990599"/>
              <a:ext cx="381000" cy="381000"/>
            </a:xfrm>
            <a:prstGeom prst="ellipse">
              <a:avLst/>
            </a:prstGeom>
            <a:solidFill>
              <a:srgbClr val="E79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66" name="TextBox 165">
            <a:extLst>
              <a:ext uri="{FF2B5EF4-FFF2-40B4-BE49-F238E27FC236}">
                <a16:creationId xmlns:a16="http://schemas.microsoft.com/office/drawing/2014/main" id="{FA7EF96B-2F27-478E-AF97-3DE79A46E9A8}"/>
              </a:ext>
            </a:extLst>
          </p:cNvPr>
          <p:cNvSpPr txBox="1"/>
          <p:nvPr/>
        </p:nvSpPr>
        <p:spPr>
          <a:xfrm>
            <a:off x="3531340" y="5930288"/>
            <a:ext cx="1093569" cy="369332"/>
          </a:xfrm>
          <a:prstGeom prst="rect">
            <a:avLst/>
          </a:prstGeom>
          <a:noFill/>
        </p:spPr>
        <p:txBody>
          <a:bodyPr wrap="none" rtlCol="0">
            <a:spAutoFit/>
          </a:bodyPr>
          <a:lstStyle/>
          <a:p>
            <a:r>
              <a:rPr lang="en-US" dirty="0" err="1">
                <a:solidFill>
                  <a:schemeClr val="bg1"/>
                </a:solidFill>
              </a:rPr>
              <a:t>Thể</a:t>
            </a:r>
            <a:r>
              <a:rPr lang="en-US" dirty="0">
                <a:solidFill>
                  <a:schemeClr val="bg1"/>
                </a:solidFill>
              </a:rPr>
              <a:t> </a:t>
            </a:r>
            <a:r>
              <a:rPr lang="en-US" dirty="0" err="1">
                <a:solidFill>
                  <a:schemeClr val="bg1"/>
                </a:solidFill>
              </a:rPr>
              <a:t>cực</a:t>
            </a:r>
            <a:r>
              <a:rPr lang="en-US" dirty="0">
                <a:solidFill>
                  <a:schemeClr val="bg1"/>
                </a:solidFill>
              </a:rPr>
              <a:t> 1</a:t>
            </a:r>
          </a:p>
        </p:txBody>
      </p:sp>
      <p:sp>
        <p:nvSpPr>
          <p:cNvPr id="167" name="TextBox 166">
            <a:extLst>
              <a:ext uri="{FF2B5EF4-FFF2-40B4-BE49-F238E27FC236}">
                <a16:creationId xmlns:a16="http://schemas.microsoft.com/office/drawing/2014/main" id="{E7BEE012-4A27-4AB8-A722-355F3282D67A}"/>
              </a:ext>
            </a:extLst>
          </p:cNvPr>
          <p:cNvSpPr txBox="1"/>
          <p:nvPr/>
        </p:nvSpPr>
        <p:spPr>
          <a:xfrm>
            <a:off x="5523492" y="6256319"/>
            <a:ext cx="806631" cy="369332"/>
          </a:xfrm>
          <a:prstGeom prst="rect">
            <a:avLst/>
          </a:prstGeom>
          <a:noFill/>
        </p:spPr>
        <p:txBody>
          <a:bodyPr wrap="none" rtlCol="0">
            <a:spAutoFit/>
          </a:bodyPr>
          <a:lstStyle/>
          <a:p>
            <a:r>
              <a:rPr lang="en-US" dirty="0" err="1">
                <a:solidFill>
                  <a:schemeClr val="bg1"/>
                </a:solidFill>
              </a:rPr>
              <a:t>Hợp</a:t>
            </a:r>
            <a:r>
              <a:rPr lang="en-US" dirty="0">
                <a:solidFill>
                  <a:schemeClr val="bg1"/>
                </a:solidFill>
              </a:rPr>
              <a:t> </a:t>
            </a:r>
            <a:r>
              <a:rPr lang="en-US" dirty="0" err="1">
                <a:solidFill>
                  <a:schemeClr val="bg1"/>
                </a:solidFill>
              </a:rPr>
              <a:t>tử</a:t>
            </a:r>
            <a:endParaRPr lang="en-US" dirty="0">
              <a:solidFill>
                <a:schemeClr val="bg1"/>
              </a:solidFill>
            </a:endParaRPr>
          </a:p>
        </p:txBody>
      </p:sp>
      <p:pic>
        <p:nvPicPr>
          <p:cNvPr id="168" name="Picture 2" descr="One Sperm Human Semen White Back Arkivvektor (royaltyfri) 1170101194 |  Shutterstock">
            <a:extLst>
              <a:ext uri="{FF2B5EF4-FFF2-40B4-BE49-F238E27FC236}">
                <a16:creationId xmlns:a16="http://schemas.microsoft.com/office/drawing/2014/main" id="{C3BA2AB1-EC28-4A3A-9E1C-30BB2090600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163386">
            <a:off x="3952028" y="5132677"/>
            <a:ext cx="1286938" cy="695643"/>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68">
            <a:extLst>
              <a:ext uri="{FF2B5EF4-FFF2-40B4-BE49-F238E27FC236}">
                <a16:creationId xmlns:a16="http://schemas.microsoft.com/office/drawing/2014/main" id="{5F4EADA7-4DE0-4350-9FD5-0338D6E8B41A}"/>
              </a:ext>
            </a:extLst>
          </p:cNvPr>
          <p:cNvSpPr/>
          <p:nvPr/>
        </p:nvSpPr>
        <p:spPr>
          <a:xfrm>
            <a:off x="885911" y="800319"/>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3601BEA-0D71-425C-B3A9-7FB7A9103FB5}"/>
              </a:ext>
            </a:extLst>
          </p:cNvPr>
          <p:cNvSpPr/>
          <p:nvPr/>
        </p:nvSpPr>
        <p:spPr>
          <a:xfrm>
            <a:off x="872084" y="1576893"/>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65BCCFC7-6D16-43AB-8B78-4CCD1F2AEB91}"/>
              </a:ext>
            </a:extLst>
          </p:cNvPr>
          <p:cNvSpPr/>
          <p:nvPr/>
        </p:nvSpPr>
        <p:spPr>
          <a:xfrm>
            <a:off x="860808" y="2538061"/>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5740515-C3C3-4460-B587-05422E6198C5}"/>
              </a:ext>
            </a:extLst>
          </p:cNvPr>
          <p:cNvSpPr/>
          <p:nvPr/>
        </p:nvSpPr>
        <p:spPr>
          <a:xfrm>
            <a:off x="859687" y="3393911"/>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EAA691E7-6EBA-475B-820D-0539E8E17828}"/>
              </a:ext>
            </a:extLst>
          </p:cNvPr>
          <p:cNvSpPr/>
          <p:nvPr/>
        </p:nvSpPr>
        <p:spPr>
          <a:xfrm>
            <a:off x="874245" y="4511258"/>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9DC6587D-F791-4D13-ACEA-8488B0864E00}"/>
              </a:ext>
            </a:extLst>
          </p:cNvPr>
          <p:cNvSpPr/>
          <p:nvPr/>
        </p:nvSpPr>
        <p:spPr>
          <a:xfrm>
            <a:off x="865462" y="5551774"/>
            <a:ext cx="2228698" cy="453764"/>
          </a:xfrm>
          <a:prstGeom prst="rect">
            <a:avLst/>
          </a:prstGeom>
          <a:solidFill>
            <a:srgbClr val="A7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53B4BB28-EA2F-4D84-94EA-D06422E86A6F}"/>
              </a:ext>
            </a:extLst>
          </p:cNvPr>
          <p:cNvSpPr txBox="1"/>
          <p:nvPr/>
        </p:nvSpPr>
        <p:spPr>
          <a:xfrm>
            <a:off x="1093883" y="833962"/>
            <a:ext cx="1773242" cy="369332"/>
          </a:xfrm>
          <a:prstGeom prst="rect">
            <a:avLst/>
          </a:prstGeom>
          <a:noFill/>
        </p:spPr>
        <p:txBody>
          <a:bodyPr wrap="none" rtlCol="0">
            <a:spAutoFit/>
          </a:bodyPr>
          <a:lstStyle/>
          <a:p>
            <a:r>
              <a:rPr lang="en-US" dirty="0"/>
              <a:t>TB </a:t>
            </a:r>
            <a:r>
              <a:rPr lang="en-US" dirty="0" err="1"/>
              <a:t>sinh</a:t>
            </a:r>
            <a:r>
              <a:rPr lang="en-US" dirty="0"/>
              <a:t> </a:t>
            </a:r>
            <a:r>
              <a:rPr lang="en-US" dirty="0" err="1"/>
              <a:t>dục</a:t>
            </a:r>
            <a:r>
              <a:rPr lang="en-US" dirty="0"/>
              <a:t> </a:t>
            </a:r>
            <a:r>
              <a:rPr lang="en-US" dirty="0" err="1"/>
              <a:t>mầm</a:t>
            </a:r>
            <a:endParaRPr lang="en-US" dirty="0"/>
          </a:p>
        </p:txBody>
      </p:sp>
      <p:sp>
        <p:nvSpPr>
          <p:cNvPr id="176" name="TextBox 175">
            <a:extLst>
              <a:ext uri="{FF2B5EF4-FFF2-40B4-BE49-F238E27FC236}">
                <a16:creationId xmlns:a16="http://schemas.microsoft.com/office/drawing/2014/main" id="{27887235-1CE2-4B07-BBBE-6336CCE5EEFD}"/>
              </a:ext>
            </a:extLst>
          </p:cNvPr>
          <p:cNvSpPr txBox="1"/>
          <p:nvPr/>
        </p:nvSpPr>
        <p:spPr>
          <a:xfrm>
            <a:off x="1131872" y="1611868"/>
            <a:ext cx="1778051" cy="369332"/>
          </a:xfrm>
          <a:prstGeom prst="rect">
            <a:avLst/>
          </a:prstGeom>
          <a:noFill/>
        </p:spPr>
        <p:txBody>
          <a:bodyPr wrap="none" rtlCol="0">
            <a:spAutoFit/>
          </a:bodyPr>
          <a:lstStyle/>
          <a:p>
            <a:r>
              <a:rPr lang="en-US" dirty="0" err="1"/>
              <a:t>Noãn</a:t>
            </a:r>
            <a:r>
              <a:rPr lang="en-US" dirty="0"/>
              <a:t> </a:t>
            </a:r>
            <a:r>
              <a:rPr lang="en-US" dirty="0" err="1"/>
              <a:t>nguyên</a:t>
            </a:r>
            <a:r>
              <a:rPr lang="en-US" dirty="0"/>
              <a:t> </a:t>
            </a:r>
            <a:r>
              <a:rPr lang="en-US" dirty="0" err="1"/>
              <a:t>bào</a:t>
            </a:r>
            <a:endParaRPr lang="en-US" dirty="0"/>
          </a:p>
        </p:txBody>
      </p:sp>
      <p:sp>
        <p:nvSpPr>
          <p:cNvPr id="177" name="TextBox 176">
            <a:extLst>
              <a:ext uri="{FF2B5EF4-FFF2-40B4-BE49-F238E27FC236}">
                <a16:creationId xmlns:a16="http://schemas.microsoft.com/office/drawing/2014/main" id="{ABC22CD8-AB6C-4990-B6FD-A47BE1160D52}"/>
              </a:ext>
            </a:extLst>
          </p:cNvPr>
          <p:cNvSpPr txBox="1"/>
          <p:nvPr/>
        </p:nvSpPr>
        <p:spPr>
          <a:xfrm>
            <a:off x="1132900" y="2580277"/>
            <a:ext cx="1606530" cy="369332"/>
          </a:xfrm>
          <a:prstGeom prst="rect">
            <a:avLst/>
          </a:prstGeom>
          <a:noFill/>
        </p:spPr>
        <p:txBody>
          <a:bodyPr wrap="none" rtlCol="0">
            <a:spAutoFit/>
          </a:bodyPr>
          <a:lstStyle/>
          <a:p>
            <a:r>
              <a:rPr lang="en-US" dirty="0" err="1"/>
              <a:t>Noãn</a:t>
            </a:r>
            <a:r>
              <a:rPr lang="en-US" dirty="0"/>
              <a:t> </a:t>
            </a:r>
            <a:r>
              <a:rPr lang="en-US" dirty="0" err="1"/>
              <a:t>bào</a:t>
            </a:r>
            <a:r>
              <a:rPr lang="en-US" dirty="0"/>
              <a:t> </a:t>
            </a:r>
            <a:r>
              <a:rPr lang="en-US" dirty="0" err="1"/>
              <a:t>bậc</a:t>
            </a:r>
            <a:r>
              <a:rPr lang="en-US" dirty="0"/>
              <a:t> 1</a:t>
            </a:r>
          </a:p>
        </p:txBody>
      </p:sp>
      <p:sp>
        <p:nvSpPr>
          <p:cNvPr id="178" name="TextBox 177">
            <a:extLst>
              <a:ext uri="{FF2B5EF4-FFF2-40B4-BE49-F238E27FC236}">
                <a16:creationId xmlns:a16="http://schemas.microsoft.com/office/drawing/2014/main" id="{22CFEB30-C10F-4968-9B5A-1D1A8580FD99}"/>
              </a:ext>
            </a:extLst>
          </p:cNvPr>
          <p:cNvSpPr txBox="1"/>
          <p:nvPr/>
        </p:nvSpPr>
        <p:spPr>
          <a:xfrm>
            <a:off x="1141871" y="3432853"/>
            <a:ext cx="1606530" cy="369332"/>
          </a:xfrm>
          <a:prstGeom prst="rect">
            <a:avLst/>
          </a:prstGeom>
          <a:noFill/>
        </p:spPr>
        <p:txBody>
          <a:bodyPr wrap="none" rtlCol="0">
            <a:spAutoFit/>
          </a:bodyPr>
          <a:lstStyle/>
          <a:p>
            <a:r>
              <a:rPr lang="en-US" dirty="0" err="1"/>
              <a:t>Noãn</a:t>
            </a:r>
            <a:r>
              <a:rPr lang="en-US" dirty="0"/>
              <a:t> </a:t>
            </a:r>
            <a:r>
              <a:rPr lang="en-US" dirty="0" err="1"/>
              <a:t>bão</a:t>
            </a:r>
            <a:r>
              <a:rPr lang="en-US" dirty="0"/>
              <a:t> </a:t>
            </a:r>
            <a:r>
              <a:rPr lang="en-US" dirty="0" err="1"/>
              <a:t>bậc</a:t>
            </a:r>
            <a:r>
              <a:rPr lang="en-US" dirty="0"/>
              <a:t> 2</a:t>
            </a:r>
          </a:p>
        </p:txBody>
      </p:sp>
      <p:sp>
        <p:nvSpPr>
          <p:cNvPr id="179" name="TextBox 178">
            <a:extLst>
              <a:ext uri="{FF2B5EF4-FFF2-40B4-BE49-F238E27FC236}">
                <a16:creationId xmlns:a16="http://schemas.microsoft.com/office/drawing/2014/main" id="{C26A765E-688F-4E7A-B5D0-94570DDBC493}"/>
              </a:ext>
            </a:extLst>
          </p:cNvPr>
          <p:cNvSpPr txBox="1"/>
          <p:nvPr/>
        </p:nvSpPr>
        <p:spPr>
          <a:xfrm>
            <a:off x="1493386" y="4532578"/>
            <a:ext cx="740908" cy="369332"/>
          </a:xfrm>
          <a:prstGeom prst="rect">
            <a:avLst/>
          </a:prstGeom>
          <a:noFill/>
        </p:spPr>
        <p:txBody>
          <a:bodyPr wrap="none" rtlCol="0">
            <a:spAutoFit/>
          </a:bodyPr>
          <a:lstStyle/>
          <a:p>
            <a:r>
              <a:rPr lang="en-US" dirty="0" err="1"/>
              <a:t>Trứng</a:t>
            </a:r>
            <a:endParaRPr lang="en-US" dirty="0"/>
          </a:p>
        </p:txBody>
      </p:sp>
      <p:sp>
        <p:nvSpPr>
          <p:cNvPr id="180" name="TextBox 179">
            <a:extLst>
              <a:ext uri="{FF2B5EF4-FFF2-40B4-BE49-F238E27FC236}">
                <a16:creationId xmlns:a16="http://schemas.microsoft.com/office/drawing/2014/main" id="{11C6E180-6BB9-43E4-8D03-BEF757CE018D}"/>
              </a:ext>
            </a:extLst>
          </p:cNvPr>
          <p:cNvSpPr txBox="1"/>
          <p:nvPr/>
        </p:nvSpPr>
        <p:spPr>
          <a:xfrm>
            <a:off x="1057075" y="5582537"/>
            <a:ext cx="1500732" cy="369332"/>
          </a:xfrm>
          <a:prstGeom prst="rect">
            <a:avLst/>
          </a:prstGeom>
          <a:noFill/>
        </p:spPr>
        <p:txBody>
          <a:bodyPr wrap="none" rtlCol="0">
            <a:spAutoFit/>
          </a:bodyPr>
          <a:lstStyle/>
          <a:p>
            <a:r>
              <a:rPr lang="en-US" dirty="0" err="1"/>
              <a:t>Trứng</a:t>
            </a:r>
            <a:r>
              <a:rPr lang="en-US" dirty="0"/>
              <a:t> </a:t>
            </a:r>
            <a:r>
              <a:rPr lang="en-US" dirty="0" err="1"/>
              <a:t>thụ</a:t>
            </a:r>
            <a:r>
              <a:rPr lang="en-US" dirty="0"/>
              <a:t> </a:t>
            </a:r>
            <a:r>
              <a:rPr lang="en-US" dirty="0" err="1"/>
              <a:t>tinh</a:t>
            </a:r>
            <a:endParaRPr lang="en-US" dirty="0"/>
          </a:p>
        </p:txBody>
      </p:sp>
    </p:spTree>
    <p:extLst>
      <p:ext uri="{BB962C8B-B14F-4D97-AF65-F5344CB8AC3E}">
        <p14:creationId xmlns:p14="http://schemas.microsoft.com/office/powerpoint/2010/main" val="363318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barn(inVertical)">
                                      <p:cBhvr>
                                        <p:cTn id="7" dur="5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barn(inVertical)">
                                      <p:cBhvr>
                                        <p:cTn id="12" dur="5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barn(inVertical)">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barn(inVertical)">
                                      <p:cBhvr>
                                        <p:cTn id="22" dur="500"/>
                                        <p:tgtEl>
                                          <p:spTgt spid="1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barn(inVertical)">
                                      <p:cBhvr>
                                        <p:cTn id="27" dur="500"/>
                                        <p:tgtEl>
                                          <p:spTgt spid="17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barn(inVertical)">
                                      <p:cBhvr>
                                        <p:cTn id="3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P spid="177" grpId="0"/>
      <p:bldP spid="178" grpId="0"/>
      <p:bldP spid="179" grpId="0"/>
      <p:bldP spid="18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
        <p:nvSpPr>
          <p:cNvPr id="4" name="TextBox 3"/>
          <p:cNvSpPr txBox="1"/>
          <p:nvPr/>
        </p:nvSpPr>
        <p:spPr>
          <a:xfrm>
            <a:off x="171450" y="1600201"/>
            <a:ext cx="1028700" cy="4017510"/>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3</a:t>
            </a:r>
            <a:endParaRPr lang="en-US" sz="2100">
              <a:solidFill>
                <a:srgbClr val="0000FF"/>
              </a:solidFill>
              <a:ea typeface="Arial" panose="020B0604020202020204" pitchFamily="34" charset="0"/>
              <a:cs typeface="Times New Roman" panose="02020603050405020304" pitchFamily="18" charset="0"/>
            </a:endParaRPr>
          </a:p>
          <a:p>
            <a:pPr marL="18574" algn="ctr">
              <a:lnSpc>
                <a:spcPct val="115000"/>
              </a:lnSpc>
              <a:spcAft>
                <a:spcPts val="750"/>
              </a:spcAft>
              <a:tabLst>
                <a:tab pos="114776" algn="l"/>
              </a:tabLst>
              <a:defRPr/>
            </a:pPr>
            <a:r>
              <a:rPr 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Tóm tắt</a:t>
            </a:r>
            <a:r>
              <a:rPr lang="vi-VN"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 quá trình sinh tinh và sinh trứng?</a:t>
            </a:r>
            <a:endParaRPr lang="en-US" sz="2100">
              <a:solidFill>
                <a:srgbClr val="0000FF"/>
              </a:solidFill>
              <a:ea typeface="Arial" panose="020B0604020202020204" pitchFamily="34" charset="0"/>
              <a:cs typeface="Times New Roman" panose="02020603050405020304" pitchFamily="18" charset="0"/>
            </a:endParaRPr>
          </a:p>
        </p:txBody>
      </p:sp>
      <p:sp>
        <p:nvSpPr>
          <p:cNvPr id="7" name="TextBox 6"/>
          <p:cNvSpPr txBox="1">
            <a:spLocks noChangeArrowheads="1"/>
          </p:cNvSpPr>
          <p:nvPr/>
        </p:nvSpPr>
        <p:spPr bwMode="auto">
          <a:xfrm>
            <a:off x="1428750" y="1371600"/>
            <a:ext cx="7543800" cy="461664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100" b="1" dirty="0" err="1">
                <a:solidFill>
                  <a:srgbClr val="FF0000"/>
                </a:solidFill>
                <a:latin typeface="Times New Roman" panose="02020603050405020304" pitchFamily="18" charset="0"/>
                <a:cs typeface="Times New Roman" panose="02020603050405020304" pitchFamily="18" charset="0"/>
              </a:rPr>
              <a:t>Quá</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trình</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sinh</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tinh</a:t>
            </a:r>
            <a:r>
              <a:rPr lang="en-US" altLang="en-US" sz="2100" b="1" dirty="0">
                <a:solidFill>
                  <a:srgbClr val="FF0000"/>
                </a:solidFill>
                <a:latin typeface="Times New Roman" panose="02020603050405020304" pitchFamily="18" charset="0"/>
                <a:cs typeface="Times New Roman" panose="02020603050405020304" pitchFamily="18" charset="0"/>
              </a:rPr>
              <a:t>: </a:t>
            </a:r>
            <a:endParaRPr lang="en-US" altLang="en-US" sz="2100"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altLang="en-US" sz="2100" dirty="0">
                <a:solidFill>
                  <a:srgbClr val="333333"/>
                </a:solidFill>
                <a:latin typeface="Times New Roman" panose="02020603050405020304" pitchFamily="18" charset="0"/>
                <a:cs typeface="Times New Roman" panose="02020603050405020304" pitchFamily="18" charset="0"/>
              </a:rPr>
              <a:t>	+ 1 </a:t>
            </a:r>
            <a:r>
              <a:rPr lang="en-US" altLang="en-US" sz="2100" dirty="0" err="1">
                <a:solidFill>
                  <a:srgbClr val="333333"/>
                </a:solidFill>
                <a:latin typeface="Times New Roman" panose="02020603050405020304" pitchFamily="18" charset="0"/>
                <a:cs typeface="Times New Roman" panose="02020603050405020304" pitchFamily="18" charset="0"/>
              </a:rPr>
              <a:t>tế</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mầm</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sinh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dục</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nguyên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phân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tạo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ra</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hai</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nguyên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Arial" panose="020B0604020202020204" pitchFamily="34" charset="0"/>
            </a:endParaRPr>
          </a:p>
          <a:p>
            <a:pPr algn="just"/>
            <a:r>
              <a:rPr lang="en-US" altLang="en-US" sz="2100" dirty="0">
                <a:solidFill>
                  <a:srgbClr val="333333"/>
                </a:solidFill>
                <a:latin typeface="Times New Roman" panose="02020603050405020304" pitchFamily="18" charset="0"/>
                <a:cs typeface="Times New Roman" panose="02020603050405020304" pitchFamily="18" charset="0"/>
              </a:rPr>
              <a:t>	+ </a:t>
            </a:r>
            <a:r>
              <a:rPr lang="en-US" altLang="en-US" sz="2100" dirty="0" err="1">
                <a:solidFill>
                  <a:srgbClr val="333333"/>
                </a:solidFill>
                <a:latin typeface="Times New Roman" panose="02020603050405020304" pitchFamily="18" charset="0"/>
                <a:cs typeface="Times New Roman" panose="02020603050405020304" pitchFamily="18" charset="0"/>
              </a:rPr>
              <a:t>Mỗi</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bậc</a:t>
            </a:r>
            <a:r>
              <a:rPr lang="en-US" altLang="en-US" sz="2100" dirty="0">
                <a:solidFill>
                  <a:srgbClr val="333333"/>
                </a:solidFill>
                <a:latin typeface="Times New Roman" panose="02020603050405020304" pitchFamily="18" charset="0"/>
                <a:cs typeface="Times New Roman" panose="02020603050405020304" pitchFamily="18" charset="0"/>
              </a:rPr>
              <a:t> I </a:t>
            </a:r>
            <a:r>
              <a:rPr lang="en-US" altLang="en-US" sz="2100" dirty="0" err="1">
                <a:solidFill>
                  <a:srgbClr val="333333"/>
                </a:solidFill>
                <a:latin typeface="Times New Roman" panose="02020603050405020304" pitchFamily="18" charset="0"/>
                <a:cs typeface="Times New Roman" panose="02020603050405020304" pitchFamily="18" charset="0"/>
              </a:rPr>
              <a:t>từ</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tuổi</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dậy</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thì</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bắt</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đầu</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giảm</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phân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tạo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ra</a:t>
            </a:r>
            <a:r>
              <a:rPr lang="en-US" altLang="en-US" sz="2100" dirty="0">
                <a:solidFill>
                  <a:srgbClr val="333333"/>
                </a:solidFill>
                <a:latin typeface="Times New Roman" panose="02020603050405020304" pitchFamily="18" charset="0"/>
                <a:cs typeface="Times New Roman" panose="02020603050405020304" pitchFamily="18" charset="0"/>
              </a:rPr>
              <a:t> 2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bậc</a:t>
            </a:r>
            <a:r>
              <a:rPr lang="en-US" altLang="en-US" sz="2100" dirty="0">
                <a:solidFill>
                  <a:srgbClr val="333333"/>
                </a:solidFill>
                <a:latin typeface="Times New Roman" panose="02020603050405020304" pitchFamily="18" charset="0"/>
                <a:cs typeface="Times New Roman" panose="02020603050405020304" pitchFamily="18" charset="0"/>
              </a:rPr>
              <a:t> II.</a:t>
            </a:r>
            <a:endParaRPr lang="en-US" altLang="en-US" sz="2100" dirty="0">
              <a:latin typeface="Times New Roman" panose="02020603050405020304" pitchFamily="18" charset="0"/>
              <a:cs typeface="Arial" panose="020B0604020202020204" pitchFamily="34" charset="0"/>
            </a:endParaRPr>
          </a:p>
          <a:p>
            <a:pPr algn="just"/>
            <a:r>
              <a:rPr lang="en-US" altLang="en-US" sz="2100" dirty="0">
                <a:solidFill>
                  <a:srgbClr val="333333"/>
                </a:solidFill>
                <a:latin typeface="Times New Roman" panose="02020603050405020304" pitchFamily="18" charset="0"/>
                <a:cs typeface="Times New Roman" panose="02020603050405020304" pitchFamily="18" charset="0"/>
              </a:rPr>
              <a:t>	+ 2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bậc</a:t>
            </a:r>
            <a:r>
              <a:rPr lang="en-US" altLang="en-US" sz="2100" dirty="0">
                <a:solidFill>
                  <a:srgbClr val="333333"/>
                </a:solidFill>
                <a:latin typeface="Times New Roman" panose="02020603050405020304" pitchFamily="18" charset="0"/>
                <a:cs typeface="Times New Roman" panose="02020603050405020304" pitchFamily="18" charset="0"/>
              </a:rPr>
              <a:t> II </a:t>
            </a:r>
            <a:r>
              <a:rPr lang="en-US" altLang="en-US" sz="2100" dirty="0" err="1">
                <a:solidFill>
                  <a:srgbClr val="333333"/>
                </a:solidFill>
                <a:latin typeface="Times New Roman" panose="02020603050405020304" pitchFamily="18" charset="0"/>
                <a:cs typeface="Times New Roman" panose="02020603050405020304" pitchFamily="18" charset="0"/>
              </a:rPr>
              <a:t>thực</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hiện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giảm</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phân</a:t>
            </a:r>
            <a:r>
              <a:rPr lang="en-US" altLang="en-US" sz="2100" dirty="0">
                <a:solidFill>
                  <a:srgbClr val="333333"/>
                </a:solidFill>
                <a:latin typeface="Times New Roman" panose="02020603050405020304" pitchFamily="18" charset="0"/>
                <a:cs typeface="Times New Roman" panose="02020603050405020304" pitchFamily="18" charset="0"/>
              </a:rPr>
              <a:t> 2 </a:t>
            </a:r>
            <a:r>
              <a:rPr lang="en-US" altLang="en-US" sz="2100" dirty="0" err="1">
                <a:solidFill>
                  <a:srgbClr val="333333"/>
                </a:solidFill>
                <a:latin typeface="Times New Roman" panose="02020603050405020304" pitchFamily="18" charset="0"/>
                <a:cs typeface="Times New Roman" panose="02020603050405020304" pitchFamily="18" charset="0"/>
              </a:rPr>
              <a:t>tạo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ra</a:t>
            </a:r>
            <a:r>
              <a:rPr lang="en-US" altLang="en-US" sz="2100" dirty="0">
                <a:solidFill>
                  <a:srgbClr val="333333"/>
                </a:solidFill>
                <a:latin typeface="Times New Roman" panose="02020603050405020304" pitchFamily="18" charset="0"/>
                <a:cs typeface="Times New Roman" panose="02020603050405020304" pitchFamily="18" charset="0"/>
              </a:rPr>
              <a:t> 4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tử</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trùng</a:t>
            </a:r>
            <a:r>
              <a:rPr lang="en-US" altLang="en-US" sz="2100" dirty="0">
                <a:solidFill>
                  <a:srgbClr val="333333"/>
                </a:solidFill>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Arial" panose="020B0604020202020204" pitchFamily="34" charset="0"/>
            </a:endParaRPr>
          </a:p>
          <a:p>
            <a:pPr algn="just"/>
            <a:r>
              <a:rPr lang="en-US" altLang="en-US" sz="2100" b="1" dirty="0" err="1">
                <a:solidFill>
                  <a:srgbClr val="FF0000"/>
                </a:solidFill>
                <a:latin typeface="Times New Roman" panose="02020603050405020304" pitchFamily="18" charset="0"/>
                <a:cs typeface="Times New Roman" panose="02020603050405020304" pitchFamily="18" charset="0"/>
              </a:rPr>
              <a:t>Quá</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trình</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sinh</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trứng</a:t>
            </a:r>
            <a:r>
              <a:rPr lang="en-US" altLang="en-US" sz="2100" b="1" dirty="0">
                <a:solidFill>
                  <a:srgbClr val="FF0000"/>
                </a:solidFill>
                <a:latin typeface="Times New Roman" panose="02020603050405020304" pitchFamily="18" charset="0"/>
                <a:cs typeface="Times New Roman" panose="02020603050405020304" pitchFamily="18" charset="0"/>
              </a:rPr>
              <a:t>: </a:t>
            </a:r>
            <a:endParaRPr lang="en-US" altLang="en-US" sz="2100" dirty="0">
              <a:latin typeface="Times New Roman" panose="02020603050405020304" pitchFamily="18" charset="0"/>
              <a:cs typeface="Arial" panose="020B0604020202020204" pitchFamily="34" charset="0"/>
            </a:endParaRPr>
          </a:p>
          <a:p>
            <a:pPr algn="just"/>
            <a:r>
              <a:rPr lang="en-US" altLang="en-US" sz="2100" dirty="0">
                <a:solidFill>
                  <a:srgbClr val="333333"/>
                </a:solidFill>
                <a:latin typeface="Times New Roman" panose="02020603050405020304" pitchFamily="18" charset="0"/>
                <a:cs typeface="Times New Roman" panose="02020603050405020304" pitchFamily="18" charset="0"/>
              </a:rPr>
              <a:t>	+ 1 </a:t>
            </a:r>
            <a:r>
              <a:rPr lang="en-US" altLang="en-US" sz="2100" dirty="0" err="1">
                <a:solidFill>
                  <a:srgbClr val="333333"/>
                </a:solidFill>
                <a:latin typeface="Times New Roman" panose="02020603050405020304" pitchFamily="18" charset="0"/>
                <a:cs typeface="Times New Roman" panose="02020603050405020304" pitchFamily="18" charset="0"/>
              </a:rPr>
              <a:t>tế</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mầm</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sinh</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dục</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nguyên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phân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tạo</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ra</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noãn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nguyên</a:t>
            </a:r>
            <a:r>
              <a:rPr lang="en-US" altLang="en-US" sz="2100" dirty="0">
                <a:solidFill>
                  <a:srgbClr val="333333"/>
                </a:solidFill>
                <a:latin typeface="Times New Roman" panose="02020603050405020304" pitchFamily="18" charset="0"/>
                <a:cs typeface="Times New Roman" panose="02020603050405020304" pitchFamily="18" charset="0"/>
              </a:rPr>
              <a:t> </a:t>
            </a:r>
            <a:r>
              <a:rPr lang="en-US" altLang="en-US" sz="2100" dirty="0" err="1">
                <a:solidFill>
                  <a:srgbClr val="333333"/>
                </a:solidFill>
                <a:latin typeface="Times New Roman" panose="02020603050405020304" pitchFamily="18" charset="0"/>
                <a:cs typeface="Times New Roman" panose="02020603050405020304" pitchFamily="18" charset="0"/>
              </a:rPr>
              <a:t>bào</a:t>
            </a:r>
            <a:r>
              <a:rPr lang="en-US" altLang="en-US" sz="2100" dirty="0">
                <a:solidFill>
                  <a:srgbClr val="333333"/>
                </a:solidFill>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Arial" panose="020B0604020202020204" pitchFamily="34" charset="0"/>
            </a:endParaRPr>
          </a:p>
          <a:p>
            <a:r>
              <a:rPr lang="en-US" altLang="en-US" sz="2100" dirty="0">
                <a:solidFill>
                  <a:srgbClr val="333333"/>
                </a:solidFill>
                <a:latin typeface="Times New Roman" panose="02020603050405020304" pitchFamily="18" charset="0"/>
                <a:cs typeface="Arial" panose="020B0604020202020204" pitchFamily="34" charset="0"/>
              </a:rPr>
              <a:t>	+ </a:t>
            </a:r>
            <a:r>
              <a:rPr lang="en-US" altLang="en-US" sz="2100" dirty="0" err="1">
                <a:solidFill>
                  <a:srgbClr val="333333"/>
                </a:solidFill>
                <a:latin typeface="Times New Roman" panose="02020603050405020304" pitchFamily="18" charset="0"/>
                <a:cs typeface="Arial" panose="020B0604020202020204" pitchFamily="34" charset="0"/>
              </a:rPr>
              <a:t>Đến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tuổi</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dậy</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thì</a:t>
            </a:r>
            <a:r>
              <a:rPr lang="en-US" altLang="en-US" sz="2100" dirty="0">
                <a:solidFill>
                  <a:srgbClr val="333333"/>
                </a:solidFill>
                <a:latin typeface="Times New Roman" panose="02020603050405020304" pitchFamily="18" charset="0"/>
                <a:cs typeface="Arial" panose="020B0604020202020204" pitchFamily="34" charset="0"/>
              </a:rPr>
              <a:t>, 1 </a:t>
            </a:r>
            <a:r>
              <a:rPr lang="en-US" altLang="en-US" sz="2100" dirty="0" err="1">
                <a:solidFill>
                  <a:srgbClr val="333333"/>
                </a:solidFill>
                <a:latin typeface="Times New Roman" panose="02020603050405020304" pitchFamily="18" charset="0"/>
                <a:cs typeface="Arial" panose="020B0604020202020204" pitchFamily="34" charset="0"/>
              </a:rPr>
              <a:t>noãn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bào</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bậc</a:t>
            </a:r>
            <a:r>
              <a:rPr lang="en-US" altLang="en-US" sz="2100" dirty="0">
                <a:solidFill>
                  <a:srgbClr val="333333"/>
                </a:solidFill>
                <a:latin typeface="Times New Roman" panose="02020603050405020304" pitchFamily="18" charset="0"/>
                <a:cs typeface="Arial" panose="020B0604020202020204" pitchFamily="34" charset="0"/>
              </a:rPr>
              <a:t> I </a:t>
            </a:r>
            <a:r>
              <a:rPr lang="en-US" altLang="en-US" sz="2100" dirty="0" err="1">
                <a:solidFill>
                  <a:srgbClr val="333333"/>
                </a:solidFill>
                <a:latin typeface="Times New Roman" panose="02020603050405020304" pitchFamily="18" charset="0"/>
                <a:cs typeface="Arial" panose="020B0604020202020204" pitchFamily="34" charset="0"/>
              </a:rPr>
              <a:t>giảm</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phân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tạo</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thành</a:t>
            </a:r>
            <a:r>
              <a:rPr lang="en-US" altLang="en-US" sz="2100" dirty="0">
                <a:solidFill>
                  <a:srgbClr val="333333"/>
                </a:solidFill>
                <a:latin typeface="Times New Roman" panose="02020603050405020304" pitchFamily="18" charset="0"/>
                <a:cs typeface="Arial" panose="020B0604020202020204" pitchFamily="34" charset="0"/>
              </a:rPr>
              <a:t> 1 </a:t>
            </a:r>
            <a:r>
              <a:rPr lang="en-US" altLang="en-US" sz="2100" dirty="0" err="1">
                <a:solidFill>
                  <a:srgbClr val="333333"/>
                </a:solidFill>
                <a:latin typeface="Times New Roman" panose="02020603050405020304" pitchFamily="18" charset="0"/>
                <a:cs typeface="Arial" panose="020B0604020202020204" pitchFamily="34" charset="0"/>
              </a:rPr>
              <a:t>noãn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bào</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bậc</a:t>
            </a:r>
            <a:r>
              <a:rPr lang="en-US" altLang="en-US" sz="2100" dirty="0">
                <a:solidFill>
                  <a:srgbClr val="333333"/>
                </a:solidFill>
                <a:latin typeface="Times New Roman" panose="02020603050405020304" pitchFamily="18" charset="0"/>
                <a:cs typeface="Arial" panose="020B0604020202020204" pitchFamily="34" charset="0"/>
              </a:rPr>
              <a:t> II </a:t>
            </a:r>
            <a:r>
              <a:rPr lang="en-US" altLang="en-US" sz="2100" dirty="0" err="1">
                <a:solidFill>
                  <a:srgbClr val="333333"/>
                </a:solidFill>
                <a:latin typeface="Times New Roman" panose="02020603050405020304" pitchFamily="18" charset="0"/>
                <a:cs typeface="Arial" panose="020B0604020202020204" pitchFamily="34" charset="0"/>
              </a:rPr>
              <a:t>và</a:t>
            </a:r>
            <a:r>
              <a:rPr lang="en-US" altLang="en-US" sz="2100" dirty="0">
                <a:solidFill>
                  <a:srgbClr val="333333"/>
                </a:solidFill>
                <a:latin typeface="Times New Roman" panose="02020603050405020304" pitchFamily="18" charset="0"/>
                <a:cs typeface="Arial" panose="020B0604020202020204" pitchFamily="34" charset="0"/>
              </a:rPr>
              <a:t> 1 </a:t>
            </a:r>
            <a:r>
              <a:rPr lang="en-US" altLang="en-US" sz="2100" dirty="0" err="1">
                <a:solidFill>
                  <a:srgbClr val="333333"/>
                </a:solidFill>
                <a:latin typeface="Times New Roman" panose="02020603050405020304" pitchFamily="18" charset="0"/>
                <a:cs typeface="Arial" panose="020B0604020202020204" pitchFamily="34" charset="0"/>
              </a:rPr>
              <a:t>thể</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cực</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Sau</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đó</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chúng</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tiếp</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tục</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quá</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trình</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giảm</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phân</a:t>
            </a:r>
            <a:r>
              <a:rPr lang="en-US" altLang="en-US" sz="2100" dirty="0">
                <a:solidFill>
                  <a:srgbClr val="333333"/>
                </a:solidFill>
                <a:latin typeface="Times New Roman" panose="02020603050405020304" pitchFamily="18" charset="0"/>
                <a:cs typeface="Arial" panose="020B0604020202020204" pitchFamily="34" charset="0"/>
              </a:rPr>
              <a:t> 2, 1 </a:t>
            </a:r>
            <a:r>
              <a:rPr lang="en-US" altLang="en-US" sz="2100" dirty="0" err="1">
                <a:solidFill>
                  <a:srgbClr val="333333"/>
                </a:solidFill>
                <a:latin typeface="Times New Roman" panose="02020603050405020304" pitchFamily="18" charset="0"/>
                <a:cs typeface="Arial" panose="020B0604020202020204" pitchFamily="34" charset="0"/>
              </a:rPr>
              <a:t>thể</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cực</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giảm</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phân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thành</a:t>
            </a:r>
            <a:r>
              <a:rPr lang="en-US" altLang="en-US" sz="2100" dirty="0">
                <a:solidFill>
                  <a:srgbClr val="333333"/>
                </a:solidFill>
                <a:latin typeface="Times New Roman" panose="02020603050405020304" pitchFamily="18" charset="0"/>
                <a:cs typeface="Arial" panose="020B0604020202020204" pitchFamily="34" charset="0"/>
              </a:rPr>
              <a:t> 2 </a:t>
            </a:r>
            <a:r>
              <a:rPr lang="en-US" altLang="en-US" sz="2100" dirty="0" err="1">
                <a:solidFill>
                  <a:srgbClr val="333333"/>
                </a:solidFill>
                <a:latin typeface="Times New Roman" panose="02020603050405020304" pitchFamily="18" charset="0"/>
                <a:cs typeface="Arial" panose="020B0604020202020204" pitchFamily="34" charset="0"/>
              </a:rPr>
              <a:t>thể</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cực</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noãn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bào</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bậc</a:t>
            </a:r>
            <a:r>
              <a:rPr lang="en-US" altLang="en-US" sz="2100" dirty="0">
                <a:solidFill>
                  <a:srgbClr val="333333"/>
                </a:solidFill>
                <a:latin typeface="Times New Roman" panose="02020603050405020304" pitchFamily="18" charset="0"/>
                <a:cs typeface="Arial" panose="020B0604020202020204" pitchFamily="34" charset="0"/>
              </a:rPr>
              <a:t> II </a:t>
            </a:r>
            <a:r>
              <a:rPr lang="en-US" altLang="en-US" sz="2100" dirty="0" err="1">
                <a:solidFill>
                  <a:srgbClr val="333333"/>
                </a:solidFill>
                <a:latin typeface="Times New Roman" panose="02020603050405020304" pitchFamily="18" charset="0"/>
                <a:cs typeface="Arial" panose="020B0604020202020204" pitchFamily="34" charset="0"/>
              </a:rPr>
              <a:t>giảm</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phân</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thành</a:t>
            </a:r>
            <a:r>
              <a:rPr lang="en-US" altLang="en-US" sz="2100" dirty="0">
                <a:solidFill>
                  <a:srgbClr val="333333"/>
                </a:solidFill>
                <a:latin typeface="Times New Roman" panose="02020603050405020304" pitchFamily="18" charset="0"/>
                <a:cs typeface="Arial" panose="020B0604020202020204" pitchFamily="34" charset="0"/>
              </a:rPr>
              <a:t> 1 </a:t>
            </a:r>
            <a:r>
              <a:rPr lang="en-US" altLang="en-US" sz="2100" dirty="0" err="1">
                <a:solidFill>
                  <a:srgbClr val="333333"/>
                </a:solidFill>
                <a:latin typeface="Times New Roman" panose="02020603050405020304" pitchFamily="18" charset="0"/>
                <a:cs typeface="Arial" panose="020B0604020202020204" pitchFamily="34" charset="0"/>
              </a:rPr>
              <a:t>thể</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cực</a:t>
            </a:r>
            <a:r>
              <a:rPr lang="en-US" altLang="en-US" sz="2100" dirty="0">
                <a:solidFill>
                  <a:srgbClr val="333333"/>
                </a:solidFill>
                <a:latin typeface="Times New Roman" panose="02020603050405020304" pitchFamily="18" charset="0"/>
                <a:cs typeface="Arial" panose="020B0604020202020204" pitchFamily="34" charset="0"/>
              </a:rPr>
              <a:t> </a:t>
            </a:r>
            <a:r>
              <a:rPr lang="en-US" altLang="en-US" sz="2100" dirty="0" err="1">
                <a:solidFill>
                  <a:srgbClr val="333333"/>
                </a:solidFill>
                <a:latin typeface="Times New Roman" panose="02020603050405020304" pitchFamily="18" charset="0"/>
                <a:cs typeface="Arial" panose="020B0604020202020204" pitchFamily="34" charset="0"/>
              </a:rPr>
              <a:t>và</a:t>
            </a:r>
            <a:r>
              <a:rPr lang="en-US" altLang="en-US" sz="2100" dirty="0">
                <a:solidFill>
                  <a:srgbClr val="333333"/>
                </a:solidFill>
                <a:latin typeface="Times New Roman" panose="02020603050405020304" pitchFamily="18" charset="0"/>
                <a:cs typeface="Arial" panose="020B0604020202020204" pitchFamily="34" charset="0"/>
              </a:rPr>
              <a:t> 1 </a:t>
            </a:r>
            <a:r>
              <a:rPr lang="en-US" altLang="en-US" sz="2100" dirty="0" err="1">
                <a:solidFill>
                  <a:srgbClr val="333333"/>
                </a:solidFill>
                <a:latin typeface="Times New Roman" panose="02020603050405020304" pitchFamily="18" charset="0"/>
                <a:cs typeface="Arial" panose="020B0604020202020204" pitchFamily="34" charset="0"/>
              </a:rPr>
              <a:t>trứng</a:t>
            </a:r>
            <a:r>
              <a:rPr lang="en-US" altLang="en-US" sz="2100" dirty="0">
                <a:solidFill>
                  <a:srgbClr val="333333"/>
                </a:solidFill>
                <a:latin typeface="Times New Roman" panose="02020603050405020304" pitchFamily="18" charset="0"/>
                <a:cs typeface="Arial" panose="020B0604020202020204" pitchFamily="34" charset="0"/>
              </a:rPr>
              <a:t> (n)</a:t>
            </a:r>
            <a:endParaRPr lang="en-US" alt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67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left)">
                                      <p:cBhvr>
                                        <p:cTn id="22" dur="500"/>
                                        <p:tgtEl>
                                          <p:spTgt spid="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769644" y="1501379"/>
            <a:ext cx="4248150" cy="45935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50" b="1" i="1">
                <a:solidFill>
                  <a:srgbClr val="FF0000"/>
                </a:solidFill>
                <a:latin typeface="Times New Roman" panose="02020603050405020304" pitchFamily="18" charset="0"/>
                <a:cs typeface="Times New Roman" panose="02020603050405020304" pitchFamily="18" charset="0"/>
              </a:rPr>
              <a:t>a.</a:t>
            </a:r>
            <a:r>
              <a:rPr lang="vi-VN" altLang="en-US" sz="2250" b="1" i="1">
                <a:solidFill>
                  <a:srgbClr val="FF0000"/>
                </a:solidFill>
                <a:latin typeface="Times New Roman" panose="02020603050405020304" pitchFamily="18" charset="0"/>
                <a:cs typeface="Times New Roman" panose="02020603050405020304" pitchFamily="18" charset="0"/>
              </a:rPr>
              <a:t> Hình thành tinh trùng và trứng</a:t>
            </a:r>
            <a:endParaRPr lang="en-US" altLang="en-US" sz="2250">
              <a:solidFill>
                <a:srgbClr val="FF0000"/>
              </a:solidFill>
              <a:latin typeface="Times New Roman" panose="02020603050405020304" pitchFamily="18" charset="0"/>
              <a:cs typeface="Times New Roman" panose="02020603050405020304" pitchFamily="18" charset="0"/>
            </a:endParaRPr>
          </a:p>
          <a:p>
            <a:r>
              <a:rPr lang="vi-VN" altLang="en-US" sz="2250" b="1" i="1">
                <a:solidFill>
                  <a:srgbClr val="FF0000"/>
                </a:solidFill>
                <a:latin typeface="Times New Roman" panose="02020603050405020304" pitchFamily="18" charset="0"/>
                <a:cs typeface="Times New Roman" panose="02020603050405020304" pitchFamily="18" charset="0"/>
              </a:rPr>
              <a:t>Quá trình sinh tinh: </a:t>
            </a:r>
            <a:endParaRPr lang="en-US" altLang="en-US" sz="2250">
              <a:solidFill>
                <a:srgbClr val="FF0000"/>
              </a:solidFill>
              <a:latin typeface="Times New Roman" panose="02020603050405020304" pitchFamily="18" charset="0"/>
              <a:cs typeface="Times New Roman" panose="02020603050405020304" pitchFamily="18" charset="0"/>
            </a:endParaRPr>
          </a:p>
          <a:p>
            <a:r>
              <a:rPr lang="vi-VN" altLang="en-US" sz="2250">
                <a:solidFill>
                  <a:srgbClr val="0000FF"/>
                </a:solidFill>
                <a:latin typeface="Times New Roman" panose="02020603050405020304" pitchFamily="18" charset="0"/>
                <a:cs typeface="Times New Roman" panose="02020603050405020304" pitchFamily="18" charset="0"/>
              </a:rPr>
              <a:t>Tinh trùng hình thành </a:t>
            </a:r>
            <a:r>
              <a:rPr lang="en-US" altLang="en-US" sz="2250">
                <a:solidFill>
                  <a:srgbClr val="0000FF"/>
                </a:solidFill>
                <a:latin typeface="Times New Roman" panose="02020603050405020304" pitchFamily="18" charset="0"/>
                <a:cs typeface="Times New Roman" panose="02020603050405020304" pitchFamily="18" charset="0"/>
              </a:rPr>
              <a:t>diễn ra như thế nào?</a:t>
            </a:r>
          </a:p>
          <a:p>
            <a:r>
              <a:rPr lang="en-US" altLang="en-US" sz="2250">
                <a:solidFill>
                  <a:srgbClr val="0000FF"/>
                </a:solidFill>
                <a:latin typeface="Times New Roman" panose="02020603050405020304" pitchFamily="18" charset="0"/>
                <a:cs typeface="Times New Roman" panose="02020603050405020304" pitchFamily="18" charset="0"/>
              </a:rPr>
              <a:t>=&gt; TT: Từ </a:t>
            </a:r>
            <a:r>
              <a:rPr lang="vi-VN" altLang="en-US" sz="2250">
                <a:solidFill>
                  <a:srgbClr val="0000FF"/>
                </a:solidFill>
                <a:latin typeface="Times New Roman" panose="02020603050405020304" pitchFamily="18" charset="0"/>
                <a:cs typeface="Times New Roman" panose="02020603050405020304" pitchFamily="18" charset="0"/>
              </a:rPr>
              <a:t>1 tế bào sinh tinh trùng </a:t>
            </a:r>
            <a:r>
              <a:rPr lang="en-US" altLang="en-US" sz="2250">
                <a:solidFill>
                  <a:srgbClr val="0000FF"/>
                </a:solidFill>
                <a:latin typeface="Times New Roman" panose="02020603050405020304" pitchFamily="18" charset="0"/>
                <a:cs typeface="Times New Roman" panose="02020603050405020304" pitchFamily="18" charset="0"/>
              </a:rPr>
              <a:t> (Tinh bào bậc 1) → mấy</a:t>
            </a:r>
            <a:r>
              <a:rPr lang="vi-VN" altLang="en-US" sz="2250">
                <a:solidFill>
                  <a:srgbClr val="0000FF"/>
                </a:solidFill>
                <a:latin typeface="Times New Roman" panose="02020603050405020304" pitchFamily="18" charset="0"/>
                <a:cs typeface="Times New Roman" panose="02020603050405020304" pitchFamily="18" charset="0"/>
              </a:rPr>
              <a:t> tinh trùng</a:t>
            </a:r>
            <a:r>
              <a:rPr lang="en-US" altLang="en-US" sz="2250">
                <a:solidFill>
                  <a:srgbClr val="0000FF"/>
                </a:solidFill>
                <a:latin typeface="Times New Roman" panose="02020603050405020304" pitchFamily="18" charset="0"/>
                <a:cs typeface="Times New Roman" panose="02020603050405020304" pitchFamily="18" charset="0"/>
              </a:rPr>
              <a:t>?</a:t>
            </a:r>
          </a:p>
          <a:p>
            <a:r>
              <a:rPr lang="vi-VN" altLang="en-US" sz="2250" b="1" i="1">
                <a:solidFill>
                  <a:srgbClr val="FF0000"/>
                </a:solidFill>
                <a:latin typeface="Times New Roman" panose="02020603050405020304" pitchFamily="18" charset="0"/>
                <a:cs typeface="Times New Roman" panose="02020603050405020304" pitchFamily="18" charset="0"/>
              </a:rPr>
              <a:t>Quá trình sinh trứng </a:t>
            </a:r>
            <a:endParaRPr lang="en-US" altLang="en-US" sz="2250" b="1" i="1">
              <a:solidFill>
                <a:srgbClr val="FF0000"/>
              </a:solidFill>
              <a:latin typeface="Times New Roman" panose="02020603050405020304" pitchFamily="18" charset="0"/>
              <a:cs typeface="Times New Roman" panose="02020603050405020304" pitchFamily="18" charset="0"/>
            </a:endParaRPr>
          </a:p>
          <a:p>
            <a:r>
              <a:rPr lang="en-US" altLang="en-US" sz="2250">
                <a:solidFill>
                  <a:srgbClr val="0000FF"/>
                </a:solidFill>
                <a:latin typeface="Times New Roman" panose="02020603050405020304" pitchFamily="18" charset="0"/>
                <a:cs typeface="Times New Roman" panose="02020603050405020304" pitchFamily="18" charset="0"/>
              </a:rPr>
              <a:t>Trứng</a:t>
            </a:r>
            <a:r>
              <a:rPr lang="vi-VN" altLang="en-US" sz="2250">
                <a:solidFill>
                  <a:srgbClr val="0000FF"/>
                </a:solidFill>
                <a:latin typeface="Times New Roman" panose="02020603050405020304" pitchFamily="18" charset="0"/>
                <a:cs typeface="Times New Roman" panose="02020603050405020304" pitchFamily="18" charset="0"/>
              </a:rPr>
              <a:t> hình thành </a:t>
            </a:r>
            <a:r>
              <a:rPr lang="en-US" altLang="en-US" sz="2250">
                <a:solidFill>
                  <a:srgbClr val="0000FF"/>
                </a:solidFill>
                <a:latin typeface="Times New Roman" panose="02020603050405020304" pitchFamily="18" charset="0"/>
                <a:cs typeface="Times New Roman" panose="02020603050405020304" pitchFamily="18" charset="0"/>
              </a:rPr>
              <a:t>diễn ra như thế nào?</a:t>
            </a:r>
          </a:p>
          <a:p>
            <a:r>
              <a:rPr lang="vi-VN" altLang="en-US" sz="2250">
                <a:solidFill>
                  <a:srgbClr val="0000FF"/>
                </a:solidFill>
                <a:latin typeface="Times New Roman" panose="02020603050405020304" pitchFamily="18" charset="0"/>
                <a:cs typeface="Times New Roman" panose="02020603050405020304" pitchFamily="18" charset="0"/>
              </a:rPr>
              <a:t>	</a:t>
            </a:r>
            <a:r>
              <a:rPr lang="en-US" altLang="en-US" sz="2250">
                <a:solidFill>
                  <a:srgbClr val="0000FF"/>
                </a:solidFill>
                <a:latin typeface="Times New Roman" panose="02020603050405020304" pitchFamily="18" charset="0"/>
                <a:cs typeface="Times New Roman" panose="02020603050405020304" pitchFamily="18" charset="0"/>
              </a:rPr>
              <a:t>=&gt; TT: Từ </a:t>
            </a:r>
            <a:r>
              <a:rPr lang="vi-VN" altLang="en-US" sz="2250">
                <a:solidFill>
                  <a:srgbClr val="0000FF"/>
                </a:solidFill>
                <a:latin typeface="Times New Roman" panose="02020603050405020304" pitchFamily="18" charset="0"/>
                <a:cs typeface="Times New Roman" panose="02020603050405020304" pitchFamily="18" charset="0"/>
              </a:rPr>
              <a:t>1 tế bào sinh </a:t>
            </a:r>
            <a:r>
              <a:rPr lang="en-US" altLang="en-US" sz="2250">
                <a:solidFill>
                  <a:srgbClr val="0000FF"/>
                </a:solidFill>
                <a:latin typeface="Times New Roman" panose="02020603050405020304" pitchFamily="18" charset="0"/>
                <a:cs typeface="Times New Roman" panose="02020603050405020304" pitchFamily="18" charset="0"/>
              </a:rPr>
              <a:t>trứng (noãn bào bậc I) → mấy trứng?</a:t>
            </a:r>
            <a:endParaRPr lang="en-US" altLang="en-US" sz="225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pic>
        <p:nvPicPr>
          <p:cNvPr id="57348" name="Picture 8">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1435" y="1371600"/>
            <a:ext cx="2609850" cy="19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0">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435" y="3613547"/>
            <a:ext cx="246697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35732" y="1314450"/>
            <a:ext cx="1635919" cy="4893647"/>
          </a:xfrm>
          <a:prstGeom prst="rect">
            <a:avLst/>
          </a:prstGeom>
          <a:solidFill>
            <a:schemeClr val="accent5">
              <a:lumMod val="20000"/>
              <a:lumOff val="80000"/>
            </a:schemeClr>
          </a:solidFill>
        </p:spPr>
        <p:txBody>
          <a:bodyPr>
            <a:spAutoFit/>
          </a:bodyPr>
          <a:lstStyle/>
          <a:p>
            <a:pPr indent="-6668" algn="just">
              <a:defRPr/>
            </a:pPr>
            <a:r>
              <a:rPr lang="vi-VN" sz="195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195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2.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Hãy trình bày quá trình sinh sản hữu tính ở động vật (lấy ví dụ ở người): </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a.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Hình thành tinh trùng</a:t>
            </a: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trứng.</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b. Sự</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 thụ tinh</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c. Sự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phát triển của phôi thai</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d. Đẻ con (sinh con)</a:t>
            </a:r>
            <a:endParaRPr lang="en-US" sz="1950">
              <a:solidFill>
                <a:srgbClr val="0000FF"/>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03961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0A5568F-C14B-4CA1-BDBB-B6C7FAE83E60}"/>
              </a:ext>
            </a:extLst>
          </p:cNvPr>
          <p:cNvGrpSpPr/>
          <p:nvPr/>
        </p:nvGrpSpPr>
        <p:grpSpPr>
          <a:xfrm>
            <a:off x="1104900" y="457200"/>
            <a:ext cx="6934200" cy="5128025"/>
            <a:chOff x="1104900" y="652290"/>
            <a:chExt cx="6934200" cy="5128025"/>
          </a:xfrm>
        </p:grpSpPr>
        <p:grpSp>
          <p:nvGrpSpPr>
            <p:cNvPr id="13" name="Group 12">
              <a:extLst>
                <a:ext uri="{FF2B5EF4-FFF2-40B4-BE49-F238E27FC236}">
                  <a16:creationId xmlns:a16="http://schemas.microsoft.com/office/drawing/2014/main" id="{A7132AAC-C6F8-47E3-86FA-A0425102F8FA}"/>
                </a:ext>
              </a:extLst>
            </p:cNvPr>
            <p:cNvGrpSpPr/>
            <p:nvPr/>
          </p:nvGrpSpPr>
          <p:grpSpPr>
            <a:xfrm>
              <a:off x="1104900" y="685800"/>
              <a:ext cx="6934200" cy="5094515"/>
              <a:chOff x="1104900" y="685800"/>
              <a:chExt cx="6934200" cy="5094515"/>
            </a:xfrm>
          </p:grpSpPr>
          <p:pic>
            <p:nvPicPr>
              <p:cNvPr id="3" name="Picture 2">
                <a:extLst>
                  <a:ext uri="{FF2B5EF4-FFF2-40B4-BE49-F238E27FC236}">
                    <a16:creationId xmlns:a16="http://schemas.microsoft.com/office/drawing/2014/main" id="{663AF5E3-CE80-4F02-8BEA-470642FBA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685800"/>
                <a:ext cx="6934200" cy="5094515"/>
              </a:xfrm>
              <a:prstGeom prst="rect">
                <a:avLst/>
              </a:prstGeom>
            </p:spPr>
          </p:pic>
          <p:sp>
            <p:nvSpPr>
              <p:cNvPr id="4" name="Rectangle 3">
                <a:extLst>
                  <a:ext uri="{FF2B5EF4-FFF2-40B4-BE49-F238E27FC236}">
                    <a16:creationId xmlns:a16="http://schemas.microsoft.com/office/drawing/2014/main" id="{26D72369-745A-4BB0-BB7F-BA6EF4389FC5}"/>
                  </a:ext>
                </a:extLst>
              </p:cNvPr>
              <p:cNvSpPr/>
              <p:nvPr/>
            </p:nvSpPr>
            <p:spPr>
              <a:xfrm>
                <a:off x="3048000" y="5334000"/>
                <a:ext cx="762000" cy="3048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5B42BB-9B67-47E2-BBD1-A7883FDAAFEE}"/>
                  </a:ext>
                </a:extLst>
              </p:cNvPr>
              <p:cNvSpPr/>
              <p:nvPr/>
            </p:nvSpPr>
            <p:spPr>
              <a:xfrm>
                <a:off x="2034822" y="4343400"/>
                <a:ext cx="838200" cy="29391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E1873D-B006-48B2-8DF2-5B8E59D57429}"/>
                  </a:ext>
                </a:extLst>
              </p:cNvPr>
              <p:cNvSpPr/>
              <p:nvPr/>
            </p:nvSpPr>
            <p:spPr>
              <a:xfrm>
                <a:off x="1295400" y="1905000"/>
                <a:ext cx="914400" cy="609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78237F-6135-43CE-A4D4-DABF1F5C9842}"/>
                  </a:ext>
                </a:extLst>
              </p:cNvPr>
              <p:cNvSpPr/>
              <p:nvPr/>
            </p:nvSpPr>
            <p:spPr>
              <a:xfrm>
                <a:off x="2873022" y="772885"/>
                <a:ext cx="914400" cy="6096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B0B54E-9E25-4E97-8A9A-351C32EDA279}"/>
                  </a:ext>
                </a:extLst>
              </p:cNvPr>
              <p:cNvSpPr/>
              <p:nvPr/>
            </p:nvSpPr>
            <p:spPr>
              <a:xfrm>
                <a:off x="4800600" y="772884"/>
                <a:ext cx="914400" cy="21771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2CAD9F-4F6C-48BD-ADF6-1F32D6408054}"/>
                  </a:ext>
                </a:extLst>
              </p:cNvPr>
              <p:cNvSpPr/>
              <p:nvPr/>
            </p:nvSpPr>
            <p:spPr>
              <a:xfrm>
                <a:off x="4224866" y="1100261"/>
                <a:ext cx="1947333" cy="21771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274826-DDDD-4AEC-8FAA-B9C5C31D0DA7}"/>
                  </a:ext>
                </a:extLst>
              </p:cNvPr>
              <p:cNvSpPr/>
              <p:nvPr/>
            </p:nvSpPr>
            <p:spPr>
              <a:xfrm>
                <a:off x="6705600" y="1382485"/>
                <a:ext cx="914400" cy="21771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003E8E-0581-4E91-94D9-264B605B8D23}"/>
                  </a:ext>
                </a:extLst>
              </p:cNvPr>
              <p:cNvSpPr/>
              <p:nvPr/>
            </p:nvSpPr>
            <p:spPr>
              <a:xfrm>
                <a:off x="7100711" y="2743200"/>
                <a:ext cx="914400" cy="21771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D8466F-BC84-424B-AE7A-8CC7BBECDBB6}"/>
                  </a:ext>
                </a:extLst>
              </p:cNvPr>
              <p:cNvSpPr/>
              <p:nvPr/>
            </p:nvSpPr>
            <p:spPr>
              <a:xfrm>
                <a:off x="7100711" y="4637315"/>
                <a:ext cx="914400" cy="498726"/>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54E4E81-8D41-4246-8C16-FC121871954B}"/>
                </a:ext>
              </a:extLst>
            </p:cNvPr>
            <p:cNvSpPr txBox="1"/>
            <p:nvPr/>
          </p:nvSpPr>
          <p:spPr>
            <a:xfrm>
              <a:off x="2793239" y="5334000"/>
              <a:ext cx="994183" cy="369332"/>
            </a:xfrm>
            <a:prstGeom prst="rect">
              <a:avLst/>
            </a:prstGeom>
            <a:noFill/>
          </p:spPr>
          <p:txBody>
            <a:bodyPr wrap="none" rtlCol="0">
              <a:spAutoFit/>
            </a:bodyPr>
            <a:lstStyle/>
            <a:p>
              <a:r>
                <a:rPr lang="en-US" dirty="0"/>
                <a:t>TB </a:t>
              </a:r>
              <a:r>
                <a:rPr lang="en-US" dirty="0" err="1"/>
                <a:t>trứng</a:t>
              </a:r>
              <a:endParaRPr lang="en-US" dirty="0"/>
            </a:p>
          </p:txBody>
        </p:sp>
        <p:sp>
          <p:nvSpPr>
            <p:cNvPr id="15" name="TextBox 14">
              <a:extLst>
                <a:ext uri="{FF2B5EF4-FFF2-40B4-BE49-F238E27FC236}">
                  <a16:creationId xmlns:a16="http://schemas.microsoft.com/office/drawing/2014/main" id="{5136C274-70C4-4F7D-98AE-76E0361C568B}"/>
                </a:ext>
              </a:extLst>
            </p:cNvPr>
            <p:cNvSpPr txBox="1"/>
            <p:nvPr/>
          </p:nvSpPr>
          <p:spPr>
            <a:xfrm>
              <a:off x="3429000" y="3886200"/>
              <a:ext cx="1327608" cy="369332"/>
            </a:xfrm>
            <a:prstGeom prst="rect">
              <a:avLst/>
            </a:prstGeom>
            <a:noFill/>
          </p:spPr>
          <p:txBody>
            <a:bodyPr wrap="none" rtlCol="0">
              <a:spAutoFit/>
            </a:bodyPr>
            <a:lstStyle/>
            <a:p>
              <a:r>
                <a:rPr lang="en-US" dirty="0" err="1"/>
                <a:t>Buồng</a:t>
              </a:r>
              <a:r>
                <a:rPr lang="en-US" dirty="0"/>
                <a:t> </a:t>
              </a:r>
              <a:r>
                <a:rPr lang="en-US" dirty="0" err="1"/>
                <a:t>trứng</a:t>
              </a:r>
              <a:endParaRPr lang="en-US" dirty="0"/>
            </a:p>
          </p:txBody>
        </p:sp>
        <p:sp>
          <p:nvSpPr>
            <p:cNvPr id="16" name="TextBox 15">
              <a:extLst>
                <a:ext uri="{FF2B5EF4-FFF2-40B4-BE49-F238E27FC236}">
                  <a16:creationId xmlns:a16="http://schemas.microsoft.com/office/drawing/2014/main" id="{E8400890-EA7D-44EE-B4E0-591218389335}"/>
                </a:ext>
              </a:extLst>
            </p:cNvPr>
            <p:cNvSpPr txBox="1"/>
            <p:nvPr/>
          </p:nvSpPr>
          <p:spPr>
            <a:xfrm>
              <a:off x="1847146" y="4305691"/>
              <a:ext cx="946093" cy="369332"/>
            </a:xfrm>
            <a:prstGeom prst="rect">
              <a:avLst/>
            </a:prstGeom>
            <a:noFill/>
          </p:spPr>
          <p:txBody>
            <a:bodyPr wrap="none" rtlCol="0">
              <a:spAutoFit/>
            </a:bodyPr>
            <a:lstStyle/>
            <a:p>
              <a:r>
                <a:rPr lang="en-US" dirty="0" err="1"/>
                <a:t>Thụ</a:t>
              </a:r>
              <a:r>
                <a:rPr lang="en-US" dirty="0"/>
                <a:t> </a:t>
              </a:r>
              <a:r>
                <a:rPr lang="en-US" dirty="0" err="1"/>
                <a:t>tinh</a:t>
              </a:r>
              <a:endParaRPr lang="en-US" dirty="0"/>
            </a:p>
          </p:txBody>
        </p:sp>
        <p:sp>
          <p:nvSpPr>
            <p:cNvPr id="17" name="TextBox 16">
              <a:extLst>
                <a:ext uri="{FF2B5EF4-FFF2-40B4-BE49-F238E27FC236}">
                  <a16:creationId xmlns:a16="http://schemas.microsoft.com/office/drawing/2014/main" id="{307745E4-0319-4E7C-A353-B6E216A21CA9}"/>
                </a:ext>
              </a:extLst>
            </p:cNvPr>
            <p:cNvSpPr txBox="1"/>
            <p:nvPr/>
          </p:nvSpPr>
          <p:spPr>
            <a:xfrm>
              <a:off x="2357965" y="1176829"/>
              <a:ext cx="806631" cy="369332"/>
            </a:xfrm>
            <a:prstGeom prst="rect">
              <a:avLst/>
            </a:prstGeom>
            <a:noFill/>
          </p:spPr>
          <p:txBody>
            <a:bodyPr wrap="none" rtlCol="0">
              <a:spAutoFit/>
            </a:bodyPr>
            <a:lstStyle/>
            <a:p>
              <a:r>
                <a:rPr lang="en-US" dirty="0" err="1"/>
                <a:t>Hợp</a:t>
              </a:r>
              <a:r>
                <a:rPr lang="en-US" dirty="0"/>
                <a:t> </a:t>
              </a:r>
              <a:r>
                <a:rPr lang="en-US" dirty="0" err="1"/>
                <a:t>tử</a:t>
              </a:r>
              <a:endParaRPr lang="en-US" dirty="0"/>
            </a:p>
          </p:txBody>
        </p:sp>
        <p:sp>
          <p:nvSpPr>
            <p:cNvPr id="18" name="TextBox 17">
              <a:extLst>
                <a:ext uri="{FF2B5EF4-FFF2-40B4-BE49-F238E27FC236}">
                  <a16:creationId xmlns:a16="http://schemas.microsoft.com/office/drawing/2014/main" id="{C2B15400-CC40-4575-ABF3-76240B4FA180}"/>
                </a:ext>
              </a:extLst>
            </p:cNvPr>
            <p:cNvSpPr txBox="1"/>
            <p:nvPr/>
          </p:nvSpPr>
          <p:spPr>
            <a:xfrm>
              <a:off x="4147146" y="1063571"/>
              <a:ext cx="609462" cy="369332"/>
            </a:xfrm>
            <a:prstGeom prst="rect">
              <a:avLst/>
            </a:prstGeom>
            <a:noFill/>
          </p:spPr>
          <p:txBody>
            <a:bodyPr wrap="none" rtlCol="0">
              <a:spAutoFit/>
            </a:bodyPr>
            <a:lstStyle/>
            <a:p>
              <a:r>
                <a:rPr lang="en-US" dirty="0"/>
                <a:t>2 TB</a:t>
              </a:r>
            </a:p>
          </p:txBody>
        </p:sp>
        <p:sp>
          <p:nvSpPr>
            <p:cNvPr id="19" name="TextBox 18">
              <a:extLst>
                <a:ext uri="{FF2B5EF4-FFF2-40B4-BE49-F238E27FC236}">
                  <a16:creationId xmlns:a16="http://schemas.microsoft.com/office/drawing/2014/main" id="{9D8EE979-DEA5-4D02-86D4-216B17959239}"/>
                </a:ext>
              </a:extLst>
            </p:cNvPr>
            <p:cNvSpPr txBox="1"/>
            <p:nvPr/>
          </p:nvSpPr>
          <p:spPr>
            <a:xfrm>
              <a:off x="4819206" y="1024452"/>
              <a:ext cx="609462" cy="369332"/>
            </a:xfrm>
            <a:prstGeom prst="rect">
              <a:avLst/>
            </a:prstGeom>
            <a:noFill/>
          </p:spPr>
          <p:txBody>
            <a:bodyPr wrap="none" rtlCol="0">
              <a:spAutoFit/>
            </a:bodyPr>
            <a:lstStyle/>
            <a:p>
              <a:r>
                <a:rPr lang="en-US" dirty="0"/>
                <a:t>4 TB</a:t>
              </a:r>
            </a:p>
          </p:txBody>
        </p:sp>
        <p:sp>
          <p:nvSpPr>
            <p:cNvPr id="20" name="TextBox 19">
              <a:extLst>
                <a:ext uri="{FF2B5EF4-FFF2-40B4-BE49-F238E27FC236}">
                  <a16:creationId xmlns:a16="http://schemas.microsoft.com/office/drawing/2014/main" id="{1907955E-9BE8-4F17-A382-6F2B7363E3B7}"/>
                </a:ext>
              </a:extLst>
            </p:cNvPr>
            <p:cNvSpPr txBox="1"/>
            <p:nvPr/>
          </p:nvSpPr>
          <p:spPr>
            <a:xfrm>
              <a:off x="5625335" y="1021622"/>
              <a:ext cx="609462" cy="369332"/>
            </a:xfrm>
            <a:prstGeom prst="rect">
              <a:avLst/>
            </a:prstGeom>
            <a:noFill/>
          </p:spPr>
          <p:txBody>
            <a:bodyPr wrap="none" rtlCol="0">
              <a:spAutoFit/>
            </a:bodyPr>
            <a:lstStyle/>
            <a:p>
              <a:r>
                <a:rPr lang="en-US" dirty="0"/>
                <a:t>8 TB</a:t>
              </a:r>
            </a:p>
          </p:txBody>
        </p:sp>
        <p:sp>
          <p:nvSpPr>
            <p:cNvPr id="21" name="TextBox 20">
              <a:extLst>
                <a:ext uri="{FF2B5EF4-FFF2-40B4-BE49-F238E27FC236}">
                  <a16:creationId xmlns:a16="http://schemas.microsoft.com/office/drawing/2014/main" id="{E80D4517-9D5C-400E-943E-428D140DBF72}"/>
                </a:ext>
              </a:extLst>
            </p:cNvPr>
            <p:cNvSpPr txBox="1"/>
            <p:nvPr/>
          </p:nvSpPr>
          <p:spPr>
            <a:xfrm>
              <a:off x="6755691" y="1176829"/>
              <a:ext cx="992579" cy="369332"/>
            </a:xfrm>
            <a:prstGeom prst="rect">
              <a:avLst/>
            </a:prstGeom>
            <a:noFill/>
          </p:spPr>
          <p:txBody>
            <a:bodyPr wrap="none" rtlCol="0">
              <a:spAutoFit/>
            </a:bodyPr>
            <a:lstStyle/>
            <a:p>
              <a:r>
                <a:rPr lang="en-US" dirty="0" err="1"/>
                <a:t>Phôi</a:t>
              </a:r>
              <a:r>
                <a:rPr lang="en-US" dirty="0"/>
                <a:t> </a:t>
              </a:r>
              <a:r>
                <a:rPr lang="en-US" dirty="0" err="1"/>
                <a:t>dâu</a:t>
              </a:r>
              <a:endParaRPr lang="en-US" dirty="0"/>
            </a:p>
          </p:txBody>
        </p:sp>
        <p:sp>
          <p:nvSpPr>
            <p:cNvPr id="22" name="TextBox 21">
              <a:extLst>
                <a:ext uri="{FF2B5EF4-FFF2-40B4-BE49-F238E27FC236}">
                  <a16:creationId xmlns:a16="http://schemas.microsoft.com/office/drawing/2014/main" id="{CB752FDB-1875-4A16-952A-3074CA9BDAAC}"/>
                </a:ext>
              </a:extLst>
            </p:cNvPr>
            <p:cNvSpPr txBox="1"/>
            <p:nvPr/>
          </p:nvSpPr>
          <p:spPr>
            <a:xfrm>
              <a:off x="6234797" y="693822"/>
              <a:ext cx="822661" cy="369332"/>
            </a:xfrm>
            <a:prstGeom prst="rect">
              <a:avLst/>
            </a:prstGeom>
            <a:noFill/>
          </p:spPr>
          <p:txBody>
            <a:bodyPr wrap="none" rtlCol="0">
              <a:spAutoFit/>
            </a:bodyPr>
            <a:lstStyle/>
            <a:p>
              <a:r>
                <a:rPr lang="en-US" dirty="0" err="1"/>
                <a:t>Ngày</a:t>
              </a:r>
              <a:r>
                <a:rPr lang="en-US" dirty="0"/>
                <a:t> 3</a:t>
              </a:r>
            </a:p>
          </p:txBody>
        </p:sp>
        <p:sp>
          <p:nvSpPr>
            <p:cNvPr id="23" name="TextBox 22">
              <a:extLst>
                <a:ext uri="{FF2B5EF4-FFF2-40B4-BE49-F238E27FC236}">
                  <a16:creationId xmlns:a16="http://schemas.microsoft.com/office/drawing/2014/main" id="{F1BF2392-67D0-457E-8E40-3CC1BBAB7F39}"/>
                </a:ext>
              </a:extLst>
            </p:cNvPr>
            <p:cNvSpPr txBox="1"/>
            <p:nvPr/>
          </p:nvSpPr>
          <p:spPr>
            <a:xfrm>
              <a:off x="3107335" y="665982"/>
              <a:ext cx="822661" cy="369332"/>
            </a:xfrm>
            <a:prstGeom prst="rect">
              <a:avLst/>
            </a:prstGeom>
            <a:noFill/>
          </p:spPr>
          <p:txBody>
            <a:bodyPr wrap="none" rtlCol="0">
              <a:spAutoFit/>
            </a:bodyPr>
            <a:lstStyle/>
            <a:p>
              <a:r>
                <a:rPr lang="en-US" dirty="0" err="1"/>
                <a:t>Ngày</a:t>
              </a:r>
              <a:r>
                <a:rPr lang="en-US" dirty="0"/>
                <a:t> 1</a:t>
              </a:r>
            </a:p>
          </p:txBody>
        </p:sp>
        <p:sp>
          <p:nvSpPr>
            <p:cNvPr id="24" name="TextBox 23">
              <a:extLst>
                <a:ext uri="{FF2B5EF4-FFF2-40B4-BE49-F238E27FC236}">
                  <a16:creationId xmlns:a16="http://schemas.microsoft.com/office/drawing/2014/main" id="{967F61CE-85C1-491B-A935-C59A99292BF4}"/>
                </a:ext>
              </a:extLst>
            </p:cNvPr>
            <p:cNvSpPr txBox="1"/>
            <p:nvPr/>
          </p:nvSpPr>
          <p:spPr>
            <a:xfrm>
              <a:off x="4797778" y="652290"/>
              <a:ext cx="822661" cy="369332"/>
            </a:xfrm>
            <a:prstGeom prst="rect">
              <a:avLst/>
            </a:prstGeom>
            <a:noFill/>
          </p:spPr>
          <p:txBody>
            <a:bodyPr wrap="none" rtlCol="0">
              <a:spAutoFit/>
            </a:bodyPr>
            <a:lstStyle/>
            <a:p>
              <a:r>
                <a:rPr lang="en-US" dirty="0" err="1"/>
                <a:t>Ngày</a:t>
              </a:r>
              <a:r>
                <a:rPr lang="en-US" dirty="0"/>
                <a:t> 2</a:t>
              </a:r>
            </a:p>
          </p:txBody>
        </p:sp>
        <p:sp>
          <p:nvSpPr>
            <p:cNvPr id="25" name="TextBox 24">
              <a:extLst>
                <a:ext uri="{FF2B5EF4-FFF2-40B4-BE49-F238E27FC236}">
                  <a16:creationId xmlns:a16="http://schemas.microsoft.com/office/drawing/2014/main" id="{336F839D-EF97-4649-AEA0-0952A011D7FD}"/>
                </a:ext>
              </a:extLst>
            </p:cNvPr>
            <p:cNvSpPr txBox="1"/>
            <p:nvPr/>
          </p:nvSpPr>
          <p:spPr>
            <a:xfrm>
              <a:off x="6755691" y="3623709"/>
              <a:ext cx="1107996" cy="369332"/>
            </a:xfrm>
            <a:prstGeom prst="rect">
              <a:avLst/>
            </a:prstGeom>
            <a:noFill/>
          </p:spPr>
          <p:txBody>
            <a:bodyPr wrap="none" rtlCol="0">
              <a:spAutoFit/>
            </a:bodyPr>
            <a:lstStyle/>
            <a:p>
              <a:r>
                <a:rPr lang="en-US" dirty="0" err="1"/>
                <a:t>Phôi</a:t>
              </a:r>
              <a:r>
                <a:rPr lang="en-US" dirty="0"/>
                <a:t> </a:t>
              </a:r>
              <a:r>
                <a:rPr lang="en-US" dirty="0" err="1"/>
                <a:t>nang</a:t>
              </a:r>
              <a:endParaRPr lang="en-US" dirty="0"/>
            </a:p>
          </p:txBody>
        </p:sp>
        <p:sp>
          <p:nvSpPr>
            <p:cNvPr id="26" name="TextBox 25">
              <a:extLst>
                <a:ext uri="{FF2B5EF4-FFF2-40B4-BE49-F238E27FC236}">
                  <a16:creationId xmlns:a16="http://schemas.microsoft.com/office/drawing/2014/main" id="{7A368075-6034-464B-9706-FD6A2B84C36B}"/>
                </a:ext>
              </a:extLst>
            </p:cNvPr>
            <p:cNvSpPr txBox="1"/>
            <p:nvPr/>
          </p:nvSpPr>
          <p:spPr>
            <a:xfrm>
              <a:off x="6553126" y="4637315"/>
              <a:ext cx="1397708" cy="646331"/>
            </a:xfrm>
            <a:prstGeom prst="rect">
              <a:avLst/>
            </a:prstGeom>
            <a:noFill/>
          </p:spPr>
          <p:txBody>
            <a:bodyPr wrap="square" rtlCol="0">
              <a:spAutoFit/>
            </a:bodyPr>
            <a:lstStyle/>
            <a:p>
              <a:pPr algn="ctr"/>
              <a:r>
                <a:rPr lang="en-US" dirty="0" err="1"/>
                <a:t>Làm</a:t>
              </a:r>
              <a:r>
                <a:rPr lang="en-US" dirty="0"/>
                <a:t> </a:t>
              </a:r>
              <a:r>
                <a:rPr lang="en-US" dirty="0" err="1"/>
                <a:t>tổ</a:t>
              </a:r>
              <a:r>
                <a:rPr lang="en-US" dirty="0"/>
                <a:t> </a:t>
              </a:r>
              <a:r>
                <a:rPr lang="en-US" dirty="0" err="1"/>
                <a:t>trong</a:t>
              </a:r>
              <a:r>
                <a:rPr lang="en-US" dirty="0"/>
                <a:t> </a:t>
              </a:r>
              <a:r>
                <a:rPr lang="en-US" dirty="0" err="1"/>
                <a:t>tử</a:t>
              </a:r>
              <a:r>
                <a:rPr lang="en-US" dirty="0"/>
                <a:t> </a:t>
              </a:r>
              <a:r>
                <a:rPr lang="en-US" dirty="0" err="1"/>
                <a:t>cung</a:t>
              </a:r>
              <a:endParaRPr lang="en-US" dirty="0"/>
            </a:p>
          </p:txBody>
        </p:sp>
      </p:grpSp>
      <p:sp>
        <p:nvSpPr>
          <p:cNvPr id="28" name="TextBox 27">
            <a:extLst>
              <a:ext uri="{FF2B5EF4-FFF2-40B4-BE49-F238E27FC236}">
                <a16:creationId xmlns:a16="http://schemas.microsoft.com/office/drawing/2014/main" id="{1D462426-7AE5-4480-B1DE-159B8B284320}"/>
              </a:ext>
            </a:extLst>
          </p:cNvPr>
          <p:cNvSpPr txBox="1"/>
          <p:nvPr/>
        </p:nvSpPr>
        <p:spPr>
          <a:xfrm>
            <a:off x="2057872" y="5661034"/>
            <a:ext cx="5204178" cy="830997"/>
          </a:xfrm>
          <a:prstGeom prst="rect">
            <a:avLst/>
          </a:prstGeom>
          <a:noFill/>
        </p:spPr>
        <p:txBody>
          <a:bodyPr wrap="square" rtlCol="0">
            <a:spAutoFit/>
          </a:bodyPr>
          <a:lstStyle/>
          <a:p>
            <a:pPr algn="ctr"/>
            <a:r>
              <a:rPr lang="en-US" sz="2400" dirty="0" err="1">
                <a:solidFill>
                  <a:schemeClr val="bg1"/>
                </a:solidFill>
              </a:rPr>
              <a:t>Vị</a:t>
            </a:r>
            <a:r>
              <a:rPr lang="en-US" sz="2400" dirty="0">
                <a:solidFill>
                  <a:schemeClr val="bg1"/>
                </a:solidFill>
              </a:rPr>
              <a:t> </a:t>
            </a:r>
            <a:r>
              <a:rPr lang="en-US" sz="2400" dirty="0" err="1">
                <a:solidFill>
                  <a:schemeClr val="bg1"/>
                </a:solidFill>
              </a:rPr>
              <a:t>trí</a:t>
            </a:r>
            <a:r>
              <a:rPr lang="en-US" sz="2400" dirty="0">
                <a:solidFill>
                  <a:schemeClr val="bg1"/>
                </a:solidFill>
              </a:rPr>
              <a:t> </a:t>
            </a:r>
            <a:r>
              <a:rPr lang="en-US" sz="2400" dirty="0" err="1">
                <a:solidFill>
                  <a:schemeClr val="bg1"/>
                </a:solidFill>
              </a:rPr>
              <a:t>thụ</a:t>
            </a:r>
            <a:r>
              <a:rPr lang="en-US" sz="2400" dirty="0">
                <a:solidFill>
                  <a:schemeClr val="bg1"/>
                </a:solidFill>
              </a:rPr>
              <a:t> </a:t>
            </a:r>
            <a:r>
              <a:rPr lang="en-US" sz="2400" dirty="0" err="1">
                <a:solidFill>
                  <a:schemeClr val="bg1"/>
                </a:solidFill>
              </a:rPr>
              <a:t>tinh</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giai</a:t>
            </a:r>
            <a:r>
              <a:rPr lang="en-US" sz="2400" dirty="0">
                <a:solidFill>
                  <a:schemeClr val="bg1"/>
                </a:solidFill>
              </a:rPr>
              <a:t> </a:t>
            </a:r>
            <a:r>
              <a:rPr lang="en-US" sz="2400" dirty="0" err="1">
                <a:solidFill>
                  <a:schemeClr val="bg1"/>
                </a:solidFill>
              </a:rPr>
              <a:t>đoạn</a:t>
            </a:r>
            <a:r>
              <a:rPr lang="en-US" sz="2400" dirty="0">
                <a:solidFill>
                  <a:schemeClr val="bg1"/>
                </a:solidFill>
              </a:rPr>
              <a:t> </a:t>
            </a:r>
            <a:r>
              <a:rPr lang="en-US" sz="2400" dirty="0" err="1">
                <a:solidFill>
                  <a:schemeClr val="bg1"/>
                </a:solidFill>
              </a:rPr>
              <a:t>phát</a:t>
            </a:r>
            <a:r>
              <a:rPr lang="en-US" sz="2400" dirty="0">
                <a:solidFill>
                  <a:schemeClr val="bg1"/>
                </a:solidFill>
              </a:rPr>
              <a:t> </a:t>
            </a:r>
            <a:r>
              <a:rPr lang="en-US" sz="2400" dirty="0" err="1">
                <a:solidFill>
                  <a:schemeClr val="bg1"/>
                </a:solidFill>
              </a:rPr>
              <a:t>triển</a:t>
            </a:r>
            <a:r>
              <a:rPr lang="en-US" sz="2400" dirty="0">
                <a:solidFill>
                  <a:schemeClr val="bg1"/>
                </a:solidFill>
              </a:rPr>
              <a:t> </a:t>
            </a:r>
            <a:r>
              <a:rPr lang="en-US" sz="2400" dirty="0" err="1">
                <a:solidFill>
                  <a:schemeClr val="bg1"/>
                </a:solidFill>
              </a:rPr>
              <a:t>phôi</a:t>
            </a:r>
            <a:r>
              <a:rPr lang="en-US" sz="2400" dirty="0">
                <a:solidFill>
                  <a:schemeClr val="bg1"/>
                </a:solidFill>
              </a:rPr>
              <a:t> </a:t>
            </a:r>
            <a:r>
              <a:rPr lang="en-US" sz="2400" dirty="0" err="1">
                <a:solidFill>
                  <a:schemeClr val="bg1"/>
                </a:solidFill>
              </a:rPr>
              <a:t>sớm</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phôi</a:t>
            </a:r>
            <a:r>
              <a:rPr lang="en-US" sz="2400" dirty="0">
                <a:solidFill>
                  <a:schemeClr val="bg1"/>
                </a:solidFill>
              </a:rPr>
              <a:t> </a:t>
            </a:r>
            <a:r>
              <a:rPr lang="en-US" sz="2400" dirty="0" err="1">
                <a:solidFill>
                  <a:schemeClr val="bg1"/>
                </a:solidFill>
              </a:rPr>
              <a:t>làm</a:t>
            </a:r>
            <a:r>
              <a:rPr lang="en-US" sz="2400" dirty="0">
                <a:solidFill>
                  <a:schemeClr val="bg1"/>
                </a:solidFill>
              </a:rPr>
              <a:t> </a:t>
            </a:r>
            <a:r>
              <a:rPr lang="en-US" sz="2400" dirty="0" err="1">
                <a:solidFill>
                  <a:schemeClr val="bg1"/>
                </a:solidFill>
              </a:rPr>
              <a:t>tổ</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tử</a:t>
            </a:r>
            <a:r>
              <a:rPr lang="en-US" sz="2400" dirty="0">
                <a:solidFill>
                  <a:schemeClr val="bg1"/>
                </a:solidFill>
              </a:rPr>
              <a:t> </a:t>
            </a:r>
            <a:r>
              <a:rPr lang="en-US" sz="2400" dirty="0" err="1">
                <a:solidFill>
                  <a:schemeClr val="bg1"/>
                </a:solidFill>
              </a:rPr>
              <a:t>cung</a:t>
            </a:r>
            <a:endParaRPr lang="en-US" sz="2400" dirty="0">
              <a:solidFill>
                <a:schemeClr val="bg1"/>
              </a:solidFill>
            </a:endParaRPr>
          </a:p>
        </p:txBody>
      </p:sp>
    </p:spTree>
    <p:extLst>
      <p:ext uri="{BB962C8B-B14F-4D97-AF65-F5344CB8AC3E}">
        <p14:creationId xmlns:p14="http://schemas.microsoft.com/office/powerpoint/2010/main" val="3341832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022" y="1428751"/>
            <a:ext cx="1028700" cy="4442242"/>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4</a:t>
            </a:r>
            <a:endParaRPr lang="en-US" sz="2100">
              <a:solidFill>
                <a:srgbClr val="0000FF"/>
              </a:solidFill>
              <a:ea typeface="Arial" panose="020B0604020202020204" pitchFamily="34" charset="0"/>
              <a:cs typeface="Times New Roman" panose="02020603050405020304" pitchFamily="18" charset="0"/>
            </a:endParaRPr>
          </a:p>
          <a:p>
            <a:pPr marL="18574" algn="ctr">
              <a:lnSpc>
                <a:spcPct val="115000"/>
              </a:lnSpc>
              <a:spcAft>
                <a:spcPts val="750"/>
              </a:spcAft>
              <a:tabLst>
                <a:tab pos="114776" algn="l"/>
              </a:tabLst>
              <a:defRPr/>
            </a:pPr>
            <a:r>
              <a:rPr lang="vi-VN"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Tóm tắt q</a:t>
            </a:r>
            <a:r>
              <a:rPr lang="vi-VN"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uá trình thụ tinh diễn ra như thế nào?</a:t>
            </a:r>
            <a:endParaRPr lang="en-US" sz="2100">
              <a:solidFill>
                <a:srgbClr val="0000FF"/>
              </a:solidFill>
              <a:ea typeface="Arial" panose="020B0604020202020204" pitchFamily="34" charset="0"/>
              <a:cs typeface="Times New Roman" panose="02020603050405020304" pitchFamily="18" charset="0"/>
            </a:endParaRPr>
          </a:p>
        </p:txBody>
      </p:sp>
      <p:sp>
        <p:nvSpPr>
          <p:cNvPr id="7" name="TextBox 6"/>
          <p:cNvSpPr txBox="1">
            <a:spLocks noChangeArrowheads="1"/>
          </p:cNvSpPr>
          <p:nvPr/>
        </p:nvSpPr>
        <p:spPr bwMode="auto">
          <a:xfrm>
            <a:off x="7136607" y="1559719"/>
            <a:ext cx="1913335" cy="391491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750"/>
              </a:spcAft>
            </a:pPr>
            <a:r>
              <a:rPr lang="en-US" altLang="en-US" sz="3600">
                <a:solidFill>
                  <a:srgbClr val="333333"/>
                </a:solidFill>
                <a:latin typeface="Times New Roman" panose="02020603050405020304" pitchFamily="18" charset="0"/>
                <a:cs typeface="Times New Roman" panose="02020603050405020304" pitchFamily="18" charset="0"/>
              </a:rPr>
              <a:t>Dựa trên hình tóm tắt 4 bước quá trình thụ tinh:</a:t>
            </a:r>
            <a:endParaRPr lang="en-US" altLang="en-US" sz="3300">
              <a:ea typeface="Arial" panose="020B0604020202020204" pitchFamily="34" charset="0"/>
              <a:cs typeface="Times New Roman" panose="02020603050405020304" pitchFamily="18" charset="0"/>
            </a:endParaRPr>
          </a:p>
        </p:txBody>
      </p:sp>
      <p:sp>
        <p:nvSpPr>
          <p:cNvPr id="3" name="TextBox 2"/>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pic>
        <p:nvPicPr>
          <p:cNvPr id="6042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22" y="74355"/>
            <a:ext cx="7940278" cy="678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98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
        <p:nvSpPr>
          <p:cNvPr id="4" name="TextBox 3"/>
          <p:cNvSpPr txBox="1"/>
          <p:nvPr/>
        </p:nvSpPr>
        <p:spPr>
          <a:xfrm>
            <a:off x="175022" y="1428751"/>
            <a:ext cx="1028700" cy="4442242"/>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4</a:t>
            </a:r>
            <a:endParaRPr lang="en-US" sz="2100">
              <a:solidFill>
                <a:srgbClr val="0000FF"/>
              </a:solidFill>
              <a:ea typeface="Arial" panose="020B0604020202020204" pitchFamily="34" charset="0"/>
              <a:cs typeface="Times New Roman" panose="02020603050405020304" pitchFamily="18" charset="0"/>
            </a:endParaRPr>
          </a:p>
          <a:p>
            <a:pPr marL="18574" algn="ctr">
              <a:lnSpc>
                <a:spcPct val="115000"/>
              </a:lnSpc>
              <a:spcAft>
                <a:spcPts val="750"/>
              </a:spcAft>
              <a:tabLst>
                <a:tab pos="114776" algn="l"/>
              </a:tabLst>
              <a:defRPr/>
            </a:pPr>
            <a:r>
              <a:rPr lang="vi-VN"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Tóm tắt q</a:t>
            </a:r>
            <a:r>
              <a:rPr lang="vi-VN"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uá trình thụ tinh diễn ra như thế nào?</a:t>
            </a:r>
            <a:endParaRPr lang="en-US" sz="2100">
              <a:solidFill>
                <a:srgbClr val="0000FF"/>
              </a:solidFill>
              <a:ea typeface="Arial" panose="020B0604020202020204" pitchFamily="34" charset="0"/>
              <a:cs typeface="Times New Roman" panose="02020603050405020304" pitchFamily="18" charset="0"/>
            </a:endParaRPr>
          </a:p>
        </p:txBody>
      </p:sp>
      <p:sp>
        <p:nvSpPr>
          <p:cNvPr id="7" name="TextBox 6"/>
          <p:cNvSpPr txBox="1">
            <a:spLocks noChangeArrowheads="1"/>
          </p:cNvSpPr>
          <p:nvPr/>
        </p:nvSpPr>
        <p:spPr bwMode="auto">
          <a:xfrm>
            <a:off x="1428750" y="1371600"/>
            <a:ext cx="7543800" cy="449379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spcAft>
                <a:spcPts val="750"/>
              </a:spcAft>
            </a:pPr>
            <a:r>
              <a:rPr lang="en-US" altLang="en-US" sz="2100">
                <a:solidFill>
                  <a:srgbClr val="333333"/>
                </a:solidFill>
                <a:latin typeface="Times New Roman" panose="02020603050405020304" pitchFamily="18" charset="0"/>
                <a:cs typeface="Times New Roman" panose="02020603050405020304" pitchFamily="18" charset="0"/>
              </a:rPr>
              <a:t>Khi tinh trùng gắn vào thụ thể trên màng sinh chất của tế bào trứng thì gây ra phản ứng vỏ, ngăn không cho các tinh trùng khác xâm nhập vào tế bào trứng. Vì vậy, chỉ có một tinh trùng thụ tinh với một tế bào trứng để tạo thành hợp tử</a:t>
            </a:r>
            <a:endParaRPr lang="en-US" altLang="en-US">
              <a:ea typeface="Arial" panose="020B0604020202020204" pitchFamily="34" charset="0"/>
              <a:cs typeface="Times New Roman" panose="02020603050405020304" pitchFamily="18" charset="0"/>
            </a:endParaRPr>
          </a:p>
          <a:p>
            <a:pPr algn="just">
              <a:lnSpc>
                <a:spcPct val="115000"/>
              </a:lnSpc>
              <a:spcAft>
                <a:spcPts val="750"/>
              </a:spcAft>
            </a:pPr>
            <a:r>
              <a:rPr lang="en-US" altLang="en-US" sz="2100">
                <a:solidFill>
                  <a:srgbClr val="333333"/>
                </a:solidFill>
                <a:latin typeface="Times New Roman" panose="02020603050405020304" pitchFamily="18" charset="0"/>
                <a:cs typeface="Times New Roman" panose="02020603050405020304" pitchFamily="18" charset="0"/>
              </a:rPr>
              <a:t>+ Tinh trùng đi qua lớp tế bào</a:t>
            </a:r>
            <a:endParaRPr lang="en-US" altLang="en-US">
              <a:cs typeface="Arial" panose="020B0604020202020204" pitchFamily="34" charset="0"/>
            </a:endParaRPr>
          </a:p>
          <a:p>
            <a:pPr algn="just">
              <a:lnSpc>
                <a:spcPct val="115000"/>
              </a:lnSpc>
              <a:spcAft>
                <a:spcPts val="750"/>
              </a:spcAft>
            </a:pPr>
            <a:r>
              <a:rPr lang="en-US" altLang="en-US" sz="2100">
                <a:solidFill>
                  <a:srgbClr val="333333"/>
                </a:solidFill>
                <a:latin typeface="Times New Roman" panose="02020603050405020304" pitchFamily="18" charset="0"/>
                <a:cs typeface="Times New Roman" panose="02020603050405020304" pitchFamily="18" charset="0"/>
              </a:rPr>
              <a:t>+ Đầu tinh trùng giải phóng enzyme giúp tinh trùng đi qua màng sáng</a:t>
            </a:r>
            <a:endParaRPr lang="en-US" altLang="en-US">
              <a:cs typeface="Arial" panose="020B0604020202020204" pitchFamily="34" charset="0"/>
            </a:endParaRPr>
          </a:p>
          <a:p>
            <a:pPr algn="just">
              <a:lnSpc>
                <a:spcPct val="115000"/>
              </a:lnSpc>
              <a:spcAft>
                <a:spcPts val="750"/>
              </a:spcAft>
            </a:pPr>
            <a:r>
              <a:rPr lang="en-US" altLang="en-US" sz="2100">
                <a:solidFill>
                  <a:srgbClr val="333333"/>
                </a:solidFill>
                <a:latin typeface="Times New Roman" panose="02020603050405020304" pitchFamily="18" charset="0"/>
                <a:cs typeface="Times New Roman" panose="02020603050405020304" pitchFamily="18" charset="0"/>
              </a:rPr>
              <a:t>+ Tinh trùng gắn vào thụ thể trên màng sinh chất, màng tinh trùng hoà nhập với màng trứng</a:t>
            </a:r>
            <a:endParaRPr lang="en-US" altLang="en-US">
              <a:cs typeface="Arial" panose="020B0604020202020204" pitchFamily="34" charset="0"/>
            </a:endParaRPr>
          </a:p>
          <a:p>
            <a:r>
              <a:rPr lang="en-US" altLang="en-US" sz="2100">
                <a:solidFill>
                  <a:srgbClr val="333333"/>
                </a:solidFill>
                <a:latin typeface="Times New Roman" panose="02020603050405020304" pitchFamily="18" charset="0"/>
                <a:cs typeface="Times New Roman" panose="02020603050405020304" pitchFamily="18" charset="0"/>
              </a:rPr>
              <a:t>+ Nhân tinh trùng xâm nhập vào tế bào trứng và kết hợp với nhân của tế bào trứng</a:t>
            </a:r>
            <a:endParaRPr lang="en-US" altLang="en-US" sz="2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44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95288" y="549275"/>
            <a:ext cx="6337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romanUcPeriod"/>
            </a:pPr>
            <a:r>
              <a:rPr lang="en-US" altLang="en-US" sz="3200" b="1" dirty="0">
                <a:solidFill>
                  <a:srgbClr val="FF0000"/>
                </a:solidFill>
                <a:latin typeface="Times New Roman" panose="02020603050405020304" pitchFamily="18" charset="0"/>
              </a:rPr>
              <a:t>SINH SẢN VÔ TÍNH </a:t>
            </a:r>
          </a:p>
          <a:p>
            <a:pPr marL="0" indent="0" eaLnBrk="1" hangingPunct="1">
              <a:spcBef>
                <a:spcPct val="50000"/>
              </a:spcBef>
            </a:pPr>
            <a:r>
              <a:rPr lang="en-US" altLang="en-US" sz="3200" b="1" dirty="0" err="1">
                <a:solidFill>
                  <a:srgbClr val="FF0000"/>
                </a:solidFill>
                <a:latin typeface="Times New Roman" panose="02020603050405020304" pitchFamily="18" charset="0"/>
              </a:rPr>
              <a:t>Khái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niệm</a:t>
            </a:r>
            <a:r>
              <a:rPr lang="en-US" altLang="en-US" sz="3200" b="1" dirty="0">
                <a:latin typeface="Times New Roman" panose="02020603050405020304" pitchFamily="18" charset="0"/>
              </a:rPr>
              <a:t> </a:t>
            </a:r>
          </a:p>
        </p:txBody>
      </p:sp>
      <p:sp>
        <p:nvSpPr>
          <p:cNvPr id="37896" name="Text Box 8"/>
          <p:cNvSpPr txBox="1">
            <a:spLocks noChangeArrowheads="1"/>
          </p:cNvSpPr>
          <p:nvPr/>
        </p:nvSpPr>
        <p:spPr bwMode="auto">
          <a:xfrm>
            <a:off x="395288" y="1985963"/>
            <a:ext cx="487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FF0000"/>
                </a:solidFill>
                <a:latin typeface="Times New Roman" panose="02020603050405020304" pitchFamily="18" charset="0"/>
              </a:rPr>
              <a:t>Cơ</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sở</a:t>
            </a:r>
            <a:r>
              <a:rPr lang="en-US" altLang="en-US" sz="3200" b="1" dirty="0">
                <a:solidFill>
                  <a:srgbClr val="FF0000"/>
                </a:solidFill>
                <a:latin typeface="Times New Roman" panose="02020603050405020304" pitchFamily="18" charset="0"/>
              </a:rPr>
              <a:t> </a:t>
            </a:r>
          </a:p>
        </p:txBody>
      </p:sp>
      <p:sp>
        <p:nvSpPr>
          <p:cNvPr id="37897" name="Text Box 9"/>
          <p:cNvSpPr txBox="1">
            <a:spLocks noChangeArrowheads="1"/>
          </p:cNvSpPr>
          <p:nvPr/>
        </p:nvSpPr>
        <p:spPr bwMode="auto">
          <a:xfrm>
            <a:off x="0" y="2451100"/>
            <a:ext cx="89646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rgbClr val="6600FF"/>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Sinh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sản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vô</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tính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dựa</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trên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quá</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trình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phân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bào</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nguyên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nhiễm</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các</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tế</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bào</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phân</a:t>
            </a:r>
            <a:r>
              <a:rPr lang="en-US" altLang="en-US" sz="3200" dirty="0">
                <a:solidFill>
                  <a:schemeClr val="bg1"/>
                </a:solidFill>
                <a:latin typeface="Times New Roman" panose="02020603050405020304" pitchFamily="18" charset="0"/>
              </a:rPr>
              <a:t> chia </a:t>
            </a:r>
            <a:r>
              <a:rPr lang="en-US" altLang="en-US" sz="3200" dirty="0" err="1">
                <a:solidFill>
                  <a:schemeClr val="bg1"/>
                </a:solidFill>
                <a:latin typeface="Times New Roman" panose="02020603050405020304" pitchFamily="18" charset="0"/>
              </a:rPr>
              <a:t>và</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phân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hóa</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để</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tạo</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ra</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thể</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mới</a:t>
            </a:r>
            <a:r>
              <a:rPr lang="en-US" altLang="en-US" sz="3200" dirty="0">
                <a:solidFill>
                  <a:schemeClr val="bg1"/>
                </a:solidFill>
                <a:latin typeface="Times New Roman" panose="02020603050405020304" pitchFamily="18" charset="0"/>
              </a:rPr>
              <a:t>.</a:t>
            </a:r>
          </a:p>
        </p:txBody>
      </p:sp>
    </p:spTree>
    <p:extLst>
      <p:ext uri="{BB962C8B-B14F-4D97-AF65-F5344CB8AC3E}">
        <p14:creationId xmlns:p14="http://schemas.microsoft.com/office/powerpoint/2010/main" val="32325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37896">
                                            <p:txEl>
                                              <p:pRg st="0" end="0"/>
                                            </p:txEl>
                                          </p:spTgt>
                                        </p:tgtEl>
                                        <p:attrNameLst>
                                          <p:attrName>style.visibility</p:attrName>
                                        </p:attrNameLst>
                                      </p:cBhvr>
                                      <p:to>
                                        <p:strVal val="visible"/>
                                      </p:to>
                                    </p:set>
                                    <p:animEffect transition="in" filter="box(in)">
                                      <p:cBhvr>
                                        <p:cTn id="15" dur="500"/>
                                        <p:tgtEl>
                                          <p:spTgt spid="3789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37897">
                                            <p:txEl>
                                              <p:pRg st="0" end="0"/>
                                            </p:txEl>
                                          </p:spTgt>
                                        </p:tgtEl>
                                        <p:attrNameLst>
                                          <p:attrName>style.visibility</p:attrName>
                                        </p:attrNameLst>
                                      </p:cBhvr>
                                      <p:to>
                                        <p:strVal val="visible"/>
                                      </p:to>
                                    </p:set>
                                    <p:animEffect transition="in" filter="box(in)">
                                      <p:cBhvr>
                                        <p:cTn id="20" dur="500"/>
                                        <p:tgtEl>
                                          <p:spTgt spid="378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0"/>
          <p:cNvSpPr txBox="1">
            <a:spLocks noChangeArrowheads="1"/>
          </p:cNvSpPr>
          <p:nvPr/>
        </p:nvSpPr>
        <p:spPr bwMode="auto">
          <a:xfrm>
            <a:off x="3048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t> </a:t>
            </a:r>
          </a:p>
        </p:txBody>
      </p:sp>
      <p:sp>
        <p:nvSpPr>
          <p:cNvPr id="15363" name="Text Box 20"/>
          <p:cNvSpPr txBox="1">
            <a:spLocks noChangeArrowheads="1"/>
          </p:cNvSpPr>
          <p:nvPr/>
        </p:nvSpPr>
        <p:spPr bwMode="auto">
          <a:xfrm>
            <a:off x="3048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t> </a:t>
            </a:r>
          </a:p>
        </p:txBody>
      </p:sp>
      <p:sp>
        <p:nvSpPr>
          <p:cNvPr id="15364" name="Rectangle 6"/>
          <p:cNvSpPr>
            <a:spLocks noChangeArrowheads="1"/>
          </p:cNvSpPr>
          <p:nvPr/>
        </p:nvSpPr>
        <p:spPr bwMode="auto">
          <a:xfrm>
            <a:off x="457200" y="3810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a:solidFill>
                  <a:srgbClr val="FF0000"/>
                </a:solidFill>
                <a:latin typeface="Times New Roman" panose="02020603050405020304" pitchFamily="18" charset="0"/>
              </a:rPr>
              <a:t>GĐ3: </a:t>
            </a:r>
            <a:r>
              <a:rPr lang="en-US" altLang="en-US">
                <a:solidFill>
                  <a:srgbClr val="0000FF"/>
                </a:solidFill>
                <a:latin typeface="Times New Roman" panose="02020603050405020304" pitchFamily="18" charset="0"/>
              </a:rPr>
              <a:t>PHÁT TRIỂN PHÔI </a:t>
            </a:r>
            <a:r>
              <a:rPr lang="en-US" altLang="en-US">
                <a:solidFill>
                  <a:srgbClr val="0000FF"/>
                </a:solidFill>
                <a:latin typeface="Times New Roman" panose="02020603050405020304" pitchFamily="18" charset="0"/>
                <a:sym typeface="Wingdings" panose="05000000000000000000" pitchFamily="2" charset="2"/>
              </a:rPr>
              <a:t>CƠ THỂ MỚI</a:t>
            </a:r>
          </a:p>
        </p:txBody>
      </p:sp>
      <p:pic>
        <p:nvPicPr>
          <p:cNvPr id="15365" name="Picture 7" descr="10"/>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914400"/>
            <a:ext cx="9144000" cy="5715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4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304800" y="1066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dirty="0">
                <a:solidFill>
                  <a:srgbClr val="FF0000"/>
                </a:solidFill>
                <a:latin typeface="Times New Roman" panose="02020603050405020304" pitchFamily="18" charset="0"/>
              </a:rPr>
              <a:t>GĐ3: </a:t>
            </a:r>
            <a:r>
              <a:rPr lang="en-US" altLang="en-US" dirty="0">
                <a:solidFill>
                  <a:srgbClr val="0000FF"/>
                </a:solidFill>
                <a:latin typeface="Times New Roman" panose="02020603050405020304" pitchFamily="18" charset="0"/>
              </a:rPr>
              <a:t>PHÁT TRIỂN PHÔI </a:t>
            </a:r>
            <a:r>
              <a:rPr lang="en-US" altLang="en-US" dirty="0">
                <a:solidFill>
                  <a:srgbClr val="0000FF"/>
                </a:solidFill>
                <a:latin typeface="Times New Roman" panose="02020603050405020304" pitchFamily="18" charset="0"/>
                <a:sym typeface="Wingdings" panose="05000000000000000000" pitchFamily="2" charset="2"/>
              </a:rPr>
              <a:t>CƠ THỂ MỚI</a:t>
            </a:r>
          </a:p>
        </p:txBody>
      </p:sp>
      <p:sp>
        <p:nvSpPr>
          <p:cNvPr id="16387" name="Line 8"/>
          <p:cNvSpPr>
            <a:spLocks noChangeShapeType="1"/>
          </p:cNvSpPr>
          <p:nvPr/>
        </p:nvSpPr>
        <p:spPr bwMode="auto">
          <a:xfrm flipV="1">
            <a:off x="4876800" y="2925763"/>
            <a:ext cx="2209800" cy="46037"/>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 name="Rectangle 11"/>
          <p:cNvSpPr>
            <a:spLocks noChangeArrowheads="1"/>
          </p:cNvSpPr>
          <p:nvPr/>
        </p:nvSpPr>
        <p:spPr bwMode="auto">
          <a:xfrm>
            <a:off x="228600" y="26670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a:solidFill>
                  <a:srgbClr val="FF0000"/>
                </a:solidFill>
                <a:latin typeface="Times New Roman" panose="02020603050405020304" pitchFamily="18" charset="0"/>
              </a:rPr>
              <a:t>Hợp tử</a:t>
            </a:r>
          </a:p>
        </p:txBody>
      </p:sp>
      <p:sp>
        <p:nvSpPr>
          <p:cNvPr id="16389" name="Rectangle 12"/>
          <p:cNvSpPr>
            <a:spLocks noChangeArrowheads="1"/>
          </p:cNvSpPr>
          <p:nvPr/>
        </p:nvSpPr>
        <p:spPr bwMode="auto">
          <a:xfrm>
            <a:off x="7086600" y="26670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a:solidFill>
                  <a:srgbClr val="FF0000"/>
                </a:solidFill>
                <a:latin typeface="Times New Roman" panose="02020603050405020304" pitchFamily="18" charset="0"/>
              </a:rPr>
              <a:t>Cơ thể mới</a:t>
            </a:r>
          </a:p>
        </p:txBody>
      </p:sp>
      <p:sp>
        <p:nvSpPr>
          <p:cNvPr id="16390" name="Rectangle 13"/>
          <p:cNvSpPr>
            <a:spLocks noChangeArrowheads="1"/>
          </p:cNvSpPr>
          <p:nvPr/>
        </p:nvSpPr>
        <p:spPr bwMode="auto">
          <a:xfrm>
            <a:off x="1905000" y="243840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sz="2000">
                <a:latin typeface="Times New Roman" panose="02020603050405020304" pitchFamily="18" charset="0"/>
              </a:rPr>
              <a:t>Phân chia</a:t>
            </a:r>
          </a:p>
        </p:txBody>
      </p:sp>
      <p:sp>
        <p:nvSpPr>
          <p:cNvPr id="16391" name="Rectangle 14"/>
          <p:cNvSpPr>
            <a:spLocks noChangeArrowheads="1"/>
          </p:cNvSpPr>
          <p:nvPr/>
        </p:nvSpPr>
        <p:spPr bwMode="auto">
          <a:xfrm>
            <a:off x="4724400" y="312420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sz="2000">
                <a:latin typeface="Times New Roman" panose="02020603050405020304" pitchFamily="18" charset="0"/>
              </a:rPr>
              <a:t>Biệt hóa cơ quan</a:t>
            </a:r>
          </a:p>
        </p:txBody>
      </p:sp>
      <p:sp>
        <p:nvSpPr>
          <p:cNvPr id="16392" name="Rectangle 15"/>
          <p:cNvSpPr>
            <a:spLocks noChangeArrowheads="1"/>
          </p:cNvSpPr>
          <p:nvPr/>
        </p:nvSpPr>
        <p:spPr bwMode="auto">
          <a:xfrm>
            <a:off x="3657600" y="2667000"/>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a:solidFill>
                  <a:srgbClr val="FF0000"/>
                </a:solidFill>
                <a:latin typeface="Times New Roman" panose="02020603050405020304" pitchFamily="18" charset="0"/>
              </a:rPr>
              <a:t>Phôi</a:t>
            </a:r>
          </a:p>
        </p:txBody>
      </p:sp>
      <p:sp>
        <p:nvSpPr>
          <p:cNvPr id="16393" name="Line 8"/>
          <p:cNvSpPr>
            <a:spLocks noChangeShapeType="1"/>
          </p:cNvSpPr>
          <p:nvPr/>
        </p:nvSpPr>
        <p:spPr bwMode="auto">
          <a:xfrm flipV="1">
            <a:off x="1981200" y="2879725"/>
            <a:ext cx="1828800" cy="46038"/>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4" name="Rectangle 17"/>
          <p:cNvSpPr>
            <a:spLocks noChangeArrowheads="1"/>
          </p:cNvSpPr>
          <p:nvPr/>
        </p:nvSpPr>
        <p:spPr bwMode="auto">
          <a:xfrm>
            <a:off x="5181600" y="2362200"/>
            <a:ext cx="128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r>
              <a:rPr lang="en-US" altLang="en-US" sz="2000">
                <a:latin typeface="Times New Roman" panose="02020603050405020304" pitchFamily="18" charset="0"/>
              </a:rPr>
              <a:t>Phân hóa </a:t>
            </a:r>
          </a:p>
        </p:txBody>
      </p:sp>
    </p:spTree>
    <p:extLst>
      <p:ext uri="{BB962C8B-B14F-4D97-AF65-F5344CB8AC3E}">
        <p14:creationId xmlns:p14="http://schemas.microsoft.com/office/powerpoint/2010/main" val="3587961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922" y="823913"/>
            <a:ext cx="1257300" cy="517065"/>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1</a:t>
            </a:r>
            <a:endParaRPr lang="en-US" sz="2100">
              <a:solidFill>
                <a:srgbClr val="0000FF"/>
              </a:solidFill>
              <a:ea typeface="Arial" panose="020B060402020202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169069" y="1250157"/>
          <a:ext cx="8934450" cy="4750594"/>
        </p:xfrm>
        <a:graphic>
          <a:graphicData uri="http://schemas.openxmlformats.org/drawingml/2006/table">
            <a:tbl>
              <a:tblPr/>
              <a:tblGrid>
                <a:gridCol w="828675">
                  <a:extLst>
                    <a:ext uri="{9D8B030D-6E8A-4147-A177-3AD203B41FA5}">
                      <a16:colId xmlns:a16="http://schemas.microsoft.com/office/drawing/2014/main" val="20000"/>
                    </a:ext>
                  </a:extLst>
                </a:gridCol>
                <a:gridCol w="5838825">
                  <a:extLst>
                    <a:ext uri="{9D8B030D-6E8A-4147-A177-3AD203B41FA5}">
                      <a16:colId xmlns:a16="http://schemas.microsoft.com/office/drawing/2014/main" val="20001"/>
                    </a:ext>
                  </a:extLst>
                </a:gridCol>
                <a:gridCol w="2266950">
                  <a:extLst>
                    <a:ext uri="{9D8B030D-6E8A-4147-A177-3AD203B41FA5}">
                      <a16:colId xmlns:a16="http://schemas.microsoft.com/office/drawing/2014/main" val="20002"/>
                    </a:ext>
                  </a:extLst>
                </a:gridCol>
              </a:tblGrid>
              <a:tr h="378619">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HT</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Đặc điểm</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Đại diện</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extLst>
                  <a:ext uri="{0D108BD9-81ED-4DB2-BD59-A6C34878D82A}">
                    <a16:rowId xmlns:a16="http://schemas.microsoft.com/office/drawing/2014/main" val="10000"/>
                  </a:ext>
                </a:extLst>
              </a:tr>
              <a:tr h="1990725">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Thụ tinh ngoài</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Ví dụ?</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2381250">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Thụ tinh trong</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Ví dụ?</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sp>
        <p:nvSpPr>
          <p:cNvPr id="7" name="TextBox 6"/>
          <p:cNvSpPr txBox="1">
            <a:spLocks noChangeArrowheads="1"/>
          </p:cNvSpPr>
          <p:nvPr/>
        </p:nvSpPr>
        <p:spPr bwMode="auto">
          <a:xfrm>
            <a:off x="1028700" y="1714500"/>
            <a:ext cx="5772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Quá</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thụ</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diễn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ra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thế</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nào</a:t>
            </a:r>
            <a:r>
              <a:rPr lang="en-US" altLang="en-US" sz="2400" dirty="0">
                <a:solidFill>
                  <a:srgbClr val="0000FF"/>
                </a:solidFill>
                <a:latin typeface="Times New Roman" panose="02020603050405020304" pitchFamily="18" charset="0"/>
                <a:cs typeface="Times New Roman" panose="02020603050405020304" pitchFamily="18" charset="0"/>
              </a:rPr>
              <a:t>?</a:t>
            </a:r>
          </a:p>
          <a:p>
            <a:pPr algn="just" eaLnBrk="1" hangingPunct="1">
              <a:spcBef>
                <a:spcPct val="0"/>
              </a:spcBef>
              <a:spcAft>
                <a:spcPct val="0"/>
              </a:spcAft>
              <a:buClrTx/>
              <a:buSzTx/>
              <a:buFontTx/>
              <a:buNone/>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Tỉ</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thụ</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sót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thế</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nào</a:t>
            </a:r>
            <a:r>
              <a:rPr lang="en-US" altLang="en-US" sz="2400" dirty="0">
                <a:solidFill>
                  <a:srgbClr val="0000FF"/>
                </a:solidFill>
                <a:latin typeface="Times New Roman" panose="02020603050405020304" pitchFamily="18" charset="0"/>
                <a:cs typeface="Times New Roman" panose="02020603050405020304" pitchFamily="18" charset="0"/>
              </a:rPr>
              <a:t>?</a:t>
            </a:r>
          </a:p>
          <a:p>
            <a:pPr>
              <a:spcBef>
                <a:spcPct val="0"/>
              </a:spcBef>
              <a:spcAft>
                <a:spcPct val="0"/>
              </a:spcAft>
              <a:buClrTx/>
              <a:buSzTx/>
              <a:buFontTx/>
              <a:buNone/>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028700" y="3638550"/>
            <a:ext cx="5772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Quá</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trình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thụ</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diễn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ra</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thế</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nào</a:t>
            </a:r>
            <a:r>
              <a:rPr lang="en-US" altLang="en-US" sz="2400" dirty="0">
                <a:solidFill>
                  <a:srgbClr val="0000FF"/>
                </a:solidFill>
                <a:latin typeface="Times New Roman" panose="02020603050405020304" pitchFamily="18" charset="0"/>
                <a:cs typeface="Times New Roman" panose="02020603050405020304" pitchFamily="18" charset="0"/>
              </a:rPr>
              <a:t>?</a:t>
            </a:r>
            <a:endPar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Tỉ</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lệ</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thụ</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tinh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sống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sót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như</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thế</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nào</a:t>
            </a:r>
            <a:r>
              <a:rPr lang="en-US" altLang="en-US" sz="2400" dirty="0">
                <a:solidFill>
                  <a:srgbClr val="0000FF"/>
                </a:solidFill>
                <a:latin typeface="Times New Roman" panose="02020603050405020304" pitchFamily="18" charset="0"/>
                <a:cs typeface="Times New Roman" panose="02020603050405020304" pitchFamily="18" charset="0"/>
              </a:rPr>
              <a:t>?</a:t>
            </a:r>
            <a:endParaRPr lang="en-US" altLang="en-US" sz="2400" dirty="0">
              <a:solidFill>
                <a:srgbClr val="0000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21401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a_ro_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Oval 7"/>
          <p:cNvSpPr>
            <a:spLocks noChangeArrowheads="1"/>
          </p:cNvSpPr>
          <p:nvPr/>
        </p:nvSpPr>
        <p:spPr bwMode="auto">
          <a:xfrm>
            <a:off x="2362200" y="152400"/>
            <a:ext cx="4724400" cy="914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lgn="ctr"/>
            <a:r>
              <a:rPr lang="en-US" altLang="en-US" sz="4400">
                <a:solidFill>
                  <a:schemeClr val="tx1"/>
                </a:solidFill>
                <a:latin typeface="Times New Roman" panose="02020603050405020304" pitchFamily="18" charset="0"/>
              </a:rPr>
              <a:t>Hình ảnh </a:t>
            </a:r>
          </a:p>
        </p:txBody>
      </p:sp>
      <p:pic>
        <p:nvPicPr>
          <p:cNvPr id="29704" name="Picture 8" descr="Scan0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810000" cy="2590800"/>
          </a:xfrm>
          <a:prstGeom prst="rect">
            <a:avLst/>
          </a:prstGeom>
          <a:noFill/>
          <a:ln w="57150" cmpd="thinThick">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0" descr="H (21)"/>
          <p:cNvPicPr>
            <a:picLocks noChangeAspect="1" noChangeArrowheads="1"/>
          </p:cNvPicPr>
          <p:nvPr/>
        </p:nvPicPr>
        <p:blipFill>
          <a:blip r:embed="rId5">
            <a:extLst>
              <a:ext uri="{28A0092B-C50C-407E-A947-70E740481C1C}">
                <a14:useLocalDpi xmlns:a14="http://schemas.microsoft.com/office/drawing/2010/main" val="0"/>
              </a:ext>
            </a:extLst>
          </a:blip>
          <a:srcRect l="7143" t="11734" r="3212" b="23456"/>
          <a:stretch>
            <a:fillRect/>
          </a:stretch>
        </p:blipFill>
        <p:spPr bwMode="auto">
          <a:xfrm>
            <a:off x="4171950" y="3886200"/>
            <a:ext cx="4743450" cy="2800350"/>
          </a:xfrm>
          <a:prstGeom prst="rect">
            <a:avLst/>
          </a:prstGeom>
          <a:noFill/>
          <a:ln w="57150" cmpd="thinThick">
            <a:solidFill>
              <a:srgbClr val="009999"/>
            </a:solidFill>
            <a:miter lim="800000"/>
            <a:headEnd/>
            <a:tailEnd/>
          </a:ln>
          <a:extLst>
            <a:ext uri="{909E8E84-426E-40DD-AFC4-6F175D3DCCD1}">
              <a14:hiddenFill xmlns:a14="http://schemas.microsoft.com/office/drawing/2010/main">
                <a:solidFill>
                  <a:srgbClr val="FFFFFF"/>
                </a:solidFill>
              </a14:hiddenFill>
            </a:ext>
          </a:extLst>
        </p:spPr>
      </p:pic>
      <p:sp>
        <p:nvSpPr>
          <p:cNvPr id="23559" name="AutoShape 11">
            <a:hlinkClick r:id="rId6" action="ppaction://hlinksldjump" highlightClick="1"/>
          </p:cNvPr>
          <p:cNvSpPr>
            <a:spLocks noChangeArrowheads="1"/>
          </p:cNvSpPr>
          <p:nvPr/>
        </p:nvSpPr>
        <p:spPr bwMode="auto">
          <a:xfrm>
            <a:off x="8458200" y="76200"/>
            <a:ext cx="381000" cy="3810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endParaRPr lang="en-US" altLang="en-US"/>
          </a:p>
        </p:txBody>
      </p:sp>
    </p:spTree>
    <p:extLst>
      <p:ext uri="{BB962C8B-B14F-4D97-AF65-F5344CB8AC3E}">
        <p14:creationId xmlns:p14="http://schemas.microsoft.com/office/powerpoint/2010/main" val="331964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additive="base">
                                        <p:cTn id="7" dur="500" fill="hold"/>
                                        <p:tgtEl>
                                          <p:spTgt spid="29703"/>
                                        </p:tgtEl>
                                        <p:attrNameLst>
                                          <p:attrName>ppt_x</p:attrName>
                                        </p:attrNameLst>
                                      </p:cBhvr>
                                      <p:tavLst>
                                        <p:tav tm="0">
                                          <p:val>
                                            <p:strVal val="#ppt_x"/>
                                          </p:val>
                                        </p:tav>
                                        <p:tav tm="100000">
                                          <p:val>
                                            <p:strVal val="#ppt_x"/>
                                          </p:val>
                                        </p:tav>
                                      </p:tavLst>
                                    </p:anim>
                                    <p:anim calcmode="lin" valueType="num">
                                      <p:cBhvr additive="base">
                                        <p:cTn id="8" dur="500" fill="hold"/>
                                        <p:tgtEl>
                                          <p:spTgt spid="2970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9701"/>
                                        </p:tgtEl>
                                        <p:attrNameLst>
                                          <p:attrName>style.visibility</p:attrName>
                                        </p:attrNameLst>
                                      </p:cBhvr>
                                      <p:to>
                                        <p:strVal val="visible"/>
                                      </p:to>
                                    </p:set>
                                    <p:anim calcmode="lin" valueType="num">
                                      <p:cBhvr additive="base">
                                        <p:cTn id="12" dur="500" fill="hold"/>
                                        <p:tgtEl>
                                          <p:spTgt spid="29701"/>
                                        </p:tgtEl>
                                        <p:attrNameLst>
                                          <p:attrName>ppt_x</p:attrName>
                                        </p:attrNameLst>
                                      </p:cBhvr>
                                      <p:tavLst>
                                        <p:tav tm="0">
                                          <p:val>
                                            <p:strVal val="#ppt_x"/>
                                          </p:val>
                                        </p:tav>
                                        <p:tav tm="100000">
                                          <p:val>
                                            <p:strVal val="#ppt_x"/>
                                          </p:val>
                                        </p:tav>
                                      </p:tavLst>
                                    </p:anim>
                                    <p:anim calcmode="lin" valueType="num">
                                      <p:cBhvr additive="base">
                                        <p:cTn id="13" dur="500" fill="hold"/>
                                        <p:tgtEl>
                                          <p:spTgt spid="2970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6" fill="hold" nodeType="afterEffect">
                                  <p:stCondLst>
                                    <p:cond delay="0"/>
                                  </p:stCondLst>
                                  <p:childTnLst>
                                    <p:set>
                                      <p:cBhvr>
                                        <p:cTn id="16" dur="1" fill="hold">
                                          <p:stCondLst>
                                            <p:cond delay="0"/>
                                          </p:stCondLst>
                                        </p:cTn>
                                        <p:tgtEl>
                                          <p:spTgt spid="29702"/>
                                        </p:tgtEl>
                                        <p:attrNameLst>
                                          <p:attrName>style.visibility</p:attrName>
                                        </p:attrNameLst>
                                      </p:cBhvr>
                                      <p:to>
                                        <p:strVal val="visible"/>
                                      </p:to>
                                    </p:set>
                                    <p:anim calcmode="lin" valueType="num">
                                      <p:cBhvr additive="base">
                                        <p:cTn id="17" dur="500" fill="hold"/>
                                        <p:tgtEl>
                                          <p:spTgt spid="29702"/>
                                        </p:tgtEl>
                                        <p:attrNameLst>
                                          <p:attrName>ppt_x</p:attrName>
                                        </p:attrNameLst>
                                      </p:cBhvr>
                                      <p:tavLst>
                                        <p:tav tm="0">
                                          <p:val>
                                            <p:strVal val="1+#ppt_w/2"/>
                                          </p:val>
                                        </p:tav>
                                        <p:tav tm="100000">
                                          <p:val>
                                            <p:strVal val="#ppt_x"/>
                                          </p:val>
                                        </p:tav>
                                      </p:tavLst>
                                    </p:anim>
                                    <p:anim calcmode="lin" valueType="num">
                                      <p:cBhvr additive="base">
                                        <p:cTn id="18" dur="500" fill="hold"/>
                                        <p:tgtEl>
                                          <p:spTgt spid="2970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53" presetClass="entr" presetSubtype="0" fill="hold" nodeType="afterEffect">
                                  <p:stCondLst>
                                    <p:cond delay="0"/>
                                  </p:stCondLst>
                                  <p:childTnLst>
                                    <p:set>
                                      <p:cBhvr>
                                        <p:cTn id="21" dur="1" fill="hold">
                                          <p:stCondLst>
                                            <p:cond delay="0"/>
                                          </p:stCondLst>
                                        </p:cTn>
                                        <p:tgtEl>
                                          <p:spTgt spid="29704"/>
                                        </p:tgtEl>
                                        <p:attrNameLst>
                                          <p:attrName>style.visibility</p:attrName>
                                        </p:attrNameLst>
                                      </p:cBhvr>
                                      <p:to>
                                        <p:strVal val="visible"/>
                                      </p:to>
                                    </p:set>
                                    <p:anim calcmode="lin" valueType="num">
                                      <p:cBhvr>
                                        <p:cTn id="22" dur="500" fill="hold"/>
                                        <p:tgtEl>
                                          <p:spTgt spid="29704"/>
                                        </p:tgtEl>
                                        <p:attrNameLst>
                                          <p:attrName>ppt_w</p:attrName>
                                        </p:attrNameLst>
                                      </p:cBhvr>
                                      <p:tavLst>
                                        <p:tav tm="0">
                                          <p:val>
                                            <p:fltVal val="0"/>
                                          </p:val>
                                        </p:tav>
                                        <p:tav tm="100000">
                                          <p:val>
                                            <p:strVal val="#ppt_w"/>
                                          </p:val>
                                        </p:tav>
                                      </p:tavLst>
                                    </p:anim>
                                    <p:anim calcmode="lin" valueType="num">
                                      <p:cBhvr>
                                        <p:cTn id="23" dur="500" fill="hold"/>
                                        <p:tgtEl>
                                          <p:spTgt spid="29704"/>
                                        </p:tgtEl>
                                        <p:attrNameLst>
                                          <p:attrName>ppt_h</p:attrName>
                                        </p:attrNameLst>
                                      </p:cBhvr>
                                      <p:tavLst>
                                        <p:tav tm="0">
                                          <p:val>
                                            <p:fltVal val="0"/>
                                          </p:val>
                                        </p:tav>
                                        <p:tav tm="100000">
                                          <p:val>
                                            <p:strVal val="#ppt_h"/>
                                          </p:val>
                                        </p:tav>
                                      </p:tavLst>
                                    </p:anim>
                                    <p:animEffect transition="in" filter="fade">
                                      <p:cBhvr>
                                        <p:cTn id="24" dur="500"/>
                                        <p:tgtEl>
                                          <p:spTgt spid="29704"/>
                                        </p:tgtEl>
                                      </p:cBhvr>
                                    </p:animEffect>
                                  </p:childTnLst>
                                </p:cTn>
                              </p:par>
                            </p:childTnLst>
                          </p:cTn>
                        </p:par>
                        <p:par>
                          <p:cTn id="25" fill="hold" nodeType="afterGroup">
                            <p:stCondLst>
                              <p:cond delay="2000"/>
                            </p:stCondLst>
                            <p:childTnLst>
                              <p:par>
                                <p:cTn id="26" presetID="8" presetClass="entr" presetSubtype="16" fill="hold" nodeType="afterEffect">
                                  <p:stCondLst>
                                    <p:cond delay="0"/>
                                  </p:stCondLst>
                                  <p:childTnLst>
                                    <p:set>
                                      <p:cBhvr>
                                        <p:cTn id="27" dur="1" fill="hold">
                                          <p:stCondLst>
                                            <p:cond delay="0"/>
                                          </p:stCondLst>
                                        </p:cTn>
                                        <p:tgtEl>
                                          <p:spTgt spid="29706"/>
                                        </p:tgtEl>
                                        <p:attrNameLst>
                                          <p:attrName>style.visibility</p:attrName>
                                        </p:attrNameLst>
                                      </p:cBhvr>
                                      <p:to>
                                        <p:strVal val="visible"/>
                                      </p:to>
                                    </p:set>
                                    <p:animEffect transition="in" filter="diamond(in)">
                                      <p:cBhvr>
                                        <p:cTn id="28" dur="20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922" y="823913"/>
            <a:ext cx="1257300" cy="517065"/>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1</a:t>
            </a:r>
            <a:endParaRPr lang="en-US" sz="2100">
              <a:solidFill>
                <a:srgbClr val="0000FF"/>
              </a:solidFill>
              <a:ea typeface="Arial" panose="020B060402020202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169069" y="1250157"/>
          <a:ext cx="8934450" cy="4750594"/>
        </p:xfrm>
        <a:graphic>
          <a:graphicData uri="http://schemas.openxmlformats.org/drawingml/2006/table">
            <a:tbl>
              <a:tblPr/>
              <a:tblGrid>
                <a:gridCol w="828675">
                  <a:extLst>
                    <a:ext uri="{9D8B030D-6E8A-4147-A177-3AD203B41FA5}">
                      <a16:colId xmlns:a16="http://schemas.microsoft.com/office/drawing/2014/main" val="20000"/>
                    </a:ext>
                  </a:extLst>
                </a:gridCol>
                <a:gridCol w="5838825">
                  <a:extLst>
                    <a:ext uri="{9D8B030D-6E8A-4147-A177-3AD203B41FA5}">
                      <a16:colId xmlns:a16="http://schemas.microsoft.com/office/drawing/2014/main" val="20001"/>
                    </a:ext>
                  </a:extLst>
                </a:gridCol>
                <a:gridCol w="2266950">
                  <a:extLst>
                    <a:ext uri="{9D8B030D-6E8A-4147-A177-3AD203B41FA5}">
                      <a16:colId xmlns:a16="http://schemas.microsoft.com/office/drawing/2014/main" val="20002"/>
                    </a:ext>
                  </a:extLst>
                </a:gridCol>
              </a:tblGrid>
              <a:tr h="378619">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HT</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Đặc điểm</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Đại diện</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extLst>
                  <a:ext uri="{0D108BD9-81ED-4DB2-BD59-A6C34878D82A}">
                    <a16:rowId xmlns:a16="http://schemas.microsoft.com/office/drawing/2014/main" val="10000"/>
                  </a:ext>
                </a:extLst>
              </a:tr>
              <a:tr h="1990725">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Thụ tinh ngoài</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2381250">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Thụ tinh trong</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
        <p:nvSpPr>
          <p:cNvPr id="4" name="TextBox 3"/>
          <p:cNvSpPr txBox="1">
            <a:spLocks noChangeArrowheads="1"/>
          </p:cNvSpPr>
          <p:nvPr/>
        </p:nvSpPr>
        <p:spPr bwMode="auto">
          <a:xfrm>
            <a:off x="971550" y="1653779"/>
            <a:ext cx="5829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 Trứng gặp tinh trùng và thụ tinh ở bên ngoài cơ thể cái</a:t>
            </a:r>
            <a:r>
              <a:rPr lang="en-US" altLang="en-US" sz="2400">
                <a:solidFill>
                  <a:srgbClr val="0000FF"/>
                </a:solidFill>
                <a:latin typeface="Times New Roman" panose="02020603050405020304" pitchFamily="18" charset="0"/>
                <a:cs typeface="Times New Roman" panose="02020603050405020304" pitchFamily="18" charset="0"/>
              </a:rPr>
              <a:t>.</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Hiệu suất thụ tinh thấp, tỉ lệ trứng nở và con non sống sót thấp, do cơ quan sinh sản chưa hoàn thiện, thuộc nhóm sinh vật đẻ trứng.</a:t>
            </a:r>
            <a:endParaRPr lang="en-US" altLang="en-US" sz="2400">
              <a:solidFill>
                <a:srgbClr val="0000FF"/>
              </a:solidFill>
              <a:latin typeface="Times New Roman" panose="02020603050405020304" pitchFamily="18" charset="0"/>
              <a:cs typeface="Arial" panose="020B0604020202020204" pitchFamily="34" charset="0"/>
            </a:endParaRPr>
          </a:p>
        </p:txBody>
      </p:sp>
      <p:sp>
        <p:nvSpPr>
          <p:cNvPr id="6" name="TextBox 5"/>
          <p:cNvSpPr txBox="1">
            <a:spLocks noChangeArrowheads="1"/>
          </p:cNvSpPr>
          <p:nvPr/>
        </p:nvSpPr>
        <p:spPr bwMode="auto">
          <a:xfrm>
            <a:off x="1004888" y="3576638"/>
            <a:ext cx="58293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 Trứng gặp tinh trùng và thụ tinh ở trong cơ quan sinh dục của con cái.</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Hiệu suất thụ tinh cao, tỉ lệ trứng nở và con non sống sót cao do cơ quan sinh sản hoàn thiện hơn, gặp ở cả nhóm đẻ trứng và nhóm đẻ con.</a:t>
            </a:r>
            <a:endParaRPr lang="en-US" altLang="en-US" sz="2400">
              <a:solidFill>
                <a:srgbClr val="0000FF"/>
              </a:solidFill>
              <a:latin typeface="Times New Roman" panose="02020603050405020304" pitchFamily="18" charset="0"/>
              <a:cs typeface="Arial" panose="020B0604020202020204" pitchFamily="34" charset="0"/>
            </a:endParaRPr>
          </a:p>
        </p:txBody>
      </p:sp>
      <p:sp>
        <p:nvSpPr>
          <p:cNvPr id="7" name="TextBox 6"/>
          <p:cNvSpPr txBox="1">
            <a:spLocks noChangeArrowheads="1"/>
          </p:cNvSpPr>
          <p:nvPr/>
        </p:nvSpPr>
        <p:spPr bwMode="auto">
          <a:xfrm>
            <a:off x="6834188" y="1618060"/>
            <a:ext cx="2165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400">
                <a:solidFill>
                  <a:srgbClr val="0000FF"/>
                </a:solidFill>
                <a:latin typeface="Times New Roman" panose="02020603050405020304" pitchFamily="18" charset="0"/>
                <a:cs typeface="Times New Roman" panose="02020603050405020304" pitchFamily="18" charset="0"/>
              </a:rPr>
              <a:t>cá, ếch nhái,...</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p:cNvSpPr txBox="1">
            <a:spLocks noChangeArrowheads="1"/>
          </p:cNvSpPr>
          <p:nvPr/>
        </p:nvSpPr>
        <p:spPr bwMode="auto">
          <a:xfrm>
            <a:off x="6834188" y="3714750"/>
            <a:ext cx="21657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400">
                <a:solidFill>
                  <a:srgbClr val="0000FF"/>
                </a:solidFill>
                <a:latin typeface="Times New Roman" panose="02020603050405020304" pitchFamily="18" charset="0"/>
                <a:cs typeface="Times New Roman" panose="02020603050405020304" pitchFamily="18" charset="0"/>
              </a:rPr>
              <a:t>Bò sát, chim và thú.</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80308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6D934C-61B1-4B1C-BAED-BB2DFB850524}"/>
              </a:ext>
            </a:extLst>
          </p:cNvPr>
          <p:cNvGrpSpPr/>
          <p:nvPr/>
        </p:nvGrpSpPr>
        <p:grpSpPr>
          <a:xfrm>
            <a:off x="1234877" y="1066800"/>
            <a:ext cx="6674245" cy="4114800"/>
            <a:chOff x="1371600" y="1295400"/>
            <a:chExt cx="6674245" cy="4114800"/>
          </a:xfrm>
        </p:grpSpPr>
        <p:pic>
          <p:nvPicPr>
            <p:cNvPr id="8194" name="Picture 2" descr="Birth Process | BioNinja">
              <a:extLst>
                <a:ext uri="{FF2B5EF4-FFF2-40B4-BE49-F238E27FC236}">
                  <a16:creationId xmlns:a16="http://schemas.microsoft.com/office/drawing/2014/main" id="{3F00DCD2-3957-4451-9773-140F9A961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74245"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B56D6BF-2F8E-4FAD-B1FA-6A3F239E3B81}"/>
                </a:ext>
              </a:extLst>
            </p:cNvPr>
            <p:cNvSpPr/>
            <p:nvPr/>
          </p:nvSpPr>
          <p:spPr>
            <a:xfrm>
              <a:off x="3429000" y="1371600"/>
              <a:ext cx="2514600" cy="685800"/>
            </a:xfrm>
            <a:prstGeom prst="roundRect">
              <a:avLst/>
            </a:prstGeom>
            <a:solidFill>
              <a:srgbClr val="FFFFFF"/>
            </a:solidFill>
            <a:ln w="38100">
              <a:solidFill>
                <a:srgbClr val="FF9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6C62784-2C53-4565-BD22-2EEA844A629A}"/>
                </a:ext>
              </a:extLst>
            </p:cNvPr>
            <p:cNvSpPr/>
            <p:nvPr/>
          </p:nvSpPr>
          <p:spPr>
            <a:xfrm>
              <a:off x="5943599" y="2971800"/>
              <a:ext cx="2079667" cy="914400"/>
            </a:xfrm>
            <a:prstGeom prst="roundRect">
              <a:avLst/>
            </a:prstGeom>
            <a:solidFill>
              <a:srgbClr val="FFFFFF"/>
            </a:solidFill>
            <a:ln w="38100">
              <a:solidFill>
                <a:srgbClr val="76D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6B65C32-4D33-4B56-A6B5-7929C0F9E9CB}"/>
                </a:ext>
              </a:extLst>
            </p:cNvPr>
            <p:cNvSpPr/>
            <p:nvPr/>
          </p:nvSpPr>
          <p:spPr>
            <a:xfrm>
              <a:off x="3429000" y="4648200"/>
              <a:ext cx="2514599" cy="685800"/>
            </a:xfrm>
            <a:prstGeom prst="roundRect">
              <a:avLst/>
            </a:prstGeom>
            <a:solidFill>
              <a:srgbClr val="FFFFFF"/>
            </a:solidFill>
            <a:ln w="38100">
              <a:solidFill>
                <a:srgbClr val="DD3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73B6A25-1975-493C-8446-0D73800E3330}"/>
                </a:ext>
              </a:extLst>
            </p:cNvPr>
            <p:cNvSpPr/>
            <p:nvPr/>
          </p:nvSpPr>
          <p:spPr>
            <a:xfrm>
              <a:off x="1394489" y="2971800"/>
              <a:ext cx="2079667" cy="914400"/>
            </a:xfrm>
            <a:prstGeom prst="roundRect">
              <a:avLst/>
            </a:prstGeom>
            <a:solidFill>
              <a:srgbClr val="FFFFFF"/>
            </a:solidFill>
            <a:ln w="38100">
              <a:solidFill>
                <a:srgbClr val="00D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ADDF36A-9207-4CDA-9DFD-7E08044FD762}"/>
              </a:ext>
            </a:extLst>
          </p:cNvPr>
          <p:cNvSpPr txBox="1"/>
          <p:nvPr/>
        </p:nvSpPr>
        <p:spPr>
          <a:xfrm>
            <a:off x="5716257" y="2762956"/>
            <a:ext cx="2270631" cy="830997"/>
          </a:xfrm>
          <a:prstGeom prst="rect">
            <a:avLst/>
          </a:prstGeom>
          <a:noFill/>
        </p:spPr>
        <p:txBody>
          <a:bodyPr wrap="square" rtlCol="0">
            <a:spAutoFit/>
          </a:bodyPr>
          <a:lstStyle/>
          <a:p>
            <a:pPr algn="ctr"/>
            <a:r>
              <a:rPr lang="en-US" sz="1600" dirty="0"/>
              <a:t>Oxytocin </a:t>
            </a:r>
            <a:r>
              <a:rPr lang="en-US" sz="1600" dirty="0" err="1"/>
              <a:t>kích</a:t>
            </a:r>
            <a:r>
              <a:rPr lang="en-US" sz="1600" dirty="0"/>
              <a:t> </a:t>
            </a:r>
            <a:r>
              <a:rPr lang="en-US" sz="1600" dirty="0" err="1"/>
              <a:t>thích</a:t>
            </a:r>
            <a:r>
              <a:rPr lang="en-US" sz="1600" dirty="0"/>
              <a:t> </a:t>
            </a:r>
            <a:r>
              <a:rPr lang="en-US" sz="1600" dirty="0" err="1"/>
              <a:t>tử</a:t>
            </a:r>
            <a:r>
              <a:rPr lang="en-US" sz="1600" dirty="0"/>
              <a:t> </a:t>
            </a:r>
            <a:r>
              <a:rPr lang="en-US" sz="1600" dirty="0" err="1"/>
              <a:t>cung</a:t>
            </a:r>
            <a:r>
              <a:rPr lang="en-US" sz="1600" dirty="0"/>
              <a:t> co </a:t>
            </a:r>
            <a:r>
              <a:rPr lang="en-US" sz="1600" dirty="0" err="1"/>
              <a:t>bóp</a:t>
            </a:r>
            <a:r>
              <a:rPr lang="en-US" sz="1600" dirty="0"/>
              <a:t>, </a:t>
            </a:r>
            <a:r>
              <a:rPr lang="en-US" sz="1600" dirty="0" err="1"/>
              <a:t>đẩy</a:t>
            </a:r>
            <a:r>
              <a:rPr lang="en-US" sz="1600" dirty="0"/>
              <a:t> </a:t>
            </a:r>
            <a:r>
              <a:rPr lang="en-US" sz="1600" dirty="0" err="1"/>
              <a:t>thai</a:t>
            </a:r>
            <a:r>
              <a:rPr lang="en-US" sz="1600" dirty="0"/>
              <a:t> </a:t>
            </a:r>
            <a:r>
              <a:rPr lang="en-US" sz="1600" dirty="0" err="1"/>
              <a:t>nhi</a:t>
            </a:r>
            <a:r>
              <a:rPr lang="en-US" sz="1600" dirty="0"/>
              <a:t> qua </a:t>
            </a:r>
            <a:r>
              <a:rPr lang="en-US" sz="1600" dirty="0" err="1"/>
              <a:t>cổ</a:t>
            </a:r>
            <a:r>
              <a:rPr lang="en-US" sz="1600" dirty="0"/>
              <a:t> </a:t>
            </a:r>
            <a:r>
              <a:rPr lang="en-US" sz="1600" dirty="0" err="1"/>
              <a:t>tử</a:t>
            </a:r>
            <a:r>
              <a:rPr lang="en-US" sz="1600" dirty="0"/>
              <a:t> </a:t>
            </a:r>
            <a:r>
              <a:rPr lang="en-US" sz="1600" dirty="0" err="1"/>
              <a:t>cung</a:t>
            </a:r>
            <a:r>
              <a:rPr lang="en-US" sz="1600" dirty="0"/>
              <a:t> ra </a:t>
            </a:r>
            <a:r>
              <a:rPr lang="en-US" sz="1600" dirty="0" err="1"/>
              <a:t>ngoài</a:t>
            </a:r>
            <a:endParaRPr lang="en-US" sz="1600" dirty="0"/>
          </a:p>
        </p:txBody>
      </p:sp>
      <p:sp>
        <p:nvSpPr>
          <p:cNvPr id="9" name="TextBox 8">
            <a:extLst>
              <a:ext uri="{FF2B5EF4-FFF2-40B4-BE49-F238E27FC236}">
                <a16:creationId xmlns:a16="http://schemas.microsoft.com/office/drawing/2014/main" id="{F52BBE8B-C45D-43D2-8071-4148EDBC4104}"/>
              </a:ext>
            </a:extLst>
          </p:cNvPr>
          <p:cNvSpPr txBox="1"/>
          <p:nvPr/>
        </p:nvSpPr>
        <p:spPr>
          <a:xfrm>
            <a:off x="3414260" y="4520625"/>
            <a:ext cx="2270631" cy="584775"/>
          </a:xfrm>
          <a:prstGeom prst="rect">
            <a:avLst/>
          </a:prstGeom>
          <a:noFill/>
        </p:spPr>
        <p:txBody>
          <a:bodyPr wrap="square" rtlCol="0">
            <a:spAutoFit/>
          </a:bodyPr>
          <a:lstStyle/>
          <a:p>
            <a:pPr algn="ctr"/>
            <a:r>
              <a:rPr lang="en-US" sz="1600" dirty="0" err="1"/>
              <a:t>Xung</a:t>
            </a:r>
            <a:r>
              <a:rPr lang="en-US" sz="1600" dirty="0"/>
              <a:t> </a:t>
            </a:r>
            <a:r>
              <a:rPr lang="en-US" sz="1600" dirty="0" err="1"/>
              <a:t>thần</a:t>
            </a:r>
            <a:r>
              <a:rPr lang="en-US" sz="1600" dirty="0"/>
              <a:t> </a:t>
            </a:r>
            <a:r>
              <a:rPr lang="en-US" sz="1600" dirty="0" err="1"/>
              <a:t>kinh</a:t>
            </a:r>
            <a:r>
              <a:rPr lang="en-US" sz="1600" dirty="0"/>
              <a:t> </a:t>
            </a:r>
            <a:r>
              <a:rPr lang="en-US" sz="1600" dirty="0" err="1"/>
              <a:t>từ</a:t>
            </a:r>
            <a:r>
              <a:rPr lang="en-US" sz="1600" dirty="0"/>
              <a:t> </a:t>
            </a:r>
            <a:r>
              <a:rPr lang="en-US" sz="1600" dirty="0" err="1"/>
              <a:t>tử</a:t>
            </a:r>
            <a:r>
              <a:rPr lang="en-US" sz="1600" dirty="0"/>
              <a:t> </a:t>
            </a:r>
            <a:r>
              <a:rPr lang="en-US" sz="1600" dirty="0" err="1"/>
              <a:t>cung</a:t>
            </a:r>
            <a:r>
              <a:rPr lang="en-US" sz="1600" dirty="0"/>
              <a:t> </a:t>
            </a:r>
            <a:r>
              <a:rPr lang="en-US" sz="1600" dirty="0" err="1"/>
              <a:t>truyền</a:t>
            </a:r>
            <a:r>
              <a:rPr lang="en-US" sz="1600" dirty="0"/>
              <a:t> </a:t>
            </a:r>
            <a:r>
              <a:rPr lang="en-US" sz="1600" dirty="0" err="1"/>
              <a:t>về</a:t>
            </a:r>
            <a:r>
              <a:rPr lang="en-US" sz="1600" dirty="0"/>
              <a:t> </a:t>
            </a:r>
            <a:r>
              <a:rPr lang="en-US" sz="1600" dirty="0" err="1"/>
              <a:t>não</a:t>
            </a:r>
            <a:endParaRPr lang="en-US" sz="1600" dirty="0"/>
          </a:p>
        </p:txBody>
      </p:sp>
      <p:sp>
        <p:nvSpPr>
          <p:cNvPr id="10" name="TextBox 9">
            <a:extLst>
              <a:ext uri="{FF2B5EF4-FFF2-40B4-BE49-F238E27FC236}">
                <a16:creationId xmlns:a16="http://schemas.microsoft.com/office/drawing/2014/main" id="{6D0AB79B-9A87-4CCA-9C3C-B6D96E6FC085}"/>
              </a:ext>
            </a:extLst>
          </p:cNvPr>
          <p:cNvSpPr txBox="1"/>
          <p:nvPr/>
        </p:nvSpPr>
        <p:spPr>
          <a:xfrm>
            <a:off x="1166208" y="2920425"/>
            <a:ext cx="2270631" cy="584775"/>
          </a:xfrm>
          <a:prstGeom prst="rect">
            <a:avLst/>
          </a:prstGeom>
          <a:noFill/>
        </p:spPr>
        <p:txBody>
          <a:bodyPr wrap="square" rtlCol="0">
            <a:spAutoFit/>
          </a:bodyPr>
          <a:lstStyle/>
          <a:p>
            <a:pPr algn="ctr"/>
            <a:r>
              <a:rPr lang="en-US" sz="1600" dirty="0" err="1"/>
              <a:t>Não</a:t>
            </a:r>
            <a:r>
              <a:rPr lang="en-US" sz="1600" dirty="0"/>
              <a:t> </a:t>
            </a:r>
            <a:r>
              <a:rPr lang="en-US" sz="1600" dirty="0" err="1"/>
              <a:t>làm</a:t>
            </a:r>
            <a:r>
              <a:rPr lang="en-US" sz="1600" dirty="0"/>
              <a:t> </a:t>
            </a:r>
            <a:r>
              <a:rPr lang="en-US" sz="1600" dirty="0" err="1"/>
              <a:t>tuyến</a:t>
            </a:r>
            <a:r>
              <a:rPr lang="en-US" sz="1600" dirty="0"/>
              <a:t> </a:t>
            </a:r>
            <a:r>
              <a:rPr lang="en-US" sz="1600" dirty="0" err="1"/>
              <a:t>yên</a:t>
            </a:r>
            <a:r>
              <a:rPr lang="en-US" sz="1600" dirty="0"/>
              <a:t> </a:t>
            </a:r>
            <a:r>
              <a:rPr lang="en-US" sz="1600" dirty="0" err="1"/>
              <a:t>tăng</a:t>
            </a:r>
            <a:r>
              <a:rPr lang="en-US" sz="1600" dirty="0"/>
              <a:t> </a:t>
            </a:r>
            <a:r>
              <a:rPr lang="en-US" sz="1600" dirty="0" err="1"/>
              <a:t>tiết</a:t>
            </a:r>
            <a:r>
              <a:rPr lang="en-US" sz="1600" dirty="0"/>
              <a:t> oxytocin</a:t>
            </a:r>
          </a:p>
        </p:txBody>
      </p:sp>
      <p:sp>
        <p:nvSpPr>
          <p:cNvPr id="11" name="TextBox 10">
            <a:extLst>
              <a:ext uri="{FF2B5EF4-FFF2-40B4-BE49-F238E27FC236}">
                <a16:creationId xmlns:a16="http://schemas.microsoft.com/office/drawing/2014/main" id="{6FCBB231-EFBB-42C8-A24D-9F2CB91E11F4}"/>
              </a:ext>
            </a:extLst>
          </p:cNvPr>
          <p:cNvSpPr txBox="1"/>
          <p:nvPr/>
        </p:nvSpPr>
        <p:spPr>
          <a:xfrm>
            <a:off x="3326928" y="1192650"/>
            <a:ext cx="2270631" cy="584775"/>
          </a:xfrm>
          <a:prstGeom prst="rect">
            <a:avLst/>
          </a:prstGeom>
          <a:noFill/>
        </p:spPr>
        <p:txBody>
          <a:bodyPr wrap="square" rtlCol="0">
            <a:spAutoFit/>
          </a:bodyPr>
          <a:lstStyle/>
          <a:p>
            <a:pPr algn="ctr"/>
            <a:r>
              <a:rPr lang="en-US" sz="1600" dirty="0" err="1"/>
              <a:t>Dòng</a:t>
            </a:r>
            <a:r>
              <a:rPr lang="en-US" sz="1600" dirty="0"/>
              <a:t> </a:t>
            </a:r>
            <a:r>
              <a:rPr lang="en-US" sz="1600" dirty="0" err="1"/>
              <a:t>máu</a:t>
            </a:r>
            <a:r>
              <a:rPr lang="en-US" sz="1600" dirty="0"/>
              <a:t> </a:t>
            </a:r>
            <a:r>
              <a:rPr lang="en-US" sz="1600" dirty="0" err="1"/>
              <a:t>đưa</a:t>
            </a:r>
            <a:r>
              <a:rPr lang="en-US" sz="1600" dirty="0"/>
              <a:t> oxytocin </a:t>
            </a:r>
            <a:r>
              <a:rPr lang="en-US" sz="1600" dirty="0" err="1"/>
              <a:t>đến</a:t>
            </a:r>
            <a:r>
              <a:rPr lang="en-US" sz="1600" dirty="0"/>
              <a:t> </a:t>
            </a:r>
            <a:r>
              <a:rPr lang="en-US" sz="1600" dirty="0" err="1"/>
              <a:t>tử</a:t>
            </a:r>
            <a:r>
              <a:rPr lang="en-US" sz="1600" dirty="0"/>
              <a:t> </a:t>
            </a:r>
            <a:r>
              <a:rPr lang="en-US" sz="1600" dirty="0" err="1"/>
              <a:t>cung</a:t>
            </a:r>
            <a:endParaRPr lang="en-US" sz="1600" dirty="0"/>
          </a:p>
        </p:txBody>
      </p:sp>
      <p:sp>
        <p:nvSpPr>
          <p:cNvPr id="12" name="TextBox 11">
            <a:extLst>
              <a:ext uri="{FF2B5EF4-FFF2-40B4-BE49-F238E27FC236}">
                <a16:creationId xmlns:a16="http://schemas.microsoft.com/office/drawing/2014/main" id="{C38ADFE1-5067-460D-A506-414B626188AB}"/>
              </a:ext>
            </a:extLst>
          </p:cNvPr>
          <p:cNvSpPr txBox="1"/>
          <p:nvPr/>
        </p:nvSpPr>
        <p:spPr>
          <a:xfrm>
            <a:off x="6172200" y="4004101"/>
            <a:ext cx="1692076" cy="830997"/>
          </a:xfrm>
          <a:prstGeom prst="rect">
            <a:avLst/>
          </a:prstGeom>
          <a:noFill/>
        </p:spPr>
        <p:txBody>
          <a:bodyPr wrap="square" rtlCol="0">
            <a:spAutoFit/>
          </a:bodyPr>
          <a:lstStyle/>
          <a:p>
            <a:pPr algn="ctr"/>
            <a:r>
              <a:rPr lang="en-US" sz="1600" dirty="0" err="1"/>
              <a:t>Đầu</a:t>
            </a:r>
            <a:r>
              <a:rPr lang="en-US" sz="1600" dirty="0"/>
              <a:t> </a:t>
            </a:r>
            <a:r>
              <a:rPr lang="en-US" sz="1600" dirty="0" err="1"/>
              <a:t>thai</a:t>
            </a:r>
            <a:r>
              <a:rPr lang="en-US" sz="1600" dirty="0"/>
              <a:t> </a:t>
            </a:r>
            <a:r>
              <a:rPr lang="en-US" sz="1600" dirty="0" err="1"/>
              <a:t>nhi</a:t>
            </a:r>
            <a:r>
              <a:rPr lang="en-US" sz="1600" dirty="0"/>
              <a:t> </a:t>
            </a:r>
            <a:r>
              <a:rPr lang="en-US" sz="1600" dirty="0" err="1"/>
              <a:t>kích</a:t>
            </a:r>
            <a:r>
              <a:rPr lang="en-US" sz="1600" dirty="0"/>
              <a:t> </a:t>
            </a:r>
            <a:r>
              <a:rPr lang="en-US" sz="1600" dirty="0" err="1"/>
              <a:t>thích</a:t>
            </a:r>
            <a:r>
              <a:rPr lang="en-US" sz="1600" dirty="0"/>
              <a:t> </a:t>
            </a:r>
            <a:r>
              <a:rPr lang="en-US" sz="1600" dirty="0" err="1"/>
              <a:t>lên</a:t>
            </a:r>
            <a:r>
              <a:rPr lang="en-US" sz="1600" dirty="0"/>
              <a:t> </a:t>
            </a:r>
            <a:r>
              <a:rPr lang="en-US" sz="1600" dirty="0" err="1"/>
              <a:t>cổ</a:t>
            </a:r>
            <a:r>
              <a:rPr lang="en-US" sz="1600" dirty="0"/>
              <a:t> </a:t>
            </a:r>
            <a:r>
              <a:rPr lang="en-US" sz="1600" dirty="0" err="1"/>
              <a:t>tử</a:t>
            </a:r>
            <a:r>
              <a:rPr lang="en-US" sz="1600" dirty="0"/>
              <a:t> </a:t>
            </a:r>
            <a:r>
              <a:rPr lang="en-US" sz="1600" dirty="0" err="1"/>
              <a:t>cung</a:t>
            </a:r>
            <a:endParaRPr lang="en-US" sz="1600" dirty="0"/>
          </a:p>
        </p:txBody>
      </p:sp>
      <p:sp>
        <p:nvSpPr>
          <p:cNvPr id="13" name="TextBox 12">
            <a:extLst>
              <a:ext uri="{FF2B5EF4-FFF2-40B4-BE49-F238E27FC236}">
                <a16:creationId xmlns:a16="http://schemas.microsoft.com/office/drawing/2014/main" id="{470D4C43-BDB9-4E33-9DAA-6489C8F01887}"/>
              </a:ext>
            </a:extLst>
          </p:cNvPr>
          <p:cNvSpPr txBox="1"/>
          <p:nvPr/>
        </p:nvSpPr>
        <p:spPr>
          <a:xfrm>
            <a:off x="3292277" y="5335138"/>
            <a:ext cx="2270631" cy="461665"/>
          </a:xfrm>
          <a:prstGeom prst="rect">
            <a:avLst/>
          </a:prstGeom>
          <a:noFill/>
        </p:spPr>
        <p:txBody>
          <a:bodyPr wrap="square" rtlCol="0">
            <a:spAutoFit/>
          </a:bodyPr>
          <a:lstStyle/>
          <a:p>
            <a:pPr algn="ctr"/>
            <a:r>
              <a:rPr lang="en-US" sz="2400" dirty="0" err="1">
                <a:solidFill>
                  <a:schemeClr val="bg1"/>
                </a:solidFill>
              </a:rPr>
              <a:t>Cơ</a:t>
            </a:r>
            <a:r>
              <a:rPr lang="en-US" sz="2400" dirty="0">
                <a:solidFill>
                  <a:schemeClr val="bg1"/>
                </a:solidFill>
              </a:rPr>
              <a:t> </a:t>
            </a:r>
            <a:r>
              <a:rPr lang="en-US" sz="2400" dirty="0" err="1">
                <a:solidFill>
                  <a:schemeClr val="bg1"/>
                </a:solidFill>
              </a:rPr>
              <a:t>chế</a:t>
            </a:r>
            <a:r>
              <a:rPr lang="en-US" sz="2400" dirty="0">
                <a:solidFill>
                  <a:schemeClr val="bg1"/>
                </a:solidFill>
              </a:rPr>
              <a:t> </a:t>
            </a:r>
            <a:r>
              <a:rPr lang="en-US" sz="2400" dirty="0" err="1">
                <a:solidFill>
                  <a:schemeClr val="bg1"/>
                </a:solidFill>
              </a:rPr>
              <a:t>sinh</a:t>
            </a:r>
            <a:r>
              <a:rPr lang="en-US" sz="2400" dirty="0">
                <a:solidFill>
                  <a:schemeClr val="bg1"/>
                </a:solidFill>
              </a:rPr>
              <a:t> con</a:t>
            </a:r>
          </a:p>
        </p:txBody>
      </p:sp>
    </p:spTree>
    <p:extLst>
      <p:ext uri="{BB962C8B-B14F-4D97-AF65-F5344CB8AC3E}">
        <p14:creationId xmlns:p14="http://schemas.microsoft.com/office/powerpoint/2010/main" val="2203919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922" y="823913"/>
            <a:ext cx="1257300" cy="517065"/>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1</a:t>
            </a:r>
            <a:endParaRPr lang="en-US" sz="2100">
              <a:solidFill>
                <a:srgbClr val="0000FF"/>
              </a:solidFill>
              <a:ea typeface="Arial" panose="020B060402020202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136923" y="1250156"/>
          <a:ext cx="9007078" cy="4750595"/>
        </p:xfrm>
        <a:graphic>
          <a:graphicData uri="http://schemas.openxmlformats.org/drawingml/2006/table">
            <a:tbl>
              <a:tblPr/>
              <a:tblGrid>
                <a:gridCol w="834628">
                  <a:extLst>
                    <a:ext uri="{9D8B030D-6E8A-4147-A177-3AD203B41FA5}">
                      <a16:colId xmlns:a16="http://schemas.microsoft.com/office/drawing/2014/main" val="20000"/>
                    </a:ext>
                  </a:extLst>
                </a:gridCol>
                <a:gridCol w="5314950">
                  <a:extLst>
                    <a:ext uri="{9D8B030D-6E8A-4147-A177-3AD203B41FA5}">
                      <a16:colId xmlns:a16="http://schemas.microsoft.com/office/drawing/2014/main" val="20001"/>
                    </a:ext>
                  </a:extLst>
                </a:gridCol>
                <a:gridCol w="2857500">
                  <a:extLst>
                    <a:ext uri="{9D8B030D-6E8A-4147-A177-3AD203B41FA5}">
                      <a16:colId xmlns:a16="http://schemas.microsoft.com/office/drawing/2014/main" val="20002"/>
                    </a:ext>
                  </a:extLst>
                </a:gridCol>
              </a:tblGrid>
              <a:tr h="371475">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HT</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Đặc điểm</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Đại diện</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extLst>
                  <a:ext uri="{0D108BD9-81ED-4DB2-BD59-A6C34878D82A}">
                    <a16:rowId xmlns:a16="http://schemas.microsoft.com/office/drawing/2014/main" val="10000"/>
                  </a:ext>
                </a:extLst>
              </a:tr>
              <a:tr h="1373981">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Đẻ trứng</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Ví dụ?</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377554">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Đẻ trứng thai </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Ví dụ?</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1627585">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Đẻ con</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Ví dụ?</a:t>
                      </a:r>
                      <a:endParaRPr kumimoji="0" lang="en-US" altLang="en-US" sz="24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5719" marR="35719" marT="35719" marB="3571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sp>
        <p:nvSpPr>
          <p:cNvPr id="7" name="TextBox 6"/>
          <p:cNvSpPr txBox="1">
            <a:spLocks noChangeArrowheads="1"/>
          </p:cNvSpPr>
          <p:nvPr/>
        </p:nvSpPr>
        <p:spPr bwMode="auto">
          <a:xfrm>
            <a:off x="971550" y="1669257"/>
            <a:ext cx="5314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Trứng được thụ tinh ở đâu?</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Con sinh ra ở môi trường nào? </a:t>
            </a:r>
            <a:endParaRPr lang="en-US" altLang="en-US" sz="2400">
              <a:solidFill>
                <a:srgbClr val="0000FF"/>
              </a:solidFill>
              <a:latin typeface="Times New Roman" panose="02020603050405020304" pitchFamily="18" charset="0"/>
              <a:cs typeface="Arial" panose="020B0604020202020204" pitchFamily="34"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Tỉ lệ sống của trứng và phôi như thế nào?</a:t>
            </a:r>
            <a:endParaRPr lang="en-US" altLang="en-US" sz="2400">
              <a:solidFill>
                <a:srgbClr val="0000FF"/>
              </a:solidFill>
              <a:latin typeface="Times New Roman" panose="02020603050405020304" pitchFamily="18" charset="0"/>
              <a:cs typeface="Arial" panose="020B0604020202020204" pitchFamily="34" charset="0"/>
            </a:endParaRPr>
          </a:p>
        </p:txBody>
      </p:sp>
      <p:sp>
        <p:nvSpPr>
          <p:cNvPr id="8" name="TextBox 7"/>
          <p:cNvSpPr txBox="1">
            <a:spLocks noChangeArrowheads="1"/>
          </p:cNvSpPr>
          <p:nvPr/>
        </p:nvSpPr>
        <p:spPr bwMode="auto">
          <a:xfrm>
            <a:off x="971550" y="2971800"/>
            <a:ext cx="5314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Trứng được thụ tinh ở đâu?</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Phôi phát triển ở đâu? </a:t>
            </a:r>
            <a:endParaRPr lang="en-US" altLang="en-US" sz="2400">
              <a:solidFill>
                <a:srgbClr val="0000FF"/>
              </a:solidFill>
              <a:latin typeface="Times New Roman" panose="02020603050405020304" pitchFamily="18" charset="0"/>
              <a:cs typeface="Arial" panose="020B0604020202020204" pitchFamily="34"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Tỉ lệ sống của trứng và phôi như thế nào?</a:t>
            </a:r>
            <a:endParaRPr lang="en-US" altLang="en-US" sz="2400">
              <a:solidFill>
                <a:srgbClr val="0000FF"/>
              </a:solidFill>
              <a:latin typeface="Times New Roman" panose="02020603050405020304" pitchFamily="18" charset="0"/>
              <a:cs typeface="Segoe UI" panose="020B0502040204020203" pitchFamily="34" charset="0"/>
            </a:endParaRPr>
          </a:p>
        </p:txBody>
      </p:sp>
      <p:sp>
        <p:nvSpPr>
          <p:cNvPr id="10" name="TextBox 9"/>
          <p:cNvSpPr txBox="1">
            <a:spLocks noChangeArrowheads="1"/>
          </p:cNvSpPr>
          <p:nvPr/>
        </p:nvSpPr>
        <p:spPr bwMode="auto">
          <a:xfrm>
            <a:off x="971550" y="4341019"/>
            <a:ext cx="5314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Trứng được thụ tinh ở đâu?</a:t>
            </a:r>
            <a:endParaRPr lang="en-US"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Phôi phát triển ở đâu? </a:t>
            </a:r>
            <a:endParaRPr lang="en-US" altLang="en-US" sz="2400">
              <a:solidFill>
                <a:srgbClr val="0000FF"/>
              </a:solidFill>
              <a:latin typeface="Times New Roman" panose="02020603050405020304" pitchFamily="18" charset="0"/>
              <a:cs typeface="Arial" panose="020B0604020202020204" pitchFamily="34" charset="0"/>
            </a:endParaRPr>
          </a:p>
          <a:p>
            <a:pPr algn="just" eaLnBrk="1" hangingPunct="1">
              <a:spcBef>
                <a:spcPct val="0"/>
              </a:spcBef>
              <a:spcAft>
                <a:spcPct val="0"/>
              </a:spcAft>
              <a:buClrTx/>
              <a:buSzTx/>
              <a:buFontTx/>
              <a:buNone/>
            </a:pPr>
            <a:r>
              <a:rPr lang="en-US" altLang="en-US" sz="2400">
                <a:solidFill>
                  <a:srgbClr val="0000FF"/>
                </a:solidFill>
                <a:latin typeface="Times New Roman" panose="02020603050405020304" pitchFamily="18" charset="0"/>
                <a:cs typeface="Times New Roman" panose="02020603050405020304" pitchFamily="18" charset="0"/>
              </a:rPr>
              <a:t>Tỉ lệ sống của trứng và phôi như thế nào?</a:t>
            </a:r>
            <a:endParaRPr lang="en-US" altLang="en-US" sz="2400">
              <a:solidFill>
                <a:srgbClr val="0000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675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AutoShape 5"/>
          <p:cNvSpPr>
            <a:spLocks noChangeArrowheads="1"/>
          </p:cNvSpPr>
          <p:nvPr/>
        </p:nvSpPr>
        <p:spPr bwMode="auto">
          <a:xfrm rot="-5400000">
            <a:off x="1676400" y="2362200"/>
            <a:ext cx="609600" cy="1981200"/>
          </a:xfrm>
          <a:prstGeom prst="downArrow">
            <a:avLst>
              <a:gd name="adj1" fmla="val 50000"/>
              <a:gd name="adj2" fmla="val 81250"/>
            </a:avLst>
          </a:prstGeom>
          <a:solidFill>
            <a:srgbClr val="FFFF00"/>
          </a:solidFill>
          <a:ln w="9525">
            <a:solidFill>
              <a:schemeClr val="tx1"/>
            </a:solidFill>
            <a:miter lim="800000"/>
            <a:headEnd/>
            <a:tailEnd/>
          </a:ln>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endParaRPr lang="en-US" altLang="en-US"/>
          </a:p>
        </p:txBody>
      </p:sp>
      <p:pic>
        <p:nvPicPr>
          <p:cNvPr id="36872" name="Picture 8" descr="Tux-terminecopy664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419600"/>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381000" y="2286000"/>
            <a:ext cx="8305800" cy="4557713"/>
            <a:chOff x="240" y="1440"/>
            <a:chExt cx="5232" cy="2871"/>
          </a:xfrm>
        </p:grpSpPr>
        <p:pic>
          <p:nvPicPr>
            <p:cNvPr id="27656" name="Picture 9" descr="cá kiế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452"/>
              <a:ext cx="2352"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ran vip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440"/>
              <a:ext cx="2064"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descr="ca map dau b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934"/>
              <a:ext cx="2256"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2" descr="ca m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2880"/>
              <a:ext cx="2016"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13"/>
            <p:cNvSpPr txBox="1">
              <a:spLocks noChangeArrowheads="1"/>
            </p:cNvSpPr>
            <p:nvPr/>
          </p:nvSpPr>
          <p:spPr bwMode="auto">
            <a:xfrm>
              <a:off x="528" y="3984"/>
              <a:ext cx="17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solidFill>
                    <a:srgbClr val="FF0000"/>
                  </a:solidFill>
                  <a:latin typeface="Times New Roman" panose="02020603050405020304" pitchFamily="18" charset="0"/>
                </a:rPr>
                <a:t>Cá đầu búa</a:t>
              </a:r>
            </a:p>
          </p:txBody>
        </p:sp>
        <p:sp>
          <p:nvSpPr>
            <p:cNvPr id="27661" name="Text Box 14"/>
            <p:cNvSpPr txBox="1">
              <a:spLocks noChangeArrowheads="1"/>
            </p:cNvSpPr>
            <p:nvPr/>
          </p:nvSpPr>
          <p:spPr bwMode="auto">
            <a:xfrm>
              <a:off x="3840" y="3984"/>
              <a:ext cx="13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solidFill>
                    <a:srgbClr val="FF0000"/>
                  </a:solidFill>
                  <a:latin typeface="Times New Roman" panose="02020603050405020304" pitchFamily="18" charset="0"/>
                </a:rPr>
                <a:t>Cá Mún</a:t>
              </a:r>
            </a:p>
          </p:txBody>
        </p:sp>
        <p:sp>
          <p:nvSpPr>
            <p:cNvPr id="27662" name="Text Box 15"/>
            <p:cNvSpPr txBox="1">
              <a:spLocks noChangeArrowheads="1"/>
            </p:cNvSpPr>
            <p:nvPr/>
          </p:nvSpPr>
          <p:spPr bwMode="auto">
            <a:xfrm>
              <a:off x="576" y="2640"/>
              <a:ext cx="18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solidFill>
                    <a:srgbClr val="FF0000"/>
                  </a:solidFill>
                  <a:latin typeface="Times New Roman" panose="02020603050405020304" pitchFamily="18" charset="0"/>
                </a:rPr>
                <a:t>Cá Kiếm</a:t>
              </a:r>
            </a:p>
          </p:txBody>
        </p:sp>
        <p:sp>
          <p:nvSpPr>
            <p:cNvPr id="27663" name="Text Box 16"/>
            <p:cNvSpPr txBox="1">
              <a:spLocks noChangeArrowheads="1"/>
            </p:cNvSpPr>
            <p:nvPr/>
          </p:nvSpPr>
          <p:spPr bwMode="auto">
            <a:xfrm>
              <a:off x="3648" y="2592"/>
              <a:ext cx="182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eaLnBrk="1" hangingPunct="1">
                <a:spcBef>
                  <a:spcPct val="50000"/>
                </a:spcBef>
              </a:pPr>
              <a:r>
                <a:rPr lang="en-US" altLang="en-US">
                  <a:solidFill>
                    <a:srgbClr val="FF0000"/>
                  </a:solidFill>
                </a:rPr>
                <a:t>Rắn Vipera</a:t>
              </a:r>
            </a:p>
          </p:txBody>
        </p:sp>
      </p:grpSp>
    </p:spTree>
    <p:extLst>
      <p:ext uri="{BB962C8B-B14F-4D97-AF65-F5344CB8AC3E}">
        <p14:creationId xmlns:p14="http://schemas.microsoft.com/office/powerpoint/2010/main" val="2831236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6869"/>
                                        </p:tgtEl>
                                      </p:cBhvr>
                                    </p:animEffect>
                                    <p:set>
                                      <p:cBhvr>
                                        <p:cTn id="15" dur="1" fill="hold">
                                          <p:stCondLst>
                                            <p:cond delay="499"/>
                                          </p:stCondLst>
                                        </p:cTn>
                                        <p:tgtEl>
                                          <p:spTgt spid="36869"/>
                                        </p:tgtEl>
                                        <p:attrNameLst>
                                          <p:attrName>style.visibility</p:attrName>
                                        </p:attrNameLst>
                                      </p:cBhvr>
                                      <p:to>
                                        <p:strVal val="hidden"/>
                                      </p:to>
                                    </p:set>
                                  </p:childTnLst>
                                </p:cTn>
                              </p:par>
                            </p:childTnLst>
                          </p:cTn>
                        </p:par>
                        <p:par>
                          <p:cTn id="16" fill="hold" nodeType="afterGroup">
                            <p:stCondLst>
                              <p:cond delay="500"/>
                            </p:stCondLst>
                            <p:childTnLst>
                              <p:par>
                                <p:cTn id="17" presetID="5" presetClass="entr" presetSubtype="10" fill="hold" nodeType="afterEffect">
                                  <p:stCondLst>
                                    <p:cond delay="0"/>
                                  </p:stCondLst>
                                  <p:childTnLst>
                                    <p:set>
                                      <p:cBhvr>
                                        <p:cTn id="18" dur="1" fill="hold">
                                          <p:stCondLst>
                                            <p:cond delay="0"/>
                                          </p:stCondLst>
                                        </p:cTn>
                                        <p:tgtEl>
                                          <p:spTgt spid="36872"/>
                                        </p:tgtEl>
                                        <p:attrNameLst>
                                          <p:attrName>style.visibility</p:attrName>
                                        </p:attrNameLst>
                                      </p:cBhvr>
                                      <p:to>
                                        <p:strVal val="visible"/>
                                      </p:to>
                                    </p:set>
                                    <p:animEffect transition="in" filter="checkerboard(across)">
                                      <p:cBhvr>
                                        <p:cTn id="19"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69"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12" descr="ca7mau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4" descr="Những bọc chứ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62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533400"/>
          </a:xfrm>
          <a:prstGeom prst="rect">
            <a:avLst/>
          </a:prstGeom>
          <a:solidFill>
            <a:srgbClr val="993300"/>
          </a:solidFill>
          <a:ln w="9525">
            <a:noFill/>
            <a:miter lim="800000"/>
            <a:headEnd/>
            <a:tailEnd/>
          </a:ln>
          <a:effectLst/>
        </p:spPr>
        <p:txBody>
          <a:bodyPr anchor="ctr"/>
          <a:lstStyle/>
          <a:p>
            <a:pPr>
              <a:defRPr/>
            </a:pPr>
            <a:r>
              <a:rPr lang="en-US">
                <a:solidFill>
                  <a:schemeClr val="bg1"/>
                </a:solidFill>
                <a:effectLst>
                  <a:outerShdw blurRad="38100" dist="38100" dir="2700000" algn="tl">
                    <a:srgbClr val="000000"/>
                  </a:outerShdw>
                </a:effectLst>
              </a:rPr>
              <a:t>BÀI 45: SINH SẢN HỮU TÍNH Ở ĐỘNG VẬT</a:t>
            </a:r>
          </a:p>
        </p:txBody>
      </p:sp>
      <p:sp>
        <p:nvSpPr>
          <p:cNvPr id="38915" name="Content Placeholder 4"/>
          <p:cNvSpPr>
            <a:spLocks noGrp="1"/>
          </p:cNvSpPr>
          <p:nvPr>
            <p:ph/>
          </p:nvPr>
        </p:nvSpPr>
        <p:spPr>
          <a:xfrm>
            <a:off x="457200" y="1006475"/>
            <a:ext cx="8229600" cy="5851525"/>
          </a:xfrm>
        </p:spPr>
        <p:txBody>
          <a:bodyPr/>
          <a:lstStyle/>
          <a:p>
            <a:r>
              <a:rPr lang="vi-VN" altLang="en-US" sz="2800" b="1" dirty="0">
                <a:solidFill>
                  <a:schemeClr val="bg1"/>
                </a:solidFill>
              </a:rPr>
              <a:t>Noãn thai sinh</a:t>
            </a:r>
            <a:r>
              <a:rPr lang="vi-VN" altLang="en-US" sz="2800" dirty="0">
                <a:solidFill>
                  <a:schemeClr val="bg1"/>
                </a:solidFill>
              </a:rPr>
              <a:t> là một phương thức sinh sản ở động vật trong đó phôi phát triển bên trong trứng được giữ lại trong cơ thể của mẹ cho đến khi chúng đã sẵn sàng nở ra, chúng đẻ con nhưng không phải do mang thai mà do trứng sau khi thụ tinh nằm lại trong ống dẫn trứng đến khi nở thành con, phôi phát triển thành con nhờ chất dinh dưỡng dự trữ trong noãn hoàng chứ không phải lấy từ cơ thể mẹ. Phương thức sinh sản này khác với phương thức đẻ con ở chỗ không có kết nối nhau thai giữa mẹ và con và cơ thể của sinh vật mẹ không cung trao đổi khí (hô hấp).</a:t>
            </a:r>
            <a:endParaRPr lang="en-US" altLang="en-US" sz="2800" dirty="0">
              <a:solidFill>
                <a:schemeClr val="bg1"/>
              </a:solidFill>
            </a:endParaRPr>
          </a:p>
        </p:txBody>
      </p:sp>
    </p:spTree>
    <p:extLst>
      <p:ext uri="{BB962C8B-B14F-4D97-AF65-F5344CB8AC3E}">
        <p14:creationId xmlns:p14="http://schemas.microsoft.com/office/powerpoint/2010/main" val="341048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E767-5182-967A-C1D5-00B6F1520B64}"/>
              </a:ext>
            </a:extLst>
          </p:cNvPr>
          <p:cNvGrpSpPr/>
          <p:nvPr/>
        </p:nvGrpSpPr>
        <p:grpSpPr>
          <a:xfrm>
            <a:off x="1676400" y="1981201"/>
            <a:ext cx="5867401" cy="2133600"/>
            <a:chOff x="958582" y="3036178"/>
            <a:chExt cx="3319272" cy="1418071"/>
          </a:xfrm>
        </p:grpSpPr>
        <p:sp>
          <p:nvSpPr>
            <p:cNvPr id="3" name="Rectangle: Rounded Corners 2">
              <a:extLst>
                <a:ext uri="{FF2B5EF4-FFF2-40B4-BE49-F238E27FC236}">
                  <a16:creationId xmlns:a16="http://schemas.microsoft.com/office/drawing/2014/main" id="{574D5451-A3EE-D5B5-2015-B50AC6EF63AF}"/>
                </a:ext>
              </a:extLst>
            </p:cNvPr>
            <p:cNvSpPr/>
            <p:nvPr/>
          </p:nvSpPr>
          <p:spPr>
            <a:xfrm>
              <a:off x="958582" y="3203049"/>
              <a:ext cx="3319272" cy="1251200"/>
            </a:xfrm>
            <a:prstGeom prst="roundRect">
              <a:avLst>
                <a:gd name="adj" fmla="val 15145"/>
              </a:avLst>
            </a:prstGeom>
            <a:solidFill>
              <a:sysClr val="window" lastClr="FFFFFF"/>
            </a:solidFill>
            <a:ln w="28575" cap="flat" cmpd="sng" algn="ctr">
              <a:solidFill>
                <a:srgbClr val="05ACC7"/>
              </a:solidFill>
              <a:prstDash val="solid"/>
              <a:miter lim="800000"/>
            </a:ln>
            <a:effectLst/>
          </p:spPr>
          <p:txBody>
            <a:bodyPr bIns="18288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vi-VN" sz="2400" kern="0" noProof="1">
                <a:solidFill>
                  <a:prstClr val="black">
                    <a:lumMod val="65000"/>
                    <a:lumOff val="35000"/>
                  </a:prstClr>
                </a:solidFill>
                <a:latin typeface="#9Slide02 Tieu de rat dai 01" panose="020B0604020202020204" charset="0"/>
                <a:ea typeface="#9Slide02 Tieu de rat dai 01" panose="020B060402020202020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1">
                <a:ln>
                  <a:noFill/>
                </a:ln>
                <a:solidFill>
                  <a:prstClr val="black">
                    <a:lumMod val="65000"/>
                    <a:lumOff val="35000"/>
                  </a:prstClr>
                </a:solidFill>
                <a:effectLst/>
                <a:uLnTx/>
                <a:uFillTx/>
                <a:latin typeface="#9Slide02 Tieu de rat dai 01" panose="020B0604020202020204" charset="0"/>
                <a:ea typeface="#9Slide02 Tieu de rat dai 01" panose="020B0604020202020204" charset="0"/>
              </a:endParaRPr>
            </a:p>
          </p:txBody>
        </p:sp>
        <p:sp>
          <p:nvSpPr>
            <p:cNvPr id="4" name="Freeform: Shape 3">
              <a:extLst>
                <a:ext uri="{FF2B5EF4-FFF2-40B4-BE49-F238E27FC236}">
                  <a16:creationId xmlns:a16="http://schemas.microsoft.com/office/drawing/2014/main" id="{820B3911-20B0-D489-0D75-2C6EA6FDE28F}"/>
                </a:ext>
              </a:extLst>
            </p:cNvPr>
            <p:cNvSpPr/>
            <p:nvPr/>
          </p:nvSpPr>
          <p:spPr>
            <a:xfrm>
              <a:off x="1094949" y="3036178"/>
              <a:ext cx="3046538" cy="331361"/>
            </a:xfrm>
            <a:custGeom>
              <a:avLst/>
              <a:gdLst>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37522 w 3046538"/>
                <a:gd name="connsiteY17" fmla="*/ 52906 h 331361"/>
                <a:gd name="connsiteX18" fmla="*/ 243006 w 3046538"/>
                <a:gd name="connsiteY18" fmla="*/ 44772 h 331361"/>
                <a:gd name="connsiteX19" fmla="*/ 351094 w 3046538"/>
                <a:gd name="connsiteY19" fmla="*/ 0 h 331361"/>
                <a:gd name="connsiteX0" fmla="*/ 351094 w 3046538"/>
                <a:gd name="connsiteY0" fmla="*/ 0 h 331361"/>
                <a:gd name="connsiteX1" fmla="*/ 2683799 w 3046538"/>
                <a:gd name="connsiteY1" fmla="*/ 0 h 331361"/>
                <a:gd name="connsiteX2" fmla="*/ 2743299 w 3046538"/>
                <a:gd name="connsiteY2" fmla="*/ 12013 h 331361"/>
                <a:gd name="connsiteX3" fmla="*/ 2743789 w 3046538"/>
                <a:gd name="connsiteY3" fmla="*/ 12343 h 331361"/>
                <a:gd name="connsiteX4" fmla="*/ 2747886 w 3046538"/>
                <a:gd name="connsiteY4" fmla="*/ 13140 h 331361"/>
                <a:gd name="connsiteX5" fmla="*/ 2802334 w 3046538"/>
                <a:gd name="connsiteY5" fmla="*/ 49296 h 331361"/>
                <a:gd name="connsiteX6" fmla="*/ 3046538 w 3046538"/>
                <a:gd name="connsiteY6" fmla="*/ 165680 h 331361"/>
                <a:gd name="connsiteX7" fmla="*/ 2802334 w 3046538"/>
                <a:gd name="connsiteY7" fmla="*/ 282064 h 331361"/>
                <a:gd name="connsiteX8" fmla="*/ 2747886 w 3046538"/>
                <a:gd name="connsiteY8" fmla="*/ 318220 h 331361"/>
                <a:gd name="connsiteX9" fmla="*/ 2743791 w 3046538"/>
                <a:gd name="connsiteY9" fmla="*/ 319017 h 331361"/>
                <a:gd name="connsiteX10" fmla="*/ 2743299 w 3046538"/>
                <a:gd name="connsiteY10" fmla="*/ 319349 h 331361"/>
                <a:gd name="connsiteX11" fmla="*/ 2683799 w 3046538"/>
                <a:gd name="connsiteY11" fmla="*/ 331361 h 331361"/>
                <a:gd name="connsiteX12" fmla="*/ 351094 w 3046538"/>
                <a:gd name="connsiteY12" fmla="*/ 331361 h 331361"/>
                <a:gd name="connsiteX13" fmla="*/ 243006 w 3046538"/>
                <a:gd name="connsiteY13" fmla="*/ 286589 h 331361"/>
                <a:gd name="connsiteX14" fmla="*/ 193128 w 3046538"/>
                <a:gd name="connsiteY14" fmla="*/ 241208 h 331361"/>
                <a:gd name="connsiteX15" fmla="*/ 0 w 3046538"/>
                <a:gd name="connsiteY15" fmla="*/ 165680 h 331361"/>
                <a:gd name="connsiteX16" fmla="*/ 193128 w 3046538"/>
                <a:gd name="connsiteY16" fmla="*/ 90152 h 331361"/>
                <a:gd name="connsiteX17" fmla="*/ 243006 w 3046538"/>
                <a:gd name="connsiteY17" fmla="*/ 44772 h 331361"/>
                <a:gd name="connsiteX18" fmla="*/ 351094 w 3046538"/>
                <a:gd name="connsiteY18" fmla="*/ 0 h 33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6538" h="331361">
                  <a:moveTo>
                    <a:pt x="351094" y="0"/>
                  </a:moveTo>
                  <a:lnTo>
                    <a:pt x="2683799" y="0"/>
                  </a:lnTo>
                  <a:cubicBezTo>
                    <a:pt x="2704905" y="0"/>
                    <a:pt x="2725011" y="4278"/>
                    <a:pt x="2743299" y="12013"/>
                  </a:cubicBezTo>
                  <a:lnTo>
                    <a:pt x="2743789" y="12343"/>
                  </a:lnTo>
                  <a:lnTo>
                    <a:pt x="2747886" y="13140"/>
                  </a:lnTo>
                  <a:cubicBezTo>
                    <a:pt x="2767699" y="21175"/>
                    <a:pt x="2786265" y="33227"/>
                    <a:pt x="2802334" y="49296"/>
                  </a:cubicBezTo>
                  <a:cubicBezTo>
                    <a:pt x="2862432" y="109394"/>
                    <a:pt x="2943833" y="148189"/>
                    <a:pt x="3046538" y="165680"/>
                  </a:cubicBezTo>
                  <a:cubicBezTo>
                    <a:pt x="2943833" y="183171"/>
                    <a:pt x="2862432" y="221967"/>
                    <a:pt x="2802334" y="282064"/>
                  </a:cubicBezTo>
                  <a:cubicBezTo>
                    <a:pt x="2786265" y="298133"/>
                    <a:pt x="2767699" y="310186"/>
                    <a:pt x="2747886" y="318220"/>
                  </a:cubicBezTo>
                  <a:lnTo>
                    <a:pt x="2743791" y="319017"/>
                  </a:lnTo>
                  <a:lnTo>
                    <a:pt x="2743299" y="319349"/>
                  </a:lnTo>
                  <a:cubicBezTo>
                    <a:pt x="2725011" y="327084"/>
                    <a:pt x="2704905" y="331361"/>
                    <a:pt x="2683799" y="331361"/>
                  </a:cubicBezTo>
                  <a:lnTo>
                    <a:pt x="351094" y="331361"/>
                  </a:lnTo>
                  <a:cubicBezTo>
                    <a:pt x="308883" y="331361"/>
                    <a:pt x="270668" y="314252"/>
                    <a:pt x="243006" y="286589"/>
                  </a:cubicBezTo>
                  <a:lnTo>
                    <a:pt x="193128" y="241208"/>
                  </a:lnTo>
                  <a:cubicBezTo>
                    <a:pt x="140512" y="204273"/>
                    <a:pt x="76137" y="179097"/>
                    <a:pt x="0" y="165680"/>
                  </a:cubicBezTo>
                  <a:cubicBezTo>
                    <a:pt x="76137" y="152264"/>
                    <a:pt x="140512" y="127088"/>
                    <a:pt x="193128" y="90152"/>
                  </a:cubicBezTo>
                  <a:lnTo>
                    <a:pt x="243006" y="44772"/>
                  </a:lnTo>
                  <a:cubicBezTo>
                    <a:pt x="270668" y="17110"/>
                    <a:pt x="308883" y="0"/>
                    <a:pt x="351094" y="0"/>
                  </a:cubicBezTo>
                  <a:close/>
                </a:path>
              </a:pathLst>
            </a:custGeom>
            <a:solidFill>
              <a:srgbClr val="05ACC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Tìm</a:t>
              </a:r>
              <a:r>
                <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 </a:t>
              </a:r>
              <a:r>
                <a:rPr kumimoji="0" lang="en-US" sz="2400" b="1"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rPr>
                <a:t>hiểu</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2 Tieu de rat dai 01" panose="020B0604020202020204" charset="0"/>
                <a:ea typeface="#9Slide02 Tieu de rat dai 01" panose="020B0604020202020204" charset="0"/>
              </a:endParaRPr>
            </a:p>
          </p:txBody>
        </p:sp>
      </p:grpSp>
      <p:sp>
        <p:nvSpPr>
          <p:cNvPr id="5" name="TextBox 4">
            <a:extLst>
              <a:ext uri="{FF2B5EF4-FFF2-40B4-BE49-F238E27FC236}">
                <a16:creationId xmlns:a16="http://schemas.microsoft.com/office/drawing/2014/main" id="{0B4EC9D8-9E06-7DB5-3B11-DEF653527F4C}"/>
              </a:ext>
            </a:extLst>
          </p:cNvPr>
          <p:cNvSpPr txBox="1"/>
          <p:nvPr/>
        </p:nvSpPr>
        <p:spPr>
          <a:xfrm>
            <a:off x="1879353" y="2697116"/>
            <a:ext cx="5385294" cy="1200329"/>
          </a:xfrm>
          <a:prstGeom prst="rect">
            <a:avLst/>
          </a:prstGeom>
          <a:noFill/>
        </p:spPr>
        <p:txBody>
          <a:bodyPr wrap="square" rtlCol="0">
            <a:spAutoFit/>
          </a:bodyPr>
          <a:lstStyle/>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3 phút nghiên cứu thông tin SGK</a:t>
            </a:r>
          </a:p>
          <a:p>
            <a:pPr marL="342900" indent="-342900" algn="just">
              <a:buFontTx/>
              <a:buChar char="-"/>
            </a:pPr>
            <a:r>
              <a:rPr lang="en-US" sz="2400" kern="0" noProof="1">
                <a:solidFill>
                  <a:prstClr val="black">
                    <a:lumMod val="65000"/>
                    <a:lumOff val="35000"/>
                  </a:prstClr>
                </a:solidFill>
                <a:latin typeface="#9Slide02 Tieu de rat dai 01" panose="020B0604020202020204" charset="0"/>
                <a:ea typeface="#9Slide02 Tieu de rat dai 01" panose="020B0604020202020204" charset="0"/>
              </a:rPr>
              <a:t>Phân biệt hình thức sinh sản phân đôi, nảy chồi, phân mảnh và trinh sinh?</a:t>
            </a:r>
          </a:p>
        </p:txBody>
      </p:sp>
    </p:spTree>
    <p:extLst>
      <p:ext uri="{BB962C8B-B14F-4D97-AF65-F5344CB8AC3E}">
        <p14:creationId xmlns:p14="http://schemas.microsoft.com/office/powerpoint/2010/main" val="334401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endParaRPr lang="en-US" altLang="en-US"/>
          </a:p>
        </p:txBody>
      </p:sp>
      <p:sp>
        <p:nvSpPr>
          <p:cNvPr id="2052" name="Rectangle 3"/>
          <p:cNvSpPr>
            <a:spLocks noGrp="1" noChangeArrowheads="1"/>
          </p:cNvSpPr>
          <p:nvPr>
            <p:ph type="body" idx="1"/>
          </p:nvPr>
        </p:nvSpPr>
        <p:spPr/>
        <p:txBody>
          <a:bodyPr/>
          <a:lstStyle/>
          <a:p>
            <a:endParaRPr lang="en-US" altLang="en-US"/>
          </a:p>
        </p:txBody>
      </p:sp>
      <p:graphicFrame>
        <p:nvGraphicFramePr>
          <p:cNvPr id="113668" name="Object 4"/>
          <p:cNvGraphicFramePr>
            <a:graphicFrameLocks noChangeAspect="1"/>
          </p:cNvGraphicFramePr>
          <p:nvPr/>
        </p:nvGraphicFramePr>
        <p:xfrm>
          <a:off x="457200" y="304800"/>
          <a:ext cx="8229600" cy="5181600"/>
        </p:xfrm>
        <a:graphic>
          <a:graphicData uri="http://schemas.openxmlformats.org/presentationml/2006/ole">
            <mc:AlternateContent xmlns:mc="http://schemas.openxmlformats.org/markup-compatibility/2006">
              <mc:Choice xmlns:v="urn:schemas-microsoft-com:vml" Requires="v">
                <p:oleObj name="Photo Editor Photo" r:id="rId3" imgW="8923810" imgH="5830114" progId="MSPhotoEd.3">
                  <p:embed/>
                </p:oleObj>
              </mc:Choice>
              <mc:Fallback>
                <p:oleObj name="Photo Editor Photo" r:id="rId3" imgW="8923810" imgH="5830114" progId="MSPhotoEd.3">
                  <p:embed/>
                  <p:pic>
                    <p:nvPicPr>
                      <p:cNvPr id="11366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9" name="Text Box 5"/>
          <p:cNvSpPr txBox="1">
            <a:spLocks noChangeArrowheads="1"/>
          </p:cNvSpPr>
          <p:nvPr/>
        </p:nvSpPr>
        <p:spPr bwMode="auto">
          <a:xfrm>
            <a:off x="152400" y="5334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r>
              <a:rPr lang="en-US" altLang="en-US">
                <a:cs typeface="Times New Roman" panose="02020603050405020304" pitchFamily="18" charset="0"/>
              </a:rPr>
              <a:t>Vào mùa sinh sản, cá ngựa đực và cá ngựa cái cuốn đuôi vào nhau.Sau đó, cá ngựa cái đẻ trứng vào túi ở bụng cá đực, cá đực ấp trứng cho đến khi trứng nở. </a:t>
            </a:r>
          </a:p>
        </p:txBody>
      </p:sp>
    </p:spTree>
    <p:extLst>
      <p:ext uri="{BB962C8B-B14F-4D97-AF65-F5344CB8AC3E}">
        <p14:creationId xmlns:p14="http://schemas.microsoft.com/office/powerpoint/2010/main" val="1777270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ppt_x"/>
                                          </p:val>
                                        </p:tav>
                                        <p:tav tm="100000">
                                          <p:val>
                                            <p:strVal val="#ppt_x"/>
                                          </p:val>
                                        </p:tav>
                                      </p:tavLst>
                                    </p:anim>
                                    <p:anim calcmode="lin" valueType="num">
                                      <p:cBhvr additive="base">
                                        <p:cTn id="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69"/>
                                        </p:tgtEl>
                                        <p:attrNameLst>
                                          <p:attrName>style.visibility</p:attrName>
                                        </p:attrNameLst>
                                      </p:cBhvr>
                                      <p:to>
                                        <p:strVal val="visible"/>
                                      </p:to>
                                    </p:set>
                                    <p:anim calcmode="lin" valueType="num">
                                      <p:cBhvr additive="base">
                                        <p:cTn id="13" dur="500" fill="hold"/>
                                        <p:tgtEl>
                                          <p:spTgt spid="113669"/>
                                        </p:tgtEl>
                                        <p:attrNameLst>
                                          <p:attrName>ppt_x</p:attrName>
                                        </p:attrNameLst>
                                      </p:cBhvr>
                                      <p:tavLst>
                                        <p:tav tm="0">
                                          <p:val>
                                            <p:strVal val="#ppt_x"/>
                                          </p:val>
                                        </p:tav>
                                        <p:tav tm="100000">
                                          <p:val>
                                            <p:strVal val="#ppt_x"/>
                                          </p:val>
                                        </p:tav>
                                      </p:tavLst>
                                    </p:anim>
                                    <p:anim calcmode="lin" valueType="num">
                                      <p:cBhvr additive="base">
                                        <p:cTn id="14"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922" y="823913"/>
            <a:ext cx="1257300" cy="517065"/>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1</a:t>
            </a:r>
            <a:endParaRPr lang="en-US" sz="2100">
              <a:solidFill>
                <a:srgbClr val="0000FF"/>
              </a:solidFill>
              <a:ea typeface="Arial" panose="020B060402020202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136923" y="1250156"/>
          <a:ext cx="9007078" cy="5932052"/>
        </p:xfrm>
        <a:graphic>
          <a:graphicData uri="http://schemas.openxmlformats.org/drawingml/2006/table">
            <a:tbl>
              <a:tblPr/>
              <a:tblGrid>
                <a:gridCol w="834628">
                  <a:extLst>
                    <a:ext uri="{9D8B030D-6E8A-4147-A177-3AD203B41FA5}">
                      <a16:colId xmlns:a16="http://schemas.microsoft.com/office/drawing/2014/main" val="20000"/>
                    </a:ext>
                  </a:extLst>
                </a:gridCol>
                <a:gridCol w="5314950">
                  <a:extLst>
                    <a:ext uri="{9D8B030D-6E8A-4147-A177-3AD203B41FA5}">
                      <a16:colId xmlns:a16="http://schemas.microsoft.com/office/drawing/2014/main" val="20001"/>
                    </a:ext>
                  </a:extLst>
                </a:gridCol>
                <a:gridCol w="2857500">
                  <a:extLst>
                    <a:ext uri="{9D8B030D-6E8A-4147-A177-3AD203B41FA5}">
                      <a16:colId xmlns:a16="http://schemas.microsoft.com/office/drawing/2014/main" val="20002"/>
                    </a:ext>
                  </a:extLst>
                </a:gridCol>
              </a:tblGrid>
              <a:tr h="417675">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HT</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Đặc điểm</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Đại diện</a:t>
                      </a:r>
                      <a:endParaRPr kumimoji="0" lang="en-US" altLang="en-US" sz="21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extLst>
                  <a:ext uri="{0D108BD9-81ED-4DB2-BD59-A6C34878D82A}">
                    <a16:rowId xmlns:a16="http://schemas.microsoft.com/office/drawing/2014/main" val="10000"/>
                  </a:ext>
                </a:extLst>
              </a:tr>
              <a:tr h="1376210">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Đẻ</a:t>
                      </a:r>
                      <a:r>
                        <a:rPr kumimoji="0" lang="en-US" alt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trứng</a:t>
                      </a:r>
                      <a:endParaRPr kumimoji="0" lang="en-US" altLang="en-US" sz="22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832759">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altLang="en-US" sz="22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Đẻ trứng thai </a:t>
                      </a:r>
                      <a:endParaRPr kumimoji="0" lang="en-US" altLang="en-US" sz="22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0000FF"/>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2305408">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Đẻ con</a:t>
                      </a:r>
                      <a:endParaRPr kumimoji="0" lang="en-US" altLang="en-US" sz="22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AE5D7"/>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altLang="en-US" sz="2200" b="1"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spcAft>
                          <a:spcPts val="600"/>
                        </a:spcAft>
                        <a:buClr>
                          <a:schemeClr val="tx1"/>
                        </a:buClr>
                        <a:buSzPct val="80000"/>
                        <a:buFont typeface="Wingdings 3" panose="05040102010807070707" pitchFamily="18" charset="2"/>
                        <a:defRPr>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defRPr sz="1600">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defRPr sz="14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defRPr sz="1200">
                          <a:solidFill>
                            <a:srgbClr val="0F496F"/>
                          </a:solidFill>
                          <a:latin typeface="Century Gothic" panose="020B0502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24" marR="17324" marT="17324" marB="17324"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
        <p:nvSpPr>
          <p:cNvPr id="4" name="TextBox 3"/>
          <p:cNvSpPr txBox="1">
            <a:spLocks noChangeArrowheads="1"/>
          </p:cNvSpPr>
          <p:nvPr/>
        </p:nvSpPr>
        <p:spPr bwMode="auto">
          <a:xfrm>
            <a:off x="971550" y="1657350"/>
            <a:ext cx="53149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vi-VN" altLang="en-US" sz="2100" dirty="0">
                <a:solidFill>
                  <a:srgbClr val="0000FF"/>
                </a:solidFill>
                <a:latin typeface="Times New Roman" panose="02020603050405020304" pitchFamily="18" charset="0"/>
                <a:cs typeface="Times New Roman" panose="02020603050405020304" pitchFamily="18" charset="0"/>
              </a:rPr>
              <a:t>Trứng có thể được đẻ ra ngoài rồi thụ tinh (thụ tinh ngoài) hoặc trứng được thụ tinh và đẻ ra ngoài (thụ tinh trong) → Phát triển thành phôi → con non.</a:t>
            </a:r>
            <a:endParaRPr lang="en-US" altLang="en-US" sz="21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p:cNvSpPr txBox="1">
            <a:spLocks noChangeArrowheads="1"/>
          </p:cNvSpPr>
          <p:nvPr/>
        </p:nvSpPr>
        <p:spPr bwMode="auto">
          <a:xfrm>
            <a:off x="971550" y="2944416"/>
            <a:ext cx="53149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Đẻ</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trứng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thai</a:t>
            </a:r>
            <a:r>
              <a:rPr lang="en-US" altLang="en-US" sz="2100" dirty="0">
                <a:solidFill>
                  <a:srgbClr val="0000FF"/>
                </a:solidFill>
                <a:latin typeface="Times New Roman" panose="02020603050405020304" pitchFamily="18" charset="0"/>
                <a:cs typeface="Times New Roman" panose="02020603050405020304" pitchFamily="18" charset="0"/>
              </a:rPr>
              <a:t> = </a:t>
            </a:r>
            <a:r>
              <a:rPr lang="en-US" altLang="en-US" sz="2100" dirty="0" err="1">
                <a:solidFill>
                  <a:srgbClr val="0000FF"/>
                </a:solidFill>
                <a:latin typeface="Times New Roman" panose="02020603050405020304" pitchFamily="18" charset="0"/>
                <a:cs typeface="Times New Roman" panose="02020603050405020304" pitchFamily="18" charset="0"/>
              </a:rPr>
              <a:t>noãn</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thai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sinh</a:t>
            </a:r>
            <a:r>
              <a:rPr lang="en-US" altLang="en-US" sz="2100" dirty="0">
                <a:solidFill>
                  <a:srgbClr val="0000FF"/>
                </a:solidFill>
                <a:latin typeface="Times New Roman" panose="02020603050405020304" pitchFamily="18" charset="0"/>
                <a:cs typeface="Times New Roman" panose="02020603050405020304" pitchFamily="18" charset="0"/>
              </a:rPr>
              <a:t>.</a:t>
            </a:r>
            <a:endParaRPr lang="en-US" altLang="en-US" sz="21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eaLnBrk="1" hangingPunct="1">
              <a:spcBef>
                <a:spcPct val="0"/>
              </a:spcBef>
              <a:spcAft>
                <a:spcPct val="0"/>
              </a:spcAft>
              <a:buClrTx/>
              <a:buSzTx/>
              <a:buFontTx/>
              <a:buNone/>
            </a:pP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Trứng</a:t>
            </a:r>
            <a:r>
              <a:rPr lang="en-US" altLang="en-US" sz="2100" dirty="0">
                <a:solidFill>
                  <a:srgbClr val="0000FF"/>
                </a:solidFill>
                <a:latin typeface="Times New Roman" panose="02020603050405020304" pitchFamily="18" charset="0"/>
                <a:cs typeface="Times New Roman" panose="02020603050405020304" pitchFamily="18" charset="0"/>
              </a:rPr>
              <a:t> x  TT →  </a:t>
            </a:r>
            <a:r>
              <a:rPr lang="en-US" altLang="en-US" sz="2100" dirty="0" err="1">
                <a:solidFill>
                  <a:srgbClr val="0000FF"/>
                </a:solidFill>
                <a:latin typeface="Times New Roman" panose="02020603050405020304" pitchFamily="18" charset="0"/>
                <a:cs typeface="Times New Roman" panose="02020603050405020304" pitchFamily="18" charset="0"/>
              </a:rPr>
              <a:t>hợp</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tử</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nằm</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lại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trong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cơ</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thể</a:t>
            </a:r>
            <a:r>
              <a:rPr lang="en-US" altLang="en-US" sz="2100" dirty="0">
                <a:solidFill>
                  <a:srgbClr val="0000FF"/>
                </a:solidFill>
                <a:latin typeface="Times New Roman" panose="02020603050405020304" pitchFamily="18" charset="0"/>
                <a:cs typeface="Times New Roman" panose="02020603050405020304" pitchFamily="18" charset="0"/>
              </a:rPr>
              <a:t> con </a:t>
            </a:r>
            <a:r>
              <a:rPr lang="en-US" altLang="en-US" sz="2100" dirty="0" err="1">
                <a:solidFill>
                  <a:srgbClr val="0000FF"/>
                </a:solidFill>
                <a:latin typeface="Times New Roman" panose="02020603050405020304" pitchFamily="18" charset="0"/>
                <a:cs typeface="Times New Roman" panose="02020603050405020304" pitchFamily="18" charset="0"/>
              </a:rPr>
              <a:t>cái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đến</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khi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nở</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thành</a:t>
            </a:r>
            <a:r>
              <a:rPr lang="en-US" altLang="en-US" sz="2100" dirty="0">
                <a:solidFill>
                  <a:srgbClr val="0000FF"/>
                </a:solidFill>
                <a:latin typeface="Times New Roman" panose="02020603050405020304" pitchFamily="18" charset="0"/>
                <a:cs typeface="Times New Roman" panose="02020603050405020304" pitchFamily="18" charset="0"/>
              </a:rPr>
              <a:t> con</a:t>
            </a:r>
            <a:endParaRPr lang="en-US" altLang="en-US" sz="2100" dirty="0">
              <a:solidFill>
                <a:srgbClr val="0000FF"/>
              </a:solidFill>
              <a:latin typeface="Times New Roman" panose="02020603050405020304" pitchFamily="18" charset="0"/>
              <a:cs typeface="Segoe UI" panose="020B0502040204020203" pitchFamily="34" charset="0"/>
            </a:endParaRPr>
          </a:p>
          <a:p>
            <a:pPr eaLnBrk="1" hangingPunct="1">
              <a:spcBef>
                <a:spcPct val="0"/>
              </a:spcBef>
              <a:spcAft>
                <a:spcPct val="0"/>
              </a:spcAft>
              <a:buClrTx/>
              <a:buSzTx/>
              <a:buFontTx/>
              <a:buNone/>
            </a:pP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Phôi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phát</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triển</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thành</a:t>
            </a:r>
            <a:r>
              <a:rPr lang="en-US" altLang="en-US" sz="2100" dirty="0">
                <a:solidFill>
                  <a:srgbClr val="0000FF"/>
                </a:solidFill>
                <a:latin typeface="Times New Roman" panose="02020603050405020304" pitchFamily="18" charset="0"/>
                <a:cs typeface="Times New Roman" panose="02020603050405020304" pitchFamily="18" charset="0"/>
              </a:rPr>
              <a:t> con </a:t>
            </a:r>
            <a:r>
              <a:rPr lang="en-US" altLang="en-US" sz="2100" dirty="0" err="1">
                <a:solidFill>
                  <a:srgbClr val="0000FF"/>
                </a:solidFill>
                <a:latin typeface="Times New Roman" panose="02020603050405020304" pitchFamily="18" charset="0"/>
                <a:cs typeface="Times New Roman" panose="02020603050405020304" pitchFamily="18" charset="0"/>
              </a:rPr>
              <a:t>nhờ</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chất</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dinh</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dưỡng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dự</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trữ</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trong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noàn</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hoàng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chứ</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không</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nhờ</a:t>
            </a:r>
            <a:r>
              <a:rPr lang="en-US" altLang="en-US" sz="2100" dirty="0">
                <a:solidFill>
                  <a:srgbClr val="0000FF"/>
                </a:solidFill>
                <a:latin typeface="Times New Roman" panose="02020603050405020304" pitchFamily="18" charset="0"/>
                <a:cs typeface="Times New Roman" panose="02020603050405020304" pitchFamily="18" charset="0"/>
              </a:rPr>
              <a:t>  TĐC qua </a:t>
            </a:r>
            <a:r>
              <a:rPr lang="en-US" altLang="en-US" sz="2100" dirty="0" err="1">
                <a:solidFill>
                  <a:srgbClr val="0000FF"/>
                </a:solidFill>
                <a:latin typeface="Times New Roman" panose="02020603050405020304" pitchFamily="18" charset="0"/>
                <a:cs typeface="Times New Roman" panose="02020603050405020304" pitchFamily="18" charset="0"/>
              </a:rPr>
              <a:t>nhau</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thai</a:t>
            </a:r>
            <a:r>
              <a:rPr lang="en-US" altLang="en-US" sz="2100" dirty="0">
                <a:solidFill>
                  <a:srgbClr val="0000FF"/>
                </a:solidFill>
                <a:latin typeface="Times New Roman" panose="02020603050405020304" pitchFamily="18" charset="0"/>
                <a:cs typeface="Times New Roman" panose="02020603050405020304" pitchFamily="18" charset="0"/>
              </a:rPr>
              <a:t> </a:t>
            </a:r>
            <a:r>
              <a:rPr lang="en-US" altLang="en-US" sz="2100" dirty="0" err="1">
                <a:solidFill>
                  <a:srgbClr val="0000FF"/>
                </a:solidFill>
                <a:latin typeface="Times New Roman" panose="02020603050405020304" pitchFamily="18" charset="0"/>
                <a:cs typeface="Times New Roman" panose="02020603050405020304" pitchFamily="18" charset="0"/>
              </a:rPr>
              <a:t>như</a:t>
            </a:r>
            <a:r>
              <a:rPr lang="en-US" altLang="en-US" sz="2100" dirty="0">
                <a:solidFill>
                  <a:srgbClr val="0000FF"/>
                </a:solidFill>
                <a:latin typeface="Times New Roman" panose="02020603050405020304" pitchFamily="18" charset="0"/>
                <a:cs typeface="Times New Roman" panose="02020603050405020304" pitchFamily="18" charset="0"/>
              </a:rPr>
              <a:t> ở </a:t>
            </a:r>
            <a:r>
              <a:rPr lang="en-US" altLang="en-US" sz="2100" dirty="0" err="1">
                <a:solidFill>
                  <a:srgbClr val="0000FF"/>
                </a:solidFill>
                <a:latin typeface="Times New Roman" panose="02020603050405020304" pitchFamily="18" charset="0"/>
                <a:cs typeface="Times New Roman" panose="02020603050405020304" pitchFamily="18" charset="0"/>
              </a:rPr>
              <a:t>thú</a:t>
            </a:r>
            <a:endParaRPr lang="en-US" altLang="en-US" sz="2100" dirty="0">
              <a:solidFill>
                <a:srgbClr val="0000FF"/>
              </a:solidFill>
              <a:latin typeface="Times New Roman" panose="02020603050405020304" pitchFamily="18" charset="0"/>
              <a:cs typeface="Segoe UI" panose="020B0502040204020203" pitchFamily="34" charset="0"/>
            </a:endParaRPr>
          </a:p>
        </p:txBody>
      </p:sp>
      <p:sp>
        <p:nvSpPr>
          <p:cNvPr id="7" name="TextBox 6"/>
          <p:cNvSpPr txBox="1">
            <a:spLocks noChangeArrowheads="1"/>
          </p:cNvSpPr>
          <p:nvPr/>
        </p:nvSpPr>
        <p:spPr bwMode="auto">
          <a:xfrm>
            <a:off x="971550" y="5051553"/>
            <a:ext cx="53149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100" dirty="0" err="1">
                <a:solidFill>
                  <a:srgbClr val="0000FF"/>
                </a:solidFill>
                <a:latin typeface="Times New Roman" panose="02020603050405020304" pitchFamily="18" charset="0"/>
                <a:cs typeface="Times New Roman" panose="02020603050405020304" pitchFamily="18" charset="0"/>
              </a:rPr>
              <a:t>Đẻ</a:t>
            </a:r>
            <a:r>
              <a:rPr lang="en-US" altLang="en-US" sz="2100" dirty="0">
                <a:solidFill>
                  <a:srgbClr val="0000FF"/>
                </a:solidFill>
                <a:latin typeface="Times New Roman" panose="02020603050405020304" pitchFamily="18" charset="0"/>
                <a:cs typeface="Times New Roman" panose="02020603050405020304" pitchFamily="18" charset="0"/>
              </a:rPr>
              <a:t> con = </a:t>
            </a:r>
            <a:r>
              <a:rPr lang="vi-VN" altLang="en-US" sz="21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thai sinh</a:t>
            </a:r>
            <a:endParaRPr lang="en-US" altLang="en-US" sz="21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vi-VN" altLang="en-US" sz="2100" dirty="0">
                <a:solidFill>
                  <a:srgbClr val="0000FF"/>
                </a:solidFill>
                <a:latin typeface="Times New Roman" panose="02020603050405020304" pitchFamily="18" charset="0"/>
                <a:cs typeface="Times New Roman" panose="02020603050405020304" pitchFamily="18" charset="0"/>
              </a:rPr>
              <a:t>Trứng được thụ tinh trong cơ quan sinh sản (thụ tinh trong) tạo hợp tử → phát triển thành phôi → con non → đẻ ra ngoài.</a:t>
            </a:r>
            <a:endParaRPr lang="en-US" altLang="en-US" sz="2100" dirty="0">
              <a:solidFill>
                <a:srgbClr val="0000FF"/>
              </a:solidFill>
              <a:latin typeface="Times New Roman" panose="02020603050405020304" pitchFamily="18" charset="0"/>
              <a:cs typeface="Arial" panose="020B0604020202020204" pitchFamily="34" charset="0"/>
            </a:endParaRPr>
          </a:p>
        </p:txBody>
      </p:sp>
      <p:sp>
        <p:nvSpPr>
          <p:cNvPr id="8" name="TextBox 7"/>
          <p:cNvSpPr txBox="1">
            <a:spLocks noChangeArrowheads="1"/>
          </p:cNvSpPr>
          <p:nvPr/>
        </p:nvSpPr>
        <p:spPr bwMode="auto">
          <a:xfrm>
            <a:off x="6286500" y="1616869"/>
            <a:ext cx="28444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vi-VN" altLang="en-US" sz="2100">
                <a:solidFill>
                  <a:srgbClr val="0000FF"/>
                </a:solidFill>
                <a:latin typeface="Times New Roman" panose="02020603050405020304" pitchFamily="18" charset="0"/>
                <a:cs typeface="Times New Roman" panose="02020603050405020304" pitchFamily="18" charset="0"/>
              </a:rPr>
              <a:t>Cá, ếch, nhái, chim, thằn lằn, rắn...</a:t>
            </a:r>
            <a:endParaRPr lang="en-US" altLang="en-US" sz="21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Box 9"/>
          <p:cNvSpPr txBox="1">
            <a:spLocks noChangeArrowheads="1"/>
          </p:cNvSpPr>
          <p:nvPr/>
        </p:nvSpPr>
        <p:spPr bwMode="auto">
          <a:xfrm>
            <a:off x="6286500" y="2969419"/>
            <a:ext cx="284440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100">
                <a:solidFill>
                  <a:srgbClr val="0000FF"/>
                </a:solidFill>
                <a:latin typeface="Times New Roman" panose="02020603050405020304" pitchFamily="18" charset="0"/>
                <a:cs typeface="Times New Roman" panose="02020603050405020304" pitchFamily="18" charset="0"/>
              </a:rPr>
              <a:t>số loài cá, một số loài bò sát và một số loài chân khớp.</a:t>
            </a:r>
            <a:endParaRPr lang="en-US" altLang="en-US" sz="21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p:cNvSpPr txBox="1">
            <a:spLocks noChangeArrowheads="1"/>
          </p:cNvSpPr>
          <p:nvPr/>
        </p:nvSpPr>
        <p:spPr bwMode="auto">
          <a:xfrm>
            <a:off x="6287691" y="4799558"/>
            <a:ext cx="2843213"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defTabSz="45720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defTabSz="4572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defTabSz="4572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US" altLang="en-US" sz="2100" dirty="0">
                <a:solidFill>
                  <a:srgbClr val="0000FF"/>
                </a:solidFill>
                <a:latin typeface="Times New Roman" panose="02020603050405020304" pitchFamily="18" charset="0"/>
                <a:cs typeface="Times New Roman" panose="02020603050405020304" pitchFamily="18" charset="0"/>
              </a:rPr>
              <a:t>- </a:t>
            </a:r>
            <a:r>
              <a:rPr lang="vi-VN" altLang="en-US" sz="2100" dirty="0">
                <a:solidFill>
                  <a:srgbClr val="0000FF"/>
                </a:solidFill>
                <a:latin typeface="Times New Roman" panose="02020603050405020304" pitchFamily="18" charset="0"/>
                <a:cs typeface="Times New Roman" panose="02020603050405020304" pitchFamily="18" charset="0"/>
              </a:rPr>
              <a:t>Động vật có vú đều đẻ con, trừ thú mỏ vịt đẻ trứng</a:t>
            </a:r>
            <a:endParaRPr lang="en-US" altLang="en-US" sz="21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0"/>
              </a:spcBef>
              <a:spcAft>
                <a:spcPct val="0"/>
              </a:spcAft>
              <a:buClrTx/>
              <a:buSzTx/>
              <a:buFontTx/>
              <a:buNone/>
            </a:pPr>
            <a:r>
              <a:rPr lang="en-US" altLang="en-US" sz="2100" dirty="0">
                <a:solidFill>
                  <a:srgbClr val="0000FF"/>
                </a:solidFill>
                <a:latin typeface="Times New Roman" panose="02020603050405020304" pitchFamily="18" charset="0"/>
                <a:cs typeface="Times New Roman" panose="02020603050405020304" pitchFamily="18" charset="0"/>
              </a:rPr>
              <a:t>- </a:t>
            </a:r>
            <a:r>
              <a:rPr lang="vi-VN" altLang="en-US" sz="2100" dirty="0">
                <a:solidFill>
                  <a:srgbClr val="0000FF"/>
                </a:solidFill>
                <a:latin typeface="Times New Roman" panose="02020603050405020304" pitchFamily="18" charset="0"/>
                <a:cs typeface="Times New Roman" panose="02020603050405020304" pitchFamily="18" charset="0"/>
              </a:rPr>
              <a:t>Vài loài cá sụn (cá mập xanh, cá đầu búa) và vài loài bò sát cũng đẻ con</a:t>
            </a:r>
            <a:endParaRPr lang="en-US" altLang="en-US" sz="2100" dirty="0">
              <a:solidFill>
                <a:srgbClr val="0000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9259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887141"/>
            <a:ext cx="2000250" cy="3943644"/>
          </a:xfrm>
          <a:prstGeom prst="rect">
            <a:avLst/>
          </a:prstGeom>
          <a:solidFill>
            <a:schemeClr val="accent5">
              <a:lumMod val="20000"/>
              <a:lumOff val="80000"/>
            </a:schemeClr>
          </a:solidFill>
        </p:spPr>
        <p:txBody>
          <a:bodyPr>
            <a:spAutoFit/>
          </a:bodyPr>
          <a:lstStyle>
            <a:lvl1pPr indent="-79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750"/>
              </a:spcAft>
              <a:defRPr/>
            </a:pPr>
            <a:r>
              <a:rPr lang="vi-VN" alt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5</a:t>
            </a:r>
            <a:endParaRPr lang="en-US" altLang="en-US" sz="2100">
              <a:solidFill>
                <a:srgbClr val="0000FF"/>
              </a:solidFill>
              <a:ea typeface="Arial" panose="020B0604020202020204" pitchFamily="34" charset="0"/>
              <a:cs typeface="Times New Roman" panose="02020603050405020304" pitchFamily="18" charset="0"/>
            </a:endParaRPr>
          </a:p>
          <a:p>
            <a:pPr algn="ctr">
              <a:defRPr/>
            </a:pPr>
            <a:r>
              <a:rPr lang="vi-VN"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Cho biết ưu điểm và nhược điểm của mang thai và sinh con ở Thú so với đẻ trứng ở các loài động vật khác</a:t>
            </a:r>
            <a:endParaRPr lang="en-US" altLang="en-US" sz="3300">
              <a:solidFill>
                <a:srgbClr val="0000FF"/>
              </a:solidFill>
              <a:ea typeface="Arial" panose="020B0604020202020204" pitchFamily="34" charset="0"/>
              <a:cs typeface="Times New Roman" panose="02020603050405020304" pitchFamily="18" charset="0"/>
            </a:endParaRPr>
          </a:p>
        </p:txBody>
      </p:sp>
      <p:sp>
        <p:nvSpPr>
          <p:cNvPr id="2" name="TextBox 1"/>
          <p:cNvSpPr txBox="1"/>
          <p:nvPr/>
        </p:nvSpPr>
        <p:spPr>
          <a:xfrm>
            <a:off x="2571750" y="2122885"/>
            <a:ext cx="6343650" cy="3172663"/>
          </a:xfrm>
          <a:prstGeom prst="rect">
            <a:avLst/>
          </a:prstGeom>
          <a:solidFill>
            <a:srgbClr val="CCFFCC"/>
          </a:solidFill>
        </p:spPr>
        <p:txBody>
          <a:bodyPr>
            <a:spAutoFit/>
          </a:bodyPr>
          <a:lstStyle/>
          <a:p>
            <a:pPr marL="18574" algn="just">
              <a:lnSpc>
                <a:spcPct val="115000"/>
              </a:lnSpc>
              <a:spcAft>
                <a:spcPts val="750"/>
              </a:spcAft>
              <a:tabLst>
                <a:tab pos="114776" algn="l"/>
              </a:tabLst>
              <a:defRPr/>
            </a:pPr>
            <a:r>
              <a:rPr lang="vi-VN" sz="3000">
                <a:solidFill>
                  <a:srgbClr val="333333"/>
                </a:solidFill>
                <a:latin typeface="Times New Roman" panose="02020603050405020304" pitchFamily="18" charset="0"/>
                <a:ea typeface="Arial" panose="020B0604020202020204" pitchFamily="34" charset="0"/>
                <a:cs typeface="Times New Roman" panose="02020603050405020304" pitchFamily="18" charset="0"/>
              </a:rPr>
              <a:t>Ưu điểm của mang thai và sinh con ở thú so với đẻ trứng ở các động vật khác</a:t>
            </a:r>
            <a:r>
              <a:rPr lang="en-US" sz="3000">
                <a:solidFill>
                  <a:srgbClr val="333333"/>
                </a:solidFill>
                <a:latin typeface="Times New Roman" panose="02020603050405020304" pitchFamily="18" charset="0"/>
                <a:ea typeface="Arial" panose="020B0604020202020204" pitchFamily="34" charset="0"/>
                <a:cs typeface="Times New Roman" panose="02020603050405020304" pitchFamily="18" charset="0"/>
              </a:rPr>
              <a:t>?</a:t>
            </a:r>
            <a:endParaRPr lang="en-US" sz="2700">
              <a:ea typeface="Arial" panose="020B0604020202020204" pitchFamily="34" charset="0"/>
              <a:cs typeface="Times New Roman" panose="02020603050405020304" pitchFamily="18" charset="0"/>
            </a:endParaRPr>
          </a:p>
          <a:p>
            <a:pPr>
              <a:defRPr/>
            </a:pPr>
            <a:r>
              <a:rPr lang="en-US" sz="3000">
                <a:solidFill>
                  <a:srgbClr val="333333"/>
                </a:solidFill>
                <a:latin typeface="Times New Roman" panose="02020603050405020304" pitchFamily="18" charset="0"/>
                <a:ea typeface="Arial" panose="020B0604020202020204" pitchFamily="34" charset="0"/>
              </a:rPr>
              <a:t>Nhược điểm </a:t>
            </a:r>
            <a:r>
              <a:rPr lang="vi-VN" sz="3000">
                <a:solidFill>
                  <a:srgbClr val="333333"/>
                </a:solidFill>
                <a:latin typeface="Times New Roman" panose="02020603050405020304" pitchFamily="18" charset="0"/>
                <a:ea typeface="Arial" panose="020B0604020202020204" pitchFamily="34" charset="0"/>
              </a:rPr>
              <a:t>của mang thai và sinh con ở thú so với đẻ trứng ở các động vật khác</a:t>
            </a:r>
            <a:r>
              <a:rPr lang="en-US" sz="3000">
                <a:solidFill>
                  <a:srgbClr val="333333"/>
                </a:solidFill>
                <a:latin typeface="Times New Roman" panose="02020603050405020304" pitchFamily="18" charset="0"/>
                <a:ea typeface="Arial" panose="020B0604020202020204" pitchFamily="34" charset="0"/>
              </a:rPr>
              <a:t>?</a:t>
            </a:r>
            <a:endParaRPr lang="en-US" sz="4050">
              <a:solidFill>
                <a:srgbClr val="0000FF"/>
              </a:solidFill>
            </a:endParaRPr>
          </a:p>
        </p:txBody>
      </p:sp>
      <p:sp>
        <p:nvSpPr>
          <p:cNvPr id="7" name="TextBox 6"/>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spTree>
    <p:extLst>
      <p:ext uri="{BB962C8B-B14F-4D97-AF65-F5344CB8AC3E}">
        <p14:creationId xmlns:p14="http://schemas.microsoft.com/office/powerpoint/2010/main" val="181014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674" name="Oval 2"/>
          <p:cNvSpPr>
            <a:spLocks noChangeArrowheads="1"/>
          </p:cNvSpPr>
          <p:nvPr/>
        </p:nvSpPr>
        <p:spPr bwMode="auto">
          <a:xfrm>
            <a:off x="228600" y="533400"/>
            <a:ext cx="8610600" cy="15240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pPr algn="ctr"/>
            <a:r>
              <a:rPr lang="en-US" altLang="en-US" sz="3600">
                <a:solidFill>
                  <a:schemeClr val="tx1"/>
                </a:solidFill>
                <a:latin typeface="Times New Roman" panose="02020603050405020304" pitchFamily="18" charset="0"/>
              </a:rPr>
              <a:t> </a:t>
            </a:r>
            <a:r>
              <a:rPr lang="en-US" altLang="en-US" sz="3200" i="1">
                <a:solidFill>
                  <a:srgbClr val="080808"/>
                </a:solidFill>
                <a:sym typeface="Wingdings" panose="05000000000000000000" pitchFamily="2" charset="2"/>
              </a:rPr>
              <a:t></a:t>
            </a:r>
            <a:r>
              <a:rPr lang="en-US" altLang="en-US" sz="3600">
                <a:solidFill>
                  <a:schemeClr val="tx1"/>
                </a:solidFill>
                <a:latin typeface="Times New Roman" panose="02020603050405020304" pitchFamily="18" charset="0"/>
              </a:rPr>
              <a:t> Ưu thế của mang thai, sinh con ở thú.</a:t>
            </a:r>
          </a:p>
        </p:txBody>
      </p:sp>
      <p:sp>
        <p:nvSpPr>
          <p:cNvPr id="37891" name="Rectangle 3"/>
          <p:cNvSpPr>
            <a:spLocks noChangeArrowheads="1"/>
          </p:cNvSpPr>
          <p:nvPr/>
        </p:nvSpPr>
        <p:spPr bwMode="auto">
          <a:xfrm>
            <a:off x="609600" y="23622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r>
              <a:rPr lang="en-US" altLang="en-US" sz="3200" b="0">
                <a:latin typeface="Times New Roman" panose="02020603050405020304" pitchFamily="18" charset="0"/>
              </a:rPr>
              <a:t>- Nguồn cung cấp chất dinh dưỡng từ cơ thể mẹ </a:t>
            </a:r>
          </a:p>
          <a:p>
            <a:r>
              <a:rPr lang="en-US" altLang="en-US" sz="3200" b="0">
                <a:latin typeface="Times New Roman" panose="02020603050405020304" pitchFamily="18" charset="0"/>
              </a:rPr>
              <a:t>cho thai rất lớn nên thai phát triển rất tốt trong</a:t>
            </a:r>
          </a:p>
          <a:p>
            <a:r>
              <a:rPr lang="en-US" altLang="en-US" sz="3200" b="0">
                <a:latin typeface="Times New Roman" panose="02020603050405020304" pitchFamily="18" charset="0"/>
              </a:rPr>
              <a:t> bụng mẹ .</a:t>
            </a:r>
          </a:p>
        </p:txBody>
      </p:sp>
      <p:sp>
        <p:nvSpPr>
          <p:cNvPr id="37892" name="Rectangle 4"/>
          <p:cNvSpPr>
            <a:spLocks noChangeArrowheads="1"/>
          </p:cNvSpPr>
          <p:nvPr/>
        </p:nvSpPr>
        <p:spPr bwMode="auto">
          <a:xfrm>
            <a:off x="609600" y="3962400"/>
            <a:ext cx="8001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1C1CEA"/>
                </a:solidFill>
                <a:latin typeface="VNI-Times" pitchFamily="2" charset="0"/>
              </a:defRPr>
            </a:lvl1pPr>
            <a:lvl2pPr marL="742950" indent="-285750" eaLnBrk="0" hangingPunct="0">
              <a:defRPr sz="2800" b="1">
                <a:solidFill>
                  <a:srgbClr val="1C1CEA"/>
                </a:solidFill>
                <a:latin typeface="VNI-Times" pitchFamily="2" charset="0"/>
              </a:defRPr>
            </a:lvl2pPr>
            <a:lvl3pPr marL="1143000" indent="-228600" eaLnBrk="0" hangingPunct="0">
              <a:defRPr sz="2800" b="1">
                <a:solidFill>
                  <a:srgbClr val="1C1CEA"/>
                </a:solidFill>
                <a:latin typeface="VNI-Times" pitchFamily="2" charset="0"/>
              </a:defRPr>
            </a:lvl3pPr>
            <a:lvl4pPr marL="1600200" indent="-228600" eaLnBrk="0" hangingPunct="0">
              <a:defRPr sz="2800" b="1">
                <a:solidFill>
                  <a:srgbClr val="1C1CEA"/>
                </a:solidFill>
                <a:latin typeface="VNI-Times" pitchFamily="2" charset="0"/>
              </a:defRPr>
            </a:lvl4pPr>
            <a:lvl5pPr marL="2057400" indent="-228600" eaLnBrk="0" hangingPunct="0">
              <a:defRPr sz="2800" b="1">
                <a:solidFill>
                  <a:srgbClr val="1C1CEA"/>
                </a:solidFill>
                <a:latin typeface="VNI-Times" pitchFamily="2" charset="0"/>
              </a:defRPr>
            </a:lvl5pPr>
            <a:lvl6pPr marL="2514600" indent="-228600" eaLnBrk="0" fontAlgn="base" hangingPunct="0">
              <a:spcBef>
                <a:spcPct val="0"/>
              </a:spcBef>
              <a:spcAft>
                <a:spcPct val="0"/>
              </a:spcAft>
              <a:defRPr sz="2800" b="1">
                <a:solidFill>
                  <a:srgbClr val="1C1CEA"/>
                </a:solidFill>
                <a:latin typeface="VNI-Times" pitchFamily="2" charset="0"/>
              </a:defRPr>
            </a:lvl6pPr>
            <a:lvl7pPr marL="2971800" indent="-228600" eaLnBrk="0" fontAlgn="base" hangingPunct="0">
              <a:spcBef>
                <a:spcPct val="0"/>
              </a:spcBef>
              <a:spcAft>
                <a:spcPct val="0"/>
              </a:spcAft>
              <a:defRPr sz="2800" b="1">
                <a:solidFill>
                  <a:srgbClr val="1C1CEA"/>
                </a:solidFill>
                <a:latin typeface="VNI-Times" pitchFamily="2" charset="0"/>
              </a:defRPr>
            </a:lvl7pPr>
            <a:lvl8pPr marL="3429000" indent="-228600" eaLnBrk="0" fontAlgn="base" hangingPunct="0">
              <a:spcBef>
                <a:spcPct val="0"/>
              </a:spcBef>
              <a:spcAft>
                <a:spcPct val="0"/>
              </a:spcAft>
              <a:defRPr sz="2800" b="1">
                <a:solidFill>
                  <a:srgbClr val="1C1CEA"/>
                </a:solidFill>
                <a:latin typeface="VNI-Times" pitchFamily="2" charset="0"/>
              </a:defRPr>
            </a:lvl8pPr>
            <a:lvl9pPr marL="3886200" indent="-228600" eaLnBrk="0" fontAlgn="base" hangingPunct="0">
              <a:spcBef>
                <a:spcPct val="0"/>
              </a:spcBef>
              <a:spcAft>
                <a:spcPct val="0"/>
              </a:spcAft>
              <a:defRPr sz="2800" b="1">
                <a:solidFill>
                  <a:srgbClr val="1C1CEA"/>
                </a:solidFill>
                <a:latin typeface="VNI-Times" pitchFamily="2" charset="0"/>
              </a:defRPr>
            </a:lvl9pPr>
          </a:lstStyle>
          <a:p>
            <a:r>
              <a:rPr lang="en-US" altLang="en-US" sz="3200" b="0">
                <a:latin typeface="Times New Roman" panose="02020603050405020304" pitchFamily="18" charset="0"/>
              </a:rPr>
              <a:t>- Thai nhi trong bụng mẹ được bảo vệ tốt trước</a:t>
            </a:r>
          </a:p>
          <a:p>
            <a:r>
              <a:rPr lang="en-US" altLang="en-US" sz="3200" b="0">
                <a:latin typeface="Times New Roman" panose="02020603050405020304" pitchFamily="18" charset="0"/>
              </a:rPr>
              <a:t> kẻ thù, các tác nhân gây bệnh .</a:t>
            </a:r>
          </a:p>
        </p:txBody>
      </p:sp>
    </p:spTree>
    <p:extLst>
      <p:ext uri="{BB962C8B-B14F-4D97-AF65-F5344CB8AC3E}">
        <p14:creationId xmlns:p14="http://schemas.microsoft.com/office/powerpoint/2010/main" val="3582169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2000" fill="hold"/>
                                        <p:tgtEl>
                                          <p:spTgt spid="37891"/>
                                        </p:tgtEl>
                                        <p:attrNameLst>
                                          <p:attrName>ppt_x</p:attrName>
                                        </p:attrNameLst>
                                      </p:cBhvr>
                                      <p:tavLst>
                                        <p:tav tm="0">
                                          <p:val>
                                            <p:strVal val="0-#ppt_w/2"/>
                                          </p:val>
                                        </p:tav>
                                        <p:tav tm="100000">
                                          <p:val>
                                            <p:strVal val="#ppt_x"/>
                                          </p:val>
                                        </p:tav>
                                      </p:tavLst>
                                    </p:anim>
                                    <p:anim calcmode="lin" valueType="num">
                                      <p:cBhvr additive="base">
                                        <p:cTn id="8" dur="20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2000" fill="hold"/>
                                        <p:tgtEl>
                                          <p:spTgt spid="37892"/>
                                        </p:tgtEl>
                                        <p:attrNameLst>
                                          <p:attrName>ppt_x</p:attrName>
                                        </p:attrNameLst>
                                      </p:cBhvr>
                                      <p:tavLst>
                                        <p:tav tm="0">
                                          <p:val>
                                            <p:strVal val="0-#ppt_w/2"/>
                                          </p:val>
                                        </p:tav>
                                        <p:tav tm="100000">
                                          <p:val>
                                            <p:strVal val="#ppt_x"/>
                                          </p:val>
                                        </p:tav>
                                      </p:tavLst>
                                    </p:anim>
                                    <p:anim calcmode="lin" valueType="num">
                                      <p:cBhvr additive="base">
                                        <p:cTn id="14" dur="20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881" y="1543050"/>
            <a:ext cx="2000250" cy="3943644"/>
          </a:xfrm>
          <a:prstGeom prst="rect">
            <a:avLst/>
          </a:prstGeom>
          <a:solidFill>
            <a:schemeClr val="accent5">
              <a:lumMod val="20000"/>
              <a:lumOff val="80000"/>
            </a:schemeClr>
          </a:solidFill>
        </p:spPr>
        <p:txBody>
          <a:bodyPr>
            <a:spAutoFit/>
          </a:bodyPr>
          <a:lstStyle>
            <a:lvl1pPr indent="-79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750"/>
              </a:spcAft>
              <a:defRPr/>
            </a:pPr>
            <a:r>
              <a:rPr lang="vi-VN" alt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altLang="en-US" sz="24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5</a:t>
            </a:r>
            <a:endParaRPr lang="en-US" altLang="en-US" sz="2100">
              <a:solidFill>
                <a:srgbClr val="0000FF"/>
              </a:solidFill>
              <a:ea typeface="Arial" panose="020B0604020202020204" pitchFamily="34" charset="0"/>
              <a:cs typeface="Times New Roman" panose="02020603050405020304" pitchFamily="18" charset="0"/>
            </a:endParaRPr>
          </a:p>
          <a:p>
            <a:pPr algn="ctr">
              <a:defRPr/>
            </a:pPr>
            <a:r>
              <a:rPr lang="vi-VN" altLang="en-US" sz="2400">
                <a:solidFill>
                  <a:srgbClr val="0000FF"/>
                </a:solidFill>
                <a:latin typeface="Times New Roman" panose="02020603050405020304" pitchFamily="18" charset="0"/>
                <a:ea typeface="Arial" panose="020B0604020202020204" pitchFamily="34" charset="0"/>
                <a:cs typeface="Times New Roman" panose="02020603050405020304" pitchFamily="18" charset="0"/>
              </a:rPr>
              <a:t>Cho biết ưu điểm và nhược điểm của mang thai và sinh con ở Thú so với đẻ trứng ở các loài động vật khác</a:t>
            </a:r>
            <a:endParaRPr lang="en-US" altLang="en-US" sz="3300">
              <a:solidFill>
                <a:srgbClr val="0000FF"/>
              </a:solidFill>
              <a:ea typeface="Arial" panose="020B0604020202020204" pitchFamily="34" charset="0"/>
              <a:cs typeface="Times New Roman" panose="02020603050405020304" pitchFamily="18" charset="0"/>
            </a:endParaRPr>
          </a:p>
        </p:txBody>
      </p:sp>
      <p:sp>
        <p:nvSpPr>
          <p:cNvPr id="2" name="TextBox 1"/>
          <p:cNvSpPr txBox="1"/>
          <p:nvPr/>
        </p:nvSpPr>
        <p:spPr>
          <a:xfrm>
            <a:off x="2438400" y="1467645"/>
            <a:ext cx="6343650" cy="4094454"/>
          </a:xfrm>
          <a:prstGeom prst="rect">
            <a:avLst/>
          </a:prstGeom>
          <a:solidFill>
            <a:srgbClr val="CCFFCC"/>
          </a:solidFill>
        </p:spPr>
        <p:txBody>
          <a:bodyPr>
            <a:spAutoFit/>
          </a:bodyPr>
          <a:lstStyle/>
          <a:p>
            <a:pPr marL="18574" algn="just">
              <a:lnSpc>
                <a:spcPct val="115000"/>
              </a:lnSpc>
              <a:spcAft>
                <a:spcPts val="750"/>
              </a:spcAft>
              <a:tabLst>
                <a:tab pos="114776" algn="l"/>
              </a:tabLst>
              <a:defRPr/>
            </a:pPr>
            <a:r>
              <a:rPr lang="vi-VN"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Ưu điểm của mang thai và sinh con ở thú so với đẻ trứng ở các động vật khác: Phôi được nuôi dưỡng và bảo vệ tốt, chất dinh dưỡng từ cơ thể mẹ qua nhau thai để nuôi thai rất phong phú, nhiệt độ trong cơ thể mẹ rất thích hợp cho sự phát triển của phôi.</a:t>
            </a:r>
            <a:endParaRPr lang="en-US" sz="2800" dirty="0">
              <a:solidFill>
                <a:srgbClr val="0000FF"/>
              </a:solidFill>
              <a:ea typeface="Arial" panose="020B0604020202020204" pitchFamily="34" charset="0"/>
              <a:cs typeface="Times New Roman" panose="02020603050405020304" pitchFamily="18" charset="0"/>
            </a:endParaRPr>
          </a:p>
          <a:p>
            <a:pPr>
              <a:defRPr/>
            </a:pPr>
            <a:r>
              <a:rPr lang="en-US" sz="2800" dirty="0" err="1">
                <a:solidFill>
                  <a:srgbClr val="0000FF"/>
                </a:solidFill>
                <a:latin typeface="Times New Roman" panose="02020603050405020304" pitchFamily="18" charset="0"/>
                <a:ea typeface="Arial" panose="020B0604020202020204" pitchFamily="34" charset="0"/>
              </a:rPr>
              <a:t>Nhược</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điểm</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ảnh</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hưởng</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sức</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khỏe</a:t>
            </a:r>
            <a:r>
              <a:rPr lang="en-US" sz="2800" dirty="0">
                <a:solidFill>
                  <a:srgbClr val="0000FF"/>
                </a:solidFill>
                <a:latin typeface="Times New Roman" panose="02020603050405020304" pitchFamily="18" charset="0"/>
                <a:ea typeface="Arial" panose="020B0604020202020204" pitchFamily="34" charset="0"/>
              </a:rPr>
              <a:t> </a:t>
            </a:r>
            <a:r>
              <a:rPr lang="en-US" sz="2800" dirty="0" err="1">
                <a:solidFill>
                  <a:srgbClr val="0000FF"/>
                </a:solidFill>
                <a:latin typeface="Times New Roman" panose="02020603050405020304" pitchFamily="18" charset="0"/>
                <a:ea typeface="Arial" panose="020B0604020202020204" pitchFamily="34" charset="0"/>
              </a:rPr>
              <a:t>mẹ</a:t>
            </a:r>
            <a:r>
              <a:rPr lang="en-US" sz="2800" dirty="0">
                <a:solidFill>
                  <a:srgbClr val="0000FF"/>
                </a:solidFill>
                <a:latin typeface="Times New Roman" panose="02020603050405020304" pitchFamily="18" charset="0"/>
                <a:ea typeface="Arial" panose="020B0604020202020204" pitchFamily="34" charset="0"/>
              </a:rPr>
              <a:t>.</a:t>
            </a:r>
            <a:endParaRPr lang="en-US" sz="2800" dirty="0">
              <a:solidFill>
                <a:srgbClr val="0000FF"/>
              </a:solidFill>
            </a:endParaRPr>
          </a:p>
        </p:txBody>
      </p:sp>
      <p:sp>
        <p:nvSpPr>
          <p:cNvPr id="3" name="TextBox 2"/>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Tree>
    <p:extLst>
      <p:ext uri="{BB962C8B-B14F-4D97-AF65-F5344CB8AC3E}">
        <p14:creationId xmlns:p14="http://schemas.microsoft.com/office/powerpoint/2010/main" val="3329351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05929D0E-6C22-4E79-9F7A-04542BDC7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209800"/>
            <a:ext cx="1210536" cy="1447800"/>
          </a:xfrm>
          <a:prstGeom prst="rect">
            <a:avLst/>
          </a:prstGeom>
        </p:spPr>
      </p:pic>
      <p:sp>
        <p:nvSpPr>
          <p:cNvPr id="4" name="TextBox 3">
            <a:extLst>
              <a:ext uri="{FF2B5EF4-FFF2-40B4-BE49-F238E27FC236}">
                <a16:creationId xmlns:a16="http://schemas.microsoft.com/office/drawing/2014/main" id="{8AB08D8A-CCE5-47CC-9F62-1CC159626BB0}"/>
              </a:ext>
            </a:extLst>
          </p:cNvPr>
          <p:cNvSpPr txBox="1"/>
          <p:nvPr/>
        </p:nvSpPr>
        <p:spPr>
          <a:xfrm>
            <a:off x="2286000" y="2743200"/>
            <a:ext cx="4572000" cy="5699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44546A"/>
              </a:buClr>
              <a:buSzPct val="70000"/>
              <a:buFontTx/>
              <a:buNone/>
              <a:tabLst/>
              <a:defRPr/>
            </a:pPr>
            <a:r>
              <a:rPr lang="en-US" sz="2800" b="1" dirty="0">
                <a:solidFill>
                  <a:srgbClr val="FFFF00"/>
                </a:solidFill>
                <a:latin typeface="#9Slide02 Tieu de rat dai 01" panose="02000000000000000000" pitchFamily="2" charset="0"/>
                <a:ea typeface="#9Slide02 Tieu de rat dai 01" panose="02000000000000000000" pitchFamily="2" charset="0"/>
              </a:rPr>
              <a:t>LUYỆN TẬP</a:t>
            </a:r>
            <a:endParaRPr kumimoji="0" lang="en-US" sz="2800" b="0"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mn-cs"/>
            </a:endParaRPr>
          </a:p>
        </p:txBody>
      </p:sp>
    </p:spTree>
    <p:extLst>
      <p:ext uri="{BB962C8B-B14F-4D97-AF65-F5344CB8AC3E}">
        <p14:creationId xmlns:p14="http://schemas.microsoft.com/office/powerpoint/2010/main" val="261606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32185" y="931069"/>
            <a:ext cx="8468915" cy="1651734"/>
          </a:xfrm>
          <a:prstGeom prst="rect">
            <a:avLst/>
          </a:prstGeom>
          <a:noFill/>
          <a:ln>
            <a:noFill/>
          </a:ln>
        </p:spPr>
        <p:txBody>
          <a:bodyPr>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269081" indent="-269081" algn="just">
              <a:spcBef>
                <a:spcPts val="450"/>
              </a:spcBef>
              <a:spcAft>
                <a:spcPts val="450"/>
              </a:spcAft>
              <a:buClrTx/>
              <a:buSzTx/>
              <a:buNone/>
              <a:defRPr/>
            </a:pPr>
            <a:r>
              <a:rPr lang="en-US" altLang="en-US" sz="2100" b="1" u="sng" dirty="0" err="1">
                <a:solidFill>
                  <a:srgbClr val="FFFF00"/>
                </a:solidFill>
                <a:latin typeface="Times New Roman" panose="02020603050405020304" pitchFamily="18" charset="0"/>
                <a:cs typeface="Times New Roman" panose="02020603050405020304" pitchFamily="18" charset="0"/>
              </a:rPr>
              <a:t>Câu</a:t>
            </a:r>
            <a:r>
              <a:rPr lang="en-US" altLang="en-US" sz="2100" b="1" u="sng" dirty="0">
                <a:solidFill>
                  <a:srgbClr val="FFFF00"/>
                </a:solidFill>
                <a:latin typeface="Times New Roman" panose="02020603050405020304" pitchFamily="18" charset="0"/>
                <a:cs typeface="Times New Roman" panose="02020603050405020304" pitchFamily="18" charset="0"/>
              </a:rPr>
              <a:t> </a:t>
            </a:r>
            <a:r>
              <a:rPr lang="en-US" altLang="en-US" sz="2100" b="1" u="sng" dirty="0" err="1">
                <a:solidFill>
                  <a:srgbClr val="FFFF00"/>
                </a:solidFill>
                <a:latin typeface="Times New Roman" panose="02020603050405020304" pitchFamily="18" charset="0"/>
                <a:cs typeface="Times New Roman" panose="02020603050405020304" pitchFamily="18" charset="0"/>
              </a:rPr>
              <a:t>hỏi</a:t>
            </a:r>
            <a:r>
              <a:rPr lang="en-US" altLang="en-US" sz="2100" b="1" u="sng" dirty="0">
                <a:solidFill>
                  <a:srgbClr val="FFFF00"/>
                </a:solidFill>
                <a:latin typeface="Times New Roman" panose="02020603050405020304" pitchFamily="18" charset="0"/>
                <a:cs typeface="Times New Roman" panose="02020603050405020304" pitchFamily="18" charset="0"/>
              </a:rPr>
              <a:t> 1:</a:t>
            </a:r>
          </a:p>
          <a:p>
            <a:pPr>
              <a:spcBef>
                <a:spcPts val="450"/>
              </a:spcBef>
              <a:spcAft>
                <a:spcPts val="450"/>
              </a:spcAft>
              <a:buClrTx/>
              <a:buSzTx/>
              <a:buNone/>
              <a:defRPr/>
            </a:pP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hormone </a:t>
            </a:r>
            <a:r>
              <a:rPr lang="en-US" sz="2400" b="1" dirty="0" err="1">
                <a:solidFill>
                  <a:schemeClr val="bg1"/>
                </a:solidFill>
                <a:latin typeface="Times New Roman" panose="02020603050405020304" pitchFamily="18" charset="0"/>
                <a:cs typeface="Times New Roman" panose="02020603050405020304" pitchFamily="18" charset="0"/>
              </a:rPr>
              <a:t>tăng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tuyến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yên</a:t>
            </a:r>
            <a:r>
              <a:rPr lang="en-US" sz="2400" b="1" dirty="0">
                <a:solidFill>
                  <a:schemeClr val="bg1"/>
                </a:solidFill>
                <a:latin typeface="Times New Roman" panose="02020603050405020304" pitchFamily="18" charset="0"/>
                <a:cs typeface="Times New Roman" panose="02020603050405020304" pitchFamily="18" charset="0"/>
              </a:rPr>
              <a:t> (Growth hormone – GH) </a:t>
            </a:r>
            <a:r>
              <a:rPr lang="en-US" sz="2400" b="1" dirty="0" err="1">
                <a:solidFill>
                  <a:schemeClr val="bg1"/>
                </a:solidFill>
                <a:latin typeface="Times New Roman" panose="02020603050405020304" pitchFamily="18" charset="0"/>
                <a:cs typeface="Times New Roman" panose="02020603050405020304" pitchFamily="18" charset="0"/>
              </a:rPr>
              <a:t>tham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hòa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đúng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342900" y="2546748"/>
            <a:ext cx="8534400" cy="319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 Không trực tiếp liên quan đến sinh sản.</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II. Do tuyến yên sinh ra.</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III. Có tác dụng kích thích sản xuất hormone somatomedin ở gan.</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IV. Hormone somatomedin ở gan, giúp cải thiện sự phát triển của tế bào sinh dục và hormone tăng trưởng.</a:t>
            </a:r>
          </a:p>
          <a:p>
            <a:pPr algn="just">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A. 1.	 	B. 2. 		C. 3. 		D. 4.</a:t>
            </a:r>
          </a:p>
        </p:txBody>
      </p:sp>
      <p:sp>
        <p:nvSpPr>
          <p:cNvPr id="7" name="Freeform: Shape 6"/>
          <p:cNvSpPr/>
          <p:nvPr/>
        </p:nvSpPr>
        <p:spPr>
          <a:xfrm>
            <a:off x="166688" y="26860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2" name="Freeform: Shape 1"/>
          <p:cNvSpPr/>
          <p:nvPr/>
        </p:nvSpPr>
        <p:spPr>
          <a:xfrm>
            <a:off x="166688" y="3196829"/>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9" name="Freeform: Shape 8"/>
          <p:cNvSpPr/>
          <p:nvPr/>
        </p:nvSpPr>
        <p:spPr>
          <a:xfrm>
            <a:off x="154781" y="3677841"/>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10" name="Freeform: Shape 9"/>
          <p:cNvSpPr/>
          <p:nvPr/>
        </p:nvSpPr>
        <p:spPr>
          <a:xfrm>
            <a:off x="154781" y="4441031"/>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11" name="Freeform: Shape 10"/>
          <p:cNvSpPr/>
          <p:nvPr/>
        </p:nvSpPr>
        <p:spPr>
          <a:xfrm>
            <a:off x="4714875" y="5457825"/>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Tree>
    <p:extLst>
      <p:ext uri="{BB962C8B-B14F-4D97-AF65-F5344CB8AC3E}">
        <p14:creationId xmlns:p14="http://schemas.microsoft.com/office/powerpoint/2010/main" val="27321718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P spid="5"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32185" y="931069"/>
            <a:ext cx="8468915" cy="1651734"/>
          </a:xfrm>
          <a:prstGeom prst="rect">
            <a:avLst/>
          </a:prstGeom>
          <a:noFill/>
          <a:ln>
            <a:noFill/>
          </a:ln>
        </p:spPr>
        <p:txBody>
          <a:bodyPr>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269081" indent="-269081" algn="just">
              <a:spcBef>
                <a:spcPts val="450"/>
              </a:spcBef>
              <a:spcAft>
                <a:spcPts val="450"/>
              </a:spcAft>
              <a:buClrTx/>
              <a:buSzTx/>
              <a:buNone/>
              <a:defRPr/>
            </a:pPr>
            <a:r>
              <a:rPr lang="en-US" altLang="en-US" sz="2100" b="1" u="sng" dirty="0" err="1">
                <a:solidFill>
                  <a:srgbClr val="FFFF00"/>
                </a:solidFill>
                <a:latin typeface="Times New Roman" panose="02020603050405020304" pitchFamily="18" charset="0"/>
                <a:cs typeface="Times New Roman" panose="02020603050405020304" pitchFamily="18" charset="0"/>
              </a:rPr>
              <a:t>Câu</a:t>
            </a:r>
            <a:r>
              <a:rPr lang="en-US" altLang="en-US" sz="2100" b="1" u="sng" dirty="0">
                <a:solidFill>
                  <a:srgbClr val="FFFF00"/>
                </a:solidFill>
                <a:latin typeface="Times New Roman" panose="02020603050405020304" pitchFamily="18" charset="0"/>
                <a:cs typeface="Times New Roman" panose="02020603050405020304" pitchFamily="18" charset="0"/>
              </a:rPr>
              <a:t> </a:t>
            </a:r>
            <a:r>
              <a:rPr lang="en-US" altLang="en-US" sz="2100" b="1" u="sng" dirty="0" err="1">
                <a:solidFill>
                  <a:srgbClr val="FFFF00"/>
                </a:solidFill>
                <a:latin typeface="Times New Roman" panose="02020603050405020304" pitchFamily="18" charset="0"/>
                <a:cs typeface="Times New Roman" panose="02020603050405020304" pitchFamily="18" charset="0"/>
              </a:rPr>
              <a:t>hỏi</a:t>
            </a:r>
            <a:r>
              <a:rPr lang="en-US" altLang="en-US" sz="2100" b="1" u="sng" dirty="0">
                <a:solidFill>
                  <a:srgbClr val="FFFF00"/>
                </a:solidFill>
                <a:latin typeface="Times New Roman" panose="02020603050405020304" pitchFamily="18" charset="0"/>
                <a:cs typeface="Times New Roman" panose="02020603050405020304" pitchFamily="18" charset="0"/>
              </a:rPr>
              <a:t> 2:</a:t>
            </a:r>
          </a:p>
          <a:p>
            <a:pPr>
              <a:spcBef>
                <a:spcPts val="450"/>
              </a:spcBef>
              <a:spcAft>
                <a:spcPts val="450"/>
              </a:spcAft>
              <a:buClrTx/>
              <a:buSzTx/>
              <a:buNone/>
              <a:defRPr/>
            </a:pP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hormone </a:t>
            </a:r>
            <a:r>
              <a:rPr lang="en-US" sz="2400" b="1" dirty="0" err="1">
                <a:solidFill>
                  <a:schemeClr val="bg1"/>
                </a:solidFill>
                <a:latin typeface="Times New Roman" panose="02020603050405020304" pitchFamily="18" charset="0"/>
                <a:cs typeface="Times New Roman" panose="02020603050405020304" pitchFamily="18" charset="0"/>
              </a:rPr>
              <a:t>kích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tuyến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yên</a:t>
            </a:r>
            <a:r>
              <a:rPr lang="en-US" sz="2400" b="1" dirty="0">
                <a:solidFill>
                  <a:schemeClr val="bg1"/>
                </a:solidFill>
                <a:latin typeface="Times New Roman" panose="02020603050405020304" pitchFamily="18" charset="0"/>
                <a:cs typeface="Times New Roman" panose="02020603050405020304" pitchFamily="18" charset="0"/>
              </a:rPr>
              <a:t> (Luteinizing hormone - LH) </a:t>
            </a:r>
            <a:r>
              <a:rPr lang="en-US" sz="2400" b="1" dirty="0" err="1">
                <a:solidFill>
                  <a:schemeClr val="bg1"/>
                </a:solidFill>
                <a:latin typeface="Times New Roman" panose="02020603050405020304" pitchFamily="18" charset="0"/>
                <a:cs typeface="Times New Roman" panose="02020603050405020304" pitchFamily="18" charset="0"/>
              </a:rPr>
              <a:t>tham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hòa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đúng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365522" y="2514600"/>
            <a:ext cx="8534400" cy="35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 LH ở nam giới kích thích tuyến tinh hoàn sản xuất testosterone.</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II. LH ở nam giới kích thích sự sinh sản tinh trùng</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III. LH ở nữ giới kích thích sự phát triển của tế bào trứng trong buồng trứng.</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IV. LH ở nữ giới kích thích tuyến buồng trứng sản xuất estrogen và progesterone.</a:t>
            </a:r>
          </a:p>
          <a:p>
            <a:pPr>
              <a:spcBef>
                <a:spcPts val="450"/>
              </a:spcBef>
              <a:spcAft>
                <a:spcPts val="450"/>
              </a:spcAft>
              <a:buClrTx/>
              <a:buSzTx/>
              <a:buNone/>
            </a:pPr>
            <a:r>
              <a:rPr lang="en-US" altLang="en-US" sz="2400" b="1">
                <a:solidFill>
                  <a:srgbClr val="FFFF00"/>
                </a:solidFill>
                <a:latin typeface="Times New Roman" panose="02020603050405020304" pitchFamily="18" charset="0"/>
                <a:cs typeface="Times New Roman" panose="02020603050405020304" pitchFamily="18" charset="0"/>
              </a:rPr>
              <a:t>A. 1.	 	B. 2. 		C. 3. 		D. 4.</a:t>
            </a:r>
          </a:p>
        </p:txBody>
      </p:sp>
      <p:sp>
        <p:nvSpPr>
          <p:cNvPr id="7" name="Freeform: Shape 6"/>
          <p:cNvSpPr/>
          <p:nvPr/>
        </p:nvSpPr>
        <p:spPr>
          <a:xfrm>
            <a:off x="244079" y="26860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2" name="Freeform: Shape 1"/>
          <p:cNvSpPr/>
          <p:nvPr/>
        </p:nvSpPr>
        <p:spPr>
          <a:xfrm>
            <a:off x="165497" y="48577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4" name="Freeform: Shape 3"/>
          <p:cNvSpPr/>
          <p:nvPr/>
        </p:nvSpPr>
        <p:spPr>
          <a:xfrm>
            <a:off x="1943100" y="57721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Tree>
    <p:extLst>
      <p:ext uri="{BB962C8B-B14F-4D97-AF65-F5344CB8AC3E}">
        <p14:creationId xmlns:p14="http://schemas.microsoft.com/office/powerpoint/2010/main" val="25597295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P spid="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32185" y="931069"/>
            <a:ext cx="84689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450"/>
              </a:spcBef>
              <a:spcAft>
                <a:spcPts val="450"/>
              </a:spcAft>
              <a:buClrTx/>
              <a:buSzTx/>
              <a:buNone/>
            </a:pPr>
            <a:r>
              <a:rPr lang="en-US" altLang="en-US" sz="2100" b="1" u="sng" dirty="0" err="1">
                <a:solidFill>
                  <a:srgbClr val="FFFF00"/>
                </a:solidFill>
                <a:latin typeface="Times New Roman" panose="02020603050405020304" pitchFamily="18" charset="0"/>
                <a:cs typeface="Times New Roman" panose="02020603050405020304" pitchFamily="18" charset="0"/>
              </a:rPr>
              <a:t>Câu</a:t>
            </a:r>
            <a:r>
              <a:rPr lang="en-US" altLang="en-US" sz="2100" b="1" u="sng" dirty="0">
                <a:solidFill>
                  <a:srgbClr val="FFFF00"/>
                </a:solidFill>
                <a:latin typeface="Times New Roman" panose="02020603050405020304" pitchFamily="18" charset="0"/>
                <a:cs typeface="Times New Roman" panose="02020603050405020304" pitchFamily="18" charset="0"/>
              </a:rPr>
              <a:t> </a:t>
            </a:r>
            <a:r>
              <a:rPr lang="en-US" altLang="en-US" sz="2100" b="1" u="sng" dirty="0" err="1">
                <a:solidFill>
                  <a:srgbClr val="FFFF00"/>
                </a:solidFill>
                <a:latin typeface="Times New Roman" panose="02020603050405020304" pitchFamily="18" charset="0"/>
                <a:cs typeface="Times New Roman" panose="02020603050405020304" pitchFamily="18" charset="0"/>
              </a:rPr>
              <a:t>hỏi</a:t>
            </a:r>
            <a:r>
              <a:rPr lang="en-US" altLang="en-US" sz="2100" b="1" u="sng" dirty="0">
                <a:solidFill>
                  <a:srgbClr val="FFFF00"/>
                </a:solidFill>
                <a:latin typeface="Times New Roman" panose="02020603050405020304" pitchFamily="18" charset="0"/>
                <a:cs typeface="Times New Roman" panose="02020603050405020304" pitchFamily="18" charset="0"/>
              </a:rPr>
              <a:t> 3: </a:t>
            </a:r>
            <a:r>
              <a:rPr lang="en-US" altLang="en-US" sz="2400" b="1" dirty="0" err="1">
                <a:solidFill>
                  <a:schemeClr val="bg1"/>
                </a:solidFill>
                <a:latin typeface="Times New Roman" panose="02020603050405020304" pitchFamily="18" charset="0"/>
                <a:cs typeface="Times New Roman" panose="02020603050405020304" pitchFamily="18" charset="0"/>
              </a:rPr>
              <a:t>Nhận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định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sự</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phối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hợp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các</a:t>
            </a:r>
            <a:r>
              <a:rPr lang="en-US" altLang="en-US" sz="2400" b="1" dirty="0">
                <a:solidFill>
                  <a:schemeClr val="bg1"/>
                </a:solidFill>
                <a:latin typeface="Times New Roman" panose="02020603050405020304" pitchFamily="18" charset="0"/>
                <a:cs typeface="Times New Roman" panose="02020603050405020304" pitchFamily="18" charset="0"/>
              </a:rPr>
              <a:t> hormone </a:t>
            </a:r>
            <a:r>
              <a:rPr lang="en-US" altLang="en-US" sz="2400" b="1" dirty="0" err="1">
                <a:solidFill>
                  <a:schemeClr val="bg1"/>
                </a:solidFill>
                <a:latin typeface="Times New Roman" panose="02020603050405020304" pitchFamily="18" charset="0"/>
                <a:cs typeface="Times New Roman" panose="02020603050405020304" pitchFamily="18" charset="0"/>
              </a:rPr>
              <a:t>sinh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dục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liên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quan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điều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hòa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sản</a:t>
            </a:r>
            <a:r>
              <a:rPr lang="en-US" altLang="en-US" sz="2400" b="1" dirty="0">
                <a:solidFill>
                  <a:schemeClr val="bg1"/>
                </a:solidFill>
                <a:latin typeface="Times New Roman" panose="02020603050405020304" pitchFamily="18" charset="0"/>
                <a:cs typeface="Times New Roman" panose="02020603050405020304" pitchFamily="18" charset="0"/>
              </a:rPr>
              <a:t> ở </a:t>
            </a:r>
            <a:r>
              <a:rPr lang="en-US" altLang="en-US" sz="2400" b="1" dirty="0" err="1">
                <a:solidFill>
                  <a:schemeClr val="bg1"/>
                </a:solidFill>
                <a:latin typeface="Times New Roman" panose="02020603050405020304" pitchFamily="18" charset="0"/>
                <a:cs typeface="Times New Roman" panose="02020603050405020304" pitchFamily="18" charset="0"/>
              </a:rPr>
              <a:t>nữ</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giới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Có</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bao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nhiêu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nhận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định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sau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đây</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đúng</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621506" y="2175272"/>
            <a:ext cx="8534400" cy="383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450"/>
              </a:spcBef>
              <a:spcAft>
                <a:spcPts val="450"/>
              </a:spcAft>
              <a:buClrTx/>
              <a:buSzTx/>
              <a:buNone/>
            </a:pPr>
            <a:r>
              <a:rPr lang="en-US" altLang="en-US" sz="2100" b="1">
                <a:solidFill>
                  <a:srgbClr val="FFFF00"/>
                </a:solidFill>
                <a:latin typeface="Times New Roman" panose="02020603050405020304" pitchFamily="18" charset="0"/>
                <a:cs typeface="Times New Roman" panose="02020603050405020304" pitchFamily="18" charset="0"/>
              </a:rPr>
              <a:t>I. FSH được tiết ra từ tuyến yên và kích thích tế bào trứng trong buồng trứng phát triển và sản xuất estrogen.</a:t>
            </a:r>
          </a:p>
          <a:p>
            <a:pPr>
              <a:spcBef>
                <a:spcPts val="450"/>
              </a:spcBef>
              <a:spcAft>
                <a:spcPts val="450"/>
              </a:spcAft>
              <a:buClrTx/>
              <a:buSzTx/>
              <a:buNone/>
            </a:pPr>
            <a:r>
              <a:rPr lang="en-US" altLang="en-US" sz="2100" b="1">
                <a:solidFill>
                  <a:srgbClr val="FFFF00"/>
                </a:solidFill>
                <a:latin typeface="Times New Roman" panose="02020603050405020304" pitchFamily="18" charset="0"/>
                <a:cs typeface="Times New Roman" panose="02020603050405020304" pitchFamily="18" charset="0"/>
              </a:rPr>
              <a:t>II. Khi nồng độ estrogen tăng cao và kích thích sự giải phóng LH từ tuyến yên. LH kích thích tế bào trứng phát triển và giải phóng trứng từ buồng trứng.</a:t>
            </a:r>
          </a:p>
          <a:p>
            <a:pPr>
              <a:spcBef>
                <a:spcPts val="450"/>
              </a:spcBef>
              <a:spcAft>
                <a:spcPts val="450"/>
              </a:spcAft>
              <a:buClrTx/>
              <a:buSzTx/>
              <a:buNone/>
            </a:pPr>
            <a:r>
              <a:rPr lang="en-US" altLang="en-US" sz="2100" b="1">
                <a:solidFill>
                  <a:srgbClr val="FFFF00"/>
                </a:solidFill>
                <a:latin typeface="Times New Roman" panose="02020603050405020304" pitchFamily="18" charset="0"/>
                <a:cs typeface="Times New Roman" panose="02020603050405020304" pitchFamily="18" charset="0"/>
              </a:rPr>
              <a:t>III. Sau khi trứng đã được giải phóng, tăng sản xuất progesteronee để duy trì thai nghén.</a:t>
            </a:r>
          </a:p>
          <a:p>
            <a:pPr>
              <a:spcBef>
                <a:spcPts val="450"/>
              </a:spcBef>
              <a:spcAft>
                <a:spcPts val="450"/>
              </a:spcAft>
              <a:buClrTx/>
              <a:buSzTx/>
              <a:buNone/>
            </a:pPr>
            <a:r>
              <a:rPr lang="en-US" altLang="en-US" sz="2100" b="1">
                <a:solidFill>
                  <a:srgbClr val="FFFF00"/>
                </a:solidFill>
                <a:latin typeface="Times New Roman" panose="02020603050405020304" pitchFamily="18" charset="0"/>
                <a:cs typeface="Times New Roman" panose="02020603050405020304" pitchFamily="18" charset="0"/>
              </a:rPr>
              <a:t>IV. Hormone progesteronee được sản xuất bởi tuyến buồng trứng sau khi trứng đã được thụ tinh. </a:t>
            </a:r>
          </a:p>
          <a:p>
            <a:pPr>
              <a:spcBef>
                <a:spcPts val="450"/>
              </a:spcBef>
              <a:spcAft>
                <a:spcPts val="450"/>
              </a:spcAft>
              <a:buClrTx/>
              <a:buSzTx/>
              <a:buNone/>
            </a:pPr>
            <a:r>
              <a:rPr lang="en-US" altLang="en-US" sz="2100" b="1">
                <a:solidFill>
                  <a:srgbClr val="FFFF00"/>
                </a:solidFill>
                <a:latin typeface="Times New Roman" panose="02020603050405020304" pitchFamily="18" charset="0"/>
                <a:cs typeface="Times New Roman" panose="02020603050405020304" pitchFamily="18" charset="0"/>
              </a:rPr>
              <a:t>A. 1.	 	B. 2. 		C. 3. 		D. 4.</a:t>
            </a:r>
          </a:p>
        </p:txBody>
      </p:sp>
      <p:sp>
        <p:nvSpPr>
          <p:cNvPr id="7" name="Freeform: Shape 6"/>
          <p:cNvSpPr/>
          <p:nvPr/>
        </p:nvSpPr>
        <p:spPr>
          <a:xfrm>
            <a:off x="421481" y="23431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2" name="Freeform: Shape 1"/>
          <p:cNvSpPr/>
          <p:nvPr/>
        </p:nvSpPr>
        <p:spPr>
          <a:xfrm>
            <a:off x="425054" y="302895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4" name="Freeform: Shape 3"/>
          <p:cNvSpPr/>
          <p:nvPr/>
        </p:nvSpPr>
        <p:spPr>
          <a:xfrm>
            <a:off x="421481" y="415171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6" name="Freeform: Shape 5"/>
          <p:cNvSpPr/>
          <p:nvPr/>
        </p:nvSpPr>
        <p:spPr>
          <a:xfrm>
            <a:off x="421481" y="4894660"/>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
        <p:nvSpPr>
          <p:cNvPr id="8" name="Freeform: Shape 7"/>
          <p:cNvSpPr/>
          <p:nvPr/>
        </p:nvSpPr>
        <p:spPr>
          <a:xfrm>
            <a:off x="4911329" y="5735241"/>
            <a:ext cx="200025" cy="228600"/>
          </a:xfrm>
          <a:custGeom>
            <a:avLst/>
            <a:gdLst>
              <a:gd name="connsiteX0" fmla="*/ 0 w 487680"/>
              <a:gd name="connsiteY0" fmla="*/ 406400 h 731520"/>
              <a:gd name="connsiteX1" fmla="*/ 213360 w 487680"/>
              <a:gd name="connsiteY1" fmla="*/ 731520 h 731520"/>
              <a:gd name="connsiteX2" fmla="*/ 487680 w 487680"/>
              <a:gd name="connsiteY2" fmla="*/ 0 h 731520"/>
            </a:gdLst>
            <a:ahLst/>
            <a:cxnLst>
              <a:cxn ang="0">
                <a:pos x="connsiteX0" y="connsiteY0"/>
              </a:cxn>
              <a:cxn ang="0">
                <a:pos x="connsiteX1" y="connsiteY1"/>
              </a:cxn>
              <a:cxn ang="0">
                <a:pos x="connsiteX2" y="connsiteY2"/>
              </a:cxn>
            </a:cxnLst>
            <a:rect l="l" t="t" r="r" b="b"/>
            <a:pathLst>
              <a:path w="487680" h="731520">
                <a:moveTo>
                  <a:pt x="0" y="406400"/>
                </a:moveTo>
                <a:lnTo>
                  <a:pt x="213360" y="731520"/>
                </a:lnTo>
                <a:lnTo>
                  <a:pt x="487680" y="0"/>
                </a:lnTo>
              </a:path>
            </a:pathLst>
          </a:custGeom>
          <a:ln w="57150">
            <a:solidFill>
              <a:schemeClr val="tx1"/>
            </a:solidFill>
          </a:ln>
        </p:spPr>
        <p:style>
          <a:lnRef idx="3">
            <a:schemeClr val="accent3"/>
          </a:lnRef>
          <a:fillRef idx="0">
            <a:schemeClr val="accent3"/>
          </a:fillRef>
          <a:effectRef idx="2">
            <a:schemeClr val="accent3"/>
          </a:effectRef>
          <a:fontRef idx="minor">
            <a:schemeClr val="tx1"/>
          </a:fontRef>
        </p:style>
        <p:txBody>
          <a:bodyPr anchor="ctr"/>
          <a:lstStyle/>
          <a:p>
            <a:pPr algn="ctr">
              <a:spcBef>
                <a:spcPts val="450"/>
              </a:spcBef>
              <a:spcAft>
                <a:spcPts val="450"/>
              </a:spcAft>
              <a:defRPr/>
            </a:pPr>
            <a:endParaRPr lang="en-US" sz="1350">
              <a:solidFill>
                <a:prstClr val="white"/>
              </a:solidFill>
            </a:endParaRPr>
          </a:p>
        </p:txBody>
      </p:sp>
    </p:spTree>
    <p:extLst>
      <p:ext uri="{BB962C8B-B14F-4D97-AF65-F5344CB8AC3E}">
        <p14:creationId xmlns:p14="http://schemas.microsoft.com/office/powerpoint/2010/main" val="15542700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P spid="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58803-DB97-4644-9825-97A45B3D2590}"/>
              </a:ext>
            </a:extLst>
          </p:cNvPr>
          <p:cNvSpPr txBox="1"/>
          <p:nvPr/>
        </p:nvSpPr>
        <p:spPr>
          <a:xfrm>
            <a:off x="457200" y="2514600"/>
            <a:ext cx="8229600" cy="3785652"/>
          </a:xfrm>
          <a:prstGeom prst="rect">
            <a:avLst/>
          </a:prstGeom>
          <a:noFill/>
        </p:spPr>
        <p:txBody>
          <a:bodyPr wrap="square">
            <a:spAutoFit/>
          </a:bodyPr>
          <a:lstStyle/>
          <a:p>
            <a:pPr algn="just">
              <a:lnSpc>
                <a:spcPct val="150000"/>
              </a:lnSpc>
            </a:pPr>
            <a:r>
              <a:rPr lang="en-US" dirty="0">
                <a:solidFill>
                  <a:schemeClr val="bg1"/>
                </a:solidFill>
              </a:rPr>
              <a:t>- </a:t>
            </a:r>
            <a:r>
              <a:rPr lang="vi-VN" dirty="0">
                <a:solidFill>
                  <a:schemeClr val="bg1"/>
                </a:solidFill>
              </a:rPr>
              <a:t>Số lượng trứng trong mỗi lần đẻ giữa các loài cá, ếch và gà là khác nhau. </a:t>
            </a:r>
            <a:endParaRPr lang="en-US" dirty="0">
              <a:solidFill>
                <a:schemeClr val="bg1"/>
              </a:solidFill>
            </a:endParaRPr>
          </a:p>
          <a:p>
            <a:pPr algn="just">
              <a:lnSpc>
                <a:spcPct val="150000"/>
              </a:lnSpc>
            </a:pPr>
            <a:r>
              <a:rPr lang="en-US" dirty="0">
                <a:solidFill>
                  <a:schemeClr val="bg1"/>
                </a:solidFill>
              </a:rPr>
              <a:t>- M</a:t>
            </a:r>
            <a:r>
              <a:rPr lang="vi-VN" dirty="0">
                <a:solidFill>
                  <a:schemeClr val="bg1"/>
                </a:solidFill>
              </a:rPr>
              <a:t>ỗi lần đẻ của cá rất nhiều, có thể lên đến hàng vạn trứng, tùy thuộc vào từng loài. Ếch có số lượng trứng trong mỗi lần đẻ thường ít hơn cá, từ vài trăm đến vào nghìn trứng. Gà chỉ đẻ trung bình 1 trứng mỗi ngày và khoảng 15-18 trứng mỗi đợt.</a:t>
            </a:r>
          </a:p>
          <a:p>
            <a:pPr algn="just">
              <a:lnSpc>
                <a:spcPct val="150000"/>
              </a:lnSpc>
            </a:pPr>
            <a:r>
              <a:rPr lang="vi-VN" dirty="0">
                <a:solidFill>
                  <a:schemeClr val="bg1"/>
                </a:solidFill>
              </a:rPr>
              <a:t>- Số lượng trứng trong một lần đẻ cũng là một đặc điểm thích nghi vì nó phù hợp với đặc điểm sinh sản và môi trường sống của mỗi loài. Các yếu tố môi trường, thức ăn, tỉ lệ thụ tinh,… đều ảnh hưởng đến tỉ lệ nở của trứng và khả năng sống sót của con non. Do đó, số lượng trứng trong một lần đẻ là đặc điểm thích nghi quan trọng giúp đảm bảo sự sinh tồn và phát triển của loài.</a:t>
            </a:r>
          </a:p>
        </p:txBody>
      </p:sp>
      <p:pic>
        <p:nvPicPr>
          <p:cNvPr id="4" name="Picture 3" descr="Shape, circle&#10;&#10;Description automatically generated">
            <a:extLst>
              <a:ext uri="{FF2B5EF4-FFF2-40B4-BE49-F238E27FC236}">
                <a16:creationId xmlns:a16="http://schemas.microsoft.com/office/drawing/2014/main" id="{B59B5326-E6C2-4170-8840-1210BFD55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95889"/>
            <a:ext cx="914400" cy="1093622"/>
          </a:xfrm>
          <a:prstGeom prst="rect">
            <a:avLst/>
          </a:prstGeom>
        </p:spPr>
      </p:pic>
      <p:sp>
        <p:nvSpPr>
          <p:cNvPr id="6" name="TextBox 5">
            <a:extLst>
              <a:ext uri="{FF2B5EF4-FFF2-40B4-BE49-F238E27FC236}">
                <a16:creationId xmlns:a16="http://schemas.microsoft.com/office/drawing/2014/main" id="{62A64397-5D0D-4BC8-BFE0-5B316179EA1E}"/>
              </a:ext>
            </a:extLst>
          </p:cNvPr>
          <p:cNvSpPr txBox="1"/>
          <p:nvPr/>
        </p:nvSpPr>
        <p:spPr>
          <a:xfrm>
            <a:off x="1143000" y="295889"/>
            <a:ext cx="7696200" cy="1692771"/>
          </a:xfrm>
          <a:prstGeom prst="rect">
            <a:avLst/>
          </a:prstGeom>
          <a:noFill/>
        </p:spPr>
        <p:txBody>
          <a:bodyPr wrap="square">
            <a:spAutoFit/>
          </a:bodyPr>
          <a:lstStyle/>
          <a:p>
            <a:pPr algn="l">
              <a:lnSpc>
                <a:spcPct val="150000"/>
              </a:lnSpc>
            </a:pPr>
            <a:r>
              <a:rPr lang="en-US" sz="2400" b="0" i="0" dirty="0" err="1">
                <a:solidFill>
                  <a:srgbClr val="FFC000"/>
                </a:solidFill>
                <a:effectLst/>
                <a:latin typeface="#9Slide02 Tieu de rat dai 01" panose="020B0604020202020204" charset="0"/>
                <a:ea typeface="#9Slide02 Tieu de rat dai 01" panose="020B0604020202020204" charset="0"/>
              </a:rPr>
              <a:t>Nhận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xét</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số</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lượng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trứng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trong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mỗi</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lần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đẻ</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giữa</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các</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loài</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cá</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ếch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và</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gà</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Vì</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sao</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số</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lượng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trong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một</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lần</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đẻ</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cũng</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là</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một</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đặc</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điểm</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thích</a:t>
            </a:r>
            <a:r>
              <a:rPr lang="en-US" sz="2400" b="0" i="0" dirty="0">
                <a:solidFill>
                  <a:srgbClr val="FFC000"/>
                </a:solidFill>
                <a:effectLst/>
                <a:latin typeface="#9Slide02 Tieu de rat dai 01" panose="020B0604020202020204" charset="0"/>
                <a:ea typeface="#9Slide02 Tieu de rat dai 01" panose="020B0604020202020204" charset="0"/>
              </a:rPr>
              <a:t> </a:t>
            </a:r>
            <a:r>
              <a:rPr lang="en-US" sz="2400" b="0" i="0" dirty="0" err="1">
                <a:solidFill>
                  <a:srgbClr val="FFC000"/>
                </a:solidFill>
                <a:effectLst/>
                <a:latin typeface="#9Slide02 Tieu de rat dai 01" panose="020B0604020202020204" charset="0"/>
                <a:ea typeface="#9Slide02 Tieu de rat dai 01" panose="020B0604020202020204" charset="0"/>
              </a:rPr>
              <a:t>nghi</a:t>
            </a:r>
            <a:r>
              <a:rPr lang="en-US" sz="2400" b="0" i="0" dirty="0">
                <a:solidFill>
                  <a:srgbClr val="FFC000"/>
                </a:solidFill>
                <a:effectLst/>
                <a:latin typeface="#9Slide02 Tieu de rat dai 01" panose="020B0604020202020204" charset="0"/>
                <a:ea typeface="#9Slide02 Tieu de rat dai 01" panose="020B0604020202020204" charset="0"/>
              </a:rPr>
              <a:t>?</a:t>
            </a:r>
          </a:p>
        </p:txBody>
      </p:sp>
      <p:sp>
        <p:nvSpPr>
          <p:cNvPr id="2" name="TextBox 1">
            <a:extLst>
              <a:ext uri="{FF2B5EF4-FFF2-40B4-BE49-F238E27FC236}">
                <a16:creationId xmlns:a16="http://schemas.microsoft.com/office/drawing/2014/main" id="{061A9253-7B48-4743-984C-1316F6E85053}"/>
              </a:ext>
            </a:extLst>
          </p:cNvPr>
          <p:cNvSpPr txBox="1"/>
          <p:nvPr/>
        </p:nvSpPr>
        <p:spPr>
          <a:xfrm>
            <a:off x="3161998" y="2025013"/>
            <a:ext cx="2820003" cy="461665"/>
          </a:xfrm>
          <a:prstGeom prst="rect">
            <a:avLst/>
          </a:prstGeom>
          <a:noFill/>
        </p:spPr>
        <p:txBody>
          <a:bodyPr wrap="none" rtlCol="0">
            <a:spAutoFit/>
          </a:bodyPr>
          <a:lstStyle/>
          <a:p>
            <a:r>
              <a:rPr lang="en-US" sz="2400" dirty="0">
                <a:solidFill>
                  <a:srgbClr val="FFC000"/>
                </a:solidFill>
              </a:rPr>
              <a:t>HƯỚNG DẪN TRẢ LỜI</a:t>
            </a:r>
          </a:p>
        </p:txBody>
      </p:sp>
    </p:spTree>
    <p:extLst>
      <p:ext uri="{BB962C8B-B14F-4D97-AF65-F5344CB8AC3E}">
        <p14:creationId xmlns:p14="http://schemas.microsoft.com/office/powerpoint/2010/main" val="182732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C480A5-4A75-4058-92CA-F7B6665962E9}"/>
              </a:ext>
            </a:extLst>
          </p:cNvPr>
          <p:cNvGraphicFramePr>
            <a:graphicFrameLocks noGrp="1"/>
          </p:cNvGraphicFramePr>
          <p:nvPr>
            <p:extLst>
              <p:ext uri="{D42A27DB-BD31-4B8C-83A1-F6EECF244321}">
                <p14:modId xmlns:p14="http://schemas.microsoft.com/office/powerpoint/2010/main" val="1515245424"/>
              </p:ext>
            </p:extLst>
          </p:nvPr>
        </p:nvGraphicFramePr>
        <p:xfrm>
          <a:off x="0" y="457200"/>
          <a:ext cx="9144000" cy="5522951"/>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1685734259"/>
                    </a:ext>
                  </a:extLst>
                </a:gridCol>
                <a:gridCol w="4572000">
                  <a:extLst>
                    <a:ext uri="{9D8B030D-6E8A-4147-A177-3AD203B41FA5}">
                      <a16:colId xmlns:a16="http://schemas.microsoft.com/office/drawing/2014/main" val="1314320412"/>
                    </a:ext>
                  </a:extLst>
                </a:gridCol>
                <a:gridCol w="2819400">
                  <a:extLst>
                    <a:ext uri="{9D8B030D-6E8A-4147-A177-3AD203B41FA5}">
                      <a16:colId xmlns:a16="http://schemas.microsoft.com/office/drawing/2014/main" val="1600333145"/>
                    </a:ext>
                  </a:extLst>
                </a:gridCol>
              </a:tblGrid>
              <a:tr h="576062">
                <a:tc>
                  <a:txBody>
                    <a:bodyPr/>
                    <a:lstStyle/>
                    <a:p>
                      <a:pPr algn="ctr"/>
                      <a:r>
                        <a:rPr lang="en-US" sz="2000" dirty="0" err="1">
                          <a:solidFill>
                            <a:schemeClr val="bg1"/>
                          </a:solidFill>
                        </a:rPr>
                        <a:t>Các</a:t>
                      </a:r>
                      <a:r>
                        <a:rPr lang="en-US" sz="2000" dirty="0">
                          <a:solidFill>
                            <a:schemeClr val="bg1"/>
                          </a:solidFill>
                        </a:rPr>
                        <a:t> </a:t>
                      </a:r>
                      <a:r>
                        <a:rPr lang="en-US" sz="2000" dirty="0" err="1">
                          <a:solidFill>
                            <a:schemeClr val="bg1"/>
                          </a:solidFill>
                        </a:rPr>
                        <a:t>dạng</a:t>
                      </a:r>
                      <a:endParaRPr lang="en-US" sz="2000" dirty="0">
                        <a:solidFill>
                          <a:schemeClr val="bg1"/>
                        </a:solidFill>
                      </a:endParaRPr>
                    </a:p>
                  </a:txBody>
                  <a:tcPr anchor="ctr"/>
                </a:tc>
                <a:tc>
                  <a:txBody>
                    <a:bodyPr/>
                    <a:lstStyle/>
                    <a:p>
                      <a:pPr algn="ctr"/>
                      <a:r>
                        <a:rPr lang="en-US" sz="2000" dirty="0" err="1">
                          <a:solidFill>
                            <a:schemeClr val="bg1"/>
                          </a:solidFill>
                        </a:rPr>
                        <a:t>Đặc</a:t>
                      </a:r>
                      <a:r>
                        <a:rPr lang="en-US" sz="2000" dirty="0">
                          <a:solidFill>
                            <a:schemeClr val="bg1"/>
                          </a:solidFill>
                        </a:rPr>
                        <a:t> </a:t>
                      </a:r>
                      <a:r>
                        <a:rPr lang="en-US" sz="2000" dirty="0" err="1">
                          <a:solidFill>
                            <a:schemeClr val="bg1"/>
                          </a:solidFill>
                        </a:rPr>
                        <a:t>điểm</a:t>
                      </a:r>
                      <a:endParaRPr lang="en-US" sz="2000" dirty="0">
                        <a:solidFill>
                          <a:schemeClr val="bg1"/>
                        </a:solidFill>
                      </a:endParaRPr>
                    </a:p>
                  </a:txBody>
                  <a:tcPr anchor="ctr"/>
                </a:tc>
                <a:tc>
                  <a:txBody>
                    <a:bodyPr/>
                    <a:lstStyle/>
                    <a:p>
                      <a:pPr algn="ctr"/>
                      <a:r>
                        <a:rPr lang="en-US" sz="2000" dirty="0" err="1">
                          <a:solidFill>
                            <a:schemeClr val="bg1"/>
                          </a:solidFill>
                        </a:rPr>
                        <a:t>Ví</a:t>
                      </a:r>
                      <a:r>
                        <a:rPr lang="en-US" sz="2000" dirty="0">
                          <a:solidFill>
                            <a:schemeClr val="bg1"/>
                          </a:solidFill>
                        </a:rPr>
                        <a:t> </a:t>
                      </a:r>
                      <a:r>
                        <a:rPr lang="en-US" sz="2000" dirty="0" err="1">
                          <a:solidFill>
                            <a:schemeClr val="bg1"/>
                          </a:solidFill>
                        </a:rPr>
                        <a:t>dụ</a:t>
                      </a:r>
                      <a:endParaRPr lang="en-US" sz="2000" dirty="0">
                        <a:solidFill>
                          <a:schemeClr val="bg1"/>
                        </a:solidFill>
                      </a:endParaRPr>
                    </a:p>
                  </a:txBody>
                  <a:tcPr anchor="ctr"/>
                </a:tc>
                <a:extLst>
                  <a:ext uri="{0D108BD9-81ED-4DB2-BD59-A6C34878D82A}">
                    <a16:rowId xmlns:a16="http://schemas.microsoft.com/office/drawing/2014/main" val="76882768"/>
                  </a:ext>
                </a:extLst>
              </a:tr>
              <a:tr h="1151968">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đôi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a:solidFill>
                          <a:schemeClr val="bg1"/>
                        </a:solidFill>
                      </a:endParaRPr>
                    </a:p>
                  </a:txBody>
                  <a:tcPr anchor="ctr"/>
                </a:tc>
                <a:extLst>
                  <a:ext uri="{0D108BD9-81ED-4DB2-BD59-A6C34878D82A}">
                    <a16:rowId xmlns:a16="http://schemas.microsoft.com/office/drawing/2014/main" val="4289804447"/>
                  </a:ext>
                </a:extLst>
              </a:tr>
              <a:tr h="1167570">
                <a:tc>
                  <a:txBody>
                    <a:bodyPr/>
                    <a:lstStyle/>
                    <a:p>
                      <a:r>
                        <a:rPr lang="en-US" sz="2000" dirty="0" err="1">
                          <a:solidFill>
                            <a:schemeClr val="bg1"/>
                          </a:solidFill>
                        </a:rPr>
                        <a:t>Nảy</a:t>
                      </a:r>
                      <a:r>
                        <a:rPr lang="en-US" sz="2000" dirty="0">
                          <a:solidFill>
                            <a:schemeClr val="bg1"/>
                          </a:solidFill>
                        </a:rPr>
                        <a:t> </a:t>
                      </a:r>
                      <a:r>
                        <a:rPr lang="en-US" sz="2000" dirty="0" err="1">
                          <a:solidFill>
                            <a:schemeClr val="bg1"/>
                          </a:solidFill>
                        </a:rPr>
                        <a:t>chồi</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849142945"/>
                  </a:ext>
                </a:extLst>
              </a:tr>
              <a:tr h="1219200">
                <a:tc>
                  <a:txBody>
                    <a:bodyPr/>
                    <a:lstStyle/>
                    <a:p>
                      <a:r>
                        <a:rPr lang="en-US" sz="2000" dirty="0" err="1">
                          <a:solidFill>
                            <a:schemeClr val="bg1"/>
                          </a:solidFill>
                        </a:rPr>
                        <a:t>Phân</a:t>
                      </a:r>
                      <a:r>
                        <a:rPr lang="en-US" sz="2000" dirty="0">
                          <a:solidFill>
                            <a:schemeClr val="bg1"/>
                          </a:solidFill>
                        </a:rPr>
                        <a:t> </a:t>
                      </a:r>
                      <a:r>
                        <a:rPr lang="en-US" sz="2000" dirty="0" err="1">
                          <a:solidFill>
                            <a:schemeClr val="bg1"/>
                          </a:solidFill>
                        </a:rPr>
                        <a:t>mảnh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1369767908"/>
                  </a:ext>
                </a:extLst>
              </a:tr>
              <a:tr h="1408151">
                <a:tc>
                  <a:txBody>
                    <a:bodyPr/>
                    <a:lstStyle/>
                    <a:p>
                      <a:r>
                        <a:rPr lang="en-US" sz="2000" dirty="0">
                          <a:solidFill>
                            <a:schemeClr val="bg1"/>
                          </a:solidFill>
                        </a:rPr>
                        <a:t>Trinh </a:t>
                      </a:r>
                      <a:r>
                        <a:rPr lang="en-US" sz="2000" dirty="0" err="1">
                          <a:solidFill>
                            <a:schemeClr val="bg1"/>
                          </a:solidFill>
                        </a:rPr>
                        <a:t>sinh</a:t>
                      </a:r>
                      <a:endParaRPr lang="en-US" sz="2000" dirty="0">
                        <a:solidFill>
                          <a:schemeClr val="bg1"/>
                        </a:solidFill>
                      </a:endParaRPr>
                    </a:p>
                  </a:txBody>
                  <a:tcPr anchor="ctr"/>
                </a:tc>
                <a:tc>
                  <a:txBody>
                    <a:bodyPr/>
                    <a:lstStyle/>
                    <a:p>
                      <a:endParaRPr lang="en-US" sz="2000" dirty="0">
                        <a:solidFill>
                          <a:schemeClr val="bg1"/>
                        </a:solidFill>
                      </a:endParaRPr>
                    </a:p>
                  </a:txBody>
                  <a:tcPr anchor="ctr"/>
                </a:tc>
                <a:tc>
                  <a:txBody>
                    <a:bodyPr/>
                    <a:lstStyle/>
                    <a:p>
                      <a:endParaRPr lang="en-US" sz="2000" dirty="0">
                        <a:solidFill>
                          <a:schemeClr val="bg1"/>
                        </a:solidFill>
                      </a:endParaRPr>
                    </a:p>
                  </a:txBody>
                  <a:tcPr anchor="ctr"/>
                </a:tc>
                <a:extLst>
                  <a:ext uri="{0D108BD9-81ED-4DB2-BD59-A6C34878D82A}">
                    <a16:rowId xmlns:a16="http://schemas.microsoft.com/office/drawing/2014/main" val="34863606"/>
                  </a:ext>
                </a:extLst>
              </a:tr>
            </a:tbl>
          </a:graphicData>
        </a:graphic>
      </p:graphicFrame>
    </p:spTree>
    <p:extLst>
      <p:ext uri="{BB962C8B-B14F-4D97-AF65-F5344CB8AC3E}">
        <p14:creationId xmlns:p14="http://schemas.microsoft.com/office/powerpoint/2010/main" val="117087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58803-DB97-4644-9825-97A45B3D2590}"/>
              </a:ext>
            </a:extLst>
          </p:cNvPr>
          <p:cNvSpPr txBox="1"/>
          <p:nvPr/>
        </p:nvSpPr>
        <p:spPr>
          <a:xfrm>
            <a:off x="457200" y="2209800"/>
            <a:ext cx="8229600" cy="3908762"/>
          </a:xfrm>
          <a:prstGeom prst="rect">
            <a:avLst/>
          </a:prstGeom>
          <a:noFill/>
        </p:spPr>
        <p:txBody>
          <a:bodyPr wrap="square">
            <a:spAutoFit/>
          </a:bodyPr>
          <a:lstStyle/>
          <a:p>
            <a:pPr algn="just">
              <a:lnSpc>
                <a:spcPct val="150000"/>
              </a:lnSpc>
            </a:pPr>
            <a:r>
              <a:rPr lang="en-US" sz="2400" dirty="0">
                <a:solidFill>
                  <a:schemeClr val="bg1"/>
                </a:solidFill>
              </a:rPr>
              <a:t>- </a:t>
            </a:r>
            <a:r>
              <a:rPr lang="vi-VN" sz="2400" dirty="0">
                <a:solidFill>
                  <a:schemeClr val="bg1"/>
                </a:solidFill>
              </a:rPr>
              <a:t>Tác động của yếu tố môi trường (dinh dưỡng, ánh sáng, nhiệt độ, các chất kích thích,…) làm ảnh hưởng đến quá trình sinh tinh do làm biến đổi quá trình trao đổi chất hoặc tác động lên hệ thần kinh và hệ nội tiết.</a:t>
            </a:r>
          </a:p>
          <a:p>
            <a:pPr algn="just">
              <a:lnSpc>
                <a:spcPct val="150000"/>
              </a:lnSpc>
            </a:pPr>
            <a:r>
              <a:rPr lang="vi-VN" sz="2400" dirty="0">
                <a:solidFill>
                  <a:schemeClr val="bg1"/>
                </a:solidFill>
              </a:rPr>
              <a:t>- Do mắc các bệnh lí.</a:t>
            </a:r>
          </a:p>
          <a:p>
            <a:pPr algn="just">
              <a:lnSpc>
                <a:spcPct val="150000"/>
              </a:lnSpc>
            </a:pPr>
            <a:r>
              <a:rPr lang="vi-VN" sz="2400" dirty="0">
                <a:solidFill>
                  <a:schemeClr val="bg1"/>
                </a:solidFill>
              </a:rPr>
              <a:t>- Độ tuổi tăng dần theo thời gian sau tuổi trưởng thành có thể làm giảm số lượng và chất lượng tinh trùng.</a:t>
            </a:r>
          </a:p>
        </p:txBody>
      </p:sp>
      <p:pic>
        <p:nvPicPr>
          <p:cNvPr id="4" name="Picture 3" descr="Shape, circle&#10;&#10;Description automatically generated">
            <a:extLst>
              <a:ext uri="{FF2B5EF4-FFF2-40B4-BE49-F238E27FC236}">
                <a16:creationId xmlns:a16="http://schemas.microsoft.com/office/drawing/2014/main" id="{B59B5326-E6C2-4170-8840-1210BFD55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95889"/>
            <a:ext cx="914400" cy="1093622"/>
          </a:xfrm>
          <a:prstGeom prst="rect">
            <a:avLst/>
          </a:prstGeom>
        </p:spPr>
      </p:pic>
      <p:sp>
        <p:nvSpPr>
          <p:cNvPr id="6" name="TextBox 5">
            <a:extLst>
              <a:ext uri="{FF2B5EF4-FFF2-40B4-BE49-F238E27FC236}">
                <a16:creationId xmlns:a16="http://schemas.microsoft.com/office/drawing/2014/main" id="{62A64397-5D0D-4BC8-BFE0-5B316179EA1E}"/>
              </a:ext>
            </a:extLst>
          </p:cNvPr>
          <p:cNvSpPr txBox="1"/>
          <p:nvPr/>
        </p:nvSpPr>
        <p:spPr>
          <a:xfrm>
            <a:off x="1143000" y="295889"/>
            <a:ext cx="7696200" cy="1313180"/>
          </a:xfrm>
          <a:prstGeom prst="rect">
            <a:avLst/>
          </a:prstGeom>
          <a:noFill/>
        </p:spPr>
        <p:txBody>
          <a:bodyPr wrap="square">
            <a:spAutoFit/>
          </a:bodyPr>
          <a:lstStyle/>
          <a:p>
            <a:pPr algn="l">
              <a:lnSpc>
                <a:spcPct val="150000"/>
              </a:lnSpc>
            </a:pPr>
            <a:r>
              <a:rPr lang="vi-VN" sz="2800" b="0" i="0" dirty="0">
                <a:solidFill>
                  <a:srgbClr val="FFC000"/>
                </a:solidFill>
                <a:effectLst/>
                <a:latin typeface="#9Slide02 Tieu de rat dai 01" panose="020B0604020202020204" charset="0"/>
                <a:ea typeface="#9Slide02 Tieu de rat dai 01" panose="020B0604020202020204" charset="0"/>
              </a:rPr>
              <a:t>Những yếu tố có thể làm giảm số lượng và chất lượng tinh trùng</a:t>
            </a:r>
            <a:r>
              <a:rPr lang="en-US" sz="2800" b="0" i="0" dirty="0">
                <a:solidFill>
                  <a:srgbClr val="FFC000"/>
                </a:solidFill>
                <a:effectLst/>
                <a:latin typeface="#9Slide02 Tieu de rat dai 01" panose="020B0604020202020204" charset="0"/>
                <a:ea typeface="#9Slide02 Tieu de rat dai 01" panose="020B0604020202020204" charset="0"/>
              </a:rPr>
              <a:t>?</a:t>
            </a:r>
          </a:p>
        </p:txBody>
      </p:sp>
      <p:sp>
        <p:nvSpPr>
          <p:cNvPr id="5" name="TextBox 4">
            <a:extLst>
              <a:ext uri="{FF2B5EF4-FFF2-40B4-BE49-F238E27FC236}">
                <a16:creationId xmlns:a16="http://schemas.microsoft.com/office/drawing/2014/main" id="{A80AD351-49A0-473D-941D-6F738DF10777}"/>
              </a:ext>
            </a:extLst>
          </p:cNvPr>
          <p:cNvSpPr txBox="1"/>
          <p:nvPr/>
        </p:nvSpPr>
        <p:spPr>
          <a:xfrm>
            <a:off x="3048000" y="1748135"/>
            <a:ext cx="2820003" cy="461665"/>
          </a:xfrm>
          <a:prstGeom prst="rect">
            <a:avLst/>
          </a:prstGeom>
          <a:noFill/>
        </p:spPr>
        <p:txBody>
          <a:bodyPr wrap="none" rtlCol="0">
            <a:spAutoFit/>
          </a:bodyPr>
          <a:lstStyle/>
          <a:p>
            <a:r>
              <a:rPr lang="en-US" sz="2400" dirty="0">
                <a:solidFill>
                  <a:srgbClr val="FFC000"/>
                </a:solidFill>
              </a:rPr>
              <a:t>HƯỚNG DẪN TRẢ LỜI</a:t>
            </a:r>
          </a:p>
        </p:txBody>
      </p:sp>
    </p:spTree>
    <p:extLst>
      <p:ext uri="{BB962C8B-B14F-4D97-AF65-F5344CB8AC3E}">
        <p14:creationId xmlns:p14="http://schemas.microsoft.com/office/powerpoint/2010/main" val="38583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57250"/>
            <a:ext cx="1759744" cy="463973"/>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2</a:t>
            </a:r>
            <a:endParaRPr lang="en-US" sz="2100">
              <a:solidFill>
                <a:srgbClr val="0000FF"/>
              </a:solidFill>
              <a:ea typeface="Arial" panose="020B0604020202020204" pitchFamily="34" charset="0"/>
              <a:cs typeface="Times New Roman" panose="02020603050405020304" pitchFamily="18" charset="0"/>
            </a:endParaRPr>
          </a:p>
        </p:txBody>
      </p:sp>
      <p:sp>
        <p:nvSpPr>
          <p:cNvPr id="3" name="TextBox 2"/>
          <p:cNvSpPr txBox="1">
            <a:spLocks noChangeArrowheads="1"/>
          </p:cNvSpPr>
          <p:nvPr/>
        </p:nvSpPr>
        <p:spPr bwMode="auto">
          <a:xfrm>
            <a:off x="171450" y="1268016"/>
            <a:ext cx="8915400" cy="476669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25" b="1" i="1">
                <a:solidFill>
                  <a:srgbClr val="FF0000"/>
                </a:solidFill>
                <a:latin typeface="Times New Roman" panose="02020603050405020304" pitchFamily="18" charset="0"/>
                <a:cs typeface="Times New Roman" panose="02020603050405020304" pitchFamily="18" charset="0"/>
              </a:rPr>
              <a:t>a.</a:t>
            </a:r>
            <a:r>
              <a:rPr lang="vi-VN" altLang="en-US" sz="2025" b="1" i="1">
                <a:solidFill>
                  <a:srgbClr val="FF0000"/>
                </a:solidFill>
                <a:latin typeface="Times New Roman" panose="02020603050405020304" pitchFamily="18" charset="0"/>
                <a:cs typeface="Times New Roman" panose="02020603050405020304" pitchFamily="18" charset="0"/>
              </a:rPr>
              <a:t> Hình thành tinh trùng và trứng</a:t>
            </a:r>
            <a:endParaRPr lang="en-US" altLang="en-US" sz="2025">
              <a:solidFill>
                <a:srgbClr val="FF0000"/>
              </a:solidFill>
              <a:latin typeface="Times New Roman" panose="02020603050405020304" pitchFamily="18" charset="0"/>
              <a:cs typeface="Times New Roman" panose="02020603050405020304" pitchFamily="18" charset="0"/>
            </a:endParaRPr>
          </a:p>
          <a:p>
            <a:pPr algn="just"/>
            <a:r>
              <a:rPr lang="vi-VN" altLang="en-US" sz="2025" b="1" i="1">
                <a:solidFill>
                  <a:srgbClr val="FF0000"/>
                </a:solidFill>
                <a:latin typeface="Times New Roman" panose="02020603050405020304" pitchFamily="18" charset="0"/>
                <a:cs typeface="Times New Roman" panose="02020603050405020304" pitchFamily="18" charset="0"/>
              </a:rPr>
              <a:t>Quá trình sinh tinh: </a:t>
            </a:r>
            <a:endParaRPr lang="en-US" altLang="en-US" sz="2025">
              <a:solidFill>
                <a:srgbClr val="FF0000"/>
              </a:solidFill>
              <a:latin typeface="Times New Roman" panose="02020603050405020304" pitchFamily="18" charset="0"/>
              <a:cs typeface="Times New Roman" panose="02020603050405020304" pitchFamily="18" charset="0"/>
            </a:endParaRPr>
          </a:p>
          <a:p>
            <a:pPr algn="just"/>
            <a:r>
              <a:rPr lang="vi-VN" altLang="en-US" sz="2025">
                <a:solidFill>
                  <a:srgbClr val="0000FF"/>
                </a:solidFill>
                <a:latin typeface="Times New Roman" panose="02020603050405020304" pitchFamily="18" charset="0"/>
                <a:cs typeface="Times New Roman" panose="02020603050405020304" pitchFamily="18" charset="0"/>
              </a:rPr>
              <a:t>Tinh trùng hình thành trong ống sinh tinh của hai tinh hoàn, bắt đầu từ tinh nguyên bào, trải qua quá trình nguyên phân và giảm phân</a:t>
            </a:r>
            <a:endParaRPr lang="en-US" altLang="en-US" sz="2025">
              <a:solidFill>
                <a:srgbClr val="0000FF"/>
              </a:solidFill>
              <a:latin typeface="Times New Roman" panose="02020603050405020304" pitchFamily="18" charset="0"/>
              <a:cs typeface="Times New Roman" panose="02020603050405020304" pitchFamily="18" charset="0"/>
            </a:endParaRPr>
          </a:p>
          <a:p>
            <a:pPr algn="just"/>
            <a:r>
              <a:rPr lang="vi-VN" altLang="en-US" sz="2025">
                <a:solidFill>
                  <a:srgbClr val="0000FF"/>
                </a:solidFill>
                <a:latin typeface="Times New Roman" panose="02020603050405020304" pitchFamily="18" charset="0"/>
                <a:cs typeface="Times New Roman" panose="02020603050405020304" pitchFamily="18" charset="0"/>
              </a:rPr>
              <a:t>	</a:t>
            </a:r>
            <a:r>
              <a:rPr lang="en-US" altLang="en-US" sz="2025">
                <a:solidFill>
                  <a:srgbClr val="0000FF"/>
                </a:solidFill>
                <a:latin typeface="Times New Roman" panose="02020603050405020304" pitchFamily="18" charset="0"/>
                <a:cs typeface="Times New Roman" panose="02020603050405020304" pitchFamily="18" charset="0"/>
              </a:rPr>
              <a:t>=&gt; TT: Từ </a:t>
            </a:r>
            <a:r>
              <a:rPr lang="vi-VN" altLang="en-US" sz="2025">
                <a:solidFill>
                  <a:srgbClr val="0000FF"/>
                </a:solidFill>
                <a:latin typeface="Times New Roman" panose="02020603050405020304" pitchFamily="18" charset="0"/>
                <a:cs typeface="Times New Roman" panose="02020603050405020304" pitchFamily="18" charset="0"/>
              </a:rPr>
              <a:t>1 tế bào sinh tinh trùng giảm phân và hình thành 4 tinh trùng</a:t>
            </a:r>
            <a:endParaRPr lang="en-US" altLang="en-US" sz="2025">
              <a:solidFill>
                <a:srgbClr val="0000FF"/>
              </a:solidFill>
              <a:latin typeface="Times New Roman" panose="02020603050405020304" pitchFamily="18" charset="0"/>
              <a:cs typeface="Times New Roman" panose="02020603050405020304" pitchFamily="18" charset="0"/>
            </a:endParaRPr>
          </a:p>
          <a:p>
            <a:pPr algn="just"/>
            <a:r>
              <a:rPr lang="vi-VN" altLang="en-US" sz="2025" b="1" i="1">
                <a:solidFill>
                  <a:srgbClr val="FF0000"/>
                </a:solidFill>
                <a:latin typeface="Times New Roman" panose="02020603050405020304" pitchFamily="18" charset="0"/>
                <a:cs typeface="Times New Roman" panose="02020603050405020304" pitchFamily="18" charset="0"/>
              </a:rPr>
              <a:t>Quá trình sinh trứng </a:t>
            </a:r>
            <a:endParaRPr lang="en-US" altLang="en-US" sz="2025">
              <a:solidFill>
                <a:srgbClr val="FF0000"/>
              </a:solidFill>
              <a:latin typeface="Times New Roman" panose="02020603050405020304" pitchFamily="18" charset="0"/>
              <a:cs typeface="Times New Roman" panose="02020603050405020304" pitchFamily="18" charset="0"/>
            </a:endParaRPr>
          </a:p>
          <a:p>
            <a:pPr algn="just"/>
            <a:r>
              <a:rPr lang="en-US" altLang="en-US" sz="2025">
                <a:solidFill>
                  <a:srgbClr val="0000FF"/>
                </a:solidFill>
                <a:latin typeface="Times New Roman" panose="02020603050405020304" pitchFamily="18" charset="0"/>
                <a:cs typeface="Times New Roman" panose="02020603050405020304" pitchFamily="18" charset="0"/>
              </a:rPr>
              <a:t>Noãn bào bậc 1 (2n) bắt đầu giảm phân I khi trẻ em gái bắt đầu dậy thì và dừng lại ở kì giữa của giảm phân II. </a:t>
            </a:r>
          </a:p>
          <a:p>
            <a:pPr algn="just"/>
            <a:r>
              <a:rPr lang="en-US" altLang="en-US" sz="2025">
                <a:solidFill>
                  <a:srgbClr val="0000FF"/>
                </a:solidFill>
                <a:latin typeface="Times New Roman" panose="02020603050405020304" pitchFamily="18" charset="0"/>
                <a:cs typeface="Times New Roman" panose="02020603050405020304" pitchFamily="18" charset="0"/>
              </a:rPr>
              <a:t>Giảm phân II chỉ tiếp tục diễn ra khi trứng thụ tinh với TT để tạo thành hợp tử.</a:t>
            </a:r>
          </a:p>
          <a:p>
            <a:pPr algn="just"/>
            <a:r>
              <a:rPr lang="en-US" altLang="en-US" sz="2025">
                <a:solidFill>
                  <a:srgbClr val="0000FF"/>
                </a:solidFill>
                <a:latin typeface="Times New Roman" panose="02020603050405020304" pitchFamily="18" charset="0"/>
                <a:cs typeface="Times New Roman" panose="02020603050405020304" pitchFamily="18" charset="0"/>
              </a:rPr>
              <a:t>Tế bào hạt của nang trứng tiết ra hormone estrogen kích thích niêm mạc tử cung phát triển. Sau khi nang trứng chín và vỡ ra, trứng được giải phóng vào ống dẫn trứng, phần còn lại của nang trứng phát triển thành thể vàng. Thể vàng tiết ra estrogen và progesteronee kích thích niêm mạc tử cung tiếp tục phát triển, chuẩn bị đón hợp tử làm tổ.</a:t>
            </a:r>
          </a:p>
          <a:p>
            <a:pPr algn="just"/>
            <a:r>
              <a:rPr lang="en-US" altLang="en-US" sz="2025">
                <a:solidFill>
                  <a:srgbClr val="0000FF"/>
                </a:solidFill>
                <a:latin typeface="Times New Roman" panose="02020603050405020304" pitchFamily="18" charset="0"/>
                <a:cs typeface="Times New Roman" panose="02020603050405020304" pitchFamily="18" charset="0"/>
              </a:rPr>
              <a:t> =&gt; TT: </a:t>
            </a:r>
            <a:r>
              <a:rPr lang="vi-VN" altLang="en-US" sz="2025">
                <a:solidFill>
                  <a:srgbClr val="0000FF"/>
                </a:solidFill>
                <a:latin typeface="Times New Roman" panose="02020603050405020304" pitchFamily="18" charset="0"/>
                <a:cs typeface="Times New Roman" panose="02020603050405020304" pitchFamily="18" charset="0"/>
              </a:rPr>
              <a:t>1 tế bào sinh trứng giảm phân tạo 4 tế bào đơn bội: 3 thể cực, 1 tế bào trứng</a:t>
            </a:r>
            <a:endParaRPr lang="en-US" altLang="en-US" sz="2025">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Tree>
    <p:extLst>
      <p:ext uri="{BB962C8B-B14F-4D97-AF65-F5344CB8AC3E}">
        <p14:creationId xmlns:p14="http://schemas.microsoft.com/office/powerpoint/2010/main" val="373325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left)">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57250"/>
            <a:ext cx="1759744" cy="463973"/>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2</a:t>
            </a:r>
            <a:endParaRPr lang="en-US" sz="2100">
              <a:solidFill>
                <a:srgbClr val="0000FF"/>
              </a:solidFill>
              <a:ea typeface="Arial" panose="020B0604020202020204" pitchFamily="34" charset="0"/>
              <a:cs typeface="Times New Roman" panose="02020603050405020304" pitchFamily="18" charset="0"/>
            </a:endParaRPr>
          </a:p>
        </p:txBody>
      </p:sp>
      <p:sp>
        <p:nvSpPr>
          <p:cNvPr id="3" name="TextBox 2"/>
          <p:cNvSpPr txBox="1">
            <a:spLocks noChangeArrowheads="1"/>
          </p:cNvSpPr>
          <p:nvPr/>
        </p:nvSpPr>
        <p:spPr bwMode="auto">
          <a:xfrm>
            <a:off x="171450" y="1268016"/>
            <a:ext cx="8915400" cy="414344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25" b="1" i="1">
                <a:solidFill>
                  <a:srgbClr val="FF0000"/>
                </a:solidFill>
                <a:latin typeface="Times New Roman" panose="02020603050405020304" pitchFamily="18" charset="0"/>
                <a:cs typeface="Times New Roman" panose="02020603050405020304" pitchFamily="18" charset="0"/>
              </a:rPr>
              <a:t>b. </a:t>
            </a:r>
            <a:r>
              <a:rPr lang="vi-VN" altLang="en-US" sz="2025" b="1" i="1">
                <a:solidFill>
                  <a:srgbClr val="FF0000"/>
                </a:solidFill>
                <a:latin typeface="Times New Roman" panose="02020603050405020304" pitchFamily="18" charset="0"/>
                <a:cs typeface="Times New Roman" panose="02020603050405020304" pitchFamily="18" charset="0"/>
              </a:rPr>
              <a:t>Thụ tinh</a:t>
            </a:r>
            <a:endParaRPr lang="en-US" altLang="en-US" sz="2025">
              <a:solidFill>
                <a:srgbClr val="FF0000"/>
              </a:solidFill>
              <a:latin typeface="Times New Roman" panose="02020603050405020304" pitchFamily="18" charset="0"/>
              <a:cs typeface="Times New Roman" panose="02020603050405020304" pitchFamily="18" charset="0"/>
            </a:endParaRPr>
          </a:p>
          <a:p>
            <a:pPr algn="just"/>
            <a:r>
              <a:rPr lang="en-US" altLang="en-US" sz="2025">
                <a:solidFill>
                  <a:srgbClr val="0000FF"/>
                </a:solidFill>
                <a:latin typeface="Times New Roman" panose="02020603050405020304" pitchFamily="18" charset="0"/>
                <a:cs typeface="Times New Roman" panose="02020603050405020304" pitchFamily="18" charset="0"/>
              </a:rPr>
              <a:t>Thụ tinh là sự kết hợp giữa tinh trùng đơn bội (n) và tế bào trứng đơn bội (n) tạo thành hợp tử lưỡng bội (2n). Như vậy, hợp tử là tế bào có một nửa số lượng nhiễm sắc thể nhận từ bố và một nửa số lượng nhiễm sắc thể nhận từ mẹ.</a:t>
            </a:r>
          </a:p>
          <a:p>
            <a:pPr algn="just"/>
            <a:r>
              <a:rPr lang="en-US" altLang="en-US" sz="2025" b="1" i="1">
                <a:solidFill>
                  <a:srgbClr val="FF0000"/>
                </a:solidFill>
                <a:latin typeface="Times New Roman" panose="02020603050405020304" pitchFamily="18" charset="0"/>
                <a:cs typeface="Times New Roman" panose="02020603050405020304" pitchFamily="18" charset="0"/>
              </a:rPr>
              <a:t>Quá trình thụ tinh diễn ra theo trình tự </a:t>
            </a:r>
            <a:endParaRPr lang="en-US" altLang="en-US" sz="2025" b="1">
              <a:solidFill>
                <a:srgbClr val="FF0000"/>
              </a:solidFill>
              <a:latin typeface="Times New Roman" panose="02020603050405020304" pitchFamily="18" charset="0"/>
              <a:cs typeface="Times New Roman" panose="02020603050405020304" pitchFamily="18" charset="0"/>
            </a:endParaRPr>
          </a:p>
          <a:p>
            <a:pPr algn="just"/>
            <a:r>
              <a:rPr lang="en-US" altLang="en-US" sz="2025">
                <a:solidFill>
                  <a:srgbClr val="0000FF"/>
                </a:solidFill>
                <a:latin typeface="Times New Roman" panose="02020603050405020304" pitchFamily="18" charset="0"/>
                <a:cs typeface="Times New Roman" panose="02020603050405020304" pitchFamily="18" charset="0"/>
              </a:rPr>
              <a:t>	Khi tinh trùng gắn vào thụ thể trên màng sinh chất của tế bào trứng thì gây ra phản ứng vỏ, ngăn không cho các tinh trùng khác xâm nhập vào tế bào trứng. Vi vậy, chỉ có một tinh trùng thụ tinh với một tế bào trứng để tạo thành hợp tử</a:t>
            </a:r>
          </a:p>
          <a:p>
            <a:pPr algn="just"/>
            <a:r>
              <a:rPr lang="en-US" altLang="en-US" sz="2025">
                <a:solidFill>
                  <a:srgbClr val="0000FF"/>
                </a:solidFill>
                <a:latin typeface="Times New Roman" panose="02020603050405020304" pitchFamily="18" charset="0"/>
                <a:cs typeface="Times New Roman" panose="02020603050405020304" pitchFamily="18" charset="0"/>
              </a:rPr>
              <a:t>	Ví dụ về quá trình thụ tinh ở người: Trong điều kiện bình thường, tinh trùng di chuyển vào âm đạo, qua tử cung và đi vào vòi trứng, quá trình thụ tinh thường diễn ra ở khoảng 1/3 vòi trứng tính từ phễu. Tinh trùng tiết enzyme khoan thủng vỏ trứng và một tinh trùng chui vào bên trong, nhân của tinh trùng hợp nhất với nhân của trứng tạo thành hợp tử </a:t>
            </a:r>
          </a:p>
        </p:txBody>
      </p:sp>
      <p:sp>
        <p:nvSpPr>
          <p:cNvPr id="2" name="TextBox 1"/>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Tree>
    <p:extLst>
      <p:ext uri="{BB962C8B-B14F-4D97-AF65-F5344CB8AC3E}">
        <p14:creationId xmlns:p14="http://schemas.microsoft.com/office/powerpoint/2010/main" val="277940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782741" y="1339454"/>
            <a:ext cx="4246959" cy="45935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250" b="1" i="1">
                <a:solidFill>
                  <a:srgbClr val="FF0000"/>
                </a:solidFill>
                <a:latin typeface="Times New Roman" panose="02020603050405020304" pitchFamily="18" charset="0"/>
                <a:cs typeface="Times New Roman" panose="02020603050405020304" pitchFamily="18" charset="0"/>
              </a:rPr>
              <a:t>b. </a:t>
            </a:r>
            <a:r>
              <a:rPr lang="vi-VN" altLang="en-US" sz="2250" b="1" i="1">
                <a:solidFill>
                  <a:srgbClr val="FF0000"/>
                </a:solidFill>
                <a:latin typeface="Times New Roman" panose="02020603050405020304" pitchFamily="18" charset="0"/>
                <a:cs typeface="Times New Roman" panose="02020603050405020304" pitchFamily="18" charset="0"/>
              </a:rPr>
              <a:t>Thụ tinh</a:t>
            </a:r>
            <a:endParaRPr lang="en-US" altLang="en-US" sz="2250">
              <a:latin typeface="Times New Roman" panose="02020603050405020304" pitchFamily="18" charset="0"/>
              <a:cs typeface="Times New Roman" panose="02020603050405020304" pitchFamily="18" charset="0"/>
            </a:endParaRPr>
          </a:p>
          <a:p>
            <a:pPr algn="just"/>
            <a:r>
              <a:rPr lang="en-US" altLang="en-US" sz="2250">
                <a:solidFill>
                  <a:srgbClr val="0000FF"/>
                </a:solidFill>
                <a:latin typeface="Times New Roman" panose="02020603050405020304" pitchFamily="18" charset="0"/>
                <a:cs typeface="Times New Roman" panose="02020603050405020304" pitchFamily="18" charset="0"/>
              </a:rPr>
              <a:t>Thụ tinh là sự kết hợp giữa các tế bào gì? Và tạo nên tế bào?</a:t>
            </a:r>
            <a:r>
              <a:rPr lang="en-US" altLang="en-US" sz="2250">
                <a:solidFill>
                  <a:srgbClr val="333333"/>
                </a:solidFill>
                <a:latin typeface="Times New Roman" panose="02020603050405020304" pitchFamily="18" charset="0"/>
                <a:cs typeface="Times New Roman" panose="02020603050405020304" pitchFamily="18" charset="0"/>
              </a:rPr>
              <a:t> </a:t>
            </a:r>
            <a:endParaRPr lang="en-US" altLang="en-US" sz="2250">
              <a:latin typeface="Times New Roman" panose="02020603050405020304" pitchFamily="18" charset="0"/>
              <a:cs typeface="Times New Roman" panose="02020603050405020304" pitchFamily="18" charset="0"/>
            </a:endParaRPr>
          </a:p>
          <a:p>
            <a:pPr algn="just"/>
            <a:r>
              <a:rPr lang="en-US" altLang="en-US" sz="2250" i="1">
                <a:solidFill>
                  <a:srgbClr val="FF0000"/>
                </a:solidFill>
                <a:latin typeface="Times New Roman" panose="02020603050405020304" pitchFamily="18" charset="0"/>
                <a:cs typeface="Times New Roman" panose="02020603050405020304" pitchFamily="18" charset="0"/>
              </a:rPr>
              <a:t>Quá trình thụ tinh diễn ra theo trình tự (VD người)</a:t>
            </a:r>
            <a:endParaRPr lang="en-US" altLang="en-US" sz="2250">
              <a:latin typeface="Times New Roman" panose="02020603050405020304" pitchFamily="18" charset="0"/>
              <a:cs typeface="Times New Roman" panose="02020603050405020304" pitchFamily="18" charset="0"/>
            </a:endParaRPr>
          </a:p>
          <a:p>
            <a:pPr algn="just"/>
            <a:r>
              <a:rPr lang="en-US" altLang="en-US" sz="2250">
                <a:solidFill>
                  <a:srgbClr val="0000FF"/>
                </a:solidFill>
                <a:latin typeface="Times New Roman" panose="02020603050405020304" pitchFamily="18" charset="0"/>
                <a:cs typeface="Times New Roman" panose="02020603050405020304" pitchFamily="18" charset="0"/>
              </a:rPr>
              <a:t>Sơ lượt các bước trong quá trình thụ tinh ở người?</a:t>
            </a:r>
          </a:p>
          <a:p>
            <a:r>
              <a:rPr lang="en-US" altLang="en-US" sz="2250" b="1" i="1">
                <a:solidFill>
                  <a:srgbClr val="FF0000"/>
                </a:solidFill>
                <a:latin typeface="Times New Roman" panose="02020603050405020304" pitchFamily="18" charset="0"/>
                <a:cs typeface="Times New Roman" panose="02020603050405020304" pitchFamily="18" charset="0"/>
              </a:rPr>
              <a:t>c. </a:t>
            </a:r>
            <a:r>
              <a:rPr lang="vi-VN" altLang="en-US" sz="2250" b="1" i="1">
                <a:solidFill>
                  <a:srgbClr val="FF0000"/>
                </a:solidFill>
                <a:latin typeface="Times New Roman" panose="02020603050405020304" pitchFamily="18" charset="0"/>
                <a:cs typeface="Times New Roman" panose="02020603050405020304" pitchFamily="18" charset="0"/>
              </a:rPr>
              <a:t>Phát triển phôi thai:</a:t>
            </a:r>
            <a:r>
              <a:rPr lang="vi-VN" altLang="en-US" sz="2250">
                <a:solidFill>
                  <a:srgbClr val="333333"/>
                </a:solidFill>
                <a:latin typeface="Times New Roman" panose="02020603050405020304" pitchFamily="18" charset="0"/>
                <a:cs typeface="Times New Roman" panose="02020603050405020304" pitchFamily="18" charset="0"/>
              </a:rPr>
              <a:t> </a:t>
            </a:r>
            <a:endParaRPr lang="en-US" altLang="en-US" sz="2250">
              <a:latin typeface="Times New Roman" panose="02020603050405020304" pitchFamily="18" charset="0"/>
              <a:cs typeface="Times New Roman" panose="02020603050405020304" pitchFamily="18" charset="0"/>
            </a:endParaRPr>
          </a:p>
          <a:p>
            <a:r>
              <a:rPr lang="en-US" altLang="en-US" sz="2250">
                <a:solidFill>
                  <a:srgbClr val="0000FF"/>
                </a:solidFill>
                <a:latin typeface="Times New Roman" panose="02020603050405020304" pitchFamily="18" charset="0"/>
                <a:cs typeface="Times New Roman" panose="02020603050405020304" pitchFamily="18" charset="0"/>
              </a:rPr>
              <a:t>Phôi được tạo ra từ đâu?</a:t>
            </a:r>
          </a:p>
          <a:p>
            <a:r>
              <a:rPr lang="en-US" altLang="en-US" sz="2250">
                <a:solidFill>
                  <a:srgbClr val="0000FF"/>
                </a:solidFill>
                <a:latin typeface="Times New Roman" panose="02020603050405020304" pitchFamily="18" charset="0"/>
                <a:cs typeface="Times New Roman" panose="02020603050405020304" pitchFamily="18" charset="0"/>
              </a:rPr>
              <a:t>Từ phôi sẽ phát triển thành?</a:t>
            </a:r>
          </a:p>
          <a:p>
            <a:r>
              <a:rPr lang="en-US" altLang="en-US" sz="2250" b="1" i="1">
                <a:solidFill>
                  <a:srgbClr val="FF0000"/>
                </a:solidFill>
                <a:latin typeface="Times New Roman" panose="02020603050405020304" pitchFamily="18" charset="0"/>
                <a:cs typeface="Times New Roman" panose="02020603050405020304" pitchFamily="18" charset="0"/>
              </a:rPr>
              <a:t>d. </a:t>
            </a:r>
            <a:r>
              <a:rPr lang="vi-VN" altLang="en-US" sz="2250" b="1" i="1">
                <a:solidFill>
                  <a:srgbClr val="FF0000"/>
                </a:solidFill>
                <a:latin typeface="Times New Roman" panose="02020603050405020304" pitchFamily="18" charset="0"/>
                <a:cs typeface="Times New Roman" panose="02020603050405020304" pitchFamily="18" charset="0"/>
              </a:rPr>
              <a:t>Đẻ con:</a:t>
            </a:r>
            <a:r>
              <a:rPr lang="vi-VN" altLang="en-US" sz="2250">
                <a:solidFill>
                  <a:srgbClr val="333333"/>
                </a:solidFill>
                <a:latin typeface="Times New Roman" panose="02020603050405020304" pitchFamily="18" charset="0"/>
                <a:cs typeface="Times New Roman" panose="02020603050405020304" pitchFamily="18" charset="0"/>
              </a:rPr>
              <a:t> </a:t>
            </a:r>
            <a:endParaRPr lang="en-US" altLang="en-US" sz="2250">
              <a:latin typeface="Times New Roman" panose="02020603050405020304" pitchFamily="18" charset="0"/>
              <a:cs typeface="Times New Roman" panose="02020603050405020304" pitchFamily="18" charset="0"/>
            </a:endParaRPr>
          </a:p>
          <a:p>
            <a:r>
              <a:rPr lang="en-US" altLang="en-US" sz="2250">
                <a:solidFill>
                  <a:srgbClr val="0000FF"/>
                </a:solidFill>
                <a:latin typeface="Times New Roman" panose="02020603050405020304" pitchFamily="18" charset="0"/>
                <a:cs typeface="Times New Roman" panose="02020603050405020304" pitchFamily="18" charset="0"/>
              </a:rPr>
              <a:t>Sự hình thành con từ phôi và sinh ra?</a:t>
            </a:r>
          </a:p>
        </p:txBody>
      </p:sp>
      <p:sp>
        <p:nvSpPr>
          <p:cNvPr id="4" name="TextBox 3"/>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sp>
        <p:nvSpPr>
          <p:cNvPr id="13" name="TextBox 12"/>
          <p:cNvSpPr txBox="1"/>
          <p:nvPr/>
        </p:nvSpPr>
        <p:spPr>
          <a:xfrm>
            <a:off x="135732" y="1314450"/>
            <a:ext cx="1635919" cy="4893647"/>
          </a:xfrm>
          <a:prstGeom prst="rect">
            <a:avLst/>
          </a:prstGeom>
          <a:solidFill>
            <a:schemeClr val="accent5">
              <a:lumMod val="20000"/>
              <a:lumOff val="80000"/>
            </a:schemeClr>
          </a:solidFill>
        </p:spPr>
        <p:txBody>
          <a:bodyPr>
            <a:spAutoFit/>
          </a:bodyPr>
          <a:lstStyle/>
          <a:p>
            <a:pPr indent="-6668" algn="just">
              <a:defRPr/>
            </a:pPr>
            <a:r>
              <a:rPr lang="vi-VN" sz="195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195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2.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Hãy trình bày quá trình sinh sản hữu tính ở động vật (lấy ví dụ ở người): </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a.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Hình thành tinh trùng</a:t>
            </a: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trứng.</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b. Sự</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 thụ tinh</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c. Sự </a:t>
            </a:r>
            <a:r>
              <a:rPr lang="vi-VN"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phát triển của phôi thai</a:t>
            </a:r>
            <a:endParaRPr lang="en-US" sz="1950">
              <a:solidFill>
                <a:srgbClr val="0000FF"/>
              </a:solidFill>
              <a:ea typeface="Arial" panose="020B0604020202020204" pitchFamily="34" charset="0"/>
              <a:cs typeface="Times New Roman" panose="02020603050405020304" pitchFamily="18" charset="0"/>
            </a:endParaRPr>
          </a:p>
          <a:p>
            <a:pPr indent="-6668" algn="just">
              <a:defRPr/>
            </a:pPr>
            <a:r>
              <a:rPr lang="en-US" sz="1950">
                <a:solidFill>
                  <a:srgbClr val="0000FF"/>
                </a:solidFill>
                <a:latin typeface="Times New Roman" panose="02020603050405020304" pitchFamily="18" charset="0"/>
                <a:ea typeface="Arial" panose="020B0604020202020204" pitchFamily="34" charset="0"/>
                <a:cs typeface="Times New Roman" panose="02020603050405020304" pitchFamily="18" charset="0"/>
              </a:rPr>
              <a:t>d. Đẻ con (sinh con)</a:t>
            </a:r>
            <a:endParaRPr lang="en-US" sz="1950">
              <a:solidFill>
                <a:srgbClr val="0000FF"/>
              </a:solidFill>
              <a:ea typeface="Arial" panose="020B0604020202020204" pitchFamily="34" charset="0"/>
              <a:cs typeface="Times New Roman" panose="02020603050405020304" pitchFamily="18" charset="0"/>
            </a:endParaRPr>
          </a:p>
        </p:txBody>
      </p:sp>
      <p:pic>
        <p:nvPicPr>
          <p:cNvPr id="58373" name="Picture 1">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135" y="1412081"/>
            <a:ext cx="294560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5">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6178" y="4008835"/>
            <a:ext cx="2975372" cy="199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120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 y="1600201"/>
            <a:ext cx="1028700" cy="4017510"/>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3</a:t>
            </a:r>
            <a:endParaRPr lang="en-US" sz="2100" dirty="0">
              <a:solidFill>
                <a:srgbClr val="0000FF"/>
              </a:solidFill>
              <a:ea typeface="Arial" panose="020B0604020202020204" pitchFamily="34" charset="0"/>
              <a:cs typeface="Times New Roman" panose="02020603050405020304" pitchFamily="18" charset="0"/>
            </a:endParaRPr>
          </a:p>
          <a:p>
            <a:pPr marL="18574" algn="ctr">
              <a:lnSpc>
                <a:spcPct val="115000"/>
              </a:lnSpc>
              <a:spcAft>
                <a:spcPts val="750"/>
              </a:spcAft>
              <a:tabLst>
                <a:tab pos="114776" algn="l"/>
              </a:tabLst>
              <a:defRPr/>
            </a:pPr>
            <a:r>
              <a:rPr 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Tóm</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tắt</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quá trình sinh tinh và sinh trứng?</a:t>
            </a:r>
            <a:endParaRPr lang="en-US" sz="2100" dirty="0">
              <a:solidFill>
                <a:srgbClr val="0000FF"/>
              </a:solidFill>
              <a:ea typeface="Arial" panose="020B0604020202020204" pitchFamily="34" charset="0"/>
              <a:cs typeface="Times New Roman" panose="02020603050405020304" pitchFamily="18" charset="0"/>
            </a:endParaRPr>
          </a:p>
        </p:txBody>
      </p:sp>
      <p:sp>
        <p:nvSpPr>
          <p:cNvPr id="3" name="TextBox 2"/>
          <p:cNvSpPr txBox="1"/>
          <p:nvPr/>
        </p:nvSpPr>
        <p:spPr>
          <a:xfrm>
            <a:off x="2628900" y="857250"/>
            <a:ext cx="3543300" cy="415498"/>
          </a:xfrm>
          <a:prstGeom prst="rect">
            <a:avLst/>
          </a:prstGeom>
          <a:solidFill>
            <a:srgbClr val="FF0000"/>
          </a:solidFill>
        </p:spPr>
        <p:txBody>
          <a:bodyPr>
            <a:spAutoFit/>
          </a:bodyPr>
          <a:lstStyle/>
          <a:p>
            <a:pPr indent="-6668" algn="ctr">
              <a:defRPr/>
            </a:pPr>
            <a:r>
              <a:rPr lang="en-US" sz="2100" b="1">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1" y="1250156"/>
            <a:ext cx="4137422" cy="36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569" y="1250156"/>
            <a:ext cx="3831431" cy="36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10"/>
          <p:cNvSpPr txBox="1">
            <a:spLocks noChangeArrowheads="1"/>
          </p:cNvSpPr>
          <p:nvPr/>
        </p:nvSpPr>
        <p:spPr bwMode="auto">
          <a:xfrm>
            <a:off x="1422797" y="5148263"/>
            <a:ext cx="7829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spcAft>
                <a:spcPts val="750"/>
              </a:spcAft>
            </a:pPr>
            <a:r>
              <a:rPr lang="en-US" altLang="en-US" sz="2400" b="1">
                <a:solidFill>
                  <a:srgbClr val="FF0000"/>
                </a:solidFill>
                <a:latin typeface="Times New Roman" panose="02020603050405020304" pitchFamily="18" charset="0"/>
                <a:cs typeface="Times New Roman" panose="02020603050405020304" pitchFamily="18" charset="0"/>
              </a:rPr>
              <a:t>Quá trình sinh tinh?			Quá trình sinh trứng?</a:t>
            </a:r>
            <a:endParaRPr lang="en-US" altLang="en-US" sz="21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2422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57250"/>
            <a:ext cx="1759744" cy="463973"/>
          </a:xfrm>
          <a:prstGeom prst="rect">
            <a:avLst/>
          </a:prstGeom>
          <a:solidFill>
            <a:schemeClr val="accent5">
              <a:lumMod val="20000"/>
              <a:lumOff val="80000"/>
            </a:schemeClr>
          </a:solidFill>
        </p:spPr>
        <p:txBody>
          <a:bodyPr>
            <a:spAutoFit/>
          </a:bodyPr>
          <a:lstStyle/>
          <a:p>
            <a:pPr indent="-6668" algn="ctr">
              <a:lnSpc>
                <a:spcPct val="115000"/>
              </a:lnSpc>
              <a:spcAft>
                <a:spcPts val="750"/>
              </a:spcAft>
              <a:defRPr/>
            </a:pPr>
            <a:r>
              <a:rPr lang="vi-VN"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CH</a:t>
            </a:r>
            <a:r>
              <a:rPr lang="en-US" sz="2100" b="1">
                <a:solidFill>
                  <a:srgbClr val="0000FF"/>
                </a:solidFill>
                <a:latin typeface="Times New Roman" panose="02020603050405020304" pitchFamily="18" charset="0"/>
                <a:ea typeface="Arial" panose="020B0604020202020204" pitchFamily="34" charset="0"/>
                <a:cs typeface="Times New Roman" panose="02020603050405020304" pitchFamily="18" charset="0"/>
              </a:rPr>
              <a:t>2</a:t>
            </a:r>
            <a:endParaRPr lang="en-US" sz="2100">
              <a:solidFill>
                <a:srgbClr val="0000FF"/>
              </a:solidFill>
              <a:ea typeface="Arial" panose="020B0604020202020204" pitchFamily="34" charset="0"/>
              <a:cs typeface="Times New Roman" panose="02020603050405020304" pitchFamily="18" charset="0"/>
            </a:endParaRPr>
          </a:p>
        </p:txBody>
      </p:sp>
      <p:sp>
        <p:nvSpPr>
          <p:cNvPr id="3" name="TextBox 2"/>
          <p:cNvSpPr txBox="1">
            <a:spLocks noChangeArrowheads="1"/>
          </p:cNvSpPr>
          <p:nvPr/>
        </p:nvSpPr>
        <p:spPr bwMode="auto">
          <a:xfrm>
            <a:off x="171450" y="2101454"/>
            <a:ext cx="8915400" cy="2677656"/>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i="1">
                <a:solidFill>
                  <a:srgbClr val="FF0000"/>
                </a:solidFill>
                <a:latin typeface="Times New Roman" panose="02020603050405020304" pitchFamily="18" charset="0"/>
                <a:cs typeface="Times New Roman" panose="02020603050405020304" pitchFamily="18" charset="0"/>
              </a:rPr>
              <a:t>c. </a:t>
            </a:r>
            <a:r>
              <a:rPr lang="vi-VN" altLang="en-US" sz="2100" b="1" i="1">
                <a:solidFill>
                  <a:srgbClr val="FF0000"/>
                </a:solidFill>
                <a:latin typeface="Times New Roman" panose="02020603050405020304" pitchFamily="18" charset="0"/>
                <a:cs typeface="Times New Roman" panose="02020603050405020304" pitchFamily="18" charset="0"/>
              </a:rPr>
              <a:t>Phát triển phôi thai:</a:t>
            </a:r>
            <a:r>
              <a:rPr lang="vi-VN" altLang="en-US" sz="2100">
                <a:solidFill>
                  <a:srgbClr val="FF0000"/>
                </a:solidFill>
                <a:latin typeface="Times New Roman" panose="02020603050405020304" pitchFamily="18" charset="0"/>
                <a:cs typeface="Times New Roman" panose="02020603050405020304" pitchFamily="18" charset="0"/>
              </a:rPr>
              <a:t> </a:t>
            </a:r>
            <a:endParaRPr lang="en-US" altLang="en-US" sz="2100">
              <a:solidFill>
                <a:srgbClr val="FF0000"/>
              </a:solidFill>
              <a:latin typeface="Times New Roman" panose="02020603050405020304" pitchFamily="18" charset="0"/>
              <a:cs typeface="Times New Roman" panose="02020603050405020304" pitchFamily="18" charset="0"/>
            </a:endParaRPr>
          </a:p>
          <a:p>
            <a:r>
              <a:rPr lang="en-US" altLang="en-US" sz="2100">
                <a:solidFill>
                  <a:srgbClr val="FF0000"/>
                </a:solidFill>
                <a:latin typeface="Times New Roman" panose="02020603050405020304" pitchFamily="18" charset="0"/>
                <a:cs typeface="Times New Roman" panose="02020603050405020304" pitchFamily="18" charset="0"/>
              </a:rPr>
              <a:t>	</a:t>
            </a:r>
            <a:r>
              <a:rPr lang="vi-VN" altLang="en-US" sz="2100">
                <a:solidFill>
                  <a:srgbClr val="0000FF"/>
                </a:solidFill>
                <a:latin typeface="Times New Roman" panose="02020603050405020304" pitchFamily="18" charset="0"/>
                <a:cs typeface="Times New Roman" panose="02020603050405020304" pitchFamily="18" charset="0"/>
              </a:rPr>
              <a:t>Hợp tử tiến hành nguyên phân nhiều lần liên tiếp để phát triển thành phôi thai</a:t>
            </a:r>
            <a:endParaRPr lang="en-US" altLang="en-US" sz="2100">
              <a:solidFill>
                <a:srgbClr val="0000FF"/>
              </a:solidFill>
              <a:latin typeface="Times New Roman" panose="02020603050405020304" pitchFamily="18" charset="0"/>
              <a:cs typeface="Times New Roman" panose="02020603050405020304" pitchFamily="18" charset="0"/>
            </a:endParaRPr>
          </a:p>
          <a:p>
            <a:r>
              <a:rPr lang="en-US" altLang="en-US" sz="2100" b="1" i="1">
                <a:solidFill>
                  <a:srgbClr val="FF0000"/>
                </a:solidFill>
                <a:latin typeface="Times New Roman" panose="02020603050405020304" pitchFamily="18" charset="0"/>
                <a:cs typeface="Times New Roman" panose="02020603050405020304" pitchFamily="18" charset="0"/>
              </a:rPr>
              <a:t>d. </a:t>
            </a:r>
            <a:r>
              <a:rPr lang="vi-VN" altLang="en-US" sz="2100" b="1" i="1">
                <a:solidFill>
                  <a:srgbClr val="FF0000"/>
                </a:solidFill>
                <a:latin typeface="Times New Roman" panose="02020603050405020304" pitchFamily="18" charset="0"/>
                <a:cs typeface="Times New Roman" panose="02020603050405020304" pitchFamily="18" charset="0"/>
              </a:rPr>
              <a:t>Đẻ con:</a:t>
            </a:r>
            <a:r>
              <a:rPr lang="vi-VN" altLang="en-US" sz="2100">
                <a:solidFill>
                  <a:srgbClr val="FF0000"/>
                </a:solidFill>
                <a:latin typeface="Times New Roman" panose="02020603050405020304" pitchFamily="18" charset="0"/>
                <a:cs typeface="Times New Roman" panose="02020603050405020304" pitchFamily="18" charset="0"/>
              </a:rPr>
              <a:t> </a:t>
            </a:r>
            <a:endParaRPr lang="en-US" altLang="en-US" sz="2100">
              <a:solidFill>
                <a:srgbClr val="FF0000"/>
              </a:solidFill>
              <a:latin typeface="Times New Roman" panose="02020603050405020304" pitchFamily="18" charset="0"/>
              <a:cs typeface="Times New Roman" panose="02020603050405020304" pitchFamily="18" charset="0"/>
            </a:endParaRPr>
          </a:p>
          <a:p>
            <a:r>
              <a:rPr lang="en-US" altLang="en-US" sz="2100">
                <a:solidFill>
                  <a:srgbClr val="FF0000"/>
                </a:solidFill>
                <a:latin typeface="Times New Roman" panose="02020603050405020304" pitchFamily="18" charset="0"/>
                <a:cs typeface="Times New Roman" panose="02020603050405020304" pitchFamily="18" charset="0"/>
              </a:rPr>
              <a:t>	</a:t>
            </a:r>
            <a:r>
              <a:rPr lang="vi-VN" altLang="en-US" sz="2100">
                <a:solidFill>
                  <a:srgbClr val="0000FF"/>
                </a:solidFill>
                <a:latin typeface="Times New Roman" panose="02020603050405020304" pitchFamily="18" charset="0"/>
                <a:cs typeface="Times New Roman" panose="02020603050405020304" pitchFamily="18" charset="0"/>
              </a:rPr>
              <a:t>Trứng được thụ tinh trong cơ quan sinh sản (thụ tinh trong) tạo hợp tử → phát triển thành phôi → con non → đẻ ra ngoài.</a:t>
            </a:r>
            <a:endParaRPr lang="en-US" altLang="en-US" sz="2100">
              <a:solidFill>
                <a:srgbClr val="0000FF"/>
              </a:solidFill>
              <a:latin typeface="Times New Roman" panose="02020603050405020304" pitchFamily="18" charset="0"/>
              <a:cs typeface="Times New Roman" panose="02020603050405020304" pitchFamily="18" charset="0"/>
            </a:endParaRPr>
          </a:p>
          <a:p>
            <a:r>
              <a:rPr lang="vi-VN" altLang="en-US" sz="2100">
                <a:solidFill>
                  <a:srgbClr val="0000FF"/>
                </a:solidFill>
                <a:latin typeface="Times New Roman" panose="02020603050405020304" pitchFamily="18" charset="0"/>
                <a:ea typeface="Arial" panose="020B0604020202020204" pitchFamily="34" charset="0"/>
                <a:cs typeface="Times New Roman" panose="02020603050405020304" pitchFamily="18" charset="0"/>
              </a:rPr>
              <a:t>Phôi thai phát triển trong cơ quan sinh sản của cơ thể cái nhờ tiếp nhận chất dinh dưỡng từ máu mẹ qua nhau thai (thú).</a:t>
            </a:r>
            <a:endParaRPr lang="en-US" altLang="en-US" sz="210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171700" y="857250"/>
            <a:ext cx="4457700" cy="415498"/>
          </a:xfrm>
          <a:prstGeom prst="rect">
            <a:avLst/>
          </a:prstGeom>
          <a:solidFill>
            <a:srgbClr val="FF0000"/>
          </a:solidFill>
        </p:spPr>
        <p:txBody>
          <a:bodyPr>
            <a:spAutoFit/>
          </a:bodyPr>
          <a:lstStyle/>
          <a:p>
            <a:pPr indent="-6668" algn="ctr">
              <a:defRPr/>
            </a:pPr>
            <a:r>
              <a:rPr lang="en-US" sz="2100" b="1">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Tree>
    <p:extLst>
      <p:ext uri="{BB962C8B-B14F-4D97-AF65-F5344CB8AC3E}">
        <p14:creationId xmlns:p14="http://schemas.microsoft.com/office/powerpoint/2010/main" val="3472045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0D41E0-8825-412B-A0F4-2E56EF356469}"/>
              </a:ext>
            </a:extLst>
          </p:cNvPr>
          <p:cNvGrpSpPr/>
          <p:nvPr/>
        </p:nvGrpSpPr>
        <p:grpSpPr>
          <a:xfrm>
            <a:off x="0" y="457200"/>
            <a:ext cx="9144000" cy="5404366"/>
            <a:chOff x="0" y="457200"/>
            <a:chExt cx="9144000" cy="5404366"/>
          </a:xfrm>
        </p:grpSpPr>
        <p:pic>
          <p:nvPicPr>
            <p:cNvPr id="5124" name="Picture 4" descr="The menstrual cycle | Gametes and Gonads group4 202021">
              <a:extLst>
                <a:ext uri="{FF2B5EF4-FFF2-40B4-BE49-F238E27FC236}">
                  <a16:creationId xmlns:a16="http://schemas.microsoft.com/office/drawing/2014/main" id="{74F21388-6450-47BC-B6CD-73CC74BC4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4" b="6349"/>
            <a:stretch/>
          </p:blipFill>
          <p:spPr bwMode="auto">
            <a:xfrm>
              <a:off x="0" y="457200"/>
              <a:ext cx="9144000" cy="538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C1EF0C-7509-46AB-829F-D81CB655DF2F}"/>
                </a:ext>
              </a:extLst>
            </p:cNvPr>
            <p:cNvSpPr/>
            <p:nvPr/>
          </p:nvSpPr>
          <p:spPr>
            <a:xfrm>
              <a:off x="327378" y="5562600"/>
              <a:ext cx="7620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35EA36-6504-47CE-9CA5-655CBABD4426}"/>
                </a:ext>
              </a:extLst>
            </p:cNvPr>
            <p:cNvSpPr/>
            <p:nvPr/>
          </p:nvSpPr>
          <p:spPr>
            <a:xfrm>
              <a:off x="4267200" y="5562600"/>
              <a:ext cx="7620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0F1AB2-21B5-4642-A1FD-352150D04B4E}"/>
                </a:ext>
              </a:extLst>
            </p:cNvPr>
            <p:cNvSpPr/>
            <p:nvPr/>
          </p:nvSpPr>
          <p:spPr>
            <a:xfrm>
              <a:off x="8229600" y="5562600"/>
              <a:ext cx="7620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9D70A3-6EBB-4B39-9DE6-9C0DA75EE3C5}"/>
                </a:ext>
              </a:extLst>
            </p:cNvPr>
            <p:cNvSpPr txBox="1"/>
            <p:nvPr/>
          </p:nvSpPr>
          <p:spPr>
            <a:xfrm>
              <a:off x="297047" y="5492234"/>
              <a:ext cx="822661" cy="369332"/>
            </a:xfrm>
            <a:prstGeom prst="rect">
              <a:avLst/>
            </a:prstGeom>
            <a:noFill/>
          </p:spPr>
          <p:txBody>
            <a:bodyPr wrap="none" rtlCol="0">
              <a:spAutoFit/>
            </a:bodyPr>
            <a:lstStyle/>
            <a:p>
              <a:r>
                <a:rPr lang="en-US" dirty="0" err="1"/>
                <a:t>Ngày</a:t>
              </a:r>
              <a:r>
                <a:rPr lang="en-US" dirty="0"/>
                <a:t> 0</a:t>
              </a:r>
            </a:p>
          </p:txBody>
        </p:sp>
        <p:sp>
          <p:nvSpPr>
            <p:cNvPr id="8" name="TextBox 7">
              <a:extLst>
                <a:ext uri="{FF2B5EF4-FFF2-40B4-BE49-F238E27FC236}">
                  <a16:creationId xmlns:a16="http://schemas.microsoft.com/office/drawing/2014/main" id="{2CC4F806-F857-4BD9-9C2C-A6BD63EA3200}"/>
                </a:ext>
              </a:extLst>
            </p:cNvPr>
            <p:cNvSpPr txBox="1"/>
            <p:nvPr/>
          </p:nvSpPr>
          <p:spPr>
            <a:xfrm>
              <a:off x="4244324" y="5492234"/>
              <a:ext cx="939681" cy="369332"/>
            </a:xfrm>
            <a:prstGeom prst="rect">
              <a:avLst/>
            </a:prstGeom>
            <a:noFill/>
          </p:spPr>
          <p:txBody>
            <a:bodyPr wrap="none" rtlCol="0">
              <a:spAutoFit/>
            </a:bodyPr>
            <a:lstStyle/>
            <a:p>
              <a:r>
                <a:rPr lang="en-US" dirty="0" err="1"/>
                <a:t>Ngày</a:t>
              </a:r>
              <a:r>
                <a:rPr lang="en-US" dirty="0"/>
                <a:t> 14</a:t>
              </a:r>
            </a:p>
          </p:txBody>
        </p:sp>
        <p:sp>
          <p:nvSpPr>
            <p:cNvPr id="9" name="TextBox 8">
              <a:extLst>
                <a:ext uri="{FF2B5EF4-FFF2-40B4-BE49-F238E27FC236}">
                  <a16:creationId xmlns:a16="http://schemas.microsoft.com/office/drawing/2014/main" id="{1142A897-D369-40F0-B209-4EF3F4F1BFB8}"/>
                </a:ext>
              </a:extLst>
            </p:cNvPr>
            <p:cNvSpPr txBox="1"/>
            <p:nvPr/>
          </p:nvSpPr>
          <p:spPr>
            <a:xfrm>
              <a:off x="8198675" y="5492234"/>
              <a:ext cx="939681" cy="369332"/>
            </a:xfrm>
            <a:prstGeom prst="rect">
              <a:avLst/>
            </a:prstGeom>
            <a:noFill/>
          </p:spPr>
          <p:txBody>
            <a:bodyPr wrap="none" rtlCol="0">
              <a:spAutoFit/>
            </a:bodyPr>
            <a:lstStyle/>
            <a:p>
              <a:r>
                <a:rPr lang="en-US" dirty="0" err="1"/>
                <a:t>Ngày</a:t>
              </a:r>
              <a:r>
                <a:rPr lang="en-US" dirty="0"/>
                <a:t> 28</a:t>
              </a:r>
            </a:p>
          </p:txBody>
        </p:sp>
        <p:sp>
          <p:nvSpPr>
            <p:cNvPr id="4" name="Rectangle 3">
              <a:extLst>
                <a:ext uri="{FF2B5EF4-FFF2-40B4-BE49-F238E27FC236}">
                  <a16:creationId xmlns:a16="http://schemas.microsoft.com/office/drawing/2014/main" id="{832FCD62-35A6-4055-B240-352D1B958D6A}"/>
                </a:ext>
              </a:extLst>
            </p:cNvPr>
            <p:cNvSpPr/>
            <p:nvPr/>
          </p:nvSpPr>
          <p:spPr>
            <a:xfrm>
              <a:off x="708377" y="2667000"/>
              <a:ext cx="1272823" cy="369332"/>
            </a:xfrm>
            <a:prstGeom prst="rect">
              <a:avLst/>
            </a:prstGeom>
            <a:solidFill>
              <a:srgbClr val="F8F5FE"/>
            </a:solidFill>
            <a:ln>
              <a:solidFill>
                <a:srgbClr val="F8F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38A07E-D091-46D9-B763-A8B24AF5BA06}"/>
                </a:ext>
              </a:extLst>
            </p:cNvPr>
            <p:cNvSpPr/>
            <p:nvPr/>
          </p:nvSpPr>
          <p:spPr>
            <a:xfrm>
              <a:off x="2205565" y="2667000"/>
              <a:ext cx="1680635" cy="369332"/>
            </a:xfrm>
            <a:prstGeom prst="rect">
              <a:avLst/>
            </a:prstGeom>
            <a:solidFill>
              <a:srgbClr val="FEF2F2"/>
            </a:solidFill>
            <a:ln>
              <a:solidFill>
                <a:srgbClr val="FE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DE8D22-DF88-4485-BA3E-623BA741D03B}"/>
                </a:ext>
              </a:extLst>
            </p:cNvPr>
            <p:cNvSpPr/>
            <p:nvPr/>
          </p:nvSpPr>
          <p:spPr>
            <a:xfrm>
              <a:off x="5410200" y="2677910"/>
              <a:ext cx="3124200" cy="369332"/>
            </a:xfrm>
            <a:prstGeom prst="rect">
              <a:avLst/>
            </a:prstGeom>
            <a:solidFill>
              <a:srgbClr val="F7FEF6"/>
            </a:solidFill>
            <a:ln>
              <a:solidFill>
                <a:srgbClr val="F7FE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B141BA-22D4-449D-955D-9C799213F16C}"/>
                </a:ext>
              </a:extLst>
            </p:cNvPr>
            <p:cNvSpPr/>
            <p:nvPr/>
          </p:nvSpPr>
          <p:spPr>
            <a:xfrm>
              <a:off x="4391378" y="2677910"/>
              <a:ext cx="637821" cy="369332"/>
            </a:xfrm>
            <a:prstGeom prst="rect">
              <a:avLst/>
            </a:prstGeom>
            <a:solidFill>
              <a:srgbClr val="D3EEEA"/>
            </a:solidFill>
            <a:ln>
              <a:solidFill>
                <a:srgbClr val="D3E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54F089-8D28-4EC0-BA80-5CFB950F8D87}"/>
                </a:ext>
              </a:extLst>
            </p:cNvPr>
            <p:cNvSpPr/>
            <p:nvPr/>
          </p:nvSpPr>
          <p:spPr>
            <a:xfrm>
              <a:off x="620889" y="811768"/>
              <a:ext cx="1371600" cy="331232"/>
            </a:xfrm>
            <a:prstGeom prst="rect">
              <a:avLst/>
            </a:prstGeom>
            <a:solidFill>
              <a:srgbClr val="E799DE"/>
            </a:solidFill>
            <a:ln>
              <a:solidFill>
                <a:srgbClr val="E79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E1FAF3-2C26-40C7-B123-58B15FE5EBAB}"/>
                </a:ext>
              </a:extLst>
            </p:cNvPr>
            <p:cNvSpPr/>
            <p:nvPr/>
          </p:nvSpPr>
          <p:spPr>
            <a:xfrm>
              <a:off x="2122310" y="811768"/>
              <a:ext cx="2373489" cy="331232"/>
            </a:xfrm>
            <a:prstGeom prst="rect">
              <a:avLst/>
            </a:prstGeom>
            <a:solidFill>
              <a:srgbClr val="F3CDCC"/>
            </a:solidFill>
            <a:ln>
              <a:solidFill>
                <a:srgbClr val="F3CD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22CF0-E613-4C71-A2B2-9D853A45B3E6}"/>
                </a:ext>
              </a:extLst>
            </p:cNvPr>
            <p:cNvSpPr/>
            <p:nvPr/>
          </p:nvSpPr>
          <p:spPr>
            <a:xfrm>
              <a:off x="4899378" y="811768"/>
              <a:ext cx="3787422" cy="331232"/>
            </a:xfrm>
            <a:prstGeom prst="rect">
              <a:avLst/>
            </a:prstGeom>
            <a:solidFill>
              <a:srgbClr val="28827A"/>
            </a:solidFill>
            <a:ln>
              <a:solidFill>
                <a:srgbClr val="288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F9689E-B233-46D2-8241-F63CCC63170D}"/>
                </a:ext>
              </a:extLst>
            </p:cNvPr>
            <p:cNvSpPr/>
            <p:nvPr/>
          </p:nvSpPr>
          <p:spPr>
            <a:xfrm>
              <a:off x="4038600" y="468868"/>
              <a:ext cx="1034344" cy="33123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8D1D6F1B-4734-4CCD-882C-6982E44A22C5}"/>
              </a:ext>
            </a:extLst>
          </p:cNvPr>
          <p:cNvSpPr txBox="1"/>
          <p:nvPr/>
        </p:nvSpPr>
        <p:spPr>
          <a:xfrm>
            <a:off x="751088" y="800100"/>
            <a:ext cx="1111202" cy="369332"/>
          </a:xfrm>
          <a:prstGeom prst="rect">
            <a:avLst/>
          </a:prstGeom>
          <a:noFill/>
        </p:spPr>
        <p:txBody>
          <a:bodyPr wrap="none" rtlCol="0">
            <a:spAutoFit/>
          </a:bodyPr>
          <a:lstStyle/>
          <a:p>
            <a:r>
              <a:rPr lang="en-US" dirty="0" err="1"/>
              <a:t>Hành</a:t>
            </a:r>
            <a:r>
              <a:rPr lang="en-US" dirty="0"/>
              <a:t> </a:t>
            </a:r>
            <a:r>
              <a:rPr lang="en-US" dirty="0" err="1"/>
              <a:t>kinh</a:t>
            </a:r>
            <a:endParaRPr lang="en-US" dirty="0"/>
          </a:p>
        </p:txBody>
      </p:sp>
      <p:sp>
        <p:nvSpPr>
          <p:cNvPr id="20" name="TextBox 19">
            <a:extLst>
              <a:ext uri="{FF2B5EF4-FFF2-40B4-BE49-F238E27FC236}">
                <a16:creationId xmlns:a16="http://schemas.microsoft.com/office/drawing/2014/main" id="{243F6E83-6874-488E-9B63-1038DE8F427B}"/>
              </a:ext>
            </a:extLst>
          </p:cNvPr>
          <p:cNvSpPr txBox="1"/>
          <p:nvPr/>
        </p:nvSpPr>
        <p:spPr>
          <a:xfrm>
            <a:off x="2222498" y="792718"/>
            <a:ext cx="2124299" cy="369332"/>
          </a:xfrm>
          <a:prstGeom prst="rect">
            <a:avLst/>
          </a:prstGeom>
          <a:noFill/>
        </p:spPr>
        <p:txBody>
          <a:bodyPr wrap="none" rtlCol="0">
            <a:spAutoFit/>
          </a:bodyPr>
          <a:lstStyle/>
          <a:p>
            <a:r>
              <a:rPr lang="en-US" dirty="0" err="1"/>
              <a:t>Giai</a:t>
            </a:r>
            <a:r>
              <a:rPr lang="en-US" dirty="0"/>
              <a:t> </a:t>
            </a:r>
            <a:r>
              <a:rPr lang="en-US" dirty="0" err="1"/>
              <a:t>đoạn</a:t>
            </a:r>
            <a:r>
              <a:rPr lang="en-US" dirty="0"/>
              <a:t> </a:t>
            </a:r>
            <a:r>
              <a:rPr lang="en-US" dirty="0" err="1"/>
              <a:t>nang</a:t>
            </a:r>
            <a:r>
              <a:rPr lang="en-US" dirty="0"/>
              <a:t> </a:t>
            </a:r>
            <a:r>
              <a:rPr lang="en-US" dirty="0" err="1"/>
              <a:t>trứng</a:t>
            </a:r>
            <a:endParaRPr lang="en-US" dirty="0"/>
          </a:p>
        </p:txBody>
      </p:sp>
      <p:sp>
        <p:nvSpPr>
          <p:cNvPr id="21" name="TextBox 20">
            <a:extLst>
              <a:ext uri="{FF2B5EF4-FFF2-40B4-BE49-F238E27FC236}">
                <a16:creationId xmlns:a16="http://schemas.microsoft.com/office/drawing/2014/main" id="{C409762A-6C35-46E4-8ED2-A193758C338B}"/>
              </a:ext>
            </a:extLst>
          </p:cNvPr>
          <p:cNvSpPr txBox="1"/>
          <p:nvPr/>
        </p:nvSpPr>
        <p:spPr>
          <a:xfrm>
            <a:off x="5940453" y="792718"/>
            <a:ext cx="1907895" cy="369332"/>
          </a:xfrm>
          <a:prstGeom prst="rect">
            <a:avLst/>
          </a:prstGeom>
          <a:noFill/>
        </p:spPr>
        <p:txBody>
          <a:bodyPr wrap="none" rtlCol="0">
            <a:spAutoFit/>
          </a:bodyPr>
          <a:lstStyle/>
          <a:p>
            <a:r>
              <a:rPr lang="en-US" dirty="0" err="1"/>
              <a:t>Giai</a:t>
            </a:r>
            <a:r>
              <a:rPr lang="en-US" dirty="0"/>
              <a:t> </a:t>
            </a:r>
            <a:r>
              <a:rPr lang="en-US" dirty="0" err="1"/>
              <a:t>đoạn</a:t>
            </a:r>
            <a:r>
              <a:rPr lang="en-US" dirty="0"/>
              <a:t> </a:t>
            </a:r>
            <a:r>
              <a:rPr lang="en-US" dirty="0" err="1"/>
              <a:t>thể</a:t>
            </a:r>
            <a:r>
              <a:rPr lang="en-US" dirty="0"/>
              <a:t> </a:t>
            </a:r>
            <a:r>
              <a:rPr lang="en-US" dirty="0" err="1"/>
              <a:t>vàng</a:t>
            </a:r>
            <a:endParaRPr lang="en-US" dirty="0"/>
          </a:p>
        </p:txBody>
      </p:sp>
      <p:sp>
        <p:nvSpPr>
          <p:cNvPr id="22" name="TextBox 21">
            <a:extLst>
              <a:ext uri="{FF2B5EF4-FFF2-40B4-BE49-F238E27FC236}">
                <a16:creationId xmlns:a16="http://schemas.microsoft.com/office/drawing/2014/main" id="{4E236966-48FE-4CC5-9D50-7DE4310449AA}"/>
              </a:ext>
            </a:extLst>
          </p:cNvPr>
          <p:cNvSpPr txBox="1"/>
          <p:nvPr/>
        </p:nvSpPr>
        <p:spPr>
          <a:xfrm>
            <a:off x="4084788" y="437634"/>
            <a:ext cx="1213794" cy="369332"/>
          </a:xfrm>
          <a:prstGeom prst="rect">
            <a:avLst/>
          </a:prstGeom>
          <a:noFill/>
        </p:spPr>
        <p:txBody>
          <a:bodyPr wrap="none" rtlCol="0">
            <a:spAutoFit/>
          </a:bodyPr>
          <a:lstStyle/>
          <a:p>
            <a:r>
              <a:rPr lang="en-US" dirty="0" err="1"/>
              <a:t>Trứng</a:t>
            </a:r>
            <a:r>
              <a:rPr lang="en-US" dirty="0"/>
              <a:t> </a:t>
            </a:r>
            <a:r>
              <a:rPr lang="en-US" dirty="0" err="1"/>
              <a:t>rụng</a:t>
            </a:r>
            <a:endParaRPr lang="en-US" dirty="0"/>
          </a:p>
        </p:txBody>
      </p:sp>
      <p:sp>
        <p:nvSpPr>
          <p:cNvPr id="23" name="TextBox 22">
            <a:extLst>
              <a:ext uri="{FF2B5EF4-FFF2-40B4-BE49-F238E27FC236}">
                <a16:creationId xmlns:a16="http://schemas.microsoft.com/office/drawing/2014/main" id="{35ADD7D6-6CE2-4511-ADB2-E0A2ED43D6A2}"/>
              </a:ext>
            </a:extLst>
          </p:cNvPr>
          <p:cNvSpPr txBox="1"/>
          <p:nvPr/>
        </p:nvSpPr>
        <p:spPr>
          <a:xfrm>
            <a:off x="650740" y="1586121"/>
            <a:ext cx="655949" cy="523220"/>
          </a:xfrm>
          <a:prstGeom prst="rect">
            <a:avLst/>
          </a:prstGeom>
          <a:noFill/>
        </p:spPr>
        <p:txBody>
          <a:bodyPr wrap="none" rtlCol="0">
            <a:spAutoFit/>
          </a:bodyPr>
          <a:lstStyle/>
          <a:p>
            <a:pPr algn="ctr"/>
            <a:r>
              <a:rPr lang="en-US" sz="1400" dirty="0"/>
              <a:t>Nang </a:t>
            </a:r>
          </a:p>
          <a:p>
            <a:pPr algn="ctr"/>
            <a:r>
              <a:rPr lang="en-US" sz="1400" dirty="0" err="1"/>
              <a:t>sơ</a:t>
            </a:r>
            <a:r>
              <a:rPr lang="en-US" sz="1400" dirty="0"/>
              <a:t> </a:t>
            </a:r>
            <a:r>
              <a:rPr lang="en-US" sz="1400" dirty="0" err="1"/>
              <a:t>cấp</a:t>
            </a:r>
            <a:endParaRPr lang="en-US" sz="1400" dirty="0"/>
          </a:p>
        </p:txBody>
      </p:sp>
      <p:sp>
        <p:nvSpPr>
          <p:cNvPr id="24" name="TextBox 23">
            <a:extLst>
              <a:ext uri="{FF2B5EF4-FFF2-40B4-BE49-F238E27FC236}">
                <a16:creationId xmlns:a16="http://schemas.microsoft.com/office/drawing/2014/main" id="{37B723F1-D791-4FD9-893C-F0F0BF1723A6}"/>
              </a:ext>
            </a:extLst>
          </p:cNvPr>
          <p:cNvSpPr txBox="1"/>
          <p:nvPr/>
        </p:nvSpPr>
        <p:spPr>
          <a:xfrm>
            <a:off x="1216205" y="2514632"/>
            <a:ext cx="723276" cy="523220"/>
          </a:xfrm>
          <a:prstGeom prst="rect">
            <a:avLst/>
          </a:prstGeom>
          <a:noFill/>
        </p:spPr>
        <p:txBody>
          <a:bodyPr wrap="none" rtlCol="0">
            <a:spAutoFit/>
          </a:bodyPr>
          <a:lstStyle/>
          <a:p>
            <a:pPr algn="ctr"/>
            <a:r>
              <a:rPr lang="en-US" sz="1400" dirty="0"/>
              <a:t>Nang </a:t>
            </a:r>
          </a:p>
          <a:p>
            <a:pPr algn="ctr"/>
            <a:r>
              <a:rPr lang="en-US" sz="1400" dirty="0" err="1"/>
              <a:t>thứ</a:t>
            </a:r>
            <a:r>
              <a:rPr lang="en-US" sz="1400" dirty="0"/>
              <a:t> </a:t>
            </a:r>
            <a:r>
              <a:rPr lang="en-US" sz="1400" dirty="0" err="1"/>
              <a:t>cấp</a:t>
            </a:r>
            <a:endParaRPr lang="en-US" sz="1400" dirty="0"/>
          </a:p>
        </p:txBody>
      </p:sp>
      <p:sp>
        <p:nvSpPr>
          <p:cNvPr id="25" name="TextBox 24">
            <a:extLst>
              <a:ext uri="{FF2B5EF4-FFF2-40B4-BE49-F238E27FC236}">
                <a16:creationId xmlns:a16="http://schemas.microsoft.com/office/drawing/2014/main" id="{4BDF4A58-5021-4F84-A7C2-A4E593BCBBE6}"/>
              </a:ext>
            </a:extLst>
          </p:cNvPr>
          <p:cNvSpPr txBox="1"/>
          <p:nvPr/>
        </p:nvSpPr>
        <p:spPr>
          <a:xfrm>
            <a:off x="2117697" y="2600966"/>
            <a:ext cx="814647" cy="523220"/>
          </a:xfrm>
          <a:prstGeom prst="rect">
            <a:avLst/>
          </a:prstGeom>
          <a:noFill/>
        </p:spPr>
        <p:txBody>
          <a:bodyPr wrap="none" rtlCol="0">
            <a:spAutoFit/>
          </a:bodyPr>
          <a:lstStyle/>
          <a:p>
            <a:pPr algn="ctr"/>
            <a:r>
              <a:rPr lang="en-US" sz="1400" dirty="0"/>
              <a:t>Nang </a:t>
            </a:r>
          </a:p>
          <a:p>
            <a:pPr algn="ctr"/>
            <a:r>
              <a:rPr lang="en-US" sz="1400" dirty="0" err="1"/>
              <a:t>đang</a:t>
            </a:r>
            <a:r>
              <a:rPr lang="en-US" sz="1400" dirty="0"/>
              <a:t> </a:t>
            </a:r>
            <a:r>
              <a:rPr lang="en-US" sz="1400" dirty="0" err="1"/>
              <a:t>lớn</a:t>
            </a:r>
            <a:endParaRPr lang="en-US" sz="1400" dirty="0"/>
          </a:p>
        </p:txBody>
      </p:sp>
      <p:sp>
        <p:nvSpPr>
          <p:cNvPr id="26" name="TextBox 25">
            <a:extLst>
              <a:ext uri="{FF2B5EF4-FFF2-40B4-BE49-F238E27FC236}">
                <a16:creationId xmlns:a16="http://schemas.microsoft.com/office/drawing/2014/main" id="{5CB5994F-E5A7-444B-B5BB-1D36BC301EA4}"/>
              </a:ext>
            </a:extLst>
          </p:cNvPr>
          <p:cNvSpPr txBox="1"/>
          <p:nvPr/>
        </p:nvSpPr>
        <p:spPr>
          <a:xfrm>
            <a:off x="3011144" y="2600966"/>
            <a:ext cx="1111202" cy="523220"/>
          </a:xfrm>
          <a:prstGeom prst="rect">
            <a:avLst/>
          </a:prstGeom>
          <a:noFill/>
        </p:spPr>
        <p:txBody>
          <a:bodyPr wrap="none" rtlCol="0">
            <a:spAutoFit/>
          </a:bodyPr>
          <a:lstStyle/>
          <a:p>
            <a:pPr algn="ctr"/>
            <a:r>
              <a:rPr lang="en-US" sz="1400" dirty="0"/>
              <a:t>Nang </a:t>
            </a:r>
          </a:p>
          <a:p>
            <a:pPr algn="ctr"/>
            <a:r>
              <a:rPr lang="en-US" sz="1400" dirty="0" err="1"/>
              <a:t>trưởng</a:t>
            </a:r>
            <a:r>
              <a:rPr lang="en-US" sz="1400" dirty="0"/>
              <a:t> </a:t>
            </a:r>
            <a:r>
              <a:rPr lang="en-US" sz="1400" dirty="0" err="1"/>
              <a:t>thành</a:t>
            </a:r>
            <a:endParaRPr lang="en-US" sz="1400" dirty="0"/>
          </a:p>
        </p:txBody>
      </p:sp>
      <p:sp>
        <p:nvSpPr>
          <p:cNvPr id="27" name="TextBox 26">
            <a:extLst>
              <a:ext uri="{FF2B5EF4-FFF2-40B4-BE49-F238E27FC236}">
                <a16:creationId xmlns:a16="http://schemas.microsoft.com/office/drawing/2014/main" id="{1EAE3505-FD90-4C8E-985C-1A5EEDC793E3}"/>
              </a:ext>
            </a:extLst>
          </p:cNvPr>
          <p:cNvSpPr txBox="1"/>
          <p:nvPr/>
        </p:nvSpPr>
        <p:spPr>
          <a:xfrm>
            <a:off x="4278913" y="2623721"/>
            <a:ext cx="974720" cy="523220"/>
          </a:xfrm>
          <a:prstGeom prst="rect">
            <a:avLst/>
          </a:prstGeom>
          <a:noFill/>
        </p:spPr>
        <p:txBody>
          <a:bodyPr wrap="square" rtlCol="0">
            <a:spAutoFit/>
          </a:bodyPr>
          <a:lstStyle/>
          <a:p>
            <a:pPr algn="ctr"/>
            <a:r>
              <a:rPr lang="en-US" sz="1400" dirty="0" err="1"/>
              <a:t>Vỡ</a:t>
            </a:r>
            <a:r>
              <a:rPr lang="en-US" sz="1400" dirty="0"/>
              <a:t> </a:t>
            </a:r>
            <a:r>
              <a:rPr lang="en-US" sz="1400" dirty="0" err="1"/>
              <a:t>nang</a:t>
            </a:r>
            <a:r>
              <a:rPr lang="en-US" sz="1400" dirty="0"/>
              <a:t> </a:t>
            </a:r>
            <a:r>
              <a:rPr lang="en-US" sz="1400" dirty="0" err="1"/>
              <a:t>trứng</a:t>
            </a:r>
            <a:r>
              <a:rPr lang="en-US" sz="1400" dirty="0"/>
              <a:t> </a:t>
            </a:r>
            <a:r>
              <a:rPr lang="en-US" sz="1400" dirty="0" err="1"/>
              <a:t>rụng</a:t>
            </a:r>
            <a:endParaRPr lang="en-US" sz="1400" dirty="0"/>
          </a:p>
        </p:txBody>
      </p:sp>
      <p:sp>
        <p:nvSpPr>
          <p:cNvPr id="28" name="TextBox 27">
            <a:extLst>
              <a:ext uri="{FF2B5EF4-FFF2-40B4-BE49-F238E27FC236}">
                <a16:creationId xmlns:a16="http://schemas.microsoft.com/office/drawing/2014/main" id="{6FAB857F-F32D-4385-B569-5BF7A17C7757}"/>
              </a:ext>
            </a:extLst>
          </p:cNvPr>
          <p:cNvSpPr txBox="1"/>
          <p:nvPr/>
        </p:nvSpPr>
        <p:spPr>
          <a:xfrm>
            <a:off x="6600202" y="2643219"/>
            <a:ext cx="974720" cy="307777"/>
          </a:xfrm>
          <a:prstGeom prst="rect">
            <a:avLst/>
          </a:prstGeom>
          <a:noFill/>
        </p:spPr>
        <p:txBody>
          <a:bodyPr wrap="square" rtlCol="0">
            <a:spAutoFit/>
          </a:bodyPr>
          <a:lstStyle/>
          <a:p>
            <a:pPr algn="ctr"/>
            <a:r>
              <a:rPr lang="en-US" sz="1400" dirty="0" err="1"/>
              <a:t>Thể</a:t>
            </a:r>
            <a:r>
              <a:rPr lang="en-US" sz="1400" dirty="0"/>
              <a:t> </a:t>
            </a:r>
            <a:r>
              <a:rPr lang="en-US" sz="1400" dirty="0" err="1"/>
              <a:t>vàng</a:t>
            </a:r>
            <a:endParaRPr lang="en-US" sz="1400" dirty="0"/>
          </a:p>
        </p:txBody>
      </p:sp>
      <p:sp>
        <p:nvSpPr>
          <p:cNvPr id="29" name="TextBox 28">
            <a:extLst>
              <a:ext uri="{FF2B5EF4-FFF2-40B4-BE49-F238E27FC236}">
                <a16:creationId xmlns:a16="http://schemas.microsoft.com/office/drawing/2014/main" id="{50EC7269-2EDB-4546-A466-0AA88D76212A}"/>
              </a:ext>
            </a:extLst>
          </p:cNvPr>
          <p:cNvSpPr txBox="1"/>
          <p:nvPr/>
        </p:nvSpPr>
        <p:spPr>
          <a:xfrm>
            <a:off x="3064733" y="6012365"/>
            <a:ext cx="2653290" cy="461665"/>
          </a:xfrm>
          <a:prstGeom prst="rect">
            <a:avLst/>
          </a:prstGeom>
          <a:noFill/>
        </p:spPr>
        <p:txBody>
          <a:bodyPr wrap="none" rtlCol="0">
            <a:spAutoFit/>
          </a:bodyPr>
          <a:lstStyle/>
          <a:p>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trứng</a:t>
            </a:r>
            <a:endParaRPr lang="en-US" sz="2400" dirty="0">
              <a:solidFill>
                <a:schemeClr val="bg1"/>
              </a:solidFill>
            </a:endParaRPr>
          </a:p>
        </p:txBody>
      </p:sp>
    </p:spTree>
    <p:extLst>
      <p:ext uri="{BB962C8B-B14F-4D97-AF65-F5344CB8AC3E}">
        <p14:creationId xmlns:p14="http://schemas.microsoft.com/office/powerpoint/2010/main" val="244138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AA45E0-8412-43D7-AEAB-EA219C4B0F08}"/>
              </a:ext>
            </a:extLst>
          </p:cNvPr>
          <p:cNvSpPr/>
          <p:nvPr/>
        </p:nvSpPr>
        <p:spPr>
          <a:xfrm>
            <a:off x="762000" y="685800"/>
            <a:ext cx="7620000" cy="510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rtilization results into the formation of">
            <a:extLst>
              <a:ext uri="{FF2B5EF4-FFF2-40B4-BE49-F238E27FC236}">
                <a16:creationId xmlns:a16="http://schemas.microsoft.com/office/drawing/2014/main" id="{E28B838B-3D10-4050-B9A8-EF5802D0D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911"/>
            <a:ext cx="6079567" cy="4092268"/>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D4D8195-FA91-46E5-960B-0E887E1377E3}"/>
              </a:ext>
            </a:extLst>
          </p:cNvPr>
          <p:cNvSpPr/>
          <p:nvPr/>
        </p:nvSpPr>
        <p:spPr>
          <a:xfrm>
            <a:off x="1616633" y="4616581"/>
            <a:ext cx="304800" cy="2579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1</a:t>
            </a:r>
          </a:p>
        </p:txBody>
      </p:sp>
      <p:sp>
        <p:nvSpPr>
          <p:cNvPr id="10" name="Oval 9">
            <a:extLst>
              <a:ext uri="{FF2B5EF4-FFF2-40B4-BE49-F238E27FC236}">
                <a16:creationId xmlns:a16="http://schemas.microsoft.com/office/drawing/2014/main" id="{9296D3E9-D52A-44DE-8B47-D58F1A0D3C87}"/>
              </a:ext>
            </a:extLst>
          </p:cNvPr>
          <p:cNvSpPr/>
          <p:nvPr/>
        </p:nvSpPr>
        <p:spPr>
          <a:xfrm>
            <a:off x="1135193" y="2298386"/>
            <a:ext cx="304800" cy="2579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a:t>
            </a:r>
          </a:p>
        </p:txBody>
      </p:sp>
      <p:sp>
        <p:nvSpPr>
          <p:cNvPr id="11" name="Oval 10">
            <a:extLst>
              <a:ext uri="{FF2B5EF4-FFF2-40B4-BE49-F238E27FC236}">
                <a16:creationId xmlns:a16="http://schemas.microsoft.com/office/drawing/2014/main" id="{870C5F99-C0CE-48E4-B867-32073F2DCEFE}"/>
              </a:ext>
            </a:extLst>
          </p:cNvPr>
          <p:cNvSpPr/>
          <p:nvPr/>
        </p:nvSpPr>
        <p:spPr>
          <a:xfrm>
            <a:off x="3203804" y="905551"/>
            <a:ext cx="304800" cy="2579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3</a:t>
            </a:r>
          </a:p>
        </p:txBody>
      </p:sp>
      <p:sp>
        <p:nvSpPr>
          <p:cNvPr id="12" name="Oval 11">
            <a:extLst>
              <a:ext uri="{FF2B5EF4-FFF2-40B4-BE49-F238E27FC236}">
                <a16:creationId xmlns:a16="http://schemas.microsoft.com/office/drawing/2014/main" id="{B738B9B3-8BC3-404D-A576-A774AFBEE2D9}"/>
              </a:ext>
            </a:extLst>
          </p:cNvPr>
          <p:cNvSpPr/>
          <p:nvPr/>
        </p:nvSpPr>
        <p:spPr>
          <a:xfrm>
            <a:off x="7184467" y="2373780"/>
            <a:ext cx="304800" cy="2579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4</a:t>
            </a:r>
          </a:p>
        </p:txBody>
      </p:sp>
      <p:sp>
        <p:nvSpPr>
          <p:cNvPr id="5" name="TextBox 4">
            <a:extLst>
              <a:ext uri="{FF2B5EF4-FFF2-40B4-BE49-F238E27FC236}">
                <a16:creationId xmlns:a16="http://schemas.microsoft.com/office/drawing/2014/main" id="{C1FFDC4F-D141-4DD3-B183-9A4FE378BE24}"/>
              </a:ext>
            </a:extLst>
          </p:cNvPr>
          <p:cNvSpPr txBox="1"/>
          <p:nvPr/>
        </p:nvSpPr>
        <p:spPr>
          <a:xfrm>
            <a:off x="6529594" y="3035654"/>
            <a:ext cx="1614545" cy="369332"/>
          </a:xfrm>
          <a:prstGeom prst="rect">
            <a:avLst/>
          </a:prstGeom>
          <a:noFill/>
        </p:spPr>
        <p:txBody>
          <a:bodyPr wrap="none" rtlCol="0">
            <a:spAutoFit/>
          </a:bodyPr>
          <a:lstStyle/>
          <a:p>
            <a:r>
              <a:rPr lang="en-US" dirty="0" err="1"/>
              <a:t>Nhân</a:t>
            </a:r>
            <a:r>
              <a:rPr lang="en-US" dirty="0"/>
              <a:t> </a:t>
            </a:r>
            <a:r>
              <a:rPr lang="en-US" dirty="0" err="1"/>
              <a:t>tinh</a:t>
            </a:r>
            <a:r>
              <a:rPr lang="en-US" dirty="0"/>
              <a:t> </a:t>
            </a:r>
            <a:r>
              <a:rPr lang="en-US" dirty="0" err="1"/>
              <a:t>trùng</a:t>
            </a:r>
            <a:endParaRPr lang="en-US" dirty="0"/>
          </a:p>
        </p:txBody>
      </p:sp>
      <p:sp>
        <p:nvSpPr>
          <p:cNvPr id="14" name="TextBox 13">
            <a:extLst>
              <a:ext uri="{FF2B5EF4-FFF2-40B4-BE49-F238E27FC236}">
                <a16:creationId xmlns:a16="http://schemas.microsoft.com/office/drawing/2014/main" id="{570882DA-19A4-41A5-AFA1-0BE10CC23F2F}"/>
              </a:ext>
            </a:extLst>
          </p:cNvPr>
          <p:cNvSpPr txBox="1"/>
          <p:nvPr/>
        </p:nvSpPr>
        <p:spPr>
          <a:xfrm>
            <a:off x="6007369" y="3753528"/>
            <a:ext cx="1592103" cy="369332"/>
          </a:xfrm>
          <a:prstGeom prst="rect">
            <a:avLst/>
          </a:prstGeom>
          <a:noFill/>
        </p:spPr>
        <p:txBody>
          <a:bodyPr wrap="none" rtlCol="0">
            <a:spAutoFit/>
          </a:bodyPr>
          <a:lstStyle/>
          <a:p>
            <a:r>
              <a:rPr lang="en-US" dirty="0" err="1"/>
              <a:t>Màng</a:t>
            </a:r>
            <a:r>
              <a:rPr lang="en-US" dirty="0"/>
              <a:t> </a:t>
            </a:r>
            <a:r>
              <a:rPr lang="en-US" dirty="0" err="1"/>
              <a:t>sinh</a:t>
            </a:r>
            <a:r>
              <a:rPr lang="en-US" dirty="0"/>
              <a:t> </a:t>
            </a:r>
            <a:r>
              <a:rPr lang="en-US" dirty="0" err="1"/>
              <a:t>chất</a:t>
            </a:r>
            <a:endParaRPr lang="en-US" dirty="0"/>
          </a:p>
        </p:txBody>
      </p:sp>
      <p:sp>
        <p:nvSpPr>
          <p:cNvPr id="15" name="TextBox 14">
            <a:extLst>
              <a:ext uri="{FF2B5EF4-FFF2-40B4-BE49-F238E27FC236}">
                <a16:creationId xmlns:a16="http://schemas.microsoft.com/office/drawing/2014/main" id="{FF64DAFE-63ED-44F4-A443-E5C8C0E02881}"/>
              </a:ext>
            </a:extLst>
          </p:cNvPr>
          <p:cNvSpPr txBox="1"/>
          <p:nvPr/>
        </p:nvSpPr>
        <p:spPr>
          <a:xfrm>
            <a:off x="6007369" y="4178587"/>
            <a:ext cx="1524776" cy="369332"/>
          </a:xfrm>
          <a:prstGeom prst="rect">
            <a:avLst/>
          </a:prstGeom>
          <a:noFill/>
        </p:spPr>
        <p:txBody>
          <a:bodyPr wrap="none" rtlCol="0">
            <a:spAutoFit/>
          </a:bodyPr>
          <a:lstStyle/>
          <a:p>
            <a:r>
              <a:rPr lang="en-US" dirty="0" err="1"/>
              <a:t>Nhân</a:t>
            </a:r>
            <a:r>
              <a:rPr lang="en-US" dirty="0"/>
              <a:t> TB </a:t>
            </a:r>
            <a:r>
              <a:rPr lang="en-US" dirty="0" err="1"/>
              <a:t>trứng</a:t>
            </a:r>
            <a:endParaRPr lang="en-US" dirty="0"/>
          </a:p>
        </p:txBody>
      </p:sp>
      <p:sp>
        <p:nvSpPr>
          <p:cNvPr id="16" name="TextBox 15">
            <a:extLst>
              <a:ext uri="{FF2B5EF4-FFF2-40B4-BE49-F238E27FC236}">
                <a16:creationId xmlns:a16="http://schemas.microsoft.com/office/drawing/2014/main" id="{EE48B09B-D96C-44DD-BD3E-BD5769F496DF}"/>
              </a:ext>
            </a:extLst>
          </p:cNvPr>
          <p:cNvSpPr txBox="1"/>
          <p:nvPr/>
        </p:nvSpPr>
        <p:spPr>
          <a:xfrm>
            <a:off x="6007369" y="4672263"/>
            <a:ext cx="1585690" cy="369332"/>
          </a:xfrm>
          <a:prstGeom prst="rect">
            <a:avLst/>
          </a:prstGeom>
          <a:noFill/>
        </p:spPr>
        <p:txBody>
          <a:bodyPr wrap="none" rtlCol="0">
            <a:spAutoFit/>
          </a:bodyPr>
          <a:lstStyle/>
          <a:p>
            <a:r>
              <a:rPr lang="en-US" dirty="0" err="1"/>
              <a:t>Lớp</a:t>
            </a:r>
            <a:r>
              <a:rPr lang="en-US" dirty="0"/>
              <a:t> </a:t>
            </a:r>
            <a:r>
              <a:rPr lang="en-US" dirty="0" err="1"/>
              <a:t>màng</a:t>
            </a:r>
            <a:r>
              <a:rPr lang="en-US" dirty="0"/>
              <a:t> </a:t>
            </a:r>
            <a:r>
              <a:rPr lang="en-US" dirty="0" err="1"/>
              <a:t>sáng</a:t>
            </a:r>
            <a:endParaRPr lang="en-US" dirty="0"/>
          </a:p>
        </p:txBody>
      </p:sp>
      <p:sp>
        <p:nvSpPr>
          <p:cNvPr id="17" name="TextBox 16">
            <a:extLst>
              <a:ext uri="{FF2B5EF4-FFF2-40B4-BE49-F238E27FC236}">
                <a16:creationId xmlns:a16="http://schemas.microsoft.com/office/drawing/2014/main" id="{DC91CD40-9C24-46A3-90CB-82FB4AD04630}"/>
              </a:ext>
            </a:extLst>
          </p:cNvPr>
          <p:cNvSpPr txBox="1"/>
          <p:nvPr/>
        </p:nvSpPr>
        <p:spPr>
          <a:xfrm>
            <a:off x="6007369" y="5050685"/>
            <a:ext cx="1181734" cy="369332"/>
          </a:xfrm>
          <a:prstGeom prst="rect">
            <a:avLst/>
          </a:prstGeom>
          <a:noFill/>
        </p:spPr>
        <p:txBody>
          <a:bodyPr wrap="none" rtlCol="0">
            <a:spAutoFit/>
          </a:bodyPr>
          <a:lstStyle/>
          <a:p>
            <a:r>
              <a:rPr lang="en-US" dirty="0" err="1"/>
              <a:t>Lớp</a:t>
            </a:r>
            <a:r>
              <a:rPr lang="en-US" dirty="0"/>
              <a:t> TB </a:t>
            </a:r>
            <a:r>
              <a:rPr lang="en-US" dirty="0" err="1"/>
              <a:t>hạt</a:t>
            </a:r>
            <a:endParaRPr lang="en-US" dirty="0"/>
          </a:p>
        </p:txBody>
      </p:sp>
      <p:sp>
        <p:nvSpPr>
          <p:cNvPr id="18" name="TextBox 17">
            <a:extLst>
              <a:ext uri="{FF2B5EF4-FFF2-40B4-BE49-F238E27FC236}">
                <a16:creationId xmlns:a16="http://schemas.microsoft.com/office/drawing/2014/main" id="{1C1FA848-8C1C-4C12-9BB7-6B3F7F6BAF87}"/>
              </a:ext>
            </a:extLst>
          </p:cNvPr>
          <p:cNvSpPr txBox="1"/>
          <p:nvPr/>
        </p:nvSpPr>
        <p:spPr>
          <a:xfrm>
            <a:off x="3390266" y="5173179"/>
            <a:ext cx="2233304" cy="369332"/>
          </a:xfrm>
          <a:prstGeom prst="rect">
            <a:avLst/>
          </a:prstGeom>
          <a:noFill/>
        </p:spPr>
        <p:txBody>
          <a:bodyPr wrap="none" rtlCol="0">
            <a:spAutoFit/>
          </a:bodyPr>
          <a:lstStyle/>
          <a:p>
            <a:r>
              <a:rPr lang="en-US" dirty="0" err="1"/>
              <a:t>Nhân</a:t>
            </a:r>
            <a:r>
              <a:rPr lang="en-US" dirty="0"/>
              <a:t> </a:t>
            </a:r>
            <a:r>
              <a:rPr lang="en-US" dirty="0" err="1"/>
              <a:t>hợp</a:t>
            </a:r>
            <a:r>
              <a:rPr lang="en-US" dirty="0"/>
              <a:t> </a:t>
            </a:r>
            <a:r>
              <a:rPr lang="en-US" dirty="0" err="1"/>
              <a:t>tử</a:t>
            </a:r>
            <a:r>
              <a:rPr lang="en-US" dirty="0"/>
              <a:t> </a:t>
            </a:r>
            <a:r>
              <a:rPr lang="en-US" dirty="0" err="1"/>
              <a:t>lưỡng</a:t>
            </a:r>
            <a:r>
              <a:rPr lang="en-US" dirty="0"/>
              <a:t> </a:t>
            </a:r>
            <a:r>
              <a:rPr lang="en-US" dirty="0" err="1"/>
              <a:t>bội</a:t>
            </a:r>
            <a:endParaRPr lang="en-US" dirty="0"/>
          </a:p>
        </p:txBody>
      </p:sp>
      <p:cxnSp>
        <p:nvCxnSpPr>
          <p:cNvPr id="19" name="Straight Arrow Connector 18">
            <a:extLst>
              <a:ext uri="{FF2B5EF4-FFF2-40B4-BE49-F238E27FC236}">
                <a16:creationId xmlns:a16="http://schemas.microsoft.com/office/drawing/2014/main" id="{F48400EB-55D7-4028-BA69-F76CBB63EC70}"/>
              </a:ext>
            </a:extLst>
          </p:cNvPr>
          <p:cNvCxnSpPr>
            <a:cxnSpLocks/>
          </p:cNvCxnSpPr>
          <p:nvPr/>
        </p:nvCxnSpPr>
        <p:spPr>
          <a:xfrm flipH="1" flipV="1">
            <a:off x="4800600" y="3281285"/>
            <a:ext cx="1712259" cy="156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032C1CC-EE3F-4B5A-8098-761FFFDD6A6E}"/>
              </a:ext>
            </a:extLst>
          </p:cNvPr>
          <p:cNvCxnSpPr>
            <a:cxnSpLocks/>
          </p:cNvCxnSpPr>
          <p:nvPr/>
        </p:nvCxnSpPr>
        <p:spPr>
          <a:xfrm flipH="1" flipV="1">
            <a:off x="5410200" y="3581400"/>
            <a:ext cx="597169" cy="31998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AF78976-95FB-45C4-9F5D-7C3AEDF65ECB}"/>
              </a:ext>
            </a:extLst>
          </p:cNvPr>
          <p:cNvCxnSpPr>
            <a:cxnSpLocks/>
          </p:cNvCxnSpPr>
          <p:nvPr/>
        </p:nvCxnSpPr>
        <p:spPr>
          <a:xfrm flipH="1" flipV="1">
            <a:off x="5029200" y="3717823"/>
            <a:ext cx="1009050" cy="66111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B95A8A8E-F12E-40E3-91C8-D7B2F7DE829D}"/>
              </a:ext>
            </a:extLst>
          </p:cNvPr>
          <p:cNvCxnSpPr>
            <a:cxnSpLocks/>
          </p:cNvCxnSpPr>
          <p:nvPr/>
        </p:nvCxnSpPr>
        <p:spPr>
          <a:xfrm flipH="1" flipV="1">
            <a:off x="5157514" y="4337161"/>
            <a:ext cx="888543" cy="54538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2DC0AAC-B2EC-4230-8A2C-F6C361A0281F}"/>
              </a:ext>
            </a:extLst>
          </p:cNvPr>
          <p:cNvCxnSpPr>
            <a:cxnSpLocks/>
          </p:cNvCxnSpPr>
          <p:nvPr/>
        </p:nvCxnSpPr>
        <p:spPr>
          <a:xfrm flipH="1" flipV="1">
            <a:off x="5037007" y="4603646"/>
            <a:ext cx="1009050" cy="66111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7E8B9AA7-085D-4693-80C5-50761F9EE6A0}"/>
              </a:ext>
            </a:extLst>
          </p:cNvPr>
          <p:cNvCxnSpPr>
            <a:cxnSpLocks/>
          </p:cNvCxnSpPr>
          <p:nvPr/>
        </p:nvCxnSpPr>
        <p:spPr>
          <a:xfrm flipV="1">
            <a:off x="4520772" y="4048380"/>
            <a:ext cx="7807" cy="102774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83AD634B-D3FE-463E-BDDE-587EDEC49F0A}"/>
              </a:ext>
            </a:extLst>
          </p:cNvPr>
          <p:cNvSpPr txBox="1"/>
          <p:nvPr/>
        </p:nvSpPr>
        <p:spPr>
          <a:xfrm>
            <a:off x="2818154" y="5948873"/>
            <a:ext cx="3507692" cy="461665"/>
          </a:xfrm>
          <a:prstGeom prst="rect">
            <a:avLst/>
          </a:prstGeom>
          <a:noFill/>
        </p:spPr>
        <p:txBody>
          <a:bodyPr wrap="none" rtlCol="0">
            <a:spAutoFit/>
          </a:bodyPr>
          <a:lstStyle/>
          <a:p>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thụ</a:t>
            </a:r>
            <a:r>
              <a:rPr lang="en-US" sz="2400" dirty="0">
                <a:solidFill>
                  <a:schemeClr val="bg1"/>
                </a:solidFill>
              </a:rPr>
              <a:t> </a:t>
            </a:r>
            <a:r>
              <a:rPr lang="en-US" sz="2400" dirty="0" err="1">
                <a:solidFill>
                  <a:schemeClr val="bg1"/>
                </a:solidFill>
              </a:rPr>
              <a:t>tinh</a:t>
            </a:r>
            <a:endParaRPr lang="en-US" sz="2400" dirty="0">
              <a:solidFill>
                <a:schemeClr val="bg1"/>
              </a:solidFill>
            </a:endParaRPr>
          </a:p>
        </p:txBody>
      </p:sp>
      <p:sp>
        <p:nvSpPr>
          <p:cNvPr id="32" name="Rectangle 31">
            <a:extLst>
              <a:ext uri="{FF2B5EF4-FFF2-40B4-BE49-F238E27FC236}">
                <a16:creationId xmlns:a16="http://schemas.microsoft.com/office/drawing/2014/main" id="{D922A439-D70B-42E4-A8CD-60CFA99C67CF}"/>
              </a:ext>
            </a:extLst>
          </p:cNvPr>
          <p:cNvSpPr/>
          <p:nvPr/>
        </p:nvSpPr>
        <p:spPr>
          <a:xfrm>
            <a:off x="1427206" y="3944126"/>
            <a:ext cx="1736321" cy="584775"/>
          </a:xfrm>
          <a:prstGeom prst="rect">
            <a:avLst/>
          </a:prstGeom>
          <a:solidFill>
            <a:srgbClr val="F7FE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40D603A-2BE1-4DB0-BFFA-8CA795529CBA}"/>
              </a:ext>
            </a:extLst>
          </p:cNvPr>
          <p:cNvSpPr/>
          <p:nvPr/>
        </p:nvSpPr>
        <p:spPr>
          <a:xfrm>
            <a:off x="833422" y="1410907"/>
            <a:ext cx="2362200" cy="791820"/>
          </a:xfrm>
          <a:prstGeom prst="rect">
            <a:avLst/>
          </a:prstGeom>
          <a:solidFill>
            <a:srgbClr val="F7FE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0F6A994-63AB-4D61-A3D2-50A38D7FE9E1}"/>
              </a:ext>
            </a:extLst>
          </p:cNvPr>
          <p:cNvSpPr/>
          <p:nvPr/>
        </p:nvSpPr>
        <p:spPr>
          <a:xfrm>
            <a:off x="3576622" y="754109"/>
            <a:ext cx="2293185" cy="818828"/>
          </a:xfrm>
          <a:prstGeom prst="rect">
            <a:avLst/>
          </a:prstGeom>
          <a:solidFill>
            <a:srgbClr val="F7FE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2218667-B732-4419-8F48-0D00C9FC3B6B}"/>
              </a:ext>
            </a:extLst>
          </p:cNvPr>
          <p:cNvSpPr/>
          <p:nvPr/>
        </p:nvSpPr>
        <p:spPr>
          <a:xfrm>
            <a:off x="6117283" y="785430"/>
            <a:ext cx="2272524" cy="801977"/>
          </a:xfrm>
          <a:prstGeom prst="rect">
            <a:avLst/>
          </a:prstGeom>
          <a:solidFill>
            <a:srgbClr val="F7FEF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29E0C3-B3DD-4378-8D9F-08C464A37BC8}"/>
              </a:ext>
            </a:extLst>
          </p:cNvPr>
          <p:cNvSpPr txBox="1"/>
          <p:nvPr/>
        </p:nvSpPr>
        <p:spPr>
          <a:xfrm>
            <a:off x="1427206" y="3938194"/>
            <a:ext cx="1676400" cy="584775"/>
          </a:xfrm>
          <a:prstGeom prst="rect">
            <a:avLst/>
          </a:prstGeom>
          <a:noFill/>
        </p:spPr>
        <p:txBody>
          <a:bodyPr wrap="square" rtlCol="0">
            <a:spAutoFit/>
          </a:bodyPr>
          <a:lstStyle/>
          <a:p>
            <a:pPr algn="ctr"/>
            <a:r>
              <a:rPr lang="en-US" sz="1600" dirty="0" err="1"/>
              <a:t>Tinh</a:t>
            </a:r>
            <a:r>
              <a:rPr lang="en-US" sz="1600" dirty="0"/>
              <a:t> </a:t>
            </a:r>
            <a:r>
              <a:rPr lang="en-US" sz="1600" dirty="0" err="1"/>
              <a:t>trùng</a:t>
            </a:r>
            <a:r>
              <a:rPr lang="en-US" sz="1600" dirty="0"/>
              <a:t> </a:t>
            </a:r>
            <a:r>
              <a:rPr lang="en-US" sz="1600" dirty="0" err="1"/>
              <a:t>đi</a:t>
            </a:r>
            <a:r>
              <a:rPr lang="en-US" sz="1600" dirty="0"/>
              <a:t> qua </a:t>
            </a:r>
            <a:r>
              <a:rPr lang="en-US" sz="1600" dirty="0" err="1"/>
              <a:t>lớp</a:t>
            </a:r>
            <a:r>
              <a:rPr lang="en-US" sz="1600" dirty="0"/>
              <a:t> </a:t>
            </a:r>
            <a:r>
              <a:rPr lang="en-US" sz="1600" dirty="0" err="1"/>
              <a:t>tế</a:t>
            </a:r>
            <a:r>
              <a:rPr lang="en-US" sz="1600" dirty="0"/>
              <a:t> </a:t>
            </a:r>
            <a:r>
              <a:rPr lang="en-US" sz="1600" dirty="0" err="1"/>
              <a:t>bào</a:t>
            </a:r>
            <a:r>
              <a:rPr lang="en-US" sz="1600" dirty="0"/>
              <a:t> </a:t>
            </a:r>
            <a:r>
              <a:rPr lang="en-US" sz="1600" dirty="0" err="1"/>
              <a:t>hạt</a:t>
            </a:r>
            <a:endParaRPr lang="en-US" sz="1600" dirty="0"/>
          </a:p>
        </p:txBody>
      </p:sp>
      <p:sp>
        <p:nvSpPr>
          <p:cNvPr id="39" name="TextBox 38">
            <a:extLst>
              <a:ext uri="{FF2B5EF4-FFF2-40B4-BE49-F238E27FC236}">
                <a16:creationId xmlns:a16="http://schemas.microsoft.com/office/drawing/2014/main" id="{33E44F20-CC07-4B2C-90A6-FBC694C60B41}"/>
              </a:ext>
            </a:extLst>
          </p:cNvPr>
          <p:cNvSpPr txBox="1"/>
          <p:nvPr/>
        </p:nvSpPr>
        <p:spPr>
          <a:xfrm>
            <a:off x="741406" y="1410907"/>
            <a:ext cx="2362200" cy="830997"/>
          </a:xfrm>
          <a:prstGeom prst="rect">
            <a:avLst/>
          </a:prstGeom>
          <a:noFill/>
        </p:spPr>
        <p:txBody>
          <a:bodyPr wrap="square" rtlCol="0">
            <a:spAutoFit/>
          </a:bodyPr>
          <a:lstStyle/>
          <a:p>
            <a:pPr algn="ctr"/>
            <a:r>
              <a:rPr lang="en-US" sz="1600" dirty="0" err="1"/>
              <a:t>Đầu</a:t>
            </a:r>
            <a:r>
              <a:rPr lang="en-US" sz="1600" dirty="0"/>
              <a:t> </a:t>
            </a:r>
            <a:r>
              <a:rPr lang="en-US" sz="1600" dirty="0" err="1"/>
              <a:t>tinh</a:t>
            </a:r>
            <a:r>
              <a:rPr lang="en-US" sz="1600" dirty="0"/>
              <a:t> </a:t>
            </a:r>
            <a:r>
              <a:rPr lang="en-US" sz="1600" dirty="0" err="1"/>
              <a:t>trùng</a:t>
            </a:r>
            <a:r>
              <a:rPr lang="en-US" sz="1600" dirty="0"/>
              <a:t> </a:t>
            </a:r>
            <a:r>
              <a:rPr lang="en-US" sz="1600" dirty="0" err="1"/>
              <a:t>giải</a:t>
            </a:r>
            <a:r>
              <a:rPr lang="en-US" sz="1600" dirty="0"/>
              <a:t> </a:t>
            </a:r>
            <a:r>
              <a:rPr lang="en-US" sz="1600" dirty="0" err="1"/>
              <a:t>phóng</a:t>
            </a:r>
            <a:r>
              <a:rPr lang="en-US" sz="1600" dirty="0"/>
              <a:t> enzyme </a:t>
            </a:r>
            <a:r>
              <a:rPr lang="en-US" sz="1600" dirty="0" err="1"/>
              <a:t>giúp</a:t>
            </a:r>
            <a:r>
              <a:rPr lang="en-US" sz="1600" dirty="0"/>
              <a:t> </a:t>
            </a:r>
            <a:r>
              <a:rPr lang="en-US" sz="1600" dirty="0" err="1"/>
              <a:t>tinh</a:t>
            </a:r>
            <a:r>
              <a:rPr lang="en-US" sz="1600" dirty="0"/>
              <a:t> </a:t>
            </a:r>
            <a:r>
              <a:rPr lang="en-US" sz="1600" dirty="0" err="1"/>
              <a:t>trùng</a:t>
            </a:r>
            <a:r>
              <a:rPr lang="en-US" sz="1600" dirty="0"/>
              <a:t> </a:t>
            </a:r>
            <a:r>
              <a:rPr lang="en-US" sz="1600" dirty="0" err="1"/>
              <a:t>đi</a:t>
            </a:r>
            <a:r>
              <a:rPr lang="en-US" sz="1600" dirty="0"/>
              <a:t> qua </a:t>
            </a:r>
            <a:r>
              <a:rPr lang="en-US" sz="1600" dirty="0" err="1"/>
              <a:t>màng</a:t>
            </a:r>
            <a:r>
              <a:rPr lang="en-US" sz="1600" dirty="0"/>
              <a:t> </a:t>
            </a:r>
            <a:r>
              <a:rPr lang="en-US" sz="1600" dirty="0" err="1"/>
              <a:t>sáng</a:t>
            </a:r>
            <a:endParaRPr lang="en-US" sz="1600" dirty="0"/>
          </a:p>
        </p:txBody>
      </p:sp>
      <p:sp>
        <p:nvSpPr>
          <p:cNvPr id="40" name="TextBox 39">
            <a:extLst>
              <a:ext uri="{FF2B5EF4-FFF2-40B4-BE49-F238E27FC236}">
                <a16:creationId xmlns:a16="http://schemas.microsoft.com/office/drawing/2014/main" id="{329CF0B7-5C6E-456E-89C6-AE5B0EF7AB5B}"/>
              </a:ext>
            </a:extLst>
          </p:cNvPr>
          <p:cNvSpPr txBox="1"/>
          <p:nvPr/>
        </p:nvSpPr>
        <p:spPr>
          <a:xfrm>
            <a:off x="3505200" y="785430"/>
            <a:ext cx="2362200" cy="830997"/>
          </a:xfrm>
          <a:prstGeom prst="rect">
            <a:avLst/>
          </a:prstGeom>
          <a:noFill/>
        </p:spPr>
        <p:txBody>
          <a:bodyPr wrap="square" rtlCol="0">
            <a:spAutoFit/>
          </a:bodyPr>
          <a:lstStyle/>
          <a:p>
            <a:pPr algn="ctr"/>
            <a:r>
              <a:rPr lang="en-US" sz="1600" dirty="0" err="1"/>
              <a:t>Tinh</a:t>
            </a:r>
            <a:r>
              <a:rPr lang="en-US" sz="1600" dirty="0"/>
              <a:t> </a:t>
            </a:r>
            <a:r>
              <a:rPr lang="en-US" sz="1600" dirty="0" err="1"/>
              <a:t>trùng</a:t>
            </a:r>
            <a:r>
              <a:rPr lang="en-US" sz="1600" dirty="0"/>
              <a:t> </a:t>
            </a:r>
            <a:r>
              <a:rPr lang="en-US" sz="1600" dirty="0" err="1"/>
              <a:t>gắn</a:t>
            </a:r>
            <a:r>
              <a:rPr lang="en-US" sz="1600" dirty="0"/>
              <a:t> </a:t>
            </a:r>
            <a:r>
              <a:rPr lang="en-US" sz="1600" dirty="0" err="1"/>
              <a:t>vào</a:t>
            </a:r>
            <a:r>
              <a:rPr lang="en-US" sz="1600" dirty="0"/>
              <a:t> </a:t>
            </a:r>
            <a:r>
              <a:rPr lang="en-US" sz="1600" dirty="0" err="1"/>
              <a:t>thụ</a:t>
            </a:r>
            <a:r>
              <a:rPr lang="en-US" sz="1600" dirty="0"/>
              <a:t> </a:t>
            </a:r>
            <a:r>
              <a:rPr lang="en-US" sz="1600" dirty="0" err="1"/>
              <a:t>thể</a:t>
            </a:r>
            <a:r>
              <a:rPr lang="en-US" sz="1600" dirty="0"/>
              <a:t> </a:t>
            </a:r>
            <a:r>
              <a:rPr lang="en-US" sz="1600" dirty="0" err="1"/>
              <a:t>trên</a:t>
            </a:r>
            <a:r>
              <a:rPr lang="en-US" sz="1600" dirty="0"/>
              <a:t> MSC, </a:t>
            </a:r>
            <a:r>
              <a:rPr lang="en-US" sz="1600" dirty="0" err="1"/>
              <a:t>màng</a:t>
            </a:r>
            <a:r>
              <a:rPr lang="en-US" sz="1600" dirty="0"/>
              <a:t> </a:t>
            </a:r>
            <a:r>
              <a:rPr lang="en-US" sz="1600" dirty="0" err="1"/>
              <a:t>tinh</a:t>
            </a:r>
            <a:r>
              <a:rPr lang="en-US" sz="1600" dirty="0"/>
              <a:t> </a:t>
            </a:r>
            <a:r>
              <a:rPr lang="en-US" sz="1600" dirty="0" err="1"/>
              <a:t>trùng</a:t>
            </a:r>
            <a:r>
              <a:rPr lang="en-US" sz="1600" dirty="0"/>
              <a:t> </a:t>
            </a:r>
            <a:r>
              <a:rPr lang="en-US" sz="1600" dirty="0" err="1"/>
              <a:t>hoà</a:t>
            </a:r>
            <a:r>
              <a:rPr lang="en-US" sz="1600" dirty="0"/>
              <a:t> </a:t>
            </a:r>
            <a:r>
              <a:rPr lang="en-US" sz="1600" dirty="0" err="1"/>
              <a:t>nhập</a:t>
            </a:r>
            <a:r>
              <a:rPr lang="en-US" sz="1600" dirty="0"/>
              <a:t> </a:t>
            </a:r>
            <a:r>
              <a:rPr lang="en-US" sz="1600" dirty="0" err="1"/>
              <a:t>với</a:t>
            </a:r>
            <a:r>
              <a:rPr lang="en-US" sz="1600" dirty="0"/>
              <a:t> </a:t>
            </a:r>
            <a:r>
              <a:rPr lang="en-US" sz="1600" dirty="0" err="1"/>
              <a:t>màng</a:t>
            </a:r>
            <a:endParaRPr lang="en-US" sz="1600" dirty="0"/>
          </a:p>
        </p:txBody>
      </p:sp>
      <p:sp>
        <p:nvSpPr>
          <p:cNvPr id="41" name="TextBox 40">
            <a:extLst>
              <a:ext uri="{FF2B5EF4-FFF2-40B4-BE49-F238E27FC236}">
                <a16:creationId xmlns:a16="http://schemas.microsoft.com/office/drawing/2014/main" id="{5D42F739-DA78-4B86-B891-BFB3F5B532CA}"/>
              </a:ext>
            </a:extLst>
          </p:cNvPr>
          <p:cNvSpPr txBox="1"/>
          <p:nvPr/>
        </p:nvSpPr>
        <p:spPr>
          <a:xfrm>
            <a:off x="6019800" y="762000"/>
            <a:ext cx="2362200" cy="830997"/>
          </a:xfrm>
          <a:prstGeom prst="rect">
            <a:avLst/>
          </a:prstGeom>
          <a:noFill/>
        </p:spPr>
        <p:txBody>
          <a:bodyPr wrap="square" rtlCol="0">
            <a:spAutoFit/>
          </a:bodyPr>
          <a:lstStyle/>
          <a:p>
            <a:pPr algn="ctr"/>
            <a:r>
              <a:rPr lang="en-US" sz="1600" dirty="0" err="1"/>
              <a:t>Nhân</a:t>
            </a:r>
            <a:r>
              <a:rPr lang="en-US" sz="1600" dirty="0"/>
              <a:t> </a:t>
            </a:r>
            <a:r>
              <a:rPr lang="en-US" sz="1600" dirty="0" err="1"/>
              <a:t>tinh</a:t>
            </a:r>
            <a:r>
              <a:rPr lang="en-US" sz="1600" dirty="0"/>
              <a:t> </a:t>
            </a:r>
            <a:r>
              <a:rPr lang="en-US" sz="1600" dirty="0" err="1"/>
              <a:t>trùng</a:t>
            </a:r>
            <a:r>
              <a:rPr lang="en-US" sz="1600" dirty="0"/>
              <a:t> </a:t>
            </a:r>
            <a:r>
              <a:rPr lang="en-US" sz="1600" dirty="0" err="1"/>
              <a:t>xâm</a:t>
            </a:r>
            <a:r>
              <a:rPr lang="en-US" sz="1600" dirty="0"/>
              <a:t> </a:t>
            </a:r>
            <a:r>
              <a:rPr lang="en-US" sz="1600" dirty="0" err="1"/>
              <a:t>nhập</a:t>
            </a:r>
            <a:r>
              <a:rPr lang="en-US" sz="1600" dirty="0"/>
              <a:t> </a:t>
            </a:r>
            <a:r>
              <a:rPr lang="en-US" sz="1600" dirty="0" err="1"/>
              <a:t>vào</a:t>
            </a:r>
            <a:r>
              <a:rPr lang="en-US" sz="1600" dirty="0"/>
              <a:t> TB </a:t>
            </a:r>
            <a:r>
              <a:rPr lang="en-US" sz="1600" dirty="0" err="1"/>
              <a:t>trứng</a:t>
            </a:r>
            <a:r>
              <a:rPr lang="en-US" sz="1600" dirty="0"/>
              <a:t> </a:t>
            </a:r>
            <a:r>
              <a:rPr lang="en-US" sz="1600" dirty="0" err="1"/>
              <a:t>và</a:t>
            </a:r>
            <a:r>
              <a:rPr lang="en-US" sz="1600" dirty="0"/>
              <a:t> </a:t>
            </a:r>
            <a:r>
              <a:rPr lang="en-US" sz="1600" dirty="0" err="1"/>
              <a:t>kết</a:t>
            </a:r>
            <a:r>
              <a:rPr lang="en-US" sz="1600" dirty="0"/>
              <a:t> </a:t>
            </a:r>
            <a:r>
              <a:rPr lang="en-US" sz="1600" dirty="0" err="1"/>
              <a:t>hợp</a:t>
            </a:r>
            <a:r>
              <a:rPr lang="en-US" sz="1600" dirty="0"/>
              <a:t> </a:t>
            </a:r>
            <a:r>
              <a:rPr lang="en-US" sz="1600" dirty="0" err="1"/>
              <a:t>với</a:t>
            </a:r>
            <a:r>
              <a:rPr lang="en-US" sz="1600" dirty="0"/>
              <a:t> </a:t>
            </a:r>
            <a:r>
              <a:rPr lang="en-US" sz="1600" dirty="0" err="1"/>
              <a:t>nhân</a:t>
            </a:r>
            <a:r>
              <a:rPr lang="en-US" sz="1600" dirty="0"/>
              <a:t> </a:t>
            </a:r>
            <a:r>
              <a:rPr lang="en-US" sz="1600" dirty="0" err="1"/>
              <a:t>của</a:t>
            </a:r>
            <a:r>
              <a:rPr lang="en-US" sz="1600" dirty="0"/>
              <a:t> TB </a:t>
            </a:r>
            <a:r>
              <a:rPr lang="en-US" sz="1600" dirty="0" err="1"/>
              <a:t>trứng</a:t>
            </a:r>
            <a:endParaRPr lang="en-US" sz="1600" dirty="0"/>
          </a:p>
        </p:txBody>
      </p:sp>
    </p:spTree>
    <p:extLst>
      <p:ext uri="{BB962C8B-B14F-4D97-AF65-F5344CB8AC3E}">
        <p14:creationId xmlns:p14="http://schemas.microsoft.com/office/powerpoint/2010/main" val="3707622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6,1103266407,C:\Users\tan thai ha\Desktop\Sinh moi nhat\Bai du thi mon Sinh\SSVT o DV\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7,1103266407,C:\Users\tan thai ha\Desktop\Sinh moi nhat\Bai du thi mon Sinh\SSVT o DV\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4,1103266407,C:\Users\tan thai ha\Desktop\Sinh moi nhat\Bai du thi mon Sinh\SSVT o DV\Media.ppcx"/>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4">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PresentationGo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1">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53564</TotalTime>
  <Words>5871</Words>
  <Application>Microsoft Office PowerPoint</Application>
  <PresentationFormat>On-screen Show (4:3)</PresentationFormat>
  <Paragraphs>680</Paragraphs>
  <Slides>97</Slides>
  <Notes>10</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97</vt:i4>
      </vt:variant>
    </vt:vector>
  </HeadingPairs>
  <TitlesOfParts>
    <vt:vector size="114" baseType="lpstr">
      <vt:lpstr>Helvetica</vt:lpstr>
      <vt:lpstr>.VnBodoniH</vt:lpstr>
      <vt:lpstr>Arial</vt:lpstr>
      <vt:lpstr>#9Slide02 Tieu de rat dai 01</vt:lpstr>
      <vt:lpstr>Wingdings</vt:lpstr>
      <vt:lpstr>Times New Roman</vt:lpstr>
      <vt:lpstr>Open Sans</vt:lpstr>
      <vt:lpstr>Calibri</vt:lpstr>
      <vt:lpstr>Calibri Light</vt:lpstr>
      <vt:lpstr>1_Office Theme</vt:lpstr>
      <vt:lpstr>Template PresentationGo</vt:lpstr>
      <vt:lpstr>Template PresentationGo Dark</vt:lpstr>
      <vt:lpstr>1_Template PresentationGO Dark</vt:lpstr>
      <vt:lpstr>2_Office Theme</vt:lpstr>
      <vt:lpstr>2_Template PresentationGo Dark</vt:lpstr>
      <vt:lpstr>3_Template PresentationGO Dark</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hiện tượng sau và cho biết đây có phải là hình thức sinh sản vô tính không? Vì sao? Hình thức này gọi là gì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Cừu DOLLY (05/07/1996 – 14/02/2003)</vt:lpstr>
      <vt:lpstr>Cừu DOLLY sinh lần I(1998)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Administrator</cp:lastModifiedBy>
  <cp:revision>2172</cp:revision>
  <dcterms:created xsi:type="dcterms:W3CDTF">2006-08-16T00:00:00Z</dcterms:created>
  <dcterms:modified xsi:type="dcterms:W3CDTF">2025-05-04T07:39:13Z</dcterms:modified>
  <cp:category>9Slide.vn</cp:category>
</cp:coreProperties>
</file>