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2" r:id="rId1"/>
  </p:sldMasterIdLst>
  <p:notesMasterIdLst>
    <p:notesMasterId r:id="rId24"/>
  </p:notesMasterIdLst>
  <p:sldIdLst>
    <p:sldId id="256" r:id="rId2"/>
    <p:sldId id="257" r:id="rId3"/>
    <p:sldId id="482" r:id="rId4"/>
    <p:sldId id="481" r:id="rId5"/>
    <p:sldId id="480" r:id="rId6"/>
    <p:sldId id="473" r:id="rId7"/>
    <p:sldId id="262" r:id="rId8"/>
    <p:sldId id="259" r:id="rId9"/>
    <p:sldId id="474" r:id="rId10"/>
    <p:sldId id="475" r:id="rId11"/>
    <p:sldId id="266" r:id="rId12"/>
    <p:sldId id="258" r:id="rId13"/>
    <p:sldId id="476" r:id="rId14"/>
    <p:sldId id="477" r:id="rId15"/>
    <p:sldId id="261" r:id="rId16"/>
    <p:sldId id="478" r:id="rId17"/>
    <p:sldId id="479" r:id="rId18"/>
    <p:sldId id="471" r:id="rId19"/>
    <p:sldId id="472" r:id="rId20"/>
    <p:sldId id="268" r:id="rId21"/>
    <p:sldId id="269" r:id="rId22"/>
    <p:sldId id="274"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833"/>
  </p:normalViewPr>
  <p:slideViewPr>
    <p:cSldViewPr snapToGrid="0">
      <p:cViewPr varScale="1">
        <p:scale>
          <a:sx n="110" d="100"/>
          <a:sy n="110" d="100"/>
        </p:scale>
        <p:origin x="125" y="7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AA83B6-80FB-0D45-A830-8318D6127ACB}" type="datetimeFigureOut">
              <a:rPr lang="en-VN" smtClean="0"/>
              <a:t>08/04/2024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59FF9E-419B-D241-85EE-63E5C1A478C7}" type="slidenum">
              <a:rPr lang="en-VN" smtClean="0"/>
              <a:t>‹#›</a:t>
            </a:fld>
            <a:endParaRPr lang="en-VN"/>
          </a:p>
        </p:txBody>
      </p:sp>
    </p:spTree>
    <p:extLst>
      <p:ext uri="{BB962C8B-B14F-4D97-AF65-F5344CB8AC3E}">
        <p14:creationId xmlns:p14="http://schemas.microsoft.com/office/powerpoint/2010/main" val="2975397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5142161"/>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403349"/>
            <a:ext cx="5111752" cy="1136650"/>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2743198"/>
            <a:ext cx="5111752" cy="9906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3778247"/>
            <a:ext cx="673100" cy="209550"/>
          </a:xfrm>
        </p:spPr>
        <p:txBody>
          <a:bodyPr/>
          <a:lstStyle/>
          <a:p>
            <a:fld id="{B61BEF0D-F0BB-DE4B-95CE-6DB70DBA9567}" type="datetimeFigureOut">
              <a:rPr lang="en-US" dirty="0"/>
              <a:pPr/>
              <a:t>8/4/2024</a:t>
            </a:fld>
            <a:endParaRPr lang="en-US" dirty="0"/>
          </a:p>
        </p:txBody>
      </p:sp>
      <p:sp>
        <p:nvSpPr>
          <p:cNvPr id="5" name="Footer Placeholder 4"/>
          <p:cNvSpPr>
            <a:spLocks noGrp="1"/>
          </p:cNvSpPr>
          <p:nvPr>
            <p:ph type="ftr" sz="quarter" idx="11"/>
          </p:nvPr>
        </p:nvSpPr>
        <p:spPr>
          <a:xfrm>
            <a:off x="2019298" y="3778247"/>
            <a:ext cx="3910976" cy="209550"/>
          </a:xfrm>
        </p:spPr>
        <p:txBody>
          <a:bodyPr/>
          <a:lstStyle/>
          <a:p>
            <a:endParaRPr lang="en-US" dirty="0"/>
          </a:p>
        </p:txBody>
      </p:sp>
      <p:sp>
        <p:nvSpPr>
          <p:cNvPr id="6" name="Slide Number Placeholder 5"/>
          <p:cNvSpPr>
            <a:spLocks noGrp="1"/>
          </p:cNvSpPr>
          <p:nvPr>
            <p:ph type="sldNum" sz="quarter" idx="12"/>
          </p:nvPr>
        </p:nvSpPr>
        <p:spPr>
          <a:xfrm>
            <a:off x="6717676" y="3778247"/>
            <a:ext cx="413375" cy="20955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299" y="2641598"/>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4189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3611561"/>
            <a:ext cx="7207250" cy="425054"/>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781050"/>
            <a:ext cx="7579479" cy="2501902"/>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4036615"/>
            <a:ext cx="7207250"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87302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736599"/>
            <a:ext cx="7194549" cy="2216151"/>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1" y="3257550"/>
            <a:ext cx="7194549"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0407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778001"/>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2514600"/>
            <a:ext cx="6629402" cy="43815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971551" y="3257550"/>
            <a:ext cx="7207250"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120903"/>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0333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436"/>
            <a:ext cx="7207251" cy="11016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3036"/>
            <a:ext cx="720725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91826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682751"/>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1" y="2729484"/>
            <a:ext cx="7207251" cy="665226"/>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1" y="3397250"/>
            <a:ext cx="7207251" cy="10096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1949446"/>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3403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736599"/>
            <a:ext cx="7207250" cy="1682751"/>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1" y="2722626"/>
            <a:ext cx="7207251" cy="630936"/>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0" y="3352800"/>
            <a:ext cx="7207253" cy="10541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974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9372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736599"/>
            <a:ext cx="1418171" cy="36703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736599"/>
            <a:ext cx="5574769" cy="36703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647918" y="742950"/>
            <a:ext cx="0" cy="36576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1941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04756"/>
      </p:ext>
    </p:extLst>
  </p:cSld>
  <p:clrMapOvr>
    <a:masterClrMapping/>
  </p:clrMapOvr>
  <p:transition advClick="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自定义版式">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6"/>
            <a:ext cx="9144000" cy="5142824"/>
          </a:xfrm>
          <a:prstGeom prst="rect">
            <a:avLst/>
          </a:prstGeom>
        </p:spPr>
      </p:pic>
    </p:spTree>
    <p:extLst>
      <p:ext uri="{BB962C8B-B14F-4D97-AF65-F5344CB8AC3E}">
        <p14:creationId xmlns:p14="http://schemas.microsoft.com/office/powerpoint/2010/main" val="1496451815"/>
      </p:ext>
    </p:extLst>
  </p:cSld>
  <p:clrMapOvr>
    <a:masterClrMapping/>
  </p:clrMapOvr>
  <p:transition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147482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314454"/>
            <a:ext cx="6119016" cy="1366886"/>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2884539"/>
            <a:ext cx="6119018" cy="715910"/>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509542" y="2782939"/>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902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1920240"/>
            <a:ext cx="3538728" cy="24825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1920240"/>
            <a:ext cx="3538728" cy="24825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2309956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71550" y="2432447"/>
            <a:ext cx="3538728" cy="197445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35503" y="2432447"/>
            <a:ext cx="3538728" cy="197445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012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3528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109925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041401"/>
            <a:ext cx="2788841" cy="10287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1" y="736599"/>
            <a:ext cx="4102100" cy="3670301"/>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59" y="2273299"/>
            <a:ext cx="2788841" cy="18288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047127" y="2184400"/>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244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412874"/>
            <a:ext cx="4681362" cy="10287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4" y="781050"/>
            <a:ext cx="2297510" cy="35814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2441574"/>
            <a:ext cx="4681362" cy="13716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8640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5142161"/>
            <a:chOff x="-15736" y="0"/>
            <a:chExt cx="12229962" cy="6856214"/>
          </a:xfrm>
        </p:grpSpPr>
        <p:pic>
          <p:nvPicPr>
            <p:cNvPr id="8" name="Picture 7" descr="H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736600"/>
            <a:ext cx="7200897" cy="9779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1" y="1917699"/>
            <a:ext cx="7200897" cy="248920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4476750"/>
            <a:ext cx="1200150"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dirty="0"/>
              <a:pPr/>
              <a:t>8/4/2024</a:t>
            </a:fld>
            <a:endParaRPr lang="en-US" dirty="0"/>
          </a:p>
        </p:txBody>
      </p:sp>
      <p:sp>
        <p:nvSpPr>
          <p:cNvPr id="5" name="Footer Placeholder 4"/>
          <p:cNvSpPr>
            <a:spLocks noGrp="1"/>
          </p:cNvSpPr>
          <p:nvPr>
            <p:ph type="ftr" sz="quarter" idx="3"/>
          </p:nvPr>
        </p:nvSpPr>
        <p:spPr>
          <a:xfrm>
            <a:off x="971551" y="4476750"/>
            <a:ext cx="5479425" cy="20955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765426" y="4476750"/>
            <a:ext cx="407023"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84864885"/>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Lst>
  <p:transition>
    <p:fade/>
  </p:transition>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8.png"/><Relationship Id="rId4" Type="http://schemas.openxmlformats.org/officeDocument/2006/relationships/hyperlink" Target="https://youtu.be/LegJq5tNLy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8.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8.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
          <p:cNvSpPr/>
          <p:nvPr/>
        </p:nvSpPr>
        <p:spPr>
          <a:xfrm>
            <a:off x="0" y="0"/>
            <a:ext cx="9144000" cy="5143500"/>
          </a:xfrm>
          <a:prstGeom prst="rect">
            <a:avLst/>
          </a:prstGeom>
          <a:solidFill>
            <a:srgbClr val="FFF3D7">
              <a:alpha val="100000"/>
            </a:srgbClr>
          </a:solidFill>
          <a:ln cap="flat">
            <a:miter lim="0"/>
          </a:ln>
        </p:spPr>
        <p:txBody>
          <a:bodyPr rtlCol="0"/>
          <a:lstStyle/>
          <a:p>
            <a:pPr algn="ctr"/>
            <a:endParaRPr lang="zh-CN" altLang="en-US"/>
          </a:p>
        </p:txBody>
      </p:sp>
      <p:pic>
        <p:nvPicPr>
          <p:cNvPr id="2" name="picture 2"/>
          <p:cNvPicPr>
            <a:picLocks noChangeAspect="1"/>
          </p:cNvPicPr>
          <p:nvPr/>
        </p:nvPicPr>
        <p:blipFill>
          <a:blip r:embed="rId2"/>
          <a:stretch>
            <a:fillRect/>
          </a:stretch>
        </p:blipFill>
        <p:spPr>
          <a:xfrm rot="21600000">
            <a:off x="0" y="0"/>
            <a:ext cx="9144000" cy="5143499"/>
          </a:xfrm>
          <a:prstGeom prst="rect">
            <a:avLst/>
          </a:prstGeom>
        </p:spPr>
      </p:pic>
      <p:sp>
        <p:nvSpPr>
          <p:cNvPr id="3" name="textbox 3"/>
          <p:cNvSpPr/>
          <p:nvPr/>
        </p:nvSpPr>
        <p:spPr>
          <a:xfrm>
            <a:off x="339363" y="1532210"/>
            <a:ext cx="8465271" cy="1848299"/>
          </a:xfrm>
          <a:prstGeom prst="rect">
            <a:avLst/>
          </a:prstGeom>
        </p:spPr>
        <p:txBody>
          <a:bodyPr vert="horz" wrap="square" lIns="0" tIns="0" rIns="0" bIns="0"/>
          <a:lstStyle/>
          <a:p>
            <a:pPr marL="934954" indent="-922254" algn="ctr" rtl="0" eaLnBrk="0">
              <a:lnSpc>
                <a:spcPct val="150000"/>
              </a:lnSpc>
              <a:tabLst/>
            </a:pPr>
            <a:r>
              <a:rPr lang="en-GB" sz="4400" b="1" dirty="0">
                <a:solidFill>
                  <a:srgbClr val="FF5F4E">
                    <a:alpha val="100000"/>
                  </a:srgbClr>
                </a:solidFill>
                <a:ea typeface="Arial"/>
                <a:cs typeface="Arial"/>
              </a:rPr>
              <a:t>CHÀO MỪNG CÁC EM ĐẾN VỚI BÀI HỌC HÔM NAY</a:t>
            </a:r>
            <a:endParaRPr lang="en-GB" altLang="Arial" sz="4400" b="1" dirty="0"/>
          </a:p>
        </p:txBody>
      </p:sp>
    </p:spTree>
  </p:cSld>
  <p:clrMapOvr>
    <a:masterClrMapping/>
  </p:clrMapOvr>
  <p:transition spd="med" advClick="0">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0DA586-9543-DB38-ACA0-9A63441D554D}"/>
              </a:ext>
            </a:extLst>
          </p:cNvPr>
          <p:cNvPicPr>
            <a:picLocks noChangeAspect="1"/>
          </p:cNvPicPr>
          <p:nvPr/>
        </p:nvPicPr>
        <p:blipFill>
          <a:blip r:embed="rId2"/>
          <a:stretch>
            <a:fillRect/>
          </a:stretch>
        </p:blipFill>
        <p:spPr>
          <a:xfrm>
            <a:off x="467591" y="379268"/>
            <a:ext cx="8208818" cy="4384964"/>
          </a:xfrm>
          <a:prstGeom prst="rect">
            <a:avLst/>
          </a:prstGeom>
        </p:spPr>
      </p:pic>
    </p:spTree>
    <p:extLst>
      <p:ext uri="{BB962C8B-B14F-4D97-AF65-F5344CB8AC3E}">
        <p14:creationId xmlns:p14="http://schemas.microsoft.com/office/powerpoint/2010/main" val="2456123226"/>
      </p:ext>
    </p:extLst>
  </p:cSld>
  <p:clrMapOvr>
    <a:masterClrMapping/>
  </p:clrMapOvr>
  <p:transition advClick="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
          <p:cNvSpPr/>
          <p:nvPr/>
        </p:nvSpPr>
        <p:spPr>
          <a:xfrm>
            <a:off x="0" y="0"/>
            <a:ext cx="9144000" cy="5143500"/>
          </a:xfrm>
          <a:prstGeom prst="rect">
            <a:avLst/>
          </a:prstGeom>
          <a:solidFill>
            <a:srgbClr val="FFF3D7">
              <a:alpha val="100000"/>
            </a:srgbClr>
          </a:solidFill>
          <a:ln cap="flat">
            <a:miter lim="0"/>
          </a:ln>
        </p:spPr>
        <p:txBody>
          <a:bodyPr rtlCol="0"/>
          <a:lstStyle/>
          <a:p>
            <a:pPr indent="457200" algn="just"/>
            <a:endParaRPr lang="en-US" sz="1800" spc="-40" dirty="0">
              <a:solidFill>
                <a:srgbClr val="000000"/>
              </a:solidFill>
              <a:effectLst/>
              <a:latin typeface="Times New Roman" panose="02020603050405020304" pitchFamily="18" charset="0"/>
              <a:ea typeface="Times New Roman" panose="02020603050405020304" pitchFamily="18" charset="0"/>
            </a:endParaRPr>
          </a:p>
          <a:p>
            <a:pPr indent="457200" algn="just"/>
            <a:r>
              <a:rPr lang="en-US" sz="1800" spc="-40" dirty="0">
                <a:solidFill>
                  <a:srgbClr val="000000"/>
                </a:solidFill>
                <a:effectLst/>
                <a:latin typeface="Times New Roman" panose="02020603050405020304" pitchFamily="18" charset="0"/>
                <a:ea typeface="Times New Roman" panose="02020603050405020304" pitchFamily="18" charset="0"/>
              </a:rPr>
              <a:t>Quan </a:t>
            </a:r>
            <a:r>
              <a:rPr lang="en-US" sz="1800" spc="-40" dirty="0" err="1">
                <a:solidFill>
                  <a:srgbClr val="000000"/>
                </a:solidFill>
                <a:effectLst/>
                <a:latin typeface="Times New Roman" panose="02020603050405020304" pitchFamily="18" charset="0"/>
                <a:ea typeface="Times New Roman" panose="02020603050405020304" pitchFamily="18" charset="0"/>
              </a:rPr>
              <a:t>sát</a:t>
            </a:r>
            <a:r>
              <a:rPr lang="en-US" sz="1800" spc="-40" dirty="0">
                <a:solidFill>
                  <a:srgbClr val="000000"/>
                </a:solidFill>
                <a:effectLst/>
                <a:latin typeface="Times New Roman" panose="02020603050405020304" pitchFamily="18" charset="0"/>
                <a:ea typeface="Times New Roman" panose="02020603050405020304" pitchFamily="18" charset="0"/>
              </a:rPr>
              <a:t> </a:t>
            </a:r>
            <a:r>
              <a:rPr lang="vi-VN" sz="1800" spc="-40" dirty="0">
                <a:solidFill>
                  <a:srgbClr val="000000"/>
                </a:solidFill>
                <a:effectLst/>
                <a:latin typeface="Times New Roman" panose="02020603050405020304" pitchFamily="18" charset="0"/>
                <a:ea typeface="Times New Roman" panose="02020603050405020304" pitchFamily="18" charset="0"/>
              </a:rPr>
              <a:t>video </a:t>
            </a:r>
            <a:r>
              <a:rPr lang="vi-VN" sz="1800" b="1" i="1" dirty="0">
                <a:solidFill>
                  <a:srgbClr val="00B050"/>
                </a:solidFill>
                <a:effectLst/>
                <a:latin typeface="Times New Roman" panose="02020603050405020304" pitchFamily="18" charset="0"/>
                <a:ea typeface="Times New Roman" panose="02020603050405020304" pitchFamily="18" charset="0"/>
              </a:rPr>
              <a:t>The Obliteration Room </a:t>
            </a:r>
            <a:r>
              <a:rPr lang="vi-VN" sz="1800" i="1" dirty="0">
                <a:effectLst/>
                <a:latin typeface="Times New Roman" panose="02020603050405020304" pitchFamily="18" charset="0"/>
                <a:ea typeface="Times New Roman" panose="02020603050405020304" pitchFamily="18" charset="0"/>
              </a:rPr>
              <a:t>Tác phẩm sắp đặt của Yayoi Kusama</a:t>
            </a:r>
            <a:r>
              <a:rPr lang="vi-VN" sz="1800" i="1" spc="-40" dirty="0">
                <a:solidFill>
                  <a:srgbClr val="000000"/>
                </a:solidFill>
                <a:effectLst/>
                <a:latin typeface="Times New Roman" panose="02020603050405020304" pitchFamily="18" charset="0"/>
                <a:ea typeface="Times New Roman" panose="02020603050405020304" pitchFamily="18" charset="0"/>
              </a:rPr>
              <a:t> (</a:t>
            </a:r>
            <a:r>
              <a:rPr lang="vi-VN" sz="1800" i="1" u="sng" dirty="0">
                <a:solidFill>
                  <a:srgbClr val="0070C0"/>
                </a:solidFill>
                <a:effectLst/>
                <a:latin typeface="Times New Roman" panose="02020603050405020304"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https://youtu.be/LegJq5tNLyg</a:t>
            </a:r>
            <a:r>
              <a:rPr lang="vi-VN" sz="1800" i="1" spc="-40" dirty="0">
                <a:solidFill>
                  <a:srgbClr val="0070C0"/>
                </a:solidFill>
                <a:effectLst/>
                <a:latin typeface="Times New Roman" panose="02020603050405020304" pitchFamily="18" charset="0"/>
                <a:ea typeface="Times New Roman" panose="02020603050405020304" pitchFamily="18" charset="0"/>
              </a:rPr>
              <a:t>). </a:t>
            </a:r>
            <a:endParaRPr lang="en-US" sz="1800" dirty="0">
              <a:solidFill>
                <a:srgbClr val="0070C0"/>
              </a:solidFill>
              <a:effectLst/>
              <a:latin typeface="Times New Roman" panose="02020603050405020304" pitchFamily="18" charset="0"/>
              <a:ea typeface="Times New Roman" panose="02020603050405020304" pitchFamily="18" charset="0"/>
            </a:endParaRPr>
          </a:p>
        </p:txBody>
      </p:sp>
      <p:sp>
        <p:nvSpPr>
          <p:cNvPr id="64" name="textbox 64"/>
          <p:cNvSpPr/>
          <p:nvPr/>
        </p:nvSpPr>
        <p:spPr>
          <a:xfrm>
            <a:off x="445128" y="905571"/>
            <a:ext cx="3354625" cy="1545042"/>
          </a:xfrm>
          <a:prstGeom prst="rect">
            <a:avLst/>
          </a:prstGeom>
        </p:spPr>
        <p:txBody>
          <a:bodyPr vert="horz" wrap="square" lIns="0" tIns="0" rIns="0" bIns="0"/>
          <a:lstStyle/>
          <a:p>
            <a:pPr algn="just" rtl="0" eaLnBrk="0">
              <a:lnSpc>
                <a:spcPct val="150000"/>
              </a:lnSpc>
              <a:tabLst/>
            </a:pPr>
            <a:endParaRPr lang="Arial" altLang="Arial" sz="100" dirty="0">
              <a:latin typeface="+mj-lt"/>
            </a:endParaRPr>
          </a:p>
        </p:txBody>
      </p:sp>
      <p:pic>
        <p:nvPicPr>
          <p:cNvPr id="4" name="Yayoi Kusama's The Obliteration Room">
            <a:hlinkClick r:id="" action="ppaction://media"/>
            <a:extLst>
              <a:ext uri="{FF2B5EF4-FFF2-40B4-BE49-F238E27FC236}">
                <a16:creationId xmlns:a16="http://schemas.microsoft.com/office/drawing/2014/main" id="{339DF247-253C-6411-58B1-64417FAFAC4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45128" y="967996"/>
            <a:ext cx="8338654" cy="4016573"/>
          </a:xfrm>
          <a:prstGeom prst="rect">
            <a:avLst/>
          </a:prstGeom>
        </p:spPr>
      </p:pic>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16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
          <p:cNvSpPr/>
          <p:nvPr/>
        </p:nvSpPr>
        <p:spPr>
          <a:xfrm>
            <a:off x="0" y="0"/>
            <a:ext cx="9144000" cy="5143500"/>
          </a:xfrm>
          <a:prstGeom prst="rect">
            <a:avLst/>
          </a:prstGeom>
          <a:solidFill>
            <a:srgbClr val="FFF3D7">
              <a:alpha val="100000"/>
            </a:srgbClr>
          </a:solidFill>
          <a:ln cap="flat">
            <a:miter lim="0"/>
          </a:ln>
        </p:spPr>
        <p:txBody>
          <a:bodyPr rtlCol="0"/>
          <a:lstStyle/>
          <a:p>
            <a:pPr algn="ctr"/>
            <a:endParaRPr lang="zh-CN" altLang="en-US"/>
          </a:p>
        </p:txBody>
      </p:sp>
      <p:pic>
        <p:nvPicPr>
          <p:cNvPr id="18" name="picture 18"/>
          <p:cNvPicPr>
            <a:picLocks noChangeAspect="1"/>
          </p:cNvPicPr>
          <p:nvPr/>
        </p:nvPicPr>
        <p:blipFill>
          <a:blip r:embed="rId2"/>
          <a:stretch>
            <a:fillRect/>
          </a:stretch>
        </p:blipFill>
        <p:spPr>
          <a:xfrm rot="21600000">
            <a:off x="7623047" y="944892"/>
            <a:ext cx="576071" cy="515099"/>
          </a:xfrm>
          <a:prstGeom prst="rect">
            <a:avLst/>
          </a:prstGeom>
        </p:spPr>
      </p:pic>
      <p:pic>
        <p:nvPicPr>
          <p:cNvPr id="19" name="picture 19"/>
          <p:cNvPicPr>
            <a:picLocks noChangeAspect="1"/>
          </p:cNvPicPr>
          <p:nvPr/>
        </p:nvPicPr>
        <p:blipFill>
          <a:blip r:embed="rId3"/>
          <a:stretch>
            <a:fillRect/>
          </a:stretch>
        </p:blipFill>
        <p:spPr>
          <a:xfrm rot="21600000">
            <a:off x="1054608" y="4160520"/>
            <a:ext cx="359651" cy="563879"/>
          </a:xfrm>
          <a:prstGeom prst="rect">
            <a:avLst/>
          </a:prstGeom>
        </p:spPr>
      </p:pic>
      <p:pic>
        <p:nvPicPr>
          <p:cNvPr id="20" name="picture 20"/>
          <p:cNvPicPr>
            <a:picLocks noChangeAspect="1"/>
          </p:cNvPicPr>
          <p:nvPr/>
        </p:nvPicPr>
        <p:blipFill>
          <a:blip r:embed="rId4"/>
          <a:stretch>
            <a:fillRect/>
          </a:stretch>
        </p:blipFill>
        <p:spPr>
          <a:xfrm rot="21600000">
            <a:off x="347471" y="1459992"/>
            <a:ext cx="249936" cy="356615"/>
          </a:xfrm>
          <a:prstGeom prst="rect">
            <a:avLst/>
          </a:prstGeom>
        </p:spPr>
      </p:pic>
      <p:pic>
        <p:nvPicPr>
          <p:cNvPr id="21" name="picture 21"/>
          <p:cNvPicPr>
            <a:picLocks noChangeAspect="1"/>
          </p:cNvPicPr>
          <p:nvPr/>
        </p:nvPicPr>
        <p:blipFill>
          <a:blip r:embed="rId5"/>
          <a:stretch>
            <a:fillRect/>
          </a:stretch>
        </p:blipFill>
        <p:spPr>
          <a:xfrm rot="21600000">
            <a:off x="8644127" y="2450592"/>
            <a:ext cx="292607" cy="280416"/>
          </a:xfrm>
          <a:prstGeom prst="rect">
            <a:avLst/>
          </a:prstGeom>
        </p:spPr>
      </p:pic>
      <p:sp>
        <p:nvSpPr>
          <p:cNvPr id="8" name="TextBox 7">
            <a:extLst>
              <a:ext uri="{FF2B5EF4-FFF2-40B4-BE49-F238E27FC236}">
                <a16:creationId xmlns:a16="http://schemas.microsoft.com/office/drawing/2014/main" id="{6368F0DB-BE13-C99E-9891-2EA103860706}"/>
              </a:ext>
            </a:extLst>
          </p:cNvPr>
          <p:cNvSpPr txBox="1"/>
          <p:nvPr/>
        </p:nvSpPr>
        <p:spPr>
          <a:xfrm>
            <a:off x="334134" y="86991"/>
            <a:ext cx="8589818" cy="1919564"/>
          </a:xfrm>
          <a:prstGeom prst="rect">
            <a:avLst/>
          </a:prstGeom>
          <a:noFill/>
        </p:spPr>
        <p:txBody>
          <a:bodyPr wrap="square">
            <a:spAutoFit/>
          </a:bodyPr>
          <a:lstStyle/>
          <a:p>
            <a:pPr marL="12700" algn="ctr" eaLnBrk="0"/>
            <a:r>
              <a:rPr lang="en-US" b="1" dirty="0">
                <a:latin typeface="Times New Roman" panose="02020603050405020304" pitchFamily="18" charset="0"/>
                <a:cs typeface="Times New Roman" panose="02020603050405020304" pitchFamily="18" charset="0"/>
              </a:rPr>
              <a:t>HOẠT ĐỘNG NHÓM BÀN</a:t>
            </a:r>
          </a:p>
          <a:p>
            <a:pPr marL="12700" eaLnBrk="0"/>
            <a:endParaRPr lang="en-US" b="1" dirty="0">
              <a:latin typeface="Times New Roman" panose="02020603050405020304" pitchFamily="18" charset="0"/>
              <a:cs typeface="Times New Roman" panose="02020603050405020304" pitchFamily="18" charset="0"/>
            </a:endParaRPr>
          </a:p>
          <a:p>
            <a:pPr marL="12700" eaLnBrk="0"/>
            <a:r>
              <a:rPr lang="vi-VN" dirty="0"/>
              <a:t> Nhận xét về giá trị nghệ thuật của các tác phẩm sắp đặt sau</a:t>
            </a:r>
            <a:r>
              <a:rPr lang="en-US" dirty="0"/>
              <a:t>.</a:t>
            </a:r>
          </a:p>
          <a:p>
            <a:pPr marL="12700" eaLnBrk="0"/>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Chọn một tác phẩm và nêu cảm nhận của em</a:t>
            </a:r>
          </a:p>
          <a:p>
            <a:pPr marL="12700" eaLnBrk="0"/>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Vai trò của khán giả đối với quá trình hình thành tác phẩm</a:t>
            </a:r>
          </a:p>
          <a:p>
            <a:pPr marL="12700" algn="l" rtl="0" eaLnBrk="0">
              <a:lnSpc>
                <a:spcPts val="3711"/>
              </a:lnSpc>
              <a:tabLst/>
            </a:pPr>
            <a:endParaRPr lang="en-GB" altLang="Arial" sz="2400" dirty="0">
              <a:solidFill>
                <a:srgbClr val="FF0000"/>
              </a:solidFill>
              <a:latin typeface="+mj-lt"/>
              <a:cs typeface="Times New Roman" panose="02020603050405020304" pitchFamily="18" charset="0"/>
            </a:endParaRPr>
          </a:p>
        </p:txBody>
      </p:sp>
      <p:pic>
        <p:nvPicPr>
          <p:cNvPr id="4" name="Picture 3">
            <a:extLst>
              <a:ext uri="{FF2B5EF4-FFF2-40B4-BE49-F238E27FC236}">
                <a16:creationId xmlns:a16="http://schemas.microsoft.com/office/drawing/2014/main" id="{BAE87AE8-13B5-9C03-B797-8C8516DFD907}"/>
              </a:ext>
            </a:extLst>
          </p:cNvPr>
          <p:cNvPicPr>
            <a:picLocks noChangeAspect="1"/>
          </p:cNvPicPr>
          <p:nvPr/>
        </p:nvPicPr>
        <p:blipFill>
          <a:blip r:embed="rId6"/>
          <a:stretch>
            <a:fillRect/>
          </a:stretch>
        </p:blipFill>
        <p:spPr>
          <a:xfrm>
            <a:off x="437652" y="1551498"/>
            <a:ext cx="4032454" cy="2843395"/>
          </a:xfrm>
          <a:prstGeom prst="rect">
            <a:avLst/>
          </a:prstGeom>
        </p:spPr>
      </p:pic>
      <p:pic>
        <p:nvPicPr>
          <p:cNvPr id="9" name="Picture 8">
            <a:extLst>
              <a:ext uri="{FF2B5EF4-FFF2-40B4-BE49-F238E27FC236}">
                <a16:creationId xmlns:a16="http://schemas.microsoft.com/office/drawing/2014/main" id="{F0E2CF06-1C27-148E-1B25-8AA942D7C9D9}"/>
              </a:ext>
            </a:extLst>
          </p:cNvPr>
          <p:cNvPicPr>
            <a:picLocks noChangeAspect="1"/>
          </p:cNvPicPr>
          <p:nvPr/>
        </p:nvPicPr>
        <p:blipFill>
          <a:blip r:embed="rId7"/>
          <a:stretch>
            <a:fillRect/>
          </a:stretch>
        </p:blipFill>
        <p:spPr>
          <a:xfrm>
            <a:off x="4629043" y="1534545"/>
            <a:ext cx="3813796" cy="2860348"/>
          </a:xfrm>
          <a:prstGeom prst="rect">
            <a:avLst/>
          </a:prstGeom>
        </p:spPr>
      </p:pic>
      <p:sp>
        <p:nvSpPr>
          <p:cNvPr id="12" name="TextBox 11">
            <a:extLst>
              <a:ext uri="{FF2B5EF4-FFF2-40B4-BE49-F238E27FC236}">
                <a16:creationId xmlns:a16="http://schemas.microsoft.com/office/drawing/2014/main" id="{D7E80592-FC57-AB02-5E2A-37D62DA48E68}"/>
              </a:ext>
            </a:extLst>
          </p:cNvPr>
          <p:cNvSpPr txBox="1"/>
          <p:nvPr/>
        </p:nvSpPr>
        <p:spPr>
          <a:xfrm>
            <a:off x="395303" y="4361835"/>
            <a:ext cx="4032454" cy="584775"/>
          </a:xfrm>
          <a:prstGeom prst="rect">
            <a:avLst/>
          </a:prstGeom>
          <a:noFill/>
        </p:spPr>
        <p:txBody>
          <a:bodyPr wrap="square">
            <a:spAutoFit/>
          </a:bodyPr>
          <a:lstStyle/>
          <a:p>
            <a:r>
              <a:rPr lang="vi-VN" sz="1600" i="1" dirty="0"/>
              <a:t>The Obliteration Room Tác phẩm sắp đặt của Yayoi Kusama Nguồn: academyart.edu</a:t>
            </a:r>
            <a:endParaRPr lang="en-US" sz="1600" dirty="0"/>
          </a:p>
        </p:txBody>
      </p:sp>
      <p:sp>
        <p:nvSpPr>
          <p:cNvPr id="15" name="TextBox 14">
            <a:extLst>
              <a:ext uri="{FF2B5EF4-FFF2-40B4-BE49-F238E27FC236}">
                <a16:creationId xmlns:a16="http://schemas.microsoft.com/office/drawing/2014/main" id="{78846A62-178A-2A0F-BDF7-989873B95B84}"/>
              </a:ext>
            </a:extLst>
          </p:cNvPr>
          <p:cNvSpPr txBox="1"/>
          <p:nvPr/>
        </p:nvSpPr>
        <p:spPr>
          <a:xfrm>
            <a:off x="4629043" y="4373407"/>
            <a:ext cx="3759884" cy="584775"/>
          </a:xfrm>
          <a:prstGeom prst="rect">
            <a:avLst/>
          </a:prstGeom>
          <a:noFill/>
        </p:spPr>
        <p:txBody>
          <a:bodyPr wrap="square">
            <a:spAutoFit/>
          </a:bodyPr>
          <a:lstStyle/>
          <a:p>
            <a:pPr algn="just"/>
            <a:r>
              <a:rPr lang="vi-VN" sz="1600" i="1" dirty="0">
                <a:effectLst/>
                <a:latin typeface="Times New Roman" panose="02020603050405020304" pitchFamily="18" charset="0"/>
                <a:ea typeface="Times New Roman" panose="02020603050405020304" pitchFamily="18" charset="0"/>
              </a:rPr>
              <a:t>Toà nhà - Tác phẩm sắp đặt tương tác của Leandro Erlich. Nguồn: twistedsifter.com</a:t>
            </a:r>
            <a:endParaRPr lang="en-US" sz="1600" dirty="0">
              <a:effectLst/>
              <a:latin typeface="Times New Roman" panose="02020603050405020304" pitchFamily="18" charset="0"/>
              <a:ea typeface="Times New Roman" panose="02020603050405020304" pitchFamily="18" charset="0"/>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Effect transition="in" filter="randombar(horizontal)">
                                      <p:cBhvr>
                                        <p:cTn id="39" dur="500"/>
                                        <p:tgtEl>
                                          <p:spTgt spid="8">
                                            <p:txEl>
                                              <p:pRg st="3" end="3"/>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randombar(horizontal)">
                                      <p:cBhvr>
                                        <p:cTn id="4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E53BB9-7CF7-05DA-77DF-E33F37D0B569}"/>
              </a:ext>
            </a:extLst>
          </p:cNvPr>
          <p:cNvSpPr txBox="1"/>
          <p:nvPr/>
        </p:nvSpPr>
        <p:spPr>
          <a:xfrm>
            <a:off x="535905" y="3951326"/>
            <a:ext cx="5095968" cy="646331"/>
          </a:xfrm>
          <a:prstGeom prst="rect">
            <a:avLst/>
          </a:prstGeom>
          <a:noFill/>
        </p:spPr>
        <p:txBody>
          <a:bodyPr wrap="square">
            <a:spAutoFit/>
          </a:bodyPr>
          <a:lstStyle/>
          <a:p>
            <a:pPr algn="ctr"/>
            <a:r>
              <a:rPr lang="vi-VN" sz="1800" b="1" i="1" dirty="0">
                <a:effectLst/>
                <a:latin typeface="Times New Roman" panose="02020603050405020304" pitchFamily="18" charset="0"/>
                <a:ea typeface="Times New Roman" panose="02020603050405020304" pitchFamily="18" charset="0"/>
              </a:rPr>
              <a:t>The Obliteration Room </a:t>
            </a:r>
            <a:r>
              <a:rPr lang="vi-VN" sz="1800" i="1" dirty="0">
                <a:effectLst/>
                <a:latin typeface="Times New Roman" panose="02020603050405020304" pitchFamily="18" charset="0"/>
                <a:ea typeface="Times New Roman" panose="02020603050405020304" pitchFamily="18" charset="0"/>
              </a:rPr>
              <a:t>Tác phẩm sắp đặt của Yayoi Kusama Nguồn: academyart.edu</a:t>
            </a:r>
            <a:endParaRPr lang="en-US" sz="18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14F096A2-6118-4865-FC7D-5FE1F31DE28C}"/>
              </a:ext>
            </a:extLst>
          </p:cNvPr>
          <p:cNvPicPr>
            <a:picLocks noChangeAspect="1"/>
          </p:cNvPicPr>
          <p:nvPr/>
        </p:nvPicPr>
        <p:blipFill>
          <a:blip r:embed="rId2"/>
          <a:stretch>
            <a:fillRect/>
          </a:stretch>
        </p:blipFill>
        <p:spPr>
          <a:xfrm>
            <a:off x="485472" y="1238090"/>
            <a:ext cx="2623384" cy="2175538"/>
          </a:xfrm>
          <a:prstGeom prst="rect">
            <a:avLst/>
          </a:prstGeom>
        </p:spPr>
      </p:pic>
      <p:pic>
        <p:nvPicPr>
          <p:cNvPr id="8" name="Picture 7">
            <a:extLst>
              <a:ext uri="{FF2B5EF4-FFF2-40B4-BE49-F238E27FC236}">
                <a16:creationId xmlns:a16="http://schemas.microsoft.com/office/drawing/2014/main" id="{63F4F4BE-3C02-25E2-1857-32EB97DBF4DF}"/>
              </a:ext>
            </a:extLst>
          </p:cNvPr>
          <p:cNvPicPr>
            <a:picLocks noChangeAspect="1"/>
          </p:cNvPicPr>
          <p:nvPr/>
        </p:nvPicPr>
        <p:blipFill>
          <a:blip r:embed="rId3"/>
          <a:stretch>
            <a:fillRect/>
          </a:stretch>
        </p:blipFill>
        <p:spPr>
          <a:xfrm>
            <a:off x="3219388" y="1457556"/>
            <a:ext cx="2705224" cy="2314136"/>
          </a:xfrm>
          <a:prstGeom prst="rect">
            <a:avLst/>
          </a:prstGeom>
        </p:spPr>
      </p:pic>
      <p:pic>
        <p:nvPicPr>
          <p:cNvPr id="9" name="Picture 8">
            <a:extLst>
              <a:ext uri="{FF2B5EF4-FFF2-40B4-BE49-F238E27FC236}">
                <a16:creationId xmlns:a16="http://schemas.microsoft.com/office/drawing/2014/main" id="{DEEE3D47-531E-042A-0AC2-B29DEFDA74A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5144" y="1842592"/>
            <a:ext cx="2501586" cy="2314136"/>
          </a:xfrm>
          <a:prstGeom prst="rect">
            <a:avLst/>
          </a:prstGeom>
          <a:noFill/>
          <a:ln>
            <a:noFill/>
          </a:ln>
        </p:spPr>
      </p:pic>
      <p:sp>
        <p:nvSpPr>
          <p:cNvPr id="11" name="TextBox 10">
            <a:extLst>
              <a:ext uri="{FF2B5EF4-FFF2-40B4-BE49-F238E27FC236}">
                <a16:creationId xmlns:a16="http://schemas.microsoft.com/office/drawing/2014/main" id="{5C6D6E3E-9839-1156-9ACC-FCC6A08F4051}"/>
              </a:ext>
            </a:extLst>
          </p:cNvPr>
          <p:cNvSpPr txBox="1"/>
          <p:nvPr/>
        </p:nvSpPr>
        <p:spPr>
          <a:xfrm>
            <a:off x="535905" y="631591"/>
            <a:ext cx="8023699" cy="646331"/>
          </a:xfrm>
          <a:prstGeom prst="rect">
            <a:avLst/>
          </a:prstGeom>
          <a:noFill/>
        </p:spPr>
        <p:txBody>
          <a:bodyPr wrap="square">
            <a:spAutoFit/>
          </a:bodyPr>
          <a:lstStyle/>
          <a:p>
            <a:pPr lvl="1" algn="ctr"/>
            <a:r>
              <a:rPr lang="en-US" b="1" spc="-40" dirty="0">
                <a:solidFill>
                  <a:srgbClr val="C00000"/>
                </a:solidFill>
                <a:effectLst/>
                <a:latin typeface="Times New Roman" panose="02020603050405020304" pitchFamily="18" charset="0"/>
                <a:ea typeface="Times New Roman" panose="02020603050405020304" pitchFamily="18" charset="0"/>
              </a:rPr>
              <a:t>	</a:t>
            </a:r>
            <a:r>
              <a:rPr lang="en-US" b="1" spc="-40" dirty="0">
                <a:solidFill>
                  <a:srgbClr val="FF0000"/>
                </a:solidFill>
                <a:effectLst/>
                <a:latin typeface="Times New Roman" panose="02020603050405020304" pitchFamily="18" charset="0"/>
                <a:ea typeface="Times New Roman" panose="02020603050405020304" pitchFamily="18" charset="0"/>
              </a:rPr>
              <a:t>MỘT SỐ HÌNH ẢNH NGHỆ THUẬT SẮP ĐẶT</a:t>
            </a:r>
            <a:endParaRPr lang="en-US" b="1" dirty="0">
              <a:solidFill>
                <a:srgbClr val="FF0000"/>
              </a:solidFill>
              <a:effectLst/>
              <a:latin typeface="Times New Roman" panose="02020603050405020304" pitchFamily="18" charset="0"/>
              <a:ea typeface="Times New Roman" panose="02020603050405020304" pitchFamily="18" charset="0"/>
            </a:endParaRPr>
          </a:p>
          <a:p>
            <a:pPr indent="457200" algn="ctr"/>
            <a:r>
              <a:rPr lang="vi-VN" sz="1800" b="1" dirty="0">
                <a:solidFill>
                  <a:srgbClr val="C00000"/>
                </a:solidFill>
                <a:effectLst/>
                <a:latin typeface="Times New Roman" panose="02020603050405020304" pitchFamily="18" charset="0"/>
                <a:ea typeface="Times New Roman" panose="02020603050405020304" pitchFamily="18" charset="0"/>
              </a:rPr>
              <a:t> </a:t>
            </a:r>
            <a:endParaRPr lang="en-US" sz="1800" b="1"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5222616"/>
      </p:ext>
    </p:extLst>
  </p:cSld>
  <p:clrMapOvr>
    <a:masterClrMapping/>
  </p:clrMapOvr>
  <p:transition advClick="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E10263-3D61-0650-5E2E-9DE87C21813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8235" y="916144"/>
            <a:ext cx="2895600" cy="1839017"/>
          </a:xfrm>
          <a:prstGeom prst="rect">
            <a:avLst/>
          </a:prstGeom>
          <a:noFill/>
          <a:ln>
            <a:noFill/>
          </a:ln>
        </p:spPr>
      </p:pic>
      <p:pic>
        <p:nvPicPr>
          <p:cNvPr id="3" name="Picture 2">
            <a:extLst>
              <a:ext uri="{FF2B5EF4-FFF2-40B4-BE49-F238E27FC236}">
                <a16:creationId xmlns:a16="http://schemas.microsoft.com/office/drawing/2014/main" id="{22218E48-DE2D-0CF0-6A7B-E32307E7FD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1337" y="928504"/>
            <a:ext cx="3044428" cy="1826657"/>
          </a:xfrm>
          <a:prstGeom prst="rect">
            <a:avLst/>
          </a:prstGeom>
          <a:noFill/>
          <a:ln>
            <a:noFill/>
          </a:ln>
        </p:spPr>
      </p:pic>
      <p:pic>
        <p:nvPicPr>
          <p:cNvPr id="4" name="Picture 3">
            <a:extLst>
              <a:ext uri="{FF2B5EF4-FFF2-40B4-BE49-F238E27FC236}">
                <a16:creationId xmlns:a16="http://schemas.microsoft.com/office/drawing/2014/main" id="{AAD5ED44-6E63-3CF3-96A3-D7DFD2AB025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9926" y="2811640"/>
            <a:ext cx="3274933" cy="1826657"/>
          </a:xfrm>
          <a:prstGeom prst="rect">
            <a:avLst/>
          </a:prstGeom>
          <a:noFill/>
          <a:ln>
            <a:noFill/>
          </a:ln>
        </p:spPr>
      </p:pic>
      <p:sp>
        <p:nvSpPr>
          <p:cNvPr id="6" name="TextBox 5">
            <a:extLst>
              <a:ext uri="{FF2B5EF4-FFF2-40B4-BE49-F238E27FC236}">
                <a16:creationId xmlns:a16="http://schemas.microsoft.com/office/drawing/2014/main" id="{23156B42-FB82-47D4-271B-8D0D8313F11B}"/>
              </a:ext>
            </a:extLst>
          </p:cNvPr>
          <p:cNvSpPr txBox="1"/>
          <p:nvPr/>
        </p:nvSpPr>
        <p:spPr>
          <a:xfrm>
            <a:off x="535905" y="3351034"/>
            <a:ext cx="4444804" cy="923330"/>
          </a:xfrm>
          <a:prstGeom prst="rect">
            <a:avLst/>
          </a:prstGeom>
          <a:noFill/>
        </p:spPr>
        <p:txBody>
          <a:bodyPr wrap="square">
            <a:spAutoFit/>
          </a:bodyPr>
          <a:lstStyle/>
          <a:p>
            <a:pPr algn="ctr"/>
            <a:r>
              <a:rPr lang="vi-VN" b="1" i="1" dirty="0">
                <a:effectLst/>
                <a:latin typeface="Times New Roman" panose="02020603050405020304" pitchFamily="18" charset="0"/>
                <a:ea typeface="Times New Roman" panose="02020603050405020304" pitchFamily="18" charset="0"/>
              </a:rPr>
              <a:t>Toà nh</a:t>
            </a:r>
            <a:r>
              <a:rPr lang="en-US" b="1" i="1" dirty="0">
                <a:latin typeface="Times New Roman" panose="02020603050405020304" pitchFamily="18" charset="0"/>
                <a:ea typeface="Times New Roman" panose="02020603050405020304" pitchFamily="18" charset="0"/>
              </a:rPr>
              <a:t>à </a:t>
            </a:r>
            <a:r>
              <a:rPr lang="vi-VN" i="1" dirty="0">
                <a:effectLst/>
                <a:latin typeface="Times New Roman" panose="02020603050405020304" pitchFamily="18" charset="0"/>
                <a:ea typeface="Times New Roman" panose="02020603050405020304" pitchFamily="18" charset="0"/>
              </a:rPr>
              <a:t>- Tác phẩm sắp đặt tương tác của Leandro Erlich. </a:t>
            </a:r>
            <a:endParaRPr lang="en-US" dirty="0">
              <a:effectLst/>
              <a:latin typeface="Times New Roman" panose="02020603050405020304" pitchFamily="18" charset="0"/>
              <a:ea typeface="Times New Roman" panose="02020603050405020304" pitchFamily="18" charset="0"/>
            </a:endParaRPr>
          </a:p>
          <a:p>
            <a:pPr algn="ctr"/>
            <a:r>
              <a:rPr lang="vi-VN" i="1" dirty="0">
                <a:effectLst/>
                <a:latin typeface="Times New Roman" panose="02020603050405020304" pitchFamily="18" charset="0"/>
                <a:ea typeface="Times New Roman" panose="02020603050405020304" pitchFamily="18" charset="0"/>
              </a:rPr>
              <a:t>Nguồn: twistedsifter.com</a:t>
            </a:r>
            <a:endParaRPr lang="en-US"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B3E9E1EC-8A32-18A5-9ADA-5BFCF868D2AB}"/>
              </a:ext>
            </a:extLst>
          </p:cNvPr>
          <p:cNvSpPr txBox="1"/>
          <p:nvPr/>
        </p:nvSpPr>
        <p:spPr>
          <a:xfrm>
            <a:off x="535905" y="449153"/>
            <a:ext cx="8023699" cy="646331"/>
          </a:xfrm>
          <a:prstGeom prst="rect">
            <a:avLst/>
          </a:prstGeom>
          <a:noFill/>
        </p:spPr>
        <p:txBody>
          <a:bodyPr wrap="square">
            <a:spAutoFit/>
          </a:bodyPr>
          <a:lstStyle/>
          <a:p>
            <a:pPr lvl="1" algn="ctr"/>
            <a:r>
              <a:rPr lang="en-US" b="1" spc="-40" dirty="0">
                <a:solidFill>
                  <a:srgbClr val="C00000"/>
                </a:solidFill>
                <a:effectLst/>
                <a:latin typeface="Times New Roman" panose="02020603050405020304" pitchFamily="18" charset="0"/>
                <a:ea typeface="Times New Roman" panose="02020603050405020304" pitchFamily="18" charset="0"/>
              </a:rPr>
              <a:t>	</a:t>
            </a:r>
            <a:r>
              <a:rPr lang="en-US" b="1" spc="-40" dirty="0">
                <a:solidFill>
                  <a:srgbClr val="FF0000"/>
                </a:solidFill>
                <a:effectLst/>
                <a:latin typeface="Times New Roman" panose="02020603050405020304" pitchFamily="18" charset="0"/>
                <a:ea typeface="Times New Roman" panose="02020603050405020304" pitchFamily="18" charset="0"/>
              </a:rPr>
              <a:t>MỘT SỐ HÌNH ẢNH NGHỆ THUẬT SẮP ĐẶT</a:t>
            </a:r>
            <a:endParaRPr lang="en-US" b="1" dirty="0">
              <a:solidFill>
                <a:srgbClr val="FF0000"/>
              </a:solidFill>
              <a:effectLst/>
              <a:latin typeface="Times New Roman" panose="02020603050405020304" pitchFamily="18" charset="0"/>
              <a:ea typeface="Times New Roman" panose="02020603050405020304" pitchFamily="18" charset="0"/>
            </a:endParaRPr>
          </a:p>
          <a:p>
            <a:pPr indent="457200" algn="ctr"/>
            <a:r>
              <a:rPr lang="vi-VN" sz="1800" b="1" dirty="0">
                <a:solidFill>
                  <a:srgbClr val="C00000"/>
                </a:solidFill>
                <a:effectLst/>
                <a:latin typeface="Times New Roman" panose="02020603050405020304" pitchFamily="18" charset="0"/>
                <a:ea typeface="Times New Roman" panose="02020603050405020304" pitchFamily="18" charset="0"/>
              </a:rPr>
              <a:t> </a:t>
            </a:r>
            <a:endParaRPr lang="en-US" sz="1800" b="1"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3099875"/>
      </p:ext>
    </p:extLst>
  </p:cSld>
  <p:clrMapOvr>
    <a:masterClrMapping/>
  </p:clrMapOvr>
  <p:transition advClick="0">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3D7"/>
        </a:solidFill>
        <a:effectLst/>
      </p:bgPr>
    </p:bg>
    <p:spTree>
      <p:nvGrpSpPr>
        <p:cNvPr id="1" name=""/>
        <p:cNvGrpSpPr/>
        <p:nvPr/>
      </p:nvGrpSpPr>
      <p:grpSpPr>
        <a:xfrm>
          <a:off x="0" y="0"/>
          <a:ext cx="0" cy="0"/>
          <a:chOff x="0" y="0"/>
          <a:chExt cx="0" cy="0"/>
        </a:xfrm>
      </p:grpSpPr>
      <p:sp>
        <p:nvSpPr>
          <p:cNvPr id="34" name="path"/>
          <p:cNvSpPr/>
          <p:nvPr/>
        </p:nvSpPr>
        <p:spPr>
          <a:xfrm>
            <a:off x="3192373" y="2247915"/>
            <a:ext cx="2775928" cy="1429277"/>
          </a:xfrm>
          <a:custGeom>
            <a:avLst/>
            <a:gdLst/>
            <a:ahLst/>
            <a:cxnLst/>
            <a:rect l="0" t="0" r="0" b="0"/>
            <a:pathLst>
              <a:path w="4371" h="2250">
                <a:moveTo>
                  <a:pt x="871" y="502"/>
                </a:moveTo>
                <a:lnTo>
                  <a:pt x="0" y="502"/>
                </a:lnTo>
                <a:moveTo>
                  <a:pt x="2942" y="10"/>
                </a:moveTo>
                <a:lnTo>
                  <a:pt x="3690" y="10"/>
                </a:lnTo>
                <a:lnTo>
                  <a:pt x="3690" y="572"/>
                </a:lnTo>
                <a:lnTo>
                  <a:pt x="4371" y="572"/>
                </a:lnTo>
                <a:moveTo>
                  <a:pt x="2167" y="1685"/>
                </a:moveTo>
                <a:lnTo>
                  <a:pt x="2167" y="2250"/>
                </a:lnTo>
              </a:path>
            </a:pathLst>
          </a:custGeom>
          <a:noFill/>
          <a:ln w="12700" cap="flat">
            <a:miter lim="1000000"/>
          </a:ln>
        </p:spPr>
        <p:txBody>
          <a:bodyPr rtlCol="0"/>
          <a:lstStyle/>
          <a:p>
            <a:pPr algn="ctr"/>
            <a:endParaRPr lang="zh-CN" altLang="en-US"/>
          </a:p>
        </p:txBody>
      </p:sp>
      <p:sp>
        <p:nvSpPr>
          <p:cNvPr id="35" name="textbox 35"/>
          <p:cNvSpPr/>
          <p:nvPr/>
        </p:nvSpPr>
        <p:spPr>
          <a:xfrm>
            <a:off x="595744" y="575422"/>
            <a:ext cx="3494387" cy="508000"/>
          </a:xfrm>
          <a:prstGeom prst="rect">
            <a:avLst/>
          </a:prstGeom>
        </p:spPr>
        <p:txBody>
          <a:bodyPr vert="horz" wrap="square" lIns="0" tIns="0" rIns="0" bIns="0"/>
          <a:lstStyle/>
          <a:p>
            <a:pPr rtl="0" eaLnBrk="0">
              <a:lnSpc>
                <a:spcPct val="107000"/>
              </a:lnSpc>
              <a:tabLst/>
            </a:pPr>
            <a:r>
              <a:rPr lang="vi-VN" altLang="Arial" sz="2800" b="1" dirty="0"/>
              <a:t>2. Sáng tạo</a:t>
            </a:r>
            <a:endParaRPr lang="Arial" altLang="Arial" sz="2800" b="1" dirty="0"/>
          </a:p>
        </p:txBody>
      </p:sp>
      <p:sp>
        <p:nvSpPr>
          <p:cNvPr id="40" name="path"/>
          <p:cNvSpPr/>
          <p:nvPr/>
        </p:nvSpPr>
        <p:spPr>
          <a:xfrm>
            <a:off x="3016101" y="2517854"/>
            <a:ext cx="182626" cy="97663"/>
          </a:xfrm>
          <a:custGeom>
            <a:avLst/>
            <a:gdLst/>
            <a:ahLst/>
            <a:cxnLst/>
            <a:rect l="0" t="0" r="0" b="0"/>
            <a:pathLst>
              <a:path w="287" h="153">
                <a:moveTo>
                  <a:pt x="277" y="76"/>
                </a:moveTo>
                <a:cubicBezTo>
                  <a:pt x="224" y="76"/>
                  <a:pt x="143" y="117"/>
                  <a:pt x="143" y="143"/>
                </a:cubicBezTo>
                <a:cubicBezTo>
                  <a:pt x="143" y="117"/>
                  <a:pt x="63" y="76"/>
                  <a:pt x="10" y="76"/>
                </a:cubicBezTo>
                <a:cubicBezTo>
                  <a:pt x="63" y="76"/>
                  <a:pt x="143" y="36"/>
                  <a:pt x="143" y="10"/>
                </a:cubicBezTo>
                <a:cubicBezTo>
                  <a:pt x="143" y="36"/>
                  <a:pt x="224" y="76"/>
                  <a:pt x="277" y="76"/>
                </a:cubicBezTo>
              </a:path>
            </a:pathLst>
          </a:custGeom>
          <a:noFill/>
          <a:ln w="12700" cap="flat">
            <a:miter lim="1000000"/>
          </a:ln>
        </p:spPr>
        <p:txBody>
          <a:bodyPr rtlCol="0"/>
          <a:lstStyle/>
          <a:p>
            <a:pPr algn="ctr"/>
            <a:endParaRPr lang="zh-CN" altLang="en-US"/>
          </a:p>
        </p:txBody>
      </p:sp>
      <p:sp>
        <p:nvSpPr>
          <p:cNvPr id="41" name="path"/>
          <p:cNvSpPr/>
          <p:nvPr/>
        </p:nvSpPr>
        <p:spPr>
          <a:xfrm>
            <a:off x="5961947" y="2562324"/>
            <a:ext cx="182626" cy="97663"/>
          </a:xfrm>
          <a:custGeom>
            <a:avLst/>
            <a:gdLst/>
            <a:ahLst/>
            <a:cxnLst/>
            <a:rect l="0" t="0" r="0" b="0"/>
            <a:pathLst>
              <a:path w="287" h="153">
                <a:moveTo>
                  <a:pt x="277" y="76"/>
                </a:moveTo>
                <a:cubicBezTo>
                  <a:pt x="224" y="76"/>
                  <a:pt x="143" y="117"/>
                  <a:pt x="143" y="143"/>
                </a:cubicBezTo>
                <a:cubicBezTo>
                  <a:pt x="143" y="117"/>
                  <a:pt x="63" y="76"/>
                  <a:pt x="10" y="76"/>
                </a:cubicBezTo>
                <a:cubicBezTo>
                  <a:pt x="63" y="76"/>
                  <a:pt x="143" y="36"/>
                  <a:pt x="143" y="10"/>
                </a:cubicBezTo>
                <a:cubicBezTo>
                  <a:pt x="143" y="36"/>
                  <a:pt x="224" y="76"/>
                  <a:pt x="277" y="76"/>
                </a:cubicBezTo>
              </a:path>
            </a:pathLst>
          </a:custGeom>
          <a:noFill/>
          <a:ln w="12700" cap="flat">
            <a:miter lim="1000000"/>
          </a:ln>
        </p:spPr>
        <p:txBody>
          <a:bodyPr rtlCol="0"/>
          <a:lstStyle/>
          <a:p>
            <a:pPr algn="ctr"/>
            <a:endParaRPr lang="zh-CN" altLang="en-US"/>
          </a:p>
        </p:txBody>
      </p:sp>
      <p:sp>
        <p:nvSpPr>
          <p:cNvPr id="42" name="path"/>
          <p:cNvSpPr/>
          <p:nvPr/>
        </p:nvSpPr>
        <p:spPr>
          <a:xfrm>
            <a:off x="4520120" y="3670844"/>
            <a:ext cx="97663" cy="182625"/>
          </a:xfrm>
          <a:custGeom>
            <a:avLst/>
            <a:gdLst/>
            <a:ahLst/>
            <a:cxnLst/>
            <a:rect l="0" t="0" r="0" b="0"/>
            <a:pathLst>
              <a:path w="153" h="287">
                <a:moveTo>
                  <a:pt x="76" y="277"/>
                </a:moveTo>
                <a:cubicBezTo>
                  <a:pt x="76" y="224"/>
                  <a:pt x="36" y="143"/>
                  <a:pt x="10" y="143"/>
                </a:cubicBezTo>
                <a:cubicBezTo>
                  <a:pt x="36" y="143"/>
                  <a:pt x="76" y="63"/>
                  <a:pt x="76" y="10"/>
                </a:cubicBezTo>
                <a:cubicBezTo>
                  <a:pt x="76" y="63"/>
                  <a:pt x="117" y="143"/>
                  <a:pt x="143" y="143"/>
                </a:cubicBezTo>
                <a:cubicBezTo>
                  <a:pt x="117" y="143"/>
                  <a:pt x="76" y="224"/>
                  <a:pt x="76" y="277"/>
                </a:cubicBezTo>
              </a:path>
            </a:pathLst>
          </a:custGeom>
          <a:noFill/>
          <a:ln w="12700" cap="flat">
            <a:miter lim="1000000"/>
          </a:ln>
        </p:spPr>
        <p:txBody>
          <a:bodyPr rtlCol="0"/>
          <a:lstStyle/>
          <a:p>
            <a:pPr algn="ctr"/>
            <a:endParaRPr lang="zh-CN" altLang="en-US"/>
          </a:p>
        </p:txBody>
      </p:sp>
      <p:sp>
        <p:nvSpPr>
          <p:cNvPr id="2" name="Rectangle 1">
            <a:extLst>
              <a:ext uri="{FF2B5EF4-FFF2-40B4-BE49-F238E27FC236}">
                <a16:creationId xmlns:a16="http://schemas.microsoft.com/office/drawing/2014/main" id="{D8D9C71A-B36A-0B9F-BF7E-B812F6745615}"/>
              </a:ext>
            </a:extLst>
          </p:cNvPr>
          <p:cNvSpPr/>
          <p:nvPr/>
        </p:nvSpPr>
        <p:spPr>
          <a:xfrm>
            <a:off x="595745" y="997721"/>
            <a:ext cx="8042751" cy="507511"/>
          </a:xfrm>
          <a:prstGeom prst="rect">
            <a:avLst/>
          </a:prstGeom>
        </p:spPr>
        <p:txBody>
          <a:bodyPr wrap="square">
            <a:spAutoFit/>
          </a:bodyPr>
          <a:lstStyle/>
          <a:p>
            <a:pPr algn="ctr">
              <a:lnSpc>
                <a:spcPct val="150000"/>
              </a:lnSpc>
            </a:pP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em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vi-VN" sz="2000" dirty="0">
                <a:latin typeface="Times New Roman" panose="02020603050405020304" pitchFamily="18" charset="0"/>
                <a:ea typeface="Times New Roman" panose="02020603050405020304" pitchFamily="18" charset="0"/>
                <a:cs typeface="Times New Roman" panose="02020603050405020304" pitchFamily="18" charset="0"/>
              </a:rPr>
              <a:t> trình bày ý tưởng sáng tạo sản phẩm trang trí nghệ thuật sắp đặt</a:t>
            </a:r>
            <a:endParaRPr lang="en-US" sz="2000" dirty="0">
              <a:latin typeface="Times New Roman" panose="02020603050405020304" pitchFamily="18" charset="0"/>
              <a:cs typeface="Times New Roman" panose="02020603050405020304" pitchFamily="18" charset="0"/>
            </a:endParaRPr>
          </a:p>
        </p:txBody>
      </p:sp>
      <p:sp>
        <p:nvSpPr>
          <p:cNvPr id="4" name="textbox 26">
            <a:extLst>
              <a:ext uri="{FF2B5EF4-FFF2-40B4-BE49-F238E27FC236}">
                <a16:creationId xmlns:a16="http://schemas.microsoft.com/office/drawing/2014/main" id="{D3FFE8EB-3D8C-5391-352C-9828A0C285B4}"/>
              </a:ext>
            </a:extLst>
          </p:cNvPr>
          <p:cNvSpPr/>
          <p:nvPr/>
        </p:nvSpPr>
        <p:spPr>
          <a:xfrm>
            <a:off x="698451" y="1560946"/>
            <a:ext cx="1993776" cy="1313866"/>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0" tIns="0" rIns="0" bIns="0"/>
          <a:lstStyle/>
          <a:p>
            <a:pPr indent="457200" algn="just"/>
            <a:r>
              <a:rPr lang="en-US" sz="2800" dirty="0">
                <a:effectLst/>
                <a:highlight>
                  <a:srgbClr val="FF0000"/>
                </a:highlight>
                <a:latin typeface="Times New Roman" panose="02020603050405020304" pitchFamily="18" charset="0"/>
                <a:ea typeface="Times New Roman" panose="02020603050405020304" pitchFamily="18" charset="0"/>
              </a:rPr>
              <a:t>1</a:t>
            </a:r>
            <a:r>
              <a:rPr lang="vi-VN"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Chọn</a:t>
            </a: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nội dung, chủ đề.</a:t>
            </a:r>
            <a:endParaRPr lang="en-US" sz="2800" dirty="0">
              <a:effectLst/>
              <a:latin typeface="Times New Roman" panose="02020603050405020304" pitchFamily="18" charset="0"/>
              <a:ea typeface="Times New Roman" panose="02020603050405020304" pitchFamily="18" charset="0"/>
            </a:endParaRPr>
          </a:p>
          <a:p>
            <a:pPr indent="457200" algn="just"/>
            <a:endParaRPr lang="en-US" sz="2800" dirty="0">
              <a:effectLst/>
              <a:latin typeface="Times New Roman" panose="02020603050405020304" pitchFamily="18" charset="0"/>
              <a:ea typeface="Times New Roman" panose="02020603050405020304" pitchFamily="18" charset="0"/>
            </a:endParaRPr>
          </a:p>
        </p:txBody>
      </p:sp>
      <p:sp>
        <p:nvSpPr>
          <p:cNvPr id="7" name="textbox 26">
            <a:extLst>
              <a:ext uri="{FF2B5EF4-FFF2-40B4-BE49-F238E27FC236}">
                <a16:creationId xmlns:a16="http://schemas.microsoft.com/office/drawing/2014/main" id="{FEBFD5EE-6A68-94C4-FF48-A310856B6F65}"/>
              </a:ext>
            </a:extLst>
          </p:cNvPr>
          <p:cNvSpPr/>
          <p:nvPr/>
        </p:nvSpPr>
        <p:spPr>
          <a:xfrm>
            <a:off x="2782739" y="2057173"/>
            <a:ext cx="2219939" cy="1364982"/>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0" tIns="0" rIns="0" bIns="0"/>
          <a:lstStyle/>
          <a:p>
            <a:pPr indent="457200" algn="just"/>
            <a:r>
              <a:rPr lang="en-US" sz="2800" dirty="0">
                <a:effectLst/>
                <a:highlight>
                  <a:srgbClr val="FF0000"/>
                </a:highlight>
                <a:latin typeface="Times New Roman" panose="02020603050405020304" pitchFamily="18" charset="0"/>
                <a:ea typeface="Times New Roman" panose="02020603050405020304" pitchFamily="18" charset="0"/>
              </a:rPr>
              <a:t>2</a:t>
            </a:r>
            <a:r>
              <a:rPr lang="vi-VN" sz="2800" dirty="0">
                <a:effectLst/>
                <a:latin typeface="Times New Roman" panose="02020603050405020304" pitchFamily="18" charset="0"/>
                <a:ea typeface="Times New Roman" panose="02020603050405020304" pitchFamily="18" charset="0"/>
              </a:rPr>
              <a:t> Chọn vật liệu, hiện vật, hình tượng. </a:t>
            </a:r>
            <a:endParaRPr lang="en-US" sz="2800" dirty="0">
              <a:effectLst/>
              <a:latin typeface="Times New Roman" panose="02020603050405020304" pitchFamily="18" charset="0"/>
              <a:ea typeface="Times New Roman" panose="02020603050405020304" pitchFamily="18" charset="0"/>
            </a:endParaRPr>
          </a:p>
        </p:txBody>
      </p:sp>
      <p:sp>
        <p:nvSpPr>
          <p:cNvPr id="20" name="textbox 26">
            <a:extLst>
              <a:ext uri="{FF2B5EF4-FFF2-40B4-BE49-F238E27FC236}">
                <a16:creationId xmlns:a16="http://schemas.microsoft.com/office/drawing/2014/main" id="{6AC96621-BACF-25AD-EBB3-A55E3316E14E}"/>
              </a:ext>
            </a:extLst>
          </p:cNvPr>
          <p:cNvSpPr/>
          <p:nvPr/>
        </p:nvSpPr>
        <p:spPr>
          <a:xfrm>
            <a:off x="5093190" y="2591155"/>
            <a:ext cx="3423368" cy="1184173"/>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0" tIns="0" rIns="0" bIns="0"/>
          <a:lstStyle/>
          <a:p>
            <a:pPr indent="457200" algn="just"/>
            <a:r>
              <a:rPr lang="en-US" sz="2800" dirty="0">
                <a:effectLst/>
                <a:highlight>
                  <a:srgbClr val="FF0000"/>
                </a:highlight>
                <a:latin typeface="Times New Roman" panose="02020603050405020304" pitchFamily="18" charset="0"/>
                <a:ea typeface="Times New Roman" panose="02020603050405020304" pitchFamily="18" charset="0"/>
              </a:rPr>
              <a:t>3</a:t>
            </a:r>
            <a:r>
              <a:rPr lang="vi-VN" sz="2800" dirty="0">
                <a:effectLst/>
                <a:latin typeface="Times New Roman" panose="02020603050405020304" pitchFamily="18" charset="0"/>
                <a:ea typeface="Times New Roman" panose="02020603050405020304" pitchFamily="18" charset="0"/>
              </a:rPr>
              <a:t> Chọn không gian và hình thức trưng bày.</a:t>
            </a:r>
            <a:endParaRPr lang="en-US" sz="2800" dirty="0">
              <a:effectLst/>
              <a:latin typeface="Times New Roman" panose="02020603050405020304" pitchFamily="18" charset="0"/>
              <a:ea typeface="Times New Roman" panose="02020603050405020304" pitchFamily="18" charset="0"/>
            </a:endParaRPr>
          </a:p>
        </p:txBody>
      </p:sp>
      <p:sp>
        <p:nvSpPr>
          <p:cNvPr id="24" name="TextBox 23">
            <a:extLst>
              <a:ext uri="{FF2B5EF4-FFF2-40B4-BE49-F238E27FC236}">
                <a16:creationId xmlns:a16="http://schemas.microsoft.com/office/drawing/2014/main" id="{4B6B3333-282A-B415-29DC-63691E91DF56}"/>
              </a:ext>
            </a:extLst>
          </p:cNvPr>
          <p:cNvSpPr txBox="1"/>
          <p:nvPr/>
        </p:nvSpPr>
        <p:spPr>
          <a:xfrm>
            <a:off x="461196" y="3960735"/>
            <a:ext cx="8055362" cy="646331"/>
          </a:xfrm>
          <a:prstGeom prst="rect">
            <a:avLst/>
          </a:prstGeom>
          <a:noFill/>
        </p:spPr>
        <p:txBody>
          <a:bodyPr wrap="square">
            <a:spAutoFit/>
          </a:bodyPr>
          <a:lstStyle/>
          <a:p>
            <a:pPr indent="457200" algn="ctr"/>
            <a:r>
              <a:rPr lang="en-US" sz="1800" dirty="0" err="1">
                <a:effectLst/>
                <a:latin typeface="Times New Roman" panose="02020603050405020304" pitchFamily="18" charset="0"/>
                <a:ea typeface="Times New Roman" panose="02020603050405020304" pitchFamily="18" charset="0"/>
              </a:rPr>
              <a:t>Yêu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cầu</a:t>
            </a:r>
            <a:r>
              <a:rPr lang="en-US"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HS trình bày ý tưởng sáng tạo sản phẩm trang trí nghệ thuật sắp đặt</a:t>
            </a:r>
            <a:r>
              <a:rPr lang="en-US" sz="1800" dirty="0">
                <a:effectLst/>
                <a:latin typeface="Times New Roman" panose="02020603050405020304" pitchFamily="18" charset="0"/>
                <a:ea typeface="Times New Roman" panose="02020603050405020304" pitchFamily="18" charset="0"/>
              </a:rPr>
              <a:t>, </a:t>
            </a:r>
          </a:p>
          <a:p>
            <a:pPr indent="457200" algn="ctr"/>
            <a:r>
              <a:rPr lang="en-US" sz="1800" dirty="0">
                <a:solidFill>
                  <a:srgbClr val="0070C0"/>
                </a:solidFill>
                <a:effectLst/>
                <a:latin typeface="Times New Roman" panose="02020603050405020304" pitchFamily="18" charset="0"/>
                <a:ea typeface="Times New Roman" panose="02020603050405020304" pitchFamily="18" charset="0"/>
              </a:rPr>
              <a:t>   </a:t>
            </a:r>
            <a:r>
              <a:rPr lang="vi-VN" sz="1800" dirty="0">
                <a:solidFill>
                  <a:srgbClr val="0070C0"/>
                </a:solidFill>
                <a:effectLst/>
                <a:latin typeface="Times New Roman" panose="02020603050405020304" pitchFamily="18" charset="0"/>
                <a:ea typeface="Times New Roman" panose="02020603050405020304" pitchFamily="18" charset="0"/>
              </a:rPr>
              <a:t> thảo luận, chia sẻ về sản phẩm nghệ thuật sắp đặt mà HS biết</a:t>
            </a:r>
            <a:endParaRPr lang="zh-CN" altLang="en-US" sz="1800" dirty="0"/>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30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 grpId="0"/>
      <p:bldP spid="4" grpId="0" animBg="1"/>
      <p:bldP spid="7" grpId="0" animBg="1"/>
      <p:bldP spid="20" grpId="0" animBg="1"/>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05CB63-BDDC-1652-2FE5-99DE5772A28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6681" y="497936"/>
            <a:ext cx="4888076" cy="1792179"/>
          </a:xfrm>
          <a:prstGeom prst="rect">
            <a:avLst/>
          </a:prstGeom>
          <a:noFill/>
          <a:ln>
            <a:noFill/>
          </a:ln>
        </p:spPr>
      </p:pic>
      <p:pic>
        <p:nvPicPr>
          <p:cNvPr id="3" name="Picture 2">
            <a:extLst>
              <a:ext uri="{FF2B5EF4-FFF2-40B4-BE49-F238E27FC236}">
                <a16:creationId xmlns:a16="http://schemas.microsoft.com/office/drawing/2014/main" id="{CBBC75D6-7436-D159-343D-27EFCB1A4CC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3473" y="2174033"/>
            <a:ext cx="2589057" cy="2139288"/>
          </a:xfrm>
          <a:prstGeom prst="rect">
            <a:avLst/>
          </a:prstGeom>
          <a:noFill/>
          <a:ln>
            <a:noFill/>
          </a:ln>
        </p:spPr>
      </p:pic>
      <p:pic>
        <p:nvPicPr>
          <p:cNvPr id="4" name="Picture 3">
            <a:extLst>
              <a:ext uri="{FF2B5EF4-FFF2-40B4-BE49-F238E27FC236}">
                <a16:creationId xmlns:a16="http://schemas.microsoft.com/office/drawing/2014/main" id="{E34E53D9-8727-B081-8BC8-28806D09878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1472" y="2290115"/>
            <a:ext cx="2528511" cy="2139288"/>
          </a:xfrm>
          <a:prstGeom prst="rect">
            <a:avLst/>
          </a:prstGeom>
          <a:noFill/>
          <a:ln>
            <a:noFill/>
          </a:ln>
        </p:spPr>
      </p:pic>
      <p:sp>
        <p:nvSpPr>
          <p:cNvPr id="6" name="TextBox 5">
            <a:extLst>
              <a:ext uri="{FF2B5EF4-FFF2-40B4-BE49-F238E27FC236}">
                <a16:creationId xmlns:a16="http://schemas.microsoft.com/office/drawing/2014/main" id="{CFCBE69C-E1A1-27DB-8BB0-18089C3BFC18}"/>
              </a:ext>
            </a:extLst>
          </p:cNvPr>
          <p:cNvSpPr txBox="1"/>
          <p:nvPr/>
        </p:nvSpPr>
        <p:spPr>
          <a:xfrm>
            <a:off x="443346" y="830179"/>
            <a:ext cx="2833254" cy="646331"/>
          </a:xfrm>
          <a:prstGeom prst="rect">
            <a:avLst/>
          </a:prstGeom>
          <a:noFill/>
        </p:spPr>
        <p:txBody>
          <a:bodyPr wrap="square">
            <a:spAutoFit/>
          </a:bodyPr>
          <a:lstStyle/>
          <a:p>
            <a:pPr indent="457200" algn="just"/>
            <a:r>
              <a:rPr lang="pt-BR" sz="1800" dirty="0">
                <a:effectLst/>
                <a:latin typeface="Times New Roman" panose="02020603050405020304" pitchFamily="18" charset="0"/>
                <a:ea typeface="Times New Roman" panose="02020603050405020304" pitchFamily="18" charset="0"/>
              </a:rPr>
              <a:t>Mô tả lại Dự án sắp đặt</a:t>
            </a:r>
            <a:r>
              <a:rPr lang="pt-BR" sz="1800" b="1" dirty="0">
                <a:effectLst/>
                <a:latin typeface="Times New Roman" panose="02020603050405020304" pitchFamily="18" charset="0"/>
                <a:ea typeface="Times New Roman" panose="02020603050405020304" pitchFamily="18" charset="0"/>
              </a:rPr>
              <a:t> </a:t>
            </a:r>
            <a:r>
              <a:rPr lang="pt-BR" sz="1800" dirty="0">
                <a:effectLst/>
                <a:latin typeface="Times New Roman" panose="02020603050405020304" pitchFamily="18" charset="0"/>
                <a:ea typeface="Times New Roman" panose="02020603050405020304" pitchFamily="18" charset="0"/>
              </a:rPr>
              <a:t>“Cửa sổ tri thức”</a:t>
            </a:r>
            <a:r>
              <a:rPr lang="pt-BR" sz="1800" b="1" dirty="0">
                <a:effectLst/>
                <a:latin typeface="Times New Roman" panose="02020603050405020304" pitchFamily="18" charset="0"/>
                <a:ea typeface="Times New Roman" panose="02020603050405020304" pitchFamily="18" charset="0"/>
              </a:rPr>
              <a:t> </a:t>
            </a:r>
            <a:r>
              <a:rPr lang="pt-BR"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46714033"/>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1E509B-5A3F-351D-5D85-48ED7A1B7EEF}"/>
              </a:ext>
            </a:extLst>
          </p:cNvPr>
          <p:cNvSpPr txBox="1"/>
          <p:nvPr/>
        </p:nvSpPr>
        <p:spPr>
          <a:xfrm>
            <a:off x="838200" y="927898"/>
            <a:ext cx="7467600" cy="2862322"/>
          </a:xfrm>
          <a:prstGeom prst="rect">
            <a:avLst/>
          </a:prstGeom>
          <a:noFill/>
        </p:spPr>
        <p:txBody>
          <a:bodyPr wrap="square">
            <a:spAutoFit/>
          </a:bodyPr>
          <a:lstStyle/>
          <a:p>
            <a:pPr indent="457200" algn="just"/>
            <a:r>
              <a:rPr lang="fr-FR" sz="1800" b="1" dirty="0" err="1">
                <a:effectLst/>
                <a:latin typeface="Times New Roman" panose="02020603050405020304" pitchFamily="18" charset="0"/>
                <a:ea typeface="Times New Roman" panose="02020603050405020304" pitchFamily="18" charset="0"/>
              </a:rPr>
              <a:t>Bước</a:t>
            </a:r>
            <a:r>
              <a:rPr lang="fr-FR" sz="1800" b="1" dirty="0">
                <a:effectLst/>
                <a:latin typeface="Times New Roman" panose="02020603050405020304" pitchFamily="18" charset="0"/>
                <a:ea typeface="Times New Roman" panose="02020603050405020304" pitchFamily="18" charset="0"/>
              </a:rPr>
              <a:t> 1:</a:t>
            </a:r>
            <a:r>
              <a:rPr lang="vi-VN" sz="1800" dirty="0">
                <a:effectLst/>
                <a:latin typeface="Times New Roman" panose="02020603050405020304" pitchFamily="18" charset="0"/>
                <a:ea typeface="Times New Roman" panose="02020603050405020304" pitchFamily="18" charset="0"/>
              </a:rPr>
              <a:t> Lên ý tưởng dự án Cửa số trí thức. Đồ chơi là một công cụ giáo dục giúp phát triển tư duy tưởng tượng và sáng tạo. Dự án sắp đặt đồ chơi lắp ghép xếp theo hinh cuốn sách hoặc c</a:t>
            </a:r>
            <a:r>
              <a:rPr lang="en-US" dirty="0">
                <a:latin typeface="Times New Roman" panose="02020603050405020304" pitchFamily="18" charset="0"/>
                <a:ea typeface="Times New Roman" panose="02020603050405020304" pitchFamily="18" charset="0"/>
              </a:rPr>
              <a:t>á</a:t>
            </a:r>
            <a:r>
              <a:rPr lang="vi-VN" sz="1800" dirty="0">
                <a:effectLst/>
                <a:latin typeface="Times New Roman" panose="02020603050405020304" pitchFamily="18" charset="0"/>
                <a:ea typeface="Times New Roman" panose="02020603050405020304" pitchFamily="18" charset="0"/>
              </a:rPr>
              <a:t>nh cửa s</a:t>
            </a:r>
            <a:r>
              <a:rPr lang="en-US" sz="1800" dirty="0">
                <a:effectLst/>
                <a:latin typeface="Times New Roman" panose="02020603050405020304" pitchFamily="18" charset="0"/>
                <a:ea typeface="Times New Roman" panose="02020603050405020304" pitchFamily="18" charset="0"/>
              </a:rPr>
              <a:t>ổ</a:t>
            </a:r>
            <a:r>
              <a:rPr lang="vi-VN" sz="1800" dirty="0">
                <a:effectLst/>
                <a:latin typeface="Times New Roman" panose="02020603050405020304" pitchFamily="18" charset="0"/>
                <a:ea typeface="Times New Roman" panose="02020603050405020304" pitchFamily="18" charset="0"/>
              </a:rPr>
              <a:t> đang mở, kết hợp với cuốn sách để truyền tải thông điệp về ý nghĩa của đồ chơi trong giáo dục</a:t>
            </a:r>
            <a:endParaRPr lang="en-US" sz="1800" dirty="0">
              <a:effectLst/>
              <a:latin typeface="Times New Roman" panose="02020603050405020304" pitchFamily="18" charset="0"/>
              <a:ea typeface="Times New Roman" panose="02020603050405020304" pitchFamily="18" charset="0"/>
            </a:endParaRPr>
          </a:p>
          <a:p>
            <a:pPr indent="457200" algn="just"/>
            <a:r>
              <a:rPr lang="vi-VN" sz="1800" b="1" dirty="0">
                <a:effectLst/>
                <a:latin typeface="Times New Roman" panose="02020603050405020304" pitchFamily="18" charset="0"/>
                <a:ea typeface="Times New Roman" panose="02020603050405020304" pitchFamily="18" charset="0"/>
              </a:rPr>
              <a:t>Bước 2:</a:t>
            </a:r>
            <a:r>
              <a:rPr lang="vi-VN" sz="1800" dirty="0">
                <a:effectLst/>
                <a:latin typeface="Times New Roman" panose="02020603050405020304" pitchFamily="18" charset="0"/>
                <a:ea typeface="Times New Roman" panose="02020603050405020304" pitchFamily="18" charset="0"/>
              </a:rPr>
              <a:t> Phác thảo và chuẩn bị vật liệu, đồ vật đồ chơi cũ (đối tượng muốn tôn vinh); sách (biểu tượng của tri thức); v</a:t>
            </a:r>
            <a:r>
              <a:rPr lang="en-US" dirty="0" err="1">
                <a:latin typeface="Times New Roman" panose="02020603050405020304" pitchFamily="18" charset="0"/>
                <a:ea typeface="Times New Roman" panose="02020603050405020304" pitchFamily="18" charset="0"/>
              </a:rPr>
              <a:t>ải</a:t>
            </a:r>
            <a:r>
              <a:rPr lang="vi-VN" sz="1800" dirty="0">
                <a:effectLst/>
                <a:latin typeface="Times New Roman" panose="02020603050405020304" pitchFamily="18" charset="0"/>
                <a:ea typeface="Times New Roman" panose="02020603050405020304" pitchFamily="18" charset="0"/>
              </a:rPr>
              <a:t> nền (ý nghĩa trân trọng)....</a:t>
            </a:r>
            <a:endParaRPr lang="en-US" sz="1800" dirty="0">
              <a:effectLst/>
              <a:latin typeface="Times New Roman" panose="02020603050405020304" pitchFamily="18" charset="0"/>
              <a:ea typeface="Times New Roman" panose="02020603050405020304" pitchFamily="18" charset="0"/>
            </a:endParaRPr>
          </a:p>
          <a:p>
            <a:pPr indent="457200" algn="just"/>
            <a:r>
              <a:rPr lang="vi-VN" sz="1800" b="1" dirty="0">
                <a:effectLst/>
                <a:latin typeface="Times New Roman" panose="02020603050405020304" pitchFamily="18" charset="0"/>
                <a:ea typeface="Times New Roman" panose="02020603050405020304" pitchFamily="18" charset="0"/>
              </a:rPr>
              <a:t>Bước 3:</a:t>
            </a:r>
            <a:r>
              <a:rPr lang="vi-VN" sz="1800" dirty="0">
                <a:effectLst/>
                <a:latin typeface="Times New Roman" panose="02020603050405020304" pitchFamily="18" charset="0"/>
                <a:ea typeface="Times New Roman" panose="02020603050405020304" pitchFamily="18" charset="0"/>
              </a:rPr>
              <a:t> Sắp đặt đồ chơi cũ lên nền v</a:t>
            </a:r>
            <a:r>
              <a:rPr lang="en-US" dirty="0" err="1">
                <a:latin typeface="Times New Roman" panose="02020603050405020304" pitchFamily="18" charset="0"/>
                <a:ea typeface="Times New Roman" panose="02020603050405020304" pitchFamily="18" charset="0"/>
              </a:rPr>
              <a:t>ải</a:t>
            </a:r>
            <a:r>
              <a:rPr lang="vi-VN" sz="1800" dirty="0">
                <a:effectLst/>
                <a:latin typeface="Times New Roman" panose="02020603050405020304" pitchFamily="18" charset="0"/>
                <a:ea typeface="Times New Roman" panose="02020603050405020304" pitchFamily="18" charset="0"/>
              </a:rPr>
              <a:t> đ</a:t>
            </a:r>
            <a:r>
              <a:rPr lang="en-US" dirty="0">
                <a:latin typeface="Times New Roman" panose="02020603050405020304" pitchFamily="18" charset="0"/>
                <a:ea typeface="Times New Roman" panose="02020603050405020304" pitchFamily="18" charset="0"/>
              </a:rPr>
              <a:t>ỏ </a:t>
            </a:r>
            <a:r>
              <a:rPr lang="vi-VN" sz="1800" dirty="0">
                <a:effectLst/>
                <a:latin typeface="Times New Roman" panose="02020603050405020304" pitchFamily="18" charset="0"/>
                <a:ea typeface="Times New Roman" panose="02020603050405020304" pitchFamily="18" charset="0"/>
              </a:rPr>
              <a:t>thành hình quyển sách hoặc cảnh cửa số đang mở.</a:t>
            </a:r>
            <a:endParaRPr lang="en-US" sz="1800" dirty="0">
              <a:effectLst/>
              <a:latin typeface="Times New Roman" panose="02020603050405020304" pitchFamily="18" charset="0"/>
              <a:ea typeface="Times New Roman" panose="02020603050405020304" pitchFamily="18" charset="0"/>
            </a:endParaRPr>
          </a:p>
          <a:p>
            <a:pPr indent="457200" algn="just"/>
            <a:r>
              <a:rPr lang="vi-VN" sz="1800" b="1" dirty="0">
                <a:effectLst/>
                <a:latin typeface="Times New Roman" panose="02020603050405020304" pitchFamily="18" charset="0"/>
                <a:ea typeface="Times New Roman" panose="02020603050405020304" pitchFamily="18" charset="0"/>
              </a:rPr>
              <a:t>Bước 4: </a:t>
            </a:r>
            <a:r>
              <a:rPr lang="vi-VN" sz="1800" dirty="0">
                <a:effectLst/>
                <a:latin typeface="Times New Roman" panose="02020603050405020304" pitchFamily="18" charset="0"/>
                <a:ea typeface="Times New Roman" panose="02020603050405020304" pitchFamily="18" charset="0"/>
              </a:rPr>
              <a:t>Đặt cuốn sách vào vị trí thích hợp để tạo bố cục hài hoà giúp nêu bật ý tưởng (cửa số tri thức).</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33421840"/>
      </p:ext>
    </p:extLst>
  </p:cSld>
  <p:clrMapOvr>
    <a:masterClrMapping/>
  </p:clrMapOvr>
  <p:transition advClick="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80"/>
          <p:cNvSpPr txBox="1">
            <a:spLocks noChangeArrowheads="1"/>
          </p:cNvSpPr>
          <p:nvPr/>
        </p:nvSpPr>
        <p:spPr bwMode="auto">
          <a:xfrm>
            <a:off x="1316181" y="1139403"/>
            <a:ext cx="16534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vi-VN" sz="2000" b="1" dirty="0">
                <a:latin typeface="+mn-lt"/>
              </a:rPr>
              <a:t>3</a:t>
            </a:r>
            <a:r>
              <a:rPr lang="en-US" sz="2000" b="1" dirty="0">
                <a:latin typeface="+mn-lt"/>
              </a:rPr>
              <a:t>. </a:t>
            </a:r>
            <a:r>
              <a:rPr lang="vi-VN" sz="2000" b="1" dirty="0">
                <a:latin typeface="+mn-lt"/>
              </a:rPr>
              <a:t>Luyện tập </a:t>
            </a:r>
            <a:endParaRPr lang="zh-CN" altLang="en-US" sz="2000" b="1" dirty="0">
              <a:solidFill>
                <a:schemeClr val="accent1">
                  <a:lumMod val="75000"/>
                </a:schemeClr>
              </a:solidFill>
              <a:latin typeface="+mn-lt"/>
              <a:ea typeface="字魂35号-经典雅黑" panose="02000000000000000000" pitchFamily="2" charset="-122"/>
              <a:cs typeface="Montserrat SemiBold" panose="00000700000000000000" charset="0"/>
              <a:sym typeface="+mn-ea"/>
            </a:endParaRPr>
          </a:p>
        </p:txBody>
      </p:sp>
      <p:sp>
        <p:nvSpPr>
          <p:cNvPr id="3" name="TextBox 2">
            <a:extLst>
              <a:ext uri="{FF2B5EF4-FFF2-40B4-BE49-F238E27FC236}">
                <a16:creationId xmlns:a16="http://schemas.microsoft.com/office/drawing/2014/main" id="{70A89026-4D26-2F42-EE84-D40501E1508B}"/>
              </a:ext>
            </a:extLst>
          </p:cNvPr>
          <p:cNvSpPr txBox="1"/>
          <p:nvPr/>
        </p:nvSpPr>
        <p:spPr>
          <a:xfrm>
            <a:off x="1550709" y="1684292"/>
            <a:ext cx="6042582" cy="2677656"/>
          </a:xfrm>
          <a:prstGeom prst="rect">
            <a:avLst/>
          </a:prstGeom>
          <a:noFill/>
        </p:spPr>
        <p:txBody>
          <a:bodyPr wrap="square">
            <a:spAutoFit/>
          </a:bodyPr>
          <a:lstStyle/>
          <a:p>
            <a:r>
              <a:rPr lang="vi-VN" sz="2000" dirty="0">
                <a:solidFill>
                  <a:srgbClr val="FF0000"/>
                </a:solidFill>
              </a:rPr>
              <a:t>Em hãy thực hiện ý tưởng dự án nghệ thuật sắp đặt theo chủ đề tự chọn bằng vật liệu, đồ vật hoặc sử dụng nhân vật.</a:t>
            </a:r>
            <a:endParaRPr lang="en-US" sz="2000" dirty="0">
              <a:solidFill>
                <a:srgbClr val="FF0000"/>
              </a:solidFill>
            </a:endParaRPr>
          </a:p>
          <a:p>
            <a:r>
              <a:rPr lang="vi-VN" b="1" i="1" u="sng" dirty="0"/>
              <a:t>+ Yêu cầu:</a:t>
            </a:r>
            <a:endParaRPr lang="en-US" b="1" i="1" u="sng" dirty="0"/>
          </a:p>
          <a:p>
            <a:r>
              <a:rPr lang="vi-VN" i="1" dirty="0"/>
              <a:t>Trình bày nội dung ý tưởng và làm rõ thông điệp của chủ đề dự án bằng văn bản và sơ đồ mô phỏng.</a:t>
            </a:r>
            <a:endParaRPr lang="en-US" i="1" dirty="0"/>
          </a:p>
          <a:p>
            <a:r>
              <a:rPr lang="vi-VN" i="1" dirty="0"/>
              <a:t>Xác định rõ mục đích, ý nghĩa của dự án.</a:t>
            </a:r>
            <a:endParaRPr lang="en-US" i="1" dirty="0"/>
          </a:p>
          <a:p>
            <a:r>
              <a:rPr lang="vi-VN" i="1" dirty="0"/>
              <a:t>Trao đổi với giáo viên nếu ý tưởng dự án thực hiện theo lớp, cả khối lớp hoặc lớn hơn.</a:t>
            </a:r>
            <a:endParaRPr lang="en-US" i="1" dirty="0"/>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5" dur="500"/>
                                        <p:tgtEl>
                                          <p:spTgt spid="3">
                                            <p:txEl>
                                              <p:pRg st="2" end="2"/>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8" dur="500"/>
                                        <p:tgtEl>
                                          <p:spTgt spid="3">
                                            <p:txEl>
                                              <p:pRg st="3" end="3"/>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l="10694" t="10826" b="46482"/>
          <a:stretch>
            <a:fillRect/>
          </a:stretch>
        </p:blipFill>
        <p:spPr>
          <a:xfrm>
            <a:off x="0" y="4317780"/>
            <a:ext cx="3084491" cy="825721"/>
          </a:xfrm>
          <a:prstGeom prst="rect">
            <a:avLst/>
          </a:prstGeom>
        </p:spPr>
      </p:pic>
      <p:pic>
        <p:nvPicPr>
          <p:cNvPr id="6" name="Picture 6"/>
          <p:cNvPicPr>
            <a:picLocks noChangeAspect="1"/>
          </p:cNvPicPr>
          <p:nvPr/>
        </p:nvPicPr>
        <p:blipFill>
          <a:blip r:embed="rId3"/>
          <a:srcRect l="37262" b="19211"/>
          <a:stretch>
            <a:fillRect/>
          </a:stretch>
        </p:blipFill>
        <p:spPr>
          <a:xfrm rot="-10800000">
            <a:off x="7558121" y="0"/>
            <a:ext cx="1585880" cy="2047305"/>
          </a:xfrm>
          <a:prstGeom prst="rect">
            <a:avLst/>
          </a:prstGeom>
        </p:spPr>
      </p:pic>
      <p:pic>
        <p:nvPicPr>
          <p:cNvPr id="10" name="Picture 10"/>
          <p:cNvPicPr>
            <a:picLocks noChangeAspect="1"/>
          </p:cNvPicPr>
          <p:nvPr/>
        </p:nvPicPr>
        <p:blipFill>
          <a:blip r:embed="rId4"/>
          <a:srcRect r="15023"/>
          <a:stretch>
            <a:fillRect/>
          </a:stretch>
        </p:blipFill>
        <p:spPr>
          <a:xfrm>
            <a:off x="-228600" y="-168455"/>
            <a:ext cx="1030460" cy="1212648"/>
          </a:xfrm>
          <a:prstGeom prst="rect">
            <a:avLst/>
          </a:prstGeom>
        </p:spPr>
      </p:pic>
      <p:pic>
        <p:nvPicPr>
          <p:cNvPr id="11" name="Picture 11"/>
          <p:cNvPicPr>
            <a:picLocks noChangeAspect="1"/>
          </p:cNvPicPr>
          <p:nvPr/>
        </p:nvPicPr>
        <p:blipFill>
          <a:blip r:embed="rId5"/>
          <a:srcRect l="34325" b="13404"/>
          <a:stretch>
            <a:fillRect/>
          </a:stretch>
        </p:blipFill>
        <p:spPr>
          <a:xfrm>
            <a:off x="0" y="3582648"/>
            <a:ext cx="1347510" cy="1470264"/>
          </a:xfrm>
          <a:prstGeom prst="rect">
            <a:avLst/>
          </a:prstGeom>
        </p:spPr>
      </p:pic>
      <p:sp>
        <p:nvSpPr>
          <p:cNvPr id="12" name="TextBox 4"/>
          <p:cNvSpPr txBox="1"/>
          <p:nvPr/>
        </p:nvSpPr>
        <p:spPr>
          <a:xfrm>
            <a:off x="2965357" y="318924"/>
            <a:ext cx="3213285" cy="430887"/>
          </a:xfrm>
          <a:prstGeom prst="rect">
            <a:avLst/>
          </a:prstGeom>
        </p:spPr>
        <p:txBody>
          <a:bodyPr wrap="square" lIns="0" tIns="0" rIns="0" bIns="0" rtlCol="0" anchor="t">
            <a:spAutoFit/>
          </a:bodyPr>
          <a:lstStyle/>
          <a:p>
            <a:pPr algn="ctr"/>
            <a:r>
              <a:rPr lang="vi-VN" sz="2800" b="1" dirty="0">
                <a:solidFill>
                  <a:srgbClr val="202F5A"/>
                </a:solidFill>
                <a:latin typeface="Arial" panose="020B0604020202020204" pitchFamily="34" charset="0"/>
                <a:cs typeface="Arial" panose="020B0604020202020204" pitchFamily="34" charset="0"/>
              </a:rPr>
              <a:t>Thảo luận</a:t>
            </a:r>
            <a:endParaRPr lang="en-US" sz="2800" b="1" dirty="0">
              <a:solidFill>
                <a:srgbClr val="202F5A"/>
              </a:solidFill>
              <a:latin typeface="Arial" panose="020B0604020202020204" pitchFamily="34" charset="0"/>
              <a:cs typeface="Arial" panose="020B0604020202020204" pitchFamily="34" charset="0"/>
            </a:endParaRPr>
          </a:p>
        </p:txBody>
      </p:sp>
      <p:sp>
        <p:nvSpPr>
          <p:cNvPr id="13" name="Rectangle 12"/>
          <p:cNvSpPr/>
          <p:nvPr/>
        </p:nvSpPr>
        <p:spPr>
          <a:xfrm>
            <a:off x="934330" y="695901"/>
            <a:ext cx="7275340" cy="1001941"/>
          </a:xfrm>
          <a:prstGeom prst="rect">
            <a:avLst/>
          </a:prstGeom>
        </p:spPr>
        <p:txBody>
          <a:bodyPr wrap="square">
            <a:spAutoFit/>
          </a:bodyPr>
          <a:lstStyle/>
          <a:p>
            <a:pPr algn="ctr">
              <a:lnSpc>
                <a:spcPct val="150000"/>
              </a:lnSpc>
            </a:pP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Các</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em</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trưng</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bày</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sản</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phẩm</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đã</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hoàn</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thiện</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của</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mình</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chia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sẻ</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với</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các</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nhóm</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trong</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100" b="1" dirty="0" err="1">
                <a:solidFill>
                  <a:srgbClr val="FF0000"/>
                </a:solidFill>
                <a:latin typeface="Arial" panose="020B0604020202020204" pitchFamily="34" charset="0"/>
                <a:ea typeface="Calibri" panose="020F0502020204030204" pitchFamily="34" charset="0"/>
                <a:cs typeface="Arial" panose="020B0604020202020204" pitchFamily="34" charset="0"/>
              </a:rPr>
              <a:t>lớp</a:t>
            </a:r>
            <a:r>
              <a:rPr lang="fr-FR" sz="2100" b="1"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2100" b="1" dirty="0">
              <a:solidFill>
                <a:srgbClr val="FF0000"/>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t="16090" b="17982"/>
          <a:stretch/>
        </p:blipFill>
        <p:spPr>
          <a:xfrm>
            <a:off x="286630" y="1421170"/>
            <a:ext cx="3449266" cy="2863579"/>
          </a:xfrm>
          <a:prstGeom prst="rect">
            <a:avLst/>
          </a:prstGeom>
        </p:spPr>
      </p:pic>
      <p:sp>
        <p:nvSpPr>
          <p:cNvPr id="15" name="Rectangle 14"/>
          <p:cNvSpPr/>
          <p:nvPr/>
        </p:nvSpPr>
        <p:spPr>
          <a:xfrm>
            <a:off x="3657599" y="1863438"/>
            <a:ext cx="4793673" cy="2252540"/>
          </a:xfrm>
          <a:prstGeom prst="rect">
            <a:avLst/>
          </a:prstGeom>
        </p:spPr>
        <p:txBody>
          <a:bodyPr wrap="square">
            <a:spAutoFit/>
          </a:bodyPr>
          <a:lstStyle/>
          <a:p>
            <a:pPr>
              <a:lnSpc>
                <a:spcPct val="150000"/>
              </a:lnSpc>
            </a:pPr>
            <a:r>
              <a:rPr lang="vi-VN" sz="2400" dirty="0"/>
              <a:t>+ Ý tưởng về sản phẩm của mình.</a:t>
            </a:r>
            <a:endParaRPr lang="en-US" sz="2400" dirty="0"/>
          </a:p>
          <a:p>
            <a:pPr>
              <a:lnSpc>
                <a:spcPct val="150000"/>
              </a:lnSpc>
            </a:pPr>
            <a:r>
              <a:rPr lang="vi-VN" sz="2400" dirty="0"/>
              <a:t>+ Chủ đề, thông điệp một sản phẩm của bạn mà em thích.</a:t>
            </a:r>
            <a:endParaRPr lang="en-US" sz="2400" dirty="0"/>
          </a:p>
          <a:p>
            <a:pPr>
              <a:lnSpc>
                <a:spcPct val="150000"/>
              </a:lnSpc>
            </a:pPr>
            <a:r>
              <a:rPr lang="en-US" sz="2400" dirty="0"/>
              <a:t>+ </a:t>
            </a:r>
            <a:r>
              <a:rPr lang="vi-VN" sz="2400" dirty="0"/>
              <a:t>Mong muốn của em sau bài học</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49979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1000"/>
                                        <p:tgtEl>
                                          <p:spTgt spid="15">
                                            <p:txEl>
                                              <p:pRg st="0" end="0"/>
                                            </p:txEl>
                                          </p:spTgt>
                                        </p:tgtEl>
                                      </p:cBhvr>
                                    </p:animEffect>
                                    <p:anim calcmode="lin" valueType="num">
                                      <p:cBhvr>
                                        <p:cTn id="22"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5">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15">
                                            <p:txEl>
                                              <p:pRg st="1" end="1"/>
                                            </p:txEl>
                                          </p:spTgt>
                                        </p:tgtEl>
                                        <p:attrNameLst>
                                          <p:attrName>style.visibility</p:attrName>
                                        </p:attrNameLst>
                                      </p:cBhvr>
                                      <p:to>
                                        <p:strVal val="visible"/>
                                      </p:to>
                                    </p:set>
                                    <p:animEffect transition="in" filter="fade">
                                      <p:cBhvr>
                                        <p:cTn id="29" dur="1000"/>
                                        <p:tgtEl>
                                          <p:spTgt spid="15">
                                            <p:txEl>
                                              <p:pRg st="1" end="1"/>
                                            </p:txEl>
                                          </p:spTgt>
                                        </p:tgtEl>
                                      </p:cBhvr>
                                    </p:animEffect>
                                    <p:anim calcmode="lin" valueType="num">
                                      <p:cBhvr>
                                        <p:cTn id="30"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5">
                                            <p:txEl>
                                              <p:pRg st="1" end="1"/>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15">
                                            <p:txEl>
                                              <p:pRg st="2" end="2"/>
                                            </p:txEl>
                                          </p:spTgt>
                                        </p:tgtEl>
                                        <p:attrNameLst>
                                          <p:attrName>style.visibility</p:attrName>
                                        </p:attrNameLst>
                                      </p:cBhvr>
                                      <p:to>
                                        <p:strVal val="visible"/>
                                      </p:to>
                                    </p:set>
                                    <p:animEffect transition="in" filter="fade">
                                      <p:cBhvr>
                                        <p:cTn id="37" dur="1000"/>
                                        <p:tgtEl>
                                          <p:spTgt spid="15">
                                            <p:txEl>
                                              <p:pRg st="2" end="2"/>
                                            </p:txEl>
                                          </p:spTgt>
                                        </p:tgtEl>
                                      </p:cBhvr>
                                    </p:animEffect>
                                    <p:anim calcmode="lin" valueType="num">
                                      <p:cBhvr>
                                        <p:cTn id="38"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15">
                                            <p:txEl>
                                              <p:pRg st="2" end="2"/>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
          <p:cNvSpPr/>
          <p:nvPr/>
        </p:nvSpPr>
        <p:spPr>
          <a:xfrm>
            <a:off x="0" y="0"/>
            <a:ext cx="9144000" cy="5143500"/>
          </a:xfrm>
          <a:prstGeom prst="rect">
            <a:avLst/>
          </a:prstGeom>
          <a:solidFill>
            <a:srgbClr val="FFF3D7">
              <a:alpha val="100000"/>
            </a:srgbClr>
          </a:solidFill>
          <a:ln cap="flat">
            <a:miter lim="0"/>
          </a:ln>
        </p:spPr>
        <p:txBody>
          <a:bodyPr rtlCol="0"/>
          <a:lstStyle/>
          <a:p>
            <a:pPr algn="ctr"/>
            <a:endParaRPr lang="zh-CN" altLang="en-US"/>
          </a:p>
        </p:txBody>
      </p:sp>
      <p:sp>
        <p:nvSpPr>
          <p:cNvPr id="3" name="TextBox 2">
            <a:extLst>
              <a:ext uri="{FF2B5EF4-FFF2-40B4-BE49-F238E27FC236}">
                <a16:creationId xmlns:a16="http://schemas.microsoft.com/office/drawing/2014/main" id="{9B191329-52E4-43F3-1084-14826DF7DF0E}"/>
              </a:ext>
            </a:extLst>
          </p:cNvPr>
          <p:cNvSpPr txBox="1"/>
          <p:nvPr/>
        </p:nvSpPr>
        <p:spPr>
          <a:xfrm>
            <a:off x="904684" y="141514"/>
            <a:ext cx="7185746" cy="646331"/>
          </a:xfrm>
          <a:prstGeom prst="rect">
            <a:avLst/>
          </a:prstGeom>
          <a:noFill/>
        </p:spPr>
        <p:txBody>
          <a:bodyPr wrap="square">
            <a:spAutoFit/>
          </a:bodyPr>
          <a:lstStyle/>
          <a:p>
            <a:pPr algn="ctr"/>
            <a:r>
              <a:rPr lang="vi-VN" sz="3600" dirty="0">
                <a:solidFill>
                  <a:srgbClr val="FF0000"/>
                </a:solidFill>
                <a:latin typeface="Times New Roman" panose="02020603050405020304" pitchFamily="18" charset="0"/>
                <a:cs typeface="Times New Roman" panose="02020603050405020304" pitchFamily="18" charset="0"/>
              </a:rPr>
              <a:t>Chơi trò chơi “Hộp quà bí mật”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5E2AE93-2A9E-D8E4-179F-6E6354E250BA}"/>
              </a:ext>
            </a:extLst>
          </p:cNvPr>
          <p:cNvSpPr txBox="1"/>
          <p:nvPr/>
        </p:nvSpPr>
        <p:spPr>
          <a:xfrm>
            <a:off x="979127" y="1206466"/>
            <a:ext cx="7185746" cy="1569660"/>
          </a:xfrm>
          <a:prstGeom prst="rect">
            <a:avLst/>
          </a:prstGeom>
          <a:noFill/>
        </p:spPr>
        <p:txBody>
          <a:bodyPr wrap="square">
            <a:spAutoFit/>
          </a:bodyPr>
          <a:lstStyle/>
          <a:p>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Chia </a:t>
            </a: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2 </a:t>
            </a:r>
            <a:r>
              <a:rPr lang="vi-VN" dirty="0">
                <a:latin typeface="Times New Roman" panose="02020603050405020304" pitchFamily="18" charset="0"/>
                <a:cs typeface="Times New Roman" panose="02020603050405020304" pitchFamily="18" charset="0"/>
              </a:rPr>
              <a:t>đội chơi</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mỗi độ</a:t>
            </a:r>
            <a:r>
              <a:rPr lang="en-US" dirty="0" err="1">
                <a:latin typeface="Times New Roman" panose="02020603050405020304" pitchFamily="18" charset="0"/>
                <a:cs typeface="Times New Roman" panose="02020603050405020304" pitchFamily="18" charset="0"/>
              </a:rPr>
              <a:t>i</a:t>
            </a:r>
            <a:r>
              <a:rPr lang="vi-VN"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5 học sinh</a:t>
            </a:r>
            <a:r>
              <a:rPr lang="en-US" dirty="0">
                <a:latin typeface="Times New Roman" panose="02020603050405020304" pitchFamily="18" charset="0"/>
                <a:cs typeface="Times New Roman" panose="02020603050405020304" pitchFamily="18" charset="0"/>
              </a:rPr>
              <a:t>. </a:t>
            </a:r>
          </a:p>
          <a:p>
            <a:r>
              <a:rPr lang="vi-VN" dirty="0">
                <a:latin typeface="Times New Roman" panose="02020603050405020304" pitchFamily="18" charset="0"/>
                <a:cs typeface="Times New Roman" panose="02020603050405020304" pitchFamily="18" charset="0"/>
              </a:rPr>
              <a:t>Trong vòng 2 phút</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đội nào trả lời nhanh và chính xác nhất sẽ giành chiến thắng và có cơ hội mở </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Hộp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mật</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
          <p:cNvSpPr/>
          <p:nvPr/>
        </p:nvSpPr>
        <p:spPr>
          <a:xfrm>
            <a:off x="0" y="0"/>
            <a:ext cx="9144000" cy="5143500"/>
          </a:xfrm>
          <a:prstGeom prst="rect">
            <a:avLst/>
          </a:prstGeom>
          <a:solidFill>
            <a:srgbClr val="FFF3D7">
              <a:alpha val="100000"/>
            </a:srgbClr>
          </a:solidFill>
          <a:ln cap="flat">
            <a:miter lim="0"/>
          </a:ln>
        </p:spPr>
        <p:txBody>
          <a:bodyPr rtlCol="0"/>
          <a:lstStyle/>
          <a:p>
            <a:pPr algn="ctr"/>
            <a:endParaRPr lang="zh-CN" altLang="en-US"/>
          </a:p>
        </p:txBody>
      </p:sp>
      <p:sp>
        <p:nvSpPr>
          <p:cNvPr id="75" name="textbox 75"/>
          <p:cNvSpPr/>
          <p:nvPr/>
        </p:nvSpPr>
        <p:spPr>
          <a:xfrm>
            <a:off x="187210" y="680840"/>
            <a:ext cx="2946486" cy="497205"/>
          </a:xfrm>
          <a:prstGeom prst="rect">
            <a:avLst/>
          </a:prstGeom>
        </p:spPr>
        <p:txBody>
          <a:bodyPr vert="horz" wrap="square" lIns="0" tIns="0" rIns="0" bIns="0"/>
          <a:lstStyle/>
          <a:p>
            <a:pPr marL="12700" algn="ctr" rtl="0" eaLnBrk="0">
              <a:lnSpc>
                <a:spcPts val="3711"/>
              </a:lnSpc>
              <a:tabLst/>
            </a:pPr>
            <a:r>
              <a:rPr lang="vi-VN" sz="2800" b="1" spc="0" dirty="0">
                <a:ea typeface="Arial"/>
                <a:cs typeface="Arial"/>
              </a:rPr>
              <a:t>4. </a:t>
            </a:r>
            <a:r>
              <a:rPr lang="en-US" sz="2800" b="1" spc="0" dirty="0" err="1">
                <a:latin typeface="Times New Roman" panose="02020603050405020304" pitchFamily="18" charset="0"/>
                <a:ea typeface="Arial"/>
                <a:cs typeface="Times New Roman" panose="02020603050405020304" pitchFamily="18" charset="0"/>
              </a:rPr>
              <a:t>Vận</a:t>
            </a:r>
            <a:r>
              <a:rPr lang="en-US" sz="2800" b="1" spc="0" dirty="0">
                <a:latin typeface="Times New Roman" panose="02020603050405020304" pitchFamily="18" charset="0"/>
                <a:ea typeface="Arial"/>
                <a:cs typeface="Times New Roman" panose="02020603050405020304" pitchFamily="18" charset="0"/>
              </a:rPr>
              <a:t> </a:t>
            </a:r>
            <a:r>
              <a:rPr lang="vi-VN" sz="2800" b="1" spc="0" dirty="0">
                <a:latin typeface="Times New Roman" panose="02020603050405020304" pitchFamily="18" charset="0"/>
                <a:ea typeface="Arial"/>
                <a:cs typeface="Times New Roman" panose="02020603050405020304" pitchFamily="18" charset="0"/>
              </a:rPr>
              <a:t>dụng</a:t>
            </a:r>
            <a:endParaRPr lang="Arial" altLang="Arial" sz="28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0E01A7-5C81-36E1-3F8B-934E9EEAABA1}"/>
              </a:ext>
            </a:extLst>
          </p:cNvPr>
          <p:cNvSpPr txBox="1"/>
          <p:nvPr/>
        </p:nvSpPr>
        <p:spPr>
          <a:xfrm>
            <a:off x="841907" y="1507622"/>
            <a:ext cx="7069037" cy="1883657"/>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tìm ra các ý tưởng ứng dụng sản phẩm của nghệ thuật sắp đặt vào thực tiễn cuộc sống như thế nào? </a:t>
            </a:r>
          </a:p>
          <a:p>
            <a:pPr marL="342900" indent="-342900" algn="just">
              <a:lnSpc>
                <a:spcPct val="150000"/>
              </a:lnSpc>
              <a:buFont typeface="Arial" panose="020B0604020202020204" pitchFamily="34" charset="0"/>
              <a:buChar char="•"/>
            </a:pP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VN" sz="2000" dirty="0">
              <a:latin typeface="Times New Roman" panose="02020603050405020304" pitchFamily="18" charset="0"/>
              <a:cs typeface="Times New Roman" panose="02020603050405020304" pitchFamily="18" charset="0"/>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
          <p:cNvSpPr/>
          <p:nvPr/>
        </p:nvSpPr>
        <p:spPr>
          <a:xfrm>
            <a:off x="66255" y="-208596"/>
            <a:ext cx="9144000" cy="5143500"/>
          </a:xfrm>
          <a:prstGeom prst="rect">
            <a:avLst/>
          </a:prstGeom>
          <a:solidFill>
            <a:srgbClr val="FFF3D7">
              <a:alpha val="100000"/>
            </a:srgbClr>
          </a:solidFill>
          <a:ln cap="flat">
            <a:miter lim="0"/>
          </a:ln>
        </p:spPr>
        <p:txBody>
          <a:bodyPr rtlCol="0"/>
          <a:lstStyle/>
          <a:p>
            <a:pPr algn="ctr"/>
            <a:endParaRPr lang="zh-CN" altLang="en-US"/>
          </a:p>
        </p:txBody>
      </p:sp>
      <p:pic>
        <p:nvPicPr>
          <p:cNvPr id="80" name="picture 80"/>
          <p:cNvPicPr>
            <a:picLocks noChangeAspect="1"/>
          </p:cNvPicPr>
          <p:nvPr/>
        </p:nvPicPr>
        <p:blipFill>
          <a:blip r:embed="rId2"/>
          <a:stretch>
            <a:fillRect/>
          </a:stretch>
        </p:blipFill>
        <p:spPr>
          <a:xfrm rot="21600000">
            <a:off x="612648" y="3596640"/>
            <a:ext cx="704087" cy="554736"/>
          </a:xfrm>
          <a:prstGeom prst="rect">
            <a:avLst/>
          </a:prstGeom>
        </p:spPr>
      </p:pic>
      <p:pic>
        <p:nvPicPr>
          <p:cNvPr id="81" name="picture 81"/>
          <p:cNvPicPr>
            <a:picLocks noChangeAspect="1"/>
          </p:cNvPicPr>
          <p:nvPr/>
        </p:nvPicPr>
        <p:blipFill>
          <a:blip r:embed="rId3"/>
          <a:stretch>
            <a:fillRect/>
          </a:stretch>
        </p:blipFill>
        <p:spPr>
          <a:xfrm rot="21600000">
            <a:off x="7994904" y="3075432"/>
            <a:ext cx="710183" cy="521208"/>
          </a:xfrm>
          <a:prstGeom prst="rect">
            <a:avLst/>
          </a:prstGeom>
        </p:spPr>
      </p:pic>
      <p:sp>
        <p:nvSpPr>
          <p:cNvPr id="42" name="textbox 153">
            <a:extLst>
              <a:ext uri="{FF2B5EF4-FFF2-40B4-BE49-F238E27FC236}">
                <a16:creationId xmlns:a16="http://schemas.microsoft.com/office/drawing/2014/main" id="{99B90F92-4C67-BC18-9032-34AD317B239E}"/>
              </a:ext>
            </a:extLst>
          </p:cNvPr>
          <p:cNvSpPr/>
          <p:nvPr/>
        </p:nvSpPr>
        <p:spPr>
          <a:xfrm>
            <a:off x="2811475" y="385085"/>
            <a:ext cx="4074949" cy="454455"/>
          </a:xfrm>
          <a:prstGeom prst="rect">
            <a:avLst/>
          </a:prstGeom>
        </p:spPr>
        <p:txBody>
          <a:bodyPr vert="horz" wrap="square" lIns="0" tIns="0" rIns="0" bIns="0"/>
          <a:lstStyle/>
          <a:p>
            <a:pPr marL="12700" algn="ctr" rtl="0" eaLnBrk="0">
              <a:lnSpc>
                <a:spcPct val="82000"/>
              </a:lnSpc>
              <a:spcBef>
                <a:spcPts val="5"/>
              </a:spcBef>
              <a:tabLst/>
            </a:pPr>
            <a:r>
              <a:rPr lang="vi-VN" sz="2800" b="1" dirty="0">
                <a:solidFill>
                  <a:srgbClr val="FF5F4E">
                    <a:alpha val="100000"/>
                  </a:srgbClr>
                </a:solidFill>
                <a:ea typeface="Arial"/>
                <a:cs typeface="Arial"/>
              </a:rPr>
              <a:t>G</a:t>
            </a:r>
            <a:r>
              <a:rPr lang="vi-VN" sz="2800" b="1" spc="0" dirty="0">
                <a:solidFill>
                  <a:srgbClr val="FF5F4E">
                    <a:alpha val="100000"/>
                  </a:srgbClr>
                </a:solidFill>
                <a:ea typeface="Arial"/>
                <a:cs typeface="Arial"/>
              </a:rPr>
              <a:t>hi nhớ</a:t>
            </a:r>
            <a:r>
              <a:rPr lang="en-US" sz="2800" b="1" spc="0" dirty="0">
                <a:solidFill>
                  <a:srgbClr val="FF5F4E">
                    <a:alpha val="100000"/>
                  </a:srgbClr>
                </a:solidFill>
                <a:ea typeface="Arial"/>
                <a:cs typeface="Arial"/>
              </a:rPr>
              <a:t> (</a:t>
            </a:r>
            <a:r>
              <a:rPr lang="en-US" sz="2800" b="1" spc="0" dirty="0" err="1">
                <a:solidFill>
                  <a:srgbClr val="FF5F4E">
                    <a:alpha val="100000"/>
                  </a:srgbClr>
                </a:solidFill>
                <a:ea typeface="Arial"/>
                <a:cs typeface="Arial"/>
              </a:rPr>
              <a:t>sgk</a:t>
            </a:r>
            <a:r>
              <a:rPr lang="en-US" sz="2800" b="1" spc="0" dirty="0">
                <a:solidFill>
                  <a:srgbClr val="FF5F4E">
                    <a:alpha val="100000"/>
                  </a:srgbClr>
                </a:solidFill>
                <a:ea typeface="Arial"/>
                <a:cs typeface="Arial"/>
              </a:rPr>
              <a:t> </a:t>
            </a:r>
            <a:r>
              <a:rPr lang="en-US" sz="2800" b="1" spc="0" dirty="0" err="1">
                <a:solidFill>
                  <a:srgbClr val="FF5F4E">
                    <a:alpha val="100000"/>
                  </a:srgbClr>
                </a:solidFill>
                <a:ea typeface="Arial"/>
                <a:cs typeface="Arial"/>
              </a:rPr>
              <a:t>trang</a:t>
            </a:r>
            <a:r>
              <a:rPr lang="en-US" sz="2800" b="1" spc="0" dirty="0">
                <a:solidFill>
                  <a:srgbClr val="FF5F4E">
                    <a:alpha val="100000"/>
                  </a:srgbClr>
                </a:solidFill>
                <a:ea typeface="Arial"/>
                <a:cs typeface="Arial"/>
              </a:rPr>
              <a:t> 50)</a:t>
            </a:r>
            <a:endParaRPr lang="Arial" altLang="Arial" sz="2800" b="1" dirty="0"/>
          </a:p>
        </p:txBody>
      </p:sp>
      <p:sp>
        <p:nvSpPr>
          <p:cNvPr id="34" name="TextBox 73">
            <a:extLst>
              <a:ext uri="{FF2B5EF4-FFF2-40B4-BE49-F238E27FC236}">
                <a16:creationId xmlns:a16="http://schemas.microsoft.com/office/drawing/2014/main" id="{82585C23-AED1-46F9-04DF-322AC5D209B4}"/>
              </a:ext>
            </a:extLst>
          </p:cNvPr>
          <p:cNvSpPr txBox="1"/>
          <p:nvPr/>
        </p:nvSpPr>
        <p:spPr>
          <a:xfrm>
            <a:off x="526473" y="1433220"/>
            <a:ext cx="4322477" cy="2137380"/>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lnSpc>
                <a:spcPts val="2325"/>
              </a:lnSpc>
              <a:tabLst>
                <a:tab pos="109855" algn="l"/>
              </a:tabLst>
            </a:pPr>
            <a:r>
              <a:rPr lang="fr-FR" sz="1800" dirty="0">
                <a:solidFill>
                  <a:srgbClr val="000000"/>
                </a:solidFill>
                <a:effectLst/>
                <a:latin typeface="Times New Roman" panose="02020603050405020304" pitchFamily="18" charset="0"/>
                <a:ea typeface="Times New Roman" panose="02020603050405020304" pitchFamily="18" charset="0"/>
              </a:rPr>
              <a:t>+</a:t>
            </a:r>
            <a:r>
              <a:rPr lang="vi-VN" sz="1800" dirty="0">
                <a:effectLst/>
                <a:latin typeface="Times New Roman" panose="02020603050405020304" pitchFamily="18" charset="0"/>
                <a:ea typeface="Times New Roman" panose="02020603050405020304" pitchFamily="18" charset="0"/>
              </a:rPr>
              <a:t> Hình thức sáng tạo nghệ thuật sắp đặt cũng như các hình thức thực hành nghệ thuật đương đại khác củng mang phong cách cởi mở, vượt qua các chuẩn mực nghệ thuật tạo hình trước đây. Việc giới thiệu quy trình sáng tạo là cần thiết để công chúng hiểu và tiếp nhận tác phẩm sắp đặt</a:t>
            </a:r>
            <a:endParaRPr lang="en-US" sz="1800" dirty="0">
              <a:effectLst/>
              <a:highlight>
                <a:srgbClr val="FFF3D7"/>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TextBox 73">
            <a:extLst>
              <a:ext uri="{FF2B5EF4-FFF2-40B4-BE49-F238E27FC236}">
                <a16:creationId xmlns:a16="http://schemas.microsoft.com/office/drawing/2014/main" id="{615B2804-311A-A825-AEB9-2052C3CCD352}"/>
              </a:ext>
            </a:extLst>
          </p:cNvPr>
          <p:cNvSpPr txBox="1"/>
          <p:nvPr/>
        </p:nvSpPr>
        <p:spPr>
          <a:xfrm>
            <a:off x="5281301" y="1624490"/>
            <a:ext cx="3423786" cy="1477328"/>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indent="457200" algn="just"/>
            <a:r>
              <a:rPr lang="vi-VN" sz="1800" dirty="0">
                <a:solidFill>
                  <a:srgbClr val="000000"/>
                </a:solidFill>
                <a:effectLst/>
                <a:latin typeface="Times New Roman" panose="02020603050405020304" pitchFamily="18" charset="0"/>
                <a:ea typeface="Times New Roman" panose="02020603050405020304" pitchFamily="18" charset="0"/>
              </a:rPr>
              <a:t>+</a:t>
            </a:r>
            <a:r>
              <a:rPr lang="vi-VN" sz="1800" dirty="0">
                <a:effectLst/>
                <a:latin typeface="Times New Roman" panose="02020603050405020304" pitchFamily="18" charset="0"/>
                <a:ea typeface="Times New Roman" panose="02020603050405020304" pitchFamily="18" charset="0"/>
              </a:rPr>
              <a:t> Phong cách sáng tác là dấu ấn tư tưởng, quan điểm của mỗi nghệ sĩ. Mỗi người có một phong cách riêng, có thể phân biệt, nhận diện qua tác phẩm của họ.</a:t>
            </a:r>
            <a:endParaRPr lang="en-US" sz="1800" dirty="0">
              <a:effectLst/>
              <a:latin typeface="Times New Roman" panose="02020603050405020304" pitchFamily="18" charset="0"/>
              <a:ea typeface="Times New Roman" panose="02020603050405020304" pitchFamily="18" charset="0"/>
            </a:endParaRPr>
          </a:p>
        </p:txBody>
      </p:sp>
      <p:sp>
        <p:nvSpPr>
          <p:cNvPr id="8" name="Arc 7">
            <a:extLst>
              <a:ext uri="{FF2B5EF4-FFF2-40B4-BE49-F238E27FC236}">
                <a16:creationId xmlns:a16="http://schemas.microsoft.com/office/drawing/2014/main" id="{0AC724AF-1C83-243F-0E3C-69E2667BA70E}"/>
              </a:ext>
            </a:extLst>
          </p:cNvPr>
          <p:cNvSpPr/>
          <p:nvPr/>
        </p:nvSpPr>
        <p:spPr>
          <a:xfrm>
            <a:off x="1177636" y="1565564"/>
            <a:ext cx="1087582" cy="109450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4" grpId="0" animBg="1"/>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145"/>
          <p:cNvPicPr>
            <a:picLocks noGrp="1" noRot="1" noChangeAspect="1" noMove="1" noResize="1" noEditPoints="1" noAdjustHandles="1" noChangeArrowheads="1" noChangeShapeType="1" noCrop="1"/>
          </p:cNvPicPr>
          <p:nvPr/>
        </p:nvPicPr>
        <p:blipFill>
          <a:blip r:embed="rId2"/>
          <a:stretch>
            <a:fillRect/>
          </a:stretch>
        </p:blipFill>
        <p:spPr>
          <a:xfrm rot="21600000">
            <a:off x="-1650" y="0"/>
            <a:ext cx="9144000" cy="5143500"/>
          </a:xfrm>
          <a:prstGeom prst="rect">
            <a:avLst/>
          </a:prstGeom>
        </p:spPr>
      </p:pic>
      <p:sp>
        <p:nvSpPr>
          <p:cNvPr id="15" name="TextBox 80">
            <a:extLst>
              <a:ext uri="{FF2B5EF4-FFF2-40B4-BE49-F238E27FC236}">
                <a16:creationId xmlns:a16="http://schemas.microsoft.com/office/drawing/2014/main" id="{D877C3D3-2A90-C951-9897-F6286C344399}"/>
              </a:ext>
            </a:extLst>
          </p:cNvPr>
          <p:cNvSpPr txBox="1">
            <a:spLocks noChangeArrowheads="1"/>
          </p:cNvSpPr>
          <p:nvPr/>
        </p:nvSpPr>
        <p:spPr bwMode="auto">
          <a:xfrm>
            <a:off x="2343398" y="838108"/>
            <a:ext cx="44539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vi-VN" altLang="zh-CN" sz="3200" b="1" dirty="0">
                <a:solidFill>
                  <a:schemeClr val="accent1">
                    <a:lumMod val="75000"/>
                  </a:schemeClr>
                </a:solidFill>
                <a:latin typeface="+mn-lt"/>
                <a:ea typeface="字魂35号-经典雅黑" panose="02000000000000000000" pitchFamily="2" charset="-122"/>
                <a:cs typeface="Montserrat SemiBold" panose="00000700000000000000" charset="0"/>
              </a:rPr>
              <a:t>HƯỚNG DẪN VỀ NHÀ</a:t>
            </a:r>
            <a:endParaRPr lang="zh-CN" altLang="en-US" sz="3200" b="1" dirty="0">
              <a:solidFill>
                <a:schemeClr val="accent1">
                  <a:lumMod val="75000"/>
                </a:schemeClr>
              </a:solidFill>
              <a:latin typeface="+mn-lt"/>
              <a:ea typeface="字魂35号-经典雅黑" panose="02000000000000000000" pitchFamily="2" charset="-122"/>
              <a:cs typeface="Montserrat SemiBold" panose="00000700000000000000" charset="0"/>
            </a:endParaRPr>
          </a:p>
        </p:txBody>
      </p:sp>
      <p:grpSp>
        <p:nvGrpSpPr>
          <p:cNvPr id="22" name="Group 21">
            <a:extLst>
              <a:ext uri="{FF2B5EF4-FFF2-40B4-BE49-F238E27FC236}">
                <a16:creationId xmlns:a16="http://schemas.microsoft.com/office/drawing/2014/main" id="{405B08E9-8300-5651-EF37-6FC78B51DADA}"/>
              </a:ext>
            </a:extLst>
          </p:cNvPr>
          <p:cNvGrpSpPr/>
          <p:nvPr/>
        </p:nvGrpSpPr>
        <p:grpSpPr>
          <a:xfrm>
            <a:off x="515939" y="1768480"/>
            <a:ext cx="2552843" cy="2165192"/>
            <a:chOff x="522866" y="1442898"/>
            <a:chExt cx="2552843" cy="2165192"/>
          </a:xfrm>
        </p:grpSpPr>
        <p:grpSp>
          <p:nvGrpSpPr>
            <p:cNvPr id="2" name="Group 1">
              <a:extLst>
                <a:ext uri="{FF2B5EF4-FFF2-40B4-BE49-F238E27FC236}">
                  <a16:creationId xmlns:a16="http://schemas.microsoft.com/office/drawing/2014/main" id="{55FDB9D3-734D-EADD-6E7F-19DDCFBC1541}"/>
                </a:ext>
              </a:extLst>
            </p:cNvPr>
            <p:cNvGrpSpPr/>
            <p:nvPr/>
          </p:nvGrpSpPr>
          <p:grpSpPr>
            <a:xfrm>
              <a:off x="1354537" y="1442898"/>
              <a:ext cx="907680" cy="765044"/>
              <a:chOff x="1066800" y="1682716"/>
              <a:chExt cx="1386679" cy="1168771"/>
            </a:xfrm>
          </p:grpSpPr>
          <p:sp>
            <p:nvSpPr>
              <p:cNvPr id="3" name="Rectangle 5">
                <a:extLst>
                  <a:ext uri="{FF2B5EF4-FFF2-40B4-BE49-F238E27FC236}">
                    <a16:creationId xmlns:a16="http://schemas.microsoft.com/office/drawing/2014/main" id="{49C2D17B-B2F4-67F8-2579-0629C664D210}"/>
                  </a:ext>
                </a:extLst>
              </p:cNvPr>
              <p:cNvSpPr>
                <a:spLocks noChangeArrowheads="1"/>
              </p:cNvSpPr>
              <p:nvPr/>
            </p:nvSpPr>
            <p:spPr bwMode="auto">
              <a:xfrm>
                <a:off x="1066800" y="1682716"/>
                <a:ext cx="1386679" cy="46225"/>
              </a:xfrm>
              <a:prstGeom prst="rect">
                <a:avLst/>
              </a:prstGeom>
              <a:solidFill>
                <a:schemeClr val="accent1"/>
              </a:solidFill>
              <a:ln>
                <a:noFill/>
              </a:ln>
            </p:spPr>
            <p:txBody>
              <a:bodyPr vert="horz" wrap="square" lIns="91412" tIns="45706" rIns="91412" bIns="45706" numCol="1" anchor="t" anchorCtr="0" compatLnSpc="1"/>
              <a:lstStyle/>
              <a:p>
                <a:endParaRPr lang="en-US" sz="1800">
                  <a:solidFill>
                    <a:schemeClr val="tx1">
                      <a:lumMod val="75000"/>
                      <a:lumOff val="25000"/>
                    </a:schemeClr>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4" name="Freeform 6">
                <a:extLst>
                  <a:ext uri="{FF2B5EF4-FFF2-40B4-BE49-F238E27FC236}">
                    <a16:creationId xmlns:a16="http://schemas.microsoft.com/office/drawing/2014/main" id="{D7F5096D-F5C5-5552-6BAB-2B9F8050A13F}"/>
                  </a:ext>
                </a:extLst>
              </p:cNvPr>
              <p:cNvSpPr>
                <a:spLocks noEditPoints="1"/>
              </p:cNvSpPr>
              <p:nvPr/>
            </p:nvSpPr>
            <p:spPr bwMode="auto">
              <a:xfrm>
                <a:off x="1113025" y="1781763"/>
                <a:ext cx="1300840" cy="1069724"/>
              </a:xfrm>
              <a:custGeom>
                <a:avLst/>
                <a:gdLst>
                  <a:gd name="T0" fmla="*/ 0 w 104"/>
                  <a:gd name="T1" fmla="*/ 0 h 86"/>
                  <a:gd name="T2" fmla="*/ 0 w 104"/>
                  <a:gd name="T3" fmla="*/ 54 h 86"/>
                  <a:gd name="T4" fmla="*/ 4 w 104"/>
                  <a:gd name="T5" fmla="*/ 58 h 86"/>
                  <a:gd name="T6" fmla="*/ 49 w 104"/>
                  <a:gd name="T7" fmla="*/ 58 h 86"/>
                  <a:gd name="T8" fmla="*/ 49 w 104"/>
                  <a:gd name="T9" fmla="*/ 72 h 86"/>
                  <a:gd name="T10" fmla="*/ 23 w 104"/>
                  <a:gd name="T11" fmla="*/ 81 h 86"/>
                  <a:gd name="T12" fmla="*/ 25 w 104"/>
                  <a:gd name="T13" fmla="*/ 86 h 86"/>
                  <a:gd name="T14" fmla="*/ 53 w 104"/>
                  <a:gd name="T15" fmla="*/ 77 h 86"/>
                  <a:gd name="T16" fmla="*/ 81 w 104"/>
                  <a:gd name="T17" fmla="*/ 86 h 86"/>
                  <a:gd name="T18" fmla="*/ 83 w 104"/>
                  <a:gd name="T19" fmla="*/ 81 h 86"/>
                  <a:gd name="T20" fmla="*/ 55 w 104"/>
                  <a:gd name="T21" fmla="*/ 72 h 86"/>
                  <a:gd name="T22" fmla="*/ 55 w 104"/>
                  <a:gd name="T23" fmla="*/ 58 h 86"/>
                  <a:gd name="T24" fmla="*/ 100 w 104"/>
                  <a:gd name="T25" fmla="*/ 58 h 86"/>
                  <a:gd name="T26" fmla="*/ 104 w 104"/>
                  <a:gd name="T27" fmla="*/ 54 h 86"/>
                  <a:gd name="T28" fmla="*/ 104 w 104"/>
                  <a:gd name="T29" fmla="*/ 0 h 86"/>
                  <a:gd name="T30" fmla="*/ 0 w 104"/>
                  <a:gd name="T31" fmla="*/ 0 h 86"/>
                  <a:gd name="T32" fmla="*/ 85 w 104"/>
                  <a:gd name="T33" fmla="*/ 50 h 86"/>
                  <a:gd name="T34" fmla="*/ 78 w 104"/>
                  <a:gd name="T35" fmla="*/ 24 h 86"/>
                  <a:gd name="T36" fmla="*/ 71 w 104"/>
                  <a:gd name="T37" fmla="*/ 50 h 86"/>
                  <a:gd name="T38" fmla="*/ 64 w 104"/>
                  <a:gd name="T39" fmla="*/ 32 h 86"/>
                  <a:gd name="T40" fmla="*/ 56 w 104"/>
                  <a:gd name="T41" fmla="*/ 50 h 86"/>
                  <a:gd name="T42" fmla="*/ 49 w 104"/>
                  <a:gd name="T43" fmla="*/ 27 h 86"/>
                  <a:gd name="T44" fmla="*/ 43 w 104"/>
                  <a:gd name="T45" fmla="*/ 42 h 86"/>
                  <a:gd name="T46" fmla="*/ 35 w 104"/>
                  <a:gd name="T47" fmla="*/ 36 h 86"/>
                  <a:gd name="T48" fmla="*/ 28 w 104"/>
                  <a:gd name="T49" fmla="*/ 47 h 86"/>
                  <a:gd name="T50" fmla="*/ 21 w 104"/>
                  <a:gd name="T51" fmla="*/ 42 h 86"/>
                  <a:gd name="T52" fmla="*/ 15 w 104"/>
                  <a:gd name="T53" fmla="*/ 51 h 86"/>
                  <a:gd name="T54" fmla="*/ 11 w 104"/>
                  <a:gd name="T55" fmla="*/ 49 h 86"/>
                  <a:gd name="T56" fmla="*/ 20 w 104"/>
                  <a:gd name="T57" fmla="*/ 36 h 86"/>
                  <a:gd name="T58" fmla="*/ 27 w 104"/>
                  <a:gd name="T59" fmla="*/ 41 h 86"/>
                  <a:gd name="T60" fmla="*/ 34 w 104"/>
                  <a:gd name="T61" fmla="*/ 30 h 86"/>
                  <a:gd name="T62" fmla="*/ 41 w 104"/>
                  <a:gd name="T63" fmla="*/ 36 h 86"/>
                  <a:gd name="T64" fmla="*/ 50 w 104"/>
                  <a:gd name="T65" fmla="*/ 16 h 86"/>
                  <a:gd name="T66" fmla="*/ 57 w 104"/>
                  <a:gd name="T67" fmla="*/ 39 h 86"/>
                  <a:gd name="T68" fmla="*/ 64 w 104"/>
                  <a:gd name="T69" fmla="*/ 23 h 86"/>
                  <a:gd name="T70" fmla="*/ 71 w 104"/>
                  <a:gd name="T71" fmla="*/ 38 h 86"/>
                  <a:gd name="T72" fmla="*/ 78 w 104"/>
                  <a:gd name="T73" fmla="*/ 8 h 86"/>
                  <a:gd name="T74" fmla="*/ 86 w 104"/>
                  <a:gd name="T75" fmla="*/ 38 h 86"/>
                  <a:gd name="T76" fmla="*/ 91 w 104"/>
                  <a:gd name="T77" fmla="*/ 27 h 86"/>
                  <a:gd name="T78" fmla="*/ 94 w 104"/>
                  <a:gd name="T79" fmla="*/ 28 h 86"/>
                  <a:gd name="T80" fmla="*/ 85 w 104"/>
                  <a:gd name="T81" fmla="*/ 5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4" h="86">
                    <a:moveTo>
                      <a:pt x="0" y="0"/>
                    </a:moveTo>
                    <a:cubicBezTo>
                      <a:pt x="0" y="54"/>
                      <a:pt x="0" y="54"/>
                      <a:pt x="0" y="54"/>
                    </a:cubicBezTo>
                    <a:cubicBezTo>
                      <a:pt x="0" y="57"/>
                      <a:pt x="2" y="58"/>
                      <a:pt x="4" y="58"/>
                    </a:cubicBezTo>
                    <a:cubicBezTo>
                      <a:pt x="49" y="58"/>
                      <a:pt x="49" y="58"/>
                      <a:pt x="49" y="58"/>
                    </a:cubicBezTo>
                    <a:cubicBezTo>
                      <a:pt x="49" y="72"/>
                      <a:pt x="49" y="72"/>
                      <a:pt x="49" y="72"/>
                    </a:cubicBezTo>
                    <a:cubicBezTo>
                      <a:pt x="23" y="81"/>
                      <a:pt x="23" y="81"/>
                      <a:pt x="23" y="81"/>
                    </a:cubicBezTo>
                    <a:cubicBezTo>
                      <a:pt x="25" y="86"/>
                      <a:pt x="25" y="86"/>
                      <a:pt x="25" y="86"/>
                    </a:cubicBezTo>
                    <a:cubicBezTo>
                      <a:pt x="53" y="77"/>
                      <a:pt x="53" y="77"/>
                      <a:pt x="53" y="77"/>
                    </a:cubicBezTo>
                    <a:cubicBezTo>
                      <a:pt x="81" y="86"/>
                      <a:pt x="81" y="86"/>
                      <a:pt x="81" y="86"/>
                    </a:cubicBezTo>
                    <a:cubicBezTo>
                      <a:pt x="83" y="81"/>
                      <a:pt x="83" y="81"/>
                      <a:pt x="83" y="81"/>
                    </a:cubicBezTo>
                    <a:cubicBezTo>
                      <a:pt x="55" y="72"/>
                      <a:pt x="55" y="72"/>
                      <a:pt x="55" y="72"/>
                    </a:cubicBezTo>
                    <a:cubicBezTo>
                      <a:pt x="55" y="58"/>
                      <a:pt x="55" y="58"/>
                      <a:pt x="55" y="58"/>
                    </a:cubicBezTo>
                    <a:cubicBezTo>
                      <a:pt x="100" y="58"/>
                      <a:pt x="100" y="58"/>
                      <a:pt x="100" y="58"/>
                    </a:cubicBezTo>
                    <a:cubicBezTo>
                      <a:pt x="102" y="58"/>
                      <a:pt x="104" y="57"/>
                      <a:pt x="104" y="54"/>
                    </a:cubicBezTo>
                    <a:cubicBezTo>
                      <a:pt x="104" y="0"/>
                      <a:pt x="104" y="0"/>
                      <a:pt x="104" y="0"/>
                    </a:cubicBezTo>
                    <a:lnTo>
                      <a:pt x="0" y="0"/>
                    </a:lnTo>
                    <a:close/>
                    <a:moveTo>
                      <a:pt x="85" y="50"/>
                    </a:moveTo>
                    <a:cubicBezTo>
                      <a:pt x="78" y="24"/>
                      <a:pt x="78" y="24"/>
                      <a:pt x="78" y="24"/>
                    </a:cubicBezTo>
                    <a:cubicBezTo>
                      <a:pt x="71" y="50"/>
                      <a:pt x="71" y="50"/>
                      <a:pt x="71" y="50"/>
                    </a:cubicBezTo>
                    <a:cubicBezTo>
                      <a:pt x="64" y="32"/>
                      <a:pt x="64" y="32"/>
                      <a:pt x="64" y="32"/>
                    </a:cubicBezTo>
                    <a:cubicBezTo>
                      <a:pt x="56" y="50"/>
                      <a:pt x="56" y="50"/>
                      <a:pt x="56" y="50"/>
                    </a:cubicBezTo>
                    <a:cubicBezTo>
                      <a:pt x="49" y="27"/>
                      <a:pt x="49" y="27"/>
                      <a:pt x="49" y="27"/>
                    </a:cubicBezTo>
                    <a:cubicBezTo>
                      <a:pt x="43" y="42"/>
                      <a:pt x="43" y="42"/>
                      <a:pt x="43" y="42"/>
                    </a:cubicBezTo>
                    <a:cubicBezTo>
                      <a:pt x="35" y="36"/>
                      <a:pt x="35" y="36"/>
                      <a:pt x="35" y="36"/>
                    </a:cubicBezTo>
                    <a:cubicBezTo>
                      <a:pt x="28" y="47"/>
                      <a:pt x="28" y="47"/>
                      <a:pt x="28" y="47"/>
                    </a:cubicBezTo>
                    <a:cubicBezTo>
                      <a:pt x="21" y="42"/>
                      <a:pt x="21" y="42"/>
                      <a:pt x="21" y="42"/>
                    </a:cubicBezTo>
                    <a:cubicBezTo>
                      <a:pt x="15" y="51"/>
                      <a:pt x="15" y="51"/>
                      <a:pt x="15" y="51"/>
                    </a:cubicBezTo>
                    <a:cubicBezTo>
                      <a:pt x="11" y="49"/>
                      <a:pt x="11" y="49"/>
                      <a:pt x="11" y="49"/>
                    </a:cubicBezTo>
                    <a:cubicBezTo>
                      <a:pt x="20" y="36"/>
                      <a:pt x="20" y="36"/>
                      <a:pt x="20" y="36"/>
                    </a:cubicBezTo>
                    <a:cubicBezTo>
                      <a:pt x="27" y="41"/>
                      <a:pt x="27" y="41"/>
                      <a:pt x="27" y="41"/>
                    </a:cubicBezTo>
                    <a:cubicBezTo>
                      <a:pt x="34" y="30"/>
                      <a:pt x="34" y="30"/>
                      <a:pt x="34" y="30"/>
                    </a:cubicBezTo>
                    <a:cubicBezTo>
                      <a:pt x="41" y="36"/>
                      <a:pt x="41" y="36"/>
                      <a:pt x="41" y="36"/>
                    </a:cubicBezTo>
                    <a:cubicBezTo>
                      <a:pt x="50" y="16"/>
                      <a:pt x="50" y="16"/>
                      <a:pt x="50" y="16"/>
                    </a:cubicBezTo>
                    <a:cubicBezTo>
                      <a:pt x="57" y="39"/>
                      <a:pt x="57" y="39"/>
                      <a:pt x="57" y="39"/>
                    </a:cubicBezTo>
                    <a:cubicBezTo>
                      <a:pt x="64" y="23"/>
                      <a:pt x="64" y="23"/>
                      <a:pt x="64" y="23"/>
                    </a:cubicBezTo>
                    <a:cubicBezTo>
                      <a:pt x="71" y="38"/>
                      <a:pt x="71" y="38"/>
                      <a:pt x="71" y="38"/>
                    </a:cubicBezTo>
                    <a:cubicBezTo>
                      <a:pt x="78" y="8"/>
                      <a:pt x="78" y="8"/>
                      <a:pt x="78" y="8"/>
                    </a:cubicBezTo>
                    <a:cubicBezTo>
                      <a:pt x="86" y="38"/>
                      <a:pt x="86" y="38"/>
                      <a:pt x="86" y="38"/>
                    </a:cubicBezTo>
                    <a:cubicBezTo>
                      <a:pt x="91" y="27"/>
                      <a:pt x="91" y="27"/>
                      <a:pt x="91" y="27"/>
                    </a:cubicBezTo>
                    <a:cubicBezTo>
                      <a:pt x="94" y="28"/>
                      <a:pt x="94" y="28"/>
                      <a:pt x="94" y="28"/>
                    </a:cubicBezTo>
                    <a:lnTo>
                      <a:pt x="85" y="50"/>
                    </a:lnTo>
                    <a:close/>
                  </a:path>
                </a:pathLst>
              </a:custGeom>
              <a:solidFill>
                <a:schemeClr val="accent1"/>
              </a:solidFill>
              <a:ln>
                <a:noFill/>
              </a:ln>
            </p:spPr>
            <p:txBody>
              <a:bodyPr vert="horz" wrap="square" lIns="91412" tIns="45706" rIns="91412" bIns="45706" numCol="1" anchor="t" anchorCtr="0" compatLnSpc="1"/>
              <a:lstStyle/>
              <a:p>
                <a:endParaRPr lang="en-US" sz="1800">
                  <a:solidFill>
                    <a:schemeClr val="tx1">
                      <a:lumMod val="75000"/>
                      <a:lumOff val="25000"/>
                    </a:schemeClr>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grpSp>
        <p:sp>
          <p:nvSpPr>
            <p:cNvPr id="12" name="Oval 11">
              <a:extLst>
                <a:ext uri="{FF2B5EF4-FFF2-40B4-BE49-F238E27FC236}">
                  <a16:creationId xmlns:a16="http://schemas.microsoft.com/office/drawing/2014/main" id="{719FD9F0-C79D-C2AA-C029-16A8861156E3}"/>
                </a:ext>
              </a:extLst>
            </p:cNvPr>
            <p:cNvSpPr/>
            <p:nvPr/>
          </p:nvSpPr>
          <p:spPr>
            <a:xfrm>
              <a:off x="909921" y="2331647"/>
              <a:ext cx="1675883" cy="4570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75000"/>
                    <a:lumOff val="25000"/>
                  </a:schemeClr>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16" name="TextBox 73">
              <a:extLst>
                <a:ext uri="{FF2B5EF4-FFF2-40B4-BE49-F238E27FC236}">
                  <a16:creationId xmlns:a16="http://schemas.microsoft.com/office/drawing/2014/main" id="{B78F1BA0-5C63-3EC9-EA43-8644D0BF63D7}"/>
                </a:ext>
              </a:extLst>
            </p:cNvPr>
            <p:cNvSpPr txBox="1"/>
            <p:nvPr/>
          </p:nvSpPr>
          <p:spPr>
            <a:xfrm>
              <a:off x="522866" y="2900204"/>
              <a:ext cx="2552843" cy="707886"/>
            </a:xfrm>
            <a:prstGeom prst="roundRect">
              <a:avLst>
                <a:gd name="adj" fmla="val 0"/>
              </a:avLst>
            </a:prstGeom>
            <a:noFill/>
          </p:spPr>
          <p:txBody>
            <a:bodyPr wrap="square" rtlCol="0">
              <a:spAutoFit/>
            </a:bodyPr>
            <a:lstStyle/>
            <a:p>
              <a:r>
                <a:rPr lang="en-US" altLang="zh-CN" sz="2000" dirty="0">
                  <a:solidFill>
                    <a:schemeClr val="tx1"/>
                  </a:solidFill>
                  <a:ea typeface="字魂70号-灵悦黑体" panose="00000500000000000000" pitchFamily="2" charset="-122"/>
                  <a:cs typeface="Montserrat SemiBold" panose="00000700000000000000" charset="0"/>
                  <a:sym typeface="+mn-lt"/>
                </a:rPr>
                <a:t>- </a:t>
              </a:r>
              <a:r>
                <a:rPr lang="vi-VN" altLang="zh-CN" sz="2000" dirty="0">
                  <a:solidFill>
                    <a:schemeClr val="tx1"/>
                  </a:solidFill>
                  <a:ea typeface="字魂70号-灵悦黑体" panose="00000500000000000000" pitchFamily="2" charset="-122"/>
                  <a:cs typeface="Montserrat SemiBold" panose="00000700000000000000" charset="0"/>
                  <a:sym typeface="+mn-lt"/>
                </a:rPr>
                <a:t>Hoàn thiện bài tập </a:t>
              </a:r>
              <a:r>
                <a:rPr lang="en-US" altLang="zh-CN" sz="2000" dirty="0" err="1">
                  <a:solidFill>
                    <a:schemeClr val="tx1"/>
                  </a:solidFill>
                  <a:latin typeface="Times New Roman" panose="02020603050405020304" pitchFamily="18" charset="0"/>
                  <a:ea typeface="字魂70号-灵悦黑体" panose="00000500000000000000" pitchFamily="2" charset="-122"/>
                  <a:cs typeface="Times New Roman" panose="02020603050405020304" pitchFamily="18" charset="0"/>
                  <a:sym typeface="+mn-lt"/>
                </a:rPr>
                <a:t>vận</a:t>
              </a:r>
              <a:r>
                <a:rPr lang="vi-VN" altLang="zh-CN" sz="2000" dirty="0">
                  <a:solidFill>
                    <a:schemeClr val="tx1"/>
                  </a:solidFill>
                  <a:latin typeface="Times New Roman" panose="02020603050405020304" pitchFamily="18" charset="0"/>
                  <a:ea typeface="字魂70号-灵悦黑体" panose="00000500000000000000" pitchFamily="2" charset="-122"/>
                  <a:cs typeface="Times New Roman" panose="02020603050405020304" pitchFamily="18" charset="0"/>
                  <a:sym typeface="+mn-lt"/>
                </a:rPr>
                <a:t> </a:t>
              </a:r>
              <a:r>
                <a:rPr lang="vi-VN" altLang="zh-CN" sz="2000" dirty="0">
                  <a:solidFill>
                    <a:schemeClr val="tx1"/>
                  </a:solidFill>
                  <a:ea typeface="字魂70号-灵悦黑体" panose="00000500000000000000" pitchFamily="2" charset="-122"/>
                  <a:cs typeface="Montserrat SemiBold" panose="00000700000000000000" charset="0"/>
                  <a:sym typeface="+mn-lt"/>
                </a:rPr>
                <a:t>dụng</a:t>
              </a:r>
              <a:r>
                <a:rPr lang="en-US" altLang="zh-CN" sz="2000" dirty="0">
                  <a:solidFill>
                    <a:schemeClr val="tx1"/>
                  </a:solidFill>
                  <a:ea typeface="字魂70号-灵悦黑体" panose="00000500000000000000" pitchFamily="2" charset="-122"/>
                  <a:cs typeface="Montserrat SemiBold" panose="00000700000000000000" charset="0"/>
                  <a:sym typeface="+mn-lt"/>
                </a:rPr>
                <a:t>. </a:t>
              </a:r>
              <a:endParaRPr lang="zh-CN" altLang="en-US" sz="2000" dirty="0">
                <a:solidFill>
                  <a:schemeClr val="tx1"/>
                </a:solidFill>
                <a:ea typeface="字魂70号-灵悦黑体" panose="00000500000000000000" pitchFamily="2" charset="-122"/>
                <a:cs typeface="Times New Roman" panose="02020603050405020304" pitchFamily="18" charset="0"/>
                <a:sym typeface="+mn-lt"/>
              </a:endParaRPr>
            </a:p>
          </p:txBody>
        </p:sp>
        <p:sp>
          <p:nvSpPr>
            <p:cNvPr id="17" name="文本框 21">
              <a:extLst>
                <a:ext uri="{FF2B5EF4-FFF2-40B4-BE49-F238E27FC236}">
                  <a16:creationId xmlns:a16="http://schemas.microsoft.com/office/drawing/2014/main" id="{618D2BC8-829C-702F-38FB-44C0D761AAF8}"/>
                </a:ext>
              </a:extLst>
            </p:cNvPr>
            <p:cNvSpPr txBox="1"/>
            <p:nvPr/>
          </p:nvSpPr>
          <p:spPr>
            <a:xfrm>
              <a:off x="1058991" y="2374339"/>
              <a:ext cx="1498773" cy="369332"/>
            </a:xfrm>
            <a:prstGeom prst="rect">
              <a:avLst/>
            </a:prstGeom>
            <a:noFill/>
          </p:spPr>
          <p:txBody>
            <a:bodyPr wrap="square" rtlCol="0">
              <a:spAutoFit/>
            </a:bodyPr>
            <a:lstStyle/>
            <a:p>
              <a:r>
                <a:rPr lang="vi-VN" b="1" dirty="0">
                  <a:solidFill>
                    <a:schemeClr val="bg1"/>
                  </a:solidFill>
                  <a:cs typeface="Montserrat SemiBold" panose="00000700000000000000" charset="0"/>
                  <a:sym typeface="+mn-lt"/>
                </a:rPr>
                <a:t>Nhiệm vụ 1</a:t>
              </a:r>
              <a:endParaRPr lang="en-US" b="1" dirty="0">
                <a:solidFill>
                  <a:schemeClr val="bg1"/>
                </a:solidFill>
                <a:ea typeface="字魂70号-灵悦黑体" panose="00000500000000000000" pitchFamily="2" charset="-122"/>
                <a:cs typeface="Montserrat SemiBold" panose="00000700000000000000" charset="0"/>
                <a:sym typeface="+mn-lt"/>
              </a:endParaRPr>
            </a:p>
          </p:txBody>
        </p:sp>
      </p:grpSp>
      <p:grpSp>
        <p:nvGrpSpPr>
          <p:cNvPr id="23" name="Group 22">
            <a:extLst>
              <a:ext uri="{FF2B5EF4-FFF2-40B4-BE49-F238E27FC236}">
                <a16:creationId xmlns:a16="http://schemas.microsoft.com/office/drawing/2014/main" id="{F2C54251-2474-49D2-2225-BE3FB608A524}"/>
              </a:ext>
            </a:extLst>
          </p:cNvPr>
          <p:cNvGrpSpPr/>
          <p:nvPr/>
        </p:nvGrpSpPr>
        <p:grpSpPr>
          <a:xfrm>
            <a:off x="3509213" y="1778336"/>
            <a:ext cx="2254277" cy="2093781"/>
            <a:chOff x="3426087" y="1452754"/>
            <a:chExt cx="2254277" cy="2093781"/>
          </a:xfrm>
        </p:grpSpPr>
        <p:sp>
          <p:nvSpPr>
            <p:cNvPr id="5" name="Freeform 7">
              <a:extLst>
                <a:ext uri="{FF2B5EF4-FFF2-40B4-BE49-F238E27FC236}">
                  <a16:creationId xmlns:a16="http://schemas.microsoft.com/office/drawing/2014/main" id="{E535B463-CA14-6694-839B-5F1F019DE4FF}"/>
                </a:ext>
              </a:extLst>
            </p:cNvPr>
            <p:cNvSpPr>
              <a:spLocks noEditPoints="1"/>
            </p:cNvSpPr>
            <p:nvPr/>
          </p:nvSpPr>
          <p:spPr bwMode="auto">
            <a:xfrm>
              <a:off x="4148645" y="1452754"/>
              <a:ext cx="801126" cy="755188"/>
            </a:xfrm>
            <a:custGeom>
              <a:avLst/>
              <a:gdLst>
                <a:gd name="T0" fmla="*/ 112 w 120"/>
                <a:gd name="T1" fmla="*/ 60 h 120"/>
                <a:gd name="T2" fmla="*/ 107 w 120"/>
                <a:gd name="T3" fmla="*/ 63 h 120"/>
                <a:gd name="T4" fmla="*/ 99 w 120"/>
                <a:gd name="T5" fmla="*/ 63 h 120"/>
                <a:gd name="T6" fmla="*/ 94 w 120"/>
                <a:gd name="T7" fmla="*/ 50 h 120"/>
                <a:gd name="T8" fmla="*/ 90 w 120"/>
                <a:gd name="T9" fmla="*/ 52 h 120"/>
                <a:gd name="T10" fmla="*/ 85 w 120"/>
                <a:gd name="T11" fmla="*/ 55 h 120"/>
                <a:gd name="T12" fmla="*/ 83 w 120"/>
                <a:gd name="T13" fmla="*/ 56 h 120"/>
                <a:gd name="T14" fmla="*/ 88 w 120"/>
                <a:gd name="T15" fmla="*/ 68 h 120"/>
                <a:gd name="T16" fmla="*/ 84 w 120"/>
                <a:gd name="T17" fmla="*/ 79 h 120"/>
                <a:gd name="T18" fmla="*/ 80 w 120"/>
                <a:gd name="T19" fmla="*/ 87 h 120"/>
                <a:gd name="T20" fmla="*/ 74 w 120"/>
                <a:gd name="T21" fmla="*/ 84 h 120"/>
                <a:gd name="T22" fmla="*/ 70 w 120"/>
                <a:gd name="T23" fmla="*/ 73 h 120"/>
                <a:gd name="T24" fmla="*/ 62 w 120"/>
                <a:gd name="T25" fmla="*/ 65 h 120"/>
                <a:gd name="T26" fmla="*/ 54 w 120"/>
                <a:gd name="T27" fmla="*/ 57 h 120"/>
                <a:gd name="T28" fmla="*/ 62 w 120"/>
                <a:gd name="T29" fmla="*/ 52 h 120"/>
                <a:gd name="T30" fmla="*/ 79 w 120"/>
                <a:gd name="T31" fmla="*/ 44 h 120"/>
                <a:gd name="T32" fmla="*/ 66 w 120"/>
                <a:gd name="T33" fmla="*/ 44 h 120"/>
                <a:gd name="T34" fmla="*/ 52 w 120"/>
                <a:gd name="T35" fmla="*/ 43 h 120"/>
                <a:gd name="T36" fmla="*/ 66 w 120"/>
                <a:gd name="T37" fmla="*/ 31 h 120"/>
                <a:gd name="T38" fmla="*/ 77 w 120"/>
                <a:gd name="T39" fmla="*/ 20 h 120"/>
                <a:gd name="T40" fmla="*/ 91 w 120"/>
                <a:gd name="T41" fmla="*/ 19 h 120"/>
                <a:gd name="T42" fmla="*/ 104 w 120"/>
                <a:gd name="T43" fmla="*/ 19 h 120"/>
                <a:gd name="T44" fmla="*/ 16 w 120"/>
                <a:gd name="T45" fmla="*/ 18 h 120"/>
                <a:gd name="T46" fmla="*/ 34 w 120"/>
                <a:gd name="T47" fmla="*/ 18 h 120"/>
                <a:gd name="T48" fmla="*/ 44 w 120"/>
                <a:gd name="T49" fmla="*/ 25 h 120"/>
                <a:gd name="T50" fmla="*/ 41 w 120"/>
                <a:gd name="T51" fmla="*/ 39 h 120"/>
                <a:gd name="T52" fmla="*/ 34 w 120"/>
                <a:gd name="T53" fmla="*/ 54 h 120"/>
                <a:gd name="T54" fmla="*/ 51 w 120"/>
                <a:gd name="T55" fmla="*/ 64 h 120"/>
                <a:gd name="T56" fmla="*/ 57 w 120"/>
                <a:gd name="T57" fmla="*/ 72 h 120"/>
                <a:gd name="T58" fmla="*/ 48 w 120"/>
                <a:gd name="T59" fmla="*/ 82 h 120"/>
                <a:gd name="T60" fmla="*/ 42 w 120"/>
                <a:gd name="T61" fmla="*/ 91 h 120"/>
                <a:gd name="T62" fmla="*/ 43 w 120"/>
                <a:gd name="T63" fmla="*/ 101 h 120"/>
                <a:gd name="T64" fmla="*/ 38 w 120"/>
                <a:gd name="T65" fmla="*/ 102 h 120"/>
                <a:gd name="T66" fmla="*/ 35 w 120"/>
                <a:gd name="T67" fmla="*/ 88 h 120"/>
                <a:gd name="T68" fmla="*/ 26 w 120"/>
                <a:gd name="T69" fmla="*/ 76 h 120"/>
                <a:gd name="T70" fmla="*/ 21 w 120"/>
                <a:gd name="T71" fmla="*/ 59 h 120"/>
                <a:gd name="T72" fmla="*/ 13 w 120"/>
                <a:gd name="T73" fmla="*/ 57 h 120"/>
                <a:gd name="T74" fmla="*/ 10 w 120"/>
                <a:gd name="T75" fmla="*/ 40 h 120"/>
                <a:gd name="T76" fmla="*/ 8 w 120"/>
                <a:gd name="T77" fmla="*/ 32 h 120"/>
                <a:gd name="T78" fmla="*/ 0 w 120"/>
                <a:gd name="T79" fmla="*/ 60 h 120"/>
                <a:gd name="T80" fmla="*/ 120 w 120"/>
                <a:gd name="T81" fmla="*/ 61 h 120"/>
                <a:gd name="T82" fmla="*/ 50 w 120"/>
                <a:gd name="T83" fmla="*/ 36 h 120"/>
                <a:gd name="T84" fmla="*/ 47 w 120"/>
                <a:gd name="T85" fmla="*/ 29 h 120"/>
                <a:gd name="T86" fmla="*/ 58 w 120"/>
                <a:gd name="T87" fmla="*/ 23 h 120"/>
                <a:gd name="T88" fmla="*/ 58 w 120"/>
                <a:gd name="T89" fmla="*/ 31 h 120"/>
                <a:gd name="T90" fmla="*/ 50 w 120"/>
                <a:gd name="T91"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 h="120">
                  <a:moveTo>
                    <a:pt x="115" y="63"/>
                  </a:moveTo>
                  <a:cubicBezTo>
                    <a:pt x="113" y="63"/>
                    <a:pt x="112" y="62"/>
                    <a:pt x="112" y="60"/>
                  </a:cubicBezTo>
                  <a:cubicBezTo>
                    <a:pt x="112" y="59"/>
                    <a:pt x="111" y="58"/>
                    <a:pt x="110" y="58"/>
                  </a:cubicBezTo>
                  <a:cubicBezTo>
                    <a:pt x="108" y="58"/>
                    <a:pt x="107" y="60"/>
                    <a:pt x="107" y="63"/>
                  </a:cubicBezTo>
                  <a:cubicBezTo>
                    <a:pt x="107" y="66"/>
                    <a:pt x="107" y="69"/>
                    <a:pt x="101" y="69"/>
                  </a:cubicBezTo>
                  <a:cubicBezTo>
                    <a:pt x="96" y="69"/>
                    <a:pt x="99" y="63"/>
                    <a:pt x="99" y="63"/>
                  </a:cubicBezTo>
                  <a:cubicBezTo>
                    <a:pt x="100" y="60"/>
                    <a:pt x="100" y="56"/>
                    <a:pt x="97" y="54"/>
                  </a:cubicBezTo>
                  <a:cubicBezTo>
                    <a:pt x="96" y="52"/>
                    <a:pt x="95" y="51"/>
                    <a:pt x="94" y="50"/>
                  </a:cubicBezTo>
                  <a:cubicBezTo>
                    <a:pt x="92" y="48"/>
                    <a:pt x="90" y="47"/>
                    <a:pt x="89" y="48"/>
                  </a:cubicBezTo>
                  <a:cubicBezTo>
                    <a:pt x="88" y="48"/>
                    <a:pt x="88" y="50"/>
                    <a:pt x="90" y="52"/>
                  </a:cubicBezTo>
                  <a:cubicBezTo>
                    <a:pt x="91" y="53"/>
                    <a:pt x="92" y="55"/>
                    <a:pt x="91" y="56"/>
                  </a:cubicBezTo>
                  <a:cubicBezTo>
                    <a:pt x="91" y="57"/>
                    <a:pt x="88" y="57"/>
                    <a:pt x="85" y="55"/>
                  </a:cubicBezTo>
                  <a:cubicBezTo>
                    <a:pt x="85" y="55"/>
                    <a:pt x="84" y="55"/>
                    <a:pt x="84" y="55"/>
                  </a:cubicBezTo>
                  <a:cubicBezTo>
                    <a:pt x="81" y="53"/>
                    <a:pt x="81" y="54"/>
                    <a:pt x="83" y="56"/>
                  </a:cubicBezTo>
                  <a:cubicBezTo>
                    <a:pt x="84" y="57"/>
                    <a:pt x="85" y="58"/>
                    <a:pt x="86" y="59"/>
                  </a:cubicBezTo>
                  <a:cubicBezTo>
                    <a:pt x="88" y="61"/>
                    <a:pt x="89" y="65"/>
                    <a:pt x="88" y="68"/>
                  </a:cubicBezTo>
                  <a:cubicBezTo>
                    <a:pt x="88" y="68"/>
                    <a:pt x="88" y="69"/>
                    <a:pt x="87" y="69"/>
                  </a:cubicBezTo>
                  <a:cubicBezTo>
                    <a:pt x="86" y="72"/>
                    <a:pt x="84" y="76"/>
                    <a:pt x="84" y="79"/>
                  </a:cubicBezTo>
                  <a:cubicBezTo>
                    <a:pt x="84" y="79"/>
                    <a:pt x="84" y="80"/>
                    <a:pt x="83" y="80"/>
                  </a:cubicBezTo>
                  <a:cubicBezTo>
                    <a:pt x="83" y="83"/>
                    <a:pt x="81" y="86"/>
                    <a:pt x="80" y="87"/>
                  </a:cubicBezTo>
                  <a:cubicBezTo>
                    <a:pt x="78" y="89"/>
                    <a:pt x="77" y="88"/>
                    <a:pt x="76" y="87"/>
                  </a:cubicBezTo>
                  <a:cubicBezTo>
                    <a:pt x="76" y="85"/>
                    <a:pt x="75" y="84"/>
                    <a:pt x="74" y="84"/>
                  </a:cubicBezTo>
                  <a:cubicBezTo>
                    <a:pt x="72" y="84"/>
                    <a:pt x="71" y="81"/>
                    <a:pt x="70" y="78"/>
                  </a:cubicBezTo>
                  <a:cubicBezTo>
                    <a:pt x="70" y="77"/>
                    <a:pt x="70" y="75"/>
                    <a:pt x="70" y="73"/>
                  </a:cubicBezTo>
                  <a:cubicBezTo>
                    <a:pt x="69" y="70"/>
                    <a:pt x="67" y="67"/>
                    <a:pt x="64" y="66"/>
                  </a:cubicBezTo>
                  <a:cubicBezTo>
                    <a:pt x="64" y="65"/>
                    <a:pt x="63" y="65"/>
                    <a:pt x="62" y="65"/>
                  </a:cubicBezTo>
                  <a:cubicBezTo>
                    <a:pt x="60" y="63"/>
                    <a:pt x="56" y="60"/>
                    <a:pt x="54" y="58"/>
                  </a:cubicBezTo>
                  <a:cubicBezTo>
                    <a:pt x="54" y="57"/>
                    <a:pt x="54" y="57"/>
                    <a:pt x="54" y="57"/>
                  </a:cubicBezTo>
                  <a:cubicBezTo>
                    <a:pt x="52" y="54"/>
                    <a:pt x="54" y="52"/>
                    <a:pt x="57" y="52"/>
                  </a:cubicBezTo>
                  <a:cubicBezTo>
                    <a:pt x="59" y="52"/>
                    <a:pt x="61" y="52"/>
                    <a:pt x="62" y="52"/>
                  </a:cubicBezTo>
                  <a:cubicBezTo>
                    <a:pt x="65" y="52"/>
                    <a:pt x="70" y="52"/>
                    <a:pt x="73" y="51"/>
                  </a:cubicBezTo>
                  <a:cubicBezTo>
                    <a:pt x="76" y="50"/>
                    <a:pt x="79" y="47"/>
                    <a:pt x="79" y="44"/>
                  </a:cubicBezTo>
                  <a:cubicBezTo>
                    <a:pt x="79" y="42"/>
                    <a:pt x="77" y="40"/>
                    <a:pt x="74" y="41"/>
                  </a:cubicBezTo>
                  <a:cubicBezTo>
                    <a:pt x="71" y="41"/>
                    <a:pt x="67" y="43"/>
                    <a:pt x="66" y="44"/>
                  </a:cubicBezTo>
                  <a:cubicBezTo>
                    <a:pt x="64" y="46"/>
                    <a:pt x="60" y="47"/>
                    <a:pt x="57" y="47"/>
                  </a:cubicBezTo>
                  <a:cubicBezTo>
                    <a:pt x="54" y="47"/>
                    <a:pt x="52" y="45"/>
                    <a:pt x="52" y="43"/>
                  </a:cubicBezTo>
                  <a:cubicBezTo>
                    <a:pt x="53" y="40"/>
                    <a:pt x="55" y="37"/>
                    <a:pt x="57" y="35"/>
                  </a:cubicBezTo>
                  <a:cubicBezTo>
                    <a:pt x="59" y="33"/>
                    <a:pt x="63" y="31"/>
                    <a:pt x="66" y="31"/>
                  </a:cubicBezTo>
                  <a:cubicBezTo>
                    <a:pt x="68" y="31"/>
                    <a:pt x="70" y="29"/>
                    <a:pt x="71" y="26"/>
                  </a:cubicBezTo>
                  <a:cubicBezTo>
                    <a:pt x="72" y="23"/>
                    <a:pt x="75" y="21"/>
                    <a:pt x="77" y="20"/>
                  </a:cubicBezTo>
                  <a:cubicBezTo>
                    <a:pt x="79" y="20"/>
                    <a:pt x="80" y="20"/>
                    <a:pt x="82" y="20"/>
                  </a:cubicBezTo>
                  <a:cubicBezTo>
                    <a:pt x="84" y="19"/>
                    <a:pt x="88" y="19"/>
                    <a:pt x="91" y="19"/>
                  </a:cubicBezTo>
                  <a:cubicBezTo>
                    <a:pt x="93" y="19"/>
                    <a:pt x="95" y="19"/>
                    <a:pt x="97" y="19"/>
                  </a:cubicBezTo>
                  <a:cubicBezTo>
                    <a:pt x="99" y="19"/>
                    <a:pt x="102" y="19"/>
                    <a:pt x="104" y="19"/>
                  </a:cubicBezTo>
                  <a:cubicBezTo>
                    <a:pt x="93" y="7"/>
                    <a:pt x="78" y="0"/>
                    <a:pt x="60" y="0"/>
                  </a:cubicBezTo>
                  <a:cubicBezTo>
                    <a:pt x="43" y="0"/>
                    <a:pt x="27" y="7"/>
                    <a:pt x="16" y="18"/>
                  </a:cubicBezTo>
                  <a:cubicBezTo>
                    <a:pt x="19" y="18"/>
                    <a:pt x="21" y="18"/>
                    <a:pt x="24" y="18"/>
                  </a:cubicBezTo>
                  <a:cubicBezTo>
                    <a:pt x="27" y="18"/>
                    <a:pt x="31" y="18"/>
                    <a:pt x="34" y="18"/>
                  </a:cubicBezTo>
                  <a:cubicBezTo>
                    <a:pt x="35" y="18"/>
                    <a:pt x="37" y="19"/>
                    <a:pt x="38" y="19"/>
                  </a:cubicBezTo>
                  <a:cubicBezTo>
                    <a:pt x="41" y="20"/>
                    <a:pt x="43" y="23"/>
                    <a:pt x="44" y="25"/>
                  </a:cubicBezTo>
                  <a:cubicBezTo>
                    <a:pt x="44" y="27"/>
                    <a:pt x="44" y="29"/>
                    <a:pt x="44" y="31"/>
                  </a:cubicBezTo>
                  <a:cubicBezTo>
                    <a:pt x="45" y="34"/>
                    <a:pt x="43" y="37"/>
                    <a:pt x="41" y="39"/>
                  </a:cubicBezTo>
                  <a:cubicBezTo>
                    <a:pt x="39" y="42"/>
                    <a:pt x="36" y="44"/>
                    <a:pt x="33" y="47"/>
                  </a:cubicBezTo>
                  <a:cubicBezTo>
                    <a:pt x="31" y="49"/>
                    <a:pt x="31" y="52"/>
                    <a:pt x="34" y="54"/>
                  </a:cubicBezTo>
                  <a:cubicBezTo>
                    <a:pt x="36" y="56"/>
                    <a:pt x="39" y="57"/>
                    <a:pt x="41" y="59"/>
                  </a:cubicBezTo>
                  <a:cubicBezTo>
                    <a:pt x="44" y="61"/>
                    <a:pt x="48" y="63"/>
                    <a:pt x="51" y="64"/>
                  </a:cubicBezTo>
                  <a:cubicBezTo>
                    <a:pt x="51" y="64"/>
                    <a:pt x="52" y="65"/>
                    <a:pt x="52" y="65"/>
                  </a:cubicBezTo>
                  <a:cubicBezTo>
                    <a:pt x="55" y="66"/>
                    <a:pt x="57" y="69"/>
                    <a:pt x="57" y="72"/>
                  </a:cubicBezTo>
                  <a:cubicBezTo>
                    <a:pt x="56" y="74"/>
                    <a:pt x="55" y="77"/>
                    <a:pt x="54" y="77"/>
                  </a:cubicBezTo>
                  <a:cubicBezTo>
                    <a:pt x="52" y="77"/>
                    <a:pt x="50" y="79"/>
                    <a:pt x="48" y="82"/>
                  </a:cubicBezTo>
                  <a:cubicBezTo>
                    <a:pt x="48" y="82"/>
                    <a:pt x="48" y="83"/>
                    <a:pt x="47" y="83"/>
                  </a:cubicBezTo>
                  <a:cubicBezTo>
                    <a:pt x="46" y="86"/>
                    <a:pt x="43" y="90"/>
                    <a:pt x="42" y="91"/>
                  </a:cubicBezTo>
                  <a:cubicBezTo>
                    <a:pt x="40" y="93"/>
                    <a:pt x="40" y="95"/>
                    <a:pt x="41" y="97"/>
                  </a:cubicBezTo>
                  <a:cubicBezTo>
                    <a:pt x="43" y="98"/>
                    <a:pt x="43" y="100"/>
                    <a:pt x="43" y="101"/>
                  </a:cubicBezTo>
                  <a:cubicBezTo>
                    <a:pt x="43" y="103"/>
                    <a:pt x="41" y="103"/>
                    <a:pt x="39" y="103"/>
                  </a:cubicBezTo>
                  <a:cubicBezTo>
                    <a:pt x="39" y="102"/>
                    <a:pt x="38" y="102"/>
                    <a:pt x="38" y="102"/>
                  </a:cubicBezTo>
                  <a:cubicBezTo>
                    <a:pt x="36" y="101"/>
                    <a:pt x="34" y="98"/>
                    <a:pt x="34" y="95"/>
                  </a:cubicBezTo>
                  <a:cubicBezTo>
                    <a:pt x="34" y="93"/>
                    <a:pt x="34" y="90"/>
                    <a:pt x="35" y="88"/>
                  </a:cubicBezTo>
                  <a:cubicBezTo>
                    <a:pt x="35" y="85"/>
                    <a:pt x="34" y="82"/>
                    <a:pt x="32" y="81"/>
                  </a:cubicBezTo>
                  <a:cubicBezTo>
                    <a:pt x="30" y="80"/>
                    <a:pt x="28" y="77"/>
                    <a:pt x="26" y="76"/>
                  </a:cubicBezTo>
                  <a:cubicBezTo>
                    <a:pt x="25" y="74"/>
                    <a:pt x="24" y="71"/>
                    <a:pt x="24" y="68"/>
                  </a:cubicBezTo>
                  <a:cubicBezTo>
                    <a:pt x="24" y="65"/>
                    <a:pt x="22" y="61"/>
                    <a:pt x="21" y="59"/>
                  </a:cubicBezTo>
                  <a:cubicBezTo>
                    <a:pt x="19" y="58"/>
                    <a:pt x="18" y="57"/>
                    <a:pt x="18" y="57"/>
                  </a:cubicBezTo>
                  <a:cubicBezTo>
                    <a:pt x="18" y="57"/>
                    <a:pt x="18" y="57"/>
                    <a:pt x="13" y="57"/>
                  </a:cubicBezTo>
                  <a:cubicBezTo>
                    <a:pt x="7" y="57"/>
                    <a:pt x="7" y="51"/>
                    <a:pt x="7" y="51"/>
                  </a:cubicBezTo>
                  <a:cubicBezTo>
                    <a:pt x="7" y="48"/>
                    <a:pt x="9" y="43"/>
                    <a:pt x="10" y="40"/>
                  </a:cubicBezTo>
                  <a:cubicBezTo>
                    <a:pt x="10" y="39"/>
                    <a:pt x="11" y="37"/>
                    <a:pt x="12" y="35"/>
                  </a:cubicBezTo>
                  <a:cubicBezTo>
                    <a:pt x="13" y="32"/>
                    <a:pt x="11" y="30"/>
                    <a:pt x="8" y="32"/>
                  </a:cubicBezTo>
                  <a:cubicBezTo>
                    <a:pt x="8" y="32"/>
                    <a:pt x="7" y="32"/>
                    <a:pt x="6" y="32"/>
                  </a:cubicBezTo>
                  <a:cubicBezTo>
                    <a:pt x="2" y="41"/>
                    <a:pt x="0" y="50"/>
                    <a:pt x="0" y="60"/>
                  </a:cubicBezTo>
                  <a:cubicBezTo>
                    <a:pt x="0" y="93"/>
                    <a:pt x="27" y="120"/>
                    <a:pt x="60" y="120"/>
                  </a:cubicBezTo>
                  <a:cubicBezTo>
                    <a:pt x="93" y="120"/>
                    <a:pt x="119" y="93"/>
                    <a:pt x="120" y="61"/>
                  </a:cubicBezTo>
                  <a:cubicBezTo>
                    <a:pt x="118" y="62"/>
                    <a:pt x="116" y="63"/>
                    <a:pt x="115" y="63"/>
                  </a:cubicBezTo>
                  <a:close/>
                  <a:moveTo>
                    <a:pt x="50" y="36"/>
                  </a:moveTo>
                  <a:cubicBezTo>
                    <a:pt x="49" y="37"/>
                    <a:pt x="48" y="36"/>
                    <a:pt x="47" y="33"/>
                  </a:cubicBezTo>
                  <a:cubicBezTo>
                    <a:pt x="47" y="32"/>
                    <a:pt x="47" y="30"/>
                    <a:pt x="47" y="29"/>
                  </a:cubicBezTo>
                  <a:cubicBezTo>
                    <a:pt x="47" y="26"/>
                    <a:pt x="51" y="23"/>
                    <a:pt x="53" y="23"/>
                  </a:cubicBezTo>
                  <a:cubicBezTo>
                    <a:pt x="55" y="23"/>
                    <a:pt x="56" y="23"/>
                    <a:pt x="58" y="23"/>
                  </a:cubicBezTo>
                  <a:cubicBezTo>
                    <a:pt x="61" y="23"/>
                    <a:pt x="63" y="25"/>
                    <a:pt x="63" y="26"/>
                  </a:cubicBezTo>
                  <a:cubicBezTo>
                    <a:pt x="63" y="27"/>
                    <a:pt x="61" y="29"/>
                    <a:pt x="58" y="31"/>
                  </a:cubicBezTo>
                  <a:cubicBezTo>
                    <a:pt x="58" y="31"/>
                    <a:pt x="58" y="31"/>
                    <a:pt x="57" y="31"/>
                  </a:cubicBezTo>
                  <a:cubicBezTo>
                    <a:pt x="54" y="33"/>
                    <a:pt x="51" y="35"/>
                    <a:pt x="50" y="36"/>
                  </a:cubicBezTo>
                  <a:close/>
                </a:path>
              </a:pathLst>
            </a:custGeom>
            <a:solidFill>
              <a:schemeClr val="accent2"/>
            </a:solidFill>
            <a:ln>
              <a:noFill/>
            </a:ln>
          </p:spPr>
          <p:txBody>
            <a:bodyPr vert="horz" wrap="square" lIns="91412" tIns="45706" rIns="91412" bIns="45706" numCol="1" anchor="t" anchorCtr="0" compatLnSpc="1"/>
            <a:lstStyle/>
            <a:p>
              <a:endParaRPr lang="en-US" sz="1800">
                <a:solidFill>
                  <a:schemeClr val="tx1">
                    <a:lumMod val="75000"/>
                    <a:lumOff val="25000"/>
                  </a:schemeClr>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13" name="Oval 12">
              <a:extLst>
                <a:ext uri="{FF2B5EF4-FFF2-40B4-BE49-F238E27FC236}">
                  <a16:creationId xmlns:a16="http://schemas.microsoft.com/office/drawing/2014/main" id="{BF43DB40-B83F-0B78-305A-7CE1AE216057}"/>
                </a:ext>
              </a:extLst>
            </p:cNvPr>
            <p:cNvSpPr/>
            <p:nvPr/>
          </p:nvSpPr>
          <p:spPr>
            <a:xfrm>
              <a:off x="3657883" y="2369164"/>
              <a:ext cx="1675883" cy="4570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75000"/>
                    <a:lumOff val="25000"/>
                  </a:schemeClr>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18" name="TextBox 73">
              <a:extLst>
                <a:ext uri="{FF2B5EF4-FFF2-40B4-BE49-F238E27FC236}">
                  <a16:creationId xmlns:a16="http://schemas.microsoft.com/office/drawing/2014/main" id="{4E0FD3AF-221F-93FE-4FF8-7A60AD9E2E85}"/>
                </a:ext>
              </a:extLst>
            </p:cNvPr>
            <p:cNvSpPr txBox="1"/>
            <p:nvPr/>
          </p:nvSpPr>
          <p:spPr>
            <a:xfrm>
              <a:off x="3426087" y="2900204"/>
              <a:ext cx="2254277" cy="646331"/>
            </a:xfrm>
            <a:prstGeom prst="roundRect">
              <a:avLst>
                <a:gd name="adj" fmla="val 0"/>
              </a:avLst>
            </a:prstGeom>
            <a:noFill/>
          </p:spPr>
          <p:txBody>
            <a:bodyPr wrap="square" rtlCol="0">
              <a:spAutoFit/>
            </a:bodyPr>
            <a:lstStyle/>
            <a:p>
              <a:pPr indent="457200" algn="just"/>
              <a:r>
                <a:rPr lang="fr-FR" dirty="0">
                  <a:solidFill>
                    <a:srgbClr val="000000"/>
                  </a:solidFill>
                  <a:latin typeface="Times New Roman" panose="02020603050405020304" pitchFamily="18" charset="0"/>
                  <a:ea typeface="Times New Roman" panose="02020603050405020304" pitchFamily="18" charset="0"/>
                </a:rPr>
                <a:t>- </a:t>
              </a:r>
              <a:r>
                <a:rPr lang="fr-FR" sz="1800" dirty="0" err="1">
                  <a:solidFill>
                    <a:srgbClr val="000000"/>
                  </a:solidFill>
                  <a:effectLst/>
                  <a:latin typeface="Times New Roman" panose="02020603050405020304" pitchFamily="18" charset="0"/>
                  <a:ea typeface="Times New Roman" panose="02020603050405020304" pitchFamily="18" charset="0"/>
                </a:rPr>
                <a:t>Xem</a:t>
              </a: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dirty="0" err="1">
                  <a:solidFill>
                    <a:srgbClr val="000000"/>
                  </a:solidFill>
                  <a:effectLst/>
                  <a:latin typeface="Times New Roman" panose="02020603050405020304" pitchFamily="18" charset="0"/>
                  <a:ea typeface="Times New Roman" panose="02020603050405020304" pitchFamily="18" charset="0"/>
                </a:rPr>
                <a:t>trước</a:t>
              </a: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dirty="0" err="1">
                  <a:solidFill>
                    <a:srgbClr val="000000"/>
                  </a:solidFill>
                  <a:effectLst/>
                  <a:latin typeface="Times New Roman" panose="02020603050405020304" pitchFamily="18" charset="0"/>
                  <a:ea typeface="Times New Roman" panose="02020603050405020304" pitchFamily="18" charset="0"/>
                </a:rPr>
                <a:t>bài</a:t>
              </a:r>
              <a:r>
                <a:rPr lang="fr-FR" sz="1800" dirty="0">
                  <a:solidFill>
                    <a:srgbClr val="000000"/>
                  </a:solidFill>
                  <a:effectLst/>
                  <a:latin typeface="Times New Roman" panose="02020603050405020304" pitchFamily="18" charset="0"/>
                  <a:ea typeface="Times New Roman" panose="02020603050405020304" pitchFamily="18" charset="0"/>
                </a:rPr>
                <a:t> 12 SGK </a:t>
              </a:r>
              <a:r>
                <a:rPr lang="fr-FR" sz="1800" dirty="0" err="1">
                  <a:solidFill>
                    <a:srgbClr val="000000"/>
                  </a:solidFill>
                  <a:effectLst/>
                  <a:latin typeface="Times New Roman" panose="02020603050405020304" pitchFamily="18" charset="0"/>
                  <a:ea typeface="Times New Roman" panose="02020603050405020304" pitchFamily="18" charset="0"/>
                </a:rPr>
                <a:t>Mĩ</a:t>
              </a: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dirty="0" err="1">
                  <a:solidFill>
                    <a:srgbClr val="000000"/>
                  </a:solidFill>
                  <a:effectLst/>
                  <a:latin typeface="Times New Roman" panose="02020603050405020304" pitchFamily="18" charset="0"/>
                  <a:ea typeface="Times New Roman" panose="02020603050405020304" pitchFamily="18" charset="0"/>
                </a:rPr>
                <a:t>thuật</a:t>
              </a:r>
              <a:r>
                <a:rPr lang="fr-FR" sz="1800" dirty="0">
                  <a:solidFill>
                    <a:srgbClr val="000000"/>
                  </a:solidFill>
                  <a:effectLst/>
                  <a:latin typeface="Times New Roman" panose="02020603050405020304" pitchFamily="18" charset="0"/>
                  <a:ea typeface="Times New Roman" panose="02020603050405020304" pitchFamily="18" charset="0"/>
                </a:rPr>
                <a:t> 9.</a:t>
              </a:r>
              <a:endParaRPr lang="en-US" sz="1800" dirty="0">
                <a:effectLst/>
                <a:latin typeface="Times New Roman" panose="02020603050405020304" pitchFamily="18" charset="0"/>
                <a:ea typeface="Times New Roman" panose="02020603050405020304" pitchFamily="18" charset="0"/>
              </a:endParaRPr>
            </a:p>
          </p:txBody>
        </p:sp>
        <p:sp>
          <p:nvSpPr>
            <p:cNvPr id="19" name="文本框 21">
              <a:extLst>
                <a:ext uri="{FF2B5EF4-FFF2-40B4-BE49-F238E27FC236}">
                  <a16:creationId xmlns:a16="http://schemas.microsoft.com/office/drawing/2014/main" id="{ACE85612-8BE6-3A05-D079-C9F957C556B7}"/>
                </a:ext>
              </a:extLst>
            </p:cNvPr>
            <p:cNvSpPr txBox="1"/>
            <p:nvPr/>
          </p:nvSpPr>
          <p:spPr>
            <a:xfrm>
              <a:off x="3822612" y="2405255"/>
              <a:ext cx="1498773" cy="369332"/>
            </a:xfrm>
            <a:prstGeom prst="rect">
              <a:avLst/>
            </a:prstGeom>
            <a:noFill/>
          </p:spPr>
          <p:txBody>
            <a:bodyPr wrap="square" rtlCol="0">
              <a:spAutoFit/>
            </a:bodyPr>
            <a:lstStyle/>
            <a:p>
              <a:r>
                <a:rPr lang="vi-VN" b="1" dirty="0">
                  <a:solidFill>
                    <a:schemeClr val="bg1"/>
                  </a:solidFill>
                  <a:cs typeface="Montserrat SemiBold" panose="00000700000000000000" charset="0"/>
                  <a:sym typeface="+mn-lt"/>
                </a:rPr>
                <a:t>Nhiệm vụ 2</a:t>
              </a:r>
              <a:endParaRPr lang="en-US" b="1" dirty="0">
                <a:solidFill>
                  <a:schemeClr val="bg1"/>
                </a:solidFill>
                <a:ea typeface="字魂70号-灵悦黑体" panose="00000500000000000000" pitchFamily="2" charset="-122"/>
                <a:cs typeface="Montserrat SemiBold" panose="00000700000000000000" charset="0"/>
                <a:sym typeface="+mn-lt"/>
              </a:endParaRPr>
            </a:p>
          </p:txBody>
        </p:sp>
      </p:grpSp>
      <p:grpSp>
        <p:nvGrpSpPr>
          <p:cNvPr id="24" name="Group 23">
            <a:extLst>
              <a:ext uri="{FF2B5EF4-FFF2-40B4-BE49-F238E27FC236}">
                <a16:creationId xmlns:a16="http://schemas.microsoft.com/office/drawing/2014/main" id="{387D61D6-BD8B-261D-89FB-7EF66ACFD3F3}"/>
              </a:ext>
            </a:extLst>
          </p:cNvPr>
          <p:cNvGrpSpPr/>
          <p:nvPr/>
        </p:nvGrpSpPr>
        <p:grpSpPr>
          <a:xfrm>
            <a:off x="6012873" y="1743152"/>
            <a:ext cx="2479963" cy="2128965"/>
            <a:chOff x="6019800" y="1417570"/>
            <a:chExt cx="2479963" cy="2128965"/>
          </a:xfrm>
        </p:grpSpPr>
        <p:grpSp>
          <p:nvGrpSpPr>
            <p:cNvPr id="6" name="Group 5">
              <a:extLst>
                <a:ext uri="{FF2B5EF4-FFF2-40B4-BE49-F238E27FC236}">
                  <a16:creationId xmlns:a16="http://schemas.microsoft.com/office/drawing/2014/main" id="{0A59B085-6A16-EE7A-FCE2-1193B3D399C4}"/>
                </a:ext>
              </a:extLst>
            </p:cNvPr>
            <p:cNvGrpSpPr/>
            <p:nvPr/>
          </p:nvGrpSpPr>
          <p:grpSpPr>
            <a:xfrm>
              <a:off x="6976352" y="1417570"/>
              <a:ext cx="583510" cy="825556"/>
              <a:chOff x="1531144" y="3781426"/>
              <a:chExt cx="504641" cy="713971"/>
            </a:xfrm>
          </p:grpSpPr>
          <p:sp>
            <p:nvSpPr>
              <p:cNvPr id="7" name="Freeform 8">
                <a:extLst>
                  <a:ext uri="{FF2B5EF4-FFF2-40B4-BE49-F238E27FC236}">
                    <a16:creationId xmlns:a16="http://schemas.microsoft.com/office/drawing/2014/main" id="{E704AD89-C923-18FC-DA83-A5565775B887}"/>
                  </a:ext>
                </a:extLst>
              </p:cNvPr>
              <p:cNvSpPr/>
              <p:nvPr/>
            </p:nvSpPr>
            <p:spPr bwMode="auto">
              <a:xfrm>
                <a:off x="1624597" y="3781426"/>
                <a:ext cx="332690" cy="291570"/>
              </a:xfrm>
              <a:custGeom>
                <a:avLst/>
                <a:gdLst>
                  <a:gd name="T0" fmla="*/ 42 w 47"/>
                  <a:gd name="T1" fmla="*/ 32 h 41"/>
                  <a:gd name="T2" fmla="*/ 31 w 47"/>
                  <a:gd name="T3" fmla="*/ 26 h 41"/>
                  <a:gd name="T4" fmla="*/ 32 w 47"/>
                  <a:gd name="T5" fmla="*/ 24 h 41"/>
                  <a:gd name="T6" fmla="*/ 32 w 47"/>
                  <a:gd name="T7" fmla="*/ 21 h 41"/>
                  <a:gd name="T8" fmla="*/ 33 w 47"/>
                  <a:gd name="T9" fmla="*/ 21 h 41"/>
                  <a:gd name="T10" fmla="*/ 34 w 47"/>
                  <a:gd name="T11" fmla="*/ 16 h 41"/>
                  <a:gd name="T12" fmla="*/ 33 w 47"/>
                  <a:gd name="T13" fmla="*/ 15 h 41"/>
                  <a:gd name="T14" fmla="*/ 33 w 47"/>
                  <a:gd name="T15" fmla="*/ 8 h 41"/>
                  <a:gd name="T16" fmla="*/ 34 w 47"/>
                  <a:gd name="T17" fmla="*/ 8 h 41"/>
                  <a:gd name="T18" fmla="*/ 29 w 47"/>
                  <a:gd name="T19" fmla="*/ 2 h 41"/>
                  <a:gd name="T20" fmla="*/ 24 w 47"/>
                  <a:gd name="T21" fmla="*/ 1 h 41"/>
                  <a:gd name="T22" fmla="*/ 23 w 47"/>
                  <a:gd name="T23" fmla="*/ 1 h 41"/>
                  <a:gd name="T24" fmla="*/ 22 w 47"/>
                  <a:gd name="T25" fmla="*/ 1 h 41"/>
                  <a:gd name="T26" fmla="*/ 14 w 47"/>
                  <a:gd name="T27" fmla="*/ 15 h 41"/>
                  <a:gd name="T28" fmla="*/ 13 w 47"/>
                  <a:gd name="T29" fmla="*/ 16 h 41"/>
                  <a:gd name="T30" fmla="*/ 14 w 47"/>
                  <a:gd name="T31" fmla="*/ 21 h 41"/>
                  <a:gd name="T32" fmla="*/ 15 w 47"/>
                  <a:gd name="T33" fmla="*/ 21 h 41"/>
                  <a:gd name="T34" fmla="*/ 16 w 47"/>
                  <a:gd name="T35" fmla="*/ 24 h 41"/>
                  <a:gd name="T36" fmla="*/ 17 w 47"/>
                  <a:gd name="T37" fmla="*/ 26 h 41"/>
                  <a:gd name="T38" fmla="*/ 5 w 47"/>
                  <a:gd name="T39" fmla="*/ 32 h 41"/>
                  <a:gd name="T40" fmla="*/ 1 w 47"/>
                  <a:gd name="T41" fmla="*/ 41 h 41"/>
                  <a:gd name="T42" fmla="*/ 24 w 47"/>
                  <a:gd name="T43" fmla="*/ 41 h 41"/>
                  <a:gd name="T44" fmla="*/ 46 w 47"/>
                  <a:gd name="T45" fmla="*/ 41 h 41"/>
                  <a:gd name="T46" fmla="*/ 42 w 47"/>
                  <a:gd name="T47" fmla="*/ 3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41">
                    <a:moveTo>
                      <a:pt x="42" y="32"/>
                    </a:moveTo>
                    <a:cubicBezTo>
                      <a:pt x="37" y="30"/>
                      <a:pt x="32" y="30"/>
                      <a:pt x="31" y="26"/>
                    </a:cubicBezTo>
                    <a:cubicBezTo>
                      <a:pt x="31" y="26"/>
                      <a:pt x="31" y="25"/>
                      <a:pt x="32" y="24"/>
                    </a:cubicBezTo>
                    <a:cubicBezTo>
                      <a:pt x="32" y="22"/>
                      <a:pt x="32" y="21"/>
                      <a:pt x="32" y="21"/>
                    </a:cubicBezTo>
                    <a:cubicBezTo>
                      <a:pt x="32" y="21"/>
                      <a:pt x="33" y="22"/>
                      <a:pt x="33" y="21"/>
                    </a:cubicBezTo>
                    <a:cubicBezTo>
                      <a:pt x="34" y="20"/>
                      <a:pt x="34" y="17"/>
                      <a:pt x="34" y="16"/>
                    </a:cubicBezTo>
                    <a:cubicBezTo>
                      <a:pt x="34" y="15"/>
                      <a:pt x="33" y="15"/>
                      <a:pt x="33" y="15"/>
                    </a:cubicBezTo>
                    <a:cubicBezTo>
                      <a:pt x="33" y="15"/>
                      <a:pt x="34" y="11"/>
                      <a:pt x="33" y="8"/>
                    </a:cubicBezTo>
                    <a:cubicBezTo>
                      <a:pt x="33" y="8"/>
                      <a:pt x="34" y="8"/>
                      <a:pt x="34" y="8"/>
                    </a:cubicBezTo>
                    <a:cubicBezTo>
                      <a:pt x="32" y="6"/>
                      <a:pt x="33" y="4"/>
                      <a:pt x="29" y="2"/>
                    </a:cubicBezTo>
                    <a:cubicBezTo>
                      <a:pt x="28" y="2"/>
                      <a:pt x="26" y="1"/>
                      <a:pt x="24" y="1"/>
                    </a:cubicBezTo>
                    <a:cubicBezTo>
                      <a:pt x="23" y="1"/>
                      <a:pt x="23" y="1"/>
                      <a:pt x="23" y="1"/>
                    </a:cubicBezTo>
                    <a:cubicBezTo>
                      <a:pt x="22" y="1"/>
                      <a:pt x="22" y="1"/>
                      <a:pt x="22" y="1"/>
                    </a:cubicBezTo>
                    <a:cubicBezTo>
                      <a:pt x="11" y="0"/>
                      <a:pt x="14" y="15"/>
                      <a:pt x="14" y="15"/>
                    </a:cubicBezTo>
                    <a:cubicBezTo>
                      <a:pt x="14" y="15"/>
                      <a:pt x="13" y="15"/>
                      <a:pt x="13" y="16"/>
                    </a:cubicBezTo>
                    <a:cubicBezTo>
                      <a:pt x="13" y="17"/>
                      <a:pt x="14" y="20"/>
                      <a:pt x="14" y="21"/>
                    </a:cubicBezTo>
                    <a:cubicBezTo>
                      <a:pt x="14" y="22"/>
                      <a:pt x="15" y="21"/>
                      <a:pt x="15" y="21"/>
                    </a:cubicBezTo>
                    <a:cubicBezTo>
                      <a:pt x="15" y="21"/>
                      <a:pt x="15" y="22"/>
                      <a:pt x="16" y="24"/>
                    </a:cubicBezTo>
                    <a:cubicBezTo>
                      <a:pt x="16" y="25"/>
                      <a:pt x="17" y="26"/>
                      <a:pt x="17" y="26"/>
                    </a:cubicBezTo>
                    <a:cubicBezTo>
                      <a:pt x="16" y="30"/>
                      <a:pt x="10" y="30"/>
                      <a:pt x="5" y="32"/>
                    </a:cubicBezTo>
                    <a:cubicBezTo>
                      <a:pt x="0" y="33"/>
                      <a:pt x="1" y="41"/>
                      <a:pt x="1" y="41"/>
                    </a:cubicBezTo>
                    <a:cubicBezTo>
                      <a:pt x="24" y="41"/>
                      <a:pt x="24" y="41"/>
                      <a:pt x="24" y="41"/>
                    </a:cubicBezTo>
                    <a:cubicBezTo>
                      <a:pt x="46" y="41"/>
                      <a:pt x="46" y="41"/>
                      <a:pt x="46" y="41"/>
                    </a:cubicBezTo>
                    <a:cubicBezTo>
                      <a:pt x="46" y="41"/>
                      <a:pt x="47" y="33"/>
                      <a:pt x="42" y="3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800">
                  <a:solidFill>
                    <a:schemeClr val="tx1">
                      <a:lumMod val="75000"/>
                      <a:lumOff val="25000"/>
                    </a:schemeClr>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8" name="Oval 9">
                <a:extLst>
                  <a:ext uri="{FF2B5EF4-FFF2-40B4-BE49-F238E27FC236}">
                    <a16:creationId xmlns:a16="http://schemas.microsoft.com/office/drawing/2014/main" id="{C8D1376C-3CF0-CE1E-9020-C81DCF7ADF16}"/>
                  </a:ext>
                </a:extLst>
              </p:cNvPr>
              <p:cNvSpPr>
                <a:spLocks noChangeArrowheads="1"/>
              </p:cNvSpPr>
              <p:nvPr/>
            </p:nvSpPr>
            <p:spPr bwMode="auto">
              <a:xfrm>
                <a:off x="1718048" y="4368303"/>
                <a:ext cx="134571" cy="127094"/>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800">
                  <a:solidFill>
                    <a:schemeClr val="tx1">
                      <a:lumMod val="75000"/>
                      <a:lumOff val="25000"/>
                    </a:schemeClr>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9" name="Oval 10">
                <a:extLst>
                  <a:ext uri="{FF2B5EF4-FFF2-40B4-BE49-F238E27FC236}">
                    <a16:creationId xmlns:a16="http://schemas.microsoft.com/office/drawing/2014/main" id="{0066B32A-EDD2-4061-B946-603C93D6326B}"/>
                  </a:ext>
                </a:extLst>
              </p:cNvPr>
              <p:cNvSpPr>
                <a:spLocks noChangeArrowheads="1"/>
              </p:cNvSpPr>
              <p:nvPr/>
            </p:nvSpPr>
            <p:spPr bwMode="auto">
              <a:xfrm>
                <a:off x="1531144" y="4368303"/>
                <a:ext cx="134571" cy="12709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800">
                  <a:solidFill>
                    <a:schemeClr val="tx1">
                      <a:lumMod val="75000"/>
                      <a:lumOff val="25000"/>
                    </a:schemeClr>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10" name="Oval 11">
                <a:extLst>
                  <a:ext uri="{FF2B5EF4-FFF2-40B4-BE49-F238E27FC236}">
                    <a16:creationId xmlns:a16="http://schemas.microsoft.com/office/drawing/2014/main" id="{424B1723-E653-A5B4-E40A-F5EEBA0BFAA0}"/>
                  </a:ext>
                </a:extLst>
              </p:cNvPr>
              <p:cNvSpPr>
                <a:spLocks noChangeArrowheads="1"/>
              </p:cNvSpPr>
              <p:nvPr/>
            </p:nvSpPr>
            <p:spPr bwMode="auto">
              <a:xfrm>
                <a:off x="1901214" y="4368303"/>
                <a:ext cx="134571" cy="127094"/>
              </a:xfrm>
              <a:prstGeom prst="ellipse">
                <a:avLst/>
              </a:pr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800">
                  <a:solidFill>
                    <a:schemeClr val="tx1">
                      <a:lumMod val="75000"/>
                      <a:lumOff val="25000"/>
                    </a:schemeClr>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11" name="Freeform 12">
                <a:extLst>
                  <a:ext uri="{FF2B5EF4-FFF2-40B4-BE49-F238E27FC236}">
                    <a16:creationId xmlns:a16="http://schemas.microsoft.com/office/drawing/2014/main" id="{ED8F5CA4-7A1C-9CC1-15E4-0BA6111BCA34}"/>
                  </a:ext>
                </a:extLst>
              </p:cNvPr>
              <p:cNvSpPr/>
              <p:nvPr/>
            </p:nvSpPr>
            <p:spPr bwMode="auto">
              <a:xfrm>
                <a:off x="1598429" y="4162710"/>
                <a:ext cx="381284" cy="134571"/>
              </a:xfrm>
              <a:custGeom>
                <a:avLst/>
                <a:gdLst>
                  <a:gd name="T0" fmla="*/ 90 w 102"/>
                  <a:gd name="T1" fmla="*/ 0 h 36"/>
                  <a:gd name="T2" fmla="*/ 11 w 102"/>
                  <a:gd name="T3" fmla="*/ 0 h 36"/>
                  <a:gd name="T4" fmla="*/ 0 w 102"/>
                  <a:gd name="T5" fmla="*/ 32 h 36"/>
                  <a:gd name="T6" fmla="*/ 7 w 102"/>
                  <a:gd name="T7" fmla="*/ 34 h 36"/>
                  <a:gd name="T8" fmla="*/ 17 w 102"/>
                  <a:gd name="T9" fmla="*/ 10 h 36"/>
                  <a:gd name="T10" fmla="*/ 47 w 102"/>
                  <a:gd name="T11" fmla="*/ 10 h 36"/>
                  <a:gd name="T12" fmla="*/ 47 w 102"/>
                  <a:gd name="T13" fmla="*/ 36 h 36"/>
                  <a:gd name="T14" fmla="*/ 54 w 102"/>
                  <a:gd name="T15" fmla="*/ 36 h 36"/>
                  <a:gd name="T16" fmla="*/ 54 w 102"/>
                  <a:gd name="T17" fmla="*/ 10 h 36"/>
                  <a:gd name="T18" fmla="*/ 85 w 102"/>
                  <a:gd name="T19" fmla="*/ 10 h 36"/>
                  <a:gd name="T20" fmla="*/ 94 w 102"/>
                  <a:gd name="T21" fmla="*/ 34 h 36"/>
                  <a:gd name="T22" fmla="*/ 102 w 102"/>
                  <a:gd name="T23" fmla="*/ 32 h 36"/>
                  <a:gd name="T24" fmla="*/ 90 w 102"/>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36">
                    <a:moveTo>
                      <a:pt x="90" y="0"/>
                    </a:moveTo>
                    <a:lnTo>
                      <a:pt x="11" y="0"/>
                    </a:lnTo>
                    <a:lnTo>
                      <a:pt x="0" y="32"/>
                    </a:lnTo>
                    <a:lnTo>
                      <a:pt x="7" y="34"/>
                    </a:lnTo>
                    <a:lnTo>
                      <a:pt x="17" y="10"/>
                    </a:lnTo>
                    <a:lnTo>
                      <a:pt x="47" y="10"/>
                    </a:lnTo>
                    <a:lnTo>
                      <a:pt x="47" y="36"/>
                    </a:lnTo>
                    <a:lnTo>
                      <a:pt x="54" y="36"/>
                    </a:lnTo>
                    <a:lnTo>
                      <a:pt x="54" y="10"/>
                    </a:lnTo>
                    <a:lnTo>
                      <a:pt x="85" y="10"/>
                    </a:lnTo>
                    <a:lnTo>
                      <a:pt x="94" y="34"/>
                    </a:lnTo>
                    <a:lnTo>
                      <a:pt x="102" y="32"/>
                    </a:lnTo>
                    <a:lnTo>
                      <a:pt x="9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sz="1800">
                  <a:solidFill>
                    <a:schemeClr val="tx1">
                      <a:lumMod val="75000"/>
                      <a:lumOff val="25000"/>
                    </a:schemeClr>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grpSp>
        <p:sp>
          <p:nvSpPr>
            <p:cNvPr id="14" name="Oval 13">
              <a:extLst>
                <a:ext uri="{FF2B5EF4-FFF2-40B4-BE49-F238E27FC236}">
                  <a16:creationId xmlns:a16="http://schemas.microsoft.com/office/drawing/2014/main" id="{99A261AE-D3E1-AE64-EDB8-359D023DA7D8}"/>
                </a:ext>
              </a:extLst>
            </p:cNvPr>
            <p:cNvSpPr/>
            <p:nvPr/>
          </p:nvSpPr>
          <p:spPr>
            <a:xfrm>
              <a:off x="6354525" y="2401164"/>
              <a:ext cx="1675883" cy="4570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75000"/>
                    <a:lumOff val="25000"/>
                  </a:schemeClr>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sp>
          <p:nvSpPr>
            <p:cNvPr id="20" name="TextBox 73">
              <a:extLst>
                <a:ext uri="{FF2B5EF4-FFF2-40B4-BE49-F238E27FC236}">
                  <a16:creationId xmlns:a16="http://schemas.microsoft.com/office/drawing/2014/main" id="{702ECD31-3801-BC9F-8329-8D7AD9538D4F}"/>
                </a:ext>
              </a:extLst>
            </p:cNvPr>
            <p:cNvSpPr txBox="1"/>
            <p:nvPr/>
          </p:nvSpPr>
          <p:spPr>
            <a:xfrm>
              <a:off x="6019800" y="2900204"/>
              <a:ext cx="2479963" cy="646331"/>
            </a:xfrm>
            <a:prstGeom prst="roundRect">
              <a:avLst>
                <a:gd name="adj" fmla="val 0"/>
              </a:avLst>
            </a:prstGeom>
            <a:noFill/>
          </p:spPr>
          <p:txBody>
            <a:bodyPr wrap="square" rtlCol="0">
              <a:spAutoFit/>
            </a:bodyPr>
            <a:lstStyle/>
            <a:p>
              <a:pPr indent="457200" algn="just"/>
              <a:r>
                <a:rPr lang="fr-FR" dirty="0">
                  <a:solidFill>
                    <a:srgbClr val="000000"/>
                  </a:solidFill>
                  <a:latin typeface="Times New Roman" panose="02020603050405020304" pitchFamily="18" charset="0"/>
                  <a:ea typeface="Times New Roman" panose="02020603050405020304" pitchFamily="18" charset="0"/>
                </a:rPr>
                <a:t>- </a:t>
              </a:r>
              <a:r>
                <a:rPr lang="fr-FR" sz="1800" dirty="0" err="1">
                  <a:solidFill>
                    <a:srgbClr val="000000"/>
                  </a:solidFill>
                  <a:effectLst/>
                  <a:latin typeface="Times New Roman" panose="02020603050405020304" pitchFamily="18" charset="0"/>
                  <a:ea typeface="Times New Roman" panose="02020603050405020304" pitchFamily="18" charset="0"/>
                </a:rPr>
                <a:t>Chuẩn</a:t>
              </a: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dirty="0" err="1">
                  <a:solidFill>
                    <a:srgbClr val="000000"/>
                  </a:solidFill>
                  <a:effectLst/>
                  <a:latin typeface="Times New Roman" panose="02020603050405020304" pitchFamily="18" charset="0"/>
                  <a:ea typeface="Times New Roman" panose="02020603050405020304" pitchFamily="18" charset="0"/>
                </a:rPr>
                <a:t>bị</a:t>
              </a: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dirty="0" err="1">
                  <a:solidFill>
                    <a:srgbClr val="000000"/>
                  </a:solidFill>
                  <a:effectLst/>
                  <a:latin typeface="Times New Roman" panose="02020603050405020304" pitchFamily="18" charset="0"/>
                  <a:ea typeface="Times New Roman" panose="02020603050405020304" pitchFamily="18" charset="0"/>
                </a:rPr>
                <a:t>đồ</a:t>
              </a: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dirty="0" err="1">
                  <a:solidFill>
                    <a:srgbClr val="000000"/>
                  </a:solidFill>
                  <a:effectLst/>
                  <a:latin typeface="Times New Roman" panose="02020603050405020304" pitchFamily="18" charset="0"/>
                  <a:ea typeface="Times New Roman" panose="02020603050405020304" pitchFamily="18" charset="0"/>
                </a:rPr>
                <a:t>dùng</a:t>
              </a: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dirty="0" err="1">
                  <a:solidFill>
                    <a:srgbClr val="000000"/>
                  </a:solidFill>
                  <a:effectLst/>
                  <a:latin typeface="Times New Roman" panose="02020603050405020304" pitchFamily="18" charset="0"/>
                  <a:ea typeface="Times New Roman" panose="02020603050405020304" pitchFamily="18" charset="0"/>
                </a:rPr>
                <a:t>học</a:t>
              </a: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dirty="0" err="1">
                  <a:solidFill>
                    <a:srgbClr val="000000"/>
                  </a:solidFill>
                  <a:effectLst/>
                  <a:latin typeface="Times New Roman" panose="02020603050405020304" pitchFamily="18" charset="0"/>
                  <a:ea typeface="Times New Roman" panose="02020603050405020304" pitchFamily="18" charset="0"/>
                </a:rPr>
                <a:t>tập</a:t>
              </a: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dirty="0" err="1">
                  <a:solidFill>
                    <a:srgbClr val="000000"/>
                  </a:solidFill>
                  <a:effectLst/>
                  <a:latin typeface="Times New Roman" panose="02020603050405020304" pitchFamily="18" charset="0"/>
                  <a:ea typeface="Times New Roman" panose="02020603050405020304" pitchFamily="18" charset="0"/>
                </a:rPr>
                <a:t>cho</a:t>
              </a:r>
              <a:r>
                <a:rPr lang="fr-FR" sz="1800" dirty="0">
                  <a:solidFill>
                    <a:srgbClr val="000000"/>
                  </a:solidFill>
                  <a:effectLst/>
                  <a:latin typeface="Times New Roman" panose="02020603050405020304" pitchFamily="18" charset="0"/>
                  <a:ea typeface="Times New Roman" panose="02020603050405020304" pitchFamily="18" charset="0"/>
                </a:rPr>
                <a:t> </a:t>
              </a:r>
              <a:r>
                <a:rPr lang="fr-FR" sz="1800" dirty="0" err="1">
                  <a:solidFill>
                    <a:srgbClr val="000000"/>
                  </a:solidFill>
                  <a:effectLst/>
                  <a:latin typeface="Times New Roman" panose="02020603050405020304" pitchFamily="18" charset="0"/>
                  <a:ea typeface="Times New Roman" panose="02020603050405020304" pitchFamily="18" charset="0"/>
                </a:rPr>
                <a:t>bài</a:t>
              </a:r>
              <a:r>
                <a:rPr lang="fr-FR" sz="1800" dirty="0">
                  <a:solidFill>
                    <a:srgbClr val="000000"/>
                  </a:solidFill>
                  <a:effectLst/>
                  <a:latin typeface="Times New Roman" panose="02020603050405020304" pitchFamily="18" charset="0"/>
                  <a:ea typeface="Times New Roman" panose="02020603050405020304" pitchFamily="18" charset="0"/>
                </a:rPr>
                <a:t> 12.</a:t>
              </a:r>
              <a:endParaRPr lang="en-US" sz="1800" dirty="0">
                <a:effectLst/>
                <a:latin typeface="Times New Roman" panose="02020603050405020304" pitchFamily="18" charset="0"/>
                <a:ea typeface="Times New Roman" panose="02020603050405020304" pitchFamily="18" charset="0"/>
              </a:endParaRPr>
            </a:p>
          </p:txBody>
        </p:sp>
        <p:sp>
          <p:nvSpPr>
            <p:cNvPr id="21" name="文本框 21">
              <a:extLst>
                <a:ext uri="{FF2B5EF4-FFF2-40B4-BE49-F238E27FC236}">
                  <a16:creationId xmlns:a16="http://schemas.microsoft.com/office/drawing/2014/main" id="{C2551ACF-5FE7-383F-CEC8-4588A12DEF6C}"/>
                </a:ext>
              </a:extLst>
            </p:cNvPr>
            <p:cNvSpPr txBox="1"/>
            <p:nvPr/>
          </p:nvSpPr>
          <p:spPr>
            <a:xfrm>
              <a:off x="6501585" y="2429888"/>
              <a:ext cx="1498773" cy="369332"/>
            </a:xfrm>
            <a:prstGeom prst="rect">
              <a:avLst/>
            </a:prstGeom>
            <a:noFill/>
          </p:spPr>
          <p:txBody>
            <a:bodyPr wrap="square" rtlCol="0">
              <a:spAutoFit/>
            </a:bodyPr>
            <a:lstStyle/>
            <a:p>
              <a:r>
                <a:rPr lang="vi-VN" b="1" dirty="0">
                  <a:solidFill>
                    <a:schemeClr val="bg1"/>
                  </a:solidFill>
                  <a:cs typeface="Montserrat SemiBold" panose="00000700000000000000" charset="0"/>
                  <a:sym typeface="+mn-lt"/>
                </a:rPr>
                <a:t>Nhiệm vụ 3</a:t>
              </a:r>
              <a:endParaRPr lang="en-US" b="1" dirty="0">
                <a:solidFill>
                  <a:schemeClr val="bg1"/>
                </a:solidFill>
                <a:ea typeface="字魂70号-灵悦黑体" panose="00000500000000000000" pitchFamily="2" charset="-122"/>
                <a:cs typeface="Montserrat SemiBold" panose="00000700000000000000" charset="0"/>
                <a:sym typeface="+mn-lt"/>
              </a:endParaRPr>
            </a:p>
          </p:txBody>
        </p:sp>
      </p:gr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randombar(horizont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
          <p:cNvSpPr/>
          <p:nvPr/>
        </p:nvSpPr>
        <p:spPr>
          <a:xfrm>
            <a:off x="0" y="0"/>
            <a:ext cx="9144000" cy="5143500"/>
          </a:xfrm>
          <a:prstGeom prst="rect">
            <a:avLst/>
          </a:prstGeom>
          <a:solidFill>
            <a:srgbClr val="FFF3D7">
              <a:alpha val="100000"/>
            </a:srgbClr>
          </a:solidFill>
          <a:ln cap="flat">
            <a:miter lim="0"/>
          </a:ln>
        </p:spPr>
        <p:txBody>
          <a:bodyPr rtlCol="0"/>
          <a:lstStyle/>
          <a:p>
            <a:pPr algn="ctr"/>
            <a:endParaRPr lang="zh-CN" altLang="en-US"/>
          </a:p>
        </p:txBody>
      </p:sp>
      <p:sp>
        <p:nvSpPr>
          <p:cNvPr id="3" name="TextBox 2">
            <a:extLst>
              <a:ext uri="{FF2B5EF4-FFF2-40B4-BE49-F238E27FC236}">
                <a16:creationId xmlns:a16="http://schemas.microsoft.com/office/drawing/2014/main" id="{9B191329-52E4-43F3-1084-14826DF7DF0E}"/>
              </a:ext>
            </a:extLst>
          </p:cNvPr>
          <p:cNvSpPr txBox="1"/>
          <p:nvPr/>
        </p:nvSpPr>
        <p:spPr>
          <a:xfrm>
            <a:off x="918538" y="0"/>
            <a:ext cx="7185746" cy="646331"/>
          </a:xfrm>
          <a:prstGeom prst="rect">
            <a:avLst/>
          </a:prstGeom>
          <a:noFill/>
        </p:spPr>
        <p:txBody>
          <a:bodyPr wrap="square">
            <a:spAutoFit/>
          </a:bodyPr>
          <a:lstStyle/>
          <a:p>
            <a:pPr algn="ctr"/>
            <a:r>
              <a:rPr lang="vi-VN" sz="3600" dirty="0">
                <a:solidFill>
                  <a:srgbClr val="FF0000"/>
                </a:solidFill>
                <a:latin typeface="Times New Roman" panose="02020603050405020304" pitchFamily="18" charset="0"/>
                <a:cs typeface="Times New Roman" panose="02020603050405020304" pitchFamily="18" charset="0"/>
              </a:rPr>
              <a:t>Chơi trò chơi “Hộp quà bí mật”</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14" name="Picture 13" descr="A room with colorful dots&#10;&#10;Description automatically generated">
            <a:extLst>
              <a:ext uri="{FF2B5EF4-FFF2-40B4-BE49-F238E27FC236}">
                <a16:creationId xmlns:a16="http://schemas.microsoft.com/office/drawing/2014/main" id="{E207E125-42A7-4C12-A260-B75443366B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59366" y="1072858"/>
            <a:ext cx="3522825" cy="2399678"/>
          </a:xfrm>
          <a:prstGeom prst="rect">
            <a:avLst/>
          </a:prstGeom>
          <a:noFill/>
          <a:ln>
            <a:noFill/>
          </a:ln>
        </p:spPr>
      </p:pic>
      <p:sp>
        <p:nvSpPr>
          <p:cNvPr id="17" name="TextBox 16">
            <a:extLst>
              <a:ext uri="{FF2B5EF4-FFF2-40B4-BE49-F238E27FC236}">
                <a16:creationId xmlns:a16="http://schemas.microsoft.com/office/drawing/2014/main" id="{8519D676-0384-0A99-0585-507631693632}"/>
              </a:ext>
            </a:extLst>
          </p:cNvPr>
          <p:cNvSpPr txBox="1"/>
          <p:nvPr/>
        </p:nvSpPr>
        <p:spPr>
          <a:xfrm>
            <a:off x="833439" y="3472536"/>
            <a:ext cx="3856325" cy="1077218"/>
          </a:xfrm>
          <a:prstGeom prst="rect">
            <a:avLst/>
          </a:prstGeom>
          <a:noFill/>
        </p:spPr>
        <p:txBody>
          <a:bodyPr wrap="square">
            <a:spAutoFit/>
          </a:bodyPr>
          <a:lstStyle/>
          <a:p>
            <a:r>
              <a:rPr lang="vi-VN" sz="1600" dirty="0">
                <a:solidFill>
                  <a:srgbClr val="0D0D0D"/>
                </a:solidFill>
                <a:effectLst/>
                <a:latin typeface="Times New Roman" panose="02020603050405020304" pitchFamily="18" charset="0"/>
                <a:ea typeface="SimSun" panose="02010600030101010101" pitchFamily="2" charset="-122"/>
              </a:rPr>
              <a:t>Tác phẩm </a:t>
            </a:r>
            <a:r>
              <a:rPr lang="vi-VN" sz="1600" b="1" i="1" dirty="0">
                <a:solidFill>
                  <a:srgbClr val="0D0D0D"/>
                </a:solidFill>
                <a:effectLst/>
                <a:latin typeface="Times New Roman" panose="02020603050405020304" pitchFamily="18" charset="0"/>
                <a:ea typeface="SimSun" panose="02010600030101010101" pitchFamily="2" charset="-122"/>
              </a:rPr>
              <a:t>Mây pha lê</a:t>
            </a:r>
            <a:r>
              <a:rPr lang="vi-VN" sz="1600" dirty="0">
                <a:solidFill>
                  <a:srgbClr val="0D0D0D"/>
                </a:solidFill>
                <a:effectLst/>
                <a:latin typeface="Times New Roman" panose="02020603050405020304" pitchFamily="18" charset="0"/>
                <a:ea typeface="SimSun" panose="02010600030101010101" pitchFamily="2" charset="-122"/>
              </a:rPr>
              <a:t> của nghệ sĩ Andy Cao và Xavier Perrot trong triển lãm "Mây pha lê - La Pán Tẩn 2018" tại Mù Cang Chải (Yên Bái)</a:t>
            </a:r>
            <a:endParaRPr lang="en-US" sz="1600" dirty="0"/>
          </a:p>
        </p:txBody>
      </p:sp>
      <p:sp>
        <p:nvSpPr>
          <p:cNvPr id="21" name="TextBox 20">
            <a:extLst>
              <a:ext uri="{FF2B5EF4-FFF2-40B4-BE49-F238E27FC236}">
                <a16:creationId xmlns:a16="http://schemas.microsoft.com/office/drawing/2014/main" id="{B83ACD17-6E33-C88E-A13E-B65A0C6D186D}"/>
              </a:ext>
            </a:extLst>
          </p:cNvPr>
          <p:cNvSpPr txBox="1"/>
          <p:nvPr/>
        </p:nvSpPr>
        <p:spPr>
          <a:xfrm>
            <a:off x="5059366" y="3567374"/>
            <a:ext cx="3522824" cy="338554"/>
          </a:xfrm>
          <a:prstGeom prst="rect">
            <a:avLst/>
          </a:prstGeom>
          <a:noFill/>
        </p:spPr>
        <p:txBody>
          <a:bodyPr wrap="square">
            <a:spAutoFit/>
          </a:bodyPr>
          <a:lstStyle/>
          <a:p>
            <a:r>
              <a:rPr lang="vi-VN" sz="1600" b="1" i="1" dirty="0">
                <a:effectLst/>
                <a:latin typeface="Times New Roman" panose="02020603050405020304" pitchFamily="18" charset="0"/>
                <a:ea typeface="Times New Roman" panose="02020603050405020304" pitchFamily="18" charset="0"/>
              </a:rPr>
              <a:t>The Obliteration Room</a:t>
            </a:r>
            <a:r>
              <a:rPr lang="vi-VN" sz="1600" b="1" dirty="0">
                <a:effectLst/>
                <a:latin typeface="Times New Roman" panose="02020603050405020304" pitchFamily="18" charset="0"/>
                <a:ea typeface="Times New Roman" panose="02020603050405020304" pitchFamily="18" charset="0"/>
              </a:rPr>
              <a:t> </a:t>
            </a:r>
            <a:r>
              <a:rPr lang="en-US" sz="1600" b="1" dirty="0">
                <a:effectLst/>
                <a:latin typeface="Times New Roman" panose="02020603050405020304" pitchFamily="18" charset="0"/>
                <a:ea typeface="Times New Roman" panose="02020603050405020304" pitchFamily="18" charset="0"/>
              </a:rPr>
              <a:t>- </a:t>
            </a:r>
            <a:r>
              <a:rPr lang="vi-VN" sz="1600" dirty="0">
                <a:effectLst/>
                <a:latin typeface="Times New Roman" panose="02020603050405020304" pitchFamily="18" charset="0"/>
                <a:ea typeface="Times New Roman" panose="02020603050405020304" pitchFamily="18" charset="0"/>
              </a:rPr>
              <a:t>Yayoi Kusama</a:t>
            </a:r>
            <a:endParaRPr lang="en-US" sz="1600" dirty="0"/>
          </a:p>
        </p:txBody>
      </p:sp>
      <p:pic>
        <p:nvPicPr>
          <p:cNvPr id="1030" name="Picture 6">
            <a:extLst>
              <a:ext uri="{FF2B5EF4-FFF2-40B4-BE49-F238E27FC236}">
                <a16:creationId xmlns:a16="http://schemas.microsoft.com/office/drawing/2014/main" id="{2876A77F-18A8-3C90-0D1D-6A8B02574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9" y="1037873"/>
            <a:ext cx="3988594" cy="24811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0">
            <a:extLst>
              <a:ext uri="{FF2B5EF4-FFF2-40B4-BE49-F238E27FC236}">
                <a16:creationId xmlns:a16="http://schemas.microsoft.com/office/drawing/2014/main" id="{EDEC039B-AD26-FCC1-DFAC-7BB9F93FF7AA}"/>
              </a:ext>
            </a:extLst>
          </p:cNvPr>
          <p:cNvSpPr>
            <a:spLocks noChangeArrowheads="1"/>
          </p:cNvSpPr>
          <p:nvPr/>
        </p:nvSpPr>
        <p:spPr bwMode="auto">
          <a:xfrm>
            <a:off x="2306817" y="510026"/>
            <a:ext cx="520919" cy="500137"/>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en-US" sz="2800" b="1" dirty="0">
                <a:solidFill>
                  <a:srgbClr val="FF0000"/>
                </a:solidFill>
                <a:highlight>
                  <a:srgbClr val="FFFF00"/>
                </a:highlight>
                <a:latin typeface="Times New Roman" panose="02020603050405020304" pitchFamily="18" charset="0"/>
                <a:cs typeface="Times New Roman" panose="02020603050405020304" pitchFamily="18" charset="0"/>
              </a:rPr>
              <a:t>A</a:t>
            </a:r>
          </a:p>
        </p:txBody>
      </p:sp>
      <p:sp>
        <p:nvSpPr>
          <p:cNvPr id="9" name="Rectangle 10">
            <a:extLst>
              <a:ext uri="{FF2B5EF4-FFF2-40B4-BE49-F238E27FC236}">
                <a16:creationId xmlns:a16="http://schemas.microsoft.com/office/drawing/2014/main" id="{C31CF3FA-BAA0-35EA-9125-B18BDDA1DC61}"/>
              </a:ext>
            </a:extLst>
          </p:cNvPr>
          <p:cNvSpPr>
            <a:spLocks noChangeArrowheads="1"/>
          </p:cNvSpPr>
          <p:nvPr/>
        </p:nvSpPr>
        <p:spPr bwMode="auto">
          <a:xfrm>
            <a:off x="6820778" y="519813"/>
            <a:ext cx="520919" cy="500137"/>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pPr>
            <a:r>
              <a:rPr lang="en-US" sz="2800" b="1" dirty="0">
                <a:solidFill>
                  <a:srgbClr val="FF0000"/>
                </a:solidFill>
                <a:highlight>
                  <a:srgbClr val="FFFF00"/>
                </a:highlight>
                <a:latin typeface="Times New Roman" panose="02020603050405020304" pitchFamily="18" charset="0"/>
                <a:cs typeface="Times New Roman" panose="02020603050405020304" pitchFamily="18" charset="0"/>
              </a:rPr>
              <a:t>B</a:t>
            </a:r>
          </a:p>
        </p:txBody>
      </p:sp>
      <p:sp>
        <p:nvSpPr>
          <p:cNvPr id="5" name="TextBox 4">
            <a:extLst>
              <a:ext uri="{FF2B5EF4-FFF2-40B4-BE49-F238E27FC236}">
                <a16:creationId xmlns:a16="http://schemas.microsoft.com/office/drawing/2014/main" id="{500B18B2-CF6A-19AC-A13C-2F9CD54E6652}"/>
              </a:ext>
            </a:extLst>
          </p:cNvPr>
          <p:cNvSpPr txBox="1"/>
          <p:nvPr/>
        </p:nvSpPr>
        <p:spPr>
          <a:xfrm>
            <a:off x="713509" y="4560249"/>
            <a:ext cx="8104909" cy="923330"/>
          </a:xfrm>
          <a:prstGeom prst="rect">
            <a:avLst/>
          </a:prstGeom>
          <a:noFill/>
        </p:spPr>
        <p:txBody>
          <a:bodyPr wrap="square">
            <a:spAutoFit/>
          </a:bodyPr>
          <a:lstStyle/>
          <a:p>
            <a:pPr indent="457200" algn="just"/>
            <a:r>
              <a:rPr lang="en-US" sz="1800" b="1" dirty="0">
                <a:effectLst/>
                <a:latin typeface="Times New Roman" panose="02020603050405020304" pitchFamily="18" charset="0"/>
                <a:ea typeface="Times New Roman" panose="02020603050405020304" pitchFamily="18" charset="0"/>
              </a:rPr>
              <a:t>Quan </a:t>
            </a:r>
            <a:r>
              <a:rPr lang="en-US" sz="1800" b="1" dirty="0" err="1">
                <a:effectLst/>
                <a:latin typeface="Times New Roman" panose="02020603050405020304" pitchFamily="18" charset="0"/>
                <a:ea typeface="Times New Roman" panose="02020603050405020304" pitchFamily="18" charset="0"/>
              </a:rPr>
              <a:t>sát</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hình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ảnh</a:t>
            </a:r>
            <a:r>
              <a:rPr lang="en-US" sz="1800" b="1" dirty="0">
                <a:effectLst/>
                <a:latin typeface="Times New Roman" panose="02020603050405020304" pitchFamily="18" charset="0"/>
                <a:ea typeface="Times New Roman" panose="02020603050405020304" pitchFamily="18" charset="0"/>
              </a:rPr>
              <a:t> </a:t>
            </a:r>
            <a:r>
              <a:rPr lang="en-US" sz="1800" b="1" dirty="0">
                <a:solidFill>
                  <a:srgbClr val="FF0000"/>
                </a:solidFill>
                <a:effectLst/>
                <a:latin typeface="Times New Roman" panose="02020603050405020304" pitchFamily="18" charset="0"/>
                <a:ea typeface="Times New Roman" panose="02020603050405020304" pitchFamily="18" charset="0"/>
              </a:rPr>
              <a:t>A </a:t>
            </a:r>
            <a:r>
              <a:rPr lang="en-US" sz="1800" b="1" dirty="0" err="1">
                <a:effectLst/>
                <a:latin typeface="Times New Roman" panose="02020603050405020304" pitchFamily="18" charset="0"/>
                <a:ea typeface="Times New Roman" panose="02020603050405020304" pitchFamily="18" charset="0"/>
              </a:rPr>
              <a:t>và</a:t>
            </a:r>
            <a:r>
              <a:rPr lang="en-US" sz="1800" b="1" dirty="0">
                <a:solidFill>
                  <a:srgbClr val="FF0000"/>
                </a:solidFill>
                <a:effectLst/>
                <a:latin typeface="Times New Roman" panose="02020603050405020304" pitchFamily="18" charset="0"/>
                <a:ea typeface="Times New Roman" panose="02020603050405020304" pitchFamily="18" charset="0"/>
              </a:rPr>
              <a:t> B</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và</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trả</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lời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nhanh</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các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câu</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hỏi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sau</a:t>
            </a:r>
            <a:r>
              <a:rPr lang="en-US" sz="1800" b="1" dirty="0">
                <a:effectLst/>
                <a:latin typeface="Times New Roman" panose="02020603050405020304" pitchFamily="18" charset="0"/>
                <a:ea typeface="Times New Roman" panose="02020603050405020304" pitchFamily="18" charset="0"/>
              </a:rPr>
              <a:t>:</a:t>
            </a:r>
          </a:p>
          <a:p>
            <a:pPr indent="457200" algn="just"/>
            <a:endParaRPr lang="en-US" b="1" dirty="0">
              <a:latin typeface="Times New Roman" panose="02020603050405020304" pitchFamily="18" charset="0"/>
              <a:ea typeface="Times New Roman" panose="02020603050405020304" pitchFamily="18" charset="0"/>
            </a:endParaRPr>
          </a:p>
          <a:p>
            <a:pPr indent="457200" algn="just"/>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2857447"/>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21" grpId="0"/>
      <p:bldP spid="2" grpId="0"/>
      <p:bldP spid="9"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C35A48-D141-1A2E-FD04-A424BC471B3F}"/>
              </a:ext>
            </a:extLst>
          </p:cNvPr>
          <p:cNvSpPr txBox="1"/>
          <p:nvPr/>
        </p:nvSpPr>
        <p:spPr>
          <a:xfrm>
            <a:off x="886691" y="1291936"/>
            <a:ext cx="6809509" cy="1477328"/>
          </a:xfrm>
          <a:prstGeom prst="rect">
            <a:avLst/>
          </a:prstGeom>
          <a:noFill/>
        </p:spPr>
        <p:txBody>
          <a:bodyPr wrap="square">
            <a:spAutoFit/>
          </a:bodyPr>
          <a:lstStyle/>
          <a:p>
            <a:pPr indent="457200" algn="just"/>
            <a:r>
              <a:rPr lang="vi-VN" sz="1800" b="1" dirty="0">
                <a:effectLst/>
                <a:latin typeface="Times New Roman" panose="02020603050405020304" pitchFamily="18" charset="0"/>
                <a:ea typeface="Times New Roman" panose="02020603050405020304" pitchFamily="18" charset="0"/>
              </a:rPr>
              <a:t>Câu 1</a:t>
            </a:r>
            <a:r>
              <a:rPr lang="vi-VN" sz="1800" dirty="0">
                <a:effectLst/>
                <a:latin typeface="Times New Roman" panose="02020603050405020304" pitchFamily="18" charset="0"/>
                <a:ea typeface="Times New Roman" panose="02020603050405020304" pitchFamily="18" charset="0"/>
              </a:rPr>
              <a:t>: Tác phẩm </a:t>
            </a:r>
            <a:r>
              <a:rPr lang="vi-VN" sz="1800" i="1" dirty="0">
                <a:effectLst/>
                <a:latin typeface="Times New Roman" panose="02020603050405020304" pitchFamily="18" charset="0"/>
                <a:ea typeface="Times New Roman" panose="02020603050405020304" pitchFamily="18" charset="0"/>
              </a:rPr>
              <a:t>“Mây pha lê”</a:t>
            </a:r>
            <a:r>
              <a:rPr lang="vi-VN" sz="1800" dirty="0">
                <a:effectLst/>
                <a:latin typeface="Times New Roman" panose="02020603050405020304" pitchFamily="18" charset="0"/>
                <a:ea typeface="Times New Roman" panose="02020603050405020304" pitchFamily="18" charset="0"/>
              </a:rPr>
              <a:t> là loại hình nghệ thuật nào?</a:t>
            </a:r>
            <a:endParaRPr lang="en-US" sz="1800" dirty="0">
              <a:effectLst/>
              <a:latin typeface="Times New Roman" panose="02020603050405020304" pitchFamily="18" charset="0"/>
              <a:ea typeface="Times New Roman" panose="02020603050405020304" pitchFamily="18" charset="0"/>
            </a:endParaRPr>
          </a:p>
          <a:p>
            <a:pPr indent="457200" algn="just"/>
            <a:r>
              <a:rPr lang="nb-NO" sz="1800" dirty="0">
                <a:effectLst/>
                <a:latin typeface="Times New Roman" panose="02020603050405020304" pitchFamily="18" charset="0"/>
                <a:ea typeface="Times New Roman" panose="02020603050405020304" pitchFamily="18" charset="0"/>
              </a:rPr>
              <a:t>A. Trang trí không gian ngoài trời.</a:t>
            </a:r>
            <a:endParaRPr lang="en-US" sz="1800" dirty="0">
              <a:effectLst/>
              <a:latin typeface="Times New Roman" panose="02020603050405020304" pitchFamily="18" charset="0"/>
              <a:ea typeface="Times New Roman" panose="02020603050405020304" pitchFamily="18" charset="0"/>
            </a:endParaRPr>
          </a:p>
          <a:p>
            <a:pPr indent="457200" algn="just"/>
            <a:r>
              <a:rPr lang="nb-NO" sz="1800" dirty="0">
                <a:effectLst/>
                <a:latin typeface="Times New Roman" panose="02020603050405020304" pitchFamily="18" charset="0"/>
                <a:ea typeface="Times New Roman" panose="02020603050405020304" pitchFamily="18" charset="0"/>
              </a:rPr>
              <a:t>B. Nghệ thuật điêu khắc.</a:t>
            </a:r>
            <a:endParaRPr lang="en-US" sz="1800" dirty="0">
              <a:effectLst/>
              <a:latin typeface="Times New Roman" panose="02020603050405020304" pitchFamily="18" charset="0"/>
              <a:ea typeface="Times New Roman" panose="02020603050405020304" pitchFamily="18" charset="0"/>
            </a:endParaRPr>
          </a:p>
          <a:p>
            <a:pPr indent="457200" algn="just"/>
            <a:r>
              <a:rPr lang="nb-NO" sz="1800" dirty="0">
                <a:effectLst/>
                <a:latin typeface="Times New Roman" panose="02020603050405020304" pitchFamily="18" charset="0"/>
                <a:ea typeface="Times New Roman" panose="02020603050405020304" pitchFamily="18" charset="0"/>
              </a:rPr>
              <a:t>C. Trang trí trong nhà.</a:t>
            </a:r>
            <a:endParaRPr lang="en-US" sz="1800" dirty="0">
              <a:effectLst/>
              <a:latin typeface="Times New Roman" panose="02020603050405020304" pitchFamily="18" charset="0"/>
              <a:ea typeface="Times New Roman" panose="02020603050405020304" pitchFamily="18" charset="0"/>
            </a:endParaRPr>
          </a:p>
          <a:p>
            <a:pPr indent="457200" algn="just"/>
            <a:r>
              <a:rPr lang="nb-NO" sz="1800" dirty="0">
                <a:effectLst/>
                <a:latin typeface="Times New Roman" panose="02020603050405020304" pitchFamily="18" charset="0"/>
                <a:ea typeface="Times New Roman" panose="02020603050405020304" pitchFamily="18" charset="0"/>
              </a:rPr>
              <a:t>D. Trang trí không gian trong nhà và ngoài trời.</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61622996"/>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E6F05F-EA3D-7E55-8C9A-B2D14DA548ED}"/>
              </a:ext>
            </a:extLst>
          </p:cNvPr>
          <p:cNvSpPr txBox="1"/>
          <p:nvPr/>
        </p:nvSpPr>
        <p:spPr>
          <a:xfrm>
            <a:off x="858982" y="1149065"/>
            <a:ext cx="7620000" cy="1477328"/>
          </a:xfrm>
          <a:prstGeom prst="rect">
            <a:avLst/>
          </a:prstGeom>
          <a:noFill/>
        </p:spPr>
        <p:txBody>
          <a:bodyPr wrap="square">
            <a:spAutoFit/>
          </a:bodyPr>
          <a:lstStyle/>
          <a:p>
            <a:pPr indent="457200" algn="just"/>
            <a:r>
              <a:rPr lang="nb-NO" sz="1800" b="1" dirty="0">
                <a:effectLst/>
                <a:latin typeface="Times New Roman" panose="02020603050405020304" pitchFamily="18" charset="0"/>
                <a:ea typeface="Times New Roman" panose="02020603050405020304" pitchFamily="18" charset="0"/>
              </a:rPr>
              <a:t>Câu 2</a:t>
            </a:r>
            <a:r>
              <a:rPr lang="nb-NO" sz="1800" dirty="0">
                <a:effectLst/>
                <a:latin typeface="Times New Roman" panose="02020603050405020304" pitchFamily="18" charset="0"/>
                <a:ea typeface="Times New Roman" panose="02020603050405020304" pitchFamily="18" charset="0"/>
              </a:rPr>
              <a:t>: Không gian trưng bày tác phẩm “Mây pha lê” ở đâu”?</a:t>
            </a:r>
            <a:endParaRPr lang="en-US" sz="1800" dirty="0">
              <a:effectLst/>
              <a:latin typeface="Times New Roman" panose="02020603050405020304" pitchFamily="18" charset="0"/>
              <a:ea typeface="Times New Roman" panose="02020603050405020304" pitchFamily="18" charset="0"/>
            </a:endParaRPr>
          </a:p>
          <a:p>
            <a:pPr indent="457200" algn="just"/>
            <a:r>
              <a:rPr lang="nb-NO" sz="1800" dirty="0">
                <a:effectLst/>
                <a:latin typeface="Times New Roman" panose="02020603050405020304" pitchFamily="18" charset="0"/>
                <a:ea typeface="Times New Roman" panose="02020603050405020304" pitchFamily="18" charset="0"/>
              </a:rPr>
              <a:t>A. Quảng trường.</a:t>
            </a:r>
            <a:endParaRPr lang="en-US" sz="1800" dirty="0">
              <a:effectLst/>
              <a:latin typeface="Times New Roman" panose="02020603050405020304" pitchFamily="18" charset="0"/>
              <a:ea typeface="Times New Roman" panose="02020603050405020304" pitchFamily="18" charset="0"/>
            </a:endParaRPr>
          </a:p>
          <a:p>
            <a:pPr indent="457200" algn="just"/>
            <a:r>
              <a:rPr lang="nb-NO" sz="1800" dirty="0">
                <a:effectLst/>
                <a:latin typeface="Times New Roman" panose="02020603050405020304" pitchFamily="18" charset="0"/>
                <a:ea typeface="Times New Roman" panose="02020603050405020304" pitchFamily="18" charset="0"/>
              </a:rPr>
              <a:t>B. Khuôn viên bảo tàng.</a:t>
            </a:r>
            <a:endParaRPr lang="en-US" sz="1800" dirty="0">
              <a:effectLst/>
              <a:latin typeface="Times New Roman" panose="02020603050405020304" pitchFamily="18" charset="0"/>
              <a:ea typeface="Times New Roman" panose="02020603050405020304" pitchFamily="18" charset="0"/>
            </a:endParaRPr>
          </a:p>
          <a:p>
            <a:pPr indent="457200" algn="just"/>
            <a:r>
              <a:rPr lang="en-US" sz="1800" dirty="0">
                <a:effectLst/>
                <a:latin typeface="Times New Roman" panose="02020603050405020304" pitchFamily="18" charset="0"/>
                <a:ea typeface="Times New Roman" panose="02020603050405020304" pitchFamily="18" charset="0"/>
              </a:rPr>
              <a:t>C. Trong </a:t>
            </a:r>
            <a:r>
              <a:rPr lang="en-US" sz="1800" dirty="0" err="1">
                <a:effectLst/>
                <a:latin typeface="Times New Roman" panose="02020603050405020304" pitchFamily="18" charset="0"/>
                <a:ea typeface="Times New Roman" panose="02020603050405020304" pitchFamily="18" charset="0"/>
              </a:rPr>
              <a:t>phòng</a:t>
            </a:r>
            <a:r>
              <a:rPr lang="en-US" sz="1800" dirty="0">
                <a:effectLst/>
                <a:latin typeface="Times New Roman" panose="02020603050405020304" pitchFamily="18" charset="0"/>
                <a:ea typeface="Times New Roman" panose="02020603050405020304" pitchFamily="18" charset="0"/>
              </a:rPr>
              <a:t>.</a:t>
            </a:r>
          </a:p>
          <a:p>
            <a:pPr indent="457200" algn="just"/>
            <a:r>
              <a:rPr lang="en-US" sz="1800" dirty="0">
                <a:effectLst/>
                <a:latin typeface="Times New Roman" panose="02020603050405020304" pitchFamily="18" charset="0"/>
                <a:ea typeface="Times New Roman" panose="02020603050405020304" pitchFamily="18" charset="0"/>
              </a:rPr>
              <a:t>D. </a:t>
            </a:r>
            <a:r>
              <a:rPr lang="en-US" sz="1800" dirty="0" err="1">
                <a:effectLst/>
                <a:latin typeface="Times New Roman" panose="02020603050405020304" pitchFamily="18" charset="0"/>
                <a:ea typeface="Times New Roman" panose="02020603050405020304" pitchFamily="18" charset="0"/>
              </a:rPr>
              <a:t>Trên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ruộng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bậc</a:t>
            </a:r>
            <a:r>
              <a:rPr lang="en-US" sz="1800" dirty="0">
                <a:effectLst/>
                <a:latin typeface="Times New Roman" panose="02020603050405020304" pitchFamily="18" charset="0"/>
                <a:ea typeface="Times New Roman" panose="02020603050405020304" pitchFamily="18" charset="0"/>
              </a:rPr>
              <a:t> thang.</a:t>
            </a:r>
          </a:p>
        </p:txBody>
      </p:sp>
    </p:spTree>
    <p:extLst>
      <p:ext uri="{BB962C8B-B14F-4D97-AF65-F5344CB8AC3E}">
        <p14:creationId xmlns:p14="http://schemas.microsoft.com/office/powerpoint/2010/main" val="3498272693"/>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84BD2E6-7703-BC06-2709-B423FC4DF99E}"/>
              </a:ext>
            </a:extLst>
          </p:cNvPr>
          <p:cNvSpPr txBox="1"/>
          <p:nvPr/>
        </p:nvSpPr>
        <p:spPr>
          <a:xfrm>
            <a:off x="618476" y="1111139"/>
            <a:ext cx="7922851" cy="1754326"/>
          </a:xfrm>
          <a:prstGeom prst="rect">
            <a:avLst/>
          </a:prstGeom>
          <a:noFill/>
        </p:spPr>
        <p:txBody>
          <a:bodyPr wrap="square">
            <a:spAutoFit/>
          </a:bodyPr>
          <a:lstStyle/>
          <a:p>
            <a:pPr indent="457200" algn="just"/>
            <a:r>
              <a:rPr lang="en-US" sz="1800" b="1" dirty="0" err="1">
                <a:effectLst/>
                <a:latin typeface="Times New Roman" panose="02020603050405020304" pitchFamily="18" charset="0"/>
                <a:ea typeface="Times New Roman" panose="02020603050405020304" pitchFamily="18" charset="0"/>
              </a:rPr>
              <a:t>Câu</a:t>
            </a:r>
            <a:r>
              <a:rPr lang="en-US" sz="1800" b="1" dirty="0">
                <a:effectLst/>
                <a:latin typeface="Times New Roman" panose="02020603050405020304" pitchFamily="18" charset="0"/>
                <a:ea typeface="Times New Roman" panose="02020603050405020304" pitchFamily="18" charset="0"/>
              </a:rPr>
              <a:t> 3</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phẩm</a:t>
            </a:r>
            <a:r>
              <a:rPr lang="en-US" sz="1800" dirty="0">
                <a:effectLst/>
                <a:latin typeface="Times New Roman" panose="02020603050405020304" pitchFamily="18" charset="0"/>
                <a:ea typeface="Times New Roman" panose="02020603050405020304" pitchFamily="18" charset="0"/>
              </a:rPr>
              <a:t> </a:t>
            </a:r>
            <a:r>
              <a:rPr lang="vi-VN" sz="1800" i="1" dirty="0">
                <a:effectLst/>
                <a:latin typeface="Times New Roman" panose="02020603050405020304" pitchFamily="18" charset="0"/>
                <a:ea typeface="Times New Roman" panose="02020603050405020304" pitchFamily="18" charset="0"/>
              </a:rPr>
              <a:t>The Obliteration Room</a:t>
            </a:r>
            <a:r>
              <a:rPr lang="vi-VN" sz="1800" dirty="0">
                <a:effectLst/>
                <a:latin typeface="Times New Roman" panose="02020603050405020304" pitchFamily="18" charset="0"/>
                <a:ea typeface="Times New Roman" panose="02020603050405020304" pitchFamily="18" charset="0"/>
              </a:rPr>
              <a:t> của Yayoi Kusama</a:t>
            </a:r>
            <a:r>
              <a:rPr lang="vi-VN" sz="1800" i="1"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trưng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bày</a:t>
            </a:r>
            <a:r>
              <a:rPr lang="en-US" sz="1800" dirty="0">
                <a:effectLst/>
                <a:latin typeface="Times New Roman" panose="02020603050405020304" pitchFamily="18" charset="0"/>
                <a:ea typeface="Times New Roman" panose="02020603050405020304" pitchFamily="18" charset="0"/>
              </a:rPr>
              <a:t> ở </a:t>
            </a:r>
            <a:r>
              <a:rPr lang="en-US" sz="1800" dirty="0" err="1">
                <a:effectLst/>
                <a:latin typeface="Times New Roman" panose="02020603050405020304" pitchFamily="18" charset="0"/>
                <a:ea typeface="Times New Roman" panose="02020603050405020304" pitchFamily="18" charset="0"/>
              </a:rPr>
              <a:t>đâu</a:t>
            </a:r>
            <a:r>
              <a:rPr lang="en-US" sz="1800" dirty="0">
                <a:effectLst/>
                <a:latin typeface="Times New Roman" panose="02020603050405020304" pitchFamily="18" charset="0"/>
                <a:ea typeface="Times New Roman" panose="02020603050405020304" pitchFamily="18" charset="0"/>
              </a:rPr>
              <a:t>?</a:t>
            </a:r>
          </a:p>
          <a:p>
            <a:pPr indent="457200" algn="just"/>
            <a:r>
              <a:rPr lang="en-US" sz="1800" dirty="0">
                <a:effectLst/>
                <a:latin typeface="Times New Roman" panose="02020603050405020304" pitchFamily="18" charset="0"/>
                <a:ea typeface="Times New Roman" panose="02020603050405020304" pitchFamily="18" charset="0"/>
              </a:rPr>
              <a:t>A. </a:t>
            </a:r>
            <a:r>
              <a:rPr lang="en-US" sz="1800" dirty="0" err="1">
                <a:effectLst/>
                <a:latin typeface="Times New Roman" panose="02020603050405020304" pitchFamily="18" charset="0"/>
                <a:ea typeface="Times New Roman" panose="02020603050405020304" pitchFamily="18" charset="0"/>
              </a:rPr>
              <a:t>Ngoài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trời</a:t>
            </a:r>
            <a:r>
              <a:rPr lang="en-US" sz="1800" dirty="0">
                <a:effectLst/>
                <a:latin typeface="Times New Roman" panose="02020603050405020304" pitchFamily="18" charset="0"/>
                <a:ea typeface="Times New Roman" panose="02020603050405020304" pitchFamily="18" charset="0"/>
              </a:rPr>
              <a:t>.</a:t>
            </a:r>
          </a:p>
          <a:p>
            <a:pPr indent="457200" algn="just"/>
            <a:r>
              <a:rPr lang="en-US" sz="1800" dirty="0">
                <a:effectLst/>
                <a:latin typeface="Times New Roman" panose="02020603050405020304" pitchFamily="18" charset="0"/>
                <a:ea typeface="Times New Roman" panose="02020603050405020304" pitchFamily="18" charset="0"/>
              </a:rPr>
              <a:t>B. Trong </a:t>
            </a:r>
            <a:r>
              <a:rPr lang="en-US" sz="1800" dirty="0" err="1">
                <a:effectLst/>
                <a:latin typeface="Times New Roman" panose="02020603050405020304" pitchFamily="18" charset="0"/>
                <a:ea typeface="Times New Roman" panose="02020603050405020304" pitchFamily="18" charset="0"/>
              </a:rPr>
              <a:t>phòng</a:t>
            </a:r>
            <a:r>
              <a:rPr lang="en-US" sz="1800" dirty="0">
                <a:effectLst/>
                <a:latin typeface="Times New Roman" panose="02020603050405020304" pitchFamily="18" charset="0"/>
                <a:ea typeface="Times New Roman" panose="02020603050405020304" pitchFamily="18" charset="0"/>
              </a:rPr>
              <a:t>. </a:t>
            </a:r>
          </a:p>
          <a:p>
            <a:pPr indent="457200" algn="just"/>
            <a:r>
              <a:rPr lang="en-US" sz="1800" dirty="0">
                <a:effectLst/>
                <a:latin typeface="Times New Roman" panose="02020603050405020304" pitchFamily="18" charset="0"/>
                <a:ea typeface="Times New Roman" panose="02020603050405020304" pitchFamily="18" charset="0"/>
              </a:rPr>
              <a:t>C. </a:t>
            </a:r>
            <a:r>
              <a:rPr lang="en-US" sz="1800" dirty="0" err="1">
                <a:effectLst/>
                <a:latin typeface="Times New Roman" panose="02020603050405020304" pitchFamily="18" charset="0"/>
                <a:ea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rPr>
              <a:t>.</a:t>
            </a:r>
          </a:p>
          <a:p>
            <a:pPr indent="457200" algn="just"/>
            <a:r>
              <a:rPr lang="en-US" sz="1800" dirty="0">
                <a:effectLst/>
                <a:latin typeface="Times New Roman" panose="02020603050405020304" pitchFamily="18" charset="0"/>
                <a:ea typeface="Times New Roman" panose="02020603050405020304" pitchFamily="18" charset="0"/>
              </a:rPr>
              <a:t>D. </a:t>
            </a:r>
            <a:r>
              <a:rPr lang="en-US" sz="1800" dirty="0" err="1">
                <a:effectLst/>
                <a:latin typeface="Times New Roman" panose="02020603050405020304" pitchFamily="18" charset="0"/>
                <a:ea typeface="Times New Roman" panose="02020603050405020304" pitchFamily="18" charset="0"/>
              </a:rPr>
              <a:t>Cánh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đồng</a:t>
            </a:r>
            <a:r>
              <a:rPr lang="en-US" sz="1800" dirty="0">
                <a:effectLst/>
                <a:latin typeface="Times New Roman" panose="02020603050405020304" pitchFamily="18" charset="0"/>
                <a:ea typeface="Times New Roman" panose="02020603050405020304" pitchFamily="18" charset="0"/>
              </a:rPr>
              <a:t>.</a:t>
            </a:r>
            <a:endParaRPr lang="en-US" dirty="0"/>
          </a:p>
        </p:txBody>
      </p:sp>
    </p:spTree>
    <p:extLst>
      <p:ext uri="{BB962C8B-B14F-4D97-AF65-F5344CB8AC3E}">
        <p14:creationId xmlns:p14="http://schemas.microsoft.com/office/powerpoint/2010/main" val="10141601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3"/>
          <p:cNvPicPr>
            <a:picLocks noChangeAspect="1"/>
          </p:cNvPicPr>
          <p:nvPr/>
        </p:nvPicPr>
        <p:blipFill>
          <a:blip r:embed="rId2"/>
          <a:stretch>
            <a:fillRect/>
          </a:stretch>
        </p:blipFill>
        <p:spPr>
          <a:xfrm rot="21600000">
            <a:off x="0" y="0"/>
            <a:ext cx="9144000" cy="5143500"/>
          </a:xfrm>
          <a:prstGeom prst="rect">
            <a:avLst/>
          </a:prstGeom>
        </p:spPr>
      </p:pic>
      <p:sp>
        <p:nvSpPr>
          <p:cNvPr id="45" name="textbox 45"/>
          <p:cNvSpPr/>
          <p:nvPr/>
        </p:nvSpPr>
        <p:spPr>
          <a:xfrm>
            <a:off x="201169" y="526474"/>
            <a:ext cx="8686521" cy="3060530"/>
          </a:xfrm>
          <a:prstGeom prst="rect">
            <a:avLst/>
          </a:prstGeom>
        </p:spPr>
        <p:txBody>
          <a:bodyPr vert="horz" wrap="square" lIns="0" tIns="0" rIns="0" bIns="0"/>
          <a:lstStyle/>
          <a:p>
            <a:pPr algn="ctr"/>
            <a:r>
              <a:rPr lang="en-US" sz="3600" b="1" dirty="0"/>
              <a:t> </a:t>
            </a:r>
            <a:r>
              <a:rPr lang="vi-VN" sz="3600" b="1" dirty="0"/>
              <a:t>Chủ đề: NGHỆ THUẬT ĐƯƠNG ĐẠI</a:t>
            </a:r>
            <a:endParaRPr lang="en-US" sz="3600" dirty="0"/>
          </a:p>
          <a:p>
            <a:pPr algn="ctr"/>
            <a:r>
              <a:rPr lang="vi-VN" sz="3600" b="1" dirty="0"/>
              <a:t>Bài 11: </a:t>
            </a:r>
            <a:endParaRPr lang="en-US" sz="3600" b="1" dirty="0"/>
          </a:p>
          <a:p>
            <a:pPr algn="ctr"/>
            <a:r>
              <a:rPr lang="vi-VN" sz="5400" b="1" dirty="0">
                <a:solidFill>
                  <a:srgbClr val="FF0000"/>
                </a:solidFill>
              </a:rPr>
              <a:t>DỰ ÁN </a:t>
            </a:r>
            <a:endParaRPr lang="en-US" sz="5400" b="1" dirty="0">
              <a:solidFill>
                <a:srgbClr val="FF0000"/>
              </a:solidFill>
            </a:endParaRPr>
          </a:p>
          <a:p>
            <a:pPr algn="ctr"/>
            <a:r>
              <a:rPr lang="vi-VN" sz="5400" b="1" dirty="0">
                <a:solidFill>
                  <a:srgbClr val="FF0000"/>
                </a:solidFill>
              </a:rPr>
              <a:t>NGHỆ THUẬT SẮP ĐẶT</a:t>
            </a:r>
            <a:endParaRPr lang="en-US" sz="5400" b="1" dirty="0">
              <a:solidFill>
                <a:srgbClr val="FF0000"/>
              </a:solidFill>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
          <p:cNvSpPr/>
          <p:nvPr/>
        </p:nvSpPr>
        <p:spPr>
          <a:xfrm>
            <a:off x="-1" y="-1"/>
            <a:ext cx="9144000" cy="5143500"/>
          </a:xfrm>
          <a:prstGeom prst="rect">
            <a:avLst/>
          </a:prstGeom>
          <a:solidFill>
            <a:srgbClr val="FFF3D7">
              <a:alpha val="100000"/>
            </a:srgbClr>
          </a:solidFill>
          <a:ln cap="flat">
            <a:miter lim="0"/>
          </a:ln>
        </p:spPr>
        <p:txBody>
          <a:bodyPr rtlCol="0"/>
          <a:lstStyle/>
          <a:p>
            <a:pPr algn="ctr"/>
            <a:endParaRPr lang="vi-VN" altLang="zh-CN" dirty="0"/>
          </a:p>
        </p:txBody>
      </p:sp>
      <p:pic>
        <p:nvPicPr>
          <p:cNvPr id="23" name="picture 23"/>
          <p:cNvPicPr>
            <a:picLocks noChangeAspect="1"/>
          </p:cNvPicPr>
          <p:nvPr/>
        </p:nvPicPr>
        <p:blipFill>
          <a:blip r:embed="rId2"/>
          <a:stretch>
            <a:fillRect/>
          </a:stretch>
        </p:blipFill>
        <p:spPr>
          <a:xfrm rot="21600000">
            <a:off x="0" y="2749295"/>
            <a:ext cx="3861815" cy="2394204"/>
          </a:xfrm>
          <a:prstGeom prst="rect">
            <a:avLst/>
          </a:prstGeom>
        </p:spPr>
      </p:pic>
      <p:sp>
        <p:nvSpPr>
          <p:cNvPr id="7" name="TextBox 6">
            <a:extLst>
              <a:ext uri="{FF2B5EF4-FFF2-40B4-BE49-F238E27FC236}">
                <a16:creationId xmlns:a16="http://schemas.microsoft.com/office/drawing/2014/main" id="{35F21A00-F309-EEA2-CAA6-6952C907A77D}"/>
              </a:ext>
            </a:extLst>
          </p:cNvPr>
          <p:cNvSpPr txBox="1"/>
          <p:nvPr/>
        </p:nvSpPr>
        <p:spPr>
          <a:xfrm>
            <a:off x="638371" y="881141"/>
            <a:ext cx="7328299" cy="1200329"/>
          </a:xfrm>
          <a:prstGeom prst="rect">
            <a:avLst/>
          </a:prstGeom>
          <a:noFill/>
        </p:spPr>
        <p:txBody>
          <a:bodyPr wrap="square">
            <a:spAutoFit/>
          </a:bodyPr>
          <a:lstStyle/>
          <a:p>
            <a:endParaRPr lang="en-US" dirty="0"/>
          </a:p>
          <a:p>
            <a:r>
              <a:rPr lang="en-US" b="1"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Vật liệu dùng để sáng tạo tác phẩm sắp đặt</a:t>
            </a:r>
            <a:r>
              <a:rPr lang="en-US" dirty="0">
                <a:latin typeface="Times New Roman" panose="02020603050405020304" pitchFamily="18" charset="0"/>
                <a:cs typeface="Times New Roman" panose="02020603050405020304" pitchFamily="18" charset="0"/>
              </a:rPr>
              <a:t>?</a:t>
            </a:r>
          </a:p>
          <a:p>
            <a:r>
              <a:rPr lang="en-US" b="1"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Hình tượng điển hình và đặc điểm không gian trưng bày tác phẩm</a:t>
            </a:r>
            <a:r>
              <a:rPr lang="en-US" dirty="0">
                <a:latin typeface="Times New Roman" panose="02020603050405020304" pitchFamily="18" charset="0"/>
                <a:cs typeface="Times New Roman" panose="02020603050405020304" pitchFamily="18" charset="0"/>
              </a:rPr>
              <a:t>?</a:t>
            </a:r>
          </a:p>
          <a:p>
            <a:r>
              <a:rPr lang="en-US" b="1"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Thông điệp, ý nghĩa của tác phẩm</a:t>
            </a:r>
            <a:r>
              <a:rPr lang="en-US"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8181F3C8-FCD9-D935-FB13-06F3C51E9533}"/>
              </a:ext>
            </a:extLst>
          </p:cNvPr>
          <p:cNvSpPr txBox="1"/>
          <p:nvPr/>
        </p:nvSpPr>
        <p:spPr>
          <a:xfrm>
            <a:off x="638371" y="583708"/>
            <a:ext cx="7867258" cy="456535"/>
          </a:xfrm>
          <a:prstGeom prst="rect">
            <a:avLst/>
          </a:prstGeom>
          <a:noFill/>
        </p:spPr>
        <p:txBody>
          <a:bodyPr wrap="square">
            <a:spAutoFit/>
          </a:bodyPr>
          <a:lstStyle/>
          <a:p>
            <a:pPr algn="just">
              <a:lnSpc>
                <a:spcPct val="150000"/>
              </a:lnSpc>
            </a:pPr>
            <a:r>
              <a:rPr lang="fr-FR" sz="1800" b="1" dirty="0" err="1">
                <a:solidFill>
                  <a:srgbClr val="FF0000"/>
                </a:solidFill>
                <a:latin typeface="Arial" panose="020B0604020202020204" pitchFamily="34" charset="0"/>
                <a:ea typeface="Calibri" panose="020F0502020204030204" pitchFamily="34" charset="0"/>
                <a:cs typeface="Arial" panose="020B0604020202020204" pitchFamily="34" charset="0"/>
              </a:rPr>
              <a:t>Các</a:t>
            </a:r>
            <a:r>
              <a:rPr lang="fr-FR" sz="1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1800" b="1" dirty="0" err="1">
                <a:solidFill>
                  <a:srgbClr val="FF0000"/>
                </a:solidFill>
                <a:latin typeface="Arial" panose="020B0604020202020204" pitchFamily="34" charset="0"/>
                <a:ea typeface="Calibri" panose="020F0502020204030204" pitchFamily="34" charset="0"/>
                <a:cs typeface="Arial" panose="020B0604020202020204" pitchFamily="34" charset="0"/>
              </a:rPr>
              <a:t>em</a:t>
            </a:r>
            <a:r>
              <a:rPr lang="fr-FR" sz="1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1800" b="1" dirty="0" err="1">
                <a:solidFill>
                  <a:srgbClr val="FF0000"/>
                </a:solidFill>
                <a:latin typeface="Arial" panose="020B0604020202020204" pitchFamily="34" charset="0"/>
                <a:ea typeface="Calibri" panose="020F0502020204030204" pitchFamily="34" charset="0"/>
                <a:cs typeface="Arial" panose="020B0604020202020204" pitchFamily="34" charset="0"/>
              </a:rPr>
              <a:t>thảo</a:t>
            </a:r>
            <a:r>
              <a:rPr lang="fr-FR" sz="1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1800" b="1" dirty="0" err="1">
                <a:solidFill>
                  <a:srgbClr val="FF0000"/>
                </a:solidFill>
                <a:latin typeface="Arial" panose="020B0604020202020204" pitchFamily="34" charset="0"/>
                <a:ea typeface="Calibri" panose="020F0502020204030204" pitchFamily="34" charset="0"/>
                <a:cs typeface="Arial" panose="020B0604020202020204" pitchFamily="34" charset="0"/>
              </a:rPr>
              <a:t>luận</a:t>
            </a:r>
            <a:r>
              <a:rPr lang="fr-FR" sz="1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1800" b="1" dirty="0" err="1">
                <a:solidFill>
                  <a:srgbClr val="FF0000"/>
                </a:solidFill>
                <a:latin typeface="Arial" panose="020B0604020202020204" pitchFamily="34" charset="0"/>
                <a:ea typeface="Calibri" panose="020F0502020204030204" pitchFamily="34" charset="0"/>
                <a:cs typeface="Arial" panose="020B0604020202020204" pitchFamily="34" charset="0"/>
              </a:rPr>
              <a:t>theo</a:t>
            </a:r>
            <a:r>
              <a:rPr lang="fr-FR" sz="1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b="1" dirty="0" err="1">
                <a:solidFill>
                  <a:srgbClr val="FF0000"/>
                </a:solidFill>
                <a:latin typeface="Arial" panose="020B0604020202020204" pitchFamily="34" charset="0"/>
                <a:ea typeface="Calibri" panose="020F0502020204030204" pitchFamily="34" charset="0"/>
                <a:cs typeface="Arial" panose="020B0604020202020204" pitchFamily="34" charset="0"/>
              </a:rPr>
              <a:t>nhóm</a:t>
            </a:r>
            <a:r>
              <a:rPr lang="fr-FR"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1800" b="1" dirty="0" err="1">
                <a:solidFill>
                  <a:srgbClr val="FF0000"/>
                </a:solidFill>
                <a:latin typeface="Arial" panose="020B0604020202020204" pitchFamily="34" charset="0"/>
                <a:ea typeface="Calibri" panose="020F0502020204030204" pitchFamily="34" charset="0"/>
                <a:cs typeface="Arial" panose="020B0604020202020204" pitchFamily="34" charset="0"/>
              </a:rPr>
              <a:t>quan</a:t>
            </a:r>
            <a:r>
              <a:rPr lang="fr-FR" sz="1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1800" b="1" dirty="0" err="1">
                <a:solidFill>
                  <a:srgbClr val="FF0000"/>
                </a:solidFill>
                <a:latin typeface="Arial" panose="020B0604020202020204" pitchFamily="34" charset="0"/>
                <a:ea typeface="Calibri" panose="020F0502020204030204" pitchFamily="34" charset="0"/>
                <a:cs typeface="Arial" panose="020B0604020202020204" pitchFamily="34" charset="0"/>
              </a:rPr>
              <a:t>sát</a:t>
            </a:r>
            <a:r>
              <a:rPr lang="fr-FR" sz="1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1800" b="1" dirty="0" err="1">
                <a:solidFill>
                  <a:srgbClr val="FF0000"/>
                </a:solidFill>
                <a:latin typeface="Arial" panose="020B0604020202020204" pitchFamily="34" charset="0"/>
                <a:ea typeface="Calibri" panose="020F0502020204030204" pitchFamily="34" charset="0"/>
                <a:cs typeface="Arial" panose="020B0604020202020204" pitchFamily="34" charset="0"/>
              </a:rPr>
              <a:t>hình</a:t>
            </a:r>
            <a:r>
              <a:rPr lang="fr-FR" sz="1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b="1" dirty="0" err="1">
                <a:solidFill>
                  <a:srgbClr val="FF0000"/>
                </a:solidFill>
                <a:latin typeface="Arial" panose="020B0604020202020204" pitchFamily="34" charset="0"/>
                <a:ea typeface="Calibri" panose="020F0502020204030204" pitchFamily="34" charset="0"/>
                <a:cs typeface="Arial" panose="020B0604020202020204" pitchFamily="34" charset="0"/>
              </a:rPr>
              <a:t>ảnh</a:t>
            </a:r>
            <a:r>
              <a:rPr lang="fr-FR"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1800" b="1" dirty="0" err="1">
                <a:solidFill>
                  <a:srgbClr val="FF0000"/>
                </a:solidFill>
                <a:latin typeface="Arial" panose="020B0604020202020204" pitchFamily="34" charset="0"/>
                <a:ea typeface="Calibri" panose="020F0502020204030204" pitchFamily="34" charset="0"/>
                <a:cs typeface="Arial" panose="020B0604020202020204" pitchFamily="34" charset="0"/>
              </a:rPr>
              <a:t>sau</a:t>
            </a:r>
            <a:r>
              <a:rPr lang="fr-FR" sz="1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18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1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1800" b="1" dirty="0" err="1">
                <a:solidFill>
                  <a:srgbClr val="FF0000"/>
                </a:solidFill>
                <a:latin typeface="Arial" panose="020B0604020202020204" pitchFamily="34" charset="0"/>
                <a:ea typeface="Calibri" panose="020F0502020204030204" pitchFamily="34" charset="0"/>
                <a:cs typeface="Arial" panose="020B0604020202020204" pitchFamily="34" charset="0"/>
              </a:rPr>
              <a:t>cho</a:t>
            </a:r>
            <a:r>
              <a:rPr lang="fr-FR" sz="1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1800" b="1" dirty="0" err="1">
                <a:solidFill>
                  <a:srgbClr val="FF0000"/>
                </a:solidFill>
                <a:latin typeface="Arial" panose="020B0604020202020204" pitchFamily="34" charset="0"/>
                <a:ea typeface="Calibri" panose="020F0502020204030204" pitchFamily="34" charset="0"/>
                <a:cs typeface="Arial" panose="020B0604020202020204" pitchFamily="34" charset="0"/>
              </a:rPr>
              <a:t>biết</a:t>
            </a:r>
            <a:r>
              <a:rPr lang="fr-FR" sz="1800" b="1"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1800" b="1" dirty="0">
              <a:solidFill>
                <a:srgbClr val="FF0000"/>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2F3BE99D-5FF0-948E-8312-AD04486D78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480" y="2251329"/>
            <a:ext cx="2253557" cy="1622130"/>
          </a:xfrm>
          <a:prstGeom prst="rect">
            <a:avLst/>
          </a:prstGeom>
        </p:spPr>
      </p:pic>
      <p:pic>
        <p:nvPicPr>
          <p:cNvPr id="14" name="Picture 13">
            <a:extLst>
              <a:ext uri="{FF2B5EF4-FFF2-40B4-BE49-F238E27FC236}">
                <a16:creationId xmlns:a16="http://schemas.microsoft.com/office/drawing/2014/main" id="{67C7C15A-B438-DE34-D6A9-E13EBFB5F03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4046" y="2192954"/>
            <a:ext cx="2600474" cy="1714472"/>
          </a:xfrm>
          <a:prstGeom prst="rect">
            <a:avLst/>
          </a:prstGeom>
          <a:noFill/>
          <a:ln>
            <a:noFill/>
          </a:ln>
        </p:spPr>
      </p:pic>
      <p:pic>
        <p:nvPicPr>
          <p:cNvPr id="16" name="Picture 15">
            <a:extLst>
              <a:ext uri="{FF2B5EF4-FFF2-40B4-BE49-F238E27FC236}">
                <a16:creationId xmlns:a16="http://schemas.microsoft.com/office/drawing/2014/main" id="{C3D5A48C-6877-05C0-5362-7F87D2F6F990}"/>
              </a:ext>
            </a:extLst>
          </p:cNvPr>
          <p:cNvPicPr>
            <a:picLocks noChangeAspect="1"/>
          </p:cNvPicPr>
          <p:nvPr/>
        </p:nvPicPr>
        <p:blipFill>
          <a:blip r:embed="rId5"/>
          <a:stretch>
            <a:fillRect/>
          </a:stretch>
        </p:blipFill>
        <p:spPr>
          <a:xfrm>
            <a:off x="3002835" y="2192954"/>
            <a:ext cx="2756742" cy="1738880"/>
          </a:xfrm>
          <a:prstGeom prst="rect">
            <a:avLst/>
          </a:prstGeom>
        </p:spPr>
      </p:pic>
      <p:sp>
        <p:nvSpPr>
          <p:cNvPr id="18" name="TextBox 17">
            <a:extLst>
              <a:ext uri="{FF2B5EF4-FFF2-40B4-BE49-F238E27FC236}">
                <a16:creationId xmlns:a16="http://schemas.microsoft.com/office/drawing/2014/main" id="{9A1AA320-48F5-6CC6-1CD5-53727FC85365}"/>
              </a:ext>
            </a:extLst>
          </p:cNvPr>
          <p:cNvSpPr txBox="1"/>
          <p:nvPr/>
        </p:nvSpPr>
        <p:spPr>
          <a:xfrm>
            <a:off x="419166" y="3863620"/>
            <a:ext cx="2403871" cy="1077218"/>
          </a:xfrm>
          <a:prstGeom prst="rect">
            <a:avLst/>
          </a:prstGeom>
          <a:noFill/>
        </p:spPr>
        <p:txBody>
          <a:bodyPr wrap="square">
            <a:spAutoFit/>
          </a:bodyPr>
          <a:lstStyle/>
          <a:p>
            <a:r>
              <a:rPr lang="vi-VN" sz="1600" i="1" dirty="0">
                <a:effectLst/>
                <a:latin typeface="Times New Roman" panose="02020603050405020304" pitchFamily="18" charset="0"/>
                <a:ea typeface="Times New Roman" panose="02020603050405020304" pitchFamily="18" charset="0"/>
              </a:rPr>
              <a:t>1. Thở (2011) – Tác phẩm sắp đặt của Phạm Khắc Quang (trích đoạn) Nguồn: Phạm Khắc Quang</a:t>
            </a:r>
            <a:endParaRPr lang="en-US" sz="1600" dirty="0"/>
          </a:p>
        </p:txBody>
      </p:sp>
      <p:sp>
        <p:nvSpPr>
          <p:cNvPr id="20" name="TextBox 19">
            <a:extLst>
              <a:ext uri="{FF2B5EF4-FFF2-40B4-BE49-F238E27FC236}">
                <a16:creationId xmlns:a16="http://schemas.microsoft.com/office/drawing/2014/main" id="{1E5EFA9C-FE71-F6C3-39DF-22786554BB5A}"/>
              </a:ext>
            </a:extLst>
          </p:cNvPr>
          <p:cNvSpPr txBox="1"/>
          <p:nvPr/>
        </p:nvSpPr>
        <p:spPr>
          <a:xfrm>
            <a:off x="2974190" y="3666172"/>
            <a:ext cx="2831531" cy="1354217"/>
          </a:xfrm>
          <a:prstGeom prst="rect">
            <a:avLst/>
          </a:prstGeom>
          <a:noFill/>
        </p:spPr>
        <p:txBody>
          <a:bodyPr wrap="square">
            <a:spAutoFit/>
          </a:bodyPr>
          <a:lstStyle/>
          <a:p>
            <a:r>
              <a:rPr lang="en-US" dirty="0"/>
              <a:t> </a:t>
            </a:r>
          </a:p>
          <a:p>
            <a:r>
              <a:rPr lang="en-US" sz="1600" dirty="0">
                <a:latin typeface="Times New Roman" panose="02020603050405020304" pitchFamily="18" charset="0"/>
                <a:cs typeface="Times New Roman" panose="02020603050405020304" pitchFamily="18" charset="0"/>
              </a:rPr>
              <a:t>2. </a:t>
            </a:r>
            <a:r>
              <a:rPr lang="en-US" sz="1600" dirty="0" err="1">
                <a:latin typeface="Times New Roman" panose="02020603050405020304" pitchFamily="18" charset="0"/>
                <a:cs typeface="Times New Roman" panose="02020603050405020304" pitchFamily="18" charset="0"/>
              </a:rPr>
              <a:t>Xây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dựng</a:t>
            </a:r>
            <a:r>
              <a:rPr lang="en-US" sz="1600" dirty="0">
                <a:latin typeface="Times New Roman" panose="02020603050405020304" pitchFamily="18" charset="0"/>
                <a:cs typeface="Times New Roman" panose="02020603050405020304" pitchFamily="18" charset="0"/>
              </a:rPr>
              <a:t> (2003) – </a:t>
            </a:r>
            <a:r>
              <a:rPr lang="en-US" sz="1600" dirty="0" err="1">
                <a:latin typeface="Times New Roman" panose="02020603050405020304" pitchFamily="18" charset="0"/>
                <a:cs typeface="Times New Roman" panose="02020603050405020304" pitchFamily="18" charset="0"/>
              </a:rPr>
              <a:t>Tác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phẩm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sắp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đặt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của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Nguyễn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Ngọc</a:t>
            </a:r>
            <a:r>
              <a:rPr lang="en-US" sz="1600" dirty="0">
                <a:latin typeface="Times New Roman" panose="02020603050405020304" pitchFamily="18" charset="0"/>
                <a:cs typeface="Times New Roman" panose="02020603050405020304" pitchFamily="18" charset="0"/>
              </a:rPr>
              <a:t> Lâm (</a:t>
            </a:r>
            <a:r>
              <a:rPr lang="en-US" sz="1600" dirty="0" err="1">
                <a:latin typeface="Times New Roman" panose="02020603050405020304" pitchFamily="18" charset="0"/>
                <a:cs typeface="Times New Roman" panose="02020603050405020304" pitchFamily="18" charset="0"/>
              </a:rPr>
              <a:t>trích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đoạn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Nguồn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Nguyễn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Ngọc</a:t>
            </a:r>
            <a:r>
              <a:rPr lang="en-US" sz="1600" dirty="0">
                <a:latin typeface="Times New Roman" panose="02020603050405020304" pitchFamily="18" charset="0"/>
                <a:cs typeface="Times New Roman" panose="02020603050405020304" pitchFamily="18" charset="0"/>
              </a:rPr>
              <a:t> Lâm</a:t>
            </a:r>
          </a:p>
        </p:txBody>
      </p:sp>
      <p:sp>
        <p:nvSpPr>
          <p:cNvPr id="21" name="TextBox 20">
            <a:extLst>
              <a:ext uri="{FF2B5EF4-FFF2-40B4-BE49-F238E27FC236}">
                <a16:creationId xmlns:a16="http://schemas.microsoft.com/office/drawing/2014/main" id="{8640E077-5ECA-352C-7AC4-BED78FD5EFB8}"/>
              </a:ext>
            </a:extLst>
          </p:cNvPr>
          <p:cNvSpPr txBox="1"/>
          <p:nvPr/>
        </p:nvSpPr>
        <p:spPr>
          <a:xfrm>
            <a:off x="5939375" y="3643269"/>
            <a:ext cx="2831531" cy="1107996"/>
          </a:xfrm>
          <a:prstGeom prst="rect">
            <a:avLst/>
          </a:prstGeom>
          <a:noFill/>
        </p:spPr>
        <p:txBody>
          <a:bodyPr wrap="square">
            <a:spAutoFit/>
          </a:bodyPr>
          <a:lstStyle/>
          <a:p>
            <a:r>
              <a:rPr lang="en-US" dirty="0"/>
              <a:t> </a:t>
            </a:r>
          </a:p>
          <a:p>
            <a:pPr algn="ctr"/>
            <a:r>
              <a:rPr lang="vi-VN" altLang="zh-CN" sz="1600" dirty="0"/>
              <a:t>3. Cầu mưa (2016) – Tác phẩm sắp đặt của Nguyễn Bảo Toàn Nguồn: Internet</a:t>
            </a:r>
          </a:p>
        </p:txBody>
      </p:sp>
      <p:sp>
        <p:nvSpPr>
          <p:cNvPr id="27" name="TextBox 26">
            <a:extLst>
              <a:ext uri="{FF2B5EF4-FFF2-40B4-BE49-F238E27FC236}">
                <a16:creationId xmlns:a16="http://schemas.microsoft.com/office/drawing/2014/main" id="{9A23A0E0-2C87-5B6C-E8A2-FA04E9BB4AF6}"/>
              </a:ext>
            </a:extLst>
          </p:cNvPr>
          <p:cNvSpPr txBox="1"/>
          <p:nvPr/>
        </p:nvSpPr>
        <p:spPr>
          <a:xfrm>
            <a:off x="569480" y="174824"/>
            <a:ext cx="7867258" cy="456535"/>
          </a:xfrm>
          <a:prstGeom prst="rect">
            <a:avLst/>
          </a:prstGeom>
          <a:noFill/>
        </p:spPr>
        <p:txBody>
          <a:bodyPr wrap="square">
            <a:spAutoFit/>
          </a:bodyPr>
          <a:lstStyle/>
          <a:p>
            <a:pPr algn="just">
              <a:lnSpc>
                <a:spcPct val="150000"/>
              </a:lnSpc>
            </a:pPr>
            <a:r>
              <a:rPr lang="fr-FR" sz="1800" b="1" dirty="0">
                <a:latin typeface="Arial" panose="020B0604020202020204" pitchFamily="34" charset="0"/>
                <a:ea typeface="Calibri" panose="020F0502020204030204" pitchFamily="34" charset="0"/>
                <a:cs typeface="Arial" panose="020B0604020202020204" pitchFamily="34" charset="0"/>
              </a:rPr>
              <a:t>1. Quan </a:t>
            </a:r>
            <a:r>
              <a:rPr lang="fr-FR" sz="1800" b="1" dirty="0" err="1">
                <a:latin typeface="Arial" panose="020B0604020202020204" pitchFamily="34" charset="0"/>
                <a:ea typeface="Calibri" panose="020F0502020204030204" pitchFamily="34" charset="0"/>
                <a:cs typeface="Arial" panose="020B0604020202020204" pitchFamily="34" charset="0"/>
              </a:rPr>
              <a:t>sát</a:t>
            </a:r>
            <a:r>
              <a:rPr lang="fr-FR" sz="1800" b="1" dirty="0">
                <a:latin typeface="Arial" panose="020B0604020202020204" pitchFamily="34" charset="0"/>
                <a:ea typeface="Calibri" panose="020F0502020204030204" pitchFamily="34" charset="0"/>
                <a:cs typeface="Arial" panose="020B0604020202020204" pitchFamily="34" charset="0"/>
              </a:rPr>
              <a:t>, </a:t>
            </a:r>
            <a:r>
              <a:rPr lang="fr-FR" sz="1800" b="1" dirty="0" err="1">
                <a:latin typeface="Arial" panose="020B0604020202020204" pitchFamily="34" charset="0"/>
                <a:ea typeface="Calibri" panose="020F0502020204030204" pitchFamily="34" charset="0"/>
                <a:cs typeface="Arial" panose="020B0604020202020204" pitchFamily="34" charset="0"/>
              </a:rPr>
              <a:t>nhận</a:t>
            </a:r>
            <a:r>
              <a:rPr lang="fr-FR" sz="1800" b="1" dirty="0">
                <a:latin typeface="Arial" panose="020B0604020202020204" pitchFamily="34" charset="0"/>
                <a:ea typeface="Calibri" panose="020F0502020204030204" pitchFamily="34" charset="0"/>
                <a:cs typeface="Arial" panose="020B0604020202020204" pitchFamily="34" charset="0"/>
              </a:rPr>
              <a:t> </a:t>
            </a:r>
            <a:r>
              <a:rPr lang="fr-FR" sz="1800" b="1" dirty="0" err="1">
                <a:latin typeface="Arial" panose="020B0604020202020204" pitchFamily="34" charset="0"/>
                <a:ea typeface="Calibri" panose="020F0502020204030204" pitchFamily="34" charset="0"/>
                <a:cs typeface="Arial" panose="020B0604020202020204" pitchFamily="34" charset="0"/>
              </a:rPr>
              <a:t>thức</a:t>
            </a:r>
            <a:r>
              <a:rPr lang="fr-FR" sz="1800" b="1" dirty="0">
                <a:latin typeface="Arial" panose="020B0604020202020204" pitchFamily="34" charset="0"/>
                <a:ea typeface="Calibri" panose="020F0502020204030204" pitchFamily="34" charset="0"/>
                <a:cs typeface="Arial" panose="020B0604020202020204" pitchFamily="34" charset="0"/>
              </a:rPr>
              <a:t>.</a:t>
            </a:r>
            <a:endParaRPr lang="en-US" sz="1800" b="1" dirty="0">
              <a:latin typeface="Arial" panose="020B0604020202020204" pitchFamily="34" charset="0"/>
              <a:cs typeface="Arial" panose="020B0604020202020204" pitchFamily="34" charset="0"/>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par>
                                <p:cTn id="20" presetID="6"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par>
                                <p:cTn id="23" presetID="6" presetClass="entr" presetSubtype="16"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ircle(in)">
                                      <p:cBhvr>
                                        <p:cTn id="28" dur="2000"/>
                                        <p:tgtEl>
                                          <p:spTgt spid="18"/>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circle(in)">
                                      <p:cBhvr>
                                        <p:cTn id="31" dur="2000"/>
                                        <p:tgtEl>
                                          <p:spTgt spid="2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circle(in)">
                                      <p:cBhvr>
                                        <p:cTn id="34" dur="20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8" grpId="0"/>
      <p:bldP spid="20" grpId="0"/>
      <p:bldP spid="21"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727A3E-4349-3B50-D3D4-935D9072976D}"/>
              </a:ext>
            </a:extLst>
          </p:cNvPr>
          <p:cNvPicPr>
            <a:picLocks noChangeAspect="1"/>
          </p:cNvPicPr>
          <p:nvPr/>
        </p:nvPicPr>
        <p:blipFill>
          <a:blip r:embed="rId2"/>
          <a:stretch>
            <a:fillRect/>
          </a:stretch>
        </p:blipFill>
        <p:spPr>
          <a:xfrm>
            <a:off x="782783" y="639193"/>
            <a:ext cx="7405254" cy="3718061"/>
          </a:xfrm>
          <a:prstGeom prst="rect">
            <a:avLst/>
          </a:prstGeom>
        </p:spPr>
      </p:pic>
    </p:spTree>
    <p:extLst>
      <p:ext uri="{BB962C8B-B14F-4D97-AF65-F5344CB8AC3E}">
        <p14:creationId xmlns:p14="http://schemas.microsoft.com/office/powerpoint/2010/main" val="3727720810"/>
      </p:ext>
    </p:extLst>
  </p:cSld>
  <p:clrMapOvr>
    <a:masterClrMapping/>
  </p:clrMapOvr>
  <p:transition advClick="0">
    <p:fad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360</TotalTime>
  <Words>1186</Words>
  <Application>Microsoft Office PowerPoint</Application>
  <PresentationFormat>On-screen Show (16:9)</PresentationFormat>
  <Paragraphs>97</Paragraphs>
  <Slides>22</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Garamond</vt:lpstr>
      <vt:lpstr>Montserrat SemiBold</vt:lpstr>
      <vt:lpstr>Times New Roman</vt:lpstr>
      <vt:lpstr>字魂70号-灵悦黑体</vt:lpstr>
      <vt:lpstr>方正黑体简体</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Hương Giang</dc:creator>
  <cp:lastModifiedBy>Administrator</cp:lastModifiedBy>
  <cp:revision>10</cp:revision>
  <dcterms:created xsi:type="dcterms:W3CDTF">2022-10-16T13:58:30Z</dcterms:created>
  <dcterms:modified xsi:type="dcterms:W3CDTF">2024-08-04T06:14:39Z</dcterms:modified>
</cp:coreProperties>
</file>

<file path=docProps/custom.xml><?xml version="1.0" encoding="utf-8"?>
<Properties xmlns="http://schemas.openxmlformats.org/officeDocument/2006/custom-properties" xmlns:vt="http://schemas.openxmlformats.org/officeDocument/2006/docPropsVTypes">
  <property fmtid="{E94486CC-9CD1-11EB-B3E1-52540006F7B4}" pid="2" name="CRO">
    <vt:lpwstr>wqlLaW5nc29mdCBQREYgdG8gV1BTIDgw</vt:lpwstr>
  </property>
  <property fmtid="{E94486CC-9CD1-11EB-B3E1-52540006F7B4}" pid="3" name="Created">
    <vt:filetime>2022-07-19T10:39:35Z</vt:filetime>
  </property>
  <property fmtid="{D5CDD505-2E9C-101B-9397-08002B2CF9AE}" pid="2" name="MSIP_Label_defa4170-0d19-0005-0004-bc88714345d2_Enabled">
    <vt:lpwstr>true</vt:lpwstr>
  </property>
  <property fmtid="{D5CDD505-2E9C-101B-9397-08002B2CF9AE}" pid="3" name="MSIP_Label_defa4170-0d19-0005-0004-bc88714345d2_SetDate">
    <vt:lpwstr>2022-10-20T07:38:25Z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15619383-eba1-4689-9451-9bcc1bf3ab7a</vt:lpwstr>
  </property>
  <property fmtid="{D5CDD505-2E9C-101B-9397-08002B2CF9AE}" pid="7" name="MSIP_Label_defa4170-0d19-0005-0004-bc88714345d2_ActionId">
    <vt:lpwstr>e5cfe975-1d8f-4b8b-aba9-a18b703089af</vt:lpwstr>
  </property>
  <property fmtid="{D5CDD505-2E9C-101B-9397-08002B2CF9AE}" pid="8" name="MSIP_Label_defa4170-0d19-0005-0004-bc88714345d2_ContentBits">
    <vt:lpwstr>0</vt:lpwstr>
  </property>
</Properties>
</file>