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 id="2147483677" r:id="rId3"/>
  </p:sldMasterIdLst>
  <p:notesMasterIdLst>
    <p:notesMasterId r:id="rId25"/>
  </p:notesMasterIdLst>
  <p:sldIdLst>
    <p:sldId id="679" r:id="rId4"/>
    <p:sldId id="256" r:id="rId5"/>
    <p:sldId id="259" r:id="rId6"/>
    <p:sldId id="691" r:id="rId7"/>
    <p:sldId id="643" r:id="rId8"/>
    <p:sldId id="692" r:id="rId9"/>
    <p:sldId id="693" r:id="rId10"/>
    <p:sldId id="694" r:id="rId11"/>
    <p:sldId id="695" r:id="rId12"/>
    <p:sldId id="696" r:id="rId13"/>
    <p:sldId id="697" r:id="rId14"/>
    <p:sldId id="699" r:id="rId15"/>
    <p:sldId id="698" r:id="rId16"/>
    <p:sldId id="700" r:id="rId17"/>
    <p:sldId id="702" r:id="rId18"/>
    <p:sldId id="701" r:id="rId19"/>
    <p:sldId id="680" r:id="rId20"/>
    <p:sldId id="703" r:id="rId21"/>
    <p:sldId id="704" r:id="rId22"/>
    <p:sldId id="705" r:id="rId23"/>
    <p:sldId id="706" r:id="rId24"/>
  </p:sldIdLst>
  <p:sldSz cx="24384000" cy="13716000"/>
  <p:notesSz cx="6858000" cy="9144000"/>
  <p:embeddedFontLst>
    <p:embeddedFont>
      <p:font typeface="Abril Fatface" panose="02000503000000020003" pitchFamily="2" charset="0"/>
      <p:regular r:id="rId26"/>
    </p:embeddedFont>
    <p:embeddedFont>
      <p:font typeface="Cambria Math" panose="02040503050406030204" pitchFamily="18" charset="0"/>
      <p:regular r:id="rId27"/>
    </p:embeddedFont>
    <p:embeddedFont>
      <p:font typeface="Chu Van An" panose="02020503050405090304" charset="0"/>
      <p:regular r:id="rId28"/>
      <p:bold r:id="rId29"/>
      <p:italic r:id="rId30"/>
      <p:boldItalic r:id="rId31"/>
    </p:embeddedFont>
    <p:embeddedFont>
      <p:font typeface="Tahoma" panose="020B0604030504040204" pitchFamily="3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272">
          <p15:clr>
            <a:srgbClr val="A4A3A4"/>
          </p15:clr>
        </p15:guide>
        <p15:guide id="2" pos="76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36FA"/>
    <a:srgbClr val="0033CC"/>
    <a:srgbClr val="881EB2"/>
    <a:srgbClr val="E8E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1" autoAdjust="0"/>
    <p:restoredTop sz="94660"/>
  </p:normalViewPr>
  <p:slideViewPr>
    <p:cSldViewPr snapToGrid="0">
      <p:cViewPr varScale="1">
        <p:scale>
          <a:sx n="41" d="100"/>
          <a:sy n="41" d="100"/>
        </p:scale>
        <p:origin x="437" y="43"/>
      </p:cViewPr>
      <p:guideLst>
        <p:guide orient="horz" pos="4272"/>
        <p:guide pos="76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5263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6859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6715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340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4412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021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5456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0490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685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11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1390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7666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67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3412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731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9554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0733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8843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436107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0"/>
        <p:cNvGrpSpPr/>
        <p:nvPr/>
      </p:nvGrpSpPr>
      <p:grpSpPr>
        <a:xfrm>
          <a:off x="0" y="0"/>
          <a:ext cx="0" cy="0"/>
          <a:chOff x="0" y="0"/>
          <a:chExt cx="0" cy="0"/>
        </a:xfrm>
      </p:grpSpPr>
      <p:pic>
        <p:nvPicPr>
          <p:cNvPr id="2" name="Picture 1">
            <a:extLst>
              <a:ext uri="{FF2B5EF4-FFF2-40B4-BE49-F238E27FC236}">
                <a16:creationId xmlns:a16="http://schemas.microsoft.com/office/drawing/2014/main" id="{17855C21-6581-4E82-AD84-1FE9EFDC7E72}"/>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2774"/>
                    </a14:imgEffect>
                  </a14:imgLayer>
                </a14:imgProps>
              </a:ext>
              <a:ext uri="{28A0092B-C50C-407E-A947-70E740481C1C}">
                <a14:useLocalDpi xmlns:a14="http://schemas.microsoft.com/office/drawing/2010/main" val="0"/>
              </a:ext>
            </a:extLst>
          </a:blip>
          <a:stretch>
            <a:fillRect/>
          </a:stretch>
        </p:blipFill>
        <p:spPr>
          <a:xfrm rot="16200000" flipV="1">
            <a:off x="-5792420" y="6560607"/>
            <a:ext cx="12773145" cy="153764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1663700" y="3419477"/>
            <a:ext cx="21031200" cy="570547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12000"/>
              <a:buFont typeface="Calibri"/>
              <a:buNone/>
              <a:defRPr sz="12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7"/>
          <p:cNvSpPr txBox="1">
            <a:spLocks noGrp="1"/>
          </p:cNvSpPr>
          <p:nvPr>
            <p:ph type="body" idx="1"/>
          </p:nvPr>
        </p:nvSpPr>
        <p:spPr>
          <a:xfrm>
            <a:off x="1663700" y="9178927"/>
            <a:ext cx="21031200" cy="30003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1000"/>
              </a:spcBef>
              <a:spcAft>
                <a:spcPts val="0"/>
              </a:spcAft>
              <a:buClr>
                <a:srgbClr val="888888"/>
              </a:buClr>
              <a:buSzPts val="4000"/>
              <a:buFont typeface="Arial"/>
              <a:buNone/>
              <a:defRPr sz="4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1000"/>
              </a:spcBef>
              <a:spcAft>
                <a:spcPts val="0"/>
              </a:spcAft>
              <a:buClr>
                <a:srgbClr val="888888"/>
              </a:buClr>
              <a:buSzPts val="3600"/>
              <a:buFont typeface="Arial"/>
              <a:buNone/>
              <a:defRPr sz="36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9pPr>
          </a:lstStyle>
          <a:p>
            <a:endParaRPr/>
          </a:p>
        </p:txBody>
      </p:sp>
      <p:sp>
        <p:nvSpPr>
          <p:cNvPr id="91" name="Google Shape;91;p17"/>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92" name="Google Shape;92;p17"/>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93" name="Google Shape;93;p17"/>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8"/>
          <p:cNvSpPr txBox="1">
            <a:spLocks noGrp="1"/>
          </p:cNvSpPr>
          <p:nvPr>
            <p:ph type="body" idx="1"/>
          </p:nvPr>
        </p:nvSpPr>
        <p:spPr>
          <a:xfrm>
            <a:off x="1676400" y="3651250"/>
            <a:ext cx="10363200" cy="87026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97" name="Google Shape;97;p18"/>
          <p:cNvSpPr txBox="1">
            <a:spLocks noGrp="1"/>
          </p:cNvSpPr>
          <p:nvPr>
            <p:ph type="body" idx="2"/>
          </p:nvPr>
        </p:nvSpPr>
        <p:spPr>
          <a:xfrm>
            <a:off x="12344400" y="3651250"/>
            <a:ext cx="10363200" cy="87026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98" name="Google Shape;98;p18"/>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99" name="Google Shape;99;p18"/>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00" name="Google Shape;100;p18"/>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1679576"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19"/>
          <p:cNvSpPr txBox="1">
            <a:spLocks noGrp="1"/>
          </p:cNvSpPr>
          <p:nvPr>
            <p:ph type="body" idx="1"/>
          </p:nvPr>
        </p:nvSpPr>
        <p:spPr>
          <a:xfrm>
            <a:off x="1679577" y="3362326"/>
            <a:ext cx="10315574" cy="164782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200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4000"/>
              <a:buFont typeface="Arial"/>
              <a:buNone/>
              <a:defRPr sz="4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3600"/>
              <a:buFont typeface="Arial"/>
              <a:buNone/>
              <a:defRPr sz="36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9pPr>
          </a:lstStyle>
          <a:p>
            <a:endParaRPr/>
          </a:p>
        </p:txBody>
      </p:sp>
      <p:sp>
        <p:nvSpPr>
          <p:cNvPr id="104" name="Google Shape;104;p19"/>
          <p:cNvSpPr txBox="1">
            <a:spLocks noGrp="1"/>
          </p:cNvSpPr>
          <p:nvPr>
            <p:ph type="body" idx="2"/>
          </p:nvPr>
        </p:nvSpPr>
        <p:spPr>
          <a:xfrm>
            <a:off x="1679577" y="5010150"/>
            <a:ext cx="10315574" cy="73691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05" name="Google Shape;105;p19"/>
          <p:cNvSpPr txBox="1">
            <a:spLocks noGrp="1"/>
          </p:cNvSpPr>
          <p:nvPr>
            <p:ph type="body" idx="3"/>
          </p:nvPr>
        </p:nvSpPr>
        <p:spPr>
          <a:xfrm>
            <a:off x="12344400" y="3362326"/>
            <a:ext cx="10366376" cy="164782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200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4000"/>
              <a:buFont typeface="Arial"/>
              <a:buNone/>
              <a:defRPr sz="4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3600"/>
              <a:buFont typeface="Arial"/>
              <a:buNone/>
              <a:defRPr sz="36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9pPr>
          </a:lstStyle>
          <a:p>
            <a:endParaRPr/>
          </a:p>
        </p:txBody>
      </p:sp>
      <p:sp>
        <p:nvSpPr>
          <p:cNvPr id="106" name="Google Shape;106;p19"/>
          <p:cNvSpPr txBox="1">
            <a:spLocks noGrp="1"/>
          </p:cNvSpPr>
          <p:nvPr>
            <p:ph type="body" idx="4"/>
          </p:nvPr>
        </p:nvSpPr>
        <p:spPr>
          <a:xfrm>
            <a:off x="12344400" y="5010150"/>
            <a:ext cx="10366376" cy="73691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07" name="Google Shape;107;p19"/>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08" name="Google Shape;108;p19"/>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09" name="Google Shape;109;p19"/>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20"/>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13" name="Google Shape;113;p20"/>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14" name="Google Shape;114;p20"/>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sp>
        <p:nvSpPr>
          <p:cNvPr id="116" name="Google Shape;116;p21"/>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17" name="Google Shape;117;p21"/>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18" name="Google Shape;118;p21"/>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1679577" y="914400"/>
            <a:ext cx="7864474" cy="32004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1" name="Google Shape;121;p22"/>
          <p:cNvSpPr txBox="1">
            <a:spLocks noGrp="1"/>
          </p:cNvSpPr>
          <p:nvPr>
            <p:ph type="body" idx="1"/>
          </p:nvPr>
        </p:nvSpPr>
        <p:spPr>
          <a:xfrm>
            <a:off x="10366376" y="1974851"/>
            <a:ext cx="12344400" cy="9747250"/>
          </a:xfrm>
          <a:prstGeom prst="rect">
            <a:avLst/>
          </a:prstGeom>
          <a:noFill/>
          <a:ln>
            <a:noFill/>
          </a:ln>
        </p:spPr>
        <p:txBody>
          <a:bodyPr spcFirstLastPara="1" wrap="square" lIns="91425" tIns="45700" rIns="91425" bIns="45700" anchor="t" anchorCtr="0">
            <a:noAutofit/>
          </a:bodyPr>
          <a:lstStyle>
            <a:lvl1pPr marL="457200" marR="0" lvl="0" indent="-635000" algn="l" rtl="0">
              <a:lnSpc>
                <a:spcPct val="90000"/>
              </a:lnSpc>
              <a:spcBef>
                <a:spcPts val="20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1pPr>
            <a:lvl2pPr marL="914400" marR="0" lvl="1"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2pPr>
            <a:lvl3pPr marL="1371600" marR="0" lvl="2"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4pPr>
            <a:lvl5pPr marL="2286000" marR="0" lvl="4"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5pPr>
            <a:lvl6pPr marL="2743200" marR="0" lvl="5"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6pPr>
            <a:lvl7pPr marL="3200400" marR="0" lvl="6"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7pPr>
            <a:lvl8pPr marL="3657600" marR="0" lvl="7"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8pPr>
            <a:lvl9pPr marL="4114800" marR="0" lvl="8"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9pPr>
          </a:lstStyle>
          <a:p>
            <a:endParaRPr/>
          </a:p>
        </p:txBody>
      </p:sp>
      <p:sp>
        <p:nvSpPr>
          <p:cNvPr id="122" name="Google Shape;122;p22"/>
          <p:cNvSpPr txBox="1">
            <a:spLocks noGrp="1"/>
          </p:cNvSpPr>
          <p:nvPr>
            <p:ph type="body" idx="2"/>
          </p:nvPr>
        </p:nvSpPr>
        <p:spPr>
          <a:xfrm>
            <a:off x="1679577" y="4114800"/>
            <a:ext cx="7864474" cy="76231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3" name="Google Shape;123;p22"/>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24" name="Google Shape;124;p22"/>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25" name="Google Shape;125;p22"/>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1679577" y="914400"/>
            <a:ext cx="7864474" cy="32004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8" name="Google Shape;128;p23"/>
          <p:cNvSpPr>
            <a:spLocks noGrp="1"/>
          </p:cNvSpPr>
          <p:nvPr>
            <p:ph type="pic" idx="2"/>
          </p:nvPr>
        </p:nvSpPr>
        <p:spPr>
          <a:xfrm>
            <a:off x="10366376" y="1974851"/>
            <a:ext cx="12344400" cy="9747250"/>
          </a:xfrm>
          <a:prstGeom prst="rect">
            <a:avLst/>
          </a:prstGeom>
          <a:noFill/>
          <a:ln>
            <a:noFill/>
          </a:ln>
        </p:spPr>
      </p:sp>
      <p:sp>
        <p:nvSpPr>
          <p:cNvPr id="129" name="Google Shape;129;p23"/>
          <p:cNvSpPr txBox="1">
            <a:spLocks noGrp="1"/>
          </p:cNvSpPr>
          <p:nvPr>
            <p:ph type="body" idx="1"/>
          </p:nvPr>
        </p:nvSpPr>
        <p:spPr>
          <a:xfrm>
            <a:off x="1679577" y="4114800"/>
            <a:ext cx="7864474" cy="76231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0" name="Google Shape;130;p23"/>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31" name="Google Shape;131;p23"/>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32" name="Google Shape;132;p23"/>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5" name="Google Shape;135;p24"/>
          <p:cNvSpPr txBox="1">
            <a:spLocks noGrp="1"/>
          </p:cNvSpPr>
          <p:nvPr>
            <p:ph type="body" idx="1"/>
          </p:nvPr>
        </p:nvSpPr>
        <p:spPr>
          <a:xfrm rot="5400000">
            <a:off x="7840662" y="-2513012"/>
            <a:ext cx="8702676" cy="21031200"/>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36" name="Google Shape;136;p24"/>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37" name="Google Shape;137;p24"/>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38" name="Google Shape;138;p24"/>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rot="5400000">
            <a:off x="14266862" y="3913188"/>
            <a:ext cx="11623676" cy="5257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1" name="Google Shape;141;p25"/>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42" name="Google Shape;142;p25"/>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43" name="Google Shape;143;p25"/>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44"/>
        <p:cNvGrpSpPr/>
        <p:nvPr/>
      </p:nvGrpSpPr>
      <p:grpSpPr>
        <a:xfrm>
          <a:off x="0" y="0"/>
          <a:ext cx="0" cy="0"/>
          <a:chOff x="0" y="0"/>
          <a:chExt cx="0" cy="0"/>
        </a:xfrm>
      </p:grpSpPr>
      <p:sp>
        <p:nvSpPr>
          <p:cNvPr id="145" name="Google Shape;145;p26"/>
          <p:cNvSpPr txBox="1">
            <a:spLocks noGrp="1"/>
          </p:cNvSpPr>
          <p:nvPr>
            <p:ph type="dt" idx="10"/>
          </p:nvPr>
        </p:nvSpPr>
        <p:spPr>
          <a:xfrm>
            <a:off x="1219200" y="12712706"/>
            <a:ext cx="5689601"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46" name="Google Shape;146;p26"/>
          <p:cNvSpPr txBox="1">
            <a:spLocks noGrp="1"/>
          </p:cNvSpPr>
          <p:nvPr>
            <p:ph type="ftr" idx="11"/>
          </p:nvPr>
        </p:nvSpPr>
        <p:spPr>
          <a:xfrm>
            <a:off x="8331205" y="12712706"/>
            <a:ext cx="7721601"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47" name="Google Shape;147;p26"/>
          <p:cNvSpPr txBox="1">
            <a:spLocks noGrp="1"/>
          </p:cNvSpPr>
          <p:nvPr>
            <p:ph type="sldNum" idx="12"/>
          </p:nvPr>
        </p:nvSpPr>
        <p:spPr>
          <a:xfrm>
            <a:off x="17475204" y="12712706"/>
            <a:ext cx="5689601"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8"/>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48"/>
        <p:cNvGrpSpPr/>
        <p:nvPr/>
      </p:nvGrpSpPr>
      <p:grpSpPr>
        <a:xfrm>
          <a:off x="0" y="0"/>
          <a:ext cx="0" cy="0"/>
          <a:chOff x="0" y="0"/>
          <a:chExt cx="0" cy="0"/>
        </a:xfrm>
      </p:grpSpPr>
      <p:sp>
        <p:nvSpPr>
          <p:cNvPr id="149" name="Google Shape;149;p27"/>
          <p:cNvSpPr txBox="1">
            <a:spLocks noGrp="1"/>
          </p:cNvSpPr>
          <p:nvPr>
            <p:ph type="dt" idx="10"/>
          </p:nvPr>
        </p:nvSpPr>
        <p:spPr>
          <a:xfrm>
            <a:off x="1219202" y="12712702"/>
            <a:ext cx="568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0" name="Google Shape;150;p27"/>
          <p:cNvSpPr txBox="1">
            <a:spLocks noGrp="1"/>
          </p:cNvSpPr>
          <p:nvPr>
            <p:ph type="ftr" idx="11"/>
          </p:nvPr>
        </p:nvSpPr>
        <p:spPr>
          <a:xfrm>
            <a:off x="8331200" y="12712702"/>
            <a:ext cx="7721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1" name="Google Shape;151;p27"/>
          <p:cNvSpPr txBox="1">
            <a:spLocks noGrp="1"/>
          </p:cNvSpPr>
          <p:nvPr>
            <p:ph type="sldNum" idx="12"/>
          </p:nvPr>
        </p:nvSpPr>
        <p:spPr>
          <a:xfrm>
            <a:off x="17475201" y="12712702"/>
            <a:ext cx="56896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52"/>
        <p:cNvGrpSpPr/>
        <p:nvPr/>
      </p:nvGrpSpPr>
      <p:grpSpPr>
        <a:xfrm>
          <a:off x="0" y="0"/>
          <a:ext cx="0" cy="0"/>
          <a:chOff x="0" y="0"/>
          <a:chExt cx="0" cy="0"/>
        </a:xfrm>
      </p:grpSpPr>
      <p:sp>
        <p:nvSpPr>
          <p:cNvPr id="153" name="Google Shape;153;p28"/>
          <p:cNvSpPr txBox="1">
            <a:spLocks noGrp="1"/>
          </p:cNvSpPr>
          <p:nvPr>
            <p:ph type="dt" idx="10"/>
          </p:nvPr>
        </p:nvSpPr>
        <p:spPr>
          <a:xfrm>
            <a:off x="1219201" y="12712701"/>
            <a:ext cx="568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4" name="Google Shape;154;p28"/>
          <p:cNvSpPr txBox="1">
            <a:spLocks noGrp="1"/>
          </p:cNvSpPr>
          <p:nvPr>
            <p:ph type="ftr" idx="11"/>
          </p:nvPr>
        </p:nvSpPr>
        <p:spPr>
          <a:xfrm>
            <a:off x="8331200" y="12712701"/>
            <a:ext cx="7721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5" name="Google Shape;155;p28"/>
          <p:cNvSpPr txBox="1">
            <a:spLocks noGrp="1"/>
          </p:cNvSpPr>
          <p:nvPr>
            <p:ph type="sldNum" idx="12"/>
          </p:nvPr>
        </p:nvSpPr>
        <p:spPr>
          <a:xfrm>
            <a:off x="17475200" y="12712701"/>
            <a:ext cx="56896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56"/>
        <p:cNvGrpSpPr/>
        <p:nvPr/>
      </p:nvGrpSpPr>
      <p:grpSpPr>
        <a:xfrm>
          <a:off x="0" y="0"/>
          <a:ext cx="0" cy="0"/>
          <a:chOff x="0" y="0"/>
          <a:chExt cx="0" cy="0"/>
        </a:xfrm>
      </p:grpSpPr>
      <p:sp>
        <p:nvSpPr>
          <p:cNvPr id="157" name="Google Shape;157;p29"/>
          <p:cNvSpPr txBox="1">
            <a:spLocks noGrp="1"/>
          </p:cNvSpPr>
          <p:nvPr>
            <p:ph type="dt" idx="10"/>
          </p:nvPr>
        </p:nvSpPr>
        <p:spPr>
          <a:xfrm>
            <a:off x="1219201" y="12712701"/>
            <a:ext cx="568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8" name="Google Shape;158;p29"/>
          <p:cNvSpPr txBox="1">
            <a:spLocks noGrp="1"/>
          </p:cNvSpPr>
          <p:nvPr>
            <p:ph type="ftr" idx="11"/>
          </p:nvPr>
        </p:nvSpPr>
        <p:spPr>
          <a:xfrm>
            <a:off x="8331200" y="12712701"/>
            <a:ext cx="7721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9" name="Google Shape;159;p29"/>
          <p:cNvSpPr txBox="1">
            <a:spLocks noGrp="1"/>
          </p:cNvSpPr>
          <p:nvPr>
            <p:ph type="sldNum" idx="12"/>
          </p:nvPr>
        </p:nvSpPr>
        <p:spPr>
          <a:xfrm>
            <a:off x="16662400" y="12712701"/>
            <a:ext cx="7391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r>
              <a:rPr lang="en-US"/>
              <a:t>Desig by Duong Hung word xinh</a:t>
            </a: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0"/>
        <p:cNvGrpSpPr/>
        <p:nvPr/>
      </p:nvGrpSpPr>
      <p:grpSpPr>
        <a:xfrm>
          <a:off x="0" y="0"/>
          <a:ext cx="0" cy="0"/>
          <a:chOff x="0" y="0"/>
          <a:chExt cx="0" cy="0"/>
        </a:xfrm>
      </p:grpSpPr>
      <p:pic>
        <p:nvPicPr>
          <p:cNvPr id="2" name="Picture 1">
            <a:extLst>
              <a:ext uri="{FF2B5EF4-FFF2-40B4-BE49-F238E27FC236}">
                <a16:creationId xmlns:a16="http://schemas.microsoft.com/office/drawing/2014/main" id="{17855C21-6581-4E82-AD84-1FE9EFDC7E72}"/>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2774"/>
                    </a14:imgEffect>
                  </a14:imgLayer>
                </a14:imgProps>
              </a:ext>
              <a:ext uri="{28A0092B-C50C-407E-A947-70E740481C1C}">
                <a14:useLocalDpi xmlns:a14="http://schemas.microsoft.com/office/drawing/2010/main" val="0"/>
              </a:ext>
            </a:extLst>
          </a:blip>
          <a:stretch>
            <a:fillRect/>
          </a:stretch>
        </p:blipFill>
        <p:spPr>
          <a:xfrm rot="16200000" flipV="1">
            <a:off x="-5792420" y="6560607"/>
            <a:ext cx="12773145" cy="1537643"/>
          </a:xfrm>
          <a:prstGeom prst="rect">
            <a:avLst/>
          </a:prstGeom>
        </p:spPr>
      </p:pic>
    </p:spTree>
    <p:extLst>
      <p:ext uri="{BB962C8B-B14F-4D97-AF65-F5344CB8AC3E}">
        <p14:creationId xmlns:p14="http://schemas.microsoft.com/office/powerpoint/2010/main" val="2881449852"/>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7"/>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34022406"/>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8"/>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57869143"/>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1679577" y="914400"/>
            <a:ext cx="7864474" cy="32004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9"/>
          <p:cNvSpPr txBox="1">
            <a:spLocks noGrp="1"/>
          </p:cNvSpPr>
          <p:nvPr>
            <p:ph type="body" idx="1"/>
          </p:nvPr>
        </p:nvSpPr>
        <p:spPr>
          <a:xfrm>
            <a:off x="10366376" y="1974851"/>
            <a:ext cx="12344400" cy="9747250"/>
          </a:xfrm>
          <a:prstGeom prst="rect">
            <a:avLst/>
          </a:prstGeom>
          <a:noFill/>
          <a:ln>
            <a:noFill/>
          </a:ln>
        </p:spPr>
        <p:txBody>
          <a:bodyPr spcFirstLastPara="1" wrap="square" lIns="91425" tIns="45700" rIns="91425" bIns="45700" anchor="t" anchorCtr="0">
            <a:noAutofit/>
          </a:bodyPr>
          <a:lstStyle>
            <a:lvl1pPr marL="457200" marR="0" lvl="0" indent="-635000" algn="l" rtl="0">
              <a:lnSpc>
                <a:spcPct val="90000"/>
              </a:lnSpc>
              <a:spcBef>
                <a:spcPts val="20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1pPr>
            <a:lvl2pPr marL="914400" marR="0" lvl="1"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2pPr>
            <a:lvl3pPr marL="1371600" marR="0" lvl="2"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4pPr>
            <a:lvl5pPr marL="2286000" marR="0" lvl="4"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5pPr>
            <a:lvl6pPr marL="2743200" marR="0" lvl="5"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6pPr>
            <a:lvl7pPr marL="3200400" marR="0" lvl="6"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7pPr>
            <a:lvl8pPr marL="3657600" marR="0" lvl="7"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8pPr>
            <a:lvl9pPr marL="4114800" marR="0" lvl="8"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9pPr>
          </a:lstStyle>
          <a:p>
            <a:endParaRPr/>
          </a:p>
        </p:txBody>
      </p:sp>
      <p:sp>
        <p:nvSpPr>
          <p:cNvPr id="50" name="Google Shape;50;p9"/>
          <p:cNvSpPr txBox="1">
            <a:spLocks noGrp="1"/>
          </p:cNvSpPr>
          <p:nvPr>
            <p:ph type="body" idx="2"/>
          </p:nvPr>
        </p:nvSpPr>
        <p:spPr>
          <a:xfrm>
            <a:off x="1679577" y="4114800"/>
            <a:ext cx="7864474" cy="76231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2" name="Google Shape;52;p9"/>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3" name="Google Shape;53;p9"/>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16955920"/>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679577" y="914400"/>
            <a:ext cx="7864474" cy="32004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10"/>
          <p:cNvSpPr>
            <a:spLocks noGrp="1"/>
          </p:cNvSpPr>
          <p:nvPr>
            <p:ph type="pic" idx="2"/>
          </p:nvPr>
        </p:nvSpPr>
        <p:spPr>
          <a:xfrm>
            <a:off x="10366376" y="1974851"/>
            <a:ext cx="12344400" cy="9747250"/>
          </a:xfrm>
          <a:prstGeom prst="rect">
            <a:avLst/>
          </a:prstGeom>
          <a:noFill/>
          <a:ln>
            <a:noFill/>
          </a:ln>
        </p:spPr>
      </p:sp>
      <p:sp>
        <p:nvSpPr>
          <p:cNvPr id="57" name="Google Shape;57;p10"/>
          <p:cNvSpPr txBox="1">
            <a:spLocks noGrp="1"/>
          </p:cNvSpPr>
          <p:nvPr>
            <p:ph type="body" idx="1"/>
          </p:nvPr>
        </p:nvSpPr>
        <p:spPr>
          <a:xfrm>
            <a:off x="1679577" y="4114800"/>
            <a:ext cx="7864474" cy="76231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Google Shape;58;p10"/>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9" name="Google Shape;59;p10"/>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98952418"/>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1"/>
          <p:cNvSpPr txBox="1">
            <a:spLocks noGrp="1"/>
          </p:cNvSpPr>
          <p:nvPr>
            <p:ph type="body" idx="1"/>
          </p:nvPr>
        </p:nvSpPr>
        <p:spPr>
          <a:xfrm rot="5400000">
            <a:off x="7840662" y="-2513012"/>
            <a:ext cx="8702676" cy="21031200"/>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5" name="Google Shape;65;p11"/>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6" name="Google Shape;66;p11"/>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02816599"/>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rot="5400000">
            <a:off x="14266862" y="3913188"/>
            <a:ext cx="11623676" cy="5257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12"/>
          <p:cNvSpPr txBox="1">
            <a:spLocks noGrp="1"/>
          </p:cNvSpPr>
          <p:nvPr>
            <p:ph type="body" idx="1"/>
          </p:nvPr>
        </p:nvSpPr>
        <p:spPr>
          <a:xfrm rot="5400000">
            <a:off x="3598862" y="-1192212"/>
            <a:ext cx="11623676" cy="15468600"/>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70" name="Google Shape;70;p12"/>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1" name="Google Shape;71;p12"/>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2" name="Google Shape;72;p12"/>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8569872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1679577" y="914400"/>
            <a:ext cx="7864474" cy="32004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9"/>
          <p:cNvSpPr txBox="1">
            <a:spLocks noGrp="1"/>
          </p:cNvSpPr>
          <p:nvPr>
            <p:ph type="body" idx="1"/>
          </p:nvPr>
        </p:nvSpPr>
        <p:spPr>
          <a:xfrm>
            <a:off x="10366376" y="1974851"/>
            <a:ext cx="12344400" cy="9747250"/>
          </a:xfrm>
          <a:prstGeom prst="rect">
            <a:avLst/>
          </a:prstGeom>
          <a:noFill/>
          <a:ln>
            <a:noFill/>
          </a:ln>
        </p:spPr>
        <p:txBody>
          <a:bodyPr spcFirstLastPara="1" wrap="square" lIns="91425" tIns="45700" rIns="91425" bIns="45700" anchor="t" anchorCtr="0">
            <a:noAutofit/>
          </a:bodyPr>
          <a:lstStyle>
            <a:lvl1pPr marL="457200" marR="0" lvl="0" indent="-635000" algn="l" rtl="0">
              <a:lnSpc>
                <a:spcPct val="90000"/>
              </a:lnSpc>
              <a:spcBef>
                <a:spcPts val="20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1pPr>
            <a:lvl2pPr marL="914400" marR="0" lvl="1"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2pPr>
            <a:lvl3pPr marL="1371600" marR="0" lvl="2"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4pPr>
            <a:lvl5pPr marL="2286000" marR="0" lvl="4"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5pPr>
            <a:lvl6pPr marL="2743200" marR="0" lvl="5"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6pPr>
            <a:lvl7pPr marL="3200400" marR="0" lvl="6"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7pPr>
            <a:lvl8pPr marL="3657600" marR="0" lvl="7"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8pPr>
            <a:lvl9pPr marL="4114800" marR="0" lvl="8"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9pPr>
          </a:lstStyle>
          <a:p>
            <a:endParaRPr/>
          </a:p>
        </p:txBody>
      </p:sp>
      <p:sp>
        <p:nvSpPr>
          <p:cNvPr id="50" name="Google Shape;50;p9"/>
          <p:cNvSpPr txBox="1">
            <a:spLocks noGrp="1"/>
          </p:cNvSpPr>
          <p:nvPr>
            <p:ph type="body" idx="2"/>
          </p:nvPr>
        </p:nvSpPr>
        <p:spPr>
          <a:xfrm>
            <a:off x="1679577" y="4114800"/>
            <a:ext cx="7864474" cy="76231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2" name="Google Shape;52;p9"/>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3" name="Google Shape;53;p9"/>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73"/>
        <p:cNvGrpSpPr/>
        <p:nvPr/>
      </p:nvGrpSpPr>
      <p:grpSpPr>
        <a:xfrm>
          <a:off x="0" y="0"/>
          <a:ext cx="0" cy="0"/>
          <a:chOff x="0" y="0"/>
          <a:chExt cx="0" cy="0"/>
        </a:xfrm>
      </p:grpSpPr>
    </p:spTree>
    <p:extLst>
      <p:ext uri="{BB962C8B-B14F-4D97-AF65-F5344CB8AC3E}">
        <p14:creationId xmlns:p14="http://schemas.microsoft.com/office/powerpoint/2010/main" val="11321612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679577" y="914400"/>
            <a:ext cx="7864474" cy="32004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10"/>
          <p:cNvSpPr>
            <a:spLocks noGrp="1"/>
          </p:cNvSpPr>
          <p:nvPr>
            <p:ph type="pic" idx="2"/>
          </p:nvPr>
        </p:nvSpPr>
        <p:spPr>
          <a:xfrm>
            <a:off x="10366376" y="1974851"/>
            <a:ext cx="12344400" cy="9747250"/>
          </a:xfrm>
          <a:prstGeom prst="rect">
            <a:avLst/>
          </a:prstGeom>
          <a:noFill/>
          <a:ln>
            <a:noFill/>
          </a:ln>
        </p:spPr>
      </p:sp>
      <p:sp>
        <p:nvSpPr>
          <p:cNvPr id="57" name="Google Shape;57;p10"/>
          <p:cNvSpPr txBox="1">
            <a:spLocks noGrp="1"/>
          </p:cNvSpPr>
          <p:nvPr>
            <p:ph type="body" idx="1"/>
          </p:nvPr>
        </p:nvSpPr>
        <p:spPr>
          <a:xfrm>
            <a:off x="1679577" y="4114800"/>
            <a:ext cx="7864474" cy="76231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Google Shape;58;p10"/>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9" name="Google Shape;59;p10"/>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1"/>
          <p:cNvSpPr txBox="1">
            <a:spLocks noGrp="1"/>
          </p:cNvSpPr>
          <p:nvPr>
            <p:ph type="body" idx="1"/>
          </p:nvPr>
        </p:nvSpPr>
        <p:spPr>
          <a:xfrm rot="5400000">
            <a:off x="7840662" y="-2513012"/>
            <a:ext cx="8702676" cy="21031200"/>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5" name="Google Shape;65;p11"/>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6" name="Google Shape;66;p11"/>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rot="5400000">
            <a:off x="14266862" y="3913188"/>
            <a:ext cx="11623676" cy="5257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12"/>
          <p:cNvSpPr txBox="1">
            <a:spLocks noGrp="1"/>
          </p:cNvSpPr>
          <p:nvPr>
            <p:ph type="body" idx="1"/>
          </p:nvPr>
        </p:nvSpPr>
        <p:spPr>
          <a:xfrm rot="5400000">
            <a:off x="3598862" y="-1192212"/>
            <a:ext cx="11623676" cy="15468600"/>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70" name="Google Shape;70;p12"/>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1" name="Google Shape;71;p12"/>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2" name="Google Shape;72;p12"/>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73"/>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6"/>
        <p:cNvGrpSpPr/>
        <p:nvPr/>
      </p:nvGrpSpPr>
      <p:grpSpPr>
        <a:xfrm>
          <a:off x="0" y="0"/>
          <a:ext cx="0" cy="0"/>
          <a:chOff x="0" y="0"/>
          <a:chExt cx="0" cy="0"/>
        </a:xfrm>
      </p:grpSpPr>
      <p:sp>
        <p:nvSpPr>
          <p:cNvPr id="77" name="Google Shape;77;p15"/>
          <p:cNvSpPr txBox="1">
            <a:spLocks noGrp="1"/>
          </p:cNvSpPr>
          <p:nvPr>
            <p:ph type="ctrTitle"/>
          </p:nvPr>
        </p:nvSpPr>
        <p:spPr>
          <a:xfrm>
            <a:off x="3048000" y="2244726"/>
            <a:ext cx="18288000" cy="47752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12000"/>
              <a:buFont typeface="Calibri"/>
              <a:buNone/>
              <a:defRPr sz="12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5"/>
          <p:cNvSpPr txBox="1">
            <a:spLocks noGrp="1"/>
          </p:cNvSpPr>
          <p:nvPr>
            <p:ph type="subTitle" idx="1"/>
          </p:nvPr>
        </p:nvSpPr>
        <p:spPr>
          <a:xfrm>
            <a:off x="3048000" y="7204076"/>
            <a:ext cx="18288000" cy="3311524"/>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20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1pPr>
            <a:lvl2pPr marR="0" lvl="1" algn="ctr"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2pPr>
            <a:lvl3pPr marR="0" lvl="2" algn="ctr"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Calibri"/>
                <a:ea typeface="Calibri"/>
                <a:cs typeface="Calibri"/>
                <a:sym typeface="Calibri"/>
              </a:defRPr>
            </a:lvl3pPr>
            <a:lvl4pPr marR="0" lvl="3"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4pPr>
            <a:lvl5pPr marR="0" lvl="4"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5pPr>
            <a:lvl6pPr marR="0" lvl="5"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6pPr>
            <a:lvl7pPr marR="0" lvl="6"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7pPr>
            <a:lvl8pPr marR="0" lvl="7"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8pPr>
            <a:lvl9pPr marR="0" lvl="8"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9pPr>
          </a:lstStyle>
          <a:p>
            <a:endParaRPr/>
          </a:p>
        </p:txBody>
      </p:sp>
      <p:sp>
        <p:nvSpPr>
          <p:cNvPr id="79" name="Google Shape;79;p15"/>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0" name="Google Shape;80;p15"/>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1" name="Google Shape;81;p15"/>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16"/>
          <p:cNvSpPr txBox="1">
            <a:spLocks noGrp="1"/>
          </p:cNvSpPr>
          <p:nvPr>
            <p:ph type="body" idx="1"/>
          </p:nvPr>
        </p:nvSpPr>
        <p:spPr>
          <a:xfrm>
            <a:off x="1676400" y="3651250"/>
            <a:ext cx="21031200" cy="87026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85" name="Google Shape;85;p16"/>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6" name="Google Shape;86;p16"/>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7" name="Google Shape;87;p16"/>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2.png"/><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9"/>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8" r:id="rId1"/>
    <p:sldLayoutId id="2147483654" r:id="rId2"/>
    <p:sldLayoutId id="2147483655" r:id="rId3"/>
    <p:sldLayoutId id="2147483656" r:id="rId4"/>
    <p:sldLayoutId id="2147483657" r:id="rId5"/>
    <p:sldLayoutId id="2147483658" r:id="rId6"/>
    <p:sldLayoutId id="2147483659" r:id="rId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pic>
        <p:nvPicPr>
          <p:cNvPr id="75" name="Google Shape;75;p14"/>
          <p:cNvPicPr preferRelativeResize="0"/>
          <p:nvPr/>
        </p:nvPicPr>
        <p:blipFill rotWithShape="1">
          <a:blip r:embed="rId17">
            <a:alphaModFix/>
          </a:blip>
          <a:srcRect/>
          <a:stretch/>
        </p:blipFill>
        <p:spPr>
          <a:xfrm>
            <a:off x="144203" y="1065704"/>
            <a:ext cx="24239797" cy="1265029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1928151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CA58FA6-48A7-E250-99BC-376858C405D1}"/>
              </a:ext>
            </a:extLst>
          </p:cNvPr>
          <p:cNvGrpSpPr/>
          <p:nvPr/>
        </p:nvGrpSpPr>
        <p:grpSpPr>
          <a:xfrm>
            <a:off x="9815946" y="1267238"/>
            <a:ext cx="13944600" cy="12033126"/>
            <a:chOff x="9851187" y="2126503"/>
            <a:chExt cx="13944600" cy="12033126"/>
          </a:xfrm>
        </p:grpSpPr>
        <p:grpSp>
          <p:nvGrpSpPr>
            <p:cNvPr id="3" name="Group 2">
              <a:extLst>
                <a:ext uri="{FF2B5EF4-FFF2-40B4-BE49-F238E27FC236}">
                  <a16:creationId xmlns:a16="http://schemas.microsoft.com/office/drawing/2014/main" id="{D0ED603B-0A7A-C285-9C4B-6FB1F9D51AD7}"/>
                </a:ext>
              </a:extLst>
            </p:cNvPr>
            <p:cNvGrpSpPr/>
            <p:nvPr/>
          </p:nvGrpSpPr>
          <p:grpSpPr>
            <a:xfrm>
              <a:off x="9851187" y="2126503"/>
              <a:ext cx="13944600" cy="12033126"/>
              <a:chOff x="1339699" y="3448230"/>
              <a:chExt cx="13944600" cy="12033126"/>
            </a:xfrm>
          </p:grpSpPr>
          <p:sp>
            <p:nvSpPr>
              <p:cNvPr id="11" name="Right Triangle 10">
                <a:extLst>
                  <a:ext uri="{FF2B5EF4-FFF2-40B4-BE49-F238E27FC236}">
                    <a16:creationId xmlns:a16="http://schemas.microsoft.com/office/drawing/2014/main" id="{C398C295-F2B1-0BB9-608A-45ADF7674C9D}"/>
                  </a:ext>
                </a:extLst>
              </p:cNvPr>
              <p:cNvSpPr/>
              <p:nvPr/>
            </p:nvSpPr>
            <p:spPr>
              <a:xfrm flipH="1">
                <a:off x="8958821" y="3486542"/>
                <a:ext cx="193377" cy="212342"/>
              </a:xfrm>
              <a:prstGeom prst="rtTriangle">
                <a:avLst/>
              </a:prstGeom>
              <a:solidFill>
                <a:srgbClr val="4472C4">
                  <a:lumMod val="50000"/>
                </a:srgbClr>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12" name="Group 11">
                <a:extLst>
                  <a:ext uri="{FF2B5EF4-FFF2-40B4-BE49-F238E27FC236}">
                    <a16:creationId xmlns:a16="http://schemas.microsoft.com/office/drawing/2014/main" id="{BEB33C8F-C7CC-EA21-6E4A-D941D2FF1008}"/>
                  </a:ext>
                </a:extLst>
              </p:cNvPr>
              <p:cNvGrpSpPr/>
              <p:nvPr/>
            </p:nvGrpSpPr>
            <p:grpSpPr>
              <a:xfrm>
                <a:off x="1339699" y="3448230"/>
                <a:ext cx="13944600" cy="12033126"/>
                <a:chOff x="1339699" y="3448230"/>
                <a:chExt cx="13944600" cy="12033126"/>
              </a:xfrm>
            </p:grpSpPr>
            <p:sp>
              <p:nvSpPr>
                <p:cNvPr id="13" name="Rounded Rectangle 11">
                  <a:extLst>
                    <a:ext uri="{FF2B5EF4-FFF2-40B4-BE49-F238E27FC236}">
                      <a16:creationId xmlns:a16="http://schemas.microsoft.com/office/drawing/2014/main" id="{CFE2C5F5-AA30-584D-FC6E-51D03737E313}"/>
                    </a:ext>
                  </a:extLst>
                </p:cNvPr>
                <p:cNvSpPr/>
                <p:nvPr/>
              </p:nvSpPr>
              <p:spPr>
                <a:xfrm>
                  <a:off x="1339699" y="3696072"/>
                  <a:ext cx="13944600" cy="11785284"/>
                </a:xfrm>
                <a:prstGeom prst="roundRect">
                  <a:avLst>
                    <a:gd name="adj" fmla="val 2374"/>
                  </a:avLst>
                </a:prstGeom>
                <a:solidFill>
                  <a:srgbClr val="70AD47">
                    <a:lumMod val="20000"/>
                    <a:lumOff val="80000"/>
                  </a:srgbClr>
                </a:solidFill>
                <a:ln w="28575" cap="flat" cmpd="sng" algn="ctr">
                  <a:solidFill>
                    <a:srgbClr val="0999C8"/>
                  </a:solidFill>
                  <a:prstDash val="solid"/>
                  <a:miter lim="800000"/>
                </a:ln>
                <a:effectLst/>
              </p:spPr>
              <p:txBody>
                <a:bodyPr lIns="36000" tIns="18000" rIns="36000" bIns="18000"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14" name="TextBox 13">
                  <a:extLst>
                    <a:ext uri="{FF2B5EF4-FFF2-40B4-BE49-F238E27FC236}">
                      <a16:creationId xmlns:a16="http://schemas.microsoft.com/office/drawing/2014/main" id="{3496DF8B-F7B1-9A8B-D896-EEDFE4DC13F1}"/>
                    </a:ext>
                  </a:extLst>
                </p:cNvPr>
                <p:cNvSpPr txBox="1"/>
                <p:nvPr/>
              </p:nvSpPr>
              <p:spPr>
                <a:xfrm>
                  <a:off x="5759299" y="3448230"/>
                  <a:ext cx="3890809" cy="923330"/>
                </a:xfrm>
                <a:prstGeom prst="rect">
                  <a:avLst/>
                </a:prstGeom>
                <a:noFill/>
              </p:spPr>
              <p:txBody>
                <a:bodyPr wrap="none" rtlCol="0">
                  <a:spAutoFit/>
                </a:bodyPr>
                <a:lstStyle/>
                <a:p>
                  <a:pPr marL="0" marR="0" lvl="0" indent="0" algn="ctr" defTabSz="2177278" rtl="0" eaLnBrk="1" fontAlgn="auto" latinLnBrk="0" hangingPunct="1">
                    <a:lnSpc>
                      <a:spcPct val="100000"/>
                    </a:lnSpc>
                    <a:spcBef>
                      <a:spcPct val="50000"/>
                    </a:spcBef>
                    <a:spcAft>
                      <a:spcPts val="0"/>
                    </a:spcAft>
                    <a:buClrTx/>
                    <a:buSzTx/>
                    <a:buFontTx/>
                    <a:buNone/>
                    <a:tabLst/>
                    <a:defRPr/>
                  </a:pPr>
                  <a:r>
                    <a:rPr kumimoji="0" lang="en-US" sz="5400" b="1" i="0" u="none" strike="noStrike" kern="1200" cap="all" spc="0" normalizeH="0" baseline="0" noProof="0" dirty="0">
                      <a:ln w="0"/>
                      <a:solidFill>
                        <a:prstClr val="white"/>
                      </a:solidFill>
                      <a:effectLst>
                        <a:reflection blurRad="12700" stA="50000" endPos="50000" dist="5000" dir="5400000" sy="-100000" rotWithShape="0"/>
                      </a:effectLst>
                      <a:uLnTx/>
                      <a:uFillTx/>
                      <a:latin typeface="Tahoma" pitchFamily="34" charset="0"/>
                      <a:ea typeface="Tahoma" pitchFamily="34" charset="0"/>
                      <a:cs typeface="Tahoma" pitchFamily="34" charset="0"/>
                      <a:sym typeface="Arial"/>
                    </a:rPr>
                    <a:t>CHƯƠNG I</a:t>
                  </a:r>
                </a:p>
              </p:txBody>
            </p:sp>
          </p:grpSp>
        </p:grpSp>
        <p:sp>
          <p:nvSpPr>
            <p:cNvPr id="7" name="Right Triangle 6">
              <a:extLst>
                <a:ext uri="{FF2B5EF4-FFF2-40B4-BE49-F238E27FC236}">
                  <a16:creationId xmlns:a16="http://schemas.microsoft.com/office/drawing/2014/main" id="{FDB16050-EB06-A465-1747-9C60C9507C4D}"/>
                </a:ext>
              </a:extLst>
            </p:cNvPr>
            <p:cNvSpPr/>
            <p:nvPr/>
          </p:nvSpPr>
          <p:spPr>
            <a:xfrm flipH="1">
              <a:off x="11477625" y="2164818"/>
              <a:ext cx="193377" cy="212342"/>
            </a:xfrm>
            <a:prstGeom prst="rtTriangle">
              <a:avLst/>
            </a:prstGeom>
            <a:solidFill>
              <a:srgbClr val="4472C4">
                <a:lumMod val="50000"/>
              </a:srgbClr>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8" name="Round Same Side Corner Rectangle 15">
              <a:extLst>
                <a:ext uri="{FF2B5EF4-FFF2-40B4-BE49-F238E27FC236}">
                  <a16:creationId xmlns:a16="http://schemas.microsoft.com/office/drawing/2014/main" id="{CB82B906-9450-7471-2273-6A19CAE3C51D}"/>
                </a:ext>
              </a:extLst>
            </p:cNvPr>
            <p:cNvSpPr/>
            <p:nvPr/>
          </p:nvSpPr>
          <p:spPr>
            <a:xfrm flipV="1">
              <a:off x="11222787" y="2164810"/>
              <a:ext cx="11998623" cy="2857292"/>
            </a:xfrm>
            <a:prstGeom prst="round2SameRect">
              <a:avLst/>
            </a:prstGeom>
            <a:solidFill>
              <a:srgbClr val="4472C4">
                <a:lumMod val="75000"/>
              </a:srgbClr>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9" name="Rectangle 6">
              <a:extLst>
                <a:ext uri="{FF2B5EF4-FFF2-40B4-BE49-F238E27FC236}">
                  <a16:creationId xmlns:a16="http://schemas.microsoft.com/office/drawing/2014/main" id="{3E385AD5-0B1A-4291-DA54-6A658D73F7B0}"/>
                </a:ext>
              </a:extLst>
            </p:cNvPr>
            <p:cNvSpPr>
              <a:spLocks noChangeArrowheads="1"/>
            </p:cNvSpPr>
            <p:nvPr/>
          </p:nvSpPr>
          <p:spPr bwMode="auto">
            <a:xfrm>
              <a:off x="10426150" y="5989257"/>
              <a:ext cx="13118020" cy="5105401"/>
            </a:xfrm>
            <a:prstGeom prst="rect">
              <a:avLst/>
            </a:prstGeom>
            <a:noFill/>
            <a:ln w="9525">
              <a:noFill/>
              <a:miter lim="800000"/>
              <a:headEnd/>
              <a:tailEnd/>
            </a:ln>
            <a:effectLst/>
          </p:spPr>
          <p:txBody>
            <a:bodyPr/>
            <a:lstStyle/>
            <a:p>
              <a:pPr marL="0" marR="0" lvl="0" indent="0" algn="just" defTabSz="2177278" rtl="0" eaLnBrk="1" fontAlgn="auto" latinLnBrk="0" hangingPunct="1">
                <a:lnSpc>
                  <a:spcPct val="150000"/>
                </a:lnSpc>
                <a:spcBef>
                  <a:spcPct val="20000"/>
                </a:spcBef>
                <a:spcAft>
                  <a:spcPts val="0"/>
                </a:spcAft>
                <a:buClrTx/>
                <a:buSzTx/>
                <a:buFont typeface="Arial"/>
                <a:buNone/>
                <a:tabLst/>
                <a:defRPr/>
              </a:pPr>
              <a:r>
                <a:rPr kumimoji="0" lang="en-US" sz="52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rPr>
                <a:t>§28. </a:t>
              </a:r>
              <a:r>
                <a:rPr kumimoji="0" lang="en-US" sz="5200" b="1" i="0" u="none" strike="noStrike" kern="1200" cap="none" spc="0" normalizeH="0" baseline="0" noProof="0" dirty="0" err="1">
                  <a:ln>
                    <a:noFill/>
                  </a:ln>
                  <a:solidFill>
                    <a:srgbClr val="FF0000"/>
                  </a:solidFill>
                  <a:effectLst/>
                  <a:uLnTx/>
                  <a:uFillTx/>
                  <a:latin typeface="Tahoma" pitchFamily="34" charset="0"/>
                  <a:ea typeface="Tahoma" pitchFamily="34" charset="0"/>
                  <a:cs typeface="Tahoma" pitchFamily="34" charset="0"/>
                  <a:sym typeface="Arial"/>
                </a:rPr>
                <a:t>Biến</a:t>
              </a:r>
              <a:r>
                <a:rPr kumimoji="0" lang="en-US" sz="52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rPr>
                <a:t> </a:t>
              </a:r>
              <a:r>
                <a:rPr kumimoji="0" lang="en-US" sz="5200" b="1" i="0" u="none" strike="noStrike" kern="1200" cap="none" spc="0" normalizeH="0" baseline="0" noProof="0" dirty="0" err="1">
                  <a:ln>
                    <a:noFill/>
                  </a:ln>
                  <a:solidFill>
                    <a:srgbClr val="FF0000"/>
                  </a:solidFill>
                  <a:effectLst/>
                  <a:uLnTx/>
                  <a:uFillTx/>
                  <a:latin typeface="Tahoma" pitchFamily="34" charset="0"/>
                  <a:ea typeface="Tahoma" pitchFamily="34" charset="0"/>
                  <a:cs typeface="Tahoma" pitchFamily="34" charset="0"/>
                  <a:sym typeface="Arial"/>
                </a:rPr>
                <a:t>cố</a:t>
              </a:r>
              <a:r>
                <a:rPr kumimoji="0" lang="en-US" sz="52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rPr>
                <a:t> h</a:t>
              </a:r>
              <a:r>
                <a:rPr kumimoji="0" lang="en-US" sz="5200" b="1" i="0" u="none" strike="noStrike" kern="1200" cap="none" spc="0" normalizeH="0" baseline="0" noProof="0" dirty="0" err="1">
                  <a:ln>
                    <a:noFill/>
                  </a:ln>
                  <a:solidFill>
                    <a:srgbClr val="FF0000"/>
                  </a:solidFill>
                  <a:effectLst/>
                  <a:uLnTx/>
                  <a:uFillTx/>
                  <a:latin typeface="Tahoma" pitchFamily="34" charset="0"/>
                  <a:ea typeface="Tahoma" pitchFamily="34" charset="0"/>
                  <a:cs typeface="Tahoma" pitchFamily="34" charset="0"/>
                  <a:sym typeface="Arial"/>
                </a:rPr>
                <a:t>ợp</a:t>
              </a:r>
              <a:r>
                <a:rPr kumimoji="0" lang="en-US" sz="52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rPr>
                <a:t>, </a:t>
              </a:r>
              <a:r>
                <a:rPr kumimoji="0" lang="en-US" sz="5200" b="1" i="0" u="none" strike="noStrike" kern="1200" cap="none" spc="0" normalizeH="0" baseline="0" noProof="0" dirty="0" err="1">
                  <a:ln>
                    <a:noFill/>
                  </a:ln>
                  <a:solidFill>
                    <a:srgbClr val="FF0000"/>
                  </a:solidFill>
                  <a:effectLst/>
                  <a:uLnTx/>
                  <a:uFillTx/>
                  <a:latin typeface="Tahoma" pitchFamily="34" charset="0"/>
                  <a:ea typeface="Tahoma" pitchFamily="34" charset="0"/>
                  <a:cs typeface="Tahoma" pitchFamily="34" charset="0"/>
                  <a:sym typeface="Arial"/>
                </a:rPr>
                <a:t>biến</a:t>
              </a:r>
              <a:r>
                <a:rPr kumimoji="0" lang="en-US" sz="52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rPr>
                <a:t> </a:t>
              </a:r>
              <a:r>
                <a:rPr kumimoji="0" lang="en-US" sz="5200" b="1" i="0" u="none" strike="noStrike" kern="1200" cap="none" spc="0" normalizeH="0" baseline="0" noProof="0" dirty="0" err="1">
                  <a:ln>
                    <a:noFill/>
                  </a:ln>
                  <a:solidFill>
                    <a:srgbClr val="FF0000"/>
                  </a:solidFill>
                  <a:effectLst/>
                  <a:uLnTx/>
                  <a:uFillTx/>
                  <a:latin typeface="Tahoma" pitchFamily="34" charset="0"/>
                  <a:ea typeface="Tahoma" pitchFamily="34" charset="0"/>
                  <a:cs typeface="Tahoma" pitchFamily="34" charset="0"/>
                  <a:sym typeface="Arial"/>
                </a:rPr>
                <a:t>cố</a:t>
              </a:r>
              <a:r>
                <a:rPr kumimoji="0" lang="en-US" sz="52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rPr>
                <a:t> </a:t>
              </a:r>
              <a:r>
                <a:rPr kumimoji="0" lang="en-US" sz="5200" b="1" i="0" u="none" strike="noStrike" kern="1200" cap="none" spc="0" normalizeH="0" baseline="0" noProof="0" dirty="0" err="1">
                  <a:ln>
                    <a:noFill/>
                  </a:ln>
                  <a:solidFill>
                    <a:srgbClr val="FF0000"/>
                  </a:solidFill>
                  <a:effectLst/>
                  <a:uLnTx/>
                  <a:uFillTx/>
                  <a:latin typeface="Tahoma" pitchFamily="34" charset="0"/>
                  <a:ea typeface="Tahoma" pitchFamily="34" charset="0"/>
                  <a:cs typeface="Tahoma" pitchFamily="34" charset="0"/>
                  <a:sym typeface="Arial"/>
                </a:rPr>
                <a:t>giao</a:t>
              </a:r>
              <a:r>
                <a:rPr kumimoji="0" lang="en-US" sz="52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rPr>
                <a:t>, </a:t>
              </a:r>
              <a:r>
                <a:rPr kumimoji="0" lang="en-US" sz="5200" b="1" i="0" u="none" strike="noStrike" kern="1200" cap="none" spc="0" normalizeH="0" baseline="0" noProof="0" dirty="0" err="1">
                  <a:ln>
                    <a:noFill/>
                  </a:ln>
                  <a:solidFill>
                    <a:srgbClr val="FF0000"/>
                  </a:solidFill>
                  <a:effectLst/>
                  <a:uLnTx/>
                  <a:uFillTx/>
                  <a:latin typeface="Tahoma" pitchFamily="34" charset="0"/>
                  <a:ea typeface="Tahoma" pitchFamily="34" charset="0"/>
                  <a:cs typeface="Tahoma" pitchFamily="34" charset="0"/>
                  <a:sym typeface="Arial"/>
                </a:rPr>
                <a:t>biến</a:t>
              </a:r>
              <a:r>
                <a:rPr kumimoji="0" lang="en-US" sz="52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rPr>
                <a:t> </a:t>
              </a:r>
              <a:r>
                <a:rPr kumimoji="0" lang="en-US" sz="5200" b="1" i="0" u="none" strike="noStrike" kern="1200" cap="none" spc="0" normalizeH="0" baseline="0" noProof="0" dirty="0" err="1">
                  <a:ln>
                    <a:noFill/>
                  </a:ln>
                  <a:solidFill>
                    <a:srgbClr val="FF0000"/>
                  </a:solidFill>
                  <a:effectLst/>
                  <a:uLnTx/>
                  <a:uFillTx/>
                  <a:latin typeface="Tahoma" pitchFamily="34" charset="0"/>
                  <a:ea typeface="Tahoma" pitchFamily="34" charset="0"/>
                  <a:cs typeface="Tahoma" pitchFamily="34" charset="0"/>
                  <a:sym typeface="Arial"/>
                </a:rPr>
                <a:t>cố</a:t>
              </a:r>
              <a:r>
                <a:rPr kumimoji="0" lang="en-US" sz="52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rPr>
                <a:t> </a:t>
              </a:r>
              <a:r>
                <a:rPr kumimoji="0" lang="en-US" sz="5200" b="1" i="0" u="none" strike="noStrike" kern="1200" cap="none" spc="0" normalizeH="0" baseline="0" noProof="0" dirty="0" err="1">
                  <a:ln>
                    <a:noFill/>
                  </a:ln>
                  <a:solidFill>
                    <a:srgbClr val="FF0000"/>
                  </a:solidFill>
                  <a:effectLst/>
                  <a:uLnTx/>
                  <a:uFillTx/>
                  <a:latin typeface="Tahoma" pitchFamily="34" charset="0"/>
                  <a:ea typeface="Tahoma" pitchFamily="34" charset="0"/>
                  <a:cs typeface="Tahoma" pitchFamily="34" charset="0"/>
                  <a:sym typeface="Arial"/>
                </a:rPr>
                <a:t>độc</a:t>
              </a:r>
              <a:r>
                <a:rPr kumimoji="0" lang="en-US" sz="52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rPr>
                <a:t> </a:t>
              </a:r>
              <a:r>
                <a:rPr kumimoji="0" lang="en-US" sz="5200" b="1" i="0" u="none" strike="noStrike" kern="1200" cap="none" spc="0" normalizeH="0" baseline="0" noProof="0" dirty="0" err="1">
                  <a:ln>
                    <a:noFill/>
                  </a:ln>
                  <a:solidFill>
                    <a:srgbClr val="FF0000"/>
                  </a:solidFill>
                  <a:effectLst/>
                  <a:uLnTx/>
                  <a:uFillTx/>
                  <a:latin typeface="Tahoma" pitchFamily="34" charset="0"/>
                  <a:ea typeface="Tahoma" pitchFamily="34" charset="0"/>
                  <a:cs typeface="Tahoma" pitchFamily="34" charset="0"/>
                  <a:sym typeface="Arial"/>
                </a:rPr>
                <a:t>lập</a:t>
              </a:r>
              <a:endParaRPr kumimoji="0" lang="en-US" sz="52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endParaRPr>
            </a:p>
            <a:p>
              <a:pPr marL="0" marR="0" lvl="0" indent="0" algn="just" defTabSz="2177278" rtl="0" eaLnBrk="1" fontAlgn="auto" latinLnBrk="0" hangingPunct="1">
                <a:lnSpc>
                  <a:spcPct val="150000"/>
                </a:lnSpc>
                <a:spcBef>
                  <a:spcPct val="20000"/>
                </a:spcBef>
                <a:spcAft>
                  <a:spcPts val="0"/>
                </a:spcAft>
                <a:buClrTx/>
                <a:buSzTx/>
                <a:buFontTx/>
                <a:buNone/>
                <a:tabLst/>
                <a:defRPr/>
              </a:pPr>
              <a:r>
                <a:rPr kumimoji="0" lang="en-US" sz="5200" b="1" i="0" u="none" strike="noStrike" kern="1200" cap="none" spc="0" normalizeH="0" baseline="0" noProof="0" dirty="0">
                  <a:ln>
                    <a:noFill/>
                  </a:ln>
                  <a:solidFill>
                    <a:srgbClr val="4436FA"/>
                  </a:solidFill>
                  <a:effectLst/>
                  <a:uLnTx/>
                  <a:uFillTx/>
                  <a:latin typeface="Tahoma" pitchFamily="34" charset="0"/>
                  <a:ea typeface="Tahoma" pitchFamily="34" charset="0"/>
                  <a:cs typeface="Tahoma" pitchFamily="34" charset="0"/>
                  <a:sym typeface="Arial"/>
                </a:rPr>
                <a:t>§29. </a:t>
              </a:r>
              <a:r>
                <a:rPr kumimoji="0" lang="en-US" sz="5200" b="1" i="0" u="none" strike="noStrike" kern="1200" cap="none" spc="0" normalizeH="0" baseline="0" noProof="0" dirty="0" err="1">
                  <a:ln>
                    <a:noFill/>
                  </a:ln>
                  <a:solidFill>
                    <a:srgbClr val="4436FA"/>
                  </a:solidFill>
                  <a:effectLst/>
                  <a:uLnTx/>
                  <a:uFillTx/>
                  <a:latin typeface="Tahoma" pitchFamily="34" charset="0"/>
                  <a:ea typeface="Tahoma" pitchFamily="34" charset="0"/>
                  <a:cs typeface="Tahoma" pitchFamily="34" charset="0"/>
                  <a:sym typeface="Arial"/>
                </a:rPr>
                <a:t>Công</a:t>
              </a:r>
              <a:r>
                <a:rPr kumimoji="0" lang="en-US" sz="5200" b="1" i="0" u="none" strike="noStrike" kern="1200" cap="none" spc="0" normalizeH="0" baseline="0" noProof="0" dirty="0">
                  <a:ln>
                    <a:noFill/>
                  </a:ln>
                  <a:solidFill>
                    <a:srgbClr val="4436FA"/>
                  </a:solidFill>
                  <a:effectLst/>
                  <a:uLnTx/>
                  <a:uFillTx/>
                  <a:latin typeface="Tahoma" pitchFamily="34" charset="0"/>
                  <a:ea typeface="Tahoma" pitchFamily="34" charset="0"/>
                  <a:cs typeface="Tahoma" pitchFamily="34" charset="0"/>
                  <a:sym typeface="Arial"/>
                </a:rPr>
                <a:t> </a:t>
              </a:r>
              <a:r>
                <a:rPr kumimoji="0" lang="en-US" sz="5200" b="1" i="0" u="none" strike="noStrike" kern="1200" cap="none" spc="0" normalizeH="0" baseline="0" noProof="0" dirty="0" err="1">
                  <a:ln>
                    <a:noFill/>
                  </a:ln>
                  <a:solidFill>
                    <a:srgbClr val="4436FA"/>
                  </a:solidFill>
                  <a:effectLst/>
                  <a:uLnTx/>
                  <a:uFillTx/>
                  <a:latin typeface="Tahoma" pitchFamily="34" charset="0"/>
                  <a:ea typeface="Tahoma" pitchFamily="34" charset="0"/>
                  <a:cs typeface="Tahoma" pitchFamily="34" charset="0"/>
                  <a:sym typeface="Arial"/>
                </a:rPr>
                <a:t>thức</a:t>
              </a:r>
              <a:r>
                <a:rPr kumimoji="0" lang="en-US" sz="5200" b="1" i="0" u="none" strike="noStrike" kern="1200" cap="none" spc="0" normalizeH="0" baseline="0" noProof="0" dirty="0">
                  <a:ln>
                    <a:noFill/>
                  </a:ln>
                  <a:solidFill>
                    <a:srgbClr val="4436FA"/>
                  </a:solidFill>
                  <a:effectLst/>
                  <a:uLnTx/>
                  <a:uFillTx/>
                  <a:latin typeface="Tahoma" pitchFamily="34" charset="0"/>
                  <a:ea typeface="Tahoma" pitchFamily="34" charset="0"/>
                  <a:cs typeface="Tahoma" pitchFamily="34" charset="0"/>
                  <a:sym typeface="Arial"/>
                </a:rPr>
                <a:t> </a:t>
              </a:r>
              <a:r>
                <a:rPr kumimoji="0" lang="en-US" sz="5200" b="1" i="0" u="none" strike="noStrike" kern="1200" cap="none" spc="0" normalizeH="0" baseline="0" noProof="0" dirty="0" err="1">
                  <a:ln>
                    <a:noFill/>
                  </a:ln>
                  <a:solidFill>
                    <a:srgbClr val="4436FA"/>
                  </a:solidFill>
                  <a:effectLst/>
                  <a:uLnTx/>
                  <a:uFillTx/>
                  <a:latin typeface="Tahoma" pitchFamily="34" charset="0"/>
                  <a:ea typeface="Tahoma" pitchFamily="34" charset="0"/>
                  <a:cs typeface="Tahoma" pitchFamily="34" charset="0"/>
                  <a:sym typeface="Arial"/>
                </a:rPr>
                <a:t>cộng</a:t>
              </a:r>
              <a:r>
                <a:rPr kumimoji="0" lang="en-US" sz="5200" b="1" i="0" u="none" strike="noStrike" kern="1200" cap="none" spc="0" normalizeH="0" baseline="0" noProof="0" dirty="0">
                  <a:ln>
                    <a:noFill/>
                  </a:ln>
                  <a:solidFill>
                    <a:srgbClr val="4436FA"/>
                  </a:solidFill>
                  <a:effectLst/>
                  <a:uLnTx/>
                  <a:uFillTx/>
                  <a:latin typeface="Tahoma" pitchFamily="34" charset="0"/>
                  <a:ea typeface="Tahoma" pitchFamily="34" charset="0"/>
                  <a:cs typeface="Tahoma" pitchFamily="34" charset="0"/>
                  <a:sym typeface="Arial"/>
                </a:rPr>
                <a:t> </a:t>
              </a:r>
              <a:r>
                <a:rPr kumimoji="0" lang="en-US" sz="5200" b="1" i="0" u="none" strike="noStrike" kern="1200" cap="none" spc="0" normalizeH="0" baseline="0" noProof="0" dirty="0" err="1">
                  <a:ln>
                    <a:noFill/>
                  </a:ln>
                  <a:solidFill>
                    <a:srgbClr val="4436FA"/>
                  </a:solidFill>
                  <a:effectLst/>
                  <a:uLnTx/>
                  <a:uFillTx/>
                  <a:latin typeface="Tahoma" pitchFamily="34" charset="0"/>
                  <a:ea typeface="Tahoma" pitchFamily="34" charset="0"/>
                  <a:cs typeface="Tahoma" pitchFamily="34" charset="0"/>
                  <a:sym typeface="Arial"/>
                </a:rPr>
                <a:t>xác</a:t>
              </a:r>
              <a:r>
                <a:rPr kumimoji="0" lang="en-US" sz="5200" b="1" i="0" u="none" strike="noStrike" kern="1200" cap="none" spc="0" normalizeH="0" baseline="0" noProof="0" dirty="0">
                  <a:ln>
                    <a:noFill/>
                  </a:ln>
                  <a:solidFill>
                    <a:srgbClr val="4436FA"/>
                  </a:solidFill>
                  <a:effectLst/>
                  <a:uLnTx/>
                  <a:uFillTx/>
                  <a:latin typeface="Tahoma" pitchFamily="34" charset="0"/>
                  <a:ea typeface="Tahoma" pitchFamily="34" charset="0"/>
                  <a:cs typeface="Tahoma" pitchFamily="34" charset="0"/>
                  <a:sym typeface="Arial"/>
                </a:rPr>
                <a:t> </a:t>
              </a:r>
              <a:r>
                <a:rPr kumimoji="0" lang="en-US" sz="5200" b="1" i="0" u="none" strike="noStrike" kern="1200" cap="none" spc="0" normalizeH="0" baseline="0" noProof="0" dirty="0" err="1">
                  <a:ln>
                    <a:noFill/>
                  </a:ln>
                  <a:solidFill>
                    <a:srgbClr val="4436FA"/>
                  </a:solidFill>
                  <a:effectLst/>
                  <a:uLnTx/>
                  <a:uFillTx/>
                  <a:latin typeface="Tahoma" pitchFamily="34" charset="0"/>
                  <a:ea typeface="Tahoma" pitchFamily="34" charset="0"/>
                  <a:cs typeface="Tahoma" pitchFamily="34" charset="0"/>
                  <a:sym typeface="Arial"/>
                </a:rPr>
                <a:t>suất</a:t>
              </a:r>
              <a:endParaRPr kumimoji="0" lang="en-US" sz="5200" b="1" i="0" u="none" strike="noStrike" kern="1200" cap="none" spc="0" normalizeH="0" baseline="0" noProof="0" dirty="0">
                <a:ln>
                  <a:noFill/>
                </a:ln>
                <a:solidFill>
                  <a:srgbClr val="4436FA"/>
                </a:solidFill>
                <a:effectLst/>
                <a:uLnTx/>
                <a:uFillTx/>
                <a:latin typeface="Tahoma" pitchFamily="34" charset="0"/>
                <a:ea typeface="Tahoma" pitchFamily="34" charset="0"/>
                <a:cs typeface="Tahoma" pitchFamily="34" charset="0"/>
                <a:sym typeface="Arial"/>
              </a:endParaRPr>
            </a:p>
            <a:p>
              <a:pPr marL="0" marR="0" lvl="0" indent="0" algn="just" defTabSz="2177278" rtl="0" eaLnBrk="1" fontAlgn="auto" latinLnBrk="0" hangingPunct="1">
                <a:lnSpc>
                  <a:spcPct val="150000"/>
                </a:lnSpc>
                <a:spcBef>
                  <a:spcPct val="20000"/>
                </a:spcBef>
                <a:spcAft>
                  <a:spcPts val="0"/>
                </a:spcAft>
                <a:buClrTx/>
                <a:buSzTx/>
                <a:buFontTx/>
                <a:buNone/>
                <a:tabLst/>
                <a:defRPr/>
              </a:pPr>
              <a:r>
                <a:rPr kumimoji="0" lang="en-US" sz="5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sym typeface="Arial"/>
                </a:rPr>
                <a:t>§30. </a:t>
              </a:r>
              <a:r>
                <a:rPr kumimoji="0" lang="en-US" sz="5200" b="1" i="0" u="none" strike="noStrike" kern="1200" cap="none" spc="0" normalizeH="0" baseline="0" noProof="0" dirty="0" err="1">
                  <a:ln>
                    <a:noFill/>
                  </a:ln>
                  <a:solidFill>
                    <a:srgbClr val="0000FF"/>
                  </a:solidFill>
                  <a:effectLst/>
                  <a:uLnTx/>
                  <a:uFillTx/>
                  <a:latin typeface="Tahoma" pitchFamily="34" charset="0"/>
                  <a:ea typeface="Tahoma" pitchFamily="34" charset="0"/>
                  <a:cs typeface="Tahoma" pitchFamily="34" charset="0"/>
                  <a:sym typeface="Arial"/>
                </a:rPr>
                <a:t>Công</a:t>
              </a:r>
              <a:r>
                <a:rPr kumimoji="0" lang="en-US" sz="5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sym typeface="Arial"/>
                </a:rPr>
                <a:t> </a:t>
              </a:r>
              <a:r>
                <a:rPr kumimoji="0" lang="en-US" sz="5200" b="1" i="0" u="none" strike="noStrike" kern="1200" cap="none" spc="0" normalizeH="0" baseline="0" noProof="0" dirty="0" err="1">
                  <a:ln>
                    <a:noFill/>
                  </a:ln>
                  <a:solidFill>
                    <a:srgbClr val="0000FF"/>
                  </a:solidFill>
                  <a:effectLst/>
                  <a:uLnTx/>
                  <a:uFillTx/>
                  <a:latin typeface="Tahoma" pitchFamily="34" charset="0"/>
                  <a:ea typeface="Tahoma" pitchFamily="34" charset="0"/>
                  <a:cs typeface="Tahoma" pitchFamily="34" charset="0"/>
                  <a:sym typeface="Arial"/>
                </a:rPr>
                <a:t>thức</a:t>
              </a:r>
              <a:r>
                <a:rPr kumimoji="0" lang="en-US" sz="5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sym typeface="Arial"/>
                </a:rPr>
                <a:t> </a:t>
              </a:r>
              <a:r>
                <a:rPr kumimoji="0" lang="en-US" sz="5200" b="1" i="0" u="none" strike="noStrike" kern="1200" cap="none" spc="0" normalizeH="0" baseline="0" noProof="0" dirty="0" err="1">
                  <a:ln>
                    <a:noFill/>
                  </a:ln>
                  <a:solidFill>
                    <a:srgbClr val="0000FF"/>
                  </a:solidFill>
                  <a:effectLst/>
                  <a:uLnTx/>
                  <a:uFillTx/>
                  <a:latin typeface="Tahoma" pitchFamily="34" charset="0"/>
                  <a:ea typeface="Tahoma" pitchFamily="34" charset="0"/>
                  <a:cs typeface="Tahoma" pitchFamily="34" charset="0"/>
                  <a:sym typeface="Arial"/>
                </a:rPr>
                <a:t>nhân</a:t>
              </a:r>
              <a:r>
                <a:rPr kumimoji="0" lang="en-US" sz="5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sym typeface="Arial"/>
                </a:rPr>
                <a:t> </a:t>
              </a:r>
              <a:r>
                <a:rPr kumimoji="0" lang="en-US" sz="5200" b="1" i="0" u="none" strike="noStrike" kern="1200" cap="none" spc="0" normalizeH="0" baseline="0" noProof="0" dirty="0" err="1">
                  <a:ln>
                    <a:noFill/>
                  </a:ln>
                  <a:solidFill>
                    <a:srgbClr val="0000FF"/>
                  </a:solidFill>
                  <a:effectLst/>
                  <a:uLnTx/>
                  <a:uFillTx/>
                  <a:latin typeface="Tahoma" pitchFamily="34" charset="0"/>
                  <a:ea typeface="Tahoma" pitchFamily="34" charset="0"/>
                  <a:cs typeface="Tahoma" pitchFamily="34" charset="0"/>
                  <a:sym typeface="Arial"/>
                </a:rPr>
                <a:t>xác</a:t>
              </a:r>
              <a:r>
                <a:rPr kumimoji="0" lang="en-US" sz="5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sym typeface="Arial"/>
                </a:rPr>
                <a:t> </a:t>
              </a:r>
              <a:r>
                <a:rPr kumimoji="0" lang="en-US" sz="5200" b="1" i="0" u="none" strike="noStrike" kern="1200" cap="none" spc="0" normalizeH="0" baseline="0" noProof="0" dirty="0" err="1">
                  <a:ln>
                    <a:noFill/>
                  </a:ln>
                  <a:solidFill>
                    <a:srgbClr val="0000FF"/>
                  </a:solidFill>
                  <a:effectLst/>
                  <a:uLnTx/>
                  <a:uFillTx/>
                  <a:latin typeface="Tahoma" pitchFamily="34" charset="0"/>
                  <a:ea typeface="Tahoma" pitchFamily="34" charset="0"/>
                  <a:cs typeface="Tahoma" pitchFamily="34" charset="0"/>
                  <a:sym typeface="Arial"/>
                </a:rPr>
                <a:t>suất</a:t>
              </a:r>
              <a:r>
                <a:rPr kumimoji="0" lang="en-US" sz="5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sym typeface="Arial"/>
                </a:rPr>
                <a:t> </a:t>
              </a:r>
              <a:r>
                <a:rPr kumimoji="0" lang="en-US" sz="5200" b="1" i="0" u="none" strike="noStrike" kern="1200" cap="none" spc="0" normalizeH="0" baseline="0" noProof="0" dirty="0" err="1">
                  <a:ln>
                    <a:noFill/>
                  </a:ln>
                  <a:solidFill>
                    <a:srgbClr val="0000FF"/>
                  </a:solidFill>
                  <a:effectLst/>
                  <a:uLnTx/>
                  <a:uFillTx/>
                  <a:latin typeface="Tahoma" pitchFamily="34" charset="0"/>
                  <a:ea typeface="Tahoma" pitchFamily="34" charset="0"/>
                  <a:cs typeface="Tahoma" pitchFamily="34" charset="0"/>
                  <a:sym typeface="Arial"/>
                </a:rPr>
                <a:t>cho</a:t>
              </a:r>
              <a:r>
                <a:rPr kumimoji="0" lang="en-US" sz="5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sym typeface="Arial"/>
                </a:rPr>
                <a:t> </a:t>
              </a:r>
              <a:r>
                <a:rPr kumimoji="0" lang="en-US" sz="5200" b="1" i="0" u="none" strike="noStrike" kern="1200" cap="none" spc="0" normalizeH="0" baseline="0" noProof="0" dirty="0" err="1">
                  <a:ln>
                    <a:noFill/>
                  </a:ln>
                  <a:solidFill>
                    <a:srgbClr val="0000FF"/>
                  </a:solidFill>
                  <a:effectLst/>
                  <a:uLnTx/>
                  <a:uFillTx/>
                  <a:latin typeface="Tahoma" pitchFamily="34" charset="0"/>
                  <a:ea typeface="Tahoma" pitchFamily="34" charset="0"/>
                  <a:cs typeface="Tahoma" pitchFamily="34" charset="0"/>
                  <a:sym typeface="Arial"/>
                </a:rPr>
                <a:t>hai</a:t>
              </a:r>
              <a:r>
                <a:rPr kumimoji="0" lang="en-US" sz="5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sym typeface="Arial"/>
                </a:rPr>
                <a:t> </a:t>
              </a:r>
              <a:r>
                <a:rPr kumimoji="0" lang="en-US" sz="5200" b="1" i="0" u="none" strike="noStrike" kern="1200" cap="none" spc="0" normalizeH="0" baseline="0" noProof="0" dirty="0" err="1">
                  <a:ln>
                    <a:noFill/>
                  </a:ln>
                  <a:solidFill>
                    <a:srgbClr val="0000FF"/>
                  </a:solidFill>
                  <a:effectLst/>
                  <a:uLnTx/>
                  <a:uFillTx/>
                  <a:latin typeface="Tahoma" pitchFamily="34" charset="0"/>
                  <a:ea typeface="Tahoma" pitchFamily="34" charset="0"/>
                  <a:cs typeface="Tahoma" pitchFamily="34" charset="0"/>
                  <a:sym typeface="Arial"/>
                </a:rPr>
                <a:t>biến</a:t>
              </a:r>
              <a:r>
                <a:rPr kumimoji="0" lang="en-US" sz="5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sym typeface="Arial"/>
                </a:rPr>
                <a:t> </a:t>
              </a:r>
              <a:r>
                <a:rPr kumimoji="0" lang="en-US" sz="5200" b="1" i="0" u="none" strike="noStrike" kern="1200" cap="none" spc="0" normalizeH="0" baseline="0" noProof="0" dirty="0" err="1">
                  <a:ln>
                    <a:noFill/>
                  </a:ln>
                  <a:solidFill>
                    <a:srgbClr val="0000FF"/>
                  </a:solidFill>
                  <a:effectLst/>
                  <a:uLnTx/>
                  <a:uFillTx/>
                  <a:latin typeface="Tahoma" pitchFamily="34" charset="0"/>
                  <a:ea typeface="Tahoma" pitchFamily="34" charset="0"/>
                  <a:cs typeface="Tahoma" pitchFamily="34" charset="0"/>
                  <a:sym typeface="Arial"/>
                </a:rPr>
                <a:t>cố</a:t>
              </a:r>
              <a:r>
                <a:rPr kumimoji="0" lang="en-US" sz="5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sym typeface="Arial"/>
                </a:rPr>
                <a:t> </a:t>
              </a:r>
              <a:r>
                <a:rPr kumimoji="0" lang="en-US" sz="5200" b="1" i="0" u="none" strike="noStrike" kern="1200" cap="none" spc="0" normalizeH="0" baseline="0" noProof="0" dirty="0" err="1">
                  <a:ln>
                    <a:noFill/>
                  </a:ln>
                  <a:solidFill>
                    <a:srgbClr val="0000FF"/>
                  </a:solidFill>
                  <a:effectLst/>
                  <a:uLnTx/>
                  <a:uFillTx/>
                  <a:latin typeface="Tahoma" pitchFamily="34" charset="0"/>
                  <a:ea typeface="Tahoma" pitchFamily="34" charset="0"/>
                  <a:cs typeface="Tahoma" pitchFamily="34" charset="0"/>
                  <a:sym typeface="Arial"/>
                </a:rPr>
                <a:t>độc</a:t>
              </a:r>
              <a:r>
                <a:rPr kumimoji="0" lang="en-US" sz="5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sym typeface="Arial"/>
                </a:rPr>
                <a:t> </a:t>
              </a:r>
              <a:r>
                <a:rPr kumimoji="0" lang="en-US" sz="5200" b="1" i="0" u="none" strike="noStrike" kern="1200" cap="none" spc="0" normalizeH="0" baseline="0" noProof="0" dirty="0" err="1">
                  <a:ln>
                    <a:noFill/>
                  </a:ln>
                  <a:solidFill>
                    <a:srgbClr val="0000FF"/>
                  </a:solidFill>
                  <a:effectLst/>
                  <a:uLnTx/>
                  <a:uFillTx/>
                  <a:latin typeface="Tahoma" pitchFamily="34" charset="0"/>
                  <a:ea typeface="Tahoma" pitchFamily="34" charset="0"/>
                  <a:cs typeface="Tahoma" pitchFamily="34" charset="0"/>
                  <a:sym typeface="Arial"/>
                </a:rPr>
                <a:t>lập</a:t>
              </a:r>
              <a:endParaRPr kumimoji="0" lang="en-US" sz="5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sym typeface="Arial"/>
              </a:endParaRPr>
            </a:p>
            <a:p>
              <a:pPr marL="0" marR="0" lvl="0" indent="0" algn="l" defTabSz="2177278" rtl="0" eaLnBrk="1" fontAlgn="auto" latinLnBrk="0" hangingPunct="1">
                <a:lnSpc>
                  <a:spcPct val="150000"/>
                </a:lnSpc>
                <a:spcBef>
                  <a:spcPct val="20000"/>
                </a:spcBef>
                <a:spcAft>
                  <a:spcPts val="0"/>
                </a:spcAft>
                <a:buClrTx/>
                <a:buSzTx/>
                <a:buFontTx/>
                <a:buNone/>
                <a:tabLst/>
                <a:defRPr/>
              </a:pPr>
              <a:r>
                <a:rPr kumimoji="0" lang="en-US" sz="5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sym typeface="Arial"/>
                </a:rPr>
                <a:t> </a:t>
              </a:r>
              <a:r>
                <a:rPr kumimoji="0" lang="en-US" sz="52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sym typeface="Arial"/>
                </a:rPr>
                <a:t>Bài</a:t>
              </a:r>
              <a:r>
                <a:rPr kumimoji="0" lang="en-US" sz="52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 </a:t>
              </a:r>
              <a:r>
                <a:rPr kumimoji="0" lang="en-US" sz="52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sym typeface="Arial"/>
                </a:rPr>
                <a:t>tập</a:t>
              </a:r>
              <a:r>
                <a:rPr kumimoji="0" lang="en-US" sz="52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 </a:t>
              </a:r>
              <a:r>
                <a:rPr kumimoji="0" lang="en-US" sz="52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sym typeface="Arial"/>
                </a:rPr>
                <a:t>cuối</a:t>
              </a:r>
              <a:r>
                <a:rPr kumimoji="0" lang="en-US" sz="52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 </a:t>
              </a:r>
              <a:r>
                <a:rPr kumimoji="0" lang="en-US" sz="52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sym typeface="Arial"/>
                </a:rPr>
                <a:t>chương</a:t>
              </a:r>
              <a:r>
                <a:rPr kumimoji="0" lang="en-US" sz="52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 II</a:t>
              </a:r>
            </a:p>
          </p:txBody>
        </p:sp>
        <p:sp>
          <p:nvSpPr>
            <p:cNvPr id="10" name="TextBox 9">
              <a:extLst>
                <a:ext uri="{FF2B5EF4-FFF2-40B4-BE49-F238E27FC236}">
                  <a16:creationId xmlns:a16="http://schemas.microsoft.com/office/drawing/2014/main" id="{C74C83BF-50C3-E172-28A4-55EBC5C96C10}"/>
                </a:ext>
              </a:extLst>
            </p:cNvPr>
            <p:cNvSpPr txBox="1"/>
            <p:nvPr/>
          </p:nvSpPr>
          <p:spPr>
            <a:xfrm>
              <a:off x="11617058" y="2601341"/>
              <a:ext cx="1130896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rPr>
                <a:t>CHƯƠNG </a:t>
              </a: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rPr>
                <a:t>VI</a:t>
              </a:r>
              <a:r>
                <a:rPr kumimoji="0" lang="vi-VN"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rPr>
                <a:t>I</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rPr>
                <a:t>I</a:t>
              </a:r>
              <a:r>
                <a:rPr kumimoji="0" lang="vi-VN"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rPr>
                <a:t>CÁC QUY TẮC TÍNH XÁC SUẤT</a:t>
              </a:r>
              <a:endParaRPr kumimoji="0" lang="en-US" sz="48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pic>
        <p:nvPicPr>
          <p:cNvPr id="6" name="Picture 5">
            <a:extLst>
              <a:ext uri="{FF2B5EF4-FFF2-40B4-BE49-F238E27FC236}">
                <a16:creationId xmlns:a16="http://schemas.microsoft.com/office/drawing/2014/main" id="{C9037AF3-F261-9F37-4E12-F6F49715E7B7}"/>
              </a:ext>
            </a:extLst>
          </p:cNvPr>
          <p:cNvPicPr>
            <a:picLocks noChangeAspect="1"/>
          </p:cNvPicPr>
          <p:nvPr/>
        </p:nvPicPr>
        <p:blipFill>
          <a:blip r:embed="rId2"/>
          <a:stretch>
            <a:fillRect/>
          </a:stretch>
        </p:blipFill>
        <p:spPr>
          <a:xfrm>
            <a:off x="264458" y="1141732"/>
            <a:ext cx="9339224" cy="12262541"/>
          </a:xfrm>
          <a:prstGeom prst="rect">
            <a:avLst/>
          </a:prstGeom>
        </p:spPr>
      </p:pic>
    </p:spTree>
    <p:extLst>
      <p:ext uri="{BB962C8B-B14F-4D97-AF65-F5344CB8AC3E}">
        <p14:creationId xmlns:p14="http://schemas.microsoft.com/office/powerpoint/2010/main" val="163022713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6426104" cy="1277449"/>
            <a:chOff x="10444842" y="2554465"/>
            <a:chExt cx="6589993" cy="1304531"/>
          </a:xfrm>
        </p:grpSpPr>
        <p:sp>
          <p:nvSpPr>
            <p:cNvPr id="210" name="Google Shape;210;p31"/>
            <p:cNvSpPr/>
            <p:nvPr/>
          </p:nvSpPr>
          <p:spPr>
            <a:xfrm flipH="1">
              <a:off x="11125200" y="2590800"/>
              <a:ext cx="5909635"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BIẾN CỐ GIAO</a:t>
              </a:r>
              <a:endParaRPr kumimoji="0"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300" b="1" dirty="0">
                  <a:solidFill>
                    <a:srgbClr val="0000FF"/>
                  </a:solidFill>
                  <a:latin typeface="Calibri"/>
                  <a:ea typeface="Calibri"/>
                  <a:cs typeface="Calibri"/>
                  <a:sym typeface="Calibri"/>
                </a:rPr>
                <a:t>❷</a:t>
              </a:r>
              <a:endParaRPr kumimoji="0"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p:sp>
        <p:nvSpPr>
          <p:cNvPr id="39" name="TextBox 38">
            <a:extLst>
              <a:ext uri="{FF2B5EF4-FFF2-40B4-BE49-F238E27FC236}">
                <a16:creationId xmlns:a16="http://schemas.microsoft.com/office/drawing/2014/main" id="{8C22DF43-3E48-4B12-9169-881AACCF1353}"/>
              </a:ext>
            </a:extLst>
          </p:cNvPr>
          <p:cNvSpPr txBox="1"/>
          <p:nvPr/>
        </p:nvSpPr>
        <p:spPr>
          <a:xfrm>
            <a:off x="361944" y="2164121"/>
            <a:ext cx="22879056" cy="2123658"/>
          </a:xfrm>
          <a:prstGeom prst="rect">
            <a:avLst/>
          </a:prstGeom>
          <a:noFill/>
        </p:spPr>
        <p:txBody>
          <a:bodyPr wrap="square">
            <a:spAutoFit/>
          </a:bodyPr>
          <a:lstStyle/>
          <a:p>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Ví</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dụ</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2: </a:t>
            </a:r>
            <a:r>
              <a:rPr lang="vi-VN" sz="4200" b="1" dirty="0">
                <a:latin typeface="Tahoma" panose="020B0604030504040204" pitchFamily="34" charset="0"/>
                <a:ea typeface="Tahoma" panose="020B0604030504040204" pitchFamily="34" charset="0"/>
                <a:cs typeface="Tahoma" panose="020B0604030504040204" pitchFamily="34" charset="0"/>
              </a:rPr>
              <a:t>Một tổ trong lớp 11C có 9 học sinh. Phỏng vấn 9 bạn này với câu hỏi: "Bạn có biết chơi môn thể thao nào trong hai môn này không?". Nếu biết thì đánh dấu X vào ô ghi tên môn thể thao đó, không biết thì để trống. Kết quả thu được như sau</a:t>
            </a:r>
            <a:endParaRPr lang="en-US" sz="4200" b="1" dirty="0">
              <a:latin typeface="Tahoma" panose="020B0604030504040204" pitchFamily="34" charset="0"/>
              <a:ea typeface="Tahoma" panose="020B0604030504040204" pitchFamily="34" charset="0"/>
              <a:cs typeface="Tahoma" panose="020B0604030504040204" pitchFamily="34" charset="0"/>
            </a:endParaRPr>
          </a:p>
        </p:txBody>
      </p:sp>
      <p:sp>
        <p:nvSpPr>
          <p:cNvPr id="40" name="TextBox 39">
            <a:extLst>
              <a:ext uri="{FF2B5EF4-FFF2-40B4-BE49-F238E27FC236}">
                <a16:creationId xmlns:a16="http://schemas.microsoft.com/office/drawing/2014/main" id="{105F209E-00ED-4278-BFF6-781C4CB6666C}"/>
              </a:ext>
            </a:extLst>
          </p:cNvPr>
          <p:cNvSpPr txBox="1"/>
          <p:nvPr/>
        </p:nvSpPr>
        <p:spPr>
          <a:xfrm>
            <a:off x="361944" y="8904427"/>
            <a:ext cx="2554329" cy="830997"/>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Trả</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C0631F96-69C2-4674-8498-D754936D0272}"/>
                  </a:ext>
                </a:extLst>
              </p:cNvPr>
              <p:cNvSpPr txBox="1"/>
              <p:nvPr/>
            </p:nvSpPr>
            <p:spPr>
              <a:xfrm>
                <a:off x="361944" y="9880599"/>
                <a:ext cx="23774407" cy="2677656"/>
              </a:xfrm>
              <a:prstGeom prst="rect">
                <a:avLst/>
              </a:prstGeom>
              <a:noFill/>
            </p:spPr>
            <p:txBody>
              <a:bodyPr wrap="square" rtlCol="0">
                <a:spAutoFit/>
              </a:bodyPr>
              <a:lstStyle/>
              <a:p>
                <a:r>
                  <a:rPr lang="vi-VN" sz="4200" b="1" dirty="0">
                    <a:latin typeface="Tahoma" panose="020B0604030504040204" pitchFamily="34" charset="0"/>
                    <a:ea typeface="Tahoma" panose="020B0604030504040204" pitchFamily="34" charset="0"/>
                    <a:cs typeface="Tahoma" panose="020B0604030504040204" pitchFamily="34" charset="0"/>
                  </a:rPr>
                  <a:t>a) Không gian mẫu </a:t>
                </a:r>
                <a14:m>
                  <m:oMath xmlns:m="http://schemas.openxmlformats.org/officeDocument/2006/math">
                    <m:r>
                      <a:rPr lang="vi-VN" sz="4200" b="1" i="1">
                        <a:latin typeface="Cambria Math" panose="02040503050406030204" pitchFamily="18" charset="0"/>
                      </a:rPr>
                      <m:t>𝜴</m:t>
                    </m:r>
                    <m:r>
                      <a:rPr lang="vi-VN" sz="4200" b="1" i="1">
                        <a:latin typeface="Cambria Math" panose="02040503050406030204" pitchFamily="18" charset="0"/>
                      </a:rPr>
                      <m:t>=</m:t>
                    </m:r>
                  </m:oMath>
                </a14:m>
                <a:r>
                  <a:rPr lang="vi-VN" sz="4200" b="1" dirty="0">
                    <a:latin typeface="Tahoma" panose="020B0604030504040204" pitchFamily="34" charset="0"/>
                    <a:ea typeface="Tahoma" panose="020B0604030504040204" pitchFamily="34" charset="0"/>
                    <a:cs typeface="Tahoma" panose="020B0604030504040204" pitchFamily="34" charset="0"/>
                  </a:rPr>
                  <a:t>{Bảo; Đăng; Giang; Hoa; Long; Mai; Phúc; Tuấn; Yến}.</a:t>
                </a:r>
              </a:p>
              <a:p>
                <a:r>
                  <a:rPr lang="vi-VN" sz="42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vi-VN" sz="4200" b="1" i="1">
                        <a:latin typeface="Cambria Math" panose="02040503050406030204" pitchFamily="18" charset="0"/>
                      </a:rPr>
                      <m:t>𝑻</m:t>
                    </m:r>
                  </m:oMath>
                </a14:m>
                <a:r>
                  <a:rPr lang="vi-VN" sz="4200" b="1" dirty="0">
                    <a:latin typeface="Tahoma" panose="020B0604030504040204" pitchFamily="34" charset="0"/>
                    <a:ea typeface="Tahoma" panose="020B0604030504040204" pitchFamily="34" charset="0"/>
                    <a:cs typeface="Tahoma" panose="020B0604030504040204" pitchFamily="34" charset="0"/>
                  </a:rPr>
                  <a:t> là biến cố "Học sinh được chọn biết chơi cả cầu lông và bóng bàn".</a:t>
                </a:r>
              </a:p>
              <a:p>
                <a:r>
                  <a:rPr lang="vi-VN" sz="4200" b="1" dirty="0">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r>
                      <a:rPr lang="vi-VN" sz="4200" b="1" i="1">
                        <a:latin typeface="Cambria Math" panose="02040503050406030204" pitchFamily="18" charset="0"/>
                      </a:rPr>
                      <m:t>𝑼</m:t>
                    </m:r>
                    <m:r>
                      <a:rPr lang="vi-VN" sz="4200" b="1" i="1">
                        <a:latin typeface="Cambria Math" panose="02040503050406030204" pitchFamily="18" charset="0"/>
                      </a:rPr>
                      <m:t>=</m:t>
                    </m:r>
                  </m:oMath>
                </a14:m>
                <a:r>
                  <a:rPr lang="vi-VN" sz="4200" b="1" dirty="0">
                    <a:latin typeface="Tahoma" panose="020B0604030504040204" pitchFamily="34" charset="0"/>
                    <a:ea typeface="Tahoma" panose="020B0604030504040204" pitchFamily="34" charset="0"/>
                    <a:cs typeface="Tahoma" panose="020B0604030504040204" pitchFamily="34" charset="0"/>
                  </a:rPr>
                  <a:t> {Bảo; Đăng; Long; Phúc; Tuấn; Yến} </a:t>
                </a:r>
                <a14:m>
                  <m:oMath xmlns:m="http://schemas.openxmlformats.org/officeDocument/2006/math">
                    <m:r>
                      <a:rPr lang="vi-VN" sz="4200" b="1" i="1">
                        <a:latin typeface="Cambria Math" panose="02040503050406030204" pitchFamily="18" charset="0"/>
                      </a:rPr>
                      <m:t>𝑽</m:t>
                    </m:r>
                    <m:r>
                      <a:rPr lang="vi-VN" sz="4200" b="1" i="1">
                        <a:latin typeface="Cambria Math" panose="02040503050406030204" pitchFamily="18" charset="0"/>
                      </a:rPr>
                      <m:t>=</m:t>
                    </m:r>
                  </m:oMath>
                </a14:m>
                <a:r>
                  <a:rPr lang="vi-VN" sz="4200" b="1" dirty="0">
                    <a:latin typeface="Tahoma" panose="020B0604030504040204" pitchFamily="34" charset="0"/>
                    <a:ea typeface="Tahoma" panose="020B0604030504040204" pitchFamily="34" charset="0"/>
                    <a:cs typeface="Tahoma" panose="020B0604030504040204" pitchFamily="34" charset="0"/>
                  </a:rPr>
                  <a:t>{ Giang; Long; Phúc; Tuấn}. </a:t>
                </a:r>
              </a:p>
              <a:p>
                <a:r>
                  <a:rPr lang="vi-VN" sz="4200" b="1" dirty="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vi-VN" sz="4200" b="1" i="1">
                        <a:latin typeface="Cambria Math" panose="02040503050406030204" pitchFamily="18" charset="0"/>
                      </a:rPr>
                      <m:t>𝑻</m:t>
                    </m:r>
                    <m:r>
                      <a:rPr lang="vi-VN" sz="4200" b="1" i="1">
                        <a:latin typeface="Cambria Math" panose="02040503050406030204" pitchFamily="18" charset="0"/>
                      </a:rPr>
                      <m:t>=</m:t>
                    </m:r>
                    <m:r>
                      <a:rPr lang="vi-VN" sz="4200" b="1" i="1">
                        <a:latin typeface="Cambria Math" panose="02040503050406030204" pitchFamily="18" charset="0"/>
                      </a:rPr>
                      <m:t>𝑼</m:t>
                    </m:r>
                    <m:r>
                      <a:rPr lang="vi-VN" sz="4200" b="1" i="1">
                        <a:latin typeface="Cambria Math" panose="02040503050406030204" pitchFamily="18" charset="0"/>
                      </a:rPr>
                      <m:t>∩</m:t>
                    </m:r>
                    <m:r>
                      <a:rPr lang="vi-VN" sz="4200" b="1" i="1">
                        <a:latin typeface="Cambria Math" panose="02040503050406030204" pitchFamily="18" charset="0"/>
                      </a:rPr>
                      <m:t>𝑽</m:t>
                    </m:r>
                    <m:r>
                      <a:rPr lang="vi-VN" sz="4200" b="1" i="1">
                        <a:latin typeface="Cambria Math" panose="02040503050406030204" pitchFamily="18" charset="0"/>
                      </a:rPr>
                      <m:t>=</m:t>
                    </m:r>
                  </m:oMath>
                </a14:m>
                <a:r>
                  <a:rPr lang="vi-VN" sz="4200" b="1" dirty="0">
                    <a:latin typeface="Tahoma" panose="020B0604030504040204" pitchFamily="34" charset="0"/>
                    <a:ea typeface="Tahoma" panose="020B0604030504040204" pitchFamily="34" charset="0"/>
                    <a:cs typeface="Tahoma" panose="020B0604030504040204" pitchFamily="34" charset="0"/>
                  </a:rPr>
                  <a:t> </a:t>
                </a:r>
                <a:r>
                  <a:rPr lang="en-US" sz="4200" b="1" dirty="0">
                    <a:latin typeface="Tahoma" panose="020B0604030504040204" pitchFamily="34" charset="0"/>
                    <a:ea typeface="Tahoma" panose="020B0604030504040204" pitchFamily="34" charset="0"/>
                    <a:cs typeface="Tahoma" panose="020B0604030504040204" pitchFamily="34" charset="0"/>
                  </a:rPr>
                  <a:t>{</a:t>
                </a:r>
                <a:r>
                  <a:rPr lang="vi-VN" sz="4200" b="1" dirty="0">
                    <a:latin typeface="Tahoma" panose="020B0604030504040204" pitchFamily="34" charset="0"/>
                    <a:ea typeface="Tahoma" panose="020B0604030504040204" pitchFamily="34" charset="0"/>
                    <a:cs typeface="Tahoma" panose="020B0604030504040204" pitchFamily="34" charset="0"/>
                  </a:rPr>
                  <a:t> Long; Phúc; Tuấn</a:t>
                </a:r>
                <a:r>
                  <a:rPr lang="en-US" sz="4200" b="1" dirty="0">
                    <a:latin typeface="Tahoma" panose="020B0604030504040204" pitchFamily="34" charset="0"/>
                    <a:ea typeface="Tahoma" panose="020B0604030504040204" pitchFamily="34" charset="0"/>
                    <a:cs typeface="Tahoma" panose="020B0604030504040204" pitchFamily="34" charset="0"/>
                  </a:rPr>
                  <a:t>}</a:t>
                </a:r>
                <a:r>
                  <a:rPr lang="vi-VN" sz="42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3" name="TextBox 42">
                <a:extLst>
                  <a:ext uri="{FF2B5EF4-FFF2-40B4-BE49-F238E27FC236}">
                    <a16:creationId xmlns:a16="http://schemas.microsoft.com/office/drawing/2014/main" id="{C0631F96-69C2-4674-8498-D754936D0272}"/>
                  </a:ext>
                </a:extLst>
              </p:cNvPr>
              <p:cNvSpPr txBox="1">
                <a:spLocks noRot="1" noChangeAspect="1" noMove="1" noResize="1" noEditPoints="1" noAdjustHandles="1" noChangeArrowheads="1" noChangeShapeType="1" noTextEdit="1"/>
              </p:cNvSpPr>
              <p:nvPr/>
            </p:nvSpPr>
            <p:spPr>
              <a:xfrm>
                <a:off x="361944" y="9880599"/>
                <a:ext cx="23774407" cy="2677656"/>
              </a:xfrm>
              <a:prstGeom prst="rect">
                <a:avLst/>
              </a:prstGeom>
              <a:blipFill>
                <a:blip r:embed="rId3"/>
                <a:stretch>
                  <a:fillRect l="-974" t="-5011" b="-933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9936E8E-17EA-4D1A-8DEA-CD54B0363658}"/>
                  </a:ext>
                </a:extLst>
              </p:cNvPr>
              <p:cNvSpPr txBox="1"/>
              <p:nvPr/>
            </p:nvSpPr>
            <p:spPr>
              <a:xfrm>
                <a:off x="361945" y="4287779"/>
                <a:ext cx="14649456" cy="4616648"/>
              </a:xfrm>
              <a:prstGeom prst="rect">
                <a:avLst/>
              </a:prstGeom>
              <a:noFill/>
            </p:spPr>
            <p:txBody>
              <a:bodyPr wrap="square">
                <a:spAutoFit/>
              </a:bodyPr>
              <a:lstStyle/>
              <a:p>
                <a:r>
                  <a:rPr lang="vi-VN" sz="4200" b="1" dirty="0">
                    <a:latin typeface="Tahoma" panose="020B0604030504040204" pitchFamily="34" charset="0"/>
                    <a:ea typeface="Tahoma" panose="020B0604030504040204" pitchFamily="34" charset="0"/>
                    <a:cs typeface="Tahoma" panose="020B0604030504040204" pitchFamily="34" charset="0"/>
                  </a:rPr>
                  <a:t>Chọn ngẫu nhiên một học sinh trong tổ. Xét các biến cố sau:</a:t>
                </a:r>
                <a:endParaRPr lang="vi-VN" sz="4200" dirty="0">
                  <a:latin typeface="Tahoma" panose="020B0604030504040204" pitchFamily="34" charset="0"/>
                  <a:ea typeface="Tahoma" panose="020B0604030504040204" pitchFamily="34" charset="0"/>
                  <a:cs typeface="Tahoma" panose="020B0604030504040204" pitchFamily="34" charset="0"/>
                </a:endParaRPr>
              </a:p>
              <a:p>
                <a:r>
                  <a:rPr lang="vi-VN" sz="4200" b="1" dirty="0">
                    <a:latin typeface="Tahoma" panose="020B0604030504040204" pitchFamily="34" charset="0"/>
                    <a:ea typeface="Tahoma" panose="020B0604030504040204" pitchFamily="34" charset="0"/>
                    <a:cs typeface="Tahoma" panose="020B0604030504040204" pitchFamily="34" charset="0"/>
                  </a:rPr>
                  <a:t>U: "Học sinh được chọn biết chơi cầu lông":</a:t>
                </a:r>
                <a:endParaRPr lang="vi-VN" sz="4200" dirty="0">
                  <a:latin typeface="Tahoma" panose="020B0604030504040204" pitchFamily="34" charset="0"/>
                  <a:ea typeface="Tahoma" panose="020B0604030504040204" pitchFamily="34" charset="0"/>
                  <a:cs typeface="Tahoma" panose="020B0604030504040204" pitchFamily="34" charset="0"/>
                </a:endParaRPr>
              </a:p>
              <a:p>
                <a:r>
                  <a:rPr lang="vi-VN" sz="4200" b="1" dirty="0">
                    <a:latin typeface="Tahoma" panose="020B0604030504040204" pitchFamily="34" charset="0"/>
                    <a:ea typeface="Tahoma" panose="020B0604030504040204" pitchFamily="34" charset="0"/>
                    <a:cs typeface="Tahoma" panose="020B0604030504040204" pitchFamily="34" charset="0"/>
                  </a:rPr>
                  <a:t>V: "Học sinh được chọn biết chơi bóng bàn".</a:t>
                </a:r>
                <a:endParaRPr lang="vi-VN" sz="4200" dirty="0">
                  <a:latin typeface="Tahoma" panose="020B0604030504040204" pitchFamily="34" charset="0"/>
                  <a:ea typeface="Tahoma" panose="020B0604030504040204" pitchFamily="34" charset="0"/>
                  <a:cs typeface="Tahoma" panose="020B0604030504040204" pitchFamily="34" charset="0"/>
                </a:endParaRPr>
              </a:p>
              <a:p>
                <a:r>
                  <a:rPr lang="vi-VN" sz="4200" b="1" dirty="0">
                    <a:latin typeface="Tahoma" panose="020B0604030504040204" pitchFamily="34" charset="0"/>
                    <a:ea typeface="Tahoma" panose="020B0604030504040204" pitchFamily="34" charset="0"/>
                    <a:cs typeface="Tahoma" panose="020B0604030504040204" pitchFamily="34" charset="0"/>
                  </a:rPr>
                  <a:t>a) Mô tả không gian mẫu.</a:t>
                </a:r>
                <a:endParaRPr lang="vi-VN" sz="4200" dirty="0">
                  <a:latin typeface="Tahoma" panose="020B0604030504040204" pitchFamily="34" charset="0"/>
                  <a:ea typeface="Tahoma" panose="020B0604030504040204" pitchFamily="34" charset="0"/>
                  <a:cs typeface="Tahoma" panose="020B0604030504040204" pitchFamily="34" charset="0"/>
                </a:endParaRPr>
              </a:p>
              <a:p>
                <a:r>
                  <a:rPr lang="vi-VN" sz="4200" b="1" dirty="0">
                    <a:latin typeface="Tahoma" panose="020B0604030504040204" pitchFamily="34" charset="0"/>
                    <a:ea typeface="Tahoma" panose="020B0604030504040204" pitchFamily="34" charset="0"/>
                    <a:cs typeface="Tahoma" panose="020B0604030504040204" pitchFamily="34" charset="0"/>
                  </a:rPr>
                  <a:t>b) Nội dung của biến cố giao </a:t>
                </a:r>
                <a14:m>
                  <m:oMath xmlns:m="http://schemas.openxmlformats.org/officeDocument/2006/math">
                    <m:r>
                      <a:rPr lang="vi-VN" sz="4200" b="1" i="1">
                        <a:latin typeface="Cambria Math" panose="02040503050406030204" pitchFamily="18" charset="0"/>
                      </a:rPr>
                      <m:t>𝑻</m:t>
                    </m:r>
                    <m:r>
                      <a:rPr lang="vi-VN" sz="4200" b="1" i="1">
                        <a:latin typeface="Cambria Math" panose="02040503050406030204" pitchFamily="18" charset="0"/>
                      </a:rPr>
                      <m:t>=</m:t>
                    </m:r>
                    <m:r>
                      <a:rPr lang="vi-VN" sz="4200" b="1" i="1">
                        <a:latin typeface="Cambria Math" panose="02040503050406030204" pitchFamily="18" charset="0"/>
                      </a:rPr>
                      <m:t>𝑼𝑽</m:t>
                    </m:r>
                  </m:oMath>
                </a14:m>
                <a:r>
                  <a:rPr lang="vi-VN" sz="4200" b="1" dirty="0">
                    <a:latin typeface="Tahoma" panose="020B0604030504040204" pitchFamily="34" charset="0"/>
                    <a:ea typeface="Tahoma" panose="020B0604030504040204" pitchFamily="34" charset="0"/>
                    <a:cs typeface="Tahoma" panose="020B0604030504040204" pitchFamily="34" charset="0"/>
                  </a:rPr>
                  <a:t> là gì? Mỗi biến cố </a:t>
                </a:r>
                <a14:m>
                  <m:oMath xmlns:m="http://schemas.openxmlformats.org/officeDocument/2006/math">
                    <m:r>
                      <a:rPr lang="vi-VN" sz="4200" b="1" i="1">
                        <a:latin typeface="Cambria Math" panose="02040503050406030204" pitchFamily="18" charset="0"/>
                      </a:rPr>
                      <m:t>𝑼</m:t>
                    </m:r>
                    <m:r>
                      <a:rPr lang="vi-VN" sz="4200" b="1" i="1">
                        <a:latin typeface="Cambria Math" panose="02040503050406030204" pitchFamily="18" charset="0"/>
                      </a:rPr>
                      <m:t>,</m:t>
                    </m:r>
                    <m:r>
                      <a:rPr lang="vi-VN" sz="4200" b="1" i="1">
                        <a:latin typeface="Cambria Math" panose="02040503050406030204" pitchFamily="18" charset="0"/>
                      </a:rPr>
                      <m:t>𝑽</m:t>
                    </m:r>
                    <m:r>
                      <a:rPr lang="vi-VN" sz="4200" b="1" i="1">
                        <a:latin typeface="Cambria Math" panose="02040503050406030204" pitchFamily="18" charset="0"/>
                      </a:rPr>
                      <m:t>,</m:t>
                    </m:r>
                    <m:r>
                      <a:rPr lang="vi-VN" sz="4200" b="1" i="1">
                        <a:latin typeface="Cambria Math" panose="02040503050406030204" pitchFamily="18" charset="0"/>
                      </a:rPr>
                      <m:t>𝑻</m:t>
                    </m:r>
                  </m:oMath>
                </a14:m>
                <a:r>
                  <a:rPr lang="vi-VN" sz="4200" b="1" dirty="0">
                    <a:latin typeface="Tahoma" panose="020B0604030504040204" pitchFamily="34" charset="0"/>
                    <a:ea typeface="Tahoma" panose="020B0604030504040204" pitchFamily="34" charset="0"/>
                    <a:cs typeface="Tahoma" panose="020B0604030504040204" pitchFamily="34" charset="0"/>
                  </a:rPr>
                  <a:t> là tập con nào của không gian mẫu?</a:t>
                </a:r>
                <a:endParaRPr lang="vi-VN" sz="4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TextBox 9">
                <a:extLst>
                  <a:ext uri="{FF2B5EF4-FFF2-40B4-BE49-F238E27FC236}">
                    <a16:creationId xmlns:a16="http://schemas.microsoft.com/office/drawing/2014/main" id="{B9936E8E-17EA-4D1A-8DEA-CD54B0363658}"/>
                  </a:ext>
                </a:extLst>
              </p:cNvPr>
              <p:cNvSpPr txBox="1">
                <a:spLocks noRot="1" noChangeAspect="1" noMove="1" noResize="1" noEditPoints="1" noAdjustHandles="1" noChangeArrowheads="1" noChangeShapeType="1" noTextEdit="1"/>
              </p:cNvSpPr>
              <p:nvPr/>
            </p:nvSpPr>
            <p:spPr>
              <a:xfrm>
                <a:off x="361945" y="4287779"/>
                <a:ext cx="14649456" cy="4616648"/>
              </a:xfrm>
              <a:prstGeom prst="rect">
                <a:avLst/>
              </a:prstGeom>
              <a:blipFill>
                <a:blip r:embed="rId4"/>
                <a:stretch>
                  <a:fillRect l="-1581" t="-2639" r="-1622" b="-4881"/>
                </a:stretch>
              </a:blipFill>
            </p:spPr>
            <p:txBody>
              <a:bodyPr/>
              <a:lstStyle/>
              <a:p>
                <a:r>
                  <a:rPr lang="vi-VN">
                    <a:noFill/>
                  </a:rPr>
                  <a:t> </a:t>
                </a:r>
              </a:p>
            </p:txBody>
          </p:sp>
        </mc:Fallback>
      </mc:AlternateContent>
      <p:pic>
        <p:nvPicPr>
          <p:cNvPr id="4" name="Picture 3">
            <a:extLst>
              <a:ext uri="{FF2B5EF4-FFF2-40B4-BE49-F238E27FC236}">
                <a16:creationId xmlns:a16="http://schemas.microsoft.com/office/drawing/2014/main" id="{B9266173-C748-44AB-B745-E6523FA095D5}"/>
              </a:ext>
            </a:extLst>
          </p:cNvPr>
          <p:cNvPicPr>
            <a:picLocks noChangeAspect="1"/>
          </p:cNvPicPr>
          <p:nvPr/>
        </p:nvPicPr>
        <p:blipFill>
          <a:blip r:embed="rId5"/>
          <a:stretch>
            <a:fillRect/>
          </a:stretch>
        </p:blipFill>
        <p:spPr>
          <a:xfrm>
            <a:off x="15089816" y="4167076"/>
            <a:ext cx="8570284" cy="5713523"/>
          </a:xfrm>
          <a:prstGeom prst="rect">
            <a:avLst/>
          </a:prstGeom>
        </p:spPr>
      </p:pic>
    </p:spTree>
    <p:extLst>
      <p:ext uri="{BB962C8B-B14F-4D97-AF65-F5344CB8AC3E}">
        <p14:creationId xmlns:p14="http://schemas.microsoft.com/office/powerpoint/2010/main" val="4060046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wipe(left)">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lef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wipe(left)">
                                      <p:cBhvr>
                                        <p:cTn id="24" dur="500"/>
                                        <p:tgtEl>
                                          <p:spTgt spid="1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wipe(left)">
                                      <p:cBhvr>
                                        <p:cTn id="29" dur="500"/>
                                        <p:tgtEl>
                                          <p:spTgt spid="10">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0">
                                            <p:txEl>
                                              <p:pRg st="4" end="4"/>
                                            </p:txEl>
                                          </p:spTgt>
                                        </p:tgtEl>
                                        <p:attrNameLst>
                                          <p:attrName>style.visibility</p:attrName>
                                        </p:attrNameLst>
                                      </p:cBhvr>
                                      <p:to>
                                        <p:strVal val="visible"/>
                                      </p:to>
                                    </p:set>
                                    <p:animEffect transition="in" filter="wipe(left)">
                                      <p:cBhvr>
                                        <p:cTn id="34" dur="500"/>
                                        <p:tgtEl>
                                          <p:spTgt spid="10">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3">
                                            <p:txEl>
                                              <p:pRg st="0" end="0"/>
                                            </p:txEl>
                                          </p:spTgt>
                                        </p:tgtEl>
                                        <p:attrNameLst>
                                          <p:attrName>style.visibility</p:attrName>
                                        </p:attrNameLst>
                                      </p:cBhvr>
                                      <p:to>
                                        <p:strVal val="visible"/>
                                      </p:to>
                                    </p:set>
                                    <p:animEffect transition="in" filter="wipe(left)">
                                      <p:cBhvr>
                                        <p:cTn id="44" dur="500"/>
                                        <p:tgtEl>
                                          <p:spTgt spid="43">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3">
                                            <p:txEl>
                                              <p:pRg st="1" end="1"/>
                                            </p:txEl>
                                          </p:spTgt>
                                        </p:tgtEl>
                                        <p:attrNameLst>
                                          <p:attrName>style.visibility</p:attrName>
                                        </p:attrNameLst>
                                      </p:cBhvr>
                                      <p:to>
                                        <p:strVal val="visible"/>
                                      </p:to>
                                    </p:set>
                                    <p:animEffect transition="in" filter="wipe(left)">
                                      <p:cBhvr>
                                        <p:cTn id="49" dur="500"/>
                                        <p:tgtEl>
                                          <p:spTgt spid="43">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3">
                                            <p:txEl>
                                              <p:pRg st="2" end="2"/>
                                            </p:txEl>
                                          </p:spTgt>
                                        </p:tgtEl>
                                        <p:attrNameLst>
                                          <p:attrName>style.visibility</p:attrName>
                                        </p:attrNameLst>
                                      </p:cBhvr>
                                      <p:to>
                                        <p:strVal val="visible"/>
                                      </p:to>
                                    </p:set>
                                    <p:animEffect transition="in" filter="wipe(left)">
                                      <p:cBhvr>
                                        <p:cTn id="54" dur="500"/>
                                        <p:tgtEl>
                                          <p:spTgt spid="43">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3">
                                            <p:txEl>
                                              <p:pRg st="3" end="3"/>
                                            </p:txEl>
                                          </p:spTgt>
                                        </p:tgtEl>
                                        <p:attrNameLst>
                                          <p:attrName>style.visibility</p:attrName>
                                        </p:attrNameLst>
                                      </p:cBhvr>
                                      <p:to>
                                        <p:strVal val="visible"/>
                                      </p:to>
                                    </p:set>
                                    <p:animEffect transition="in" filter="wipe(left)">
                                      <p:cBhvr>
                                        <p:cTn id="59" dur="500"/>
                                        <p:tgtEl>
                                          <p:spTgt spid="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6426104" cy="1277449"/>
            <a:chOff x="10444842" y="2554465"/>
            <a:chExt cx="6589993" cy="1304531"/>
          </a:xfrm>
        </p:grpSpPr>
        <p:sp>
          <p:nvSpPr>
            <p:cNvPr id="210" name="Google Shape;210;p31"/>
            <p:cNvSpPr/>
            <p:nvPr/>
          </p:nvSpPr>
          <p:spPr>
            <a:xfrm flipH="1">
              <a:off x="11125200" y="2590800"/>
              <a:ext cx="5909635"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BIẾN CỐ GIAO</a:t>
              </a:r>
              <a:endParaRPr kumimoji="0"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300" b="1" dirty="0">
                  <a:solidFill>
                    <a:srgbClr val="0000FF"/>
                  </a:solidFill>
                  <a:latin typeface="Calibri"/>
                  <a:ea typeface="Calibri"/>
                  <a:cs typeface="Calibri"/>
                  <a:sym typeface="Calibri"/>
                </a:rPr>
                <a:t>❷</a:t>
              </a:r>
              <a:endParaRPr kumimoji="0"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C22DF43-3E48-4B12-9169-881AACCF1353}"/>
                  </a:ext>
                </a:extLst>
              </p:cNvPr>
              <p:cNvSpPr txBox="1"/>
              <p:nvPr/>
            </p:nvSpPr>
            <p:spPr>
              <a:xfrm>
                <a:off x="361944" y="2164121"/>
                <a:ext cx="23816958" cy="4062651"/>
              </a:xfrm>
              <a:prstGeom prst="rect">
                <a:avLst/>
              </a:prstGeom>
              <a:noFill/>
            </p:spPr>
            <p:txBody>
              <a:bodyPr wrap="square">
                <a:spAutoFit/>
              </a:bodyPr>
              <a:lstStyle/>
              <a:p>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tập</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2: </a:t>
                </a:r>
                <a:r>
                  <a:rPr lang="vi-VN" sz="4200" b="1" dirty="0"/>
                  <a:t>Một hộp đựng 25 tấm thẻ cùng loại được đánh số từ 1 đến 25. Rút ngẫu nhiên một tấm thẻ trong hộp. Xét các biến cố P: "Số ghi trên tấm thẻ là số chia hết cho 4 "; Q: "Số ghi trên tấm thẻ là số chia hết cho 6".</a:t>
                </a:r>
                <a:endParaRPr lang="vi-VN" sz="4200" dirty="0"/>
              </a:p>
              <a:p>
                <a:r>
                  <a:rPr lang="vi-VN" sz="4200" b="1" dirty="0"/>
                  <a:t>a) Mô tả không gian mẫu.</a:t>
                </a:r>
                <a:endParaRPr lang="vi-VN" sz="4200" dirty="0"/>
              </a:p>
              <a:p>
                <a:r>
                  <a:rPr lang="vi-VN" sz="4200" b="1" dirty="0"/>
                  <a:t>b) Nội dung của biến cố giao </a:t>
                </a:r>
                <a14:m>
                  <m:oMath xmlns:m="http://schemas.openxmlformats.org/officeDocument/2006/math">
                    <m:r>
                      <a:rPr lang="vi-VN" sz="4200" b="1" i="1">
                        <a:latin typeface="Cambria Math" panose="02040503050406030204" pitchFamily="18" charset="0"/>
                      </a:rPr>
                      <m:t>𝑺</m:t>
                    </m:r>
                    <m:r>
                      <a:rPr lang="vi-VN" sz="4200" b="1" i="1">
                        <a:latin typeface="Cambria Math" panose="02040503050406030204" pitchFamily="18" charset="0"/>
                      </a:rPr>
                      <m:t>=</m:t>
                    </m:r>
                    <m:r>
                      <a:rPr lang="vi-VN" sz="4200" b="1" i="1">
                        <a:latin typeface="Cambria Math" panose="02040503050406030204" pitchFamily="18" charset="0"/>
                      </a:rPr>
                      <m:t>𝑷𝑸</m:t>
                    </m:r>
                  </m:oMath>
                </a14:m>
                <a:r>
                  <a:rPr lang="vi-VN" sz="4200" b="1" dirty="0"/>
                  <a:t> là gì? Mỗi biến cố </a:t>
                </a:r>
                <a14:m>
                  <m:oMath xmlns:m="http://schemas.openxmlformats.org/officeDocument/2006/math">
                    <m:r>
                      <a:rPr lang="vi-VN" sz="4200" b="1" i="1">
                        <a:latin typeface="Cambria Math" panose="02040503050406030204" pitchFamily="18" charset="0"/>
                      </a:rPr>
                      <m:t>𝑷</m:t>
                    </m:r>
                    <m:r>
                      <a:rPr lang="vi-VN" sz="4200" b="1" i="1">
                        <a:latin typeface="Cambria Math" panose="02040503050406030204" pitchFamily="18" charset="0"/>
                      </a:rPr>
                      <m:t>,</m:t>
                    </m:r>
                    <m:r>
                      <a:rPr lang="vi-VN" sz="4200" b="1" i="1">
                        <a:latin typeface="Cambria Math" panose="02040503050406030204" pitchFamily="18" charset="0"/>
                      </a:rPr>
                      <m:t>𝑸</m:t>
                    </m:r>
                    <m:r>
                      <a:rPr lang="vi-VN" sz="4200" b="1" i="1">
                        <a:latin typeface="Cambria Math" panose="02040503050406030204" pitchFamily="18" charset="0"/>
                      </a:rPr>
                      <m:t>,</m:t>
                    </m:r>
                    <m:r>
                      <a:rPr lang="vi-VN" sz="4200" b="1" i="1">
                        <a:latin typeface="Cambria Math" panose="02040503050406030204" pitchFamily="18" charset="0"/>
                      </a:rPr>
                      <m:t>𝑺</m:t>
                    </m:r>
                  </m:oMath>
                </a14:m>
                <a:r>
                  <a:rPr lang="vi-VN" sz="4200" b="1" dirty="0"/>
                  <a:t> là tập con nào của không gian mẫu?</a:t>
                </a:r>
                <a:endParaRPr lang="vi-VN" sz="4200" dirty="0"/>
              </a:p>
            </p:txBody>
          </p:sp>
        </mc:Choice>
        <mc:Fallback xmlns="">
          <p:sp>
            <p:nvSpPr>
              <p:cNvPr id="39" name="TextBox 38">
                <a:extLst>
                  <a:ext uri="{FF2B5EF4-FFF2-40B4-BE49-F238E27FC236}">
                    <a16:creationId xmlns:a16="http://schemas.microsoft.com/office/drawing/2014/main" id="{8C22DF43-3E48-4B12-9169-881AACCF1353}"/>
                  </a:ext>
                </a:extLst>
              </p:cNvPr>
              <p:cNvSpPr txBox="1">
                <a:spLocks noRot="1" noChangeAspect="1" noMove="1" noResize="1" noEditPoints="1" noAdjustHandles="1" noChangeArrowheads="1" noChangeShapeType="1" noTextEdit="1"/>
              </p:cNvSpPr>
              <p:nvPr/>
            </p:nvSpPr>
            <p:spPr>
              <a:xfrm>
                <a:off x="361944" y="2164121"/>
                <a:ext cx="23816958" cy="4062651"/>
              </a:xfrm>
              <a:prstGeom prst="rect">
                <a:avLst/>
              </a:prstGeom>
              <a:blipFill>
                <a:blip r:embed="rId3"/>
                <a:stretch>
                  <a:fillRect l="-1152" t="-3453" b="-6006"/>
                </a:stretch>
              </a:blipFill>
            </p:spPr>
            <p:txBody>
              <a:bodyPr/>
              <a:lstStyle/>
              <a:p>
                <a:r>
                  <a:rPr lang="vi-VN">
                    <a:noFill/>
                  </a:rPr>
                  <a:t> </a:t>
                </a:r>
              </a:p>
            </p:txBody>
          </p:sp>
        </mc:Fallback>
      </mc:AlternateContent>
      <p:sp>
        <p:nvSpPr>
          <p:cNvPr id="40" name="TextBox 39">
            <a:extLst>
              <a:ext uri="{FF2B5EF4-FFF2-40B4-BE49-F238E27FC236}">
                <a16:creationId xmlns:a16="http://schemas.microsoft.com/office/drawing/2014/main" id="{105F209E-00ED-4278-BFF6-781C4CB6666C}"/>
              </a:ext>
            </a:extLst>
          </p:cNvPr>
          <p:cNvSpPr txBox="1"/>
          <p:nvPr/>
        </p:nvSpPr>
        <p:spPr>
          <a:xfrm>
            <a:off x="361944" y="6027003"/>
            <a:ext cx="2554329" cy="830997"/>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Trả</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C0631F96-69C2-4674-8498-D754936D0272}"/>
                  </a:ext>
                </a:extLst>
              </p:cNvPr>
              <p:cNvSpPr txBox="1"/>
              <p:nvPr/>
            </p:nvSpPr>
            <p:spPr>
              <a:xfrm>
                <a:off x="3128645" y="6027003"/>
                <a:ext cx="15597505" cy="3323987"/>
              </a:xfrm>
              <a:prstGeom prst="rect">
                <a:avLst/>
              </a:prstGeom>
              <a:noFill/>
            </p:spPr>
            <p:txBody>
              <a:bodyPr wrap="square" rtlCol="0">
                <a:spAutoFit/>
              </a:bodyPr>
              <a:lstStyle/>
              <a:p>
                <a:r>
                  <a:rPr lang="vi-VN" sz="4200" b="1" dirty="0"/>
                  <a:t>a) Không gian mẫu </a:t>
                </a:r>
                <a14:m>
                  <m:oMath xmlns:m="http://schemas.openxmlformats.org/officeDocument/2006/math">
                    <m:r>
                      <a:rPr lang="vi-VN" sz="4200" b="1" i="1">
                        <a:latin typeface="Cambria Math" panose="02040503050406030204" pitchFamily="18" charset="0"/>
                      </a:rPr>
                      <m:t>𝜴</m:t>
                    </m:r>
                    <m:r>
                      <a:rPr lang="vi-VN" sz="4200" b="1" i="1">
                        <a:latin typeface="Cambria Math" panose="02040503050406030204" pitchFamily="18" charset="0"/>
                      </a:rPr>
                      <m:t>=</m:t>
                    </m:r>
                    <m:d>
                      <m:dPr>
                        <m:begChr m:val="{"/>
                        <m:endChr m:val="}"/>
                        <m:ctrlPr>
                          <a:rPr lang="vi-VN" sz="4200" b="1" i="1">
                            <a:latin typeface="Cambria Math" panose="02040503050406030204" pitchFamily="18" charset="0"/>
                          </a:rPr>
                        </m:ctrlPr>
                      </m:dPr>
                      <m:e>
                        <m:r>
                          <a:rPr lang="vi-VN" sz="4200" b="1" i="1">
                            <a:latin typeface="Cambria Math" panose="02040503050406030204" pitchFamily="18" charset="0"/>
                          </a:rPr>
                          <m:t>𝒊</m:t>
                        </m:r>
                        <m:r>
                          <a:rPr lang="vi-VN" sz="4200" b="1" i="1">
                            <a:latin typeface="Cambria Math" panose="02040503050406030204" pitchFamily="18" charset="0"/>
                          </a:rPr>
                          <m:t>|</m:t>
                        </m:r>
                        <m:r>
                          <a:rPr lang="vi-VN" sz="4200" b="1" i="1">
                            <a:latin typeface="Cambria Math" panose="02040503050406030204" pitchFamily="18" charset="0"/>
                          </a:rPr>
                          <m:t>𝒊</m:t>
                        </m:r>
                        <m:r>
                          <a:rPr lang="vi-VN" sz="4200" b="1" i="1">
                            <a:latin typeface="Cambria Math" panose="02040503050406030204" pitchFamily="18" charset="0"/>
                          </a:rPr>
                          <m:t>∈</m:t>
                        </m:r>
                        <m:r>
                          <a:rPr lang="vi-VN" sz="4200" b="1" i="1">
                            <a:latin typeface="Cambria Math" panose="02040503050406030204" pitchFamily="18" charset="0"/>
                          </a:rPr>
                          <m:t>ℕ</m:t>
                        </m:r>
                        <m:r>
                          <a:rPr lang="vi-VN" sz="4200" b="1" i="1">
                            <a:latin typeface="Cambria Math" panose="02040503050406030204" pitchFamily="18" charset="0"/>
                          </a:rPr>
                          <m:t>;</m:t>
                        </m:r>
                        <m:r>
                          <a:rPr lang="vi-VN" sz="4200" b="1" i="1">
                            <a:latin typeface="Cambria Math" panose="02040503050406030204" pitchFamily="18" charset="0"/>
                          </a:rPr>
                          <m:t>𝟏</m:t>
                        </m:r>
                        <m:r>
                          <a:rPr lang="vi-VN" sz="4200" b="1" i="1">
                            <a:latin typeface="Cambria Math" panose="02040503050406030204" pitchFamily="18" charset="0"/>
                          </a:rPr>
                          <m:t>≤</m:t>
                        </m:r>
                        <m:r>
                          <a:rPr lang="vi-VN" sz="4200" b="1" i="1">
                            <a:latin typeface="Cambria Math" panose="02040503050406030204" pitchFamily="18" charset="0"/>
                          </a:rPr>
                          <m:t>𝒊</m:t>
                        </m:r>
                        <m:r>
                          <a:rPr lang="vi-VN" sz="4200" b="1" i="1">
                            <a:latin typeface="Cambria Math" panose="02040503050406030204" pitchFamily="18" charset="0"/>
                          </a:rPr>
                          <m:t>≤</m:t>
                        </m:r>
                        <m:r>
                          <a:rPr lang="vi-VN" sz="4200" b="1" i="1">
                            <a:latin typeface="Cambria Math" panose="02040503050406030204" pitchFamily="18" charset="0"/>
                          </a:rPr>
                          <m:t>𝟐𝟓</m:t>
                        </m:r>
                      </m:e>
                    </m:d>
                  </m:oMath>
                </a14:m>
                <a:r>
                  <a:rPr lang="vi-VN" sz="4200" b="1" dirty="0"/>
                  <a:t>.</a:t>
                </a:r>
              </a:p>
              <a:p>
                <a:r>
                  <a:rPr lang="vi-VN" sz="4200" b="1" dirty="0"/>
                  <a:t>b) Biến cố </a:t>
                </a:r>
                <a14:m>
                  <m:oMath xmlns:m="http://schemas.openxmlformats.org/officeDocument/2006/math">
                    <m:r>
                      <a:rPr lang="vi-VN" sz="4200" b="1" i="1">
                        <a:latin typeface="Cambria Math" panose="02040503050406030204" pitchFamily="18" charset="0"/>
                      </a:rPr>
                      <m:t>𝑺</m:t>
                    </m:r>
                    <m:r>
                      <a:rPr lang="vi-VN" sz="4200" b="1" i="1">
                        <a:latin typeface="Cambria Math" panose="02040503050406030204" pitchFamily="18" charset="0"/>
                      </a:rPr>
                      <m:t>=</m:t>
                    </m:r>
                    <m:r>
                      <a:rPr lang="vi-VN" sz="4200" b="1" i="1">
                        <a:latin typeface="Cambria Math" panose="02040503050406030204" pitchFamily="18" charset="0"/>
                      </a:rPr>
                      <m:t>𝑷𝑸</m:t>
                    </m:r>
                  </m:oMath>
                </a14:m>
                <a:r>
                  <a:rPr lang="vi-VN" sz="4200" b="1" dirty="0"/>
                  <a:t> là “số ghi trên thẻ là số chia hết cho 12”.</a:t>
                </a:r>
              </a:p>
              <a:p>
                <a:r>
                  <a:rPr lang="vi-VN" sz="4200" b="1" dirty="0"/>
                  <a:t>Biến cố </a:t>
                </a:r>
                <a14:m>
                  <m:oMath xmlns:m="http://schemas.openxmlformats.org/officeDocument/2006/math">
                    <m:r>
                      <a:rPr lang="vi-VN" sz="4200" b="1" i="1">
                        <a:latin typeface="Cambria Math" panose="02040503050406030204" pitchFamily="18" charset="0"/>
                      </a:rPr>
                      <m:t>𝑷</m:t>
                    </m:r>
                    <m:r>
                      <a:rPr lang="vi-VN" sz="4200" b="1" i="1">
                        <a:latin typeface="Cambria Math" panose="02040503050406030204" pitchFamily="18" charset="0"/>
                      </a:rPr>
                      <m:t>=</m:t>
                    </m:r>
                    <m:d>
                      <m:dPr>
                        <m:begChr m:val="{"/>
                        <m:endChr m:val="}"/>
                        <m:ctrlPr>
                          <a:rPr lang="vi-VN" sz="4200" b="1" i="1">
                            <a:latin typeface="Cambria Math" panose="02040503050406030204" pitchFamily="18" charset="0"/>
                          </a:rPr>
                        </m:ctrlPr>
                      </m:dPr>
                      <m:e>
                        <m:r>
                          <a:rPr lang="vi-VN" sz="4200" b="1" i="1">
                            <a:latin typeface="Cambria Math" panose="02040503050406030204" pitchFamily="18" charset="0"/>
                          </a:rPr>
                          <m:t>𝟒</m:t>
                        </m:r>
                        <m:r>
                          <a:rPr lang="vi-VN" sz="4200" b="1" i="1">
                            <a:latin typeface="Cambria Math" panose="02040503050406030204" pitchFamily="18" charset="0"/>
                          </a:rPr>
                          <m:t>;</m:t>
                        </m:r>
                        <m:r>
                          <a:rPr lang="vi-VN" sz="4200" b="1" i="1">
                            <a:latin typeface="Cambria Math" panose="02040503050406030204" pitchFamily="18" charset="0"/>
                          </a:rPr>
                          <m:t>𝟖</m:t>
                        </m:r>
                        <m:r>
                          <a:rPr lang="vi-VN" sz="4200" b="1" i="1">
                            <a:latin typeface="Cambria Math" panose="02040503050406030204" pitchFamily="18" charset="0"/>
                          </a:rPr>
                          <m:t>;</m:t>
                        </m:r>
                        <m:r>
                          <a:rPr lang="vi-VN" sz="4200" b="1" i="1">
                            <a:latin typeface="Cambria Math" panose="02040503050406030204" pitchFamily="18" charset="0"/>
                          </a:rPr>
                          <m:t>𝟏𝟐</m:t>
                        </m:r>
                        <m:r>
                          <a:rPr lang="vi-VN" sz="4200" b="1" i="1">
                            <a:latin typeface="Cambria Math" panose="02040503050406030204" pitchFamily="18" charset="0"/>
                          </a:rPr>
                          <m:t>;</m:t>
                        </m:r>
                        <m:r>
                          <a:rPr lang="vi-VN" sz="4200" b="1" i="1">
                            <a:latin typeface="Cambria Math" panose="02040503050406030204" pitchFamily="18" charset="0"/>
                          </a:rPr>
                          <m:t>𝟏𝟔</m:t>
                        </m:r>
                        <m:r>
                          <a:rPr lang="vi-VN" sz="4200" b="1" i="1">
                            <a:latin typeface="Cambria Math" panose="02040503050406030204" pitchFamily="18" charset="0"/>
                          </a:rPr>
                          <m:t>;</m:t>
                        </m:r>
                        <m:r>
                          <a:rPr lang="vi-VN" sz="4200" b="1" i="1">
                            <a:latin typeface="Cambria Math" panose="02040503050406030204" pitchFamily="18" charset="0"/>
                          </a:rPr>
                          <m:t>𝟐𝟎</m:t>
                        </m:r>
                        <m:r>
                          <a:rPr lang="vi-VN" sz="4200" b="1" i="1">
                            <a:latin typeface="Cambria Math" panose="02040503050406030204" pitchFamily="18" charset="0"/>
                          </a:rPr>
                          <m:t>;</m:t>
                        </m:r>
                        <m:r>
                          <a:rPr lang="vi-VN" sz="4200" b="1" i="1">
                            <a:latin typeface="Cambria Math" panose="02040503050406030204" pitchFamily="18" charset="0"/>
                          </a:rPr>
                          <m:t>𝟐𝟒</m:t>
                        </m:r>
                      </m:e>
                    </m:d>
                  </m:oMath>
                </a14:m>
                <a:r>
                  <a:rPr lang="vi-VN" sz="4200" b="1" dirty="0"/>
                  <a:t>.</a:t>
                </a:r>
              </a:p>
              <a:p>
                <a:r>
                  <a:rPr lang="vi-VN" sz="4200" b="1" dirty="0"/>
                  <a:t>Biến cố </a:t>
                </a:r>
                <a14:m>
                  <m:oMath xmlns:m="http://schemas.openxmlformats.org/officeDocument/2006/math">
                    <m:r>
                      <a:rPr lang="vi-VN" sz="4200" b="1" i="1">
                        <a:latin typeface="Cambria Math" panose="02040503050406030204" pitchFamily="18" charset="0"/>
                      </a:rPr>
                      <m:t>𝑸</m:t>
                    </m:r>
                    <m:r>
                      <a:rPr lang="vi-VN" sz="4200" b="1" i="1">
                        <a:latin typeface="Cambria Math" panose="02040503050406030204" pitchFamily="18" charset="0"/>
                      </a:rPr>
                      <m:t>=</m:t>
                    </m:r>
                    <m:d>
                      <m:dPr>
                        <m:begChr m:val="{"/>
                        <m:endChr m:val="}"/>
                        <m:ctrlPr>
                          <a:rPr lang="vi-VN" sz="4200" b="1" i="1">
                            <a:latin typeface="Cambria Math" panose="02040503050406030204" pitchFamily="18" charset="0"/>
                          </a:rPr>
                        </m:ctrlPr>
                      </m:dPr>
                      <m:e>
                        <m:r>
                          <a:rPr lang="vi-VN" sz="4200" b="1" i="1">
                            <a:latin typeface="Cambria Math" panose="02040503050406030204" pitchFamily="18" charset="0"/>
                          </a:rPr>
                          <m:t>𝟔</m:t>
                        </m:r>
                        <m:r>
                          <a:rPr lang="vi-VN" sz="4200" b="1" i="1">
                            <a:latin typeface="Cambria Math" panose="02040503050406030204" pitchFamily="18" charset="0"/>
                          </a:rPr>
                          <m:t>;</m:t>
                        </m:r>
                        <m:r>
                          <a:rPr lang="vi-VN" sz="4200" b="1" i="1">
                            <a:latin typeface="Cambria Math" panose="02040503050406030204" pitchFamily="18" charset="0"/>
                          </a:rPr>
                          <m:t>𝟏𝟐</m:t>
                        </m:r>
                        <m:r>
                          <a:rPr lang="vi-VN" sz="4200" b="1" i="1">
                            <a:latin typeface="Cambria Math" panose="02040503050406030204" pitchFamily="18" charset="0"/>
                          </a:rPr>
                          <m:t>;</m:t>
                        </m:r>
                        <m:r>
                          <a:rPr lang="vi-VN" sz="4200" b="1" i="1">
                            <a:latin typeface="Cambria Math" panose="02040503050406030204" pitchFamily="18" charset="0"/>
                          </a:rPr>
                          <m:t>𝟏𝟖</m:t>
                        </m:r>
                        <m:r>
                          <a:rPr lang="vi-VN" sz="4200" b="1" i="1">
                            <a:latin typeface="Cambria Math" panose="02040503050406030204" pitchFamily="18" charset="0"/>
                          </a:rPr>
                          <m:t>;</m:t>
                        </m:r>
                        <m:r>
                          <a:rPr lang="vi-VN" sz="4200" b="1" i="1">
                            <a:latin typeface="Cambria Math" panose="02040503050406030204" pitchFamily="18" charset="0"/>
                          </a:rPr>
                          <m:t>𝟐𝟒</m:t>
                        </m:r>
                      </m:e>
                    </m:d>
                  </m:oMath>
                </a14:m>
                <a:r>
                  <a:rPr lang="vi-VN" sz="4200" b="1" dirty="0"/>
                  <a:t>.</a:t>
                </a:r>
              </a:p>
              <a:p>
                <a:r>
                  <a:rPr lang="vi-VN" sz="4200" b="1" dirty="0"/>
                  <a:t>Biến cố </a:t>
                </a:r>
                <a14:m>
                  <m:oMath xmlns:m="http://schemas.openxmlformats.org/officeDocument/2006/math">
                    <m:r>
                      <a:rPr lang="vi-VN" sz="4200" b="1" i="1">
                        <a:latin typeface="Cambria Math" panose="02040503050406030204" pitchFamily="18" charset="0"/>
                      </a:rPr>
                      <m:t>𝑺</m:t>
                    </m:r>
                    <m:r>
                      <a:rPr lang="vi-VN" sz="4200" b="1" i="1">
                        <a:latin typeface="Cambria Math" panose="02040503050406030204" pitchFamily="18" charset="0"/>
                      </a:rPr>
                      <m:t>=</m:t>
                    </m:r>
                    <m:d>
                      <m:dPr>
                        <m:begChr m:val="{"/>
                        <m:endChr m:val="}"/>
                        <m:ctrlPr>
                          <a:rPr lang="vi-VN" sz="4200" b="1" i="1">
                            <a:latin typeface="Cambria Math" panose="02040503050406030204" pitchFamily="18" charset="0"/>
                          </a:rPr>
                        </m:ctrlPr>
                      </m:dPr>
                      <m:e>
                        <m:r>
                          <a:rPr lang="vi-VN" sz="4200" b="1" i="1">
                            <a:latin typeface="Cambria Math" panose="02040503050406030204" pitchFamily="18" charset="0"/>
                          </a:rPr>
                          <m:t>𝟏𝟐</m:t>
                        </m:r>
                        <m:r>
                          <a:rPr lang="vi-VN" sz="4200" b="1" i="1">
                            <a:latin typeface="Cambria Math" panose="02040503050406030204" pitchFamily="18" charset="0"/>
                          </a:rPr>
                          <m:t>;</m:t>
                        </m:r>
                        <m:r>
                          <a:rPr lang="vi-VN" sz="4200" b="1" i="1">
                            <a:latin typeface="Cambria Math" panose="02040503050406030204" pitchFamily="18" charset="0"/>
                          </a:rPr>
                          <m:t>𝟐𝟒</m:t>
                        </m:r>
                      </m:e>
                    </m:d>
                  </m:oMath>
                </a14:m>
                <a:r>
                  <a:rPr lang="vi-VN" sz="4200" b="1" dirty="0"/>
                  <a:t>.    </a:t>
                </a:r>
              </a:p>
            </p:txBody>
          </p:sp>
        </mc:Choice>
        <mc:Fallback xmlns="">
          <p:sp>
            <p:nvSpPr>
              <p:cNvPr id="43" name="TextBox 42">
                <a:extLst>
                  <a:ext uri="{FF2B5EF4-FFF2-40B4-BE49-F238E27FC236}">
                    <a16:creationId xmlns:a16="http://schemas.microsoft.com/office/drawing/2014/main" id="{C0631F96-69C2-4674-8498-D754936D0272}"/>
                  </a:ext>
                </a:extLst>
              </p:cNvPr>
              <p:cNvSpPr txBox="1">
                <a:spLocks noRot="1" noChangeAspect="1" noMove="1" noResize="1" noEditPoints="1" noAdjustHandles="1" noChangeArrowheads="1" noChangeShapeType="1" noTextEdit="1"/>
              </p:cNvSpPr>
              <p:nvPr/>
            </p:nvSpPr>
            <p:spPr>
              <a:xfrm>
                <a:off x="3128645" y="6027003"/>
                <a:ext cx="15597505" cy="3323987"/>
              </a:xfrm>
              <a:prstGeom prst="rect">
                <a:avLst/>
              </a:prstGeom>
              <a:blipFill>
                <a:blip r:embed="rId4"/>
                <a:stretch>
                  <a:fillRect l="-1485" t="-3853" b="-752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E6D78FE-713B-4FFB-8A16-15F57B09FFBF}"/>
                  </a:ext>
                </a:extLst>
              </p:cNvPr>
              <p:cNvSpPr txBox="1"/>
              <p:nvPr/>
            </p:nvSpPr>
            <p:spPr>
              <a:xfrm>
                <a:off x="361944" y="9325094"/>
                <a:ext cx="23816958" cy="4134593"/>
              </a:xfrm>
              <a:prstGeom prst="rect">
                <a:avLst/>
              </a:prstGeom>
              <a:noFill/>
            </p:spPr>
            <p:txBody>
              <a:bodyPr wrap="square">
                <a:spAutoFit/>
              </a:bodyPr>
              <a:lstStyle/>
              <a:p>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Vận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dụng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vi-VN" sz="4200" b="1" dirty="0"/>
                  <a:t>Trở lại tình huống mở đẩu. Sử dụng khái niệm biến cố hợp, biến cố giao, biến cố đối, ta biểu diễn biến cố </a:t>
                </a:r>
                <a14:m>
                  <m:oMath xmlns:m="http://schemas.openxmlformats.org/officeDocument/2006/math">
                    <m:r>
                      <a:rPr lang="vi-VN" sz="4200" b="1" i="1">
                        <a:latin typeface="Cambria Math" panose="02040503050406030204" pitchFamily="18" charset="0"/>
                      </a:rPr>
                      <m:t>𝑮</m:t>
                    </m:r>
                    <m:r>
                      <a:rPr lang="vi-VN" sz="4200" b="1" i="1">
                        <a:latin typeface="Cambria Math" panose="02040503050406030204" pitchFamily="18" charset="0"/>
                      </a:rPr>
                      <m:t>,</m:t>
                    </m:r>
                    <m:r>
                      <a:rPr lang="vi-VN" sz="4200" b="1" i="1">
                        <a:latin typeface="Cambria Math" panose="02040503050406030204" pitchFamily="18" charset="0"/>
                      </a:rPr>
                      <m:t>𝑯</m:t>
                    </m:r>
                  </m:oMath>
                </a14:m>
                <a:r>
                  <a:rPr lang="vi-VN" sz="4200" b="1" dirty="0"/>
                  <a:t>  theo các biến cố </a:t>
                </a:r>
                <a14:m>
                  <m:oMath xmlns:m="http://schemas.openxmlformats.org/officeDocument/2006/math">
                    <m:r>
                      <a:rPr lang="vi-VN" sz="4200" b="1" i="1">
                        <a:latin typeface="Cambria Math" panose="02040503050406030204" pitchFamily="18" charset="0"/>
                      </a:rPr>
                      <m:t>𝑴</m:t>
                    </m:r>
                  </m:oMath>
                </a14:m>
                <a:r>
                  <a:rPr lang="vi-VN" sz="4200" b="1" dirty="0"/>
                  <a:t> và </a:t>
                </a:r>
                <a14:m>
                  <m:oMath xmlns:m="http://schemas.openxmlformats.org/officeDocument/2006/math">
                    <m:r>
                      <a:rPr lang="vi-VN" sz="4200" b="1" i="1">
                        <a:latin typeface="Cambria Math" panose="02040503050406030204" pitchFamily="18" charset="0"/>
                      </a:rPr>
                      <m:t>𝑵</m:t>
                    </m:r>
                  </m:oMath>
                </a14:m>
                <a:r>
                  <a:rPr lang="vi-VN" sz="4200" b="1" dirty="0"/>
                  <a:t> như sau:</a:t>
                </a:r>
                <a:endParaRPr lang="vi-VN" sz="4200" dirty="0"/>
              </a:p>
              <a:p>
                <a:r>
                  <a:rPr lang="vi-VN" sz="4200" b="1" dirty="0"/>
                  <a:t>Biến cố </a:t>
                </a:r>
                <a14:m>
                  <m:oMath xmlns:m="http://schemas.openxmlformats.org/officeDocument/2006/math">
                    <m:r>
                      <a:rPr lang="vi-VN" sz="4200" b="1" i="1">
                        <a:latin typeface="Cambria Math" panose="02040503050406030204" pitchFamily="18" charset="0"/>
                      </a:rPr>
                      <m:t>𝑮</m:t>
                    </m:r>
                  </m:oMath>
                </a14:m>
                <a:r>
                  <a:rPr lang="vi-VN" sz="4200" b="1" dirty="0"/>
                  <a:t>  xảy ra khi và chỉ khi hoặc gia đình đó có ti vi và không có máy vi tinh hoặc gia đînh đó không có ti vi và có máy vi tính. Vậy </a:t>
                </a:r>
                <a14:m>
                  <m:oMath xmlns:m="http://schemas.openxmlformats.org/officeDocument/2006/math">
                    <m:r>
                      <a:rPr lang="vi-VN" sz="4200" b="1" i="1">
                        <a:latin typeface="Cambria Math" panose="02040503050406030204" pitchFamily="18" charset="0"/>
                      </a:rPr>
                      <m:t>𝑮</m:t>
                    </m:r>
                    <m:r>
                      <a:rPr lang="vi-VN" sz="4200" b="1" i="1">
                        <a:latin typeface="Cambria Math" panose="02040503050406030204" pitchFamily="18" charset="0"/>
                      </a:rPr>
                      <m:t>=</m:t>
                    </m:r>
                    <m:r>
                      <a:rPr lang="vi-VN" sz="4200" b="1" i="1">
                        <a:latin typeface="Cambria Math" panose="02040503050406030204" pitchFamily="18" charset="0"/>
                      </a:rPr>
                      <m:t>𝑴</m:t>
                    </m:r>
                    <m:acc>
                      <m:accPr>
                        <m:chr m:val="̄"/>
                        <m:ctrlPr>
                          <a:rPr lang="vi-VN" sz="4200" b="1" i="1">
                            <a:latin typeface="Cambria Math" panose="02040503050406030204" pitchFamily="18" charset="0"/>
                          </a:rPr>
                        </m:ctrlPr>
                      </m:accPr>
                      <m:e>
                        <m:r>
                          <a:rPr lang="vi-VN" sz="4200" b="1" i="1">
                            <a:latin typeface="Cambria Math" panose="02040503050406030204" pitchFamily="18" charset="0"/>
                          </a:rPr>
                          <m:t>𝑵</m:t>
                        </m:r>
                      </m:e>
                    </m:acc>
                    <m:r>
                      <a:rPr lang="vi-VN" sz="4200" b="1" i="1">
                        <a:latin typeface="Cambria Math" panose="02040503050406030204" pitchFamily="18" charset="0"/>
                      </a:rPr>
                      <m:t>∩</m:t>
                    </m:r>
                    <m:acc>
                      <m:accPr>
                        <m:chr m:val="̄"/>
                        <m:ctrlPr>
                          <a:rPr lang="vi-VN" sz="4200" b="1" i="1">
                            <a:latin typeface="Cambria Math" panose="02040503050406030204" pitchFamily="18" charset="0"/>
                          </a:rPr>
                        </m:ctrlPr>
                      </m:accPr>
                      <m:e>
                        <m:r>
                          <a:rPr lang="vi-VN" sz="4200" b="1" i="1">
                            <a:latin typeface="Cambria Math" panose="02040503050406030204" pitchFamily="18" charset="0"/>
                          </a:rPr>
                          <m:t>𝑴</m:t>
                        </m:r>
                      </m:e>
                    </m:acc>
                    <m:r>
                      <a:rPr lang="vi-VN" sz="4200" b="1" i="1">
                        <a:latin typeface="Cambria Math" panose="02040503050406030204" pitchFamily="18" charset="0"/>
                      </a:rPr>
                      <m:t>𝑵</m:t>
                    </m:r>
                  </m:oMath>
                </a14:m>
                <a:r>
                  <a:rPr lang="vi-VN" sz="4200" b="1" dirty="0"/>
                  <a:t>.</a:t>
                </a:r>
                <a:endParaRPr lang="vi-VN" sz="4200" dirty="0"/>
              </a:p>
              <a:p>
                <a:r>
                  <a:rPr lang="vi-VN" sz="4200" b="1" dirty="0"/>
                  <a:t>Biến cố </a:t>
                </a:r>
                <a14:m>
                  <m:oMath xmlns:m="http://schemas.openxmlformats.org/officeDocument/2006/math">
                    <m:r>
                      <a:rPr lang="vi-VN" sz="4200" b="1" i="1">
                        <a:latin typeface="Cambria Math" panose="02040503050406030204" pitchFamily="18" charset="0"/>
                      </a:rPr>
                      <m:t>𝑯</m:t>
                    </m:r>
                  </m:oMath>
                </a14:m>
                <a:r>
                  <a:rPr lang="vi-VN" sz="4200" b="1" dirty="0"/>
                  <a:t> xảy ra khi và chì khi gia đình đó không có cả ti vi và máy vi tính. Vậy </a:t>
                </a:r>
                <a14:m>
                  <m:oMath xmlns:m="http://schemas.openxmlformats.org/officeDocument/2006/math">
                    <m:r>
                      <a:rPr lang="en-US" sz="4200" b="1" i="1">
                        <a:latin typeface="Cambria Math" panose="02040503050406030204" pitchFamily="18" charset="0"/>
                      </a:rPr>
                      <m:t>𝑯</m:t>
                    </m:r>
                    <m:r>
                      <a:rPr lang="en-US" sz="4200" b="1" i="1">
                        <a:latin typeface="Cambria Math" panose="02040503050406030204" pitchFamily="18" charset="0"/>
                      </a:rPr>
                      <m:t>=</m:t>
                    </m:r>
                    <m:bar>
                      <m:barPr>
                        <m:pos m:val="top"/>
                        <m:ctrlPr>
                          <a:rPr lang="vi-VN" sz="4200" b="1" i="1">
                            <a:latin typeface="Cambria Math" panose="02040503050406030204" pitchFamily="18" charset="0"/>
                          </a:rPr>
                        </m:ctrlPr>
                      </m:barPr>
                      <m:e>
                        <m:r>
                          <a:rPr lang="en-US" sz="4200" b="1" i="1">
                            <a:latin typeface="Cambria Math" panose="02040503050406030204" pitchFamily="18" charset="0"/>
                          </a:rPr>
                          <m:t>𝑴</m:t>
                        </m:r>
                      </m:e>
                    </m:bar>
                    <m:bar>
                      <m:barPr>
                        <m:pos m:val="top"/>
                        <m:ctrlPr>
                          <a:rPr lang="vi-VN" sz="4200" b="1" i="1">
                            <a:latin typeface="Cambria Math" panose="02040503050406030204" pitchFamily="18" charset="0"/>
                          </a:rPr>
                        </m:ctrlPr>
                      </m:barPr>
                      <m:e>
                        <m:r>
                          <a:rPr lang="en-US" sz="4200" b="1" i="1">
                            <a:latin typeface="Cambria Math" panose="02040503050406030204" pitchFamily="18" charset="0"/>
                          </a:rPr>
                          <m:t>𝑵</m:t>
                        </m:r>
                      </m:e>
                    </m:bar>
                  </m:oMath>
                </a14:m>
                <a:r>
                  <a:rPr lang="vi-VN" sz="4200" b="1" dirty="0"/>
                  <a:t>.</a:t>
                </a:r>
                <a:endParaRPr lang="vi-VN" sz="4200" dirty="0"/>
              </a:p>
              <a:p>
                <a:r>
                  <a:rPr lang="vi-VN" sz="4200" b="1" dirty="0"/>
                  <a:t>Hãy biễu diễn mỗi biến cố E, F theo các biến cố M và N.</a:t>
                </a:r>
                <a:endParaRPr lang="vi-VN" sz="4200" dirty="0"/>
              </a:p>
            </p:txBody>
          </p:sp>
        </mc:Choice>
        <mc:Fallback xmlns="">
          <p:sp>
            <p:nvSpPr>
              <p:cNvPr id="9" name="TextBox 8">
                <a:extLst>
                  <a:ext uri="{FF2B5EF4-FFF2-40B4-BE49-F238E27FC236}">
                    <a16:creationId xmlns:a16="http://schemas.microsoft.com/office/drawing/2014/main" id="{0E6D78FE-713B-4FFB-8A16-15F57B09FFBF}"/>
                  </a:ext>
                </a:extLst>
              </p:cNvPr>
              <p:cNvSpPr txBox="1">
                <a:spLocks noRot="1" noChangeAspect="1" noMove="1" noResize="1" noEditPoints="1" noAdjustHandles="1" noChangeArrowheads="1" noChangeShapeType="1" noTextEdit="1"/>
              </p:cNvSpPr>
              <p:nvPr/>
            </p:nvSpPr>
            <p:spPr>
              <a:xfrm>
                <a:off x="361944" y="9325094"/>
                <a:ext cx="23816958" cy="4134593"/>
              </a:xfrm>
              <a:prstGeom prst="rect">
                <a:avLst/>
              </a:prstGeom>
              <a:blipFill>
                <a:blip r:embed="rId5"/>
                <a:stretch>
                  <a:fillRect l="-1152" t="-3392" b="-5900"/>
                </a:stretch>
              </a:blipFill>
            </p:spPr>
            <p:txBody>
              <a:bodyPr/>
              <a:lstStyle/>
              <a:p>
                <a:r>
                  <a:rPr lang="vi-VN">
                    <a:noFill/>
                  </a:rPr>
                  <a:t> </a:t>
                </a:r>
              </a:p>
            </p:txBody>
          </p:sp>
        </mc:Fallback>
      </mc:AlternateContent>
    </p:spTree>
    <p:extLst>
      <p:ext uri="{BB962C8B-B14F-4D97-AF65-F5344CB8AC3E}">
        <p14:creationId xmlns:p14="http://schemas.microsoft.com/office/powerpoint/2010/main" val="2859776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
                                            <p:txEl>
                                              <p:pRg st="1" end="1"/>
                                            </p:txEl>
                                          </p:spTgt>
                                        </p:tgtEl>
                                        <p:attrNameLst>
                                          <p:attrName>style.visibility</p:attrName>
                                        </p:attrNameLst>
                                      </p:cBhvr>
                                      <p:to>
                                        <p:strVal val="visible"/>
                                      </p:to>
                                    </p:set>
                                    <p:animEffect transition="in" filter="wipe(left)">
                                      <p:cBhvr>
                                        <p:cTn id="12" dur="500"/>
                                        <p:tgtEl>
                                          <p:spTgt spid="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
                                            <p:txEl>
                                              <p:pRg st="2" end="2"/>
                                            </p:txEl>
                                          </p:spTgt>
                                        </p:tgtEl>
                                        <p:attrNameLst>
                                          <p:attrName>style.visibility</p:attrName>
                                        </p:attrNameLst>
                                      </p:cBhvr>
                                      <p:to>
                                        <p:strVal val="visible"/>
                                      </p:to>
                                    </p:set>
                                    <p:animEffect transition="in" filter="wipe(left)">
                                      <p:cBhvr>
                                        <p:cTn id="17" dur="500"/>
                                        <p:tgtEl>
                                          <p:spTgt spid="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3">
                                            <p:txEl>
                                              <p:pRg st="0" end="0"/>
                                            </p:txEl>
                                          </p:spTgt>
                                        </p:tgtEl>
                                        <p:attrNameLst>
                                          <p:attrName>style.visibility</p:attrName>
                                        </p:attrNameLst>
                                      </p:cBhvr>
                                      <p:to>
                                        <p:strVal val="visible"/>
                                      </p:to>
                                    </p:set>
                                    <p:animEffect transition="in" filter="wipe(left)">
                                      <p:cBhvr>
                                        <p:cTn id="27" dur="500"/>
                                        <p:tgtEl>
                                          <p:spTgt spid="4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
                                            <p:txEl>
                                              <p:pRg st="1" end="1"/>
                                            </p:txEl>
                                          </p:spTgt>
                                        </p:tgtEl>
                                        <p:attrNameLst>
                                          <p:attrName>style.visibility</p:attrName>
                                        </p:attrNameLst>
                                      </p:cBhvr>
                                      <p:to>
                                        <p:strVal val="visible"/>
                                      </p:to>
                                    </p:set>
                                    <p:animEffect transition="in" filter="wipe(left)">
                                      <p:cBhvr>
                                        <p:cTn id="32" dur="500"/>
                                        <p:tgtEl>
                                          <p:spTgt spid="4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
                                            <p:txEl>
                                              <p:pRg st="2" end="2"/>
                                            </p:txEl>
                                          </p:spTgt>
                                        </p:tgtEl>
                                        <p:attrNameLst>
                                          <p:attrName>style.visibility</p:attrName>
                                        </p:attrNameLst>
                                      </p:cBhvr>
                                      <p:to>
                                        <p:strVal val="visible"/>
                                      </p:to>
                                    </p:set>
                                    <p:animEffect transition="in" filter="wipe(left)">
                                      <p:cBhvr>
                                        <p:cTn id="37" dur="500"/>
                                        <p:tgtEl>
                                          <p:spTgt spid="4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
                                            <p:txEl>
                                              <p:pRg st="3" end="3"/>
                                            </p:txEl>
                                          </p:spTgt>
                                        </p:tgtEl>
                                        <p:attrNameLst>
                                          <p:attrName>style.visibility</p:attrName>
                                        </p:attrNameLst>
                                      </p:cBhvr>
                                      <p:to>
                                        <p:strVal val="visible"/>
                                      </p:to>
                                    </p:set>
                                    <p:animEffect transition="in" filter="wipe(left)">
                                      <p:cBhvr>
                                        <p:cTn id="42" dur="500"/>
                                        <p:tgtEl>
                                          <p:spTgt spid="4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3">
                                            <p:txEl>
                                              <p:pRg st="4" end="4"/>
                                            </p:txEl>
                                          </p:spTgt>
                                        </p:tgtEl>
                                        <p:attrNameLst>
                                          <p:attrName>style.visibility</p:attrName>
                                        </p:attrNameLst>
                                      </p:cBhvr>
                                      <p:to>
                                        <p:strVal val="visible"/>
                                      </p:to>
                                    </p:set>
                                    <p:animEffect transition="in" filter="wipe(left)">
                                      <p:cBhvr>
                                        <p:cTn id="47" dur="500"/>
                                        <p:tgtEl>
                                          <p:spTgt spid="4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Effect transition="in" filter="wipe(left)">
                                      <p:cBhvr>
                                        <p:cTn id="52" dur="500"/>
                                        <p:tgtEl>
                                          <p:spTgt spid="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9">
                                            <p:txEl>
                                              <p:pRg st="1" end="1"/>
                                            </p:txEl>
                                          </p:spTgt>
                                        </p:tgtEl>
                                        <p:attrNameLst>
                                          <p:attrName>style.visibility</p:attrName>
                                        </p:attrNameLst>
                                      </p:cBhvr>
                                      <p:to>
                                        <p:strVal val="visible"/>
                                      </p:to>
                                    </p:set>
                                    <p:animEffect transition="in" filter="wipe(left)">
                                      <p:cBhvr>
                                        <p:cTn id="57" dur="500"/>
                                        <p:tgtEl>
                                          <p:spTgt spid="9">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9">
                                            <p:txEl>
                                              <p:pRg st="2" end="2"/>
                                            </p:txEl>
                                          </p:spTgt>
                                        </p:tgtEl>
                                        <p:attrNameLst>
                                          <p:attrName>style.visibility</p:attrName>
                                        </p:attrNameLst>
                                      </p:cBhvr>
                                      <p:to>
                                        <p:strVal val="visible"/>
                                      </p:to>
                                    </p:set>
                                    <p:animEffect transition="in" filter="wipe(left)">
                                      <p:cBhvr>
                                        <p:cTn id="62" dur="500"/>
                                        <p:tgtEl>
                                          <p:spTgt spid="9">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9">
                                            <p:txEl>
                                              <p:pRg st="3" end="3"/>
                                            </p:txEl>
                                          </p:spTgt>
                                        </p:tgtEl>
                                        <p:attrNameLst>
                                          <p:attrName>style.visibility</p:attrName>
                                        </p:attrNameLst>
                                      </p:cBhvr>
                                      <p:to>
                                        <p:strVal val="visible"/>
                                      </p:to>
                                    </p:set>
                                    <p:animEffect transition="in" filter="wipe(left)">
                                      <p:cBhvr>
                                        <p:cTn id="6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4" y="955223"/>
            <a:ext cx="7039844" cy="1277449"/>
            <a:chOff x="10444842" y="2554465"/>
            <a:chExt cx="7219386" cy="1304531"/>
          </a:xfrm>
        </p:grpSpPr>
        <p:sp>
          <p:nvSpPr>
            <p:cNvPr id="210" name="Google Shape;210;p31"/>
            <p:cNvSpPr/>
            <p:nvPr/>
          </p:nvSpPr>
          <p:spPr>
            <a:xfrm flipH="1">
              <a:off x="11125199" y="2590800"/>
              <a:ext cx="6539029"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BIẾN CỐ </a:t>
              </a:r>
              <a:r>
                <a:rPr lang="en-US"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ĐỘC LẬP</a:t>
              </a:r>
              <a:endParaRPr kumimoji="0"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0" i="0" u="none" strike="noStrike" kern="0" cap="none" spc="0" normalizeH="0" baseline="0" noProof="0" dirty="0">
                  <a:ln>
                    <a:noFill/>
                  </a:ln>
                  <a:solidFill>
                    <a:srgbClr val="0000FF"/>
                  </a:solidFill>
                  <a:effectLst/>
                  <a:uLnTx/>
                  <a:uFillTx/>
                  <a:latin typeface="Cambria Math" panose="02040503050406030204" pitchFamily="18" charset="0"/>
                  <a:ea typeface="Cambria Math" panose="02040503050406030204" pitchFamily="18" charset="0"/>
                  <a:cs typeface="Tahoma" panose="020B0604030504040204" pitchFamily="34" charset="0"/>
                  <a:sym typeface="Calibri"/>
                </a:rPr>
                <a:t>❸</a:t>
              </a:r>
              <a:endParaRPr kumimoji="0" lang="en-US"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p:sp>
        <p:nvSpPr>
          <p:cNvPr id="39" name="TextBox 38">
            <a:extLst>
              <a:ext uri="{FF2B5EF4-FFF2-40B4-BE49-F238E27FC236}">
                <a16:creationId xmlns:a16="http://schemas.microsoft.com/office/drawing/2014/main" id="{8C22DF43-3E48-4B12-9169-881AACCF1353}"/>
              </a:ext>
            </a:extLst>
          </p:cNvPr>
          <p:cNvSpPr txBox="1"/>
          <p:nvPr/>
        </p:nvSpPr>
        <p:spPr>
          <a:xfrm>
            <a:off x="361944" y="2164121"/>
            <a:ext cx="23816958" cy="5355312"/>
          </a:xfrm>
          <a:prstGeom prst="rect">
            <a:avLst/>
          </a:prstGeom>
          <a:noFill/>
        </p:spPr>
        <p:txBody>
          <a:bodyPr wrap="square">
            <a:spAutoFit/>
          </a:bodyPr>
          <a:lstStyle/>
          <a:p>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HĐ 3:</a:t>
            </a:r>
            <a:r>
              <a:rPr lang="vi-VN" sz="4200" b="1" dirty="0">
                <a:latin typeface="Tahoma" panose="020B0604030504040204" pitchFamily="34" charset="0"/>
                <a:ea typeface="Tahoma" panose="020B0604030504040204" pitchFamily="34" charset="0"/>
                <a:cs typeface="Tahoma" panose="020B0604030504040204" pitchFamily="34" charset="0"/>
              </a:rPr>
              <a:t> Hai bạn Minh và Sơn, mỗi người gieo đồng thời một con xúc xắc cân đối, đồng chất. Xét hai biến cố sau:</a:t>
            </a:r>
          </a:p>
          <a:p>
            <a:r>
              <a:rPr lang="vi-VN" sz="4200" b="1" dirty="0">
                <a:latin typeface="Tahoma" panose="020B0604030504040204" pitchFamily="34" charset="0"/>
                <a:ea typeface="Tahoma" panose="020B0604030504040204" pitchFamily="34" charset="0"/>
                <a:cs typeface="Tahoma" panose="020B0604030504040204" pitchFamily="34" charset="0"/>
              </a:rPr>
              <a:t>A: "Số chấm xuất hiện trên con xúc xắc bạn Minh gieo là số chẵn";</a:t>
            </a:r>
          </a:p>
          <a:p>
            <a:r>
              <a:rPr lang="vi-VN" sz="4200" b="1" dirty="0">
                <a:latin typeface="Tahoma" panose="020B0604030504040204" pitchFamily="34" charset="0"/>
                <a:ea typeface="Tahoma" panose="020B0604030504040204" pitchFamily="34" charset="0"/>
                <a:cs typeface="Tahoma" panose="020B0604030504040204" pitchFamily="34" charset="0"/>
              </a:rPr>
              <a:t>B: "Số chấm xuất hiện trên con xúc xắc bạn Sơn gieo là số chia hết cho 3 ".</a:t>
            </a:r>
          </a:p>
          <a:p>
            <a:r>
              <a:rPr lang="vi-VN" sz="4200" b="1" dirty="0">
                <a:latin typeface="Tahoma" panose="020B0604030504040204" pitchFamily="34" charset="0"/>
                <a:ea typeface="Tahoma" panose="020B0604030504040204" pitchFamily="34" charset="0"/>
                <a:cs typeface="Tahoma" panose="020B0604030504040204" pitchFamily="34" charset="0"/>
              </a:rPr>
              <a:t>Việc xảy ra hay không xảy ra biến cố A có ảnh hưởng tới xác suất xảy ra của biến cố B không? Việc xảy ra hay không xảy ra biến cố B có ảnh hưởng tới xác suất xảy ra của biến cố A không?</a:t>
            </a:r>
          </a:p>
          <a:p>
            <a:endParaRPr lang="en-US" sz="4200" b="1" dirty="0">
              <a:latin typeface="Tahoma" panose="020B0604030504040204" pitchFamily="34" charset="0"/>
              <a:ea typeface="Tahoma" panose="020B0604030504040204" pitchFamily="34" charset="0"/>
              <a:cs typeface="Tahoma" panose="020B0604030504040204" pitchFamily="34" charset="0"/>
            </a:endParaRPr>
          </a:p>
        </p:txBody>
      </p:sp>
      <p:sp>
        <p:nvSpPr>
          <p:cNvPr id="40" name="TextBox 39">
            <a:extLst>
              <a:ext uri="{FF2B5EF4-FFF2-40B4-BE49-F238E27FC236}">
                <a16:creationId xmlns:a16="http://schemas.microsoft.com/office/drawing/2014/main" id="{105F209E-00ED-4278-BFF6-781C4CB6666C}"/>
              </a:ext>
            </a:extLst>
          </p:cNvPr>
          <p:cNvSpPr txBox="1"/>
          <p:nvPr/>
        </p:nvSpPr>
        <p:spPr>
          <a:xfrm>
            <a:off x="404495" y="7103934"/>
            <a:ext cx="2554329" cy="830997"/>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Trả</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C0631F96-69C2-4674-8498-D754936D0272}"/>
                  </a:ext>
                </a:extLst>
              </p:cNvPr>
              <p:cNvSpPr txBox="1"/>
              <p:nvPr/>
            </p:nvSpPr>
            <p:spPr>
              <a:xfrm>
                <a:off x="361944" y="7934931"/>
                <a:ext cx="23774407" cy="4832092"/>
              </a:xfrm>
              <a:prstGeom prst="rect">
                <a:avLst/>
              </a:prstGeom>
              <a:noFill/>
            </p:spPr>
            <p:txBody>
              <a:bodyPr wrap="square" rtlCol="0">
                <a:spAutoFit/>
              </a:bodyPr>
              <a:lstStyle/>
              <a:p>
                <a:r>
                  <a:rPr lang="vi-VN" sz="4200" b="1" dirty="0"/>
                  <a:t> </a:t>
                </a:r>
                <a:r>
                  <a:rPr lang="vi-VN" sz="4200" b="1" dirty="0">
                    <a:latin typeface="Tahoma" panose="020B0604030504040204" pitchFamily="34" charset="0"/>
                    <a:ea typeface="Tahoma" panose="020B0604030504040204" pitchFamily="34" charset="0"/>
                    <a:cs typeface="Tahoma" panose="020B0604030504040204" pitchFamily="34" charset="0"/>
                  </a:rPr>
                  <a:t>Nếu A xảy ra, tức là số chấm xuất hiện trên con xúc xắc bạn Minh gieo là số chẵn. Khi đó Sơn gieo con xúc xắc của Sơn nên </a:t>
                </a:r>
                <a14:m>
                  <m:oMath xmlns:m="http://schemas.openxmlformats.org/officeDocument/2006/math">
                    <m:r>
                      <a:rPr lang="vi-VN" sz="4200" b="1" i="1">
                        <a:latin typeface="Cambria Math" panose="02040503050406030204" pitchFamily="18" charset="0"/>
                      </a:rPr>
                      <m:t>𝑷</m:t>
                    </m:r>
                    <m:d>
                      <m:dPr>
                        <m:ctrlPr>
                          <a:rPr lang="vi-VN" sz="4200" b="1" i="1">
                            <a:latin typeface="Cambria Math" panose="02040503050406030204" pitchFamily="18" charset="0"/>
                          </a:rPr>
                        </m:ctrlPr>
                      </m:dPr>
                      <m:e>
                        <m:r>
                          <a:rPr lang="vi-VN" sz="4200" b="1" i="1">
                            <a:latin typeface="Cambria Math" panose="02040503050406030204" pitchFamily="18" charset="0"/>
                          </a:rPr>
                          <m:t>𝑩</m:t>
                        </m:r>
                      </m:e>
                    </m:d>
                    <m:r>
                      <a:rPr lang="vi-VN" sz="4200" b="1" i="1">
                        <a:latin typeface="Cambria Math" panose="02040503050406030204" pitchFamily="18" charset="0"/>
                      </a:rPr>
                      <m:t>=</m:t>
                    </m:r>
                    <m:f>
                      <m:fPr>
                        <m:ctrlPr>
                          <a:rPr lang="vi-VN" sz="4200" b="1" i="1">
                            <a:latin typeface="Cambria Math" panose="02040503050406030204" pitchFamily="18" charset="0"/>
                          </a:rPr>
                        </m:ctrlPr>
                      </m:fPr>
                      <m:num>
                        <m:r>
                          <a:rPr lang="vi-VN" sz="4200" b="1" i="1">
                            <a:latin typeface="Cambria Math" panose="02040503050406030204" pitchFamily="18" charset="0"/>
                          </a:rPr>
                          <m:t>𝟐</m:t>
                        </m:r>
                      </m:num>
                      <m:den>
                        <m:r>
                          <a:rPr lang="vi-VN" sz="4200" b="1" i="1">
                            <a:latin typeface="Cambria Math" panose="02040503050406030204" pitchFamily="18" charset="0"/>
                          </a:rPr>
                          <m:t>𝟔</m:t>
                        </m:r>
                      </m:den>
                    </m:f>
                  </m:oMath>
                </a14:m>
                <a:r>
                  <a:rPr lang="vi-VN" sz="4200" b="1" dirty="0">
                    <a:latin typeface="Tahoma" panose="020B0604030504040204" pitchFamily="34" charset="0"/>
                    <a:ea typeface="Tahoma" panose="020B0604030504040204" pitchFamily="34" charset="0"/>
                    <a:cs typeface="Tahoma" panose="020B0604030504040204" pitchFamily="34" charset="0"/>
                  </a:rPr>
                  <a:t>.</a:t>
                </a:r>
              </a:p>
              <a:p>
                <a:r>
                  <a:rPr lang="vi-VN" sz="4200" b="1" dirty="0">
                    <a:latin typeface="Tahoma" panose="020B0604030504040204" pitchFamily="34" charset="0"/>
                    <a:ea typeface="Tahoma" panose="020B0604030504040204" pitchFamily="34" charset="0"/>
                    <a:cs typeface="Tahoma" panose="020B0604030504040204" pitchFamily="34" charset="0"/>
                  </a:rPr>
                  <a:t>Nếu A không xảy ra, tức là số chấm xuất hiện trên con xúc xắc bạn Minh gieo là số lẻ. Khi đó Sơn gieo con xúc xắc của Sơn nên </a:t>
                </a:r>
                <a14:m>
                  <m:oMath xmlns:m="http://schemas.openxmlformats.org/officeDocument/2006/math">
                    <m:r>
                      <a:rPr lang="vi-VN" sz="4200" b="1" i="1">
                        <a:latin typeface="Cambria Math" panose="02040503050406030204" pitchFamily="18" charset="0"/>
                      </a:rPr>
                      <m:t>𝑷</m:t>
                    </m:r>
                    <m:d>
                      <m:dPr>
                        <m:ctrlPr>
                          <a:rPr lang="vi-VN" sz="4200" b="1" i="1">
                            <a:latin typeface="Cambria Math" panose="02040503050406030204" pitchFamily="18" charset="0"/>
                          </a:rPr>
                        </m:ctrlPr>
                      </m:dPr>
                      <m:e>
                        <m:r>
                          <a:rPr lang="vi-VN" sz="4200" b="1" i="1">
                            <a:latin typeface="Cambria Math" panose="02040503050406030204" pitchFamily="18" charset="0"/>
                          </a:rPr>
                          <m:t>𝑩</m:t>
                        </m:r>
                      </m:e>
                    </m:d>
                    <m:r>
                      <a:rPr lang="vi-VN" sz="4200" b="1" i="1">
                        <a:latin typeface="Cambria Math" panose="02040503050406030204" pitchFamily="18" charset="0"/>
                      </a:rPr>
                      <m:t>=</m:t>
                    </m:r>
                    <m:f>
                      <m:fPr>
                        <m:ctrlPr>
                          <a:rPr lang="vi-VN" sz="4200" b="1" i="1">
                            <a:latin typeface="Cambria Math" panose="02040503050406030204" pitchFamily="18" charset="0"/>
                          </a:rPr>
                        </m:ctrlPr>
                      </m:fPr>
                      <m:num>
                        <m:r>
                          <a:rPr lang="vi-VN" sz="4200" b="1" i="1">
                            <a:latin typeface="Cambria Math" panose="02040503050406030204" pitchFamily="18" charset="0"/>
                          </a:rPr>
                          <m:t>𝟐</m:t>
                        </m:r>
                      </m:num>
                      <m:den>
                        <m:r>
                          <a:rPr lang="vi-VN" sz="4200" b="1" i="1">
                            <a:latin typeface="Cambria Math" panose="02040503050406030204" pitchFamily="18" charset="0"/>
                          </a:rPr>
                          <m:t>𝟔</m:t>
                        </m:r>
                      </m:den>
                    </m:f>
                  </m:oMath>
                </a14:m>
                <a:r>
                  <a:rPr lang="vi-VN" sz="4200" b="1" dirty="0">
                    <a:latin typeface="Tahoma" panose="020B0604030504040204" pitchFamily="34" charset="0"/>
                    <a:ea typeface="Tahoma" panose="020B0604030504040204" pitchFamily="34" charset="0"/>
                    <a:cs typeface="Tahoma" panose="020B0604030504040204" pitchFamily="34" charset="0"/>
                  </a:rPr>
                  <a:t>.</a:t>
                </a:r>
              </a:p>
              <a:p>
                <a:r>
                  <a:rPr lang="vi-VN" sz="4200" b="1" dirty="0">
                    <a:latin typeface="Tahoma" panose="020B0604030504040204" pitchFamily="34" charset="0"/>
                    <a:ea typeface="Tahoma" panose="020B0604030504040204" pitchFamily="34" charset="0"/>
                    <a:cs typeface="Tahoma" panose="020B0604030504040204" pitchFamily="34" charset="0"/>
                  </a:rPr>
                  <a:t>Ngược lại cũng vậy, do Minh và Sơn gieo từng con xúc xắc riêng biệt, nên B có xảy ra hay không xảy ra thì </a:t>
                </a:r>
                <a14:m>
                  <m:oMath xmlns:m="http://schemas.openxmlformats.org/officeDocument/2006/math">
                    <m:r>
                      <a:rPr lang="vi-VN" sz="4200" b="1" i="1">
                        <a:latin typeface="Cambria Math" panose="02040503050406030204" pitchFamily="18" charset="0"/>
                      </a:rPr>
                      <m:t>𝑷</m:t>
                    </m:r>
                    <m:d>
                      <m:dPr>
                        <m:ctrlPr>
                          <a:rPr lang="vi-VN" sz="4200" b="1" i="1">
                            <a:latin typeface="Cambria Math" panose="02040503050406030204" pitchFamily="18" charset="0"/>
                          </a:rPr>
                        </m:ctrlPr>
                      </m:dPr>
                      <m:e>
                        <m:r>
                          <a:rPr lang="vi-VN" sz="4200" b="1" i="1">
                            <a:latin typeface="Cambria Math" panose="02040503050406030204" pitchFamily="18" charset="0"/>
                          </a:rPr>
                          <m:t>𝑨</m:t>
                        </m:r>
                      </m:e>
                    </m:d>
                    <m:r>
                      <a:rPr lang="vi-VN" sz="4200" b="1" i="1">
                        <a:latin typeface="Cambria Math" panose="02040503050406030204" pitchFamily="18" charset="0"/>
                      </a:rPr>
                      <m:t>=</m:t>
                    </m:r>
                    <m:f>
                      <m:fPr>
                        <m:ctrlPr>
                          <a:rPr lang="vi-VN" sz="4200" b="1" i="1">
                            <a:latin typeface="Cambria Math" panose="02040503050406030204" pitchFamily="18" charset="0"/>
                          </a:rPr>
                        </m:ctrlPr>
                      </m:fPr>
                      <m:num>
                        <m:r>
                          <a:rPr lang="vi-VN" sz="4200" b="1" i="1">
                            <a:latin typeface="Cambria Math" panose="02040503050406030204" pitchFamily="18" charset="0"/>
                          </a:rPr>
                          <m:t>𝟑</m:t>
                        </m:r>
                      </m:num>
                      <m:den>
                        <m:r>
                          <a:rPr lang="vi-VN" sz="4200" b="1" i="1">
                            <a:latin typeface="Cambria Math" panose="02040503050406030204" pitchFamily="18" charset="0"/>
                          </a:rPr>
                          <m:t>𝟔</m:t>
                        </m:r>
                      </m:den>
                    </m:f>
                  </m:oMath>
                </a14:m>
                <a:r>
                  <a:rPr lang="vi-VN" sz="4200" b="1" dirty="0">
                    <a:latin typeface="Tahoma" panose="020B0604030504040204" pitchFamily="34" charset="0"/>
                    <a:ea typeface="Tahoma" panose="020B0604030504040204" pitchFamily="34" charset="0"/>
                    <a:cs typeface="Tahoma" panose="020B0604030504040204" pitchFamily="34" charset="0"/>
                  </a:rPr>
                  <a:t>. </a:t>
                </a:r>
                <a:endParaRPr lang="en-US" sz="42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a:extLst>
                  <a:ext uri="{FF2B5EF4-FFF2-40B4-BE49-F238E27FC236}">
                    <a16:creationId xmlns:a16="http://schemas.microsoft.com/office/drawing/2014/main" id="{C0631F96-69C2-4674-8498-D754936D0272}"/>
                  </a:ext>
                </a:extLst>
              </p:cNvPr>
              <p:cNvSpPr txBox="1">
                <a:spLocks noRot="1" noChangeAspect="1" noMove="1" noResize="1" noEditPoints="1" noAdjustHandles="1" noChangeArrowheads="1" noChangeShapeType="1" noTextEdit="1"/>
              </p:cNvSpPr>
              <p:nvPr/>
            </p:nvSpPr>
            <p:spPr>
              <a:xfrm>
                <a:off x="361944" y="7934931"/>
                <a:ext cx="23774407" cy="4832092"/>
              </a:xfrm>
              <a:prstGeom prst="rect">
                <a:avLst/>
              </a:prstGeom>
              <a:blipFill>
                <a:blip r:embed="rId3"/>
                <a:stretch>
                  <a:fillRect l="-974" t="-2904" b="-1515"/>
                </a:stretch>
              </a:blipFill>
            </p:spPr>
            <p:txBody>
              <a:bodyPr/>
              <a:lstStyle/>
              <a:p>
                <a:r>
                  <a:rPr lang="vi-VN">
                    <a:noFill/>
                  </a:rPr>
                  <a:t> </a:t>
                </a:r>
              </a:p>
            </p:txBody>
          </p:sp>
        </mc:Fallback>
      </mc:AlternateContent>
    </p:spTree>
    <p:extLst>
      <p:ext uri="{BB962C8B-B14F-4D97-AF65-F5344CB8AC3E}">
        <p14:creationId xmlns:p14="http://schemas.microsoft.com/office/powerpoint/2010/main" val="2328876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
                                            <p:txEl>
                                              <p:pRg st="1" end="1"/>
                                            </p:txEl>
                                          </p:spTgt>
                                        </p:tgtEl>
                                        <p:attrNameLst>
                                          <p:attrName>style.visibility</p:attrName>
                                        </p:attrNameLst>
                                      </p:cBhvr>
                                      <p:to>
                                        <p:strVal val="visible"/>
                                      </p:to>
                                    </p:set>
                                    <p:animEffect transition="in" filter="wipe(left)">
                                      <p:cBhvr>
                                        <p:cTn id="12" dur="500"/>
                                        <p:tgtEl>
                                          <p:spTgt spid="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
                                            <p:txEl>
                                              <p:pRg st="2" end="2"/>
                                            </p:txEl>
                                          </p:spTgt>
                                        </p:tgtEl>
                                        <p:attrNameLst>
                                          <p:attrName>style.visibility</p:attrName>
                                        </p:attrNameLst>
                                      </p:cBhvr>
                                      <p:to>
                                        <p:strVal val="visible"/>
                                      </p:to>
                                    </p:set>
                                    <p:animEffect transition="in" filter="wipe(left)">
                                      <p:cBhvr>
                                        <p:cTn id="17" dur="500"/>
                                        <p:tgtEl>
                                          <p:spTgt spid="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xEl>
                                              <p:pRg st="3" end="3"/>
                                            </p:txEl>
                                          </p:spTgt>
                                        </p:tgtEl>
                                        <p:attrNameLst>
                                          <p:attrName>style.visibility</p:attrName>
                                        </p:attrNameLst>
                                      </p:cBhvr>
                                      <p:to>
                                        <p:strVal val="visible"/>
                                      </p:to>
                                    </p:set>
                                    <p:animEffect transition="in" filter="wipe(left)">
                                      <p:cBhvr>
                                        <p:cTn id="22" dur="500"/>
                                        <p:tgtEl>
                                          <p:spTgt spid="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
                                            <p:txEl>
                                              <p:pRg st="0" end="0"/>
                                            </p:txEl>
                                          </p:spTgt>
                                        </p:tgtEl>
                                        <p:attrNameLst>
                                          <p:attrName>style.visibility</p:attrName>
                                        </p:attrNameLst>
                                      </p:cBhvr>
                                      <p:to>
                                        <p:strVal val="visible"/>
                                      </p:to>
                                    </p:set>
                                    <p:animEffect transition="in" filter="wipe(left)">
                                      <p:cBhvr>
                                        <p:cTn id="32" dur="500"/>
                                        <p:tgtEl>
                                          <p:spTgt spid="4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
                                            <p:txEl>
                                              <p:pRg st="1" end="1"/>
                                            </p:txEl>
                                          </p:spTgt>
                                        </p:tgtEl>
                                        <p:attrNameLst>
                                          <p:attrName>style.visibility</p:attrName>
                                        </p:attrNameLst>
                                      </p:cBhvr>
                                      <p:to>
                                        <p:strVal val="visible"/>
                                      </p:to>
                                    </p:set>
                                    <p:animEffect transition="in" filter="wipe(left)">
                                      <p:cBhvr>
                                        <p:cTn id="37" dur="500"/>
                                        <p:tgtEl>
                                          <p:spTgt spid="4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
                                            <p:txEl>
                                              <p:pRg st="2" end="2"/>
                                            </p:txEl>
                                          </p:spTgt>
                                        </p:tgtEl>
                                        <p:attrNameLst>
                                          <p:attrName>style.visibility</p:attrName>
                                        </p:attrNameLst>
                                      </p:cBhvr>
                                      <p:to>
                                        <p:strVal val="visible"/>
                                      </p:to>
                                    </p:set>
                                    <p:animEffect transition="in" filter="wipe(left)">
                                      <p:cBhvr>
                                        <p:cTn id="42" dur="500"/>
                                        <p:tgtEl>
                                          <p:spTgt spid="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6426104" cy="1277449"/>
            <a:chOff x="10444842" y="2554465"/>
            <a:chExt cx="6589993" cy="1304531"/>
          </a:xfrm>
        </p:grpSpPr>
        <p:sp>
          <p:nvSpPr>
            <p:cNvPr id="210" name="Google Shape;210;p31"/>
            <p:cNvSpPr/>
            <p:nvPr/>
          </p:nvSpPr>
          <p:spPr>
            <a:xfrm flipH="1">
              <a:off x="11565369" y="2590800"/>
              <a:ext cx="5469466"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BIẾN CỐ </a:t>
              </a:r>
              <a:r>
                <a:rPr lang="en-US"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ĐỘC LẬP</a:t>
              </a:r>
              <a:endParaRPr kumimoji="0"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0" i="0" u="none" strike="noStrike" kern="0" cap="none" spc="0" normalizeH="0" baseline="0" noProof="0" dirty="0">
                  <a:ln>
                    <a:noFill/>
                  </a:ln>
                  <a:solidFill>
                    <a:srgbClr val="0000FF"/>
                  </a:solidFill>
                  <a:effectLst/>
                  <a:uLnTx/>
                  <a:uFillTx/>
                  <a:latin typeface="Cambria Math" panose="02040503050406030204" pitchFamily="18" charset="0"/>
                  <a:ea typeface="Cambria Math" panose="02040503050406030204" pitchFamily="18" charset="0"/>
                  <a:cs typeface="Tahoma" panose="020B0604030504040204" pitchFamily="34" charset="0"/>
                  <a:sym typeface="Calibri"/>
                </a:rPr>
                <a:t>❸</a:t>
              </a:r>
              <a:endParaRPr kumimoji="0" lang="en-US"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10" name="Group 9">
            <a:extLst>
              <a:ext uri="{FF2B5EF4-FFF2-40B4-BE49-F238E27FC236}">
                <a16:creationId xmlns:a16="http://schemas.microsoft.com/office/drawing/2014/main" id="{9ACE14A7-C4F8-442B-B026-3B7D856E550F}"/>
              </a:ext>
            </a:extLst>
          </p:cNvPr>
          <p:cNvGrpSpPr/>
          <p:nvPr/>
        </p:nvGrpSpPr>
        <p:grpSpPr>
          <a:xfrm>
            <a:off x="332505" y="2133588"/>
            <a:ext cx="23481635" cy="11028373"/>
            <a:chOff x="2455868" y="910230"/>
            <a:chExt cx="17615862" cy="11028373"/>
          </a:xfrm>
        </p:grpSpPr>
        <p:grpSp>
          <p:nvGrpSpPr>
            <p:cNvPr id="11" name="Group 10">
              <a:extLst>
                <a:ext uri="{FF2B5EF4-FFF2-40B4-BE49-F238E27FC236}">
                  <a16:creationId xmlns:a16="http://schemas.microsoft.com/office/drawing/2014/main" id="{B76B6C74-7D91-48A8-A6E7-9E8103CB6B80}"/>
                </a:ext>
              </a:extLst>
            </p:cNvPr>
            <p:cNvGrpSpPr/>
            <p:nvPr/>
          </p:nvGrpSpPr>
          <p:grpSpPr>
            <a:xfrm>
              <a:off x="2455868" y="994073"/>
              <a:ext cx="17615862" cy="10944530"/>
              <a:chOff x="2599217" y="1036606"/>
              <a:chExt cx="17615862" cy="10944530"/>
            </a:xfrm>
          </p:grpSpPr>
          <p:sp>
            <p:nvSpPr>
              <p:cNvPr id="16" name="Rectangle: Diagonal Corners Rounded 15">
                <a:extLst>
                  <a:ext uri="{FF2B5EF4-FFF2-40B4-BE49-F238E27FC236}">
                    <a16:creationId xmlns:a16="http://schemas.microsoft.com/office/drawing/2014/main" id="{FCB79D3D-644F-42C1-AF8E-3F88EB31F0CF}"/>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17" name="Group 16">
                <a:extLst>
                  <a:ext uri="{FF2B5EF4-FFF2-40B4-BE49-F238E27FC236}">
                    <a16:creationId xmlns:a16="http://schemas.microsoft.com/office/drawing/2014/main" id="{B6D7C4A9-01A3-412C-9E6B-43470B34A923}"/>
                  </a:ext>
                </a:extLst>
              </p:cNvPr>
              <p:cNvGrpSpPr/>
              <p:nvPr/>
            </p:nvGrpSpPr>
            <p:grpSpPr>
              <a:xfrm>
                <a:off x="2700843" y="1036606"/>
                <a:ext cx="3891945" cy="656867"/>
                <a:chOff x="2648002" y="1960965"/>
                <a:chExt cx="2815357" cy="656867"/>
              </a:xfrm>
            </p:grpSpPr>
            <p:sp>
              <p:nvSpPr>
                <p:cNvPr id="18" name="Isosceles Triangle 17">
                  <a:extLst>
                    <a:ext uri="{FF2B5EF4-FFF2-40B4-BE49-F238E27FC236}">
                      <a16:creationId xmlns:a16="http://schemas.microsoft.com/office/drawing/2014/main" id="{3CFC2A78-205D-43F6-BA8A-D17DD90AA255}"/>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9" name="Freeform: Shape 18">
                  <a:extLst>
                    <a:ext uri="{FF2B5EF4-FFF2-40B4-BE49-F238E27FC236}">
                      <a16:creationId xmlns:a16="http://schemas.microsoft.com/office/drawing/2014/main" id="{95E8F1C5-2FFC-4F56-A405-0310ABDDCD8B}"/>
                    </a:ext>
                  </a:extLst>
                </p:cNvPr>
                <p:cNvSpPr/>
                <p:nvPr/>
              </p:nvSpPr>
              <p:spPr>
                <a:xfrm rot="10800000">
                  <a:off x="2648002" y="1960965"/>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sym typeface="Arial"/>
                  </a:endParaRPr>
                </a:p>
              </p:txBody>
            </p:sp>
            <p:sp>
              <p:nvSpPr>
                <p:cNvPr id="20" name="Freeform: Shape 19">
                  <a:extLst>
                    <a:ext uri="{FF2B5EF4-FFF2-40B4-BE49-F238E27FC236}">
                      <a16:creationId xmlns:a16="http://schemas.microsoft.com/office/drawing/2014/main" id="{6B01ED68-6322-47FC-A539-F67FAE9BADA2}"/>
                    </a:ext>
                  </a:extLst>
                </p:cNvPr>
                <p:cNvSpPr/>
                <p:nvPr/>
              </p:nvSpPr>
              <p:spPr>
                <a:xfrm rot="10800000">
                  <a:off x="2648003" y="1977305"/>
                  <a:ext cx="2702198" cy="58418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1"/>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sym typeface="Arial"/>
                  </a:endParaRPr>
                </a:p>
              </p:txBody>
            </p:sp>
          </p:grpSp>
        </p:grpSp>
        <p:sp>
          <p:nvSpPr>
            <p:cNvPr id="12" name="TextBox 10">
              <a:extLst>
                <a:ext uri="{FF2B5EF4-FFF2-40B4-BE49-F238E27FC236}">
                  <a16:creationId xmlns:a16="http://schemas.microsoft.com/office/drawing/2014/main" id="{C4E098F6-9E9F-4943-BA7A-E07F4A12280F}"/>
                </a:ext>
              </a:extLst>
            </p:cNvPr>
            <p:cNvSpPr txBox="1"/>
            <p:nvPr/>
          </p:nvSpPr>
          <p:spPr>
            <a:xfrm>
              <a:off x="3723649" y="910230"/>
              <a:ext cx="2284484" cy="76855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4000" b="1" i="0" u="none" strike="noStrike" kern="0" cap="none" spc="0" normalizeH="0" baseline="0" noProof="0" dirty="0" err="1">
                  <a:ln>
                    <a:noFill/>
                  </a:ln>
                  <a:solidFill>
                    <a:srgbClr val="FFFFFF"/>
                  </a:solidFill>
                  <a:effectLst/>
                  <a:uLnTx/>
                  <a:uFillTx/>
                  <a:latin typeface="Chu Van An" panose="02020603050405020304" pitchFamily="18" charset="0"/>
                  <a:ea typeface="Calibri" panose="020F0502020204030204" pitchFamily="34" charset="0"/>
                  <a:cs typeface="Chu Van An" panose="02020603050405020304" pitchFamily="18" charset="0"/>
                  <a:sym typeface="Arial"/>
                </a:rPr>
                <a:t>Định</a:t>
              </a:r>
              <a:r>
                <a:rPr kumimoji="0" lang="en-US" sz="4000" b="1" i="0" u="none" strike="noStrike" kern="0" cap="none" spc="0" normalizeH="0" baseline="0" noProof="0" dirty="0">
                  <a:ln>
                    <a:noFill/>
                  </a:ln>
                  <a:solidFill>
                    <a:srgbClr val="FFFFFF"/>
                  </a:solidFill>
                  <a:effectLst/>
                  <a:uLnTx/>
                  <a:uFillTx/>
                  <a:latin typeface="Chu Van An" panose="02020603050405020304" pitchFamily="18" charset="0"/>
                  <a:ea typeface="Calibri" panose="020F0502020204030204" pitchFamily="34" charset="0"/>
                  <a:cs typeface="Chu Van An" panose="02020603050405020304" pitchFamily="18" charset="0"/>
                  <a:sym typeface="Arial"/>
                </a:rPr>
                <a:t> </a:t>
              </a:r>
              <a:r>
                <a:rPr kumimoji="0" lang="en-US" sz="4000" b="1" i="0" u="none" strike="noStrike" kern="0" cap="none" spc="0" normalizeH="0" baseline="0" noProof="0" dirty="0" err="1">
                  <a:ln>
                    <a:noFill/>
                  </a:ln>
                  <a:solidFill>
                    <a:srgbClr val="FFFFFF"/>
                  </a:solidFill>
                  <a:effectLst/>
                  <a:uLnTx/>
                  <a:uFillTx/>
                  <a:latin typeface="Chu Van An" panose="02020603050405020304" pitchFamily="18" charset="0"/>
                  <a:ea typeface="Calibri" panose="020F0502020204030204" pitchFamily="34" charset="0"/>
                  <a:cs typeface="Chu Van An" panose="02020603050405020304" pitchFamily="18" charset="0"/>
                  <a:sym typeface="Arial"/>
                </a:rPr>
                <a:t>nghĩa</a:t>
              </a:r>
              <a:endParaRPr kumimoji="0" lang="en-US" sz="4000" b="1" i="0" u="none" strike="noStrike" kern="0" cap="none" spc="0" normalizeH="0" baseline="0" noProof="0" dirty="0">
                <a:ln>
                  <a:noFill/>
                </a:ln>
                <a:solidFill>
                  <a:srgbClr val="FFFFFF"/>
                </a:solidFill>
                <a:effectLst/>
                <a:uLnTx/>
                <a:uFillTx/>
                <a:latin typeface="Chu Van An" panose="02020603050405020304" pitchFamily="18" charset="0"/>
                <a:ea typeface="Calibri" panose="020F0502020204030204" pitchFamily="34" charset="0"/>
                <a:cs typeface="Chu Van An" panose="02020603050405020304" pitchFamily="18" charset="0"/>
                <a:sym typeface="Arial"/>
              </a:endParaRPr>
            </a:p>
          </p:txBody>
        </p:sp>
        <p:grpSp>
          <p:nvGrpSpPr>
            <p:cNvPr id="13" name="Group 12">
              <a:extLst>
                <a:ext uri="{FF2B5EF4-FFF2-40B4-BE49-F238E27FC236}">
                  <a16:creationId xmlns:a16="http://schemas.microsoft.com/office/drawing/2014/main" id="{6DF715E8-A614-4085-9A5D-946873A1B4D6}"/>
                </a:ext>
              </a:extLst>
            </p:cNvPr>
            <p:cNvGrpSpPr/>
            <p:nvPr/>
          </p:nvGrpSpPr>
          <p:grpSpPr>
            <a:xfrm>
              <a:off x="2947588" y="1151351"/>
              <a:ext cx="655983" cy="286310"/>
              <a:chOff x="5377069" y="5508269"/>
              <a:chExt cx="655983" cy="300637"/>
            </a:xfrm>
          </p:grpSpPr>
          <p:sp>
            <p:nvSpPr>
              <p:cNvPr id="14" name="Arrow: Pentagon 13">
                <a:extLst>
                  <a:ext uri="{FF2B5EF4-FFF2-40B4-BE49-F238E27FC236}">
                    <a16:creationId xmlns:a16="http://schemas.microsoft.com/office/drawing/2014/main" id="{662C8CF2-7D63-4501-851F-06C1A2C055E5}"/>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5" name="Oval 14">
                <a:extLst>
                  <a:ext uri="{FF2B5EF4-FFF2-40B4-BE49-F238E27FC236}">
                    <a16:creationId xmlns:a16="http://schemas.microsoft.com/office/drawing/2014/main" id="{0F4CF5F6-D2AC-484A-9D28-9A513532D3A0}"/>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grpSp>
      </p:grpSp>
      <p:sp>
        <p:nvSpPr>
          <p:cNvPr id="21" name="Rectangle: Rounded Corners 20">
            <a:extLst>
              <a:ext uri="{FF2B5EF4-FFF2-40B4-BE49-F238E27FC236}">
                <a16:creationId xmlns:a16="http://schemas.microsoft.com/office/drawing/2014/main" id="{F48A6C4B-A375-46BF-9742-51DE0E8411B1}"/>
              </a:ext>
            </a:extLst>
          </p:cNvPr>
          <p:cNvSpPr/>
          <p:nvPr/>
        </p:nvSpPr>
        <p:spPr>
          <a:xfrm>
            <a:off x="4533900" y="3014112"/>
            <a:ext cx="15316200" cy="3660425"/>
          </a:xfrm>
          <a:prstGeom prst="roundRect">
            <a:avLst/>
          </a:prstGeom>
          <a:ln w="19050">
            <a:solidFill>
              <a:schemeClr val="bg1"/>
            </a:solidFill>
          </a:ln>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vi-VN" sz="4200" b="1" dirty="0">
                <a:solidFill>
                  <a:schemeClr val="tx1"/>
                </a:solidFill>
              </a:rPr>
              <a:t>Cặp biến cố A và B được gọi là độc lập nếu việc xảy ra hay không xảy ra của biến cố này không ảnh hưởng tới xác suất xảy ra của biến cố kia.</a:t>
            </a:r>
          </a:p>
        </p:txBody>
      </p:sp>
      <mc:AlternateContent xmlns:mc="http://schemas.openxmlformats.org/markup-compatibility/2006" xmlns:a14="http://schemas.microsoft.com/office/drawing/2010/main">
        <mc:Choice Requires="a14">
          <p:sp>
            <p:nvSpPr>
              <p:cNvPr id="22" name="Rectangle: Rounded Corners 21">
                <a:extLst>
                  <a:ext uri="{FF2B5EF4-FFF2-40B4-BE49-F238E27FC236}">
                    <a16:creationId xmlns:a16="http://schemas.microsoft.com/office/drawing/2014/main" id="{A7A784C2-879F-4358-82E0-915D04089509}"/>
                  </a:ext>
                </a:extLst>
              </p:cNvPr>
              <p:cNvSpPr/>
              <p:nvPr/>
            </p:nvSpPr>
            <p:spPr>
              <a:xfrm>
                <a:off x="4533900" y="7465901"/>
                <a:ext cx="15316200" cy="3235987"/>
              </a:xfrm>
              <a:prstGeom prst="roundRect">
                <a:avLst/>
              </a:prstGeom>
              <a:ln w="19050">
                <a:solidFill>
                  <a:schemeClr val="bg1"/>
                </a:solidFill>
              </a:ln>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vi-VN" sz="4200" b="1" dirty="0">
                    <a:solidFill>
                      <a:schemeClr val="tx1"/>
                    </a:solidFill>
                  </a:rPr>
                  <a:t>Chú ý. Nếu cặp biến cố A và B độc lập thì các cặp biến cố: </a:t>
                </a:r>
                <a14:m>
                  <m:oMath xmlns:m="http://schemas.openxmlformats.org/officeDocument/2006/math">
                    <m:r>
                      <a:rPr lang="vi-VN" sz="4200" b="1" i="1" smtClean="0">
                        <a:solidFill>
                          <a:schemeClr val="tx1"/>
                        </a:solidFill>
                        <a:latin typeface="Cambria Math" panose="02040503050406030204" pitchFamily="18" charset="0"/>
                      </a:rPr>
                      <m:t>𝑨</m:t>
                    </m:r>
                  </m:oMath>
                </a14:m>
                <a:r>
                  <a:rPr lang="vi-VN" sz="4200" b="1" dirty="0">
                    <a:solidFill>
                      <a:schemeClr val="tx1"/>
                    </a:solidFill>
                  </a:rPr>
                  <a:t> và </a:t>
                </a:r>
                <a14:m>
                  <m:oMath xmlns:m="http://schemas.openxmlformats.org/officeDocument/2006/math">
                    <m:acc>
                      <m:accPr>
                        <m:chr m:val="̄"/>
                        <m:ctrlPr>
                          <a:rPr lang="vi-VN" sz="4200" b="1" i="1">
                            <a:solidFill>
                              <a:schemeClr val="tx1"/>
                            </a:solidFill>
                            <a:latin typeface="Cambria Math" panose="02040503050406030204" pitchFamily="18" charset="0"/>
                          </a:rPr>
                        </m:ctrlPr>
                      </m:accPr>
                      <m:e>
                        <m:r>
                          <a:rPr lang="vi-VN" sz="4200" b="1" i="1" smtClean="0">
                            <a:solidFill>
                              <a:schemeClr val="tx1"/>
                            </a:solidFill>
                            <a:latin typeface="Cambria Math" panose="02040503050406030204" pitchFamily="18" charset="0"/>
                          </a:rPr>
                          <m:t>𝑩</m:t>
                        </m:r>
                      </m:e>
                    </m:acc>
                  </m:oMath>
                </a14:m>
                <a:r>
                  <a:rPr lang="vi-VN" sz="4200" b="1" dirty="0">
                    <a:solidFill>
                      <a:schemeClr val="tx1"/>
                    </a:solidFill>
                  </a:rPr>
                  <a:t>; </a:t>
                </a:r>
                <a14:m>
                  <m:oMath xmlns:m="http://schemas.openxmlformats.org/officeDocument/2006/math">
                    <m:acc>
                      <m:accPr>
                        <m:chr m:val="̄"/>
                        <m:ctrlPr>
                          <a:rPr lang="vi-VN" sz="4200" b="1" i="1">
                            <a:solidFill>
                              <a:schemeClr val="tx1"/>
                            </a:solidFill>
                            <a:latin typeface="Cambria Math" panose="02040503050406030204" pitchFamily="18" charset="0"/>
                          </a:rPr>
                        </m:ctrlPr>
                      </m:accPr>
                      <m:e>
                        <m:r>
                          <a:rPr lang="vi-VN" sz="4200" b="1" i="1" smtClean="0">
                            <a:solidFill>
                              <a:schemeClr val="tx1"/>
                            </a:solidFill>
                            <a:latin typeface="Cambria Math" panose="02040503050406030204" pitchFamily="18" charset="0"/>
                          </a:rPr>
                          <m:t>𝑨</m:t>
                        </m:r>
                      </m:e>
                    </m:acc>
                  </m:oMath>
                </a14:m>
                <a:r>
                  <a:rPr lang="vi-VN" sz="4200" b="1" dirty="0">
                    <a:solidFill>
                      <a:schemeClr val="tx1"/>
                    </a:solidFill>
                  </a:rPr>
                  <a:t> và </a:t>
                </a:r>
                <a14:m>
                  <m:oMath xmlns:m="http://schemas.openxmlformats.org/officeDocument/2006/math">
                    <m:r>
                      <a:rPr lang="vi-VN" sz="4200" b="1" i="1" smtClean="0">
                        <a:solidFill>
                          <a:schemeClr val="tx1"/>
                        </a:solidFill>
                        <a:latin typeface="Cambria Math" panose="02040503050406030204" pitchFamily="18" charset="0"/>
                      </a:rPr>
                      <m:t>𝑩</m:t>
                    </m:r>
                  </m:oMath>
                </a14:m>
                <a:r>
                  <a:rPr lang="vi-VN" sz="4200" b="1" dirty="0">
                    <a:solidFill>
                      <a:schemeClr val="tx1"/>
                    </a:solidFill>
                  </a:rPr>
                  <a:t>; </a:t>
                </a:r>
                <a14:m>
                  <m:oMath xmlns:m="http://schemas.openxmlformats.org/officeDocument/2006/math">
                    <m:acc>
                      <m:accPr>
                        <m:chr m:val="̄"/>
                        <m:ctrlPr>
                          <a:rPr lang="vi-VN" sz="4200" b="1" i="1">
                            <a:solidFill>
                              <a:schemeClr val="tx1"/>
                            </a:solidFill>
                            <a:latin typeface="Cambria Math" panose="02040503050406030204" pitchFamily="18" charset="0"/>
                          </a:rPr>
                        </m:ctrlPr>
                      </m:accPr>
                      <m:e>
                        <m:r>
                          <a:rPr lang="vi-VN" sz="4200" b="1" i="1" smtClean="0">
                            <a:solidFill>
                              <a:schemeClr val="tx1"/>
                            </a:solidFill>
                            <a:latin typeface="Cambria Math" panose="02040503050406030204" pitchFamily="18" charset="0"/>
                          </a:rPr>
                          <m:t>𝑨</m:t>
                        </m:r>
                      </m:e>
                    </m:acc>
                  </m:oMath>
                </a14:m>
                <a:r>
                  <a:rPr lang="vi-VN" sz="4200" b="1" dirty="0">
                    <a:solidFill>
                      <a:schemeClr val="tx1"/>
                    </a:solidFill>
                  </a:rPr>
                  <a:t> và </a:t>
                </a:r>
                <a14:m>
                  <m:oMath xmlns:m="http://schemas.openxmlformats.org/officeDocument/2006/math">
                    <m:acc>
                      <m:accPr>
                        <m:chr m:val="̄"/>
                        <m:ctrlPr>
                          <a:rPr lang="vi-VN" sz="4200" b="1" i="1">
                            <a:solidFill>
                              <a:schemeClr val="tx1"/>
                            </a:solidFill>
                            <a:latin typeface="Cambria Math" panose="02040503050406030204" pitchFamily="18" charset="0"/>
                          </a:rPr>
                        </m:ctrlPr>
                      </m:accPr>
                      <m:e>
                        <m:r>
                          <a:rPr lang="vi-VN" sz="4200" b="1" i="1" smtClean="0">
                            <a:solidFill>
                              <a:schemeClr val="tx1"/>
                            </a:solidFill>
                            <a:latin typeface="Cambria Math" panose="02040503050406030204" pitchFamily="18" charset="0"/>
                          </a:rPr>
                          <m:t>𝑩</m:t>
                        </m:r>
                      </m:e>
                    </m:acc>
                  </m:oMath>
                </a14:m>
                <a:r>
                  <a:rPr lang="vi-VN" sz="4200" b="1" dirty="0">
                    <a:solidFill>
                      <a:schemeClr val="tx1"/>
                    </a:solidFill>
                  </a:rPr>
                  <a:t> cũng độc lập. </a:t>
                </a:r>
                <a:r>
                  <a:rPr lang="vi-VN" sz="4200" b="1" dirty="0">
                    <a:solidFill>
                      <a:schemeClr val="tx1"/>
                    </a:solidFill>
                    <a:effectLst/>
                    <a:latin typeface="Times New Roman" panose="02020603050405020304" pitchFamily="18" charset="0"/>
                    <a:ea typeface="Arial" panose="020B0604020202020204" pitchFamily="34" charset="0"/>
                  </a:rPr>
                  <a:t> </a:t>
                </a:r>
              </a:p>
            </p:txBody>
          </p:sp>
        </mc:Choice>
        <mc:Fallback xmlns="">
          <p:sp>
            <p:nvSpPr>
              <p:cNvPr id="22" name="Rectangle: Rounded Corners 21">
                <a:extLst>
                  <a:ext uri="{FF2B5EF4-FFF2-40B4-BE49-F238E27FC236}">
                    <a16:creationId xmlns:a16="http://schemas.microsoft.com/office/drawing/2014/main" id="{A7A784C2-879F-4358-82E0-915D04089509}"/>
                  </a:ext>
                </a:extLst>
              </p:cNvPr>
              <p:cNvSpPr>
                <a:spLocks noRot="1" noChangeAspect="1" noMove="1" noResize="1" noEditPoints="1" noAdjustHandles="1" noChangeArrowheads="1" noChangeShapeType="1" noTextEdit="1"/>
              </p:cNvSpPr>
              <p:nvPr/>
            </p:nvSpPr>
            <p:spPr>
              <a:xfrm>
                <a:off x="4533900" y="7465901"/>
                <a:ext cx="15316200" cy="3235987"/>
              </a:xfrm>
              <a:prstGeom prst="roundRect">
                <a:avLst/>
              </a:prstGeom>
              <a:blipFill>
                <a:blip r:embed="rId3"/>
                <a:stretch>
                  <a:fillRect/>
                </a:stretch>
              </a:blipFill>
              <a:ln w="19050">
                <a:solidFill>
                  <a:schemeClr val="bg1"/>
                </a:solidFill>
              </a:ln>
            </p:spPr>
            <p:txBody>
              <a:bodyPr/>
              <a:lstStyle/>
              <a:p>
                <a:r>
                  <a:rPr lang="vi-VN">
                    <a:noFill/>
                  </a:rPr>
                  <a:t> </a:t>
                </a:r>
              </a:p>
            </p:txBody>
          </p:sp>
        </mc:Fallback>
      </mc:AlternateContent>
    </p:spTree>
    <p:extLst>
      <p:ext uri="{BB962C8B-B14F-4D97-AF65-F5344CB8AC3E}">
        <p14:creationId xmlns:p14="http://schemas.microsoft.com/office/powerpoint/2010/main" val="1577210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7192244" cy="1277449"/>
            <a:chOff x="10444842" y="2554465"/>
            <a:chExt cx="7375672" cy="1304531"/>
          </a:xfrm>
        </p:grpSpPr>
        <p:sp>
          <p:nvSpPr>
            <p:cNvPr id="210" name="Google Shape;210;p31"/>
            <p:cNvSpPr/>
            <p:nvPr/>
          </p:nvSpPr>
          <p:spPr>
            <a:xfrm flipH="1">
              <a:off x="11125199" y="2590800"/>
              <a:ext cx="6695315"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BIẾN CỐ </a:t>
              </a:r>
              <a:r>
                <a:rPr lang="en-US"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ĐỘC LẬP</a:t>
              </a:r>
              <a:endParaRPr kumimoji="0"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0" i="0" u="none" strike="noStrike" kern="0" cap="none" spc="0" normalizeH="0" baseline="0" noProof="0" dirty="0">
                  <a:ln>
                    <a:noFill/>
                  </a:ln>
                  <a:solidFill>
                    <a:srgbClr val="0000FF"/>
                  </a:solidFill>
                  <a:effectLst/>
                  <a:uLnTx/>
                  <a:uFillTx/>
                  <a:latin typeface="Cambria Math" panose="02040503050406030204" pitchFamily="18" charset="0"/>
                  <a:ea typeface="Cambria Math" panose="02040503050406030204" pitchFamily="18" charset="0"/>
                  <a:cs typeface="Tahoma" panose="020B0604030504040204" pitchFamily="34" charset="0"/>
                  <a:sym typeface="Calibri"/>
                </a:rPr>
                <a:t>❸</a:t>
              </a:r>
              <a:endParaRPr kumimoji="0" lang="en-US"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p:sp>
        <p:nvSpPr>
          <p:cNvPr id="39" name="TextBox 38">
            <a:extLst>
              <a:ext uri="{FF2B5EF4-FFF2-40B4-BE49-F238E27FC236}">
                <a16:creationId xmlns:a16="http://schemas.microsoft.com/office/drawing/2014/main" id="{8C22DF43-3E48-4B12-9169-881AACCF1353}"/>
              </a:ext>
            </a:extLst>
          </p:cNvPr>
          <p:cNvSpPr txBox="1"/>
          <p:nvPr/>
        </p:nvSpPr>
        <p:spPr>
          <a:xfrm>
            <a:off x="361944" y="2164121"/>
            <a:ext cx="22879056" cy="8494633"/>
          </a:xfrm>
          <a:prstGeom prst="rect">
            <a:avLst/>
          </a:prstGeom>
          <a:noFill/>
        </p:spPr>
        <p:txBody>
          <a:bodyPr wrap="square">
            <a:spAutoFit/>
          </a:bodyPr>
          <a:lstStyle/>
          <a:p>
            <a:r>
              <a:rPr lang="en-US" sz="42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Ví</a:t>
            </a:r>
            <a:r>
              <a:rPr lang="en-US" sz="4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2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dụ</a:t>
            </a:r>
            <a:r>
              <a:rPr lang="en-US" sz="4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3: </a:t>
            </a:r>
            <a:r>
              <a:rPr lang="vi-VN" sz="4200" b="1" dirty="0"/>
              <a:t>Một hộp đựng 4 viên bi màu đỏ và 5 viên bi màu xanh, có cùng kích thước và khối lượng.</a:t>
            </a:r>
            <a:endParaRPr lang="vi-VN" sz="4200" dirty="0"/>
          </a:p>
          <a:p>
            <a:r>
              <a:rPr lang="vi-VN" sz="4200" b="1" dirty="0"/>
              <a:t>a) Bạn Minh lấy ngẫu nhiên một viên bi, ghi lại màu của viên bi được lấy ra rồi trả lại viên bi vào hộp. Tiếp theo, bạn Hùng lấy ngẫu nhiên một viên bi từ hộp đó. Xét hai biến cố sau:</a:t>
            </a:r>
            <a:endParaRPr lang="vi-VN" sz="4200" dirty="0"/>
          </a:p>
          <a:p>
            <a:r>
              <a:rPr lang="vi-VN" sz="4200" b="1" dirty="0"/>
              <a:t>A: "Minh lấy được viên bi màu đỏ";</a:t>
            </a:r>
            <a:endParaRPr lang="vi-VN" sz="4200" dirty="0"/>
          </a:p>
          <a:p>
            <a:r>
              <a:rPr lang="vi-VN" sz="4200" b="1" dirty="0"/>
              <a:t>B: "Hùng lấy được viên bi màu xanh".</a:t>
            </a:r>
            <a:endParaRPr lang="vi-VN" sz="4200" dirty="0"/>
          </a:p>
          <a:p>
            <a:r>
              <a:rPr lang="vi-VN" sz="4200" b="1" dirty="0"/>
              <a:t>Chứng tỏ rằng hai biến cố A và B độc lập.</a:t>
            </a:r>
            <a:endParaRPr lang="vi-VN" sz="4200" dirty="0"/>
          </a:p>
          <a:p>
            <a:r>
              <a:rPr lang="vi-VN" sz="4200" b="1" dirty="0"/>
              <a:t>b) Bạn Sơn lấy ngẫu nhiên một viên bi và không trả lại vào hộp. Tiếp theo, bạn Tùng lấy ngẫu nhiên một viên bi từ hộp đó. Xét hai biến cố sau:</a:t>
            </a:r>
            <a:endParaRPr lang="vi-VN" sz="4200" dirty="0"/>
          </a:p>
          <a:p>
            <a:r>
              <a:rPr lang="vi-VN" sz="4200" b="1" dirty="0"/>
              <a:t>C: "Sơn lấy được viên bi màu đỏ";</a:t>
            </a:r>
            <a:endParaRPr lang="vi-VN" sz="4200" dirty="0"/>
          </a:p>
          <a:p>
            <a:r>
              <a:rPr lang="vi-VN" sz="4200" b="1" dirty="0"/>
              <a:t>D: "Tùng lấy được viên bi màu xanh".</a:t>
            </a:r>
            <a:endParaRPr lang="vi-VN" sz="4200" dirty="0"/>
          </a:p>
          <a:p>
            <a:r>
              <a:rPr lang="vi-VN" sz="4200" b="1" dirty="0"/>
              <a:t>Chứng tỏ rằng hai biến cố C và D không độc lập.</a:t>
            </a:r>
            <a:endParaRPr lang="en-US" sz="4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16023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
                                            <p:txEl>
                                              <p:pRg st="1" end="1"/>
                                            </p:txEl>
                                          </p:spTgt>
                                        </p:tgtEl>
                                        <p:attrNameLst>
                                          <p:attrName>style.visibility</p:attrName>
                                        </p:attrNameLst>
                                      </p:cBhvr>
                                      <p:to>
                                        <p:strVal val="visible"/>
                                      </p:to>
                                    </p:set>
                                    <p:animEffect transition="in" filter="wipe(left)">
                                      <p:cBhvr>
                                        <p:cTn id="12" dur="500"/>
                                        <p:tgtEl>
                                          <p:spTgt spid="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
                                            <p:txEl>
                                              <p:pRg st="2" end="2"/>
                                            </p:txEl>
                                          </p:spTgt>
                                        </p:tgtEl>
                                        <p:attrNameLst>
                                          <p:attrName>style.visibility</p:attrName>
                                        </p:attrNameLst>
                                      </p:cBhvr>
                                      <p:to>
                                        <p:strVal val="visible"/>
                                      </p:to>
                                    </p:set>
                                    <p:animEffect transition="in" filter="wipe(left)">
                                      <p:cBhvr>
                                        <p:cTn id="17" dur="500"/>
                                        <p:tgtEl>
                                          <p:spTgt spid="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xEl>
                                              <p:pRg st="3" end="3"/>
                                            </p:txEl>
                                          </p:spTgt>
                                        </p:tgtEl>
                                        <p:attrNameLst>
                                          <p:attrName>style.visibility</p:attrName>
                                        </p:attrNameLst>
                                      </p:cBhvr>
                                      <p:to>
                                        <p:strVal val="visible"/>
                                      </p:to>
                                    </p:set>
                                    <p:animEffect transition="in" filter="wipe(left)">
                                      <p:cBhvr>
                                        <p:cTn id="22" dur="500"/>
                                        <p:tgtEl>
                                          <p:spTgt spid="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9">
                                            <p:txEl>
                                              <p:pRg st="4" end="4"/>
                                            </p:txEl>
                                          </p:spTgt>
                                        </p:tgtEl>
                                        <p:attrNameLst>
                                          <p:attrName>style.visibility</p:attrName>
                                        </p:attrNameLst>
                                      </p:cBhvr>
                                      <p:to>
                                        <p:strVal val="visible"/>
                                      </p:to>
                                    </p:set>
                                    <p:animEffect transition="in" filter="wipe(left)">
                                      <p:cBhvr>
                                        <p:cTn id="27" dur="500"/>
                                        <p:tgtEl>
                                          <p:spTgt spid="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9">
                                            <p:txEl>
                                              <p:pRg st="5" end="5"/>
                                            </p:txEl>
                                          </p:spTgt>
                                        </p:tgtEl>
                                        <p:attrNameLst>
                                          <p:attrName>style.visibility</p:attrName>
                                        </p:attrNameLst>
                                      </p:cBhvr>
                                      <p:to>
                                        <p:strVal val="visible"/>
                                      </p:to>
                                    </p:set>
                                    <p:animEffect transition="in" filter="wipe(left)">
                                      <p:cBhvr>
                                        <p:cTn id="32" dur="500"/>
                                        <p:tgtEl>
                                          <p:spTgt spid="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9">
                                            <p:txEl>
                                              <p:pRg st="6" end="6"/>
                                            </p:txEl>
                                          </p:spTgt>
                                        </p:tgtEl>
                                        <p:attrNameLst>
                                          <p:attrName>style.visibility</p:attrName>
                                        </p:attrNameLst>
                                      </p:cBhvr>
                                      <p:to>
                                        <p:strVal val="visible"/>
                                      </p:to>
                                    </p:set>
                                    <p:animEffect transition="in" filter="wipe(left)">
                                      <p:cBhvr>
                                        <p:cTn id="37" dur="500"/>
                                        <p:tgtEl>
                                          <p:spTgt spid="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9">
                                            <p:txEl>
                                              <p:pRg st="7" end="7"/>
                                            </p:txEl>
                                          </p:spTgt>
                                        </p:tgtEl>
                                        <p:attrNameLst>
                                          <p:attrName>style.visibility</p:attrName>
                                        </p:attrNameLst>
                                      </p:cBhvr>
                                      <p:to>
                                        <p:strVal val="visible"/>
                                      </p:to>
                                    </p:set>
                                    <p:animEffect transition="in" filter="wipe(left)">
                                      <p:cBhvr>
                                        <p:cTn id="42" dur="500"/>
                                        <p:tgtEl>
                                          <p:spTgt spid="3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9">
                                            <p:txEl>
                                              <p:pRg st="8" end="8"/>
                                            </p:txEl>
                                          </p:spTgt>
                                        </p:tgtEl>
                                        <p:attrNameLst>
                                          <p:attrName>style.visibility</p:attrName>
                                        </p:attrNameLst>
                                      </p:cBhvr>
                                      <p:to>
                                        <p:strVal val="visible"/>
                                      </p:to>
                                    </p:set>
                                    <p:animEffect transition="in" filter="wipe(left)">
                                      <p:cBhvr>
                                        <p:cTn id="47" dur="500"/>
                                        <p:tgtEl>
                                          <p:spTgt spid="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7192244" cy="1277449"/>
            <a:chOff x="10444842" y="2554465"/>
            <a:chExt cx="7375672" cy="1304531"/>
          </a:xfrm>
        </p:grpSpPr>
        <p:sp>
          <p:nvSpPr>
            <p:cNvPr id="210" name="Google Shape;210;p31"/>
            <p:cNvSpPr/>
            <p:nvPr/>
          </p:nvSpPr>
          <p:spPr>
            <a:xfrm flipH="1">
              <a:off x="11125199" y="2590800"/>
              <a:ext cx="6695315"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BIẾN CỐ </a:t>
              </a:r>
              <a:r>
                <a:rPr lang="en-US"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ĐỘC LẬP</a:t>
              </a:r>
              <a:endParaRPr kumimoji="0"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0" i="0" u="none" strike="noStrike" kern="0" cap="none" spc="0" normalizeH="0" baseline="0" noProof="0" dirty="0">
                  <a:ln>
                    <a:noFill/>
                  </a:ln>
                  <a:solidFill>
                    <a:srgbClr val="0000FF"/>
                  </a:solidFill>
                  <a:effectLst/>
                  <a:uLnTx/>
                  <a:uFillTx/>
                  <a:latin typeface="Cambria Math" panose="02040503050406030204" pitchFamily="18" charset="0"/>
                  <a:ea typeface="Cambria Math" panose="02040503050406030204" pitchFamily="18" charset="0"/>
                  <a:cs typeface="Tahoma" panose="020B0604030504040204" pitchFamily="34" charset="0"/>
                  <a:sym typeface="Calibri"/>
                </a:rPr>
                <a:t>❸</a:t>
              </a:r>
              <a:endParaRPr kumimoji="0" lang="en-US"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C0631F96-69C2-4674-8498-D754936D0272}"/>
                  </a:ext>
                </a:extLst>
              </p:cNvPr>
              <p:cNvSpPr txBox="1"/>
              <p:nvPr/>
            </p:nvSpPr>
            <p:spPr>
              <a:xfrm>
                <a:off x="609593" y="2446981"/>
                <a:ext cx="23774407" cy="10603031"/>
              </a:xfrm>
              <a:prstGeom prst="rect">
                <a:avLst/>
              </a:prstGeom>
              <a:noFill/>
            </p:spPr>
            <p:txBody>
              <a:bodyPr wrap="square" rtlCol="0">
                <a:spAutoFit/>
              </a:bodyPr>
              <a:lstStyle/>
              <a:p>
                <a:r>
                  <a:rPr lang="vi-VN" sz="4200" b="1" dirty="0"/>
                  <a:t>a) Nếu A xảy ra, tức là Minh lấy được viên bi màu đỏ. Vì Minh trả lại viên bi đã lấy vào hộp nên trong hộp có 4 viên bi màu đỏ và 5 viên bi màu xanh. Vậy </a:t>
                </a:r>
                <a14:m>
                  <m:oMath xmlns:m="http://schemas.openxmlformats.org/officeDocument/2006/math">
                    <m:r>
                      <a:rPr lang="vi-VN" sz="4200" b="1" i="1">
                        <a:latin typeface="Cambria Math" panose="02040503050406030204" pitchFamily="18" charset="0"/>
                      </a:rPr>
                      <m:t>𝑷</m:t>
                    </m:r>
                    <m:d>
                      <m:dPr>
                        <m:ctrlPr>
                          <a:rPr lang="vi-VN" sz="4200" b="1" i="1">
                            <a:latin typeface="Cambria Math" panose="02040503050406030204" pitchFamily="18" charset="0"/>
                          </a:rPr>
                        </m:ctrlPr>
                      </m:dPr>
                      <m:e>
                        <m:r>
                          <a:rPr lang="vi-VN" sz="4200" b="1" i="1">
                            <a:latin typeface="Cambria Math" panose="02040503050406030204" pitchFamily="18" charset="0"/>
                          </a:rPr>
                          <m:t>𝑩</m:t>
                        </m:r>
                      </m:e>
                    </m:d>
                    <m:r>
                      <a:rPr lang="vi-VN" sz="4200" b="1" i="1">
                        <a:latin typeface="Cambria Math" panose="02040503050406030204" pitchFamily="18" charset="0"/>
                      </a:rPr>
                      <m:t>=</m:t>
                    </m:r>
                    <m:f>
                      <m:fPr>
                        <m:ctrlPr>
                          <a:rPr lang="vi-VN" sz="4200" b="1" i="1">
                            <a:latin typeface="Cambria Math" panose="02040503050406030204" pitchFamily="18" charset="0"/>
                          </a:rPr>
                        </m:ctrlPr>
                      </m:fPr>
                      <m:num>
                        <m:r>
                          <a:rPr lang="vi-VN" sz="4200" b="1" i="1">
                            <a:latin typeface="Cambria Math" panose="02040503050406030204" pitchFamily="18" charset="0"/>
                          </a:rPr>
                          <m:t>𝟓</m:t>
                        </m:r>
                      </m:num>
                      <m:den>
                        <m:r>
                          <a:rPr lang="vi-VN" sz="4200" b="1" i="1">
                            <a:latin typeface="Cambria Math" panose="02040503050406030204" pitchFamily="18" charset="0"/>
                          </a:rPr>
                          <m:t>𝟗</m:t>
                        </m:r>
                      </m:den>
                    </m:f>
                  </m:oMath>
                </a14:m>
                <a:r>
                  <a:rPr lang="vi-VN" sz="4200" b="1" dirty="0"/>
                  <a:t>.</a:t>
                </a:r>
                <a:endParaRPr lang="vi-VN" sz="4200" dirty="0"/>
              </a:p>
              <a:p>
                <a:r>
                  <a:rPr lang="vi-VN" sz="4200" b="1" dirty="0"/>
                  <a:t>Nếu A không xảy ra, tức là Minh lấy được viên bi màu xanh. Vì Minh trả lại viên bi đã lấy vào hộp nên trong hộp vâ̄n có 4 viên bi màu đỏ và 5 viên bi màu xanh. Vậy </a:t>
                </a:r>
                <a14:m>
                  <m:oMath xmlns:m="http://schemas.openxmlformats.org/officeDocument/2006/math">
                    <m:r>
                      <a:rPr lang="vi-VN" sz="4200" b="1" i="1">
                        <a:latin typeface="Cambria Math" panose="02040503050406030204" pitchFamily="18" charset="0"/>
                      </a:rPr>
                      <m:t>𝑷</m:t>
                    </m:r>
                    <m:d>
                      <m:dPr>
                        <m:ctrlPr>
                          <a:rPr lang="vi-VN" sz="4200" b="1" i="1">
                            <a:latin typeface="Cambria Math" panose="02040503050406030204" pitchFamily="18" charset="0"/>
                          </a:rPr>
                        </m:ctrlPr>
                      </m:dPr>
                      <m:e>
                        <m:r>
                          <a:rPr lang="vi-VN" sz="4200" b="1" i="1">
                            <a:latin typeface="Cambria Math" panose="02040503050406030204" pitchFamily="18" charset="0"/>
                          </a:rPr>
                          <m:t>𝑩</m:t>
                        </m:r>
                      </m:e>
                    </m:d>
                    <m:r>
                      <a:rPr lang="vi-VN" sz="4200" b="1" i="1">
                        <a:latin typeface="Cambria Math" panose="02040503050406030204" pitchFamily="18" charset="0"/>
                      </a:rPr>
                      <m:t>=</m:t>
                    </m:r>
                    <m:f>
                      <m:fPr>
                        <m:ctrlPr>
                          <a:rPr lang="vi-VN" sz="4200" b="1" i="1">
                            <a:latin typeface="Cambria Math" panose="02040503050406030204" pitchFamily="18" charset="0"/>
                          </a:rPr>
                        </m:ctrlPr>
                      </m:fPr>
                      <m:num>
                        <m:r>
                          <a:rPr lang="vi-VN" sz="4200" b="1" i="1">
                            <a:latin typeface="Cambria Math" panose="02040503050406030204" pitchFamily="18" charset="0"/>
                          </a:rPr>
                          <m:t>𝟓</m:t>
                        </m:r>
                      </m:num>
                      <m:den>
                        <m:r>
                          <a:rPr lang="vi-VN" sz="4200" b="1" i="1">
                            <a:latin typeface="Cambria Math" panose="02040503050406030204" pitchFamily="18" charset="0"/>
                          </a:rPr>
                          <m:t>𝟗</m:t>
                        </m:r>
                      </m:den>
                    </m:f>
                  </m:oMath>
                </a14:m>
                <a:r>
                  <a:rPr lang="vi-VN" sz="4200" b="1" dirty="0"/>
                  <a:t>.</a:t>
                </a:r>
                <a:endParaRPr lang="vi-VN" sz="4200" dirty="0"/>
              </a:p>
              <a:p>
                <a:r>
                  <a:rPr lang="vi-VN" sz="4200" b="1" dirty="0"/>
                  <a:t>Như vậy, xác suất xảy ra của biến cố B không thay đổi bởi việc xảy ra hay không xảy ra của biến cố A.</a:t>
                </a:r>
                <a:endParaRPr lang="vi-VN" sz="4200" dirty="0"/>
              </a:p>
              <a:p>
                <a:r>
                  <a:rPr lang="vi-VN" sz="4200" b="1" dirty="0"/>
                  <a:t>Vì Hùng lấy sau Minh nên </a:t>
                </a:r>
                <a14:m>
                  <m:oMath xmlns:m="http://schemas.openxmlformats.org/officeDocument/2006/math">
                    <m:r>
                      <a:rPr lang="vi-VN" sz="4200" b="1" i="1">
                        <a:latin typeface="Cambria Math" panose="02040503050406030204" pitchFamily="18" charset="0"/>
                      </a:rPr>
                      <m:t>𝑷</m:t>
                    </m:r>
                    <m:d>
                      <m:dPr>
                        <m:ctrlPr>
                          <a:rPr lang="vi-VN" sz="4200" b="1" i="1">
                            <a:latin typeface="Cambria Math" panose="02040503050406030204" pitchFamily="18" charset="0"/>
                          </a:rPr>
                        </m:ctrlPr>
                      </m:dPr>
                      <m:e>
                        <m:r>
                          <a:rPr lang="vi-VN" sz="4200" b="1" i="1">
                            <a:latin typeface="Cambria Math" panose="02040503050406030204" pitchFamily="18" charset="0"/>
                          </a:rPr>
                          <m:t>𝑨</m:t>
                        </m:r>
                      </m:e>
                    </m:d>
                    <m:r>
                      <a:rPr lang="vi-VN" sz="4200" b="1" i="1">
                        <a:latin typeface="Cambria Math" panose="02040503050406030204" pitchFamily="18" charset="0"/>
                      </a:rPr>
                      <m:t>=</m:t>
                    </m:r>
                    <m:f>
                      <m:fPr>
                        <m:ctrlPr>
                          <a:rPr lang="vi-VN" sz="4200" b="1" i="1">
                            <a:latin typeface="Cambria Math" panose="02040503050406030204" pitchFamily="18" charset="0"/>
                          </a:rPr>
                        </m:ctrlPr>
                      </m:fPr>
                      <m:num>
                        <m:r>
                          <a:rPr lang="vi-VN" sz="4200" b="1" i="1">
                            <a:latin typeface="Cambria Math" panose="02040503050406030204" pitchFamily="18" charset="0"/>
                          </a:rPr>
                          <m:t>𝟒</m:t>
                        </m:r>
                      </m:num>
                      <m:den>
                        <m:r>
                          <a:rPr lang="vi-VN" sz="4200" b="1" i="1">
                            <a:latin typeface="Cambria Math" panose="02040503050406030204" pitchFamily="18" charset="0"/>
                          </a:rPr>
                          <m:t>𝟗</m:t>
                        </m:r>
                      </m:den>
                    </m:f>
                  </m:oMath>
                </a14:m>
                <a:r>
                  <a:rPr lang="vi-VN" sz="4200" b="1" dirty="0"/>
                  <a:t> dù biến cố B xảy ra hay không xảy ra.</a:t>
                </a:r>
                <a:endParaRPr lang="vi-VN" sz="4200" dirty="0"/>
              </a:p>
              <a:p>
                <a:r>
                  <a:rPr lang="vi-VN" sz="4200" b="1" dirty="0"/>
                  <a:t>Vậy A và B độc lập.</a:t>
                </a:r>
                <a:endParaRPr lang="vi-VN" sz="4200" dirty="0"/>
              </a:p>
              <a:p>
                <a:r>
                  <a:rPr lang="vi-VN" sz="4200" b="1" dirty="0"/>
                  <a:t>b) Nếu C xảy ra, tức là Sơn lấy được viên bi màu đỏ. Vì Sơn không trả lại viên bi đó vào hộp nên trong hộp có 8 viên bi với 3 viên bi màu đỏ và 5 viên bi màu xanh. Vậy </a:t>
                </a:r>
                <a14:m>
                  <m:oMath xmlns:m="http://schemas.openxmlformats.org/officeDocument/2006/math">
                    <m:r>
                      <a:rPr lang="vi-VN" sz="4200" b="1" i="1">
                        <a:latin typeface="Cambria Math" panose="02040503050406030204" pitchFamily="18" charset="0"/>
                      </a:rPr>
                      <m:t>𝑷</m:t>
                    </m:r>
                    <m:d>
                      <m:dPr>
                        <m:ctrlPr>
                          <a:rPr lang="vi-VN" sz="4200" b="1" i="1">
                            <a:latin typeface="Cambria Math" panose="02040503050406030204" pitchFamily="18" charset="0"/>
                          </a:rPr>
                        </m:ctrlPr>
                      </m:dPr>
                      <m:e>
                        <m:r>
                          <a:rPr lang="vi-VN" sz="4200" b="1" i="1">
                            <a:latin typeface="Cambria Math" panose="02040503050406030204" pitchFamily="18" charset="0"/>
                          </a:rPr>
                          <m:t>𝑫</m:t>
                        </m:r>
                      </m:e>
                    </m:d>
                    <m:r>
                      <a:rPr lang="vi-VN" sz="4200" b="1" i="1">
                        <a:latin typeface="Cambria Math" panose="02040503050406030204" pitchFamily="18" charset="0"/>
                      </a:rPr>
                      <m:t>=</m:t>
                    </m:r>
                    <m:f>
                      <m:fPr>
                        <m:ctrlPr>
                          <a:rPr lang="vi-VN" sz="4200" b="1" i="1">
                            <a:latin typeface="Cambria Math" panose="02040503050406030204" pitchFamily="18" charset="0"/>
                          </a:rPr>
                        </m:ctrlPr>
                      </m:fPr>
                      <m:num>
                        <m:r>
                          <a:rPr lang="vi-VN" sz="4200" b="1" i="1">
                            <a:latin typeface="Cambria Math" panose="02040503050406030204" pitchFamily="18" charset="0"/>
                          </a:rPr>
                          <m:t>𝟓</m:t>
                        </m:r>
                      </m:num>
                      <m:den>
                        <m:r>
                          <a:rPr lang="vi-VN" sz="4200" b="1" i="1">
                            <a:latin typeface="Cambria Math" panose="02040503050406030204" pitchFamily="18" charset="0"/>
                          </a:rPr>
                          <m:t>𝟖</m:t>
                        </m:r>
                      </m:den>
                    </m:f>
                  </m:oMath>
                </a14:m>
                <a:r>
                  <a:rPr lang="vi-VN" sz="4200" b="1" dirty="0"/>
                  <a:t>.</a:t>
                </a:r>
                <a:endParaRPr lang="vi-VN" sz="4200" dirty="0"/>
              </a:p>
              <a:p>
                <a:r>
                  <a:rPr lang="vi-VN" sz="4200" b="1" dirty="0"/>
                  <a:t>Nếu C không xảy ra, tức là Sơn lấy được viên bi màu xanh. Vi Sơn không trả lại viên bi đã lấy vào hộp nên trong hộp có 4 viên bi màu đỏ và 4 viên bi màu xanh. Vậy </a:t>
                </a:r>
                <a14:m>
                  <m:oMath xmlns:m="http://schemas.openxmlformats.org/officeDocument/2006/math">
                    <m:r>
                      <a:rPr lang="vi-VN" sz="4200" b="1" i="1">
                        <a:latin typeface="Cambria Math" panose="02040503050406030204" pitchFamily="18" charset="0"/>
                      </a:rPr>
                      <m:t>𝑷</m:t>
                    </m:r>
                    <m:d>
                      <m:dPr>
                        <m:ctrlPr>
                          <a:rPr lang="vi-VN" sz="4200" b="1" i="1">
                            <a:latin typeface="Cambria Math" panose="02040503050406030204" pitchFamily="18" charset="0"/>
                          </a:rPr>
                        </m:ctrlPr>
                      </m:dPr>
                      <m:e>
                        <m:r>
                          <a:rPr lang="vi-VN" sz="4200" b="1" i="1">
                            <a:latin typeface="Cambria Math" panose="02040503050406030204" pitchFamily="18" charset="0"/>
                          </a:rPr>
                          <m:t>𝑫</m:t>
                        </m:r>
                      </m:e>
                    </m:d>
                    <m:r>
                      <a:rPr lang="vi-VN" sz="4200" b="1" i="1">
                        <a:latin typeface="Cambria Math" panose="02040503050406030204" pitchFamily="18" charset="0"/>
                      </a:rPr>
                      <m:t>=</m:t>
                    </m:r>
                    <m:f>
                      <m:fPr>
                        <m:ctrlPr>
                          <a:rPr lang="vi-VN" sz="4200" b="1" i="1">
                            <a:latin typeface="Cambria Math" panose="02040503050406030204" pitchFamily="18" charset="0"/>
                          </a:rPr>
                        </m:ctrlPr>
                      </m:fPr>
                      <m:num>
                        <m:r>
                          <a:rPr lang="vi-VN" sz="4200" b="1" i="1">
                            <a:latin typeface="Cambria Math" panose="02040503050406030204" pitchFamily="18" charset="0"/>
                          </a:rPr>
                          <m:t>𝟒</m:t>
                        </m:r>
                      </m:num>
                      <m:den>
                        <m:r>
                          <a:rPr lang="vi-VN" sz="4200" b="1" i="1">
                            <a:latin typeface="Cambria Math" panose="02040503050406030204" pitchFamily="18" charset="0"/>
                          </a:rPr>
                          <m:t>𝟖</m:t>
                        </m:r>
                      </m:den>
                    </m:f>
                  </m:oMath>
                </a14:m>
                <a:r>
                  <a:rPr lang="vi-VN" sz="4200" b="1" dirty="0"/>
                  <a:t>.</a:t>
                </a:r>
                <a:endParaRPr lang="vi-VN" sz="4200" dirty="0"/>
              </a:p>
              <a:p>
                <a:r>
                  <a:rPr lang="vi-VN" sz="4200" b="1" dirty="0"/>
                  <a:t>Như vậy, xác suất xảy ra của biến cố D đã thay đổi phụ thuộc vào việc biến cố C xảy ra hay không xảy ra. Do đó, hai biến cố C và D không độc lập.</a:t>
                </a:r>
                <a:endParaRPr lang="vi-VN" sz="42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a:extLst>
                  <a:ext uri="{FF2B5EF4-FFF2-40B4-BE49-F238E27FC236}">
                    <a16:creationId xmlns:a16="http://schemas.microsoft.com/office/drawing/2014/main" id="{C0631F96-69C2-4674-8498-D754936D0272}"/>
                  </a:ext>
                </a:extLst>
              </p:cNvPr>
              <p:cNvSpPr txBox="1">
                <a:spLocks noRot="1" noChangeAspect="1" noMove="1" noResize="1" noEditPoints="1" noAdjustHandles="1" noChangeArrowheads="1" noChangeShapeType="1" noTextEdit="1"/>
              </p:cNvSpPr>
              <p:nvPr/>
            </p:nvSpPr>
            <p:spPr>
              <a:xfrm>
                <a:off x="609593" y="2446981"/>
                <a:ext cx="23774407" cy="10603031"/>
              </a:xfrm>
              <a:prstGeom prst="rect">
                <a:avLst/>
              </a:prstGeom>
              <a:blipFill>
                <a:blip r:embed="rId3"/>
                <a:stretch>
                  <a:fillRect l="-1000" t="-1149" r="-513" b="-1667"/>
                </a:stretch>
              </a:blipFill>
            </p:spPr>
            <p:txBody>
              <a:bodyPr/>
              <a:lstStyle/>
              <a:p>
                <a:r>
                  <a:rPr lang="vi-VN">
                    <a:noFill/>
                  </a:rPr>
                  <a:t> </a:t>
                </a:r>
              </a:p>
            </p:txBody>
          </p:sp>
        </mc:Fallback>
      </mc:AlternateContent>
    </p:spTree>
    <p:extLst>
      <p:ext uri="{BB962C8B-B14F-4D97-AF65-F5344CB8AC3E}">
        <p14:creationId xmlns:p14="http://schemas.microsoft.com/office/powerpoint/2010/main" val="3371899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wipe(left)">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wipe(left)">
                                      <p:cBhvr>
                                        <p:cTn id="12" dur="500"/>
                                        <p:tgtEl>
                                          <p:spTgt spid="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wipe(left)">
                                      <p:cBhvr>
                                        <p:cTn id="17" dur="500"/>
                                        <p:tgtEl>
                                          <p:spTgt spid="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
                                            <p:txEl>
                                              <p:pRg st="3" end="3"/>
                                            </p:txEl>
                                          </p:spTgt>
                                        </p:tgtEl>
                                        <p:attrNameLst>
                                          <p:attrName>style.visibility</p:attrName>
                                        </p:attrNameLst>
                                      </p:cBhvr>
                                      <p:to>
                                        <p:strVal val="visible"/>
                                      </p:to>
                                    </p:set>
                                    <p:animEffect transition="in" filter="wipe(left)">
                                      <p:cBhvr>
                                        <p:cTn id="22" dur="500"/>
                                        <p:tgtEl>
                                          <p:spTgt spid="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3">
                                            <p:txEl>
                                              <p:pRg st="4" end="4"/>
                                            </p:txEl>
                                          </p:spTgt>
                                        </p:tgtEl>
                                        <p:attrNameLst>
                                          <p:attrName>style.visibility</p:attrName>
                                        </p:attrNameLst>
                                      </p:cBhvr>
                                      <p:to>
                                        <p:strVal val="visible"/>
                                      </p:to>
                                    </p:set>
                                    <p:animEffect transition="in" filter="wipe(left)">
                                      <p:cBhvr>
                                        <p:cTn id="27" dur="500"/>
                                        <p:tgtEl>
                                          <p:spTgt spid="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wipe(left)">
                                      <p:cBhvr>
                                        <p:cTn id="32" dur="500"/>
                                        <p:tgtEl>
                                          <p:spTgt spid="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
                                            <p:txEl>
                                              <p:pRg st="6" end="6"/>
                                            </p:txEl>
                                          </p:spTgt>
                                        </p:tgtEl>
                                        <p:attrNameLst>
                                          <p:attrName>style.visibility</p:attrName>
                                        </p:attrNameLst>
                                      </p:cBhvr>
                                      <p:to>
                                        <p:strVal val="visible"/>
                                      </p:to>
                                    </p:set>
                                    <p:animEffect transition="in" filter="wipe(left)">
                                      <p:cBhvr>
                                        <p:cTn id="37" dur="500"/>
                                        <p:tgtEl>
                                          <p:spTgt spid="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
                                            <p:txEl>
                                              <p:pRg st="7" end="7"/>
                                            </p:txEl>
                                          </p:spTgt>
                                        </p:tgtEl>
                                        <p:attrNameLst>
                                          <p:attrName>style.visibility</p:attrName>
                                        </p:attrNameLst>
                                      </p:cBhvr>
                                      <p:to>
                                        <p:strVal val="visible"/>
                                      </p:to>
                                    </p:set>
                                    <p:animEffect transition="in" filter="wipe(left)">
                                      <p:cBhvr>
                                        <p:cTn id="42" dur="500"/>
                                        <p:tgtEl>
                                          <p:spTgt spid="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6" y="955223"/>
            <a:ext cx="6944594" cy="1277449"/>
            <a:chOff x="10444842" y="2554465"/>
            <a:chExt cx="7121706" cy="1304531"/>
          </a:xfrm>
        </p:grpSpPr>
        <p:sp>
          <p:nvSpPr>
            <p:cNvPr id="210" name="Google Shape;210;p31"/>
            <p:cNvSpPr/>
            <p:nvPr/>
          </p:nvSpPr>
          <p:spPr>
            <a:xfrm flipH="1">
              <a:off x="11125199" y="2590800"/>
              <a:ext cx="6441349"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BIẾN CỐ </a:t>
              </a:r>
              <a:r>
                <a:rPr lang="en-US"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ĐỘC LẬP</a:t>
              </a:r>
              <a:endParaRPr kumimoji="0"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0" i="0" u="none" strike="noStrike" kern="0" cap="none" spc="0" normalizeH="0" baseline="0" noProof="0" dirty="0">
                  <a:ln>
                    <a:noFill/>
                  </a:ln>
                  <a:solidFill>
                    <a:srgbClr val="0000FF"/>
                  </a:solidFill>
                  <a:effectLst/>
                  <a:uLnTx/>
                  <a:uFillTx/>
                  <a:latin typeface="Cambria Math" panose="02040503050406030204" pitchFamily="18" charset="0"/>
                  <a:ea typeface="Cambria Math" panose="02040503050406030204" pitchFamily="18" charset="0"/>
                  <a:cs typeface="Tahoma" panose="020B0604030504040204" pitchFamily="34" charset="0"/>
                  <a:sym typeface="Calibri"/>
                </a:rPr>
                <a:t>❸</a:t>
              </a:r>
              <a:endParaRPr kumimoji="0" lang="en-US"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p:sp>
        <p:nvSpPr>
          <p:cNvPr id="39" name="TextBox 38">
            <a:extLst>
              <a:ext uri="{FF2B5EF4-FFF2-40B4-BE49-F238E27FC236}">
                <a16:creationId xmlns:a16="http://schemas.microsoft.com/office/drawing/2014/main" id="{8C22DF43-3E48-4B12-9169-881AACCF1353}"/>
              </a:ext>
            </a:extLst>
          </p:cNvPr>
          <p:cNvSpPr txBox="1"/>
          <p:nvPr/>
        </p:nvSpPr>
        <p:spPr>
          <a:xfrm>
            <a:off x="361944" y="2164121"/>
            <a:ext cx="23816958" cy="3416320"/>
          </a:xfrm>
          <a:prstGeom prst="rect">
            <a:avLst/>
          </a:prstGeom>
          <a:noFill/>
        </p:spPr>
        <p:txBody>
          <a:bodyPr wrap="square">
            <a:spAutoFit/>
          </a:bodyPr>
          <a:lstStyle/>
          <a:p>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tập</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3: </a:t>
            </a:r>
            <a:r>
              <a:rPr lang="vi-VN" sz="4200" b="1" dirty="0">
                <a:latin typeface="Tahoma" panose="020B0604030504040204" pitchFamily="34" charset="0"/>
                <a:ea typeface="Tahoma" panose="020B0604030504040204" pitchFamily="34" charset="0"/>
                <a:cs typeface="Tahoma" panose="020B0604030504040204" pitchFamily="34" charset="0"/>
              </a:rPr>
              <a:t>Hai bạn Minh và Sơn, mỗi người gieo đồng thời một con xúc xắc cân đối, đồng chất. Xét hai biến cố sau:</a:t>
            </a:r>
          </a:p>
          <a:p>
            <a:r>
              <a:rPr lang="vi-VN" sz="4200" b="1" dirty="0">
                <a:latin typeface="Tahoma" panose="020B0604030504040204" pitchFamily="34" charset="0"/>
                <a:ea typeface="Tahoma" panose="020B0604030504040204" pitchFamily="34" charset="0"/>
                <a:cs typeface="Tahoma" panose="020B0604030504040204" pitchFamily="34" charset="0"/>
              </a:rPr>
              <a:t>E: "Số chấm xuất hiện trên con xúc xắc bạn Minh gieo là số nguyên tố";</a:t>
            </a:r>
            <a:endParaRPr lang="vi-VN" sz="4200" dirty="0">
              <a:latin typeface="Tahoma" panose="020B0604030504040204" pitchFamily="34" charset="0"/>
              <a:ea typeface="Tahoma" panose="020B0604030504040204" pitchFamily="34" charset="0"/>
              <a:cs typeface="Tahoma" panose="020B0604030504040204" pitchFamily="34" charset="0"/>
            </a:endParaRPr>
          </a:p>
          <a:p>
            <a:r>
              <a:rPr lang="vi-VN" sz="4200" b="1" dirty="0">
                <a:latin typeface="Tahoma" panose="020B0604030504040204" pitchFamily="34" charset="0"/>
                <a:ea typeface="Tahoma" panose="020B0604030504040204" pitchFamily="34" charset="0"/>
                <a:cs typeface="Tahoma" panose="020B0604030504040204" pitchFamily="34" charset="0"/>
              </a:rPr>
              <a:t>B: "Số chấm xuất hiện trên con xúc xắc bạn Sơn gieo là số chia hết cho 3 ".</a:t>
            </a:r>
            <a:endParaRPr lang="vi-VN" sz="4200" dirty="0">
              <a:latin typeface="Tahoma" panose="020B0604030504040204" pitchFamily="34" charset="0"/>
              <a:ea typeface="Tahoma" panose="020B0604030504040204" pitchFamily="34" charset="0"/>
              <a:cs typeface="Tahoma" panose="020B0604030504040204" pitchFamily="34" charset="0"/>
            </a:endParaRPr>
          </a:p>
          <a:p>
            <a:r>
              <a:rPr lang="vi-VN" sz="4200" b="1" dirty="0">
                <a:latin typeface="Tahoma" panose="020B0604030504040204" pitchFamily="34" charset="0"/>
                <a:ea typeface="Tahoma" panose="020B0604030504040204" pitchFamily="34" charset="0"/>
                <a:cs typeface="Tahoma" panose="020B0604030504040204" pitchFamily="34" charset="0"/>
              </a:rPr>
              <a:t>Hai biến cố E và B độc lập hay không độc lập?</a:t>
            </a:r>
            <a:endParaRPr lang="vi-VN" sz="4200" dirty="0">
              <a:latin typeface="Tahoma" panose="020B0604030504040204" pitchFamily="34" charset="0"/>
              <a:ea typeface="Tahoma" panose="020B0604030504040204" pitchFamily="34" charset="0"/>
              <a:cs typeface="Tahoma" panose="020B0604030504040204" pitchFamily="34" charset="0"/>
            </a:endParaRPr>
          </a:p>
        </p:txBody>
      </p:sp>
      <p:sp>
        <p:nvSpPr>
          <p:cNvPr id="40" name="TextBox 39">
            <a:extLst>
              <a:ext uri="{FF2B5EF4-FFF2-40B4-BE49-F238E27FC236}">
                <a16:creationId xmlns:a16="http://schemas.microsoft.com/office/drawing/2014/main" id="{105F209E-00ED-4278-BFF6-781C4CB6666C}"/>
              </a:ext>
            </a:extLst>
          </p:cNvPr>
          <p:cNvSpPr txBox="1"/>
          <p:nvPr/>
        </p:nvSpPr>
        <p:spPr>
          <a:xfrm>
            <a:off x="361944" y="5711118"/>
            <a:ext cx="2554329" cy="830997"/>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Trả</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C0631F96-69C2-4674-8498-D754936D0272}"/>
                  </a:ext>
                </a:extLst>
              </p:cNvPr>
              <p:cNvSpPr txBox="1"/>
              <p:nvPr/>
            </p:nvSpPr>
            <p:spPr>
              <a:xfrm>
                <a:off x="361944" y="6858000"/>
                <a:ext cx="23336256" cy="5191165"/>
              </a:xfrm>
              <a:prstGeom prst="rect">
                <a:avLst/>
              </a:prstGeom>
              <a:noFill/>
            </p:spPr>
            <p:txBody>
              <a:bodyPr wrap="square" rtlCol="0">
                <a:spAutoFit/>
              </a:bodyPr>
              <a:lstStyle/>
              <a:p>
                <a:r>
                  <a:rPr lang="vi-VN" sz="4200" b="1" dirty="0"/>
                  <a:t>Nếu E xảy ra, tức là số chấm xuất hiện trên con xúc xắc bạn Minh gieo là số nguyên tố, thì cũng không ảnh hưởng gì đến kết quả của bạn Sơn (vì Sơn gieo con xúc xắc khác). Khi đó </a:t>
                </a:r>
                <a14:m>
                  <m:oMath xmlns:m="http://schemas.openxmlformats.org/officeDocument/2006/math">
                    <m:r>
                      <a:rPr lang="vi-VN" sz="4200" b="1" i="1">
                        <a:latin typeface="Cambria Math" panose="02040503050406030204" pitchFamily="18" charset="0"/>
                      </a:rPr>
                      <m:t>𝑷</m:t>
                    </m:r>
                    <m:d>
                      <m:dPr>
                        <m:ctrlPr>
                          <a:rPr lang="vi-VN" sz="4200" b="1" i="1">
                            <a:latin typeface="Cambria Math" panose="02040503050406030204" pitchFamily="18" charset="0"/>
                          </a:rPr>
                        </m:ctrlPr>
                      </m:dPr>
                      <m:e>
                        <m:r>
                          <a:rPr lang="vi-VN" sz="4200" b="1" i="1">
                            <a:latin typeface="Cambria Math" panose="02040503050406030204" pitchFamily="18" charset="0"/>
                          </a:rPr>
                          <m:t>𝑩</m:t>
                        </m:r>
                      </m:e>
                    </m:d>
                    <m:r>
                      <a:rPr lang="vi-VN" sz="4200" b="1" i="1">
                        <a:latin typeface="Cambria Math" panose="02040503050406030204" pitchFamily="18" charset="0"/>
                      </a:rPr>
                      <m:t>=</m:t>
                    </m:r>
                    <m:f>
                      <m:fPr>
                        <m:ctrlPr>
                          <a:rPr lang="vi-VN" sz="4200" b="1" i="1">
                            <a:latin typeface="Cambria Math" panose="02040503050406030204" pitchFamily="18" charset="0"/>
                          </a:rPr>
                        </m:ctrlPr>
                      </m:fPr>
                      <m:num>
                        <m:r>
                          <a:rPr lang="vi-VN" sz="4200" b="1" i="1">
                            <a:latin typeface="Cambria Math" panose="02040503050406030204" pitchFamily="18" charset="0"/>
                          </a:rPr>
                          <m:t>𝟐</m:t>
                        </m:r>
                      </m:num>
                      <m:den>
                        <m:r>
                          <a:rPr lang="vi-VN" sz="4200" b="1" i="1">
                            <a:latin typeface="Cambria Math" panose="02040503050406030204" pitchFamily="18" charset="0"/>
                          </a:rPr>
                          <m:t>𝟔</m:t>
                        </m:r>
                      </m:den>
                    </m:f>
                  </m:oMath>
                </a14:m>
                <a:r>
                  <a:rPr lang="vi-VN" sz="4200" b="1" dirty="0"/>
                  <a:t>.</a:t>
                </a:r>
                <a:endParaRPr lang="vi-VN" sz="4200" dirty="0"/>
              </a:p>
              <a:p>
                <a:r>
                  <a:rPr lang="vi-VN" sz="4200" b="1" dirty="0"/>
                  <a:t>Nếu E không xảy ra, tức là số chấm xuất hiện trên con xúc xắc bạn Minh gieo là không là số nguyên tố, thì cũng không ảnh hưởng gì đến kết quả của bạn Sơn (vì Sơn gieo con xúc xắc khác). Khi đó </a:t>
                </a:r>
                <a14:m>
                  <m:oMath xmlns:m="http://schemas.openxmlformats.org/officeDocument/2006/math">
                    <m:r>
                      <a:rPr lang="vi-VN" sz="4200" b="1" i="1">
                        <a:latin typeface="Cambria Math" panose="02040503050406030204" pitchFamily="18" charset="0"/>
                      </a:rPr>
                      <m:t>𝑷</m:t>
                    </m:r>
                    <m:d>
                      <m:dPr>
                        <m:ctrlPr>
                          <a:rPr lang="vi-VN" sz="4200" b="1" i="1">
                            <a:latin typeface="Cambria Math" panose="02040503050406030204" pitchFamily="18" charset="0"/>
                          </a:rPr>
                        </m:ctrlPr>
                      </m:dPr>
                      <m:e>
                        <m:r>
                          <a:rPr lang="vi-VN" sz="4200" b="1" i="1">
                            <a:latin typeface="Cambria Math" panose="02040503050406030204" pitchFamily="18" charset="0"/>
                          </a:rPr>
                          <m:t>𝑩</m:t>
                        </m:r>
                      </m:e>
                    </m:d>
                    <m:r>
                      <a:rPr lang="vi-VN" sz="4200" b="1" i="1">
                        <a:latin typeface="Cambria Math" panose="02040503050406030204" pitchFamily="18" charset="0"/>
                      </a:rPr>
                      <m:t>=</m:t>
                    </m:r>
                    <m:f>
                      <m:fPr>
                        <m:ctrlPr>
                          <a:rPr lang="vi-VN" sz="4200" b="1" i="1">
                            <a:latin typeface="Cambria Math" panose="02040503050406030204" pitchFamily="18" charset="0"/>
                          </a:rPr>
                        </m:ctrlPr>
                      </m:fPr>
                      <m:num>
                        <m:r>
                          <a:rPr lang="vi-VN" sz="4200" b="1" i="1">
                            <a:latin typeface="Cambria Math" panose="02040503050406030204" pitchFamily="18" charset="0"/>
                          </a:rPr>
                          <m:t>𝟐</m:t>
                        </m:r>
                      </m:num>
                      <m:den>
                        <m:r>
                          <a:rPr lang="vi-VN" sz="4200" b="1" i="1">
                            <a:latin typeface="Cambria Math" panose="02040503050406030204" pitchFamily="18" charset="0"/>
                          </a:rPr>
                          <m:t>𝟔</m:t>
                        </m:r>
                      </m:den>
                    </m:f>
                  </m:oMath>
                </a14:m>
                <a:r>
                  <a:rPr lang="vi-VN" sz="4200" b="1" dirty="0"/>
                  <a:t>.</a:t>
                </a:r>
                <a:endParaRPr lang="vi-VN" sz="4200" dirty="0"/>
              </a:p>
              <a:p>
                <a:r>
                  <a:rPr lang="vi-VN" sz="4200" b="1" dirty="0"/>
                  <a:t>Vậy E, B độc lập.</a:t>
                </a:r>
                <a:endParaRPr lang="vi-VN" sz="4200" dirty="0"/>
              </a:p>
            </p:txBody>
          </p:sp>
        </mc:Choice>
        <mc:Fallback xmlns="">
          <p:sp>
            <p:nvSpPr>
              <p:cNvPr id="43" name="TextBox 42">
                <a:extLst>
                  <a:ext uri="{FF2B5EF4-FFF2-40B4-BE49-F238E27FC236}">
                    <a16:creationId xmlns:a16="http://schemas.microsoft.com/office/drawing/2014/main" id="{C0631F96-69C2-4674-8498-D754936D0272}"/>
                  </a:ext>
                </a:extLst>
              </p:cNvPr>
              <p:cNvSpPr txBox="1">
                <a:spLocks noRot="1" noChangeAspect="1" noMove="1" noResize="1" noEditPoints="1" noAdjustHandles="1" noChangeArrowheads="1" noChangeShapeType="1" noTextEdit="1"/>
              </p:cNvSpPr>
              <p:nvPr/>
            </p:nvSpPr>
            <p:spPr>
              <a:xfrm>
                <a:off x="361944" y="6858000"/>
                <a:ext cx="23336256" cy="5191165"/>
              </a:xfrm>
              <a:prstGeom prst="rect">
                <a:avLst/>
              </a:prstGeom>
              <a:blipFill>
                <a:blip r:embed="rId3"/>
                <a:stretch>
                  <a:fillRect l="-992" t="-2347" r="-1071" b="-4343"/>
                </a:stretch>
              </a:blipFill>
            </p:spPr>
            <p:txBody>
              <a:bodyPr/>
              <a:lstStyle/>
              <a:p>
                <a:r>
                  <a:rPr lang="vi-VN">
                    <a:noFill/>
                  </a:rPr>
                  <a:t> </a:t>
                </a:r>
              </a:p>
            </p:txBody>
          </p:sp>
        </mc:Fallback>
      </mc:AlternateContent>
    </p:spTree>
    <p:extLst>
      <p:ext uri="{BB962C8B-B14F-4D97-AF65-F5344CB8AC3E}">
        <p14:creationId xmlns:p14="http://schemas.microsoft.com/office/powerpoint/2010/main" val="1191002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
                                            <p:txEl>
                                              <p:pRg st="1" end="1"/>
                                            </p:txEl>
                                          </p:spTgt>
                                        </p:tgtEl>
                                        <p:attrNameLst>
                                          <p:attrName>style.visibility</p:attrName>
                                        </p:attrNameLst>
                                      </p:cBhvr>
                                      <p:to>
                                        <p:strVal val="visible"/>
                                      </p:to>
                                    </p:set>
                                    <p:animEffect transition="in" filter="wipe(left)">
                                      <p:cBhvr>
                                        <p:cTn id="12" dur="500"/>
                                        <p:tgtEl>
                                          <p:spTgt spid="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
                                            <p:txEl>
                                              <p:pRg st="2" end="2"/>
                                            </p:txEl>
                                          </p:spTgt>
                                        </p:tgtEl>
                                        <p:attrNameLst>
                                          <p:attrName>style.visibility</p:attrName>
                                        </p:attrNameLst>
                                      </p:cBhvr>
                                      <p:to>
                                        <p:strVal val="visible"/>
                                      </p:to>
                                    </p:set>
                                    <p:animEffect transition="in" filter="wipe(left)">
                                      <p:cBhvr>
                                        <p:cTn id="17" dur="500"/>
                                        <p:tgtEl>
                                          <p:spTgt spid="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xEl>
                                              <p:pRg st="3" end="3"/>
                                            </p:txEl>
                                          </p:spTgt>
                                        </p:tgtEl>
                                        <p:attrNameLst>
                                          <p:attrName>style.visibility</p:attrName>
                                        </p:attrNameLst>
                                      </p:cBhvr>
                                      <p:to>
                                        <p:strVal val="visible"/>
                                      </p:to>
                                    </p:set>
                                    <p:animEffect transition="in" filter="wipe(left)">
                                      <p:cBhvr>
                                        <p:cTn id="22" dur="500"/>
                                        <p:tgtEl>
                                          <p:spTgt spid="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
                                            <p:txEl>
                                              <p:pRg st="0" end="0"/>
                                            </p:txEl>
                                          </p:spTgt>
                                        </p:tgtEl>
                                        <p:attrNameLst>
                                          <p:attrName>style.visibility</p:attrName>
                                        </p:attrNameLst>
                                      </p:cBhvr>
                                      <p:to>
                                        <p:strVal val="visible"/>
                                      </p:to>
                                    </p:set>
                                    <p:animEffect transition="in" filter="wipe(left)">
                                      <p:cBhvr>
                                        <p:cTn id="32" dur="500"/>
                                        <p:tgtEl>
                                          <p:spTgt spid="4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
                                            <p:txEl>
                                              <p:pRg st="1" end="1"/>
                                            </p:txEl>
                                          </p:spTgt>
                                        </p:tgtEl>
                                        <p:attrNameLst>
                                          <p:attrName>style.visibility</p:attrName>
                                        </p:attrNameLst>
                                      </p:cBhvr>
                                      <p:to>
                                        <p:strVal val="visible"/>
                                      </p:to>
                                    </p:set>
                                    <p:animEffect transition="in" filter="wipe(left)">
                                      <p:cBhvr>
                                        <p:cTn id="37" dur="500"/>
                                        <p:tgtEl>
                                          <p:spTgt spid="4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
                                            <p:txEl>
                                              <p:pRg st="2" end="2"/>
                                            </p:txEl>
                                          </p:spTgt>
                                        </p:tgtEl>
                                        <p:attrNameLst>
                                          <p:attrName>style.visibility</p:attrName>
                                        </p:attrNameLst>
                                      </p:cBhvr>
                                      <p:to>
                                        <p:strVal val="visible"/>
                                      </p:to>
                                    </p:set>
                                    <p:animEffect transition="in" filter="wipe(left)">
                                      <p:cBhvr>
                                        <p:cTn id="42" dur="500"/>
                                        <p:tgtEl>
                                          <p:spTgt spid="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10" name="Rounded Rectangle 61">
            <a:extLst>
              <a:ext uri="{FF2B5EF4-FFF2-40B4-BE49-F238E27FC236}">
                <a16:creationId xmlns:a16="http://schemas.microsoft.com/office/drawing/2014/main" id="{145C94D3-BEAB-E775-8B95-FE171526E141}"/>
              </a:ext>
            </a:extLst>
          </p:cNvPr>
          <p:cNvSpPr/>
          <p:nvPr/>
        </p:nvSpPr>
        <p:spPr>
          <a:xfrm>
            <a:off x="389928" y="1457722"/>
            <a:ext cx="23684993" cy="4003920"/>
          </a:xfrm>
          <a:prstGeom prst="roundRect">
            <a:avLst>
              <a:gd name="adj" fmla="val 5347"/>
            </a:avLst>
          </a:prstGeom>
          <a:solidFill>
            <a:schemeClr val="accent4">
              <a:lumMod val="20000"/>
              <a:lumOff val="80000"/>
            </a:schemeClr>
          </a:solidFill>
          <a:ln w="28575" cap="flat" cmpd="sng" algn="ctr">
            <a:solidFill>
              <a:srgbClr val="70AD47">
                <a:lumMod val="75000"/>
              </a:srgbClr>
            </a:solidFill>
            <a:prstDash val="solid"/>
            <a:miter lim="800000"/>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504EC8FD-69FE-4989-8123-0802D5CE7583}"/>
              </a:ext>
            </a:extLst>
          </p:cNvPr>
          <p:cNvGrpSpPr/>
          <p:nvPr/>
        </p:nvGrpSpPr>
        <p:grpSpPr>
          <a:xfrm>
            <a:off x="186267" y="1163917"/>
            <a:ext cx="24011466" cy="12326562"/>
            <a:chOff x="9460835" y="1435468"/>
            <a:chExt cx="22518143" cy="12326562"/>
          </a:xfrm>
        </p:grpSpPr>
        <p:sp>
          <p:nvSpPr>
            <p:cNvPr id="14" name="Rectangle: Diagonal Corners Rounded 13">
              <a:extLst>
                <a:ext uri="{FF2B5EF4-FFF2-40B4-BE49-F238E27FC236}">
                  <a16:creationId xmlns:a16="http://schemas.microsoft.com/office/drawing/2014/main" id="{4F7D40A2-0860-4B66-B349-690B44B74626}"/>
                </a:ext>
              </a:extLst>
            </p:cNvPr>
            <p:cNvSpPr/>
            <p:nvPr/>
          </p:nvSpPr>
          <p:spPr>
            <a:xfrm>
              <a:off x="9460835" y="1527287"/>
              <a:ext cx="22518143" cy="12234743"/>
            </a:xfrm>
            <a:prstGeom prst="round2DiagRect">
              <a:avLst>
                <a:gd name="adj1" fmla="val 0"/>
                <a:gd name="adj2" fmla="val 1769"/>
              </a:avLst>
            </a:prstGeom>
            <a:no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p:txBody>
        </p:sp>
        <p:grpSp>
          <p:nvGrpSpPr>
            <p:cNvPr id="15" name="Group 14">
              <a:extLst>
                <a:ext uri="{FF2B5EF4-FFF2-40B4-BE49-F238E27FC236}">
                  <a16:creationId xmlns:a16="http://schemas.microsoft.com/office/drawing/2014/main" id="{08ACBA74-AC27-45C5-846C-F29AAA3777FB}"/>
                </a:ext>
              </a:extLst>
            </p:cNvPr>
            <p:cNvGrpSpPr/>
            <p:nvPr/>
          </p:nvGrpSpPr>
          <p:grpSpPr>
            <a:xfrm>
              <a:off x="9576010" y="1435468"/>
              <a:ext cx="2838821" cy="1037561"/>
              <a:chOff x="9324529" y="1435467"/>
              <a:chExt cx="2838821" cy="1037561"/>
            </a:xfrm>
          </p:grpSpPr>
          <p:grpSp>
            <p:nvGrpSpPr>
              <p:cNvPr id="27" name="Group 26">
                <a:extLst>
                  <a:ext uri="{FF2B5EF4-FFF2-40B4-BE49-F238E27FC236}">
                    <a16:creationId xmlns:a16="http://schemas.microsoft.com/office/drawing/2014/main" id="{0004B154-0B47-4F60-B107-7DE0FF204308}"/>
                  </a:ext>
                </a:extLst>
              </p:cNvPr>
              <p:cNvGrpSpPr/>
              <p:nvPr/>
            </p:nvGrpSpPr>
            <p:grpSpPr>
              <a:xfrm>
                <a:off x="9324529" y="1462271"/>
                <a:ext cx="2838821" cy="1010757"/>
                <a:chOff x="311859" y="5129576"/>
                <a:chExt cx="1632044" cy="620806"/>
              </a:xfrm>
            </p:grpSpPr>
            <p:grpSp>
              <p:nvGrpSpPr>
                <p:cNvPr id="29" name="Group 28">
                  <a:extLst>
                    <a:ext uri="{FF2B5EF4-FFF2-40B4-BE49-F238E27FC236}">
                      <a16:creationId xmlns:a16="http://schemas.microsoft.com/office/drawing/2014/main" id="{ED1F3D67-458F-44D9-A762-F73BC1FE0399}"/>
                    </a:ext>
                  </a:extLst>
                </p:cNvPr>
                <p:cNvGrpSpPr/>
                <p:nvPr/>
              </p:nvGrpSpPr>
              <p:grpSpPr>
                <a:xfrm>
                  <a:off x="311859" y="5129576"/>
                  <a:ext cx="1588455" cy="620806"/>
                  <a:chOff x="579089" y="6169777"/>
                  <a:chExt cx="1588455" cy="493806"/>
                </a:xfrm>
              </p:grpSpPr>
              <p:sp>
                <p:nvSpPr>
                  <p:cNvPr id="31" name="Freeform: Shape 30">
                    <a:extLst>
                      <a:ext uri="{FF2B5EF4-FFF2-40B4-BE49-F238E27FC236}">
                        <a16:creationId xmlns:a16="http://schemas.microsoft.com/office/drawing/2014/main" id="{68F29292-89D7-4425-9F51-0C451C023B6F}"/>
                      </a:ext>
                    </a:extLst>
                  </p:cNvPr>
                  <p:cNvSpPr/>
                  <p:nvPr/>
                </p:nvSpPr>
                <p:spPr>
                  <a:xfrm rot="10800000">
                    <a:off x="579089" y="6190961"/>
                    <a:ext cx="1588455" cy="47262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522AD1D4-CE90-48B9-B22D-D30EBEACC1D9}"/>
                      </a:ext>
                    </a:extLst>
                  </p:cNvPr>
                  <p:cNvSpPr/>
                  <p:nvPr/>
                </p:nvSpPr>
                <p:spPr>
                  <a:xfrm rot="10800000">
                    <a:off x="623912" y="6169777"/>
                    <a:ext cx="1430521" cy="396461"/>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Freeform: Shape 29">
                  <a:extLst>
                    <a:ext uri="{FF2B5EF4-FFF2-40B4-BE49-F238E27FC236}">
                      <a16:creationId xmlns:a16="http://schemas.microsoft.com/office/drawing/2014/main" id="{49137458-563A-4FB9-B2C2-BF24886BC4C3}"/>
                    </a:ext>
                  </a:extLst>
                </p:cNvPr>
                <p:cNvSpPr/>
                <p:nvPr/>
              </p:nvSpPr>
              <p:spPr>
                <a:xfrm rot="10800000">
                  <a:off x="355448" y="5146650"/>
                  <a:ext cx="1588455" cy="45719"/>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Box 27">
                <a:extLst>
                  <a:ext uri="{FF2B5EF4-FFF2-40B4-BE49-F238E27FC236}">
                    <a16:creationId xmlns:a16="http://schemas.microsoft.com/office/drawing/2014/main" id="{C2EA57FA-C05C-4ABA-A45F-B6FB2E4FCC46}"/>
                  </a:ext>
                </a:extLst>
              </p:cNvPr>
              <p:cNvSpPr txBox="1"/>
              <p:nvPr/>
            </p:nvSpPr>
            <p:spPr>
              <a:xfrm>
                <a:off x="9478164" y="1435467"/>
                <a:ext cx="2490434" cy="984885"/>
              </a:xfrm>
              <a:prstGeom prst="rect">
                <a:avLst/>
              </a:prstGeom>
              <a:noFill/>
            </p:spPr>
            <p:txBody>
              <a:bodyPr wrap="square" rtlCol="0">
                <a:spAutoFit/>
              </a:bodyPr>
              <a:lstStyle/>
              <a:p>
                <a:pPr marL="457200" indent="-457200">
                  <a:buBlip>
                    <a:blip r:embed="rId3"/>
                  </a:buBlip>
                </a:pPr>
                <a:r>
                  <a:rPr lang="en-US" sz="5800" b="1" i="1" dirty="0">
                    <a:solidFill>
                      <a:srgbClr val="FF0000"/>
                    </a:solidFill>
                    <a:latin typeface="Tahoma" panose="020B0604030504040204" pitchFamily="34" charset="0"/>
                    <a:ea typeface="Tahoma" panose="020B0604030504040204" pitchFamily="34" charset="0"/>
                    <a:cs typeface="Tahoma" panose="020B0604030504040204" pitchFamily="34" charset="0"/>
                  </a:rPr>
                  <a:t> 8.1</a:t>
                </a:r>
              </a:p>
            </p:txBody>
          </p:sp>
        </p:gr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954ACD6-1D85-750D-E5E3-F12DEDA23C0C}"/>
                  </a:ext>
                </a:extLst>
              </p:cNvPr>
              <p:cNvSpPr txBox="1"/>
              <p:nvPr/>
            </p:nvSpPr>
            <p:spPr>
              <a:xfrm>
                <a:off x="413886" y="1374525"/>
                <a:ext cx="22882532" cy="3416320"/>
              </a:xfrm>
              <a:prstGeom prst="rect">
                <a:avLst/>
              </a:prstGeom>
              <a:noFill/>
            </p:spPr>
            <p:txBody>
              <a:bodyPr wrap="square">
                <a:spAutoFit/>
              </a:bodyPr>
              <a:lstStyle/>
              <a:p>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200" b="1" dirty="0"/>
                  <a:t>Một hộp đựng 15 tấm thẻ cùng loại được đánh số từ </a:t>
                </a:r>
                <a14:m>
                  <m:oMath xmlns:m="http://schemas.openxmlformats.org/officeDocument/2006/math">
                    <m:r>
                      <a:rPr lang="vi-VN" sz="4200" b="1" i="1">
                        <a:latin typeface="Cambria Math" panose="02040503050406030204" pitchFamily="18" charset="0"/>
                      </a:rPr>
                      <m:t>𝟏</m:t>
                    </m:r>
                  </m:oMath>
                </a14:m>
                <a:r>
                  <a:rPr lang="vi-VN" sz="4200" b="1" dirty="0"/>
                  <a:t> đến </a:t>
                </a:r>
                <a14:m>
                  <m:oMath xmlns:m="http://schemas.openxmlformats.org/officeDocument/2006/math">
                    <m:r>
                      <a:rPr lang="vi-VN" sz="4200" b="1" i="1">
                        <a:latin typeface="Cambria Math" panose="02040503050406030204" pitchFamily="18" charset="0"/>
                      </a:rPr>
                      <m:t>𝟏𝟓</m:t>
                    </m:r>
                  </m:oMath>
                </a14:m>
                <a:r>
                  <a:rPr lang="vi-VN" sz="4200" b="1" dirty="0"/>
                  <a:t>. Rút ngẫu nhiên một tấm thẻ và quan sát số ghi trên thẻ. Gọi </a:t>
                </a:r>
                <a14:m>
                  <m:oMath xmlns:m="http://schemas.openxmlformats.org/officeDocument/2006/math">
                    <m:r>
                      <a:rPr lang="en-US" sz="4200" b="1" i="1">
                        <a:latin typeface="Cambria Math" panose="02040503050406030204" pitchFamily="18" charset="0"/>
                      </a:rPr>
                      <m:t>𝑨</m:t>
                    </m:r>
                  </m:oMath>
                </a14:m>
                <a:r>
                  <a:rPr lang="vi-VN" sz="4200" b="1" dirty="0"/>
                  <a:t> là biến cố “Số ghi trên tấm thẻ nhỏ hơn </a:t>
                </a:r>
                <a14:m>
                  <m:oMath xmlns:m="http://schemas.openxmlformats.org/officeDocument/2006/math">
                    <m:r>
                      <a:rPr lang="vi-VN" sz="4200" b="1" i="1">
                        <a:latin typeface="Cambria Math" panose="02040503050406030204" pitchFamily="18" charset="0"/>
                      </a:rPr>
                      <m:t>𝟕</m:t>
                    </m:r>
                  </m:oMath>
                </a14:m>
                <a:r>
                  <a:rPr lang="vi-VN" sz="4200" b="1" dirty="0"/>
                  <a:t>”; </a:t>
                </a:r>
                <a14:m>
                  <m:oMath xmlns:m="http://schemas.openxmlformats.org/officeDocument/2006/math">
                    <m:r>
                      <a:rPr lang="vi-VN" sz="4200" b="1" i="1">
                        <a:latin typeface="Cambria Math" panose="02040503050406030204" pitchFamily="18" charset="0"/>
                      </a:rPr>
                      <m:t>𝑩</m:t>
                    </m:r>
                  </m:oMath>
                </a14:m>
                <a:r>
                  <a:rPr lang="vi-VN" sz="4200" b="1" dirty="0"/>
                  <a:t> là biến cố “Số ghi trên tấm thẻ là số nguyên tố”.</a:t>
                </a:r>
                <a:endParaRPr lang="vi-VN" sz="4200" dirty="0"/>
              </a:p>
              <a:p>
                <a:r>
                  <a:rPr lang="vi-VN" sz="4200" b="1" dirty="0"/>
                  <a:t>a) Mô tả </a:t>
                </a:r>
                <a:r>
                  <a:rPr lang="en-US" sz="4200" b="1" dirty="0" err="1"/>
                  <a:t>không</a:t>
                </a:r>
                <a:r>
                  <a:rPr lang="en-US" sz="4200" b="1" dirty="0"/>
                  <a:t> </a:t>
                </a:r>
                <a:r>
                  <a:rPr lang="en-US" sz="4200" b="1" dirty="0" err="1"/>
                  <a:t>gian</a:t>
                </a:r>
                <a:r>
                  <a:rPr lang="en-US" sz="4200" b="1" dirty="0"/>
                  <a:t> </a:t>
                </a:r>
                <a:r>
                  <a:rPr lang="en-US" sz="4200" b="1" dirty="0" err="1"/>
                  <a:t>mẫu</a:t>
                </a:r>
                <a:r>
                  <a:rPr lang="en-US" sz="4200" b="1" dirty="0"/>
                  <a:t>.</a:t>
                </a:r>
                <a:endParaRPr lang="vi-VN" sz="4200" dirty="0"/>
              </a:p>
              <a:p>
                <a:r>
                  <a:rPr lang="vi-VN" sz="4200" b="1" dirty="0"/>
                  <a:t>b) </a:t>
                </a:r>
                <a:r>
                  <a:rPr lang="en-US" sz="4200" b="1" dirty="0" err="1"/>
                  <a:t>Mỗi</a:t>
                </a:r>
                <a:r>
                  <a:rPr lang="en-US" sz="4200" b="1" dirty="0"/>
                  <a:t> </a:t>
                </a:r>
                <a:r>
                  <a:rPr lang="en-US" sz="4200" b="1" dirty="0" err="1"/>
                  <a:t>biến</a:t>
                </a:r>
                <a:r>
                  <a:rPr lang="en-US" sz="4200" b="1" dirty="0"/>
                  <a:t> </a:t>
                </a:r>
                <a:r>
                  <a:rPr lang="en-US" sz="4200" b="1" dirty="0" err="1"/>
                  <a:t>cố</a:t>
                </a:r>
                <a:r>
                  <a:rPr lang="en-US" sz="4200" b="1" dirty="0"/>
                  <a:t> </a:t>
                </a:r>
                <a14:m>
                  <m:oMath xmlns:m="http://schemas.openxmlformats.org/officeDocument/2006/math">
                    <m:r>
                      <a:rPr lang="en-US" sz="4200" b="1" i="1">
                        <a:latin typeface="Cambria Math" panose="02040503050406030204" pitchFamily="18" charset="0"/>
                      </a:rPr>
                      <m:t>𝑨</m:t>
                    </m:r>
                    <m:r>
                      <a:rPr lang="en-US" sz="4200" b="1" i="1">
                        <a:latin typeface="Cambria Math" panose="02040503050406030204" pitchFamily="18" charset="0"/>
                      </a:rPr>
                      <m:t>∪</m:t>
                    </m:r>
                    <m:r>
                      <a:rPr lang="en-US" sz="4200" b="1" i="1">
                        <a:latin typeface="Cambria Math" panose="02040503050406030204" pitchFamily="18" charset="0"/>
                      </a:rPr>
                      <m:t>𝑩</m:t>
                    </m:r>
                  </m:oMath>
                </a14:m>
                <a:r>
                  <a:rPr lang="en-US" sz="4200" b="1" dirty="0"/>
                  <a:t> </a:t>
                </a:r>
                <a:r>
                  <a:rPr lang="en-US" sz="4200" b="1" dirty="0" err="1"/>
                  <a:t>và</a:t>
                </a:r>
                <a:r>
                  <a:rPr lang="en-US" sz="4200" b="1" dirty="0"/>
                  <a:t> </a:t>
                </a:r>
                <a14:m>
                  <m:oMath xmlns:m="http://schemas.openxmlformats.org/officeDocument/2006/math">
                    <m:r>
                      <a:rPr lang="en-US" sz="4200" b="1" i="1">
                        <a:latin typeface="Cambria Math" panose="02040503050406030204" pitchFamily="18" charset="0"/>
                      </a:rPr>
                      <m:t>𝑨𝑩</m:t>
                    </m:r>
                  </m:oMath>
                </a14:m>
                <a:r>
                  <a:rPr lang="en-US" sz="4200" b="1" dirty="0"/>
                  <a:t> </a:t>
                </a:r>
                <a:r>
                  <a:rPr lang="en-US" sz="4200" b="1" dirty="0" err="1"/>
                  <a:t>là</a:t>
                </a:r>
                <a:r>
                  <a:rPr lang="en-US" sz="4200" b="1" dirty="0"/>
                  <a:t> </a:t>
                </a:r>
                <a:r>
                  <a:rPr lang="en-US" sz="4200" b="1" dirty="0" err="1"/>
                  <a:t>tập</a:t>
                </a:r>
                <a:r>
                  <a:rPr lang="en-US" sz="4200" b="1" dirty="0"/>
                  <a:t> con </a:t>
                </a:r>
                <a:r>
                  <a:rPr lang="en-US" sz="4200" b="1" dirty="0" err="1"/>
                  <a:t>nào</a:t>
                </a:r>
                <a:r>
                  <a:rPr lang="en-US" sz="4200" b="1" dirty="0"/>
                  <a:t> </a:t>
                </a:r>
                <a:r>
                  <a:rPr lang="en-US" sz="4200" b="1" dirty="0" err="1"/>
                  <a:t>của</a:t>
                </a:r>
                <a:r>
                  <a:rPr lang="en-US" sz="4200" b="1" dirty="0"/>
                  <a:t> </a:t>
                </a:r>
                <a:r>
                  <a:rPr lang="en-US" sz="4200" b="1" dirty="0" err="1"/>
                  <a:t>không</a:t>
                </a:r>
                <a:r>
                  <a:rPr lang="en-US" sz="4200" b="1" dirty="0"/>
                  <a:t> </a:t>
                </a:r>
                <a:r>
                  <a:rPr lang="en-US" sz="4200" b="1" dirty="0" err="1"/>
                  <a:t>gian</a:t>
                </a:r>
                <a:r>
                  <a:rPr lang="en-US" sz="4200" b="1" dirty="0"/>
                  <a:t> </a:t>
                </a:r>
                <a:r>
                  <a:rPr lang="en-US" sz="4200" b="1" dirty="0" err="1"/>
                  <a:t>mẫu</a:t>
                </a:r>
                <a:r>
                  <a:rPr lang="en-US" sz="4200" b="1" dirty="0"/>
                  <a:t>?</a:t>
                </a:r>
                <a:endParaRPr lang="en-US" sz="4200" b="1" dirty="0">
                  <a:effectLst/>
                  <a:latin typeface="Times New Roman" panose="02020603050405020304" pitchFamily="18" charset="0"/>
                  <a:ea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0954ACD6-1D85-750D-E5E3-F12DEDA23C0C}"/>
                  </a:ext>
                </a:extLst>
              </p:cNvPr>
              <p:cNvSpPr txBox="1">
                <a:spLocks noRot="1" noChangeAspect="1" noMove="1" noResize="1" noEditPoints="1" noAdjustHandles="1" noChangeArrowheads="1" noChangeShapeType="1" noTextEdit="1"/>
              </p:cNvSpPr>
              <p:nvPr/>
            </p:nvSpPr>
            <p:spPr>
              <a:xfrm>
                <a:off x="413886" y="1374525"/>
                <a:ext cx="22882532" cy="3416320"/>
              </a:xfrm>
              <a:prstGeom prst="rect">
                <a:avLst/>
              </a:prstGeom>
              <a:blipFill>
                <a:blip r:embed="rId4"/>
                <a:stretch>
                  <a:fillRect l="-1039" t="-1070" r="-1492" b="-7130"/>
                </a:stretch>
              </a:blipFill>
            </p:spPr>
            <p:txBody>
              <a:bodyPr/>
              <a:lstStyle/>
              <a:p>
                <a:r>
                  <a:rPr lang="vi-VN">
                    <a:noFill/>
                  </a:rPr>
                  <a:t> </a:t>
                </a:r>
              </a:p>
            </p:txBody>
          </p:sp>
        </mc:Fallback>
      </mc:AlternateContent>
      <p:sp>
        <p:nvSpPr>
          <p:cNvPr id="3" name="Rounded Rectangle 52">
            <a:extLst>
              <a:ext uri="{FF2B5EF4-FFF2-40B4-BE49-F238E27FC236}">
                <a16:creationId xmlns:a16="http://schemas.microsoft.com/office/drawing/2014/main" id="{995103DB-FE60-930A-8043-9297D8A38617}"/>
              </a:ext>
            </a:extLst>
          </p:cNvPr>
          <p:cNvSpPr/>
          <p:nvPr/>
        </p:nvSpPr>
        <p:spPr>
          <a:xfrm>
            <a:off x="481892" y="5869654"/>
            <a:ext cx="23498926" cy="7389268"/>
          </a:xfrm>
          <a:prstGeom prst="roundRect">
            <a:avLst>
              <a:gd name="adj" fmla="val 3132"/>
            </a:avLst>
          </a:prstGeom>
          <a:solidFill>
            <a:schemeClr val="accent6">
              <a:lumMod val="20000"/>
              <a:lumOff val="80000"/>
            </a:schemeClr>
          </a:solidFill>
          <a:ln w="57150" cap="flat" cmpd="sng" algn="ctr">
            <a:solidFill>
              <a:srgbClr val="0999C8"/>
            </a:solidFill>
            <a:prstDash val="solid"/>
            <a:miter lim="800000"/>
          </a:ln>
          <a:effectLst>
            <a:innerShdw blurRad="114300">
              <a:prstClr val="black"/>
            </a:innerShdw>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Group 60">
            <a:extLst>
              <a:ext uri="{FF2B5EF4-FFF2-40B4-BE49-F238E27FC236}">
                <a16:creationId xmlns:a16="http://schemas.microsoft.com/office/drawing/2014/main" id="{564CA2A6-84CA-B66E-57CB-4BBA717834F1}"/>
              </a:ext>
            </a:extLst>
          </p:cNvPr>
          <p:cNvGrpSpPr/>
          <p:nvPr/>
        </p:nvGrpSpPr>
        <p:grpSpPr>
          <a:xfrm>
            <a:off x="413886" y="5838159"/>
            <a:ext cx="3568119" cy="800220"/>
            <a:chOff x="1224541" y="6305967"/>
            <a:chExt cx="3568119" cy="885308"/>
          </a:xfrm>
        </p:grpSpPr>
        <p:sp>
          <p:nvSpPr>
            <p:cNvPr id="6" name="Freeform 20">
              <a:extLst>
                <a:ext uri="{FF2B5EF4-FFF2-40B4-BE49-F238E27FC236}">
                  <a16:creationId xmlns:a16="http://schemas.microsoft.com/office/drawing/2014/main" id="{03CBB82D-4D68-5FA0-F2C1-136316EE3F56}"/>
                </a:ext>
              </a:extLst>
            </p:cNvPr>
            <p:cNvSpPr>
              <a:spLocks/>
            </p:cNvSpPr>
            <p:nvPr/>
          </p:nvSpPr>
          <p:spPr bwMode="auto">
            <a:xfrm rot="16200000" flipV="1">
              <a:off x="2880142" y="5238910"/>
              <a:ext cx="828631" cy="2996405"/>
            </a:xfrm>
            <a:prstGeom prst="round1Rect">
              <a:avLst/>
            </a:prstGeom>
            <a:solidFill>
              <a:sysClr val="window" lastClr="FFFFFF"/>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884DD20-6B99-7D42-EF80-815AAD9CCCA8}"/>
                </a:ext>
              </a:extLst>
            </p:cNvPr>
            <p:cNvSpPr txBox="1"/>
            <p:nvPr/>
          </p:nvSpPr>
          <p:spPr>
            <a:xfrm>
              <a:off x="2296330" y="6305967"/>
              <a:ext cx="2372765" cy="885308"/>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 name="Round Diagonal Corner Rectangle 58">
              <a:extLst>
                <a:ext uri="{FF2B5EF4-FFF2-40B4-BE49-F238E27FC236}">
                  <a16:creationId xmlns:a16="http://schemas.microsoft.com/office/drawing/2014/main" id="{728509CA-5E0A-5DF9-392A-950E85C1D64D}"/>
                </a:ext>
              </a:extLst>
            </p:cNvPr>
            <p:cNvSpPr/>
            <p:nvPr/>
          </p:nvSpPr>
          <p:spPr>
            <a:xfrm flipV="1">
              <a:off x="1224541" y="6322799"/>
              <a:ext cx="903517" cy="828630"/>
            </a:xfrm>
            <a:prstGeom prst="round2DiagRect">
              <a:avLst/>
            </a:prstGeom>
            <a:solidFill>
              <a:srgbClr val="0999C8"/>
            </a:solidFill>
            <a:ln w="57150" cap="flat" cmpd="sng" algn="ctr">
              <a:solidFill>
                <a:srgbClr val="0999C8"/>
              </a:solidFill>
              <a:prstDash val="solid"/>
              <a:miter lim="800000"/>
            </a:ln>
            <a:effectLst>
              <a:innerShdw blurRad="114300">
                <a:prstClr val="black"/>
              </a:innerShdw>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15">
              <a:extLst>
                <a:ext uri="{FF2B5EF4-FFF2-40B4-BE49-F238E27FC236}">
                  <a16:creationId xmlns:a16="http://schemas.microsoft.com/office/drawing/2014/main" id="{F6D994C0-FC65-E68C-14B0-42C34F14D638}"/>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AE93BB2-376F-460F-58F0-45A6E612CA56}"/>
                  </a:ext>
                </a:extLst>
              </p:cNvPr>
              <p:cNvSpPr txBox="1"/>
              <p:nvPr/>
            </p:nvSpPr>
            <p:spPr>
              <a:xfrm>
                <a:off x="612490" y="5530518"/>
                <a:ext cx="23357623" cy="6100709"/>
              </a:xfrm>
              <a:prstGeom prst="rect">
                <a:avLst/>
              </a:prstGeom>
              <a:noFill/>
            </p:spPr>
            <p:txBody>
              <a:bodyPr wrap="square" rtlCol="0">
                <a:spAutoFit/>
              </a:bodyPr>
              <a:lstStyle/>
              <a:p>
                <a:r>
                  <a:rPr lang="en-US" sz="4200" b="1" dirty="0">
                    <a:latin typeface="Tahoma" panose="020B0604030504040204" pitchFamily="34" charset="0"/>
                    <a:ea typeface="Tahoma" panose="020B0604030504040204" pitchFamily="34" charset="0"/>
                    <a:cs typeface="Tahoma" panose="020B0604030504040204" pitchFamily="34" charset="0"/>
                  </a:rPr>
                  <a:t>				</a:t>
                </a:r>
              </a:p>
              <a:p>
                <a:endParaRPr lang="en-US" sz="4200" b="1" dirty="0">
                  <a:latin typeface="Tahoma" panose="020B0604030504040204" pitchFamily="34" charset="0"/>
                  <a:ea typeface="Tahoma" panose="020B0604030504040204" pitchFamily="34" charset="0"/>
                  <a:cs typeface="Tahoma" panose="020B0604030504040204" pitchFamily="34" charset="0"/>
                </a:endParaRPr>
              </a:p>
              <a:p>
                <a:r>
                  <a:rPr lang="en-US" sz="4200" b="1" dirty="0"/>
                  <a:t>a) </a:t>
                </a:r>
                <a14:m>
                  <m:oMath xmlns:m="http://schemas.openxmlformats.org/officeDocument/2006/math">
                    <m:r>
                      <a:rPr lang="en-US" sz="4200" b="1" i="1">
                        <a:latin typeface="Cambria Math" panose="02040503050406030204" pitchFamily="18" charset="0"/>
                      </a:rPr>
                      <m:t>𝜴</m:t>
                    </m:r>
                    <m:r>
                      <a:rPr lang="en-US" sz="4200" b="1" i="1">
                        <a:latin typeface="Cambria Math" panose="02040503050406030204" pitchFamily="18" charset="0"/>
                      </a:rPr>
                      <m:t>=</m:t>
                    </m:r>
                    <m:d>
                      <m:dPr>
                        <m:begChr m:val="{"/>
                        <m:endChr m:val="}"/>
                        <m:ctrlPr>
                          <a:rPr lang="vi-VN" sz="4200" b="1" i="1">
                            <a:latin typeface="Cambria Math" panose="02040503050406030204" pitchFamily="18" charset="0"/>
                          </a:rPr>
                        </m:ctrlPr>
                      </m:dPr>
                      <m:e>
                        <m:r>
                          <a:rPr lang="en-US" sz="4200" b="1" i="1">
                            <a:latin typeface="Cambria Math" panose="02040503050406030204" pitchFamily="18" charset="0"/>
                          </a:rPr>
                          <m:t>𝟏</m:t>
                        </m:r>
                        <m:r>
                          <a:rPr lang="en-US" sz="4200" b="1" i="1">
                            <a:latin typeface="Cambria Math" panose="02040503050406030204" pitchFamily="18" charset="0"/>
                          </a:rPr>
                          <m:t>;</m:t>
                        </m:r>
                        <m:r>
                          <a:rPr lang="en-US" sz="4200" b="1" i="1">
                            <a:latin typeface="Cambria Math" panose="02040503050406030204" pitchFamily="18" charset="0"/>
                          </a:rPr>
                          <m:t>𝟐</m:t>
                        </m:r>
                        <m:r>
                          <a:rPr lang="en-US" sz="4200" b="1" i="1">
                            <a:latin typeface="Cambria Math" panose="02040503050406030204" pitchFamily="18" charset="0"/>
                          </a:rPr>
                          <m:t>;</m:t>
                        </m:r>
                        <m:r>
                          <a:rPr lang="en-US" sz="4200" b="1" i="1">
                            <a:latin typeface="Cambria Math" panose="02040503050406030204" pitchFamily="18" charset="0"/>
                          </a:rPr>
                          <m:t>𝟑</m:t>
                        </m:r>
                        <m:r>
                          <a:rPr lang="en-US" sz="4200" b="1" i="1">
                            <a:latin typeface="Cambria Math" panose="02040503050406030204" pitchFamily="18" charset="0"/>
                          </a:rPr>
                          <m:t>;</m:t>
                        </m:r>
                        <m:r>
                          <a:rPr lang="en-US" sz="4200" b="1" i="1">
                            <a:latin typeface="Cambria Math" panose="02040503050406030204" pitchFamily="18" charset="0"/>
                          </a:rPr>
                          <m:t>𝟒</m:t>
                        </m:r>
                        <m:r>
                          <a:rPr lang="en-US" sz="4200" b="1" i="1">
                            <a:latin typeface="Cambria Math" panose="02040503050406030204" pitchFamily="18" charset="0"/>
                          </a:rPr>
                          <m:t>;</m:t>
                        </m:r>
                        <m:r>
                          <a:rPr lang="en-US" sz="4200" b="1" i="1">
                            <a:latin typeface="Cambria Math" panose="02040503050406030204" pitchFamily="18" charset="0"/>
                          </a:rPr>
                          <m:t>𝟓</m:t>
                        </m:r>
                        <m:r>
                          <a:rPr lang="en-US" sz="4200" b="1" i="1">
                            <a:latin typeface="Cambria Math" panose="02040503050406030204" pitchFamily="18" charset="0"/>
                          </a:rPr>
                          <m:t>;</m:t>
                        </m:r>
                        <m:r>
                          <a:rPr lang="en-US" sz="4200" b="1" i="1">
                            <a:latin typeface="Cambria Math" panose="02040503050406030204" pitchFamily="18" charset="0"/>
                          </a:rPr>
                          <m:t>𝟔</m:t>
                        </m:r>
                        <m:r>
                          <a:rPr lang="en-US" sz="4200" b="1" i="1">
                            <a:latin typeface="Cambria Math" panose="02040503050406030204" pitchFamily="18" charset="0"/>
                          </a:rPr>
                          <m:t>;</m:t>
                        </m:r>
                        <m:r>
                          <a:rPr lang="en-US" sz="4200" b="1" i="1">
                            <a:latin typeface="Cambria Math" panose="02040503050406030204" pitchFamily="18" charset="0"/>
                          </a:rPr>
                          <m:t>𝟕</m:t>
                        </m:r>
                        <m:r>
                          <a:rPr lang="en-US" sz="4200" b="1" i="1">
                            <a:latin typeface="Cambria Math" panose="02040503050406030204" pitchFamily="18" charset="0"/>
                          </a:rPr>
                          <m:t>;</m:t>
                        </m:r>
                        <m:r>
                          <a:rPr lang="en-US" sz="4200" b="1" i="1">
                            <a:latin typeface="Cambria Math" panose="02040503050406030204" pitchFamily="18" charset="0"/>
                          </a:rPr>
                          <m:t>𝟖</m:t>
                        </m:r>
                        <m:r>
                          <a:rPr lang="en-US" sz="4200" b="1" i="1">
                            <a:latin typeface="Cambria Math" panose="02040503050406030204" pitchFamily="18" charset="0"/>
                          </a:rPr>
                          <m:t>;</m:t>
                        </m:r>
                        <m:r>
                          <a:rPr lang="en-US" sz="4200" b="1" i="1">
                            <a:latin typeface="Cambria Math" panose="02040503050406030204" pitchFamily="18" charset="0"/>
                          </a:rPr>
                          <m:t>𝟗</m:t>
                        </m:r>
                        <m:r>
                          <a:rPr lang="en-US" sz="4200" b="1" i="1">
                            <a:latin typeface="Cambria Math" panose="02040503050406030204" pitchFamily="18" charset="0"/>
                          </a:rPr>
                          <m:t>;</m:t>
                        </m:r>
                        <m:r>
                          <a:rPr lang="en-US" sz="4200" b="1" i="1">
                            <a:latin typeface="Cambria Math" panose="02040503050406030204" pitchFamily="18" charset="0"/>
                          </a:rPr>
                          <m:t>𝟏𝟎</m:t>
                        </m:r>
                        <m:r>
                          <a:rPr lang="en-US" sz="4200" b="1" i="1">
                            <a:latin typeface="Cambria Math" panose="02040503050406030204" pitchFamily="18" charset="0"/>
                          </a:rPr>
                          <m:t>;</m:t>
                        </m:r>
                        <m:r>
                          <a:rPr lang="en-US" sz="4200" b="1" i="1">
                            <a:latin typeface="Cambria Math" panose="02040503050406030204" pitchFamily="18" charset="0"/>
                          </a:rPr>
                          <m:t>𝟏𝟏</m:t>
                        </m:r>
                        <m:r>
                          <a:rPr lang="en-US" sz="4200" b="1" i="1">
                            <a:latin typeface="Cambria Math" panose="02040503050406030204" pitchFamily="18" charset="0"/>
                          </a:rPr>
                          <m:t>;</m:t>
                        </m:r>
                        <m:r>
                          <a:rPr lang="en-US" sz="4200" b="1" i="1">
                            <a:latin typeface="Cambria Math" panose="02040503050406030204" pitchFamily="18" charset="0"/>
                          </a:rPr>
                          <m:t>𝟏𝟐</m:t>
                        </m:r>
                        <m:r>
                          <a:rPr lang="en-US" sz="4200" b="1" i="1">
                            <a:latin typeface="Cambria Math" panose="02040503050406030204" pitchFamily="18" charset="0"/>
                          </a:rPr>
                          <m:t>;</m:t>
                        </m:r>
                        <m:r>
                          <a:rPr lang="en-US" sz="4200" b="1" i="1">
                            <a:latin typeface="Cambria Math" panose="02040503050406030204" pitchFamily="18" charset="0"/>
                          </a:rPr>
                          <m:t>𝟏𝟑</m:t>
                        </m:r>
                        <m:r>
                          <a:rPr lang="en-US" sz="4200" b="1" i="1">
                            <a:latin typeface="Cambria Math" panose="02040503050406030204" pitchFamily="18" charset="0"/>
                          </a:rPr>
                          <m:t>;</m:t>
                        </m:r>
                        <m:r>
                          <a:rPr lang="en-US" sz="4200" b="1" i="1">
                            <a:latin typeface="Cambria Math" panose="02040503050406030204" pitchFamily="18" charset="0"/>
                          </a:rPr>
                          <m:t>𝟏𝟒</m:t>
                        </m:r>
                        <m:r>
                          <a:rPr lang="en-US" sz="4200" b="1" i="1">
                            <a:latin typeface="Cambria Math" panose="02040503050406030204" pitchFamily="18" charset="0"/>
                          </a:rPr>
                          <m:t>;</m:t>
                        </m:r>
                        <m:r>
                          <a:rPr lang="en-US" sz="4200" b="1" i="1">
                            <a:latin typeface="Cambria Math" panose="02040503050406030204" pitchFamily="18" charset="0"/>
                          </a:rPr>
                          <m:t>𝟏𝟓</m:t>
                        </m:r>
                      </m:e>
                    </m:d>
                  </m:oMath>
                </a14:m>
                <a:r>
                  <a:rPr lang="en-US" sz="4200" b="1" dirty="0"/>
                  <a:t>.</a:t>
                </a:r>
                <a:endParaRPr lang="vi-VN" sz="4200" dirty="0"/>
              </a:p>
              <a:p>
                <a:r>
                  <a:rPr lang="en-US" sz="4200" b="1" dirty="0"/>
                  <a:t>b) </a:t>
                </a:r>
                <a:r>
                  <a:rPr lang="en-US" sz="4200" b="1" dirty="0" err="1"/>
                  <a:t>Biến</a:t>
                </a:r>
                <a:r>
                  <a:rPr lang="en-US" sz="4200" b="1" dirty="0"/>
                  <a:t> </a:t>
                </a:r>
                <a:r>
                  <a:rPr lang="en-US" sz="4200" b="1" dirty="0" err="1"/>
                  <a:t>cố</a:t>
                </a:r>
                <a:r>
                  <a:rPr lang="en-US" sz="4200" b="1" dirty="0"/>
                  <a:t> </a:t>
                </a:r>
                <a14:m>
                  <m:oMath xmlns:m="http://schemas.openxmlformats.org/officeDocument/2006/math">
                    <m:r>
                      <a:rPr lang="en-US" sz="4200" b="1" i="1">
                        <a:latin typeface="Cambria Math" panose="02040503050406030204" pitchFamily="18" charset="0"/>
                      </a:rPr>
                      <m:t>𝑨</m:t>
                    </m:r>
                    <m:r>
                      <a:rPr lang="en-US" sz="4200" b="1" i="1">
                        <a:latin typeface="Cambria Math" panose="02040503050406030204" pitchFamily="18" charset="0"/>
                      </a:rPr>
                      <m:t>∪</m:t>
                    </m:r>
                    <m:r>
                      <a:rPr lang="en-US" sz="4200" b="1" i="1">
                        <a:latin typeface="Cambria Math" panose="02040503050406030204" pitchFamily="18" charset="0"/>
                      </a:rPr>
                      <m:t>𝑩</m:t>
                    </m:r>
                  </m:oMath>
                </a14:m>
                <a:r>
                  <a:rPr lang="en-US" sz="4200" b="1" dirty="0"/>
                  <a:t>: “</a:t>
                </a:r>
                <a:r>
                  <a:rPr lang="en-US" sz="4200" b="1" dirty="0" err="1"/>
                  <a:t>Số</a:t>
                </a:r>
                <a:r>
                  <a:rPr lang="en-US" sz="4200" b="1" dirty="0"/>
                  <a:t> </a:t>
                </a:r>
                <a:r>
                  <a:rPr lang="en-US" sz="4200" b="1" dirty="0" err="1"/>
                  <a:t>ghi</a:t>
                </a:r>
                <a:r>
                  <a:rPr lang="en-US" sz="4200" b="1" dirty="0"/>
                  <a:t> </a:t>
                </a:r>
                <a:r>
                  <a:rPr lang="en-US" sz="4200" b="1" dirty="0" err="1"/>
                  <a:t>trên</a:t>
                </a:r>
                <a:r>
                  <a:rPr lang="en-US" sz="4200" b="1" dirty="0"/>
                  <a:t> </a:t>
                </a:r>
                <a:r>
                  <a:rPr lang="en-US" sz="4200" b="1" dirty="0" err="1"/>
                  <a:t>tấm</a:t>
                </a:r>
                <a:r>
                  <a:rPr lang="en-US" sz="4200" b="1" dirty="0"/>
                  <a:t> </a:t>
                </a:r>
                <a:r>
                  <a:rPr lang="en-US" sz="4200" b="1" dirty="0" err="1"/>
                  <a:t>thẻ</a:t>
                </a:r>
                <a:r>
                  <a:rPr lang="en-US" sz="4200" b="1" dirty="0"/>
                  <a:t> </a:t>
                </a:r>
                <a:r>
                  <a:rPr lang="en-US" sz="4200" b="1" dirty="0" err="1"/>
                  <a:t>là</a:t>
                </a:r>
                <a:r>
                  <a:rPr lang="en-US" sz="4200" b="1" dirty="0"/>
                  <a:t> </a:t>
                </a:r>
                <a:r>
                  <a:rPr lang="en-US" sz="4200" b="1" dirty="0" err="1"/>
                  <a:t>số</a:t>
                </a:r>
                <a:r>
                  <a:rPr lang="en-US" sz="4200" b="1" dirty="0"/>
                  <a:t> </a:t>
                </a:r>
                <a:r>
                  <a:rPr lang="en-US" sz="4200" b="1" dirty="0" err="1"/>
                  <a:t>nhỏ</a:t>
                </a:r>
                <a:r>
                  <a:rPr lang="en-US" sz="4200" b="1" dirty="0"/>
                  <a:t> </a:t>
                </a:r>
                <a:r>
                  <a:rPr lang="en-US" sz="4200" b="1" dirty="0" err="1"/>
                  <a:t>hơn</a:t>
                </a:r>
                <a:r>
                  <a:rPr lang="en-US" sz="4200" b="1" dirty="0"/>
                  <a:t> 7 </a:t>
                </a:r>
                <a:r>
                  <a:rPr lang="en-US" sz="4200" b="1" dirty="0" err="1"/>
                  <a:t>hoặc</a:t>
                </a:r>
                <a:r>
                  <a:rPr lang="en-US" sz="4200" b="1" dirty="0"/>
                  <a:t> </a:t>
                </a:r>
                <a:r>
                  <a:rPr lang="en-US" sz="4200" b="1" dirty="0" err="1"/>
                  <a:t>số</a:t>
                </a:r>
                <a:r>
                  <a:rPr lang="en-US" sz="4200" b="1" dirty="0"/>
                  <a:t> </a:t>
                </a:r>
                <a:r>
                  <a:rPr lang="en-US" sz="4200" b="1" dirty="0" err="1"/>
                  <a:t>nguyên</a:t>
                </a:r>
                <a:r>
                  <a:rPr lang="en-US" sz="4200" b="1" dirty="0"/>
                  <a:t> </a:t>
                </a:r>
                <a:r>
                  <a:rPr lang="en-US" sz="4200" b="1" dirty="0" err="1"/>
                  <a:t>tố</a:t>
                </a:r>
                <a:r>
                  <a:rPr lang="en-US" sz="4200" b="1" dirty="0"/>
                  <a:t>”.</a:t>
                </a:r>
                <a:endParaRPr lang="vi-VN" sz="4200" dirty="0"/>
              </a:p>
              <a:p>
                <a14:m>
                  <m:oMath xmlns:m="http://schemas.openxmlformats.org/officeDocument/2006/math">
                    <m:r>
                      <a:rPr lang="en-US" sz="4200" b="1" i="1">
                        <a:latin typeface="Cambria Math" panose="02040503050406030204" pitchFamily="18" charset="0"/>
                      </a:rPr>
                      <m:t>𝑨</m:t>
                    </m:r>
                    <m:r>
                      <a:rPr lang="en-US" sz="4200" b="1" i="1">
                        <a:latin typeface="Cambria Math" panose="02040503050406030204" pitchFamily="18" charset="0"/>
                      </a:rPr>
                      <m:t>=</m:t>
                    </m:r>
                    <m:d>
                      <m:dPr>
                        <m:begChr m:val="{"/>
                        <m:endChr m:val="}"/>
                        <m:ctrlPr>
                          <a:rPr lang="vi-VN" sz="4200" b="1" i="1">
                            <a:latin typeface="Cambria Math" panose="02040503050406030204" pitchFamily="18" charset="0"/>
                          </a:rPr>
                        </m:ctrlPr>
                      </m:dPr>
                      <m:e>
                        <m:r>
                          <a:rPr lang="en-US" sz="4200" b="1" i="1">
                            <a:latin typeface="Cambria Math" panose="02040503050406030204" pitchFamily="18" charset="0"/>
                          </a:rPr>
                          <m:t>𝟏</m:t>
                        </m:r>
                        <m:r>
                          <a:rPr lang="en-US" sz="4200" b="1" i="1">
                            <a:latin typeface="Cambria Math" panose="02040503050406030204" pitchFamily="18" charset="0"/>
                          </a:rPr>
                          <m:t>;</m:t>
                        </m:r>
                        <m:r>
                          <a:rPr lang="en-US" sz="4200" b="1" i="1">
                            <a:latin typeface="Cambria Math" panose="02040503050406030204" pitchFamily="18" charset="0"/>
                          </a:rPr>
                          <m:t>𝟐</m:t>
                        </m:r>
                        <m:r>
                          <a:rPr lang="en-US" sz="4200" b="1" i="1">
                            <a:latin typeface="Cambria Math" panose="02040503050406030204" pitchFamily="18" charset="0"/>
                          </a:rPr>
                          <m:t>;</m:t>
                        </m:r>
                        <m:r>
                          <a:rPr lang="en-US" sz="4200" b="1" i="1">
                            <a:latin typeface="Cambria Math" panose="02040503050406030204" pitchFamily="18" charset="0"/>
                          </a:rPr>
                          <m:t>𝟑</m:t>
                        </m:r>
                        <m:r>
                          <a:rPr lang="en-US" sz="4200" b="1" i="1">
                            <a:latin typeface="Cambria Math" panose="02040503050406030204" pitchFamily="18" charset="0"/>
                          </a:rPr>
                          <m:t>;</m:t>
                        </m:r>
                        <m:r>
                          <a:rPr lang="en-US" sz="4200" b="1" i="1">
                            <a:latin typeface="Cambria Math" panose="02040503050406030204" pitchFamily="18" charset="0"/>
                          </a:rPr>
                          <m:t>𝟒</m:t>
                        </m:r>
                        <m:r>
                          <a:rPr lang="en-US" sz="4200" b="1" i="1">
                            <a:latin typeface="Cambria Math" panose="02040503050406030204" pitchFamily="18" charset="0"/>
                          </a:rPr>
                          <m:t>;</m:t>
                        </m:r>
                        <m:r>
                          <a:rPr lang="en-US" sz="4200" b="1" i="1">
                            <a:latin typeface="Cambria Math" panose="02040503050406030204" pitchFamily="18" charset="0"/>
                          </a:rPr>
                          <m:t>𝟓</m:t>
                        </m:r>
                        <m:r>
                          <a:rPr lang="en-US" sz="4200" b="1" i="1">
                            <a:latin typeface="Cambria Math" panose="02040503050406030204" pitchFamily="18" charset="0"/>
                          </a:rPr>
                          <m:t>;</m:t>
                        </m:r>
                        <m:r>
                          <a:rPr lang="en-US" sz="4200" b="1" i="1">
                            <a:latin typeface="Cambria Math" panose="02040503050406030204" pitchFamily="18" charset="0"/>
                          </a:rPr>
                          <m:t>𝟔</m:t>
                        </m:r>
                      </m:e>
                    </m:d>
                  </m:oMath>
                </a14:m>
                <a:r>
                  <a:rPr lang="en-US" sz="4200" b="1" dirty="0"/>
                  <a:t>; </a:t>
                </a:r>
                <a14:m>
                  <m:oMath xmlns:m="http://schemas.openxmlformats.org/officeDocument/2006/math">
                    <m:r>
                      <a:rPr lang="en-US" sz="4200" b="1" i="1">
                        <a:latin typeface="Cambria Math" panose="02040503050406030204" pitchFamily="18" charset="0"/>
                      </a:rPr>
                      <m:t>𝑩</m:t>
                    </m:r>
                    <m:r>
                      <a:rPr lang="en-US" sz="4200" b="1" i="1">
                        <a:latin typeface="Cambria Math" panose="02040503050406030204" pitchFamily="18" charset="0"/>
                      </a:rPr>
                      <m:t>=</m:t>
                    </m:r>
                    <m:d>
                      <m:dPr>
                        <m:begChr m:val="{"/>
                        <m:endChr m:val="}"/>
                        <m:ctrlPr>
                          <a:rPr lang="vi-VN" sz="4200" b="1" i="1">
                            <a:latin typeface="Cambria Math" panose="02040503050406030204" pitchFamily="18" charset="0"/>
                          </a:rPr>
                        </m:ctrlPr>
                      </m:dPr>
                      <m:e>
                        <m:r>
                          <a:rPr lang="en-US" sz="4200" b="1" i="1" smtClean="0">
                            <a:latin typeface="Cambria Math" panose="02040503050406030204" pitchFamily="18" charset="0"/>
                          </a:rPr>
                          <m:t>𝟐</m:t>
                        </m:r>
                        <m:r>
                          <a:rPr lang="en-US" sz="4200" b="1" i="1">
                            <a:latin typeface="Cambria Math" panose="02040503050406030204" pitchFamily="18" charset="0"/>
                          </a:rPr>
                          <m:t>;</m:t>
                        </m:r>
                        <m:r>
                          <a:rPr lang="en-US" sz="4200" b="1" i="1">
                            <a:latin typeface="Cambria Math" panose="02040503050406030204" pitchFamily="18" charset="0"/>
                          </a:rPr>
                          <m:t>𝟑</m:t>
                        </m:r>
                        <m:r>
                          <a:rPr lang="en-US" sz="4200" b="1" i="1">
                            <a:latin typeface="Cambria Math" panose="02040503050406030204" pitchFamily="18" charset="0"/>
                          </a:rPr>
                          <m:t>;</m:t>
                        </m:r>
                        <m:r>
                          <a:rPr lang="en-US" sz="4200" b="1" i="1">
                            <a:latin typeface="Cambria Math" panose="02040503050406030204" pitchFamily="18" charset="0"/>
                          </a:rPr>
                          <m:t>𝟓</m:t>
                        </m:r>
                        <m:r>
                          <a:rPr lang="en-US" sz="4200" b="1" i="1">
                            <a:latin typeface="Cambria Math" panose="02040503050406030204" pitchFamily="18" charset="0"/>
                          </a:rPr>
                          <m:t>;</m:t>
                        </m:r>
                        <m:r>
                          <a:rPr lang="en-US" sz="4200" b="1" i="1">
                            <a:latin typeface="Cambria Math" panose="02040503050406030204" pitchFamily="18" charset="0"/>
                          </a:rPr>
                          <m:t>𝟕</m:t>
                        </m:r>
                        <m:r>
                          <a:rPr lang="en-US" sz="4200" b="1" i="1">
                            <a:latin typeface="Cambria Math" panose="02040503050406030204" pitchFamily="18" charset="0"/>
                          </a:rPr>
                          <m:t>;</m:t>
                        </m:r>
                        <m:r>
                          <a:rPr lang="en-US" sz="4200" b="1" i="1">
                            <a:latin typeface="Cambria Math" panose="02040503050406030204" pitchFamily="18" charset="0"/>
                          </a:rPr>
                          <m:t>𝟏𝟏</m:t>
                        </m:r>
                        <m:r>
                          <a:rPr lang="en-US" sz="4200" b="1" i="1">
                            <a:latin typeface="Cambria Math" panose="02040503050406030204" pitchFamily="18" charset="0"/>
                          </a:rPr>
                          <m:t>;</m:t>
                        </m:r>
                        <m:r>
                          <a:rPr lang="en-US" sz="4200" b="1" i="1">
                            <a:latin typeface="Cambria Math" panose="02040503050406030204" pitchFamily="18" charset="0"/>
                          </a:rPr>
                          <m:t>𝟏𝟑</m:t>
                        </m:r>
                      </m:e>
                    </m:d>
                  </m:oMath>
                </a14:m>
                <a:endParaRPr lang="vi-VN" sz="4200" dirty="0"/>
              </a:p>
              <a:p>
                <a14:m>
                  <m:oMath xmlns:m="http://schemas.openxmlformats.org/officeDocument/2006/math">
                    <m:r>
                      <a:rPr lang="en-US" sz="4200" b="1" i="1">
                        <a:latin typeface="Cambria Math" panose="02040503050406030204" pitchFamily="18" charset="0"/>
                      </a:rPr>
                      <m:t>𝑨</m:t>
                    </m:r>
                    <m:r>
                      <a:rPr lang="en-US" sz="4200" b="1" i="1">
                        <a:latin typeface="Cambria Math" panose="02040503050406030204" pitchFamily="18" charset="0"/>
                      </a:rPr>
                      <m:t>∪</m:t>
                    </m:r>
                    <m:r>
                      <a:rPr lang="en-US" sz="4200" b="1" i="1">
                        <a:latin typeface="Cambria Math" panose="02040503050406030204" pitchFamily="18" charset="0"/>
                      </a:rPr>
                      <m:t>𝑩</m:t>
                    </m:r>
                    <m:r>
                      <a:rPr lang="vi-VN" sz="4200" b="1" i="1" smtClean="0">
                        <a:latin typeface="Cambria Math" panose="02040503050406030204" pitchFamily="18" charset="0"/>
                      </a:rPr>
                      <m:t>=</m:t>
                    </m:r>
                    <m:d>
                      <m:dPr>
                        <m:begChr m:val="{"/>
                        <m:endChr m:val="}"/>
                        <m:ctrlPr>
                          <a:rPr lang="vi-VN" sz="4200" b="1" i="1">
                            <a:latin typeface="Cambria Math" panose="02040503050406030204" pitchFamily="18" charset="0"/>
                          </a:rPr>
                        </m:ctrlPr>
                      </m:dPr>
                      <m:e>
                        <m:r>
                          <a:rPr lang="en-US" sz="4200" b="1" i="1">
                            <a:latin typeface="Cambria Math" panose="02040503050406030204" pitchFamily="18" charset="0"/>
                          </a:rPr>
                          <m:t>𝟏</m:t>
                        </m:r>
                        <m:r>
                          <a:rPr lang="en-US" sz="4200" b="1" i="1">
                            <a:latin typeface="Cambria Math" panose="02040503050406030204" pitchFamily="18" charset="0"/>
                          </a:rPr>
                          <m:t>;</m:t>
                        </m:r>
                        <m:r>
                          <a:rPr lang="en-US" sz="4200" b="1" i="1">
                            <a:latin typeface="Cambria Math" panose="02040503050406030204" pitchFamily="18" charset="0"/>
                          </a:rPr>
                          <m:t>𝟐</m:t>
                        </m:r>
                        <m:r>
                          <a:rPr lang="en-US" sz="4200" b="1" i="1">
                            <a:latin typeface="Cambria Math" panose="02040503050406030204" pitchFamily="18" charset="0"/>
                          </a:rPr>
                          <m:t>;</m:t>
                        </m:r>
                        <m:r>
                          <a:rPr lang="en-US" sz="4200" b="1" i="1">
                            <a:latin typeface="Cambria Math" panose="02040503050406030204" pitchFamily="18" charset="0"/>
                          </a:rPr>
                          <m:t>𝟑</m:t>
                        </m:r>
                        <m:r>
                          <a:rPr lang="en-US" sz="4200" b="1" i="1">
                            <a:latin typeface="Cambria Math" panose="02040503050406030204" pitchFamily="18" charset="0"/>
                          </a:rPr>
                          <m:t>;</m:t>
                        </m:r>
                        <m:r>
                          <a:rPr lang="en-US" sz="4200" b="1" i="1">
                            <a:latin typeface="Cambria Math" panose="02040503050406030204" pitchFamily="18" charset="0"/>
                          </a:rPr>
                          <m:t>𝟒</m:t>
                        </m:r>
                        <m:r>
                          <a:rPr lang="en-US" sz="4200" b="1" i="1">
                            <a:latin typeface="Cambria Math" panose="02040503050406030204" pitchFamily="18" charset="0"/>
                          </a:rPr>
                          <m:t>;</m:t>
                        </m:r>
                        <m:r>
                          <a:rPr lang="en-US" sz="4200" b="1" i="1">
                            <a:latin typeface="Cambria Math" panose="02040503050406030204" pitchFamily="18" charset="0"/>
                          </a:rPr>
                          <m:t>𝟓</m:t>
                        </m:r>
                        <m:r>
                          <a:rPr lang="en-US" sz="4200" b="1" i="1">
                            <a:latin typeface="Cambria Math" panose="02040503050406030204" pitchFamily="18" charset="0"/>
                          </a:rPr>
                          <m:t>;</m:t>
                        </m:r>
                        <m:r>
                          <a:rPr lang="en-US" sz="4200" b="1" i="1">
                            <a:latin typeface="Cambria Math" panose="02040503050406030204" pitchFamily="18" charset="0"/>
                          </a:rPr>
                          <m:t>𝟔</m:t>
                        </m:r>
                        <m:r>
                          <a:rPr lang="en-US" sz="4200" b="1" i="1">
                            <a:latin typeface="Cambria Math" panose="02040503050406030204" pitchFamily="18" charset="0"/>
                          </a:rPr>
                          <m:t>;</m:t>
                        </m:r>
                        <m:r>
                          <a:rPr lang="en-US" sz="4200" b="1" i="1">
                            <a:latin typeface="Cambria Math" panose="02040503050406030204" pitchFamily="18" charset="0"/>
                          </a:rPr>
                          <m:t>𝟕</m:t>
                        </m:r>
                        <m:r>
                          <a:rPr lang="en-US" sz="4200" b="1" i="1">
                            <a:latin typeface="Cambria Math" panose="02040503050406030204" pitchFamily="18" charset="0"/>
                          </a:rPr>
                          <m:t>;</m:t>
                        </m:r>
                        <m:r>
                          <a:rPr lang="en-US" sz="4200" b="1" i="1">
                            <a:latin typeface="Cambria Math" panose="02040503050406030204" pitchFamily="18" charset="0"/>
                          </a:rPr>
                          <m:t>𝟏𝟏</m:t>
                        </m:r>
                        <m:r>
                          <a:rPr lang="en-US" sz="4200" b="1" i="1">
                            <a:latin typeface="Cambria Math" panose="02040503050406030204" pitchFamily="18" charset="0"/>
                          </a:rPr>
                          <m:t>;</m:t>
                        </m:r>
                        <m:r>
                          <a:rPr lang="en-US" sz="4200" b="1" i="1">
                            <a:latin typeface="Cambria Math" panose="02040503050406030204" pitchFamily="18" charset="0"/>
                          </a:rPr>
                          <m:t>𝟏𝟑</m:t>
                        </m:r>
                      </m:e>
                    </m:d>
                  </m:oMath>
                </a14:m>
                <a:r>
                  <a:rPr lang="en-US" sz="4200" b="1" dirty="0"/>
                  <a:t>.</a:t>
                </a:r>
                <a:endParaRPr lang="vi-VN" sz="4200" dirty="0"/>
              </a:p>
              <a:p>
                <a:r>
                  <a:rPr lang="en-US" sz="4200" b="1" dirty="0" err="1"/>
                  <a:t>Biến</a:t>
                </a:r>
                <a:r>
                  <a:rPr lang="en-US" sz="4200" b="1" dirty="0"/>
                  <a:t> </a:t>
                </a:r>
                <a:r>
                  <a:rPr lang="en-US" sz="4200" b="1" dirty="0" err="1"/>
                  <a:t>cố</a:t>
                </a:r>
                <a:r>
                  <a:rPr lang="en-US" sz="4200" b="1" dirty="0"/>
                  <a:t> </a:t>
                </a:r>
                <a14:m>
                  <m:oMath xmlns:m="http://schemas.openxmlformats.org/officeDocument/2006/math">
                    <m:r>
                      <a:rPr lang="en-US" sz="4200" b="1" i="1">
                        <a:latin typeface="Cambria Math" panose="02040503050406030204" pitchFamily="18" charset="0"/>
                      </a:rPr>
                      <m:t>𝑨𝑩</m:t>
                    </m:r>
                  </m:oMath>
                </a14:m>
                <a:r>
                  <a:rPr lang="en-US" sz="4200" b="1" dirty="0"/>
                  <a:t>: “</a:t>
                </a:r>
                <a:r>
                  <a:rPr lang="en-US" sz="4200" b="1" dirty="0" err="1"/>
                  <a:t>Số</a:t>
                </a:r>
                <a:r>
                  <a:rPr lang="en-US" sz="4200" b="1" dirty="0"/>
                  <a:t> </a:t>
                </a:r>
                <a:r>
                  <a:rPr lang="en-US" sz="4200" b="1" dirty="0" err="1"/>
                  <a:t>ghi</a:t>
                </a:r>
                <a:r>
                  <a:rPr lang="en-US" sz="4200" b="1" dirty="0"/>
                  <a:t> </a:t>
                </a:r>
                <a:r>
                  <a:rPr lang="en-US" sz="4200" b="1" dirty="0" err="1"/>
                  <a:t>trên</a:t>
                </a:r>
                <a:r>
                  <a:rPr lang="en-US" sz="4200" b="1" dirty="0"/>
                  <a:t> </a:t>
                </a:r>
                <a:r>
                  <a:rPr lang="en-US" sz="4200" b="1" dirty="0" err="1"/>
                  <a:t>tấm</a:t>
                </a:r>
                <a:r>
                  <a:rPr lang="en-US" sz="4200" b="1" dirty="0"/>
                  <a:t> </a:t>
                </a:r>
                <a:r>
                  <a:rPr lang="en-US" sz="4200" b="1" dirty="0" err="1"/>
                  <a:t>thẻ</a:t>
                </a:r>
                <a:r>
                  <a:rPr lang="en-US" sz="4200" b="1" dirty="0"/>
                  <a:t> </a:t>
                </a:r>
                <a:r>
                  <a:rPr lang="en-US" sz="4200" b="1" dirty="0" err="1"/>
                  <a:t>là</a:t>
                </a:r>
                <a:r>
                  <a:rPr lang="en-US" sz="4200" b="1" dirty="0"/>
                  <a:t> </a:t>
                </a:r>
                <a:r>
                  <a:rPr lang="en-US" sz="4200" b="1" dirty="0" err="1"/>
                  <a:t>số</a:t>
                </a:r>
                <a:r>
                  <a:rPr lang="en-US" sz="4200" b="1" dirty="0"/>
                  <a:t> </a:t>
                </a:r>
                <a:r>
                  <a:rPr lang="en-US" sz="4200" b="1" dirty="0" err="1"/>
                  <a:t>nhỏ</a:t>
                </a:r>
                <a:r>
                  <a:rPr lang="en-US" sz="4200" b="1" dirty="0"/>
                  <a:t> </a:t>
                </a:r>
                <a:r>
                  <a:rPr lang="en-US" sz="4200" b="1" dirty="0" err="1"/>
                  <a:t>hơn</a:t>
                </a:r>
                <a:r>
                  <a:rPr lang="en-US" sz="4200" b="1" dirty="0"/>
                  <a:t> 7 </a:t>
                </a:r>
                <a:r>
                  <a:rPr lang="en-US" sz="4200" b="1" dirty="0" err="1"/>
                  <a:t>và</a:t>
                </a:r>
                <a:r>
                  <a:rPr lang="en-US" sz="4200" b="1" dirty="0"/>
                  <a:t> </a:t>
                </a:r>
                <a:r>
                  <a:rPr lang="en-US" sz="4200" b="1" dirty="0" err="1"/>
                  <a:t>là</a:t>
                </a:r>
                <a:r>
                  <a:rPr lang="en-US" sz="4200" b="1" dirty="0"/>
                  <a:t> </a:t>
                </a:r>
                <a:r>
                  <a:rPr lang="en-US" sz="4200" b="1" dirty="0" err="1"/>
                  <a:t>số</a:t>
                </a:r>
                <a:r>
                  <a:rPr lang="en-US" sz="4200" b="1" dirty="0"/>
                  <a:t> </a:t>
                </a:r>
                <a:r>
                  <a:rPr lang="en-US" sz="4200" b="1" dirty="0" err="1"/>
                  <a:t>nguyên</a:t>
                </a:r>
                <a:r>
                  <a:rPr lang="en-US" sz="4200" b="1" dirty="0"/>
                  <a:t> </a:t>
                </a:r>
                <a:r>
                  <a:rPr lang="en-US" sz="4200" b="1" dirty="0" err="1"/>
                  <a:t>tố</a:t>
                </a:r>
                <a:r>
                  <a:rPr lang="en-US" sz="4200" b="1" dirty="0"/>
                  <a:t>”.</a:t>
                </a:r>
                <a:endParaRPr lang="vi-VN" sz="4200" dirty="0"/>
              </a:p>
              <a:p>
                <a14:m>
                  <m:oMath xmlns:m="http://schemas.openxmlformats.org/officeDocument/2006/math">
                    <m:r>
                      <a:rPr lang="en-US" sz="4200" b="1" i="1">
                        <a:latin typeface="Cambria Math" panose="02040503050406030204" pitchFamily="18" charset="0"/>
                      </a:rPr>
                      <m:t>𝑨𝑩</m:t>
                    </m:r>
                    <m:r>
                      <a:rPr lang="en-US" sz="4200" b="1" i="1">
                        <a:latin typeface="Cambria Math" panose="02040503050406030204" pitchFamily="18" charset="0"/>
                      </a:rPr>
                      <m:t>=</m:t>
                    </m:r>
                    <m:d>
                      <m:dPr>
                        <m:begChr m:val="{"/>
                        <m:endChr m:val="}"/>
                        <m:ctrlPr>
                          <a:rPr lang="vi-VN" sz="4200" b="1" i="1">
                            <a:latin typeface="Cambria Math" panose="02040503050406030204" pitchFamily="18" charset="0"/>
                          </a:rPr>
                        </m:ctrlPr>
                      </m:dPr>
                      <m:e>
                        <m:r>
                          <a:rPr lang="en-US" sz="4200" b="1" i="1">
                            <a:latin typeface="Cambria Math" panose="02040503050406030204" pitchFamily="18" charset="0"/>
                          </a:rPr>
                          <m:t>𝟐</m:t>
                        </m:r>
                        <m:r>
                          <a:rPr lang="en-US" sz="4200" b="1" i="1">
                            <a:latin typeface="Cambria Math" panose="02040503050406030204" pitchFamily="18" charset="0"/>
                          </a:rPr>
                          <m:t>;</m:t>
                        </m:r>
                        <m:r>
                          <a:rPr lang="en-US" sz="4200" b="1" i="1">
                            <a:latin typeface="Cambria Math" panose="02040503050406030204" pitchFamily="18" charset="0"/>
                          </a:rPr>
                          <m:t>𝟑</m:t>
                        </m:r>
                        <m:r>
                          <a:rPr lang="en-US" sz="4200" b="1" i="1">
                            <a:latin typeface="Cambria Math" panose="02040503050406030204" pitchFamily="18" charset="0"/>
                          </a:rPr>
                          <m:t>;</m:t>
                        </m:r>
                        <m:r>
                          <a:rPr lang="en-US" sz="4200" b="1" i="1">
                            <a:latin typeface="Cambria Math" panose="02040503050406030204" pitchFamily="18" charset="0"/>
                          </a:rPr>
                          <m:t>𝟓</m:t>
                        </m:r>
                      </m:e>
                    </m:d>
                  </m:oMath>
                </a14:m>
                <a:r>
                  <a:rPr lang="en-US" sz="4200" b="1" dirty="0"/>
                  <a:t>.</a:t>
                </a:r>
                <a:endParaRPr lang="vi-VN" sz="4200" dirty="0"/>
              </a:p>
              <a:p>
                <a:pPr>
                  <a:lnSpc>
                    <a:spcPct val="150000"/>
                  </a:lnSpc>
                </a:pPr>
                <a:endParaRPr lang="en-US" sz="42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TextBox 50">
                <a:extLst>
                  <a:ext uri="{FF2B5EF4-FFF2-40B4-BE49-F238E27FC236}">
                    <a16:creationId xmlns:a16="http://schemas.microsoft.com/office/drawing/2014/main" id="{9AE93BB2-376F-460F-58F0-45A6E612CA56}"/>
                  </a:ext>
                </a:extLst>
              </p:cNvPr>
              <p:cNvSpPr txBox="1">
                <a:spLocks noRot="1" noChangeAspect="1" noMove="1" noResize="1" noEditPoints="1" noAdjustHandles="1" noChangeArrowheads="1" noChangeShapeType="1" noTextEdit="1"/>
              </p:cNvSpPr>
              <p:nvPr/>
            </p:nvSpPr>
            <p:spPr>
              <a:xfrm>
                <a:off x="612490" y="5530518"/>
                <a:ext cx="23357623" cy="6100709"/>
              </a:xfrm>
              <a:prstGeom prst="rect">
                <a:avLst/>
              </a:prstGeom>
              <a:blipFill>
                <a:blip r:embed="rId5"/>
                <a:stretch>
                  <a:fillRect l="-992"/>
                </a:stretch>
              </a:blipFill>
            </p:spPr>
            <p:txBody>
              <a:bodyPr/>
              <a:lstStyle/>
              <a:p>
                <a:r>
                  <a:rPr lang="vi-VN">
                    <a:noFill/>
                  </a:rPr>
                  <a:t> </a:t>
                </a:r>
              </a:p>
            </p:txBody>
          </p:sp>
        </mc:Fallback>
      </mc:AlternateContent>
    </p:spTree>
    <p:extLst>
      <p:ext uri="{BB962C8B-B14F-4D97-AF65-F5344CB8AC3E}">
        <p14:creationId xmlns:p14="http://schemas.microsoft.com/office/powerpoint/2010/main" val="3231387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1">
                                            <p:txEl>
                                              <p:pRg st="0" end="0"/>
                                            </p:txEl>
                                          </p:spTgt>
                                        </p:tgtEl>
                                        <p:attrNameLst>
                                          <p:attrName>style.visibility</p:attrName>
                                        </p:attrNameLst>
                                      </p:cBhvr>
                                      <p:to>
                                        <p:strVal val="visible"/>
                                      </p:to>
                                    </p:set>
                                    <p:animEffect transition="in" filter="wipe(left)">
                                      <p:cBhvr>
                                        <p:cTn id="26" dur="500"/>
                                        <p:tgtEl>
                                          <p:spTgt spid="5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1">
                                            <p:txEl>
                                              <p:pRg st="2" end="2"/>
                                            </p:txEl>
                                          </p:spTgt>
                                        </p:tgtEl>
                                        <p:attrNameLst>
                                          <p:attrName>style.visibility</p:attrName>
                                        </p:attrNameLst>
                                      </p:cBhvr>
                                      <p:to>
                                        <p:strVal val="visible"/>
                                      </p:to>
                                    </p:set>
                                    <p:animEffect transition="in" filter="wipe(left)">
                                      <p:cBhvr>
                                        <p:cTn id="31" dur="500"/>
                                        <p:tgtEl>
                                          <p:spTgt spid="51">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1">
                                            <p:txEl>
                                              <p:pRg st="3" end="3"/>
                                            </p:txEl>
                                          </p:spTgt>
                                        </p:tgtEl>
                                        <p:attrNameLst>
                                          <p:attrName>style.visibility</p:attrName>
                                        </p:attrNameLst>
                                      </p:cBhvr>
                                      <p:to>
                                        <p:strVal val="visible"/>
                                      </p:to>
                                    </p:set>
                                    <p:animEffect transition="in" filter="wipe(left)">
                                      <p:cBhvr>
                                        <p:cTn id="36" dur="500"/>
                                        <p:tgtEl>
                                          <p:spTgt spid="51">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1">
                                            <p:txEl>
                                              <p:pRg st="4" end="4"/>
                                            </p:txEl>
                                          </p:spTgt>
                                        </p:tgtEl>
                                        <p:attrNameLst>
                                          <p:attrName>style.visibility</p:attrName>
                                        </p:attrNameLst>
                                      </p:cBhvr>
                                      <p:to>
                                        <p:strVal val="visible"/>
                                      </p:to>
                                    </p:set>
                                    <p:animEffect transition="in" filter="wipe(left)">
                                      <p:cBhvr>
                                        <p:cTn id="41" dur="500"/>
                                        <p:tgtEl>
                                          <p:spTgt spid="51">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51">
                                            <p:txEl>
                                              <p:pRg st="5" end="5"/>
                                            </p:txEl>
                                          </p:spTgt>
                                        </p:tgtEl>
                                        <p:attrNameLst>
                                          <p:attrName>style.visibility</p:attrName>
                                        </p:attrNameLst>
                                      </p:cBhvr>
                                      <p:to>
                                        <p:strVal val="visible"/>
                                      </p:to>
                                    </p:set>
                                    <p:animEffect transition="in" filter="wipe(left)">
                                      <p:cBhvr>
                                        <p:cTn id="46" dur="500"/>
                                        <p:tgtEl>
                                          <p:spTgt spid="51">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51">
                                            <p:txEl>
                                              <p:pRg st="6" end="6"/>
                                            </p:txEl>
                                          </p:spTgt>
                                        </p:tgtEl>
                                        <p:attrNameLst>
                                          <p:attrName>style.visibility</p:attrName>
                                        </p:attrNameLst>
                                      </p:cBhvr>
                                      <p:to>
                                        <p:strVal val="visible"/>
                                      </p:to>
                                    </p:set>
                                    <p:animEffect transition="in" filter="wipe(left)">
                                      <p:cBhvr>
                                        <p:cTn id="51" dur="500"/>
                                        <p:tgtEl>
                                          <p:spTgt spid="51">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51">
                                            <p:txEl>
                                              <p:pRg st="7" end="7"/>
                                            </p:txEl>
                                          </p:spTgt>
                                        </p:tgtEl>
                                        <p:attrNameLst>
                                          <p:attrName>style.visibility</p:attrName>
                                        </p:attrNameLst>
                                      </p:cBhvr>
                                      <p:to>
                                        <p:strVal val="visible"/>
                                      </p:to>
                                    </p:set>
                                    <p:animEffect transition="in" filter="wipe(left)">
                                      <p:cBhvr>
                                        <p:cTn id="56" dur="500"/>
                                        <p:tgtEl>
                                          <p:spTgt spid="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10" name="Rounded Rectangle 61">
            <a:extLst>
              <a:ext uri="{FF2B5EF4-FFF2-40B4-BE49-F238E27FC236}">
                <a16:creationId xmlns:a16="http://schemas.microsoft.com/office/drawing/2014/main" id="{145C94D3-BEAB-E775-8B95-FE171526E141}"/>
              </a:ext>
            </a:extLst>
          </p:cNvPr>
          <p:cNvSpPr/>
          <p:nvPr/>
        </p:nvSpPr>
        <p:spPr>
          <a:xfrm>
            <a:off x="389928" y="1457722"/>
            <a:ext cx="23684993" cy="4003920"/>
          </a:xfrm>
          <a:prstGeom prst="roundRect">
            <a:avLst>
              <a:gd name="adj" fmla="val 5347"/>
            </a:avLst>
          </a:prstGeom>
          <a:solidFill>
            <a:schemeClr val="accent4">
              <a:lumMod val="20000"/>
              <a:lumOff val="80000"/>
            </a:schemeClr>
          </a:solidFill>
          <a:ln w="28575" cap="flat" cmpd="sng" algn="ctr">
            <a:solidFill>
              <a:srgbClr val="70AD47">
                <a:lumMod val="75000"/>
              </a:srgbClr>
            </a:solidFill>
            <a:prstDash val="solid"/>
            <a:miter lim="800000"/>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504EC8FD-69FE-4989-8123-0802D5CE7583}"/>
              </a:ext>
            </a:extLst>
          </p:cNvPr>
          <p:cNvGrpSpPr/>
          <p:nvPr/>
        </p:nvGrpSpPr>
        <p:grpSpPr>
          <a:xfrm>
            <a:off x="186267" y="1163917"/>
            <a:ext cx="24011466" cy="12326562"/>
            <a:chOff x="9460835" y="1435468"/>
            <a:chExt cx="22518143" cy="12326562"/>
          </a:xfrm>
        </p:grpSpPr>
        <p:sp>
          <p:nvSpPr>
            <p:cNvPr id="14" name="Rectangle: Diagonal Corners Rounded 13">
              <a:extLst>
                <a:ext uri="{FF2B5EF4-FFF2-40B4-BE49-F238E27FC236}">
                  <a16:creationId xmlns:a16="http://schemas.microsoft.com/office/drawing/2014/main" id="{4F7D40A2-0860-4B66-B349-690B44B74626}"/>
                </a:ext>
              </a:extLst>
            </p:cNvPr>
            <p:cNvSpPr/>
            <p:nvPr/>
          </p:nvSpPr>
          <p:spPr>
            <a:xfrm>
              <a:off x="9460835" y="1527287"/>
              <a:ext cx="22518143" cy="12234743"/>
            </a:xfrm>
            <a:prstGeom prst="round2DiagRect">
              <a:avLst>
                <a:gd name="adj1" fmla="val 0"/>
                <a:gd name="adj2" fmla="val 1769"/>
              </a:avLst>
            </a:prstGeom>
            <a:no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p:txBody>
        </p:sp>
        <p:grpSp>
          <p:nvGrpSpPr>
            <p:cNvPr id="15" name="Group 14">
              <a:extLst>
                <a:ext uri="{FF2B5EF4-FFF2-40B4-BE49-F238E27FC236}">
                  <a16:creationId xmlns:a16="http://schemas.microsoft.com/office/drawing/2014/main" id="{08ACBA74-AC27-45C5-846C-F29AAA3777FB}"/>
                </a:ext>
              </a:extLst>
            </p:cNvPr>
            <p:cNvGrpSpPr/>
            <p:nvPr/>
          </p:nvGrpSpPr>
          <p:grpSpPr>
            <a:xfrm>
              <a:off x="9576010" y="1435468"/>
              <a:ext cx="2838821" cy="1037561"/>
              <a:chOff x="9324529" y="1435467"/>
              <a:chExt cx="2838821" cy="1037561"/>
            </a:xfrm>
          </p:grpSpPr>
          <p:grpSp>
            <p:nvGrpSpPr>
              <p:cNvPr id="27" name="Group 26">
                <a:extLst>
                  <a:ext uri="{FF2B5EF4-FFF2-40B4-BE49-F238E27FC236}">
                    <a16:creationId xmlns:a16="http://schemas.microsoft.com/office/drawing/2014/main" id="{0004B154-0B47-4F60-B107-7DE0FF204308}"/>
                  </a:ext>
                </a:extLst>
              </p:cNvPr>
              <p:cNvGrpSpPr/>
              <p:nvPr/>
            </p:nvGrpSpPr>
            <p:grpSpPr>
              <a:xfrm>
                <a:off x="9324529" y="1462271"/>
                <a:ext cx="2838821" cy="1010757"/>
                <a:chOff x="311859" y="5129576"/>
                <a:chExt cx="1632044" cy="620806"/>
              </a:xfrm>
            </p:grpSpPr>
            <p:grpSp>
              <p:nvGrpSpPr>
                <p:cNvPr id="29" name="Group 28">
                  <a:extLst>
                    <a:ext uri="{FF2B5EF4-FFF2-40B4-BE49-F238E27FC236}">
                      <a16:creationId xmlns:a16="http://schemas.microsoft.com/office/drawing/2014/main" id="{ED1F3D67-458F-44D9-A762-F73BC1FE0399}"/>
                    </a:ext>
                  </a:extLst>
                </p:cNvPr>
                <p:cNvGrpSpPr/>
                <p:nvPr/>
              </p:nvGrpSpPr>
              <p:grpSpPr>
                <a:xfrm>
                  <a:off x="311859" y="5129576"/>
                  <a:ext cx="1588455" cy="620806"/>
                  <a:chOff x="579089" y="6169777"/>
                  <a:chExt cx="1588455" cy="493806"/>
                </a:xfrm>
              </p:grpSpPr>
              <p:sp>
                <p:nvSpPr>
                  <p:cNvPr id="31" name="Freeform: Shape 30">
                    <a:extLst>
                      <a:ext uri="{FF2B5EF4-FFF2-40B4-BE49-F238E27FC236}">
                        <a16:creationId xmlns:a16="http://schemas.microsoft.com/office/drawing/2014/main" id="{68F29292-89D7-4425-9F51-0C451C023B6F}"/>
                      </a:ext>
                    </a:extLst>
                  </p:cNvPr>
                  <p:cNvSpPr/>
                  <p:nvPr/>
                </p:nvSpPr>
                <p:spPr>
                  <a:xfrm rot="10800000">
                    <a:off x="579089" y="6190961"/>
                    <a:ext cx="1588455" cy="47262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522AD1D4-CE90-48B9-B22D-D30EBEACC1D9}"/>
                      </a:ext>
                    </a:extLst>
                  </p:cNvPr>
                  <p:cNvSpPr/>
                  <p:nvPr/>
                </p:nvSpPr>
                <p:spPr>
                  <a:xfrm rot="10800000">
                    <a:off x="623912" y="6169777"/>
                    <a:ext cx="1430521" cy="396461"/>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Freeform: Shape 29">
                  <a:extLst>
                    <a:ext uri="{FF2B5EF4-FFF2-40B4-BE49-F238E27FC236}">
                      <a16:creationId xmlns:a16="http://schemas.microsoft.com/office/drawing/2014/main" id="{49137458-563A-4FB9-B2C2-BF24886BC4C3}"/>
                    </a:ext>
                  </a:extLst>
                </p:cNvPr>
                <p:cNvSpPr/>
                <p:nvPr/>
              </p:nvSpPr>
              <p:spPr>
                <a:xfrm rot="10800000">
                  <a:off x="355448" y="5146650"/>
                  <a:ext cx="1588455" cy="45719"/>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Box 27">
                <a:extLst>
                  <a:ext uri="{FF2B5EF4-FFF2-40B4-BE49-F238E27FC236}">
                    <a16:creationId xmlns:a16="http://schemas.microsoft.com/office/drawing/2014/main" id="{C2EA57FA-C05C-4ABA-A45F-B6FB2E4FCC46}"/>
                  </a:ext>
                </a:extLst>
              </p:cNvPr>
              <p:cNvSpPr txBox="1"/>
              <p:nvPr/>
            </p:nvSpPr>
            <p:spPr>
              <a:xfrm>
                <a:off x="9478164" y="1435467"/>
                <a:ext cx="2490434" cy="984885"/>
              </a:xfrm>
              <a:prstGeom prst="rect">
                <a:avLst/>
              </a:prstGeom>
              <a:noFill/>
            </p:spPr>
            <p:txBody>
              <a:bodyPr wrap="square" rtlCol="0">
                <a:spAutoFit/>
              </a:bodyPr>
              <a:lstStyle/>
              <a:p>
                <a:pPr marL="457200" indent="-457200">
                  <a:buBlip>
                    <a:blip r:embed="rId3"/>
                  </a:buBlip>
                </a:pPr>
                <a:r>
                  <a:rPr lang="en-US" sz="5800" b="1" i="1" dirty="0">
                    <a:solidFill>
                      <a:srgbClr val="FF0000"/>
                    </a:solidFill>
                    <a:latin typeface="Tahoma" panose="020B0604030504040204" pitchFamily="34" charset="0"/>
                    <a:ea typeface="Tahoma" panose="020B0604030504040204" pitchFamily="34" charset="0"/>
                    <a:cs typeface="Tahoma" panose="020B0604030504040204" pitchFamily="34" charset="0"/>
                  </a:rPr>
                  <a:t> 8.2</a:t>
                </a:r>
              </a:p>
            </p:txBody>
          </p:sp>
        </p:gr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954ACD6-1D85-750D-E5E3-F12DEDA23C0C}"/>
                  </a:ext>
                </a:extLst>
              </p:cNvPr>
              <p:cNvSpPr txBox="1"/>
              <p:nvPr/>
            </p:nvSpPr>
            <p:spPr>
              <a:xfrm>
                <a:off x="413886" y="1374525"/>
                <a:ext cx="22882532" cy="3970318"/>
              </a:xfrm>
              <a:prstGeom prst="rect">
                <a:avLst/>
              </a:prstGeom>
              <a:noFill/>
            </p:spPr>
            <p:txBody>
              <a:bodyPr wrap="square">
                <a:spAutoFit/>
              </a:bodyPr>
              <a:lstStyle/>
              <a:p>
                <a:r>
                  <a:rPr lang="en-US" sz="42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200" b="1" dirty="0" err="1"/>
                  <a:t>Gieo</a:t>
                </a:r>
                <a:r>
                  <a:rPr lang="en-US" sz="4200" b="1" dirty="0"/>
                  <a:t> </a:t>
                </a:r>
                <a:r>
                  <a:rPr lang="en-US" sz="4200" b="1" dirty="0" err="1"/>
                  <a:t>hai</a:t>
                </a:r>
                <a:r>
                  <a:rPr lang="en-US" sz="4200" b="1" dirty="0"/>
                  <a:t> con </a:t>
                </a:r>
                <a:r>
                  <a:rPr lang="en-US" sz="4200" b="1" dirty="0" err="1"/>
                  <a:t>xúc</a:t>
                </a:r>
                <a:r>
                  <a:rPr lang="en-US" sz="4200" b="1" dirty="0"/>
                  <a:t> </a:t>
                </a:r>
                <a:r>
                  <a:rPr lang="en-US" sz="4200" b="1" dirty="0" err="1"/>
                  <a:t>xắc</a:t>
                </a:r>
                <a:r>
                  <a:rPr lang="en-US" sz="4200" b="1" dirty="0"/>
                  <a:t> </a:t>
                </a:r>
                <a:r>
                  <a:rPr lang="en-US" sz="4200" b="1" dirty="0" err="1"/>
                  <a:t>cân</a:t>
                </a:r>
                <a:r>
                  <a:rPr lang="en-US" sz="4200" b="1" dirty="0"/>
                  <a:t> </a:t>
                </a:r>
                <a:r>
                  <a:rPr lang="en-US" sz="4200" b="1" dirty="0" err="1"/>
                  <a:t>đối</a:t>
                </a:r>
                <a:r>
                  <a:rPr lang="en-US" sz="4200" b="1" dirty="0"/>
                  <a:t>, </a:t>
                </a:r>
                <a:r>
                  <a:rPr lang="en-US" sz="4200" b="1" dirty="0" err="1"/>
                  <a:t>đồng</a:t>
                </a:r>
                <a:r>
                  <a:rPr lang="en-US" sz="4200" b="1" dirty="0"/>
                  <a:t> </a:t>
                </a:r>
                <a:r>
                  <a:rPr lang="en-US" sz="4200" b="1" dirty="0" err="1"/>
                  <a:t>chất</a:t>
                </a:r>
                <a:r>
                  <a:rPr lang="en-US" sz="4200" b="1" dirty="0"/>
                  <a:t>. </a:t>
                </a:r>
                <a:r>
                  <a:rPr lang="en-US" sz="4200" b="1" dirty="0" err="1"/>
                  <a:t>Xét</a:t>
                </a:r>
                <a:r>
                  <a:rPr lang="en-US" sz="4200" b="1" dirty="0"/>
                  <a:t> </a:t>
                </a:r>
                <a:r>
                  <a:rPr lang="en-US" sz="4200" b="1" dirty="0" err="1"/>
                  <a:t>các</a:t>
                </a:r>
                <a:r>
                  <a:rPr lang="en-US" sz="4200" b="1" dirty="0"/>
                  <a:t> </a:t>
                </a:r>
                <a:r>
                  <a:rPr lang="en-US" sz="4200" b="1" dirty="0" err="1"/>
                  <a:t>biến</a:t>
                </a:r>
                <a:r>
                  <a:rPr lang="en-US" sz="4200" b="1" dirty="0"/>
                  <a:t> </a:t>
                </a:r>
                <a:r>
                  <a:rPr lang="en-US" sz="4200" b="1" dirty="0" err="1"/>
                  <a:t>cố</a:t>
                </a:r>
                <a:r>
                  <a:rPr lang="en-US" sz="4200" b="1" dirty="0"/>
                  <a:t> </a:t>
                </a:r>
                <a:r>
                  <a:rPr lang="en-US" sz="4200" b="1" dirty="0" err="1"/>
                  <a:t>sau</a:t>
                </a:r>
                <a:r>
                  <a:rPr lang="en-US" sz="4200" b="1" dirty="0"/>
                  <a:t>:</a:t>
                </a:r>
                <a:endParaRPr lang="vi-VN" sz="4200" dirty="0"/>
              </a:p>
              <a:p>
                <a:endParaRPr lang="en-US" sz="4200" b="1" i="1" dirty="0">
                  <a:latin typeface="Cambria Math" panose="02040503050406030204" pitchFamily="18" charset="0"/>
                </a:endParaRPr>
              </a:p>
              <a:p>
                <a14:m>
                  <m:oMath xmlns:m="http://schemas.openxmlformats.org/officeDocument/2006/math">
                    <m:r>
                      <a:rPr lang="en-US" sz="4200" b="1" i="1">
                        <a:latin typeface="Cambria Math" panose="02040503050406030204" pitchFamily="18" charset="0"/>
                      </a:rPr>
                      <m:t>𝑬</m:t>
                    </m:r>
                  </m:oMath>
                </a14:m>
                <a:r>
                  <a:rPr lang="en-US" sz="4200" b="1" dirty="0"/>
                  <a:t>: “</a:t>
                </a:r>
                <a:r>
                  <a:rPr lang="en-US" sz="4200" b="1" dirty="0" err="1"/>
                  <a:t>Số</a:t>
                </a:r>
                <a:r>
                  <a:rPr lang="en-US" sz="4200" b="1" dirty="0"/>
                  <a:t> </a:t>
                </a:r>
                <a:r>
                  <a:rPr lang="en-US" sz="4200" b="1" dirty="0" err="1"/>
                  <a:t>chấm</a:t>
                </a:r>
                <a:r>
                  <a:rPr lang="en-US" sz="4200" b="1" dirty="0"/>
                  <a:t> </a:t>
                </a:r>
                <a:r>
                  <a:rPr lang="en-US" sz="4200" b="1" dirty="0" err="1"/>
                  <a:t>xuất</a:t>
                </a:r>
                <a:r>
                  <a:rPr lang="en-US" sz="4200" b="1" dirty="0"/>
                  <a:t> </a:t>
                </a:r>
                <a:r>
                  <a:rPr lang="en-US" sz="4200" b="1" dirty="0" err="1"/>
                  <a:t>hiện</a:t>
                </a:r>
                <a:r>
                  <a:rPr lang="en-US" sz="4200" b="1" dirty="0"/>
                  <a:t> </a:t>
                </a:r>
                <a:r>
                  <a:rPr lang="en-US" sz="4200" b="1" dirty="0" err="1"/>
                  <a:t>trên</a:t>
                </a:r>
                <a:r>
                  <a:rPr lang="en-US" sz="4200" b="1" dirty="0"/>
                  <a:t> </a:t>
                </a:r>
                <a:r>
                  <a:rPr lang="en-US" sz="4200" b="1" dirty="0" err="1"/>
                  <a:t>hai</a:t>
                </a:r>
                <a:r>
                  <a:rPr lang="en-US" sz="4200" b="1" dirty="0"/>
                  <a:t> con </a:t>
                </a:r>
                <a:r>
                  <a:rPr lang="en-US" sz="4200" b="1" dirty="0" err="1"/>
                  <a:t>xúc</a:t>
                </a:r>
                <a:r>
                  <a:rPr lang="en-US" sz="4200" b="1" dirty="0"/>
                  <a:t> </a:t>
                </a:r>
                <a:r>
                  <a:rPr lang="en-US" sz="4200" b="1" dirty="0" err="1"/>
                  <a:t>xắc</a:t>
                </a:r>
                <a:r>
                  <a:rPr lang="en-US" sz="4200" b="1" dirty="0"/>
                  <a:t> </a:t>
                </a:r>
                <a:r>
                  <a:rPr lang="en-US" sz="4200" b="1" dirty="0" err="1"/>
                  <a:t>đều</a:t>
                </a:r>
                <a:r>
                  <a:rPr lang="en-US" sz="4200" b="1" dirty="0"/>
                  <a:t> </a:t>
                </a:r>
                <a:r>
                  <a:rPr lang="en-US" sz="4200" b="1" dirty="0" err="1"/>
                  <a:t>là</a:t>
                </a:r>
                <a:r>
                  <a:rPr lang="en-US" sz="4200" b="1" dirty="0"/>
                  <a:t> </a:t>
                </a:r>
                <a:r>
                  <a:rPr lang="en-US" sz="4200" b="1" dirty="0" err="1"/>
                  <a:t>số</a:t>
                </a:r>
                <a:r>
                  <a:rPr lang="en-US" sz="4200" b="1" dirty="0"/>
                  <a:t> </a:t>
                </a:r>
                <a:r>
                  <a:rPr lang="en-US" sz="4200" b="1" dirty="0" err="1"/>
                  <a:t>chẵn</a:t>
                </a:r>
                <a:r>
                  <a:rPr lang="en-US" sz="4200" b="1" dirty="0"/>
                  <a:t>”;</a:t>
                </a:r>
                <a:endParaRPr lang="vi-VN" sz="4200" dirty="0"/>
              </a:p>
              <a:p>
                <a14:m>
                  <m:oMath xmlns:m="http://schemas.openxmlformats.org/officeDocument/2006/math">
                    <m:r>
                      <a:rPr lang="en-US" sz="4200" b="1" i="1">
                        <a:latin typeface="Cambria Math" panose="02040503050406030204" pitchFamily="18" charset="0"/>
                      </a:rPr>
                      <m:t>𝑭</m:t>
                    </m:r>
                  </m:oMath>
                </a14:m>
                <a:r>
                  <a:rPr lang="en-US" sz="4200" b="1" dirty="0"/>
                  <a:t>: “</a:t>
                </a:r>
                <a:r>
                  <a:rPr lang="en-US" sz="4200" b="1" dirty="0" err="1"/>
                  <a:t>Số</a:t>
                </a:r>
                <a:r>
                  <a:rPr lang="en-US" sz="4200" b="1" dirty="0"/>
                  <a:t> </a:t>
                </a:r>
                <a:r>
                  <a:rPr lang="en-US" sz="4200" b="1" dirty="0" err="1"/>
                  <a:t>chấm</a:t>
                </a:r>
                <a:r>
                  <a:rPr lang="en-US" sz="4200" b="1" dirty="0"/>
                  <a:t> </a:t>
                </a:r>
                <a:r>
                  <a:rPr lang="en-US" sz="4200" b="1" dirty="0" err="1"/>
                  <a:t>xuất</a:t>
                </a:r>
                <a:r>
                  <a:rPr lang="en-US" sz="4200" b="1" dirty="0"/>
                  <a:t> </a:t>
                </a:r>
                <a:r>
                  <a:rPr lang="en-US" sz="4200" b="1" dirty="0" err="1"/>
                  <a:t>hiện</a:t>
                </a:r>
                <a:r>
                  <a:rPr lang="en-US" sz="4200" b="1" dirty="0"/>
                  <a:t> </a:t>
                </a:r>
                <a:r>
                  <a:rPr lang="en-US" sz="4200" b="1" dirty="0" err="1"/>
                  <a:t>trên</a:t>
                </a:r>
                <a:r>
                  <a:rPr lang="en-US" sz="4200" b="1" dirty="0"/>
                  <a:t> </a:t>
                </a:r>
                <a:r>
                  <a:rPr lang="en-US" sz="4200" b="1" dirty="0" err="1"/>
                  <a:t>hai</a:t>
                </a:r>
                <a:r>
                  <a:rPr lang="en-US" sz="4200" b="1" dirty="0"/>
                  <a:t> con </a:t>
                </a:r>
                <a:r>
                  <a:rPr lang="en-US" sz="4200" b="1" dirty="0" err="1"/>
                  <a:t>xúc</a:t>
                </a:r>
                <a:r>
                  <a:rPr lang="en-US" sz="4200" b="1" dirty="0"/>
                  <a:t> </a:t>
                </a:r>
                <a:r>
                  <a:rPr lang="en-US" sz="4200" b="1" dirty="0" err="1"/>
                  <a:t>xắc</a:t>
                </a:r>
                <a:r>
                  <a:rPr lang="en-US" sz="4200" b="1" dirty="0"/>
                  <a:t> </a:t>
                </a:r>
                <a:r>
                  <a:rPr lang="en-US" sz="4200" b="1" dirty="0" err="1"/>
                  <a:t>khác</a:t>
                </a:r>
                <a:r>
                  <a:rPr lang="en-US" sz="4200" b="1" dirty="0"/>
                  <a:t> </a:t>
                </a:r>
                <a:r>
                  <a:rPr lang="en-US" sz="4200" b="1" dirty="0" err="1"/>
                  <a:t>tính</a:t>
                </a:r>
                <a:r>
                  <a:rPr lang="en-US" sz="4200" b="1" dirty="0"/>
                  <a:t> </a:t>
                </a:r>
                <a:r>
                  <a:rPr lang="en-US" sz="4200" b="1" dirty="0" err="1"/>
                  <a:t>chẵn</a:t>
                </a:r>
                <a:r>
                  <a:rPr lang="en-US" sz="4200" b="1" dirty="0"/>
                  <a:t> </a:t>
                </a:r>
                <a:r>
                  <a:rPr lang="en-US" sz="4200" b="1" dirty="0" err="1"/>
                  <a:t>lẻ</a:t>
                </a:r>
                <a:r>
                  <a:rPr lang="en-US" sz="4200" b="1" dirty="0"/>
                  <a:t>”;</a:t>
                </a:r>
                <a:endParaRPr lang="vi-VN" sz="4200" dirty="0"/>
              </a:p>
              <a:p>
                <a14:m>
                  <m:oMath xmlns:m="http://schemas.openxmlformats.org/officeDocument/2006/math">
                    <m:r>
                      <a:rPr lang="en-US" sz="4200" b="1" i="1">
                        <a:latin typeface="Cambria Math" panose="02040503050406030204" pitchFamily="18" charset="0"/>
                      </a:rPr>
                      <m:t>𝑲</m:t>
                    </m:r>
                  </m:oMath>
                </a14:m>
                <a:r>
                  <a:rPr lang="en-US" sz="4200" b="1" dirty="0"/>
                  <a:t>: “</a:t>
                </a:r>
                <a:r>
                  <a:rPr lang="en-US" sz="4200" b="1" dirty="0" err="1"/>
                  <a:t>Tích</a:t>
                </a:r>
                <a:r>
                  <a:rPr lang="en-US" sz="4200" b="1" dirty="0"/>
                  <a:t> </a:t>
                </a:r>
                <a:r>
                  <a:rPr lang="en-US" sz="4200" b="1" dirty="0" err="1"/>
                  <a:t>số</a:t>
                </a:r>
                <a:r>
                  <a:rPr lang="en-US" sz="4200" b="1" dirty="0"/>
                  <a:t> </a:t>
                </a:r>
                <a:r>
                  <a:rPr lang="en-US" sz="4200" b="1" dirty="0" err="1"/>
                  <a:t>chấm</a:t>
                </a:r>
                <a:r>
                  <a:rPr lang="en-US" sz="4200" b="1" dirty="0"/>
                  <a:t> </a:t>
                </a:r>
                <a:r>
                  <a:rPr lang="en-US" sz="4200" b="1" dirty="0" err="1"/>
                  <a:t>xuất</a:t>
                </a:r>
                <a:r>
                  <a:rPr lang="en-US" sz="4200" b="1" dirty="0"/>
                  <a:t> </a:t>
                </a:r>
                <a:r>
                  <a:rPr lang="en-US" sz="4200" b="1" dirty="0" err="1"/>
                  <a:t>hiện</a:t>
                </a:r>
                <a:r>
                  <a:rPr lang="en-US" sz="4200" b="1" dirty="0"/>
                  <a:t> </a:t>
                </a:r>
                <a:r>
                  <a:rPr lang="en-US" sz="4200" b="1" dirty="0" err="1"/>
                  <a:t>trên</a:t>
                </a:r>
                <a:r>
                  <a:rPr lang="en-US" sz="4200" b="1" dirty="0"/>
                  <a:t> </a:t>
                </a:r>
                <a:r>
                  <a:rPr lang="en-US" sz="4200" b="1" dirty="0" err="1"/>
                  <a:t>hai</a:t>
                </a:r>
                <a:r>
                  <a:rPr lang="en-US" sz="4200" b="1" dirty="0"/>
                  <a:t> con </a:t>
                </a:r>
                <a:r>
                  <a:rPr lang="en-US" sz="4200" b="1" dirty="0" err="1"/>
                  <a:t>xúc</a:t>
                </a:r>
                <a:r>
                  <a:rPr lang="en-US" sz="4200" b="1" dirty="0"/>
                  <a:t> </a:t>
                </a:r>
                <a:r>
                  <a:rPr lang="en-US" sz="4200" b="1" dirty="0" err="1"/>
                  <a:t>xắc</a:t>
                </a:r>
                <a:r>
                  <a:rPr lang="en-US" sz="4200" b="1" dirty="0"/>
                  <a:t> </a:t>
                </a:r>
                <a:r>
                  <a:rPr lang="en-US" sz="4200" b="1" dirty="0" err="1"/>
                  <a:t>là</a:t>
                </a:r>
                <a:r>
                  <a:rPr lang="en-US" sz="4200" b="1" dirty="0"/>
                  <a:t> </a:t>
                </a:r>
                <a:r>
                  <a:rPr lang="en-US" sz="4200" b="1" dirty="0" err="1"/>
                  <a:t>số</a:t>
                </a:r>
                <a:r>
                  <a:rPr lang="en-US" sz="4200" b="1" dirty="0"/>
                  <a:t> </a:t>
                </a:r>
                <a:r>
                  <a:rPr lang="en-US" sz="4200" b="1" dirty="0" err="1"/>
                  <a:t>chẵn</a:t>
                </a:r>
                <a:r>
                  <a:rPr lang="en-US" sz="4200" b="1" dirty="0"/>
                  <a:t>”;</a:t>
                </a:r>
                <a:endParaRPr lang="vi-VN" sz="4200" dirty="0"/>
              </a:p>
              <a:p>
                <a:r>
                  <a:rPr lang="en-US" sz="4200" b="1" dirty="0" err="1"/>
                  <a:t>Chứng</a:t>
                </a:r>
                <a:r>
                  <a:rPr lang="en-US" sz="4200" b="1" dirty="0"/>
                  <a:t> </a:t>
                </a:r>
                <a:r>
                  <a:rPr lang="en-US" sz="4200" b="1" dirty="0" err="1"/>
                  <a:t>minh</a:t>
                </a:r>
                <a:r>
                  <a:rPr lang="en-US" sz="4200" b="1" dirty="0"/>
                  <a:t> </a:t>
                </a:r>
                <a:r>
                  <a:rPr lang="en-US" sz="4200" b="1" dirty="0" err="1"/>
                  <a:t>rằng</a:t>
                </a:r>
                <a:r>
                  <a:rPr lang="en-US" sz="4200" b="1" dirty="0"/>
                  <a:t> </a:t>
                </a:r>
                <a14:m>
                  <m:oMath xmlns:m="http://schemas.openxmlformats.org/officeDocument/2006/math">
                    <m:r>
                      <a:rPr lang="en-US" sz="4200" b="1" i="1">
                        <a:latin typeface="Cambria Math" panose="02040503050406030204" pitchFamily="18" charset="0"/>
                      </a:rPr>
                      <m:t>𝑲</m:t>
                    </m:r>
                  </m:oMath>
                </a14:m>
                <a:r>
                  <a:rPr lang="en-US" sz="4200" b="1" dirty="0"/>
                  <a:t> </a:t>
                </a:r>
                <a:r>
                  <a:rPr lang="en-US" sz="4200" b="1" dirty="0" err="1"/>
                  <a:t>là</a:t>
                </a:r>
                <a:r>
                  <a:rPr lang="en-US" sz="4200" b="1" dirty="0"/>
                  <a:t> </a:t>
                </a:r>
                <a:r>
                  <a:rPr lang="en-US" sz="4200" b="1" dirty="0" err="1"/>
                  <a:t>biến</a:t>
                </a:r>
                <a:r>
                  <a:rPr lang="en-US" sz="4200" b="1" dirty="0"/>
                  <a:t> </a:t>
                </a:r>
                <a:r>
                  <a:rPr lang="en-US" sz="4200" b="1" dirty="0" err="1"/>
                  <a:t>cố</a:t>
                </a:r>
                <a:r>
                  <a:rPr lang="en-US" sz="4200" b="1" dirty="0"/>
                  <a:t> </a:t>
                </a:r>
                <a:r>
                  <a:rPr lang="en-US" sz="4200" b="1" dirty="0" err="1"/>
                  <a:t>hợp</a:t>
                </a:r>
                <a:r>
                  <a:rPr lang="en-US" sz="4200" b="1" dirty="0"/>
                  <a:t> </a:t>
                </a:r>
                <a:r>
                  <a:rPr lang="en-US" sz="4200" b="1" dirty="0" err="1"/>
                  <a:t>của</a:t>
                </a:r>
                <a:r>
                  <a:rPr lang="en-US" sz="4200" b="1" dirty="0"/>
                  <a:t> </a:t>
                </a:r>
                <a14:m>
                  <m:oMath xmlns:m="http://schemas.openxmlformats.org/officeDocument/2006/math">
                    <m:r>
                      <a:rPr lang="en-US" sz="4200" b="1" i="1">
                        <a:latin typeface="Cambria Math" panose="02040503050406030204" pitchFamily="18" charset="0"/>
                      </a:rPr>
                      <m:t>𝑬</m:t>
                    </m:r>
                  </m:oMath>
                </a14:m>
                <a:r>
                  <a:rPr lang="en-US" sz="4200" b="1" dirty="0"/>
                  <a:t> </a:t>
                </a:r>
                <a:r>
                  <a:rPr lang="en-US" sz="4200" b="1" dirty="0" err="1"/>
                  <a:t>và</a:t>
                </a:r>
                <a:r>
                  <a:rPr lang="en-US" sz="4200" b="1" dirty="0"/>
                  <a:t> </a:t>
                </a:r>
                <a14:m>
                  <m:oMath xmlns:m="http://schemas.openxmlformats.org/officeDocument/2006/math">
                    <m:r>
                      <a:rPr lang="en-US" sz="4200" b="1" i="1">
                        <a:latin typeface="Cambria Math" panose="02040503050406030204" pitchFamily="18" charset="0"/>
                      </a:rPr>
                      <m:t>𝑭</m:t>
                    </m:r>
                  </m:oMath>
                </a14:m>
                <a:endParaRPr lang="vi-VN" sz="4200" dirty="0"/>
              </a:p>
            </p:txBody>
          </p:sp>
        </mc:Choice>
        <mc:Fallback xmlns="">
          <p:sp>
            <p:nvSpPr>
              <p:cNvPr id="18" name="TextBox 17">
                <a:extLst>
                  <a:ext uri="{FF2B5EF4-FFF2-40B4-BE49-F238E27FC236}">
                    <a16:creationId xmlns:a16="http://schemas.microsoft.com/office/drawing/2014/main" id="{0954ACD6-1D85-750D-E5E3-F12DEDA23C0C}"/>
                  </a:ext>
                </a:extLst>
              </p:cNvPr>
              <p:cNvSpPr txBox="1">
                <a:spLocks noRot="1" noChangeAspect="1" noMove="1" noResize="1" noEditPoints="1" noAdjustHandles="1" noChangeArrowheads="1" noChangeShapeType="1" noTextEdit="1"/>
              </p:cNvSpPr>
              <p:nvPr/>
            </p:nvSpPr>
            <p:spPr>
              <a:xfrm>
                <a:off x="413886" y="1374525"/>
                <a:ext cx="22882532" cy="3970318"/>
              </a:xfrm>
              <a:prstGeom prst="rect">
                <a:avLst/>
              </a:prstGeom>
              <a:blipFill>
                <a:blip r:embed="rId4"/>
                <a:stretch>
                  <a:fillRect l="-1039" t="-3067" b="-5982"/>
                </a:stretch>
              </a:blipFill>
            </p:spPr>
            <p:txBody>
              <a:bodyPr/>
              <a:lstStyle/>
              <a:p>
                <a:r>
                  <a:rPr lang="vi-VN">
                    <a:noFill/>
                  </a:rPr>
                  <a:t> </a:t>
                </a:r>
              </a:p>
            </p:txBody>
          </p:sp>
        </mc:Fallback>
      </mc:AlternateContent>
      <p:sp>
        <p:nvSpPr>
          <p:cNvPr id="3" name="Rounded Rectangle 52">
            <a:extLst>
              <a:ext uri="{FF2B5EF4-FFF2-40B4-BE49-F238E27FC236}">
                <a16:creationId xmlns:a16="http://schemas.microsoft.com/office/drawing/2014/main" id="{995103DB-FE60-930A-8043-9297D8A38617}"/>
              </a:ext>
            </a:extLst>
          </p:cNvPr>
          <p:cNvSpPr/>
          <p:nvPr/>
        </p:nvSpPr>
        <p:spPr>
          <a:xfrm>
            <a:off x="481892" y="5869654"/>
            <a:ext cx="23498926" cy="7389268"/>
          </a:xfrm>
          <a:prstGeom prst="roundRect">
            <a:avLst>
              <a:gd name="adj" fmla="val 3132"/>
            </a:avLst>
          </a:prstGeom>
          <a:solidFill>
            <a:schemeClr val="accent6">
              <a:lumMod val="20000"/>
              <a:lumOff val="80000"/>
            </a:schemeClr>
          </a:solidFill>
          <a:ln w="57150" cap="flat" cmpd="sng" algn="ctr">
            <a:solidFill>
              <a:srgbClr val="0999C8"/>
            </a:solidFill>
            <a:prstDash val="solid"/>
            <a:miter lim="800000"/>
          </a:ln>
          <a:effectLst>
            <a:innerShdw blurRad="114300">
              <a:prstClr val="black"/>
            </a:innerShdw>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Group 60">
            <a:extLst>
              <a:ext uri="{FF2B5EF4-FFF2-40B4-BE49-F238E27FC236}">
                <a16:creationId xmlns:a16="http://schemas.microsoft.com/office/drawing/2014/main" id="{564CA2A6-84CA-B66E-57CB-4BBA717834F1}"/>
              </a:ext>
            </a:extLst>
          </p:cNvPr>
          <p:cNvGrpSpPr/>
          <p:nvPr/>
        </p:nvGrpSpPr>
        <p:grpSpPr>
          <a:xfrm>
            <a:off x="413886" y="5838159"/>
            <a:ext cx="3568119" cy="800220"/>
            <a:chOff x="1224541" y="6305967"/>
            <a:chExt cx="3568119" cy="885308"/>
          </a:xfrm>
        </p:grpSpPr>
        <p:sp>
          <p:nvSpPr>
            <p:cNvPr id="6" name="Freeform 20">
              <a:extLst>
                <a:ext uri="{FF2B5EF4-FFF2-40B4-BE49-F238E27FC236}">
                  <a16:creationId xmlns:a16="http://schemas.microsoft.com/office/drawing/2014/main" id="{03CBB82D-4D68-5FA0-F2C1-136316EE3F56}"/>
                </a:ext>
              </a:extLst>
            </p:cNvPr>
            <p:cNvSpPr>
              <a:spLocks/>
            </p:cNvSpPr>
            <p:nvPr/>
          </p:nvSpPr>
          <p:spPr bwMode="auto">
            <a:xfrm rot="16200000" flipV="1">
              <a:off x="2880142" y="5238910"/>
              <a:ext cx="828631" cy="2996405"/>
            </a:xfrm>
            <a:prstGeom prst="round1Rect">
              <a:avLst/>
            </a:prstGeom>
            <a:solidFill>
              <a:sysClr val="window" lastClr="FFFFFF"/>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884DD20-6B99-7D42-EF80-815AAD9CCCA8}"/>
                </a:ext>
              </a:extLst>
            </p:cNvPr>
            <p:cNvSpPr txBox="1"/>
            <p:nvPr/>
          </p:nvSpPr>
          <p:spPr>
            <a:xfrm>
              <a:off x="2296330" y="6305967"/>
              <a:ext cx="2372765" cy="885308"/>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 name="Round Diagonal Corner Rectangle 58">
              <a:extLst>
                <a:ext uri="{FF2B5EF4-FFF2-40B4-BE49-F238E27FC236}">
                  <a16:creationId xmlns:a16="http://schemas.microsoft.com/office/drawing/2014/main" id="{728509CA-5E0A-5DF9-392A-950E85C1D64D}"/>
                </a:ext>
              </a:extLst>
            </p:cNvPr>
            <p:cNvSpPr/>
            <p:nvPr/>
          </p:nvSpPr>
          <p:spPr>
            <a:xfrm flipV="1">
              <a:off x="1224541" y="6322799"/>
              <a:ext cx="903517" cy="828630"/>
            </a:xfrm>
            <a:prstGeom prst="round2DiagRect">
              <a:avLst/>
            </a:prstGeom>
            <a:solidFill>
              <a:srgbClr val="0999C8"/>
            </a:solidFill>
            <a:ln w="57150" cap="flat" cmpd="sng" algn="ctr">
              <a:solidFill>
                <a:srgbClr val="0999C8"/>
              </a:solidFill>
              <a:prstDash val="solid"/>
              <a:miter lim="800000"/>
            </a:ln>
            <a:effectLst>
              <a:innerShdw blurRad="114300">
                <a:prstClr val="black"/>
              </a:innerShdw>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15">
              <a:extLst>
                <a:ext uri="{FF2B5EF4-FFF2-40B4-BE49-F238E27FC236}">
                  <a16:creationId xmlns:a16="http://schemas.microsoft.com/office/drawing/2014/main" id="{F6D994C0-FC65-E68C-14B0-42C34F14D638}"/>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AE93BB2-376F-460F-58F0-45A6E612CA56}"/>
                  </a:ext>
                </a:extLst>
              </p:cNvPr>
              <p:cNvSpPr txBox="1"/>
              <p:nvPr/>
            </p:nvSpPr>
            <p:spPr>
              <a:xfrm>
                <a:off x="612490" y="5530518"/>
                <a:ext cx="23357623" cy="5909310"/>
              </a:xfrm>
              <a:prstGeom prst="rect">
                <a:avLst/>
              </a:prstGeom>
              <a:noFill/>
            </p:spPr>
            <p:txBody>
              <a:bodyPr wrap="square" rtlCol="0">
                <a:spAutoFit/>
              </a:bodyPr>
              <a:lstStyle/>
              <a:p>
                <a:r>
                  <a:rPr lang="en-US" sz="4200" b="1" dirty="0">
                    <a:latin typeface="Tahoma" panose="020B0604030504040204" pitchFamily="34" charset="0"/>
                    <a:ea typeface="Tahoma" panose="020B0604030504040204" pitchFamily="34" charset="0"/>
                    <a:cs typeface="Tahoma" panose="020B0604030504040204" pitchFamily="34" charset="0"/>
                  </a:rPr>
                  <a:t>				</a:t>
                </a:r>
              </a:p>
              <a:p>
                <a:endParaRPr lang="en-US" sz="4200" b="1" dirty="0">
                  <a:latin typeface="Tahoma" panose="020B0604030504040204" pitchFamily="34" charset="0"/>
                  <a:ea typeface="Tahoma" panose="020B0604030504040204" pitchFamily="34" charset="0"/>
                  <a:cs typeface="Tahoma" panose="020B0604030504040204" pitchFamily="34" charset="0"/>
                </a:endParaRPr>
              </a:p>
              <a:p>
                <a:r>
                  <a:rPr lang="en-US" sz="4200" b="1" dirty="0" err="1"/>
                  <a:t>Tích</a:t>
                </a:r>
                <a:r>
                  <a:rPr lang="en-US" sz="4200" b="1" dirty="0"/>
                  <a:t> </a:t>
                </a:r>
                <a:r>
                  <a:rPr lang="en-US" sz="4200" b="1" dirty="0" err="1"/>
                  <a:t>số</a:t>
                </a:r>
                <a:r>
                  <a:rPr lang="en-US" sz="4200" b="1" dirty="0"/>
                  <a:t> </a:t>
                </a:r>
                <a:r>
                  <a:rPr lang="en-US" sz="4200" b="1" dirty="0" err="1"/>
                  <a:t>chấm</a:t>
                </a:r>
                <a:r>
                  <a:rPr lang="en-US" sz="4200" b="1" dirty="0"/>
                  <a:t> </a:t>
                </a:r>
                <a:r>
                  <a:rPr lang="en-US" sz="4200" b="1" dirty="0" err="1"/>
                  <a:t>xuất</a:t>
                </a:r>
                <a:r>
                  <a:rPr lang="en-US" sz="4200" b="1" dirty="0"/>
                  <a:t> </a:t>
                </a:r>
                <a:r>
                  <a:rPr lang="en-US" sz="4200" b="1" dirty="0" err="1"/>
                  <a:t>hiện</a:t>
                </a:r>
                <a:r>
                  <a:rPr lang="en-US" sz="4200" b="1" dirty="0"/>
                  <a:t> </a:t>
                </a:r>
                <a:r>
                  <a:rPr lang="en-US" sz="4200" b="1" dirty="0" err="1"/>
                  <a:t>trên</a:t>
                </a:r>
                <a:r>
                  <a:rPr lang="en-US" sz="4200" b="1" dirty="0"/>
                  <a:t> 2 con </a:t>
                </a:r>
                <a:r>
                  <a:rPr lang="en-US" sz="4200" b="1" dirty="0" err="1"/>
                  <a:t>xúc</a:t>
                </a:r>
                <a:r>
                  <a:rPr lang="en-US" sz="4200" b="1" dirty="0"/>
                  <a:t> </a:t>
                </a:r>
                <a:r>
                  <a:rPr lang="en-US" sz="4200" b="1" dirty="0" err="1"/>
                  <a:t>xắc</a:t>
                </a:r>
                <a:r>
                  <a:rPr lang="en-US" sz="4200" b="1" dirty="0"/>
                  <a:t> </a:t>
                </a:r>
                <a:r>
                  <a:rPr lang="en-US" sz="4200" b="1" dirty="0" err="1"/>
                  <a:t>là</a:t>
                </a:r>
                <a:r>
                  <a:rPr lang="en-US" sz="4200" b="1" dirty="0"/>
                  <a:t> </a:t>
                </a:r>
                <a:r>
                  <a:rPr lang="en-US" sz="4200" b="1" dirty="0" err="1"/>
                  <a:t>số</a:t>
                </a:r>
                <a:r>
                  <a:rPr lang="en-US" sz="4200" b="1" dirty="0"/>
                  <a:t> </a:t>
                </a:r>
                <a:r>
                  <a:rPr lang="en-US" sz="4200" b="1" dirty="0" err="1"/>
                  <a:t>chẵn</a:t>
                </a:r>
                <a:r>
                  <a:rPr lang="en-US" sz="4200" b="1" dirty="0"/>
                  <a:t> </a:t>
                </a:r>
                <a:r>
                  <a:rPr lang="en-US" sz="4200" b="1" dirty="0" err="1"/>
                  <a:t>khi</a:t>
                </a:r>
                <a:r>
                  <a:rPr lang="en-US" sz="4200" b="1" dirty="0"/>
                  <a:t> </a:t>
                </a:r>
                <a:r>
                  <a:rPr lang="en-US" sz="4200" b="1" dirty="0" err="1"/>
                  <a:t>và</a:t>
                </a:r>
                <a:r>
                  <a:rPr lang="en-US" sz="4200" b="1" dirty="0"/>
                  <a:t> </a:t>
                </a:r>
                <a:r>
                  <a:rPr lang="en-US" sz="4200" b="1" dirty="0" err="1"/>
                  <a:t>chỉ</a:t>
                </a:r>
                <a:r>
                  <a:rPr lang="en-US" sz="4200" b="1" dirty="0"/>
                  <a:t> </a:t>
                </a:r>
                <a:r>
                  <a:rPr lang="en-US" sz="4200" b="1" dirty="0" err="1"/>
                  <a:t>khi</a:t>
                </a:r>
                <a:r>
                  <a:rPr lang="en-US" sz="4200" b="1" dirty="0"/>
                  <a:t> “</a:t>
                </a:r>
                <a:r>
                  <a:rPr lang="en-US" sz="4200" b="1" dirty="0" err="1"/>
                  <a:t>Số</a:t>
                </a:r>
                <a:r>
                  <a:rPr lang="en-US" sz="4200" b="1" dirty="0"/>
                  <a:t> </a:t>
                </a:r>
                <a:r>
                  <a:rPr lang="en-US" sz="4200" b="1" dirty="0" err="1"/>
                  <a:t>chấm</a:t>
                </a:r>
                <a:r>
                  <a:rPr lang="en-US" sz="4200" b="1" dirty="0"/>
                  <a:t> </a:t>
                </a:r>
                <a:r>
                  <a:rPr lang="en-US" sz="4200" b="1" dirty="0" err="1"/>
                  <a:t>xuất</a:t>
                </a:r>
                <a:r>
                  <a:rPr lang="en-US" sz="4200" b="1" dirty="0"/>
                  <a:t> </a:t>
                </a:r>
                <a:r>
                  <a:rPr lang="en-US" sz="4200" b="1" dirty="0" err="1"/>
                  <a:t>hiện</a:t>
                </a:r>
                <a:r>
                  <a:rPr lang="en-US" sz="4200" b="1" dirty="0"/>
                  <a:t> </a:t>
                </a:r>
                <a:r>
                  <a:rPr lang="en-US" sz="4200" b="1" dirty="0" err="1"/>
                  <a:t>trên</a:t>
                </a:r>
                <a:r>
                  <a:rPr lang="en-US" sz="4200" b="1" dirty="0"/>
                  <a:t> </a:t>
                </a:r>
                <a:r>
                  <a:rPr lang="en-US" sz="4200" b="1" dirty="0" err="1"/>
                  <a:t>hai</a:t>
                </a:r>
                <a:r>
                  <a:rPr lang="en-US" sz="4200" b="1" dirty="0"/>
                  <a:t> con </a:t>
                </a:r>
                <a:r>
                  <a:rPr lang="en-US" sz="4200" b="1" dirty="0" err="1"/>
                  <a:t>xúc</a:t>
                </a:r>
                <a:r>
                  <a:rPr lang="en-US" sz="4200" b="1" dirty="0"/>
                  <a:t> </a:t>
                </a:r>
                <a:r>
                  <a:rPr lang="en-US" sz="4200" b="1" dirty="0" err="1"/>
                  <a:t>xắc</a:t>
                </a:r>
                <a:r>
                  <a:rPr lang="en-US" sz="4200" b="1" dirty="0"/>
                  <a:t> </a:t>
                </a:r>
                <a:r>
                  <a:rPr lang="en-US" sz="4200" b="1" dirty="0" err="1"/>
                  <a:t>có</a:t>
                </a:r>
                <a:r>
                  <a:rPr lang="en-US" sz="4200" b="1" dirty="0"/>
                  <a:t> </a:t>
                </a:r>
                <a:r>
                  <a:rPr lang="en-US" sz="4200" b="1" dirty="0" err="1"/>
                  <a:t>ít</a:t>
                </a:r>
                <a:r>
                  <a:rPr lang="en-US" sz="4200" b="1" dirty="0"/>
                  <a:t> </a:t>
                </a:r>
                <a:r>
                  <a:rPr lang="en-US" sz="4200" b="1" dirty="0" err="1"/>
                  <a:t>nhất</a:t>
                </a:r>
                <a:r>
                  <a:rPr lang="en-US" sz="4200" b="1" dirty="0"/>
                  <a:t> </a:t>
                </a:r>
                <a:r>
                  <a:rPr lang="en-US" sz="4200" b="1" dirty="0" err="1"/>
                  <a:t>một</a:t>
                </a:r>
                <a:r>
                  <a:rPr lang="en-US" sz="4200" b="1" dirty="0"/>
                  <a:t> </a:t>
                </a:r>
                <a:r>
                  <a:rPr lang="en-US" sz="4200" b="1" dirty="0" err="1"/>
                  <a:t>số</a:t>
                </a:r>
                <a:r>
                  <a:rPr lang="en-US" sz="4200" b="1" dirty="0"/>
                  <a:t> </a:t>
                </a:r>
                <a:r>
                  <a:rPr lang="en-US" sz="4200" b="1" dirty="0" err="1"/>
                  <a:t>là</a:t>
                </a:r>
                <a:r>
                  <a:rPr lang="en-US" sz="4200" b="1" dirty="0"/>
                  <a:t> </a:t>
                </a:r>
                <a:r>
                  <a:rPr lang="en-US" sz="4200" b="1" dirty="0" err="1"/>
                  <a:t>số</a:t>
                </a:r>
                <a:r>
                  <a:rPr lang="en-US" sz="4200" b="1" dirty="0"/>
                  <a:t> </a:t>
                </a:r>
                <a:r>
                  <a:rPr lang="en-US" sz="4200" b="1" dirty="0" err="1"/>
                  <a:t>chẵn</a:t>
                </a:r>
                <a:r>
                  <a:rPr lang="en-US" sz="4200" b="1" dirty="0"/>
                  <a:t>” </a:t>
                </a:r>
                <a:r>
                  <a:rPr lang="en-US" sz="4200" b="1" dirty="0" err="1"/>
                  <a:t>Tức</a:t>
                </a:r>
                <a:r>
                  <a:rPr lang="en-US" sz="4200" b="1" dirty="0"/>
                  <a:t> </a:t>
                </a:r>
                <a:r>
                  <a:rPr lang="en-US" sz="4200" b="1" dirty="0" err="1"/>
                  <a:t>là</a:t>
                </a:r>
                <a:r>
                  <a:rPr lang="en-US" sz="4200" b="1" dirty="0"/>
                  <a:t> </a:t>
                </a:r>
                <a:r>
                  <a:rPr lang="en-US" sz="4200" b="1" dirty="0" err="1"/>
                  <a:t>số</a:t>
                </a:r>
                <a:r>
                  <a:rPr lang="en-US" sz="4200" b="1" dirty="0"/>
                  <a:t> </a:t>
                </a:r>
                <a:r>
                  <a:rPr lang="en-US" sz="4200" b="1" dirty="0" err="1"/>
                  <a:t>chấm</a:t>
                </a:r>
                <a:r>
                  <a:rPr lang="en-US" sz="4200" b="1" dirty="0"/>
                  <a:t> </a:t>
                </a:r>
                <a:r>
                  <a:rPr lang="en-US" sz="4200" b="1" dirty="0" err="1"/>
                  <a:t>xuất</a:t>
                </a:r>
                <a:r>
                  <a:rPr lang="en-US" sz="4200" b="1" dirty="0"/>
                  <a:t> </a:t>
                </a:r>
                <a:r>
                  <a:rPr lang="en-US" sz="4200" b="1" dirty="0" err="1"/>
                  <a:t>hiện</a:t>
                </a:r>
                <a:r>
                  <a:rPr lang="en-US" sz="4200" b="1" dirty="0"/>
                  <a:t> </a:t>
                </a:r>
                <a:r>
                  <a:rPr lang="en-US" sz="4200" b="1" dirty="0" err="1"/>
                  <a:t>trên</a:t>
                </a:r>
                <a:r>
                  <a:rPr lang="en-US" sz="4200" b="1" dirty="0"/>
                  <a:t> </a:t>
                </a:r>
                <a:r>
                  <a:rPr lang="en-US" sz="4200" b="1" dirty="0" err="1"/>
                  <a:t>hai</a:t>
                </a:r>
                <a:r>
                  <a:rPr lang="en-US" sz="4200" b="1" dirty="0"/>
                  <a:t> con </a:t>
                </a:r>
                <a:r>
                  <a:rPr lang="en-US" sz="4200" b="1" dirty="0" err="1"/>
                  <a:t>xúc</a:t>
                </a:r>
                <a:r>
                  <a:rPr lang="en-US" sz="4200" b="1" dirty="0"/>
                  <a:t> </a:t>
                </a:r>
                <a:r>
                  <a:rPr lang="en-US" sz="4200" b="1" dirty="0" err="1"/>
                  <a:t>xắc</a:t>
                </a:r>
                <a:r>
                  <a:rPr lang="en-US" sz="4200" b="1" dirty="0"/>
                  <a:t> </a:t>
                </a:r>
                <a:r>
                  <a:rPr lang="en-US" sz="4200" b="1" dirty="0" err="1"/>
                  <a:t>đều</a:t>
                </a:r>
                <a:r>
                  <a:rPr lang="en-US" sz="4200" b="1" dirty="0"/>
                  <a:t> </a:t>
                </a:r>
                <a:r>
                  <a:rPr lang="en-US" sz="4200" b="1" dirty="0" err="1"/>
                  <a:t>là</a:t>
                </a:r>
                <a:r>
                  <a:rPr lang="en-US" sz="4200" b="1" dirty="0"/>
                  <a:t> </a:t>
                </a:r>
                <a:r>
                  <a:rPr lang="en-US" sz="4200" b="1" dirty="0" err="1"/>
                  <a:t>số</a:t>
                </a:r>
                <a:r>
                  <a:rPr lang="en-US" sz="4200" b="1" dirty="0"/>
                  <a:t> </a:t>
                </a:r>
                <a:r>
                  <a:rPr lang="en-US" sz="4200" b="1" dirty="0" err="1"/>
                  <a:t>chẵn</a:t>
                </a:r>
                <a:r>
                  <a:rPr lang="en-US" sz="4200" b="1" dirty="0"/>
                  <a:t> </a:t>
                </a:r>
                <a:r>
                  <a:rPr lang="en-US" sz="4200" b="1" dirty="0" err="1"/>
                  <a:t>hoặc</a:t>
                </a:r>
                <a:r>
                  <a:rPr lang="en-US" sz="4200" b="1" dirty="0"/>
                  <a:t> </a:t>
                </a:r>
                <a:r>
                  <a:rPr lang="en-US" sz="4200" b="1" dirty="0" err="1"/>
                  <a:t>số</a:t>
                </a:r>
                <a:r>
                  <a:rPr lang="en-US" sz="4200" b="1" dirty="0"/>
                  <a:t> </a:t>
                </a:r>
                <a:r>
                  <a:rPr lang="en-US" sz="4200" b="1" dirty="0" err="1"/>
                  <a:t>chấm</a:t>
                </a:r>
                <a:r>
                  <a:rPr lang="en-US" sz="4200" b="1" dirty="0"/>
                  <a:t> </a:t>
                </a:r>
                <a:r>
                  <a:rPr lang="en-US" sz="4200" b="1" dirty="0" err="1"/>
                  <a:t>xuất</a:t>
                </a:r>
                <a:r>
                  <a:rPr lang="en-US" sz="4200" b="1" dirty="0"/>
                  <a:t> </a:t>
                </a:r>
                <a:r>
                  <a:rPr lang="en-US" sz="4200" b="1" dirty="0" err="1"/>
                  <a:t>hiện</a:t>
                </a:r>
                <a:r>
                  <a:rPr lang="en-US" sz="4200" b="1" dirty="0"/>
                  <a:t> </a:t>
                </a:r>
                <a:r>
                  <a:rPr lang="en-US" sz="4200" b="1" dirty="0" err="1"/>
                  <a:t>trên</a:t>
                </a:r>
                <a:r>
                  <a:rPr lang="en-US" sz="4200" b="1" dirty="0"/>
                  <a:t> </a:t>
                </a:r>
                <a:r>
                  <a:rPr lang="en-US" sz="4200" b="1" dirty="0" err="1"/>
                  <a:t>hai</a:t>
                </a:r>
                <a:r>
                  <a:rPr lang="en-US" sz="4200" b="1" dirty="0"/>
                  <a:t> con </a:t>
                </a:r>
                <a:r>
                  <a:rPr lang="en-US" sz="4200" b="1" dirty="0" err="1"/>
                  <a:t>xúc</a:t>
                </a:r>
                <a:r>
                  <a:rPr lang="en-US" sz="4200" b="1" dirty="0"/>
                  <a:t> </a:t>
                </a:r>
                <a:r>
                  <a:rPr lang="en-US" sz="4200" b="1" dirty="0" err="1"/>
                  <a:t>xắc</a:t>
                </a:r>
                <a:r>
                  <a:rPr lang="en-US" sz="4200" b="1" dirty="0"/>
                  <a:t> </a:t>
                </a:r>
                <a:r>
                  <a:rPr lang="en-US" sz="4200" b="1" dirty="0" err="1"/>
                  <a:t>có</a:t>
                </a:r>
                <a:r>
                  <a:rPr lang="en-US" sz="4200" b="1" dirty="0"/>
                  <a:t> 1 </a:t>
                </a:r>
                <a:r>
                  <a:rPr lang="en-US" sz="4200" b="1" dirty="0" err="1"/>
                  <a:t>số</a:t>
                </a:r>
                <a:r>
                  <a:rPr lang="en-US" sz="4200" b="1" dirty="0"/>
                  <a:t> </a:t>
                </a:r>
                <a:r>
                  <a:rPr lang="en-US" sz="4200" b="1" dirty="0" err="1"/>
                  <a:t>chẵn</a:t>
                </a:r>
                <a:r>
                  <a:rPr lang="en-US" sz="4200" b="1" dirty="0"/>
                  <a:t> </a:t>
                </a:r>
                <a:r>
                  <a:rPr lang="en-US" sz="4200" b="1" dirty="0" err="1"/>
                  <a:t>và</a:t>
                </a:r>
                <a:r>
                  <a:rPr lang="en-US" sz="4200" b="1" dirty="0"/>
                  <a:t> 1 </a:t>
                </a:r>
                <a:r>
                  <a:rPr lang="en-US" sz="4200" b="1" dirty="0" err="1"/>
                  <a:t>số</a:t>
                </a:r>
                <a:r>
                  <a:rPr lang="en-US" sz="4200" b="1" dirty="0"/>
                  <a:t> </a:t>
                </a:r>
                <a:r>
                  <a:rPr lang="en-US" sz="4200" b="1" dirty="0" err="1"/>
                  <a:t>lẻ</a:t>
                </a:r>
                <a:r>
                  <a:rPr lang="en-US" sz="4200" b="1" dirty="0"/>
                  <a:t>.</a:t>
                </a:r>
              </a:p>
              <a:p>
                <a:r>
                  <a:rPr lang="en-US" sz="4200" b="1" dirty="0" err="1"/>
                  <a:t>Xét</a:t>
                </a:r>
                <a:r>
                  <a:rPr lang="en-US" sz="4200" b="1" dirty="0"/>
                  <a:t> </a:t>
                </a:r>
                <a:r>
                  <a:rPr lang="en-US" sz="4200" b="1" dirty="0" err="1"/>
                  <a:t>biến</a:t>
                </a:r>
                <a:r>
                  <a:rPr lang="en-US" sz="4200" b="1" dirty="0"/>
                  <a:t> </a:t>
                </a:r>
                <a:r>
                  <a:rPr lang="en-US" sz="4200" b="1" dirty="0" err="1"/>
                  <a:t>cố</a:t>
                </a:r>
                <a:r>
                  <a:rPr lang="en-US" sz="4200" b="1" dirty="0"/>
                  <a:t> </a:t>
                </a:r>
                <a14:m>
                  <m:oMath xmlns:m="http://schemas.openxmlformats.org/officeDocument/2006/math">
                    <m:r>
                      <a:rPr lang="en-US" sz="4200" b="1" i="1">
                        <a:latin typeface="Cambria Math" panose="02040503050406030204" pitchFamily="18" charset="0"/>
                      </a:rPr>
                      <m:t>𝑬</m:t>
                    </m:r>
                  </m:oMath>
                </a14:m>
                <a:r>
                  <a:rPr lang="en-US" sz="4200" b="1" dirty="0"/>
                  <a:t>: “</a:t>
                </a:r>
                <a:r>
                  <a:rPr lang="en-US" sz="4200" b="1" dirty="0" err="1"/>
                  <a:t>Số</a:t>
                </a:r>
                <a:r>
                  <a:rPr lang="en-US" sz="4200" b="1" dirty="0"/>
                  <a:t> </a:t>
                </a:r>
                <a:r>
                  <a:rPr lang="en-US" sz="4200" b="1" dirty="0" err="1"/>
                  <a:t>chấm</a:t>
                </a:r>
                <a:r>
                  <a:rPr lang="en-US" sz="4200" b="1" dirty="0"/>
                  <a:t> </a:t>
                </a:r>
                <a:r>
                  <a:rPr lang="en-US" sz="4200" b="1" dirty="0" err="1"/>
                  <a:t>xuất</a:t>
                </a:r>
                <a:r>
                  <a:rPr lang="en-US" sz="4200" b="1" dirty="0"/>
                  <a:t> </a:t>
                </a:r>
                <a:r>
                  <a:rPr lang="en-US" sz="4200" b="1" dirty="0" err="1"/>
                  <a:t>hiện</a:t>
                </a:r>
                <a:r>
                  <a:rPr lang="en-US" sz="4200" b="1" dirty="0"/>
                  <a:t> </a:t>
                </a:r>
                <a:r>
                  <a:rPr lang="en-US" sz="4200" b="1" dirty="0" err="1"/>
                  <a:t>trên</a:t>
                </a:r>
                <a:r>
                  <a:rPr lang="en-US" sz="4200" b="1" dirty="0"/>
                  <a:t> </a:t>
                </a:r>
                <a:r>
                  <a:rPr lang="en-US" sz="4200" b="1" dirty="0" err="1"/>
                  <a:t>hai</a:t>
                </a:r>
                <a:r>
                  <a:rPr lang="en-US" sz="4200" b="1" dirty="0"/>
                  <a:t> con </a:t>
                </a:r>
                <a:r>
                  <a:rPr lang="en-US" sz="4200" b="1" dirty="0" err="1"/>
                  <a:t>xúc</a:t>
                </a:r>
                <a:r>
                  <a:rPr lang="en-US" sz="4200" b="1" dirty="0"/>
                  <a:t> </a:t>
                </a:r>
                <a:r>
                  <a:rPr lang="en-US" sz="4200" b="1" dirty="0" err="1"/>
                  <a:t>xắc</a:t>
                </a:r>
                <a:r>
                  <a:rPr lang="en-US" sz="4200" b="1" dirty="0"/>
                  <a:t> </a:t>
                </a:r>
                <a:r>
                  <a:rPr lang="en-US" sz="4200" b="1" dirty="0" err="1"/>
                  <a:t>đều</a:t>
                </a:r>
                <a:r>
                  <a:rPr lang="en-US" sz="4200" b="1" dirty="0"/>
                  <a:t> </a:t>
                </a:r>
                <a:r>
                  <a:rPr lang="en-US" sz="4200" b="1" dirty="0" err="1"/>
                  <a:t>là</a:t>
                </a:r>
                <a:r>
                  <a:rPr lang="en-US" sz="4200" b="1" dirty="0"/>
                  <a:t> </a:t>
                </a:r>
                <a:r>
                  <a:rPr lang="en-US" sz="4200" b="1" dirty="0" err="1"/>
                  <a:t>số</a:t>
                </a:r>
                <a:r>
                  <a:rPr lang="en-US" sz="4200" b="1" dirty="0"/>
                  <a:t> </a:t>
                </a:r>
                <a:r>
                  <a:rPr lang="en-US" sz="4200" b="1" dirty="0" err="1"/>
                  <a:t>chẵn</a:t>
                </a:r>
                <a:r>
                  <a:rPr lang="en-US" sz="4200" b="1" dirty="0"/>
                  <a:t>”</a:t>
                </a:r>
                <a:endParaRPr lang="vi-VN" sz="4200" dirty="0"/>
              </a:p>
              <a:p>
                <a:r>
                  <a:rPr lang="en-US" sz="4200" b="1" dirty="0" err="1"/>
                  <a:t>Xét</a:t>
                </a:r>
                <a:r>
                  <a:rPr lang="en-US" sz="4200" b="1" dirty="0"/>
                  <a:t> </a:t>
                </a:r>
                <a:r>
                  <a:rPr lang="en-US" sz="4200" b="1" dirty="0" err="1"/>
                  <a:t>biến</a:t>
                </a:r>
                <a:r>
                  <a:rPr lang="en-US" sz="4200" b="1" dirty="0"/>
                  <a:t> </a:t>
                </a:r>
                <a:r>
                  <a:rPr lang="en-US" sz="4200" b="1" dirty="0" err="1"/>
                  <a:t>cố</a:t>
                </a:r>
                <a:r>
                  <a:rPr lang="en-US" sz="4200" b="1" dirty="0"/>
                  <a:t> </a:t>
                </a:r>
                <a14:m>
                  <m:oMath xmlns:m="http://schemas.openxmlformats.org/officeDocument/2006/math">
                    <m:r>
                      <a:rPr lang="en-US" sz="4200" b="1" i="1">
                        <a:latin typeface="Cambria Math" panose="02040503050406030204" pitchFamily="18" charset="0"/>
                      </a:rPr>
                      <m:t>𝑭</m:t>
                    </m:r>
                  </m:oMath>
                </a14:m>
                <a:r>
                  <a:rPr lang="en-US" sz="4200" b="1" dirty="0"/>
                  <a:t>: “</a:t>
                </a:r>
                <a:r>
                  <a:rPr lang="en-US" sz="4200" b="1" dirty="0" err="1"/>
                  <a:t>Số</a:t>
                </a:r>
                <a:r>
                  <a:rPr lang="en-US" sz="4200" b="1" dirty="0"/>
                  <a:t> </a:t>
                </a:r>
                <a:r>
                  <a:rPr lang="en-US" sz="4200" b="1" dirty="0" err="1"/>
                  <a:t>chấm</a:t>
                </a:r>
                <a:r>
                  <a:rPr lang="en-US" sz="4200" b="1" dirty="0"/>
                  <a:t> </a:t>
                </a:r>
                <a:r>
                  <a:rPr lang="en-US" sz="4200" b="1" dirty="0" err="1"/>
                  <a:t>xuất</a:t>
                </a:r>
                <a:r>
                  <a:rPr lang="en-US" sz="4200" b="1" dirty="0"/>
                  <a:t> </a:t>
                </a:r>
                <a:r>
                  <a:rPr lang="en-US" sz="4200" b="1" dirty="0" err="1"/>
                  <a:t>hiện</a:t>
                </a:r>
                <a:r>
                  <a:rPr lang="en-US" sz="4200" b="1" dirty="0"/>
                  <a:t> </a:t>
                </a:r>
                <a:r>
                  <a:rPr lang="en-US" sz="4200" b="1" dirty="0" err="1"/>
                  <a:t>trên</a:t>
                </a:r>
                <a:r>
                  <a:rPr lang="en-US" sz="4200" b="1" dirty="0"/>
                  <a:t> </a:t>
                </a:r>
                <a:r>
                  <a:rPr lang="en-US" sz="4200" b="1" dirty="0" err="1"/>
                  <a:t>hai</a:t>
                </a:r>
                <a:r>
                  <a:rPr lang="en-US" sz="4200" b="1" dirty="0"/>
                  <a:t> con </a:t>
                </a:r>
                <a:r>
                  <a:rPr lang="en-US" sz="4200" b="1" dirty="0" err="1"/>
                  <a:t>xúc</a:t>
                </a:r>
                <a:r>
                  <a:rPr lang="en-US" sz="4200" b="1" dirty="0"/>
                  <a:t> </a:t>
                </a:r>
                <a:r>
                  <a:rPr lang="en-US" sz="4200" b="1" dirty="0" err="1"/>
                  <a:t>xắc</a:t>
                </a:r>
                <a:r>
                  <a:rPr lang="en-US" sz="4200" b="1" dirty="0"/>
                  <a:t> </a:t>
                </a:r>
                <a:r>
                  <a:rPr lang="en-US" sz="4200" b="1" dirty="0" err="1"/>
                  <a:t>khác</a:t>
                </a:r>
                <a:r>
                  <a:rPr lang="en-US" sz="4200" b="1" dirty="0"/>
                  <a:t> </a:t>
                </a:r>
                <a:r>
                  <a:rPr lang="en-US" sz="4200" b="1" dirty="0" err="1"/>
                  <a:t>tính</a:t>
                </a:r>
                <a:r>
                  <a:rPr lang="en-US" sz="4200" b="1" dirty="0"/>
                  <a:t> </a:t>
                </a:r>
                <a:r>
                  <a:rPr lang="en-US" sz="4200" b="1" dirty="0" err="1"/>
                  <a:t>chẵn</a:t>
                </a:r>
                <a:r>
                  <a:rPr lang="en-US" sz="4200" b="1" dirty="0"/>
                  <a:t> </a:t>
                </a:r>
                <a:r>
                  <a:rPr lang="en-US" sz="4200" b="1" dirty="0" err="1"/>
                  <a:t>lẻ</a:t>
                </a:r>
                <a:r>
                  <a:rPr lang="en-US" sz="4200" b="1" dirty="0"/>
                  <a:t>”</a:t>
                </a:r>
                <a:endParaRPr lang="vi-VN" sz="4200" dirty="0"/>
              </a:p>
              <a:p>
                <a:r>
                  <a:rPr lang="en-US" sz="4200" b="1" dirty="0" err="1"/>
                  <a:t>Suy</a:t>
                </a:r>
                <a:r>
                  <a:rPr lang="en-US" sz="4200" b="1" dirty="0"/>
                  <a:t> </a:t>
                </a:r>
                <a:r>
                  <a:rPr lang="en-US" sz="4200" b="1" dirty="0" err="1"/>
                  <a:t>ra</a:t>
                </a:r>
                <a:r>
                  <a:rPr lang="en-US" sz="4200" b="1" dirty="0"/>
                  <a:t> </a:t>
                </a:r>
                <a14:m>
                  <m:oMath xmlns:m="http://schemas.openxmlformats.org/officeDocument/2006/math">
                    <m:r>
                      <a:rPr lang="en-US" sz="4200" b="1" i="1">
                        <a:latin typeface="Cambria Math" panose="02040503050406030204" pitchFamily="18" charset="0"/>
                      </a:rPr>
                      <m:t>𝑲</m:t>
                    </m:r>
                    <m:r>
                      <a:rPr lang="en-US" sz="4200" b="1" i="1">
                        <a:latin typeface="Cambria Math" panose="02040503050406030204" pitchFamily="18" charset="0"/>
                      </a:rPr>
                      <m:t>=</m:t>
                    </m:r>
                    <m:r>
                      <a:rPr lang="en-US" sz="4200" b="1" i="1">
                        <a:latin typeface="Cambria Math" panose="02040503050406030204" pitchFamily="18" charset="0"/>
                      </a:rPr>
                      <m:t>𝑬</m:t>
                    </m:r>
                    <m:r>
                      <a:rPr lang="en-US" sz="4200" b="1" i="1">
                        <a:latin typeface="Cambria Math" panose="02040503050406030204" pitchFamily="18" charset="0"/>
                      </a:rPr>
                      <m:t>∪</m:t>
                    </m:r>
                    <m:r>
                      <a:rPr lang="en-US" sz="4200" b="1" i="1">
                        <a:latin typeface="Cambria Math" panose="02040503050406030204" pitchFamily="18" charset="0"/>
                      </a:rPr>
                      <m:t>𝑭</m:t>
                    </m:r>
                  </m:oMath>
                </a14:m>
                <a:r>
                  <a:rPr lang="en-US" sz="4200" b="1" dirty="0"/>
                  <a:t> (</a:t>
                </a:r>
                <a:r>
                  <a:rPr lang="en-US" sz="4200" b="1" dirty="0" err="1"/>
                  <a:t>điều</a:t>
                </a:r>
                <a:r>
                  <a:rPr lang="en-US" sz="4200" b="1" dirty="0"/>
                  <a:t> </a:t>
                </a:r>
                <a:r>
                  <a:rPr lang="en-US" sz="4200" b="1" dirty="0" err="1"/>
                  <a:t>phải</a:t>
                </a:r>
                <a:r>
                  <a:rPr lang="en-US" sz="4200" b="1" dirty="0"/>
                  <a:t> </a:t>
                </a:r>
                <a:r>
                  <a:rPr lang="en-US" sz="4200" b="1" dirty="0" err="1"/>
                  <a:t>chứng</a:t>
                </a:r>
                <a:r>
                  <a:rPr lang="en-US" sz="4200" b="1" dirty="0"/>
                  <a:t> </a:t>
                </a:r>
                <a:r>
                  <a:rPr lang="en-US" sz="4200" b="1" dirty="0" err="1"/>
                  <a:t>minh</a:t>
                </a:r>
                <a:r>
                  <a:rPr lang="en-US" sz="4200" b="1" dirty="0"/>
                  <a:t>)</a:t>
                </a:r>
              </a:p>
            </p:txBody>
          </p:sp>
        </mc:Choice>
        <mc:Fallback xmlns="">
          <p:sp>
            <p:nvSpPr>
              <p:cNvPr id="51" name="TextBox 50">
                <a:extLst>
                  <a:ext uri="{FF2B5EF4-FFF2-40B4-BE49-F238E27FC236}">
                    <a16:creationId xmlns:a16="http://schemas.microsoft.com/office/drawing/2014/main" id="{9AE93BB2-376F-460F-58F0-45A6E612CA56}"/>
                  </a:ext>
                </a:extLst>
              </p:cNvPr>
              <p:cNvSpPr txBox="1">
                <a:spLocks noRot="1" noChangeAspect="1" noMove="1" noResize="1" noEditPoints="1" noAdjustHandles="1" noChangeArrowheads="1" noChangeShapeType="1" noTextEdit="1"/>
              </p:cNvSpPr>
              <p:nvPr/>
            </p:nvSpPr>
            <p:spPr>
              <a:xfrm>
                <a:off x="612490" y="5530518"/>
                <a:ext cx="23357623" cy="5909310"/>
              </a:xfrm>
              <a:prstGeom prst="rect">
                <a:avLst/>
              </a:prstGeom>
              <a:blipFill>
                <a:blip r:embed="rId5"/>
                <a:stretch>
                  <a:fillRect l="-992" b="-3711"/>
                </a:stretch>
              </a:blipFill>
            </p:spPr>
            <p:txBody>
              <a:bodyPr/>
              <a:lstStyle/>
              <a:p>
                <a:r>
                  <a:rPr lang="vi-VN">
                    <a:noFill/>
                  </a:rPr>
                  <a:t> </a:t>
                </a:r>
              </a:p>
            </p:txBody>
          </p:sp>
        </mc:Fallback>
      </mc:AlternateContent>
    </p:spTree>
    <p:extLst>
      <p:ext uri="{BB962C8B-B14F-4D97-AF65-F5344CB8AC3E}">
        <p14:creationId xmlns:p14="http://schemas.microsoft.com/office/powerpoint/2010/main" val="32885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3"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10" name="Rounded Rectangle 61">
            <a:extLst>
              <a:ext uri="{FF2B5EF4-FFF2-40B4-BE49-F238E27FC236}">
                <a16:creationId xmlns:a16="http://schemas.microsoft.com/office/drawing/2014/main" id="{145C94D3-BEAB-E775-8B95-FE171526E141}"/>
              </a:ext>
            </a:extLst>
          </p:cNvPr>
          <p:cNvSpPr/>
          <p:nvPr/>
        </p:nvSpPr>
        <p:spPr>
          <a:xfrm>
            <a:off x="389928" y="1457722"/>
            <a:ext cx="23684993" cy="4003920"/>
          </a:xfrm>
          <a:prstGeom prst="roundRect">
            <a:avLst>
              <a:gd name="adj" fmla="val 5347"/>
            </a:avLst>
          </a:prstGeom>
          <a:solidFill>
            <a:schemeClr val="accent4">
              <a:lumMod val="20000"/>
              <a:lumOff val="80000"/>
            </a:schemeClr>
          </a:solidFill>
          <a:ln w="28575" cap="flat" cmpd="sng" algn="ctr">
            <a:solidFill>
              <a:srgbClr val="70AD47">
                <a:lumMod val="75000"/>
              </a:srgbClr>
            </a:solidFill>
            <a:prstDash val="solid"/>
            <a:miter lim="800000"/>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504EC8FD-69FE-4989-8123-0802D5CE7583}"/>
              </a:ext>
            </a:extLst>
          </p:cNvPr>
          <p:cNvGrpSpPr/>
          <p:nvPr/>
        </p:nvGrpSpPr>
        <p:grpSpPr>
          <a:xfrm>
            <a:off x="186267" y="1163917"/>
            <a:ext cx="24011466" cy="12326562"/>
            <a:chOff x="9460835" y="1435468"/>
            <a:chExt cx="22518143" cy="12326562"/>
          </a:xfrm>
        </p:grpSpPr>
        <p:sp>
          <p:nvSpPr>
            <p:cNvPr id="14" name="Rectangle: Diagonal Corners Rounded 13">
              <a:extLst>
                <a:ext uri="{FF2B5EF4-FFF2-40B4-BE49-F238E27FC236}">
                  <a16:creationId xmlns:a16="http://schemas.microsoft.com/office/drawing/2014/main" id="{4F7D40A2-0860-4B66-B349-690B44B74626}"/>
                </a:ext>
              </a:extLst>
            </p:cNvPr>
            <p:cNvSpPr/>
            <p:nvPr/>
          </p:nvSpPr>
          <p:spPr>
            <a:xfrm>
              <a:off x="9460835" y="1527287"/>
              <a:ext cx="22518143" cy="12234743"/>
            </a:xfrm>
            <a:prstGeom prst="round2DiagRect">
              <a:avLst>
                <a:gd name="adj1" fmla="val 0"/>
                <a:gd name="adj2" fmla="val 1769"/>
              </a:avLst>
            </a:prstGeom>
            <a:no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p:txBody>
        </p:sp>
        <p:grpSp>
          <p:nvGrpSpPr>
            <p:cNvPr id="15" name="Group 14">
              <a:extLst>
                <a:ext uri="{FF2B5EF4-FFF2-40B4-BE49-F238E27FC236}">
                  <a16:creationId xmlns:a16="http://schemas.microsoft.com/office/drawing/2014/main" id="{08ACBA74-AC27-45C5-846C-F29AAA3777FB}"/>
                </a:ext>
              </a:extLst>
            </p:cNvPr>
            <p:cNvGrpSpPr/>
            <p:nvPr/>
          </p:nvGrpSpPr>
          <p:grpSpPr>
            <a:xfrm>
              <a:off x="9576010" y="1435468"/>
              <a:ext cx="2838821" cy="1037561"/>
              <a:chOff x="9324529" y="1435467"/>
              <a:chExt cx="2838821" cy="1037561"/>
            </a:xfrm>
          </p:grpSpPr>
          <p:grpSp>
            <p:nvGrpSpPr>
              <p:cNvPr id="27" name="Group 26">
                <a:extLst>
                  <a:ext uri="{FF2B5EF4-FFF2-40B4-BE49-F238E27FC236}">
                    <a16:creationId xmlns:a16="http://schemas.microsoft.com/office/drawing/2014/main" id="{0004B154-0B47-4F60-B107-7DE0FF204308}"/>
                  </a:ext>
                </a:extLst>
              </p:cNvPr>
              <p:cNvGrpSpPr/>
              <p:nvPr/>
            </p:nvGrpSpPr>
            <p:grpSpPr>
              <a:xfrm>
                <a:off x="9324529" y="1462271"/>
                <a:ext cx="2838821" cy="1010757"/>
                <a:chOff x="311859" y="5129576"/>
                <a:chExt cx="1632044" cy="620806"/>
              </a:xfrm>
            </p:grpSpPr>
            <p:grpSp>
              <p:nvGrpSpPr>
                <p:cNvPr id="29" name="Group 28">
                  <a:extLst>
                    <a:ext uri="{FF2B5EF4-FFF2-40B4-BE49-F238E27FC236}">
                      <a16:creationId xmlns:a16="http://schemas.microsoft.com/office/drawing/2014/main" id="{ED1F3D67-458F-44D9-A762-F73BC1FE0399}"/>
                    </a:ext>
                  </a:extLst>
                </p:cNvPr>
                <p:cNvGrpSpPr/>
                <p:nvPr/>
              </p:nvGrpSpPr>
              <p:grpSpPr>
                <a:xfrm>
                  <a:off x="311859" y="5129576"/>
                  <a:ext cx="1588455" cy="620806"/>
                  <a:chOff x="579089" y="6169777"/>
                  <a:chExt cx="1588455" cy="493806"/>
                </a:xfrm>
              </p:grpSpPr>
              <p:sp>
                <p:nvSpPr>
                  <p:cNvPr id="31" name="Freeform: Shape 30">
                    <a:extLst>
                      <a:ext uri="{FF2B5EF4-FFF2-40B4-BE49-F238E27FC236}">
                        <a16:creationId xmlns:a16="http://schemas.microsoft.com/office/drawing/2014/main" id="{68F29292-89D7-4425-9F51-0C451C023B6F}"/>
                      </a:ext>
                    </a:extLst>
                  </p:cNvPr>
                  <p:cNvSpPr/>
                  <p:nvPr/>
                </p:nvSpPr>
                <p:spPr>
                  <a:xfrm rot="10800000">
                    <a:off x="579089" y="6190961"/>
                    <a:ext cx="1588455" cy="47262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522AD1D4-CE90-48B9-B22D-D30EBEACC1D9}"/>
                      </a:ext>
                    </a:extLst>
                  </p:cNvPr>
                  <p:cNvSpPr/>
                  <p:nvPr/>
                </p:nvSpPr>
                <p:spPr>
                  <a:xfrm rot="10800000">
                    <a:off x="623912" y="6169777"/>
                    <a:ext cx="1430521" cy="396461"/>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Freeform: Shape 29">
                  <a:extLst>
                    <a:ext uri="{FF2B5EF4-FFF2-40B4-BE49-F238E27FC236}">
                      <a16:creationId xmlns:a16="http://schemas.microsoft.com/office/drawing/2014/main" id="{49137458-563A-4FB9-B2C2-BF24886BC4C3}"/>
                    </a:ext>
                  </a:extLst>
                </p:cNvPr>
                <p:cNvSpPr/>
                <p:nvPr/>
              </p:nvSpPr>
              <p:spPr>
                <a:xfrm rot="10800000">
                  <a:off x="355448" y="5146650"/>
                  <a:ext cx="1588455" cy="45719"/>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Box 27">
                <a:extLst>
                  <a:ext uri="{FF2B5EF4-FFF2-40B4-BE49-F238E27FC236}">
                    <a16:creationId xmlns:a16="http://schemas.microsoft.com/office/drawing/2014/main" id="{C2EA57FA-C05C-4ABA-A45F-B6FB2E4FCC46}"/>
                  </a:ext>
                </a:extLst>
              </p:cNvPr>
              <p:cNvSpPr txBox="1"/>
              <p:nvPr/>
            </p:nvSpPr>
            <p:spPr>
              <a:xfrm>
                <a:off x="9478164" y="1435467"/>
                <a:ext cx="2490434" cy="984885"/>
              </a:xfrm>
              <a:prstGeom prst="rect">
                <a:avLst/>
              </a:prstGeom>
              <a:noFill/>
            </p:spPr>
            <p:txBody>
              <a:bodyPr wrap="square" rtlCol="0">
                <a:spAutoFit/>
              </a:bodyPr>
              <a:lstStyle/>
              <a:p>
                <a:pPr marL="457200" indent="-457200">
                  <a:buBlip>
                    <a:blip r:embed="rId3"/>
                  </a:buBlip>
                </a:pPr>
                <a:r>
                  <a:rPr lang="en-US" sz="5800" b="1" i="1" dirty="0">
                    <a:solidFill>
                      <a:srgbClr val="FF0000"/>
                    </a:solidFill>
                    <a:latin typeface="Tahoma" panose="020B0604030504040204" pitchFamily="34" charset="0"/>
                    <a:ea typeface="Tahoma" panose="020B0604030504040204" pitchFamily="34" charset="0"/>
                    <a:cs typeface="Tahoma" panose="020B0604030504040204" pitchFamily="34" charset="0"/>
                  </a:rPr>
                  <a:t> 8.3</a:t>
                </a:r>
              </a:p>
            </p:txBody>
          </p:sp>
        </p:gr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954ACD6-1D85-750D-E5E3-F12DEDA23C0C}"/>
                  </a:ext>
                </a:extLst>
              </p:cNvPr>
              <p:cNvSpPr txBox="1"/>
              <p:nvPr/>
            </p:nvSpPr>
            <p:spPr>
              <a:xfrm>
                <a:off x="413886" y="1374525"/>
                <a:ext cx="22882532" cy="3400098"/>
              </a:xfrm>
              <a:prstGeom prst="rect">
                <a:avLst/>
              </a:prstGeom>
              <a:noFill/>
            </p:spPr>
            <p:txBody>
              <a:bodyPr wrap="square">
                <a:spAutoFit/>
              </a:bodyPr>
              <a:lstStyle/>
              <a:p>
                <a:r>
                  <a:rPr lang="en-US" sz="42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200" b="1" dirty="0" err="1"/>
                  <a:t>Chọn</a:t>
                </a:r>
                <a:r>
                  <a:rPr lang="en-US" sz="4200" b="1" dirty="0"/>
                  <a:t> </a:t>
                </a:r>
                <a:r>
                  <a:rPr lang="en-US" sz="4200" b="1" dirty="0" err="1"/>
                  <a:t>ngẫu</a:t>
                </a:r>
                <a:r>
                  <a:rPr lang="en-US" sz="4200" b="1" dirty="0"/>
                  <a:t> </a:t>
                </a:r>
                <a:r>
                  <a:rPr lang="en-US" sz="4200" b="1" dirty="0" err="1"/>
                  <a:t>nhiên</a:t>
                </a:r>
                <a:r>
                  <a:rPr lang="en-US" sz="4200" b="1" dirty="0"/>
                  <a:t> </a:t>
                </a:r>
                <a:r>
                  <a:rPr lang="en-US" sz="4200" b="1" dirty="0" err="1"/>
                  <a:t>một</a:t>
                </a:r>
                <a:r>
                  <a:rPr lang="en-US" sz="4200" b="1" dirty="0"/>
                  <a:t> </a:t>
                </a:r>
                <a:r>
                  <a:rPr lang="en-US" sz="4200" b="1" dirty="0" err="1"/>
                  <a:t>học</a:t>
                </a:r>
                <a:r>
                  <a:rPr lang="en-US" sz="4200" b="1" dirty="0"/>
                  <a:t> </a:t>
                </a:r>
                <a:r>
                  <a:rPr lang="en-US" sz="4200" b="1" dirty="0" err="1"/>
                  <a:t>sinh</a:t>
                </a:r>
                <a:r>
                  <a:rPr lang="en-US" sz="4200" b="1" dirty="0"/>
                  <a:t> </a:t>
                </a:r>
                <a:r>
                  <a:rPr lang="en-US" sz="4200" b="1" dirty="0" err="1"/>
                  <a:t>trong</a:t>
                </a:r>
                <a:r>
                  <a:rPr lang="en-US" sz="4200" b="1" dirty="0"/>
                  <a:t> </a:t>
                </a:r>
                <a:r>
                  <a:rPr lang="en-US" sz="4200" b="1" dirty="0" err="1"/>
                  <a:t>trường</a:t>
                </a:r>
                <a:r>
                  <a:rPr lang="en-US" sz="4200" b="1" dirty="0"/>
                  <a:t> </a:t>
                </a:r>
                <a:r>
                  <a:rPr lang="en-US" sz="4200" b="1" dirty="0" err="1"/>
                  <a:t>em</a:t>
                </a:r>
                <a:r>
                  <a:rPr lang="en-US" sz="4200" b="1" dirty="0"/>
                  <a:t>. </a:t>
                </a:r>
                <a:r>
                  <a:rPr lang="en-US" sz="4200" b="1" dirty="0" err="1"/>
                  <a:t>Xét</a:t>
                </a:r>
                <a:r>
                  <a:rPr lang="en-US" sz="4200" b="1" dirty="0"/>
                  <a:t> </a:t>
                </a:r>
                <a:r>
                  <a:rPr lang="en-US" sz="4200" b="1" dirty="0" err="1"/>
                  <a:t>hai</a:t>
                </a:r>
                <a:r>
                  <a:rPr lang="en-US" sz="4200" b="1" dirty="0"/>
                  <a:t> </a:t>
                </a:r>
                <a:r>
                  <a:rPr lang="en-US" sz="4200" b="1" dirty="0" err="1"/>
                  <a:t>biến</a:t>
                </a:r>
                <a:r>
                  <a:rPr lang="en-US" sz="4200" b="1" dirty="0"/>
                  <a:t> </a:t>
                </a:r>
                <a:r>
                  <a:rPr lang="en-US" sz="4200" b="1" dirty="0" err="1"/>
                  <a:t>cố</a:t>
                </a:r>
                <a:r>
                  <a:rPr lang="en-US" sz="4200" b="1" dirty="0"/>
                  <a:t> </a:t>
                </a:r>
                <a:r>
                  <a:rPr lang="en-US" sz="4200" b="1" dirty="0" err="1"/>
                  <a:t>sau</a:t>
                </a:r>
                <a:r>
                  <a:rPr lang="en-US" sz="4200" b="1" dirty="0"/>
                  <a:t>:</a:t>
                </a:r>
                <a:endParaRPr lang="vi-VN" sz="4200" dirty="0"/>
              </a:p>
              <a:p>
                <a:endParaRPr lang="vi-VN" sz="4200" b="1" i="1" dirty="0">
                  <a:latin typeface="Cambria Math" panose="02040503050406030204" pitchFamily="18" charset="0"/>
                </a:endParaRPr>
              </a:p>
              <a:p>
                <a14:m>
                  <m:oMath xmlns:m="http://schemas.openxmlformats.org/officeDocument/2006/math">
                    <m:r>
                      <a:rPr lang="vi-VN" sz="4200" b="1" i="1">
                        <a:latin typeface="Cambria Math" panose="02040503050406030204" pitchFamily="18" charset="0"/>
                      </a:rPr>
                      <m:t>𝑷</m:t>
                    </m:r>
                  </m:oMath>
                </a14:m>
                <a:r>
                  <a:rPr lang="vi-VN" sz="4200" b="1" dirty="0"/>
                  <a:t>: “</a:t>
                </a:r>
                <a:r>
                  <a:rPr lang="en-US" sz="4200" b="1" dirty="0" err="1"/>
                  <a:t>Học</a:t>
                </a:r>
                <a:r>
                  <a:rPr lang="en-US" sz="4200" b="1" dirty="0"/>
                  <a:t> </a:t>
                </a:r>
                <a:r>
                  <a:rPr lang="en-US" sz="4200" b="1" dirty="0" err="1"/>
                  <a:t>sinh</a:t>
                </a:r>
                <a:r>
                  <a:rPr lang="en-US" sz="4200" b="1" dirty="0"/>
                  <a:t> </a:t>
                </a:r>
                <a:r>
                  <a:rPr lang="en-US" sz="4200" b="1" dirty="0" err="1"/>
                  <a:t>đó</a:t>
                </a:r>
                <a:r>
                  <a:rPr lang="en-US" sz="4200" b="1" dirty="0"/>
                  <a:t> </a:t>
                </a:r>
                <a:r>
                  <a:rPr lang="en-US" sz="4200" b="1" dirty="0" err="1"/>
                  <a:t>bị</a:t>
                </a:r>
                <a:r>
                  <a:rPr lang="en-US" sz="4200" b="1" dirty="0"/>
                  <a:t> </a:t>
                </a:r>
                <a:r>
                  <a:rPr lang="en-US" sz="4200" b="1" dirty="0" err="1"/>
                  <a:t>cận</a:t>
                </a:r>
                <a:r>
                  <a:rPr lang="en-US" sz="4200" b="1" dirty="0"/>
                  <a:t> </a:t>
                </a:r>
                <a:r>
                  <a:rPr lang="en-US" sz="4200" b="1" dirty="0" err="1"/>
                  <a:t>thị</a:t>
                </a:r>
                <a:r>
                  <a:rPr lang="vi-VN" sz="4200" b="1" dirty="0"/>
                  <a:t>”;</a:t>
                </a:r>
                <a:endParaRPr lang="vi-VN" sz="4200" dirty="0"/>
              </a:p>
              <a:p>
                <a14:m>
                  <m:oMath xmlns:m="http://schemas.openxmlformats.org/officeDocument/2006/math">
                    <m:r>
                      <a:rPr lang="vi-VN" sz="4200" b="1" i="1">
                        <a:latin typeface="Cambria Math" panose="02040503050406030204" pitchFamily="18" charset="0"/>
                      </a:rPr>
                      <m:t>𝑸</m:t>
                    </m:r>
                  </m:oMath>
                </a14:m>
                <a:r>
                  <a:rPr lang="vi-VN" sz="4200" b="1" dirty="0"/>
                  <a:t>: “Học sinh đó học giỏi môn Toán”.</a:t>
                </a:r>
                <a:endParaRPr lang="vi-VN" sz="4200" dirty="0"/>
              </a:p>
              <a:p>
                <a:r>
                  <a:rPr lang="vi-VN" sz="4200" b="1" dirty="0"/>
                  <a:t>Nêu nội dung của các biến cố </a:t>
                </a:r>
                <a14:m>
                  <m:oMath xmlns:m="http://schemas.openxmlformats.org/officeDocument/2006/math">
                    <m:r>
                      <a:rPr lang="vi-VN" sz="4200" b="1" i="1">
                        <a:latin typeface="Cambria Math" panose="02040503050406030204" pitchFamily="18" charset="0"/>
                      </a:rPr>
                      <m:t>𝑷</m:t>
                    </m:r>
                    <m:r>
                      <a:rPr lang="vi-VN" sz="4200" b="1" i="1">
                        <a:latin typeface="Cambria Math" panose="02040503050406030204" pitchFamily="18" charset="0"/>
                      </a:rPr>
                      <m:t>∪</m:t>
                    </m:r>
                    <m:r>
                      <a:rPr lang="vi-VN" sz="4200" b="1" i="1">
                        <a:latin typeface="Cambria Math" panose="02040503050406030204" pitchFamily="18" charset="0"/>
                      </a:rPr>
                      <m:t>𝑸</m:t>
                    </m:r>
                  </m:oMath>
                </a14:m>
                <a:r>
                  <a:rPr lang="vi-VN" sz="4200" b="1" dirty="0"/>
                  <a:t>; </a:t>
                </a:r>
                <a14:m>
                  <m:oMath xmlns:m="http://schemas.openxmlformats.org/officeDocument/2006/math">
                    <m:r>
                      <a:rPr lang="vi-VN" sz="4200" b="1" i="1">
                        <a:latin typeface="Cambria Math" panose="02040503050406030204" pitchFamily="18" charset="0"/>
                      </a:rPr>
                      <m:t>𝑷𝑸</m:t>
                    </m:r>
                  </m:oMath>
                </a14:m>
                <a:r>
                  <a:rPr lang="vi-VN" sz="4200" b="1" dirty="0"/>
                  <a:t>; </a:t>
                </a:r>
                <a14:m>
                  <m:oMath xmlns:m="http://schemas.openxmlformats.org/officeDocument/2006/math">
                    <m:bar>
                      <m:barPr>
                        <m:pos m:val="top"/>
                        <m:ctrlPr>
                          <a:rPr lang="vi-VN" sz="4200" b="1" i="1">
                            <a:latin typeface="Cambria Math" panose="02040503050406030204" pitchFamily="18" charset="0"/>
                          </a:rPr>
                        </m:ctrlPr>
                      </m:barPr>
                      <m:e>
                        <m:r>
                          <a:rPr lang="vi-VN" sz="4200" b="1" i="1">
                            <a:latin typeface="Cambria Math" panose="02040503050406030204" pitchFamily="18" charset="0"/>
                          </a:rPr>
                          <m:t>𝑷</m:t>
                        </m:r>
                      </m:e>
                    </m:bar>
                    <m:bar>
                      <m:barPr>
                        <m:pos m:val="top"/>
                        <m:ctrlPr>
                          <a:rPr lang="vi-VN" sz="4200" b="1" i="1">
                            <a:latin typeface="Cambria Math" panose="02040503050406030204" pitchFamily="18" charset="0"/>
                          </a:rPr>
                        </m:ctrlPr>
                      </m:barPr>
                      <m:e>
                        <m:r>
                          <a:rPr lang="vi-VN" sz="4200" b="1" i="1">
                            <a:latin typeface="Cambria Math" panose="02040503050406030204" pitchFamily="18" charset="0"/>
                          </a:rPr>
                          <m:t>𝑸</m:t>
                        </m:r>
                      </m:e>
                    </m:bar>
                  </m:oMath>
                </a14:m>
                <a:r>
                  <a:rPr lang="vi-VN" sz="4200" b="1" dirty="0"/>
                  <a:t>.</a:t>
                </a:r>
                <a:endParaRPr lang="vi-VN" sz="4200" dirty="0"/>
              </a:p>
            </p:txBody>
          </p:sp>
        </mc:Choice>
        <mc:Fallback xmlns="">
          <p:sp>
            <p:nvSpPr>
              <p:cNvPr id="18" name="TextBox 17">
                <a:extLst>
                  <a:ext uri="{FF2B5EF4-FFF2-40B4-BE49-F238E27FC236}">
                    <a16:creationId xmlns:a16="http://schemas.microsoft.com/office/drawing/2014/main" id="{0954ACD6-1D85-750D-E5E3-F12DEDA23C0C}"/>
                  </a:ext>
                </a:extLst>
              </p:cNvPr>
              <p:cNvSpPr txBox="1">
                <a:spLocks noRot="1" noChangeAspect="1" noMove="1" noResize="1" noEditPoints="1" noAdjustHandles="1" noChangeArrowheads="1" noChangeShapeType="1" noTextEdit="1"/>
              </p:cNvSpPr>
              <p:nvPr/>
            </p:nvSpPr>
            <p:spPr>
              <a:xfrm>
                <a:off x="413886" y="1374525"/>
                <a:ext cx="22882532" cy="3400098"/>
              </a:xfrm>
              <a:prstGeom prst="rect">
                <a:avLst/>
              </a:prstGeom>
              <a:blipFill>
                <a:blip r:embed="rId4"/>
                <a:stretch>
                  <a:fillRect l="-1039" t="-3584" b="-7348"/>
                </a:stretch>
              </a:blipFill>
            </p:spPr>
            <p:txBody>
              <a:bodyPr/>
              <a:lstStyle/>
              <a:p>
                <a:r>
                  <a:rPr lang="vi-VN">
                    <a:noFill/>
                  </a:rPr>
                  <a:t> </a:t>
                </a:r>
              </a:p>
            </p:txBody>
          </p:sp>
        </mc:Fallback>
      </mc:AlternateContent>
      <p:sp>
        <p:nvSpPr>
          <p:cNvPr id="3" name="Rounded Rectangle 52">
            <a:extLst>
              <a:ext uri="{FF2B5EF4-FFF2-40B4-BE49-F238E27FC236}">
                <a16:creationId xmlns:a16="http://schemas.microsoft.com/office/drawing/2014/main" id="{995103DB-FE60-930A-8043-9297D8A38617}"/>
              </a:ext>
            </a:extLst>
          </p:cNvPr>
          <p:cNvSpPr/>
          <p:nvPr/>
        </p:nvSpPr>
        <p:spPr>
          <a:xfrm>
            <a:off x="481892" y="5869654"/>
            <a:ext cx="23498926" cy="7389268"/>
          </a:xfrm>
          <a:prstGeom prst="roundRect">
            <a:avLst>
              <a:gd name="adj" fmla="val 3132"/>
            </a:avLst>
          </a:prstGeom>
          <a:solidFill>
            <a:schemeClr val="accent6">
              <a:lumMod val="20000"/>
              <a:lumOff val="80000"/>
            </a:schemeClr>
          </a:solidFill>
          <a:ln w="57150" cap="flat" cmpd="sng" algn="ctr">
            <a:solidFill>
              <a:srgbClr val="0999C8"/>
            </a:solidFill>
            <a:prstDash val="solid"/>
            <a:miter lim="800000"/>
          </a:ln>
          <a:effectLst>
            <a:innerShdw blurRad="114300">
              <a:prstClr val="black"/>
            </a:innerShdw>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Group 60">
            <a:extLst>
              <a:ext uri="{FF2B5EF4-FFF2-40B4-BE49-F238E27FC236}">
                <a16:creationId xmlns:a16="http://schemas.microsoft.com/office/drawing/2014/main" id="{564CA2A6-84CA-B66E-57CB-4BBA717834F1}"/>
              </a:ext>
            </a:extLst>
          </p:cNvPr>
          <p:cNvGrpSpPr/>
          <p:nvPr/>
        </p:nvGrpSpPr>
        <p:grpSpPr>
          <a:xfrm>
            <a:off x="413886" y="5838159"/>
            <a:ext cx="3568119" cy="800220"/>
            <a:chOff x="1224541" y="6305967"/>
            <a:chExt cx="3568119" cy="885308"/>
          </a:xfrm>
        </p:grpSpPr>
        <p:sp>
          <p:nvSpPr>
            <p:cNvPr id="6" name="Freeform 20">
              <a:extLst>
                <a:ext uri="{FF2B5EF4-FFF2-40B4-BE49-F238E27FC236}">
                  <a16:creationId xmlns:a16="http://schemas.microsoft.com/office/drawing/2014/main" id="{03CBB82D-4D68-5FA0-F2C1-136316EE3F56}"/>
                </a:ext>
              </a:extLst>
            </p:cNvPr>
            <p:cNvSpPr>
              <a:spLocks/>
            </p:cNvSpPr>
            <p:nvPr/>
          </p:nvSpPr>
          <p:spPr bwMode="auto">
            <a:xfrm rot="16200000" flipV="1">
              <a:off x="2880142" y="5238910"/>
              <a:ext cx="828631" cy="2996405"/>
            </a:xfrm>
            <a:prstGeom prst="round1Rect">
              <a:avLst/>
            </a:prstGeom>
            <a:solidFill>
              <a:sysClr val="window" lastClr="FFFFFF"/>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884DD20-6B99-7D42-EF80-815AAD9CCCA8}"/>
                </a:ext>
              </a:extLst>
            </p:cNvPr>
            <p:cNvSpPr txBox="1"/>
            <p:nvPr/>
          </p:nvSpPr>
          <p:spPr>
            <a:xfrm>
              <a:off x="2296330" y="6305967"/>
              <a:ext cx="2372765" cy="885308"/>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 name="Round Diagonal Corner Rectangle 58">
              <a:extLst>
                <a:ext uri="{FF2B5EF4-FFF2-40B4-BE49-F238E27FC236}">
                  <a16:creationId xmlns:a16="http://schemas.microsoft.com/office/drawing/2014/main" id="{728509CA-5E0A-5DF9-392A-950E85C1D64D}"/>
                </a:ext>
              </a:extLst>
            </p:cNvPr>
            <p:cNvSpPr/>
            <p:nvPr/>
          </p:nvSpPr>
          <p:spPr>
            <a:xfrm flipV="1">
              <a:off x="1224541" y="6322799"/>
              <a:ext cx="903517" cy="828630"/>
            </a:xfrm>
            <a:prstGeom prst="round2DiagRect">
              <a:avLst/>
            </a:prstGeom>
            <a:solidFill>
              <a:srgbClr val="0999C8"/>
            </a:solidFill>
            <a:ln w="57150" cap="flat" cmpd="sng" algn="ctr">
              <a:solidFill>
                <a:srgbClr val="0999C8"/>
              </a:solidFill>
              <a:prstDash val="solid"/>
              <a:miter lim="800000"/>
            </a:ln>
            <a:effectLst>
              <a:innerShdw blurRad="114300">
                <a:prstClr val="black"/>
              </a:innerShdw>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15">
              <a:extLst>
                <a:ext uri="{FF2B5EF4-FFF2-40B4-BE49-F238E27FC236}">
                  <a16:creationId xmlns:a16="http://schemas.microsoft.com/office/drawing/2014/main" id="{F6D994C0-FC65-E68C-14B0-42C34F14D638}"/>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AE93BB2-376F-460F-58F0-45A6E612CA56}"/>
                  </a:ext>
                </a:extLst>
              </p:cNvPr>
              <p:cNvSpPr txBox="1"/>
              <p:nvPr/>
            </p:nvSpPr>
            <p:spPr>
              <a:xfrm>
                <a:off x="612490" y="5530518"/>
                <a:ext cx="23357623" cy="4237827"/>
              </a:xfrm>
              <a:prstGeom prst="rect">
                <a:avLst/>
              </a:prstGeom>
              <a:noFill/>
            </p:spPr>
            <p:txBody>
              <a:bodyPr wrap="square" rtlCol="0">
                <a:spAutoFit/>
              </a:bodyPr>
              <a:lstStyle/>
              <a:p>
                <a:r>
                  <a:rPr lang="en-US" sz="4200" b="1" dirty="0">
                    <a:latin typeface="Tahoma" panose="020B0604030504040204" pitchFamily="34" charset="0"/>
                    <a:ea typeface="Tahoma" panose="020B0604030504040204" pitchFamily="34" charset="0"/>
                    <a:cs typeface="Tahoma" panose="020B0604030504040204" pitchFamily="34" charset="0"/>
                  </a:rPr>
                  <a:t>				</a:t>
                </a:r>
              </a:p>
              <a:p>
                <a:endParaRPr lang="en-US" sz="4200" b="1" dirty="0">
                  <a:latin typeface="Tahoma" panose="020B0604030504040204" pitchFamily="34" charset="0"/>
                  <a:ea typeface="Tahoma" panose="020B0604030504040204" pitchFamily="34" charset="0"/>
                  <a:cs typeface="Tahoma" panose="020B0604030504040204" pitchFamily="34" charset="0"/>
                </a:endParaRPr>
              </a:p>
              <a:p>
                <a:r>
                  <a:rPr lang="en-US" sz="4200" b="1" dirty="0" err="1"/>
                  <a:t>Biến</a:t>
                </a:r>
                <a:r>
                  <a:rPr lang="en-US" sz="4200" b="1" dirty="0"/>
                  <a:t> </a:t>
                </a:r>
                <a:r>
                  <a:rPr lang="en-US" sz="4200" b="1" dirty="0" err="1"/>
                  <a:t>cố</a:t>
                </a:r>
                <a:r>
                  <a:rPr lang="en-US" sz="4200" b="1" dirty="0"/>
                  <a:t> </a:t>
                </a:r>
                <a14:m>
                  <m:oMath xmlns:m="http://schemas.openxmlformats.org/officeDocument/2006/math">
                    <m:r>
                      <a:rPr lang="en-US" sz="4200" b="1" i="1">
                        <a:latin typeface="Cambria Math" panose="02040503050406030204" pitchFamily="18" charset="0"/>
                      </a:rPr>
                      <m:t>𝑷</m:t>
                    </m:r>
                    <m:r>
                      <a:rPr lang="en-US" sz="4200" b="1" i="1">
                        <a:latin typeface="Cambria Math" panose="02040503050406030204" pitchFamily="18" charset="0"/>
                      </a:rPr>
                      <m:t>∪</m:t>
                    </m:r>
                    <m:r>
                      <a:rPr lang="en-US" sz="4200" b="1" i="1">
                        <a:latin typeface="Cambria Math" panose="02040503050406030204" pitchFamily="18" charset="0"/>
                      </a:rPr>
                      <m:t>𝑸</m:t>
                    </m:r>
                  </m:oMath>
                </a14:m>
                <a:r>
                  <a:rPr lang="en-US" sz="4200" b="1" dirty="0"/>
                  <a:t>: “</a:t>
                </a:r>
                <a:r>
                  <a:rPr lang="en-US" sz="4200" b="1" dirty="0" err="1"/>
                  <a:t>Học</a:t>
                </a:r>
                <a:r>
                  <a:rPr lang="en-US" sz="4200" b="1" dirty="0"/>
                  <a:t> </a:t>
                </a:r>
                <a:r>
                  <a:rPr lang="en-US" sz="4200" b="1" dirty="0" err="1"/>
                  <a:t>sinh</a:t>
                </a:r>
                <a:r>
                  <a:rPr lang="en-US" sz="4200" b="1" dirty="0"/>
                  <a:t> </a:t>
                </a:r>
                <a:r>
                  <a:rPr lang="en-US" sz="4200" b="1" dirty="0" err="1"/>
                  <a:t>đó</a:t>
                </a:r>
                <a:r>
                  <a:rPr lang="en-US" sz="4200" b="1" dirty="0"/>
                  <a:t> </a:t>
                </a:r>
                <a:r>
                  <a:rPr lang="en-US" sz="4200" b="1" dirty="0" err="1"/>
                  <a:t>bị</a:t>
                </a:r>
                <a:r>
                  <a:rPr lang="en-US" sz="4200" b="1" dirty="0"/>
                  <a:t> </a:t>
                </a:r>
                <a:r>
                  <a:rPr lang="en-US" sz="4200" b="1" dirty="0" err="1"/>
                  <a:t>cận</a:t>
                </a:r>
                <a:r>
                  <a:rPr lang="en-US" sz="4200" b="1" dirty="0"/>
                  <a:t> </a:t>
                </a:r>
                <a:r>
                  <a:rPr lang="en-US" sz="4200" b="1" dirty="0" err="1"/>
                  <a:t>thị</a:t>
                </a:r>
                <a:r>
                  <a:rPr lang="en-US" sz="4200" b="1" dirty="0"/>
                  <a:t> </a:t>
                </a:r>
                <a:r>
                  <a:rPr lang="en-US" sz="4200" b="1" dirty="0" err="1"/>
                  <a:t>hoặc</a:t>
                </a:r>
                <a:r>
                  <a:rPr lang="en-US" sz="4200" b="1" dirty="0"/>
                  <a:t> </a:t>
                </a:r>
                <a:r>
                  <a:rPr lang="en-US" sz="4200" b="1" dirty="0" err="1"/>
                  <a:t>học</a:t>
                </a:r>
                <a:r>
                  <a:rPr lang="en-US" sz="4200" b="1" dirty="0"/>
                  <a:t> </a:t>
                </a:r>
                <a:r>
                  <a:rPr lang="en-US" sz="4200" b="1" dirty="0" err="1"/>
                  <a:t>giỏi</a:t>
                </a:r>
                <a:r>
                  <a:rPr lang="en-US" sz="4200" b="1" dirty="0"/>
                  <a:t> </a:t>
                </a:r>
                <a:r>
                  <a:rPr lang="en-US" sz="4200" b="1" dirty="0" err="1"/>
                  <a:t>môn</a:t>
                </a:r>
                <a:r>
                  <a:rPr lang="en-US" sz="4200" b="1" dirty="0"/>
                  <a:t> </a:t>
                </a:r>
                <a:r>
                  <a:rPr lang="en-US" sz="4200" b="1" dirty="0" err="1"/>
                  <a:t>Toán</a:t>
                </a:r>
                <a:r>
                  <a:rPr lang="en-US" sz="4200" b="1" dirty="0"/>
                  <a:t>”;</a:t>
                </a:r>
                <a:endParaRPr lang="vi-VN" sz="4200" dirty="0"/>
              </a:p>
              <a:p>
                <a:r>
                  <a:rPr lang="en-US" sz="4200" b="1" dirty="0" err="1"/>
                  <a:t>Biến</a:t>
                </a:r>
                <a:r>
                  <a:rPr lang="en-US" sz="4200" b="1" dirty="0"/>
                  <a:t> </a:t>
                </a:r>
                <a:r>
                  <a:rPr lang="en-US" sz="4200" b="1" dirty="0" err="1"/>
                  <a:t>cố</a:t>
                </a:r>
                <a:r>
                  <a:rPr lang="en-US" sz="4200" b="1" dirty="0"/>
                  <a:t> </a:t>
                </a:r>
                <a14:m>
                  <m:oMath xmlns:m="http://schemas.openxmlformats.org/officeDocument/2006/math">
                    <m:r>
                      <a:rPr lang="en-US" sz="4200" b="1" i="1">
                        <a:latin typeface="Cambria Math" panose="02040503050406030204" pitchFamily="18" charset="0"/>
                      </a:rPr>
                      <m:t>𝑷𝑸</m:t>
                    </m:r>
                  </m:oMath>
                </a14:m>
                <a:r>
                  <a:rPr lang="en-US" sz="4200" b="1" dirty="0"/>
                  <a:t>: “</a:t>
                </a:r>
                <a:r>
                  <a:rPr lang="en-US" sz="4200" b="1" dirty="0" err="1"/>
                  <a:t>Học</a:t>
                </a:r>
                <a:r>
                  <a:rPr lang="en-US" sz="4200" b="1" dirty="0"/>
                  <a:t> </a:t>
                </a:r>
                <a:r>
                  <a:rPr lang="en-US" sz="4200" b="1" dirty="0" err="1"/>
                  <a:t>sinh</a:t>
                </a:r>
                <a:r>
                  <a:rPr lang="en-US" sz="4200" b="1" dirty="0"/>
                  <a:t> </a:t>
                </a:r>
                <a:r>
                  <a:rPr lang="en-US" sz="4200" b="1" dirty="0" err="1"/>
                  <a:t>đó</a:t>
                </a:r>
                <a:r>
                  <a:rPr lang="en-US" sz="4200" b="1" dirty="0"/>
                  <a:t> </a:t>
                </a:r>
                <a:r>
                  <a:rPr lang="en-US" sz="4200" b="1" dirty="0" err="1"/>
                  <a:t>bị</a:t>
                </a:r>
                <a:r>
                  <a:rPr lang="en-US" sz="4200" b="1" dirty="0"/>
                  <a:t> </a:t>
                </a:r>
                <a:r>
                  <a:rPr lang="en-US" sz="4200" b="1" dirty="0" err="1"/>
                  <a:t>cận</a:t>
                </a:r>
                <a:r>
                  <a:rPr lang="en-US" sz="4200" b="1" dirty="0"/>
                  <a:t> </a:t>
                </a:r>
                <a:r>
                  <a:rPr lang="en-US" sz="4200" b="1" dirty="0" err="1"/>
                  <a:t>thị</a:t>
                </a:r>
                <a:r>
                  <a:rPr lang="en-US" sz="4200" b="1" dirty="0"/>
                  <a:t> </a:t>
                </a:r>
                <a:r>
                  <a:rPr lang="en-US" sz="4200" b="1" dirty="0" err="1"/>
                  <a:t>và</a:t>
                </a:r>
                <a:r>
                  <a:rPr lang="en-US" sz="4200" b="1" dirty="0"/>
                  <a:t> </a:t>
                </a:r>
                <a:r>
                  <a:rPr lang="en-US" sz="4200" b="1" dirty="0" err="1"/>
                  <a:t>học</a:t>
                </a:r>
                <a:r>
                  <a:rPr lang="en-US" sz="4200" b="1" dirty="0"/>
                  <a:t> </a:t>
                </a:r>
                <a:r>
                  <a:rPr lang="en-US" sz="4200" b="1" dirty="0" err="1"/>
                  <a:t>giỏi</a:t>
                </a:r>
                <a:r>
                  <a:rPr lang="en-US" sz="4200" b="1" dirty="0"/>
                  <a:t> </a:t>
                </a:r>
                <a:r>
                  <a:rPr lang="en-US" sz="4200" b="1" dirty="0" err="1"/>
                  <a:t>môn</a:t>
                </a:r>
                <a:r>
                  <a:rPr lang="en-US" sz="4200" b="1" dirty="0"/>
                  <a:t> </a:t>
                </a:r>
                <a:r>
                  <a:rPr lang="en-US" sz="4200" b="1" dirty="0" err="1"/>
                  <a:t>Toán</a:t>
                </a:r>
                <a:r>
                  <a:rPr lang="en-US" sz="4200" b="1" dirty="0"/>
                  <a:t>”;</a:t>
                </a:r>
                <a:endParaRPr lang="vi-VN" sz="4200" dirty="0"/>
              </a:p>
              <a:p>
                <a:r>
                  <a:rPr lang="en-US" sz="4200" b="1" dirty="0" err="1"/>
                  <a:t>Biến</a:t>
                </a:r>
                <a:r>
                  <a:rPr lang="en-US" sz="4200" b="1" dirty="0"/>
                  <a:t> </a:t>
                </a:r>
                <a:r>
                  <a:rPr lang="en-US" sz="4200" b="1" dirty="0" err="1"/>
                  <a:t>cố</a:t>
                </a:r>
                <a:r>
                  <a:rPr lang="en-US" sz="4200" b="1" dirty="0"/>
                  <a:t> </a:t>
                </a:r>
                <a14:m>
                  <m:oMath xmlns:m="http://schemas.openxmlformats.org/officeDocument/2006/math">
                    <m:bar>
                      <m:barPr>
                        <m:pos m:val="top"/>
                        <m:ctrlPr>
                          <a:rPr lang="vi-VN" sz="4200" b="1" i="1">
                            <a:latin typeface="Cambria Math" panose="02040503050406030204" pitchFamily="18" charset="0"/>
                          </a:rPr>
                        </m:ctrlPr>
                      </m:barPr>
                      <m:e>
                        <m:r>
                          <a:rPr lang="en-US" sz="4200" b="1" i="1">
                            <a:latin typeface="Cambria Math" panose="02040503050406030204" pitchFamily="18" charset="0"/>
                          </a:rPr>
                          <m:t>𝑷</m:t>
                        </m:r>
                      </m:e>
                    </m:bar>
                    <m:bar>
                      <m:barPr>
                        <m:pos m:val="top"/>
                        <m:ctrlPr>
                          <a:rPr lang="vi-VN" sz="4200" b="1" i="1">
                            <a:latin typeface="Cambria Math" panose="02040503050406030204" pitchFamily="18" charset="0"/>
                          </a:rPr>
                        </m:ctrlPr>
                      </m:barPr>
                      <m:e>
                        <m:r>
                          <a:rPr lang="en-US" sz="4200" b="1" i="1">
                            <a:latin typeface="Cambria Math" panose="02040503050406030204" pitchFamily="18" charset="0"/>
                          </a:rPr>
                          <m:t>𝑸</m:t>
                        </m:r>
                      </m:e>
                    </m:bar>
                  </m:oMath>
                </a14:m>
                <a:r>
                  <a:rPr lang="en-US" sz="4200" b="1" dirty="0"/>
                  <a:t>: “</a:t>
                </a:r>
                <a:r>
                  <a:rPr lang="en-US" sz="4200" b="1" dirty="0" err="1"/>
                  <a:t>Học</a:t>
                </a:r>
                <a:r>
                  <a:rPr lang="en-US" sz="4200" b="1" dirty="0"/>
                  <a:t> </a:t>
                </a:r>
                <a:r>
                  <a:rPr lang="en-US" sz="4200" b="1" dirty="0" err="1"/>
                  <a:t>sinh</a:t>
                </a:r>
                <a:r>
                  <a:rPr lang="en-US" sz="4200" b="1" dirty="0"/>
                  <a:t> </a:t>
                </a:r>
                <a:r>
                  <a:rPr lang="en-US" sz="4200" b="1" dirty="0" err="1"/>
                  <a:t>đó</a:t>
                </a:r>
                <a:r>
                  <a:rPr lang="en-US" sz="4200" b="1" dirty="0"/>
                  <a:t> </a:t>
                </a:r>
                <a:r>
                  <a:rPr lang="en-US" sz="4200" b="1" dirty="0" err="1"/>
                  <a:t>không</a:t>
                </a:r>
                <a:r>
                  <a:rPr lang="en-US" sz="4200" b="1" dirty="0"/>
                  <a:t> </a:t>
                </a:r>
                <a:r>
                  <a:rPr lang="en-US" sz="4200" b="1" dirty="0" err="1"/>
                  <a:t>bị</a:t>
                </a:r>
                <a:r>
                  <a:rPr lang="en-US" sz="4200" b="1" dirty="0"/>
                  <a:t> </a:t>
                </a:r>
                <a:r>
                  <a:rPr lang="en-US" sz="4200" b="1" dirty="0" err="1"/>
                  <a:t>cận</a:t>
                </a:r>
                <a:r>
                  <a:rPr lang="en-US" sz="4200" b="1" dirty="0"/>
                  <a:t> </a:t>
                </a:r>
                <a:r>
                  <a:rPr lang="en-US" sz="4200" b="1" dirty="0" err="1"/>
                  <a:t>thị</a:t>
                </a:r>
                <a:r>
                  <a:rPr lang="en-US" sz="4200" b="1" dirty="0"/>
                  <a:t> </a:t>
                </a:r>
                <a:r>
                  <a:rPr lang="en-US" sz="4200" b="1" dirty="0" err="1"/>
                  <a:t>và</a:t>
                </a:r>
                <a:r>
                  <a:rPr lang="en-US" sz="4200" b="1" dirty="0"/>
                  <a:t> </a:t>
                </a:r>
                <a:r>
                  <a:rPr lang="en-US" sz="4200" b="1" dirty="0" err="1"/>
                  <a:t>không</a:t>
                </a:r>
                <a:r>
                  <a:rPr lang="en-US" sz="4200" b="1" dirty="0"/>
                  <a:t> </a:t>
                </a:r>
                <a:r>
                  <a:rPr lang="en-US" sz="4200" b="1" dirty="0" err="1"/>
                  <a:t>học</a:t>
                </a:r>
                <a:r>
                  <a:rPr lang="en-US" sz="4200" b="1" dirty="0"/>
                  <a:t> </a:t>
                </a:r>
                <a:r>
                  <a:rPr lang="en-US" sz="4200" b="1" dirty="0" err="1"/>
                  <a:t>giỏi</a:t>
                </a:r>
                <a:r>
                  <a:rPr lang="en-US" sz="4200" b="1" dirty="0"/>
                  <a:t> </a:t>
                </a:r>
                <a:r>
                  <a:rPr lang="en-US" sz="4200" b="1" dirty="0" err="1"/>
                  <a:t>môn</a:t>
                </a:r>
                <a:r>
                  <a:rPr lang="en-US" sz="4200" b="1" dirty="0"/>
                  <a:t> </a:t>
                </a:r>
                <a:r>
                  <a:rPr lang="en-US" sz="4200" b="1" dirty="0" err="1"/>
                  <a:t>Toán</a:t>
                </a:r>
                <a:r>
                  <a:rPr lang="en-US" sz="4200" b="1" dirty="0"/>
                  <a:t>”.</a:t>
                </a:r>
                <a:endParaRPr lang="vi-VN" sz="4200" dirty="0"/>
              </a:p>
              <a:p>
                <a:pPr>
                  <a:lnSpc>
                    <a:spcPct val="150000"/>
                  </a:lnSpc>
                </a:pPr>
                <a:endParaRPr lang="en-US" sz="42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TextBox 50">
                <a:extLst>
                  <a:ext uri="{FF2B5EF4-FFF2-40B4-BE49-F238E27FC236}">
                    <a16:creationId xmlns:a16="http://schemas.microsoft.com/office/drawing/2014/main" id="{9AE93BB2-376F-460F-58F0-45A6E612CA56}"/>
                  </a:ext>
                </a:extLst>
              </p:cNvPr>
              <p:cNvSpPr txBox="1">
                <a:spLocks noRot="1" noChangeAspect="1" noMove="1" noResize="1" noEditPoints="1" noAdjustHandles="1" noChangeArrowheads="1" noChangeShapeType="1" noTextEdit="1"/>
              </p:cNvSpPr>
              <p:nvPr/>
            </p:nvSpPr>
            <p:spPr>
              <a:xfrm>
                <a:off x="612490" y="5530518"/>
                <a:ext cx="23357623" cy="4237827"/>
              </a:xfrm>
              <a:prstGeom prst="rect">
                <a:avLst/>
              </a:prstGeom>
              <a:blipFill>
                <a:blip r:embed="rId5"/>
                <a:stretch>
                  <a:fillRect l="-992"/>
                </a:stretch>
              </a:blipFill>
            </p:spPr>
            <p:txBody>
              <a:bodyPr/>
              <a:lstStyle/>
              <a:p>
                <a:r>
                  <a:rPr lang="vi-VN">
                    <a:noFill/>
                  </a:rPr>
                  <a:t> </a:t>
                </a:r>
              </a:p>
            </p:txBody>
          </p:sp>
        </mc:Fallback>
      </mc:AlternateContent>
    </p:spTree>
    <p:extLst>
      <p:ext uri="{BB962C8B-B14F-4D97-AF65-F5344CB8AC3E}">
        <p14:creationId xmlns:p14="http://schemas.microsoft.com/office/powerpoint/2010/main" val="1100442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3" grpId="0" animBg="1"/>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pSp>
        <p:nvGrpSpPr>
          <p:cNvPr id="165" name="Google Shape;165;p30"/>
          <p:cNvGrpSpPr/>
          <p:nvPr/>
        </p:nvGrpSpPr>
        <p:grpSpPr>
          <a:xfrm>
            <a:off x="6398534" y="1024122"/>
            <a:ext cx="13605220" cy="2595206"/>
            <a:chOff x="1442061" y="405175"/>
            <a:chExt cx="9120238" cy="1614783"/>
          </a:xfrm>
        </p:grpSpPr>
        <p:grpSp>
          <p:nvGrpSpPr>
            <p:cNvPr id="166" name="Google Shape;166;p30"/>
            <p:cNvGrpSpPr/>
            <p:nvPr/>
          </p:nvGrpSpPr>
          <p:grpSpPr>
            <a:xfrm>
              <a:off x="1442061" y="405175"/>
              <a:ext cx="9120238" cy="1099091"/>
              <a:chOff x="6029" y="87258"/>
              <a:chExt cx="6395438" cy="1287478"/>
            </a:xfrm>
          </p:grpSpPr>
          <p:pic>
            <p:nvPicPr>
              <p:cNvPr id="167" name="Google Shape;167;p30"/>
              <p:cNvPicPr preferRelativeResize="0"/>
              <p:nvPr/>
            </p:nvPicPr>
            <p:blipFill rotWithShape="1">
              <a:blip r:embed="rId3">
                <a:alphaModFix/>
              </a:blip>
              <a:srcRect/>
              <a:stretch/>
            </p:blipFill>
            <p:spPr>
              <a:xfrm>
                <a:off x="6029" y="87258"/>
                <a:ext cx="6395438" cy="1287478"/>
              </a:xfrm>
              <a:prstGeom prst="rect">
                <a:avLst/>
              </a:prstGeom>
              <a:noFill/>
              <a:ln>
                <a:noFill/>
              </a:ln>
            </p:spPr>
          </p:pic>
          <p:sp>
            <p:nvSpPr>
              <p:cNvPr id="168" name="Google Shape;168;p30"/>
              <p:cNvSpPr txBox="1"/>
              <p:nvPr/>
            </p:nvSpPr>
            <p:spPr>
              <a:xfrm>
                <a:off x="458679" y="140282"/>
                <a:ext cx="516762" cy="708432"/>
              </a:xfrm>
              <a:prstGeom prst="rect">
                <a:avLst/>
              </a:prstGeom>
              <a:noFill/>
              <a:ln>
                <a:noFill/>
              </a:ln>
            </p:spPr>
            <p:txBody>
              <a:bodyPr spcFirstLastPara="1" wrap="square" lIns="91425" tIns="45700" rIns="91425" bIns="45700" anchor="t" anchorCtr="0">
                <a:noAutofit/>
              </a:bodyPr>
              <a:lstStyle/>
              <a:p>
                <a:pPr marL="0" marR="0" lvl="0" indent="0" algn="ctr" rtl="0">
                  <a:lnSpc>
                    <a:spcPct val="106000"/>
                  </a:lnSpc>
                  <a:spcBef>
                    <a:spcPts val="0"/>
                  </a:spcBef>
                  <a:spcAft>
                    <a:spcPts val="0"/>
                  </a:spcAft>
                  <a:buNone/>
                </a:pPr>
                <a:r>
                  <a:rPr lang="en-US" sz="4000" b="1" dirty="0">
                    <a:solidFill>
                      <a:schemeClr val="lt1"/>
                    </a:solidFill>
                    <a:latin typeface="Abril Fatface"/>
                    <a:sym typeface="Abril Fatface"/>
                  </a:rPr>
                  <a:t>28</a:t>
                </a:r>
                <a:endParaRPr sz="4000" dirty="0"/>
              </a:p>
            </p:txBody>
          </p:sp>
        </p:grpSp>
        <p:sp>
          <p:nvSpPr>
            <p:cNvPr id="169" name="Google Shape;169;p30"/>
            <p:cNvSpPr txBox="1"/>
            <p:nvPr/>
          </p:nvSpPr>
          <p:spPr>
            <a:xfrm>
              <a:off x="3469996" y="583703"/>
              <a:ext cx="5486400" cy="14362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BIẾN CỐ HỢP, BIẾN CỐ GIAO, BIẾN CỐ ĐỘC LẬP</a:t>
              </a:r>
              <a:endParaRPr sz="48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170" name="Google Shape;170;p30"/>
          <p:cNvGrpSpPr/>
          <p:nvPr/>
        </p:nvGrpSpPr>
        <p:grpSpPr>
          <a:xfrm>
            <a:off x="290697" y="1830014"/>
            <a:ext cx="23784194" cy="11391678"/>
            <a:chOff x="1017732" y="2020907"/>
            <a:chExt cx="22617039" cy="11391678"/>
          </a:xfrm>
        </p:grpSpPr>
        <p:cxnSp>
          <p:nvCxnSpPr>
            <p:cNvPr id="171" name="Google Shape;171;p30"/>
            <p:cNvCxnSpPr/>
            <p:nvPr/>
          </p:nvCxnSpPr>
          <p:spPr>
            <a:xfrm>
              <a:off x="1023373" y="2020907"/>
              <a:ext cx="5834627" cy="36493"/>
            </a:xfrm>
            <a:prstGeom prst="straightConnector1">
              <a:avLst/>
            </a:prstGeom>
            <a:noFill/>
            <a:ln w="76200" cap="flat" cmpd="sng">
              <a:solidFill>
                <a:srgbClr val="FF0000"/>
              </a:solidFill>
              <a:prstDash val="solid"/>
              <a:miter lim="800000"/>
              <a:headEnd type="triangle" w="med" len="med"/>
              <a:tailEnd type="triangle" w="med" len="med"/>
            </a:ln>
          </p:spPr>
        </p:cxnSp>
        <p:cxnSp>
          <p:nvCxnSpPr>
            <p:cNvPr id="172" name="Google Shape;172;p30"/>
            <p:cNvCxnSpPr/>
            <p:nvPr/>
          </p:nvCxnSpPr>
          <p:spPr>
            <a:xfrm>
              <a:off x="17275687" y="2020907"/>
              <a:ext cx="6346313" cy="0"/>
            </a:xfrm>
            <a:prstGeom prst="straightConnector1">
              <a:avLst/>
            </a:prstGeom>
            <a:noFill/>
            <a:ln w="76200" cap="flat" cmpd="sng">
              <a:solidFill>
                <a:srgbClr val="FF0000"/>
              </a:solidFill>
              <a:prstDash val="solid"/>
              <a:miter lim="800000"/>
              <a:headEnd type="triangle" w="med" len="med"/>
              <a:tailEnd type="triangle" w="med" len="med"/>
            </a:ln>
          </p:spPr>
        </p:cxnSp>
        <p:cxnSp>
          <p:nvCxnSpPr>
            <p:cNvPr id="173" name="Google Shape;173;p30"/>
            <p:cNvCxnSpPr>
              <a:cxnSpLocks/>
            </p:cNvCxnSpPr>
            <p:nvPr/>
          </p:nvCxnSpPr>
          <p:spPr>
            <a:xfrm flipV="1">
              <a:off x="23622000" y="2057401"/>
              <a:ext cx="0" cy="11355184"/>
            </a:xfrm>
            <a:prstGeom prst="straightConnector1">
              <a:avLst/>
            </a:prstGeom>
            <a:noFill/>
            <a:ln w="76200" cap="flat" cmpd="sng">
              <a:solidFill>
                <a:srgbClr val="FF0000"/>
              </a:solidFill>
              <a:prstDash val="solid"/>
              <a:miter lim="800000"/>
              <a:headEnd type="triangle" w="med" len="med"/>
              <a:tailEnd type="triangle" w="med" len="med"/>
            </a:ln>
          </p:spPr>
        </p:cxnSp>
        <p:cxnSp>
          <p:nvCxnSpPr>
            <p:cNvPr id="174" name="Google Shape;174;p30"/>
            <p:cNvCxnSpPr>
              <a:cxnSpLocks/>
            </p:cNvCxnSpPr>
            <p:nvPr/>
          </p:nvCxnSpPr>
          <p:spPr>
            <a:xfrm flipV="1">
              <a:off x="1017732" y="2066406"/>
              <a:ext cx="5641" cy="11346179"/>
            </a:xfrm>
            <a:prstGeom prst="straightConnector1">
              <a:avLst/>
            </a:prstGeom>
            <a:noFill/>
            <a:ln w="76200" cap="flat" cmpd="sng">
              <a:solidFill>
                <a:srgbClr val="FF0000"/>
              </a:solidFill>
              <a:prstDash val="solid"/>
              <a:miter lim="800000"/>
              <a:headEnd type="triangle" w="med" len="med"/>
              <a:tailEnd type="triangle" w="med" len="med"/>
            </a:ln>
          </p:spPr>
        </p:cxnSp>
        <p:cxnSp>
          <p:nvCxnSpPr>
            <p:cNvPr id="175" name="Google Shape;175;p30"/>
            <p:cNvCxnSpPr/>
            <p:nvPr/>
          </p:nvCxnSpPr>
          <p:spPr>
            <a:xfrm>
              <a:off x="1036144" y="13412585"/>
              <a:ext cx="22598627" cy="0"/>
            </a:xfrm>
            <a:prstGeom prst="straightConnector1">
              <a:avLst/>
            </a:prstGeom>
            <a:noFill/>
            <a:ln w="76200" cap="flat" cmpd="sng">
              <a:solidFill>
                <a:srgbClr val="FF0000"/>
              </a:solidFill>
              <a:prstDash val="solid"/>
              <a:miter lim="800000"/>
              <a:headEnd type="triangle" w="med" len="med"/>
              <a:tailEnd type="triangle" w="med" len="med"/>
            </a:ln>
          </p:spPr>
        </p:cxnSp>
      </p:grpSp>
      <p:grpSp>
        <p:nvGrpSpPr>
          <p:cNvPr id="176" name="Google Shape;176;p30"/>
          <p:cNvGrpSpPr/>
          <p:nvPr/>
        </p:nvGrpSpPr>
        <p:grpSpPr>
          <a:xfrm>
            <a:off x="940941" y="6044307"/>
            <a:ext cx="5348233" cy="2526045"/>
            <a:chOff x="-191020" y="5755317"/>
            <a:chExt cx="8061391" cy="3167763"/>
          </a:xfrm>
        </p:grpSpPr>
        <p:sp>
          <p:nvSpPr>
            <p:cNvPr id="177" name="Google Shape;177;p30"/>
            <p:cNvSpPr/>
            <p:nvPr/>
          </p:nvSpPr>
          <p:spPr>
            <a:xfrm flipH="1">
              <a:off x="979598" y="5755317"/>
              <a:ext cx="6890773" cy="3144491"/>
            </a:xfrm>
            <a:prstGeom prst="flowChartDisplay">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b="0" i="0" u="none" strike="noStrike" cap="none">
                <a:solidFill>
                  <a:schemeClr val="lt1"/>
                </a:solidFill>
                <a:latin typeface="Calibri"/>
                <a:ea typeface="Calibri"/>
                <a:cs typeface="Calibri"/>
                <a:sym typeface="Calibri"/>
              </a:endParaRPr>
            </a:p>
          </p:txBody>
        </p:sp>
        <p:sp>
          <p:nvSpPr>
            <p:cNvPr id="178" name="Google Shape;178;p30"/>
            <p:cNvSpPr/>
            <p:nvPr/>
          </p:nvSpPr>
          <p:spPr>
            <a:xfrm flipH="1">
              <a:off x="394289" y="5762807"/>
              <a:ext cx="6890773" cy="3144492"/>
            </a:xfrm>
            <a:prstGeom prst="flowChartDisplay">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b="0" i="0" u="none" strike="noStrike" cap="none" dirty="0">
                <a:solidFill>
                  <a:schemeClr val="lt1"/>
                </a:solidFill>
                <a:latin typeface="Calibri"/>
                <a:ea typeface="Calibri"/>
                <a:cs typeface="Calibri"/>
                <a:sym typeface="Calibri"/>
              </a:endParaRPr>
            </a:p>
          </p:txBody>
        </p:sp>
        <p:sp>
          <p:nvSpPr>
            <p:cNvPr id="179" name="Google Shape;179;p30"/>
            <p:cNvSpPr/>
            <p:nvPr/>
          </p:nvSpPr>
          <p:spPr>
            <a:xfrm flipH="1">
              <a:off x="-191020" y="5778588"/>
              <a:ext cx="6890773" cy="3144492"/>
            </a:xfrm>
            <a:prstGeom prst="flowChartDisplay">
              <a:avLst/>
            </a:prstGeom>
            <a:solidFill>
              <a:srgbClr val="4436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b="0" i="0" u="none" strike="noStrike" cap="none">
                <a:solidFill>
                  <a:schemeClr val="lt1"/>
                </a:solidFill>
                <a:latin typeface="Calibri"/>
                <a:ea typeface="Calibri"/>
                <a:cs typeface="Calibri"/>
                <a:sym typeface="Calibri"/>
              </a:endParaRPr>
            </a:p>
          </p:txBody>
        </p:sp>
      </p:grpSp>
      <p:sp>
        <p:nvSpPr>
          <p:cNvPr id="180" name="Google Shape;180;p30"/>
          <p:cNvSpPr txBox="1"/>
          <p:nvPr/>
        </p:nvSpPr>
        <p:spPr>
          <a:xfrm>
            <a:off x="1494886" y="6805610"/>
            <a:ext cx="371903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i="0" u="none" strike="noStrike" cap="none">
                <a:solidFill>
                  <a:srgbClr val="FFFF00"/>
                </a:solidFill>
                <a:latin typeface="Calibri"/>
                <a:ea typeface="Calibri"/>
                <a:cs typeface="Calibri"/>
                <a:sym typeface="Calibri"/>
              </a:rPr>
              <a:t>NỘI DUNG </a:t>
            </a:r>
            <a:endParaRPr sz="6000" b="1">
              <a:solidFill>
                <a:srgbClr val="FFFF00"/>
              </a:solidFill>
              <a:latin typeface="Calibri"/>
              <a:ea typeface="Calibri"/>
              <a:cs typeface="Calibri"/>
              <a:sym typeface="Calibri"/>
            </a:endParaRPr>
          </a:p>
        </p:txBody>
      </p:sp>
      <p:grpSp>
        <p:nvGrpSpPr>
          <p:cNvPr id="181" name="Google Shape;181;p30"/>
          <p:cNvGrpSpPr/>
          <p:nvPr/>
        </p:nvGrpSpPr>
        <p:grpSpPr>
          <a:xfrm>
            <a:off x="8539236" y="5116318"/>
            <a:ext cx="15331815" cy="1389379"/>
            <a:chOff x="10444842" y="2554465"/>
            <a:chExt cx="14104435" cy="1340874"/>
          </a:xfrm>
        </p:grpSpPr>
        <p:sp>
          <p:nvSpPr>
            <p:cNvPr id="182" name="Google Shape;182;p30"/>
            <p:cNvSpPr/>
            <p:nvPr/>
          </p:nvSpPr>
          <p:spPr>
            <a:xfrm flipH="1">
              <a:off x="11125200" y="2590800"/>
              <a:ext cx="13424077"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BIẾN CỐ GIAO</a:t>
              </a:r>
              <a:endParaRPr sz="43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3" name="Google Shape;183;p30"/>
            <p:cNvSpPr/>
            <p:nvPr/>
          </p:nvSpPr>
          <p:spPr>
            <a:xfrm>
              <a:off x="10444842" y="2554465"/>
              <a:ext cx="1295399" cy="130453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dirty="0">
                  <a:solidFill>
                    <a:srgbClr val="0000FF"/>
                  </a:solidFill>
                  <a:latin typeface="Calibri"/>
                  <a:ea typeface="Calibri"/>
                  <a:cs typeface="Calibri"/>
                  <a:sym typeface="Calibri"/>
                </a:rPr>
                <a:t>❷</a:t>
              </a:r>
              <a:endParaRPr sz="4300" b="1" dirty="0">
                <a:solidFill>
                  <a:srgbClr val="0000FF"/>
                </a:solidFill>
                <a:latin typeface="Calibri"/>
                <a:ea typeface="Calibri"/>
                <a:cs typeface="Calibri"/>
                <a:sym typeface="Calibri"/>
              </a:endParaRPr>
            </a:p>
          </p:txBody>
        </p:sp>
      </p:grpSp>
      <p:grpSp>
        <p:nvGrpSpPr>
          <p:cNvPr id="184" name="Google Shape;184;p30"/>
          <p:cNvGrpSpPr/>
          <p:nvPr/>
        </p:nvGrpSpPr>
        <p:grpSpPr>
          <a:xfrm>
            <a:off x="8627656" y="3195531"/>
            <a:ext cx="15193817" cy="1389379"/>
            <a:chOff x="10444842" y="2554465"/>
            <a:chExt cx="13977484" cy="1340874"/>
          </a:xfrm>
        </p:grpSpPr>
        <p:sp>
          <p:nvSpPr>
            <p:cNvPr id="185" name="Google Shape;185;p30"/>
            <p:cNvSpPr/>
            <p:nvPr/>
          </p:nvSpPr>
          <p:spPr>
            <a:xfrm flipH="1">
              <a:off x="11125200" y="2590800"/>
              <a:ext cx="13297126"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BIẾN CỐ HỢP</a:t>
              </a:r>
              <a:endParaRPr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6" name="Google Shape;186;p30"/>
            <p:cNvSpPr/>
            <p:nvPr/>
          </p:nvSpPr>
          <p:spPr>
            <a:xfrm>
              <a:off x="10444842" y="2554465"/>
              <a:ext cx="1295399" cy="130453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dirty="0">
                  <a:solidFill>
                    <a:srgbClr val="0000FF"/>
                  </a:solidFill>
                  <a:latin typeface="Calibri"/>
                  <a:ea typeface="Calibri"/>
                  <a:cs typeface="Calibri"/>
                  <a:sym typeface="Calibri"/>
                </a:rPr>
                <a:t>❶</a:t>
              </a:r>
              <a:endParaRPr sz="4300" b="1" dirty="0">
                <a:solidFill>
                  <a:srgbClr val="0000FF"/>
                </a:solidFill>
                <a:latin typeface="Calibri"/>
                <a:ea typeface="Calibri"/>
                <a:cs typeface="Calibri"/>
                <a:sym typeface="Calibri"/>
              </a:endParaRPr>
            </a:p>
          </p:txBody>
        </p:sp>
      </p:grpSp>
      <p:grpSp>
        <p:nvGrpSpPr>
          <p:cNvPr id="187" name="Google Shape;187;p30"/>
          <p:cNvGrpSpPr/>
          <p:nvPr/>
        </p:nvGrpSpPr>
        <p:grpSpPr>
          <a:xfrm>
            <a:off x="8539236" y="6985745"/>
            <a:ext cx="15550198" cy="1408973"/>
            <a:chOff x="10444842" y="2535555"/>
            <a:chExt cx="11599951" cy="1359784"/>
          </a:xfrm>
        </p:grpSpPr>
        <p:sp>
          <p:nvSpPr>
            <p:cNvPr id="188" name="Google Shape;188;p30"/>
            <p:cNvSpPr/>
            <p:nvPr/>
          </p:nvSpPr>
          <p:spPr>
            <a:xfrm flipH="1">
              <a:off x="11125200" y="2590800"/>
              <a:ext cx="10919593"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BIẾN CỐ ĐỘC LẬP</a:t>
              </a:r>
              <a:endParaRPr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9" name="Google Shape;189;p30"/>
            <p:cNvSpPr/>
            <p:nvPr/>
          </p:nvSpPr>
          <p:spPr>
            <a:xfrm>
              <a:off x="10444842" y="2535555"/>
              <a:ext cx="1127659" cy="130453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dirty="0">
                  <a:solidFill>
                    <a:srgbClr val="0000FF"/>
                  </a:solidFill>
                  <a:latin typeface="Calibri"/>
                  <a:ea typeface="Calibri"/>
                  <a:cs typeface="Calibri"/>
                  <a:sym typeface="Calibri"/>
                </a:rPr>
                <a:t>❸</a:t>
              </a:r>
              <a:endParaRPr sz="4300" b="1" dirty="0">
                <a:solidFill>
                  <a:srgbClr val="0000FF"/>
                </a:solidFill>
                <a:latin typeface="Calibri"/>
                <a:ea typeface="Calibri"/>
                <a:cs typeface="Calibri"/>
                <a:sym typeface="Calibri"/>
              </a:endParaRPr>
            </a:p>
          </p:txBody>
        </p:sp>
      </p:grpSp>
      <p:grpSp>
        <p:nvGrpSpPr>
          <p:cNvPr id="190" name="Google Shape;190;p30"/>
          <p:cNvGrpSpPr/>
          <p:nvPr/>
        </p:nvGrpSpPr>
        <p:grpSpPr>
          <a:xfrm>
            <a:off x="8539236" y="8864452"/>
            <a:ext cx="15494252" cy="1389379"/>
            <a:chOff x="10444842" y="2554465"/>
            <a:chExt cx="11599951" cy="1340874"/>
          </a:xfrm>
        </p:grpSpPr>
        <p:sp>
          <p:nvSpPr>
            <p:cNvPr id="191" name="Google Shape;191;p30"/>
            <p:cNvSpPr/>
            <p:nvPr/>
          </p:nvSpPr>
          <p:spPr>
            <a:xfrm flipH="1">
              <a:off x="11125200" y="2590800"/>
              <a:ext cx="10919593"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5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BÀI TẬP TỰ LUẬN SÁCH GIÁO KHOA</a:t>
              </a:r>
              <a:endParaRPr sz="45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92" name="Google Shape;192;p30"/>
            <p:cNvSpPr/>
            <p:nvPr/>
          </p:nvSpPr>
          <p:spPr>
            <a:xfrm>
              <a:off x="10444842" y="2554465"/>
              <a:ext cx="1131730" cy="130453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dirty="0">
                  <a:solidFill>
                    <a:srgbClr val="0000FF"/>
                  </a:solidFill>
                  <a:latin typeface="Calibri"/>
                  <a:ea typeface="Calibri"/>
                  <a:cs typeface="Calibri"/>
                  <a:sym typeface="Calibri"/>
                </a:rPr>
                <a:t>❹</a:t>
              </a:r>
              <a:endParaRPr sz="4300" b="1" dirty="0">
                <a:solidFill>
                  <a:srgbClr val="0000FF"/>
                </a:solidFill>
                <a:latin typeface="Calibri"/>
                <a:ea typeface="Calibri"/>
                <a:cs typeface="Calibri"/>
                <a:sym typeface="Calibri"/>
              </a:endParaRPr>
            </a:p>
          </p:txBody>
        </p:sp>
      </p:grpSp>
      <p:grpSp>
        <p:nvGrpSpPr>
          <p:cNvPr id="193" name="Google Shape;193;p30"/>
          <p:cNvGrpSpPr/>
          <p:nvPr/>
        </p:nvGrpSpPr>
        <p:grpSpPr>
          <a:xfrm>
            <a:off x="8539236" y="10696033"/>
            <a:ext cx="15522226" cy="1389379"/>
            <a:chOff x="10444842" y="2554465"/>
            <a:chExt cx="14279602" cy="1340874"/>
          </a:xfrm>
        </p:grpSpPr>
        <p:sp>
          <p:nvSpPr>
            <p:cNvPr id="194" name="Google Shape;194;p30"/>
            <p:cNvSpPr/>
            <p:nvPr/>
          </p:nvSpPr>
          <p:spPr>
            <a:xfrm flipH="1">
              <a:off x="11125200" y="2590800"/>
              <a:ext cx="13599244"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BÀI TẬP TRẮC NGHIỆM</a:t>
              </a:r>
              <a:endParaRPr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95" name="Google Shape;195;p30"/>
            <p:cNvSpPr/>
            <p:nvPr/>
          </p:nvSpPr>
          <p:spPr>
            <a:xfrm>
              <a:off x="10444842" y="2554465"/>
              <a:ext cx="1295399" cy="130453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dirty="0">
                  <a:solidFill>
                    <a:srgbClr val="0000FF"/>
                  </a:solidFill>
                  <a:latin typeface="Calibri"/>
                  <a:ea typeface="Calibri"/>
                  <a:cs typeface="Calibri"/>
                  <a:sym typeface="Calibri"/>
                </a:rPr>
                <a:t>❺</a:t>
              </a:r>
              <a:endParaRPr sz="4300" b="1" dirty="0">
                <a:solidFill>
                  <a:srgbClr val="0000FF"/>
                </a:solidFill>
                <a:latin typeface="Calibri"/>
                <a:ea typeface="Calibri"/>
                <a:cs typeface="Calibri"/>
                <a:sym typeface="Calibri"/>
              </a:endParaRPr>
            </a:p>
          </p:txBody>
        </p:sp>
      </p:grpSp>
      <p:cxnSp>
        <p:nvCxnSpPr>
          <p:cNvPr id="196" name="Google Shape;196;p30"/>
          <p:cNvCxnSpPr>
            <a:cxnSpLocks/>
          </p:cNvCxnSpPr>
          <p:nvPr/>
        </p:nvCxnSpPr>
        <p:spPr>
          <a:xfrm flipV="1">
            <a:off x="6131022" y="4138657"/>
            <a:ext cx="2408214" cy="2768975"/>
          </a:xfrm>
          <a:prstGeom prst="straightConnector1">
            <a:avLst/>
          </a:prstGeom>
          <a:noFill/>
          <a:ln w="76200" cap="flat" cmpd="sng">
            <a:solidFill>
              <a:srgbClr val="4436FA"/>
            </a:solidFill>
            <a:prstDash val="solid"/>
            <a:miter lim="800000"/>
            <a:headEnd type="none" w="sm" len="sm"/>
            <a:tailEnd type="triangle" w="med" len="med"/>
          </a:ln>
        </p:spPr>
      </p:cxnSp>
      <p:cxnSp>
        <p:nvCxnSpPr>
          <p:cNvPr id="197" name="Google Shape;197;p30"/>
          <p:cNvCxnSpPr/>
          <p:nvPr/>
        </p:nvCxnSpPr>
        <p:spPr>
          <a:xfrm rot="10800000" flipH="1">
            <a:off x="6283422" y="5979074"/>
            <a:ext cx="2227841" cy="1080957"/>
          </a:xfrm>
          <a:prstGeom prst="straightConnector1">
            <a:avLst/>
          </a:prstGeom>
          <a:noFill/>
          <a:ln w="76200" cap="flat" cmpd="sng">
            <a:solidFill>
              <a:srgbClr val="4436FA"/>
            </a:solidFill>
            <a:prstDash val="solid"/>
            <a:miter lim="800000"/>
            <a:headEnd type="none" w="sm" len="sm"/>
            <a:tailEnd type="triangle" w="med" len="med"/>
          </a:ln>
        </p:spPr>
      </p:cxnSp>
      <p:cxnSp>
        <p:nvCxnSpPr>
          <p:cNvPr id="198" name="Google Shape;198;p30"/>
          <p:cNvCxnSpPr>
            <a:cxnSpLocks/>
            <a:endCxn id="189" idx="2"/>
          </p:cNvCxnSpPr>
          <p:nvPr/>
        </p:nvCxnSpPr>
        <p:spPr>
          <a:xfrm>
            <a:off x="6375664" y="7228355"/>
            <a:ext cx="2163572" cy="433250"/>
          </a:xfrm>
          <a:prstGeom prst="straightConnector1">
            <a:avLst/>
          </a:prstGeom>
          <a:noFill/>
          <a:ln w="76200" cap="flat" cmpd="sng">
            <a:solidFill>
              <a:srgbClr val="4436FA"/>
            </a:solidFill>
            <a:prstDash val="solid"/>
            <a:miter lim="800000"/>
            <a:headEnd type="none" w="sm" len="sm"/>
            <a:tailEnd type="triangle" w="med" len="med"/>
          </a:ln>
        </p:spPr>
      </p:cxnSp>
      <p:cxnSp>
        <p:nvCxnSpPr>
          <p:cNvPr id="199" name="Google Shape;199;p30"/>
          <p:cNvCxnSpPr>
            <a:cxnSpLocks/>
            <a:endCxn id="192" idx="2"/>
          </p:cNvCxnSpPr>
          <p:nvPr/>
        </p:nvCxnSpPr>
        <p:spPr>
          <a:xfrm>
            <a:off x="6235195" y="7465033"/>
            <a:ext cx="2304041" cy="2075279"/>
          </a:xfrm>
          <a:prstGeom prst="straightConnector1">
            <a:avLst/>
          </a:prstGeom>
          <a:noFill/>
          <a:ln w="76200" cap="flat" cmpd="sng">
            <a:solidFill>
              <a:srgbClr val="4436FA"/>
            </a:solidFill>
            <a:prstDash val="solid"/>
            <a:miter lim="800000"/>
            <a:headEnd type="none" w="sm" len="sm"/>
            <a:tailEnd type="triangle" w="med" len="med"/>
          </a:ln>
        </p:spPr>
      </p:cxnSp>
      <p:cxnSp>
        <p:nvCxnSpPr>
          <p:cNvPr id="200" name="Google Shape;200;p30"/>
          <p:cNvCxnSpPr>
            <a:cxnSpLocks/>
          </p:cNvCxnSpPr>
          <p:nvPr/>
        </p:nvCxnSpPr>
        <p:spPr>
          <a:xfrm>
            <a:off x="6130965" y="7646653"/>
            <a:ext cx="2395501" cy="3501939"/>
          </a:xfrm>
          <a:prstGeom prst="straightConnector1">
            <a:avLst/>
          </a:prstGeom>
          <a:noFill/>
          <a:ln w="76200" cap="flat" cmpd="sng">
            <a:solidFill>
              <a:srgbClr val="4436FA"/>
            </a:solidFill>
            <a:prstDash val="solid"/>
            <a:miter lim="800000"/>
            <a:headEnd type="none" w="sm" len="sm"/>
            <a:tailEnd type="triangle" w="med" len="med"/>
          </a:ln>
        </p:spPr>
      </p:cxnSp>
      <p:grpSp>
        <p:nvGrpSpPr>
          <p:cNvPr id="201" name="Google Shape;201;p30"/>
          <p:cNvGrpSpPr/>
          <p:nvPr/>
        </p:nvGrpSpPr>
        <p:grpSpPr>
          <a:xfrm>
            <a:off x="309109" y="4668197"/>
            <a:ext cx="984868" cy="5086102"/>
            <a:chOff x="-2222967" y="4431471"/>
            <a:chExt cx="1424079" cy="5086102"/>
          </a:xfrm>
        </p:grpSpPr>
        <p:sp>
          <p:nvSpPr>
            <p:cNvPr id="202" name="Google Shape;202;p30"/>
            <p:cNvSpPr/>
            <p:nvPr/>
          </p:nvSpPr>
          <p:spPr>
            <a:xfrm>
              <a:off x="-1637087" y="4806788"/>
              <a:ext cx="838199" cy="4247627"/>
            </a:xfrm>
            <a:prstGeom prst="flowChartDelay">
              <a:avLst/>
            </a:prstGeom>
            <a:solidFill>
              <a:srgbClr val="BBD6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03" name="Google Shape;203;p30"/>
            <p:cNvSpPr/>
            <p:nvPr/>
          </p:nvSpPr>
          <p:spPr>
            <a:xfrm>
              <a:off x="-1928223" y="4585819"/>
              <a:ext cx="838199" cy="4823899"/>
            </a:xfrm>
            <a:prstGeom prst="flowChartDelay">
              <a:avLst/>
            </a:prstGeom>
            <a:solidFill>
              <a:srgbClr val="ACB8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04" name="Google Shape;204;p30"/>
            <p:cNvSpPr/>
            <p:nvPr/>
          </p:nvSpPr>
          <p:spPr>
            <a:xfrm>
              <a:off x="-2222967" y="4431471"/>
              <a:ext cx="838199" cy="5086102"/>
            </a:xfrm>
            <a:prstGeom prst="flowChartDelay">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fade">
                                      <p:cBhvr>
                                        <p:cTn id="12" dur="500"/>
                                        <p:tgtEl>
                                          <p:spTgt spid="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gtEl>
                                        <p:attrNameLst>
                                          <p:attrName>style.visibility</p:attrName>
                                        </p:attrNameLst>
                                      </p:cBhvr>
                                      <p:to>
                                        <p:strVal val="visible"/>
                                      </p:to>
                                    </p:set>
                                    <p:animEffect transition="in" filter="fade">
                                      <p:cBhvr>
                                        <p:cTn id="17" dur="500"/>
                                        <p:tgtEl>
                                          <p:spTgt spid="2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
                                        </p:tgtEl>
                                        <p:attrNameLst>
                                          <p:attrName>style.visibility</p:attrName>
                                        </p:attrNameLst>
                                      </p:cBhvr>
                                      <p:to>
                                        <p:strVal val="visible"/>
                                      </p:to>
                                    </p:set>
                                    <p:animEffect transition="in" filter="fade">
                                      <p:cBhvr>
                                        <p:cTn id="22" dur="500"/>
                                        <p:tgtEl>
                                          <p:spTgt spid="176"/>
                                        </p:tgtEl>
                                      </p:cBhvr>
                                    </p:animEffect>
                                  </p:childTnLst>
                                </p:cTn>
                              </p:par>
                              <p:par>
                                <p:cTn id="23" presetID="10" presetClass="entr" presetSubtype="0" fill="hold" nodeType="withEffect">
                                  <p:stCondLst>
                                    <p:cond delay="0"/>
                                  </p:stCondLst>
                                  <p:childTnLst>
                                    <p:set>
                                      <p:cBhvr>
                                        <p:cTn id="24" dur="1" fill="hold">
                                          <p:stCondLst>
                                            <p:cond delay="0"/>
                                          </p:stCondLst>
                                        </p:cTn>
                                        <p:tgtEl>
                                          <p:spTgt spid="180"/>
                                        </p:tgtEl>
                                        <p:attrNameLst>
                                          <p:attrName>style.visibility</p:attrName>
                                        </p:attrNameLst>
                                      </p:cBhvr>
                                      <p:to>
                                        <p:strVal val="visible"/>
                                      </p:to>
                                    </p:set>
                                    <p:animEffect transition="in" filter="fade">
                                      <p:cBhvr>
                                        <p:cTn id="25" dur="500"/>
                                        <p:tgtEl>
                                          <p:spTgt spid="18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6"/>
                                        </p:tgtEl>
                                        <p:attrNameLst>
                                          <p:attrName>style.visibility</p:attrName>
                                        </p:attrNameLst>
                                      </p:cBhvr>
                                      <p:to>
                                        <p:strVal val="visible"/>
                                      </p:to>
                                    </p:set>
                                    <p:animEffect transition="in" filter="fade">
                                      <p:cBhvr>
                                        <p:cTn id="30" dur="500"/>
                                        <p:tgtEl>
                                          <p:spTgt spid="19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4"/>
                                        </p:tgtEl>
                                        <p:attrNameLst>
                                          <p:attrName>style.visibility</p:attrName>
                                        </p:attrNameLst>
                                      </p:cBhvr>
                                      <p:to>
                                        <p:strVal val="visible"/>
                                      </p:to>
                                    </p:set>
                                    <p:animEffect transition="in" filter="fade">
                                      <p:cBhvr>
                                        <p:cTn id="35" dur="500"/>
                                        <p:tgtEl>
                                          <p:spTgt spid="18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7"/>
                                        </p:tgtEl>
                                        <p:attrNameLst>
                                          <p:attrName>style.visibility</p:attrName>
                                        </p:attrNameLst>
                                      </p:cBhvr>
                                      <p:to>
                                        <p:strVal val="visible"/>
                                      </p:to>
                                    </p:set>
                                    <p:animEffect transition="in" filter="fade">
                                      <p:cBhvr>
                                        <p:cTn id="40" dur="500"/>
                                        <p:tgtEl>
                                          <p:spTgt spid="19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1"/>
                                        </p:tgtEl>
                                        <p:attrNameLst>
                                          <p:attrName>style.visibility</p:attrName>
                                        </p:attrNameLst>
                                      </p:cBhvr>
                                      <p:to>
                                        <p:strVal val="visible"/>
                                      </p:to>
                                    </p:set>
                                    <p:animEffect transition="in" filter="fade">
                                      <p:cBhvr>
                                        <p:cTn id="45" dur="500"/>
                                        <p:tgtEl>
                                          <p:spTgt spid="18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98"/>
                                        </p:tgtEl>
                                        <p:attrNameLst>
                                          <p:attrName>style.visibility</p:attrName>
                                        </p:attrNameLst>
                                      </p:cBhvr>
                                      <p:to>
                                        <p:strVal val="visible"/>
                                      </p:to>
                                    </p:set>
                                    <p:animEffect transition="in" filter="fade">
                                      <p:cBhvr>
                                        <p:cTn id="50" dur="500"/>
                                        <p:tgtEl>
                                          <p:spTgt spid="19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87"/>
                                        </p:tgtEl>
                                        <p:attrNameLst>
                                          <p:attrName>style.visibility</p:attrName>
                                        </p:attrNameLst>
                                      </p:cBhvr>
                                      <p:to>
                                        <p:strVal val="visible"/>
                                      </p:to>
                                    </p:set>
                                    <p:animEffect transition="in" filter="fade">
                                      <p:cBhvr>
                                        <p:cTn id="55" dur="500"/>
                                        <p:tgtEl>
                                          <p:spTgt spid="18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99"/>
                                        </p:tgtEl>
                                        <p:attrNameLst>
                                          <p:attrName>style.visibility</p:attrName>
                                        </p:attrNameLst>
                                      </p:cBhvr>
                                      <p:to>
                                        <p:strVal val="visible"/>
                                      </p:to>
                                    </p:set>
                                    <p:animEffect transition="in" filter="fade">
                                      <p:cBhvr>
                                        <p:cTn id="60" dur="500"/>
                                        <p:tgtEl>
                                          <p:spTgt spid="19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90"/>
                                        </p:tgtEl>
                                        <p:attrNameLst>
                                          <p:attrName>style.visibility</p:attrName>
                                        </p:attrNameLst>
                                      </p:cBhvr>
                                      <p:to>
                                        <p:strVal val="visible"/>
                                      </p:to>
                                    </p:set>
                                    <p:animEffect transition="in" filter="fade">
                                      <p:cBhvr>
                                        <p:cTn id="65" dur="500"/>
                                        <p:tgtEl>
                                          <p:spTgt spid="19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00"/>
                                        </p:tgtEl>
                                        <p:attrNameLst>
                                          <p:attrName>style.visibility</p:attrName>
                                        </p:attrNameLst>
                                      </p:cBhvr>
                                      <p:to>
                                        <p:strVal val="visible"/>
                                      </p:to>
                                    </p:set>
                                    <p:animEffect transition="in" filter="fade">
                                      <p:cBhvr>
                                        <p:cTn id="70" dur="500"/>
                                        <p:tgtEl>
                                          <p:spTgt spid="20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93"/>
                                        </p:tgtEl>
                                        <p:attrNameLst>
                                          <p:attrName>style.visibility</p:attrName>
                                        </p:attrNameLst>
                                      </p:cBhvr>
                                      <p:to>
                                        <p:strVal val="visible"/>
                                      </p:to>
                                    </p:set>
                                    <p:animEffect transition="in" filter="fade">
                                      <p:cBhvr>
                                        <p:cTn id="75"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10" name="Rounded Rectangle 61">
            <a:extLst>
              <a:ext uri="{FF2B5EF4-FFF2-40B4-BE49-F238E27FC236}">
                <a16:creationId xmlns:a16="http://schemas.microsoft.com/office/drawing/2014/main" id="{145C94D3-BEAB-E775-8B95-FE171526E141}"/>
              </a:ext>
            </a:extLst>
          </p:cNvPr>
          <p:cNvSpPr/>
          <p:nvPr/>
        </p:nvSpPr>
        <p:spPr>
          <a:xfrm>
            <a:off x="389928" y="1457722"/>
            <a:ext cx="23684993" cy="4346730"/>
          </a:xfrm>
          <a:prstGeom prst="roundRect">
            <a:avLst>
              <a:gd name="adj" fmla="val 5347"/>
            </a:avLst>
          </a:prstGeom>
          <a:solidFill>
            <a:schemeClr val="accent4">
              <a:lumMod val="20000"/>
              <a:lumOff val="80000"/>
            </a:schemeClr>
          </a:solidFill>
          <a:ln w="28575" cap="flat" cmpd="sng" algn="ctr">
            <a:solidFill>
              <a:srgbClr val="70AD47">
                <a:lumMod val="75000"/>
              </a:srgbClr>
            </a:solidFill>
            <a:prstDash val="solid"/>
            <a:miter lim="800000"/>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504EC8FD-69FE-4989-8123-0802D5CE7583}"/>
              </a:ext>
            </a:extLst>
          </p:cNvPr>
          <p:cNvGrpSpPr/>
          <p:nvPr/>
        </p:nvGrpSpPr>
        <p:grpSpPr>
          <a:xfrm>
            <a:off x="186267" y="1163917"/>
            <a:ext cx="24011466" cy="12326562"/>
            <a:chOff x="9460835" y="1435468"/>
            <a:chExt cx="22518143" cy="12326562"/>
          </a:xfrm>
        </p:grpSpPr>
        <p:sp>
          <p:nvSpPr>
            <p:cNvPr id="14" name="Rectangle: Diagonal Corners Rounded 13">
              <a:extLst>
                <a:ext uri="{FF2B5EF4-FFF2-40B4-BE49-F238E27FC236}">
                  <a16:creationId xmlns:a16="http://schemas.microsoft.com/office/drawing/2014/main" id="{4F7D40A2-0860-4B66-B349-690B44B74626}"/>
                </a:ext>
              </a:extLst>
            </p:cNvPr>
            <p:cNvSpPr/>
            <p:nvPr/>
          </p:nvSpPr>
          <p:spPr>
            <a:xfrm>
              <a:off x="9460835" y="1527287"/>
              <a:ext cx="22518143" cy="12234743"/>
            </a:xfrm>
            <a:prstGeom prst="round2DiagRect">
              <a:avLst>
                <a:gd name="adj1" fmla="val 0"/>
                <a:gd name="adj2" fmla="val 1769"/>
              </a:avLst>
            </a:prstGeom>
            <a:no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p:txBody>
        </p:sp>
        <p:grpSp>
          <p:nvGrpSpPr>
            <p:cNvPr id="15" name="Group 14">
              <a:extLst>
                <a:ext uri="{FF2B5EF4-FFF2-40B4-BE49-F238E27FC236}">
                  <a16:creationId xmlns:a16="http://schemas.microsoft.com/office/drawing/2014/main" id="{08ACBA74-AC27-45C5-846C-F29AAA3777FB}"/>
                </a:ext>
              </a:extLst>
            </p:cNvPr>
            <p:cNvGrpSpPr/>
            <p:nvPr/>
          </p:nvGrpSpPr>
          <p:grpSpPr>
            <a:xfrm>
              <a:off x="9576010" y="1435468"/>
              <a:ext cx="2838821" cy="1037561"/>
              <a:chOff x="9324529" y="1435467"/>
              <a:chExt cx="2838821" cy="1037561"/>
            </a:xfrm>
          </p:grpSpPr>
          <p:grpSp>
            <p:nvGrpSpPr>
              <p:cNvPr id="27" name="Group 26">
                <a:extLst>
                  <a:ext uri="{FF2B5EF4-FFF2-40B4-BE49-F238E27FC236}">
                    <a16:creationId xmlns:a16="http://schemas.microsoft.com/office/drawing/2014/main" id="{0004B154-0B47-4F60-B107-7DE0FF204308}"/>
                  </a:ext>
                </a:extLst>
              </p:cNvPr>
              <p:cNvGrpSpPr/>
              <p:nvPr/>
            </p:nvGrpSpPr>
            <p:grpSpPr>
              <a:xfrm>
                <a:off x="9324529" y="1462271"/>
                <a:ext cx="2838821" cy="1010757"/>
                <a:chOff x="311859" y="5129576"/>
                <a:chExt cx="1632044" cy="620806"/>
              </a:xfrm>
            </p:grpSpPr>
            <p:grpSp>
              <p:nvGrpSpPr>
                <p:cNvPr id="29" name="Group 28">
                  <a:extLst>
                    <a:ext uri="{FF2B5EF4-FFF2-40B4-BE49-F238E27FC236}">
                      <a16:creationId xmlns:a16="http://schemas.microsoft.com/office/drawing/2014/main" id="{ED1F3D67-458F-44D9-A762-F73BC1FE0399}"/>
                    </a:ext>
                  </a:extLst>
                </p:cNvPr>
                <p:cNvGrpSpPr/>
                <p:nvPr/>
              </p:nvGrpSpPr>
              <p:grpSpPr>
                <a:xfrm>
                  <a:off x="311859" y="5129576"/>
                  <a:ext cx="1588455" cy="620806"/>
                  <a:chOff x="579089" y="6169777"/>
                  <a:chExt cx="1588455" cy="493806"/>
                </a:xfrm>
              </p:grpSpPr>
              <p:sp>
                <p:nvSpPr>
                  <p:cNvPr id="31" name="Freeform: Shape 30">
                    <a:extLst>
                      <a:ext uri="{FF2B5EF4-FFF2-40B4-BE49-F238E27FC236}">
                        <a16:creationId xmlns:a16="http://schemas.microsoft.com/office/drawing/2014/main" id="{68F29292-89D7-4425-9F51-0C451C023B6F}"/>
                      </a:ext>
                    </a:extLst>
                  </p:cNvPr>
                  <p:cNvSpPr/>
                  <p:nvPr/>
                </p:nvSpPr>
                <p:spPr>
                  <a:xfrm rot="10800000">
                    <a:off x="579089" y="6190961"/>
                    <a:ext cx="1588455" cy="47262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522AD1D4-CE90-48B9-B22D-D30EBEACC1D9}"/>
                      </a:ext>
                    </a:extLst>
                  </p:cNvPr>
                  <p:cNvSpPr/>
                  <p:nvPr/>
                </p:nvSpPr>
                <p:spPr>
                  <a:xfrm rot="10800000">
                    <a:off x="623912" y="6169777"/>
                    <a:ext cx="1430521" cy="396461"/>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Freeform: Shape 29">
                  <a:extLst>
                    <a:ext uri="{FF2B5EF4-FFF2-40B4-BE49-F238E27FC236}">
                      <a16:creationId xmlns:a16="http://schemas.microsoft.com/office/drawing/2014/main" id="{49137458-563A-4FB9-B2C2-BF24886BC4C3}"/>
                    </a:ext>
                  </a:extLst>
                </p:cNvPr>
                <p:cNvSpPr/>
                <p:nvPr/>
              </p:nvSpPr>
              <p:spPr>
                <a:xfrm rot="10800000">
                  <a:off x="355448" y="5146650"/>
                  <a:ext cx="1588455" cy="45719"/>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Box 27">
                <a:extLst>
                  <a:ext uri="{FF2B5EF4-FFF2-40B4-BE49-F238E27FC236}">
                    <a16:creationId xmlns:a16="http://schemas.microsoft.com/office/drawing/2014/main" id="{C2EA57FA-C05C-4ABA-A45F-B6FB2E4FCC46}"/>
                  </a:ext>
                </a:extLst>
              </p:cNvPr>
              <p:cNvSpPr txBox="1"/>
              <p:nvPr/>
            </p:nvSpPr>
            <p:spPr>
              <a:xfrm>
                <a:off x="9478164" y="1435467"/>
                <a:ext cx="2490434" cy="984885"/>
              </a:xfrm>
              <a:prstGeom prst="rect">
                <a:avLst/>
              </a:prstGeom>
              <a:noFill/>
            </p:spPr>
            <p:txBody>
              <a:bodyPr wrap="square" rtlCol="0">
                <a:spAutoFit/>
              </a:bodyPr>
              <a:lstStyle/>
              <a:p>
                <a:pPr marL="457200" indent="-457200">
                  <a:buBlip>
                    <a:blip r:embed="rId3"/>
                  </a:buBlip>
                </a:pPr>
                <a:r>
                  <a:rPr lang="en-US" sz="5800" b="1" i="1" dirty="0">
                    <a:solidFill>
                      <a:srgbClr val="FF0000"/>
                    </a:solidFill>
                    <a:latin typeface="Tahoma" panose="020B0604030504040204" pitchFamily="34" charset="0"/>
                    <a:ea typeface="Tahoma" panose="020B0604030504040204" pitchFamily="34" charset="0"/>
                    <a:cs typeface="Tahoma" panose="020B0604030504040204" pitchFamily="34" charset="0"/>
                  </a:rPr>
                  <a:t> 8.4</a:t>
                </a:r>
              </a:p>
            </p:txBody>
          </p:sp>
        </p:grpSp>
      </p:grpSp>
      <p:sp>
        <p:nvSpPr>
          <p:cNvPr id="18" name="TextBox 17">
            <a:extLst>
              <a:ext uri="{FF2B5EF4-FFF2-40B4-BE49-F238E27FC236}">
                <a16:creationId xmlns:a16="http://schemas.microsoft.com/office/drawing/2014/main" id="{0954ACD6-1D85-750D-E5E3-F12DEDA23C0C}"/>
              </a:ext>
            </a:extLst>
          </p:cNvPr>
          <p:cNvSpPr txBox="1"/>
          <p:nvPr/>
        </p:nvSpPr>
        <p:spPr>
          <a:xfrm>
            <a:off x="413886" y="1374525"/>
            <a:ext cx="22882532" cy="4431983"/>
          </a:xfrm>
          <a:prstGeom prst="rect">
            <a:avLst/>
          </a:prstGeom>
          <a:noFill/>
        </p:spPr>
        <p:txBody>
          <a:bodyPr wrap="square">
            <a:spAutoFit/>
          </a:bodyPr>
          <a:lstStyle/>
          <a:p>
            <a:pPr>
              <a:spcBef>
                <a:spcPts val="600"/>
              </a:spcBef>
              <a:spcAft>
                <a:spcPts val="600"/>
              </a:spcAft>
            </a:pPr>
            <a:r>
              <a:rPr lang="en-US" sz="42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200" b="1" dirty="0"/>
              <a:t>Có hai chuồng nuôi thỏ. Chuồng I có 5 con thỏ đen và 10 con thỏ trắng. Chuồng II có 3 con thỏ trắng và 7 con thỏ đen. Từ mỗi chuồng bắt ngẫu nhiên ra một con thỏ. Xét hai biến cố sau:</a:t>
            </a:r>
            <a:endParaRPr lang="vi-VN" sz="4200" dirty="0"/>
          </a:p>
          <a:p>
            <a:pPr>
              <a:spcBef>
                <a:spcPts val="600"/>
              </a:spcBef>
              <a:spcAft>
                <a:spcPts val="600"/>
              </a:spcAft>
            </a:pPr>
            <a:r>
              <a:rPr lang="vi-VN" sz="4200" b="1" dirty="0"/>
              <a:t>A: "Bắt được con thỏ trắng từ chuồng I”.</a:t>
            </a:r>
            <a:endParaRPr lang="vi-VN" sz="4200" dirty="0"/>
          </a:p>
          <a:p>
            <a:pPr>
              <a:spcBef>
                <a:spcPts val="600"/>
              </a:spcBef>
              <a:spcAft>
                <a:spcPts val="600"/>
              </a:spcAft>
            </a:pPr>
            <a:r>
              <a:rPr lang="vi-VN" sz="4200" b="1" dirty="0"/>
              <a:t>B: "Bắt được con thỏ đen tự chuồng II”.</a:t>
            </a:r>
            <a:endParaRPr lang="vi-VN" sz="4200" dirty="0"/>
          </a:p>
          <a:p>
            <a:pPr>
              <a:spcBef>
                <a:spcPts val="600"/>
              </a:spcBef>
              <a:spcAft>
                <a:spcPts val="600"/>
              </a:spcAft>
            </a:pPr>
            <a:r>
              <a:rPr lang="vi-VN" sz="4200" b="1" dirty="0"/>
              <a:t>Chứng tỏ rằng hai biến cố A và B độc lập.</a:t>
            </a:r>
            <a:endParaRPr lang="vi-VN" sz="4200" dirty="0"/>
          </a:p>
        </p:txBody>
      </p:sp>
      <p:sp>
        <p:nvSpPr>
          <p:cNvPr id="3" name="Rounded Rectangle 52">
            <a:extLst>
              <a:ext uri="{FF2B5EF4-FFF2-40B4-BE49-F238E27FC236}">
                <a16:creationId xmlns:a16="http://schemas.microsoft.com/office/drawing/2014/main" id="{995103DB-FE60-930A-8043-9297D8A38617}"/>
              </a:ext>
            </a:extLst>
          </p:cNvPr>
          <p:cNvSpPr/>
          <p:nvPr/>
        </p:nvSpPr>
        <p:spPr>
          <a:xfrm>
            <a:off x="481892" y="5988922"/>
            <a:ext cx="23498926" cy="7389268"/>
          </a:xfrm>
          <a:prstGeom prst="roundRect">
            <a:avLst>
              <a:gd name="adj" fmla="val 3132"/>
            </a:avLst>
          </a:prstGeom>
          <a:solidFill>
            <a:schemeClr val="accent6">
              <a:lumMod val="20000"/>
              <a:lumOff val="80000"/>
            </a:schemeClr>
          </a:solidFill>
          <a:ln w="57150" cap="flat" cmpd="sng" algn="ctr">
            <a:solidFill>
              <a:srgbClr val="0999C8"/>
            </a:solidFill>
            <a:prstDash val="solid"/>
            <a:miter lim="800000"/>
          </a:ln>
          <a:effectLst>
            <a:innerShdw blurRad="114300">
              <a:prstClr val="black"/>
            </a:innerShdw>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Group 60">
            <a:extLst>
              <a:ext uri="{FF2B5EF4-FFF2-40B4-BE49-F238E27FC236}">
                <a16:creationId xmlns:a16="http://schemas.microsoft.com/office/drawing/2014/main" id="{564CA2A6-84CA-B66E-57CB-4BBA717834F1}"/>
              </a:ext>
            </a:extLst>
          </p:cNvPr>
          <p:cNvGrpSpPr/>
          <p:nvPr/>
        </p:nvGrpSpPr>
        <p:grpSpPr>
          <a:xfrm>
            <a:off x="413886" y="5957427"/>
            <a:ext cx="3568119" cy="800220"/>
            <a:chOff x="1224541" y="6305967"/>
            <a:chExt cx="3568119" cy="885308"/>
          </a:xfrm>
        </p:grpSpPr>
        <p:sp>
          <p:nvSpPr>
            <p:cNvPr id="6" name="Freeform 20">
              <a:extLst>
                <a:ext uri="{FF2B5EF4-FFF2-40B4-BE49-F238E27FC236}">
                  <a16:creationId xmlns:a16="http://schemas.microsoft.com/office/drawing/2014/main" id="{03CBB82D-4D68-5FA0-F2C1-136316EE3F56}"/>
                </a:ext>
              </a:extLst>
            </p:cNvPr>
            <p:cNvSpPr>
              <a:spLocks/>
            </p:cNvSpPr>
            <p:nvPr/>
          </p:nvSpPr>
          <p:spPr bwMode="auto">
            <a:xfrm rot="16200000" flipV="1">
              <a:off x="2880142" y="5238910"/>
              <a:ext cx="828631" cy="2996405"/>
            </a:xfrm>
            <a:prstGeom prst="round1Rect">
              <a:avLst/>
            </a:prstGeom>
            <a:solidFill>
              <a:sysClr val="window" lastClr="FFFFFF"/>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884DD20-6B99-7D42-EF80-815AAD9CCCA8}"/>
                </a:ext>
              </a:extLst>
            </p:cNvPr>
            <p:cNvSpPr txBox="1"/>
            <p:nvPr/>
          </p:nvSpPr>
          <p:spPr>
            <a:xfrm>
              <a:off x="2296330" y="6305967"/>
              <a:ext cx="2372765" cy="885308"/>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 name="Round Diagonal Corner Rectangle 58">
              <a:extLst>
                <a:ext uri="{FF2B5EF4-FFF2-40B4-BE49-F238E27FC236}">
                  <a16:creationId xmlns:a16="http://schemas.microsoft.com/office/drawing/2014/main" id="{728509CA-5E0A-5DF9-392A-950E85C1D64D}"/>
                </a:ext>
              </a:extLst>
            </p:cNvPr>
            <p:cNvSpPr/>
            <p:nvPr/>
          </p:nvSpPr>
          <p:spPr>
            <a:xfrm flipV="1">
              <a:off x="1224541" y="6322799"/>
              <a:ext cx="903517" cy="828630"/>
            </a:xfrm>
            <a:prstGeom prst="round2DiagRect">
              <a:avLst/>
            </a:prstGeom>
            <a:solidFill>
              <a:srgbClr val="0999C8"/>
            </a:solidFill>
            <a:ln w="57150" cap="flat" cmpd="sng" algn="ctr">
              <a:solidFill>
                <a:srgbClr val="0999C8"/>
              </a:solidFill>
              <a:prstDash val="solid"/>
              <a:miter lim="800000"/>
            </a:ln>
            <a:effectLst>
              <a:innerShdw blurRad="114300">
                <a:prstClr val="black"/>
              </a:innerShdw>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15">
              <a:extLst>
                <a:ext uri="{FF2B5EF4-FFF2-40B4-BE49-F238E27FC236}">
                  <a16:creationId xmlns:a16="http://schemas.microsoft.com/office/drawing/2014/main" id="{F6D994C0-FC65-E68C-14B0-42C34F14D638}"/>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AE93BB2-376F-460F-58F0-45A6E612CA56}"/>
                  </a:ext>
                </a:extLst>
              </p:cNvPr>
              <p:cNvSpPr txBox="1"/>
              <p:nvPr/>
            </p:nvSpPr>
            <p:spPr>
              <a:xfrm>
                <a:off x="652247" y="6285892"/>
                <a:ext cx="23357623" cy="6022739"/>
              </a:xfrm>
              <a:prstGeom prst="rect">
                <a:avLst/>
              </a:prstGeom>
              <a:noFill/>
            </p:spPr>
            <p:txBody>
              <a:bodyPr wrap="square" rtlCol="0">
                <a:spAutoFit/>
              </a:bodyPr>
              <a:lstStyle/>
              <a:p>
                <a:r>
                  <a:rPr lang="en-US" sz="4200" b="1" dirty="0">
                    <a:latin typeface="Tahoma" panose="020B0604030504040204" pitchFamily="34" charset="0"/>
                    <a:ea typeface="Tahoma" panose="020B0604030504040204" pitchFamily="34" charset="0"/>
                    <a:cs typeface="Tahoma" panose="020B0604030504040204" pitchFamily="34" charset="0"/>
                  </a:rPr>
                  <a:t>				</a:t>
                </a:r>
              </a:p>
              <a:p>
                <a:endParaRPr lang="en-US" sz="4200" b="1" dirty="0">
                  <a:latin typeface="Tahoma" panose="020B0604030504040204" pitchFamily="34" charset="0"/>
                  <a:ea typeface="Tahoma" panose="020B0604030504040204" pitchFamily="34" charset="0"/>
                  <a:cs typeface="Tahoma" panose="020B0604030504040204" pitchFamily="34" charset="0"/>
                </a:endParaRPr>
              </a:p>
              <a:p>
                <a:r>
                  <a:rPr lang="vi-VN" sz="4200" b="1" dirty="0"/>
                  <a:t>Nếu A xảy ra, tức là bắt được con thỏ trắng từ chuồng I, thì chuồng II vẫn còn đủ 3 thỏ trắng, 7 thỏ đen nên </a:t>
                </a:r>
                <a14:m>
                  <m:oMath xmlns:m="http://schemas.openxmlformats.org/officeDocument/2006/math">
                    <m:r>
                      <a:rPr lang="vi-VN" sz="4200" b="1" i="1">
                        <a:latin typeface="Cambria Math" panose="02040503050406030204" pitchFamily="18" charset="0"/>
                      </a:rPr>
                      <m:t>𝑷</m:t>
                    </m:r>
                    <m:d>
                      <m:dPr>
                        <m:ctrlPr>
                          <a:rPr lang="vi-VN" sz="4200" b="1" i="1">
                            <a:latin typeface="Cambria Math" panose="02040503050406030204" pitchFamily="18" charset="0"/>
                          </a:rPr>
                        </m:ctrlPr>
                      </m:dPr>
                      <m:e>
                        <m:r>
                          <a:rPr lang="vi-VN" sz="4200" b="1" i="1">
                            <a:latin typeface="Cambria Math" panose="02040503050406030204" pitchFamily="18" charset="0"/>
                          </a:rPr>
                          <m:t>𝑩</m:t>
                        </m:r>
                      </m:e>
                    </m:d>
                    <m:r>
                      <a:rPr lang="vi-VN" sz="4200" b="1" i="1">
                        <a:latin typeface="Cambria Math" panose="02040503050406030204" pitchFamily="18" charset="0"/>
                      </a:rPr>
                      <m:t>=</m:t>
                    </m:r>
                    <m:f>
                      <m:fPr>
                        <m:ctrlPr>
                          <a:rPr lang="vi-VN" sz="4200" b="1" i="1">
                            <a:latin typeface="Cambria Math" panose="02040503050406030204" pitchFamily="18" charset="0"/>
                          </a:rPr>
                        </m:ctrlPr>
                      </m:fPr>
                      <m:num>
                        <m:r>
                          <a:rPr lang="vi-VN" sz="4200" b="1" i="1">
                            <a:latin typeface="Cambria Math" panose="02040503050406030204" pitchFamily="18" charset="0"/>
                          </a:rPr>
                          <m:t>𝟕</m:t>
                        </m:r>
                      </m:num>
                      <m:den>
                        <m:r>
                          <a:rPr lang="vi-VN" sz="4200" b="1" i="1">
                            <a:latin typeface="Cambria Math" panose="02040503050406030204" pitchFamily="18" charset="0"/>
                          </a:rPr>
                          <m:t>𝟏𝟎</m:t>
                        </m:r>
                      </m:den>
                    </m:f>
                  </m:oMath>
                </a14:m>
                <a:r>
                  <a:rPr lang="vi-VN" sz="4200" b="1" dirty="0"/>
                  <a:t>. </a:t>
                </a:r>
                <a:endParaRPr lang="vi-VN" sz="4200" dirty="0"/>
              </a:p>
              <a:p>
                <a:r>
                  <a:rPr lang="vi-VN" sz="4200" b="1" dirty="0"/>
                  <a:t>Nếu A không xảy ra, tức là bắt được con thỏ đen từ chuồng I, thì chuồng II vẫn còn đủ 3 thỏ trắng, 7 thỏ đen nên </a:t>
                </a:r>
                <a14:m>
                  <m:oMath xmlns:m="http://schemas.openxmlformats.org/officeDocument/2006/math">
                    <m:r>
                      <a:rPr lang="vi-VN" sz="4200" b="1" i="1">
                        <a:latin typeface="Cambria Math" panose="02040503050406030204" pitchFamily="18" charset="0"/>
                      </a:rPr>
                      <m:t>𝑷</m:t>
                    </m:r>
                    <m:d>
                      <m:dPr>
                        <m:ctrlPr>
                          <a:rPr lang="vi-VN" sz="4200" b="1" i="1">
                            <a:latin typeface="Cambria Math" panose="02040503050406030204" pitchFamily="18" charset="0"/>
                          </a:rPr>
                        </m:ctrlPr>
                      </m:dPr>
                      <m:e>
                        <m:r>
                          <a:rPr lang="vi-VN" sz="4200" b="1" i="1">
                            <a:latin typeface="Cambria Math" panose="02040503050406030204" pitchFamily="18" charset="0"/>
                          </a:rPr>
                          <m:t>𝑩</m:t>
                        </m:r>
                      </m:e>
                    </m:d>
                    <m:r>
                      <a:rPr lang="vi-VN" sz="4200" b="1" i="1">
                        <a:latin typeface="Cambria Math" panose="02040503050406030204" pitchFamily="18" charset="0"/>
                      </a:rPr>
                      <m:t>=</m:t>
                    </m:r>
                    <m:f>
                      <m:fPr>
                        <m:ctrlPr>
                          <a:rPr lang="vi-VN" sz="4200" b="1" i="1">
                            <a:latin typeface="Cambria Math" panose="02040503050406030204" pitchFamily="18" charset="0"/>
                          </a:rPr>
                        </m:ctrlPr>
                      </m:fPr>
                      <m:num>
                        <m:r>
                          <a:rPr lang="vi-VN" sz="4200" b="1" i="1">
                            <a:latin typeface="Cambria Math" panose="02040503050406030204" pitchFamily="18" charset="0"/>
                          </a:rPr>
                          <m:t>𝟕</m:t>
                        </m:r>
                      </m:num>
                      <m:den>
                        <m:r>
                          <a:rPr lang="vi-VN" sz="4200" b="1" i="1">
                            <a:latin typeface="Cambria Math" panose="02040503050406030204" pitchFamily="18" charset="0"/>
                          </a:rPr>
                          <m:t>𝟏𝟎</m:t>
                        </m:r>
                      </m:den>
                    </m:f>
                  </m:oMath>
                </a14:m>
                <a:r>
                  <a:rPr lang="vi-VN" sz="4200" b="1" dirty="0"/>
                  <a:t>. </a:t>
                </a:r>
                <a:endParaRPr lang="vi-VN" sz="4200" dirty="0"/>
              </a:p>
              <a:p>
                <a:r>
                  <a:rPr lang="vi-VN" sz="4200" b="1" dirty="0"/>
                  <a:t>Vậy hai biến cố A và B độc lập.</a:t>
                </a:r>
                <a:endParaRPr lang="vi-VN" sz="4200" dirty="0"/>
              </a:p>
              <a:p>
                <a:pPr>
                  <a:lnSpc>
                    <a:spcPct val="150000"/>
                  </a:lnSpc>
                </a:pPr>
                <a:endParaRPr lang="en-US" sz="42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TextBox 50">
                <a:extLst>
                  <a:ext uri="{FF2B5EF4-FFF2-40B4-BE49-F238E27FC236}">
                    <a16:creationId xmlns:a16="http://schemas.microsoft.com/office/drawing/2014/main" id="{9AE93BB2-376F-460F-58F0-45A6E612CA56}"/>
                  </a:ext>
                </a:extLst>
              </p:cNvPr>
              <p:cNvSpPr txBox="1">
                <a:spLocks noRot="1" noChangeAspect="1" noMove="1" noResize="1" noEditPoints="1" noAdjustHandles="1" noChangeArrowheads="1" noChangeShapeType="1" noTextEdit="1"/>
              </p:cNvSpPr>
              <p:nvPr/>
            </p:nvSpPr>
            <p:spPr>
              <a:xfrm>
                <a:off x="652247" y="6285892"/>
                <a:ext cx="23357623" cy="6022739"/>
              </a:xfrm>
              <a:prstGeom prst="rect">
                <a:avLst/>
              </a:prstGeom>
              <a:blipFill>
                <a:blip r:embed="rId4"/>
                <a:stretch>
                  <a:fillRect l="-1018"/>
                </a:stretch>
              </a:blipFill>
            </p:spPr>
            <p:txBody>
              <a:bodyPr/>
              <a:lstStyle/>
              <a:p>
                <a:r>
                  <a:rPr lang="vi-VN">
                    <a:noFill/>
                  </a:rPr>
                  <a:t> </a:t>
                </a:r>
              </a:p>
            </p:txBody>
          </p:sp>
        </mc:Fallback>
      </mc:AlternateContent>
    </p:spTree>
    <p:extLst>
      <p:ext uri="{BB962C8B-B14F-4D97-AF65-F5344CB8AC3E}">
        <p14:creationId xmlns:p14="http://schemas.microsoft.com/office/powerpoint/2010/main" val="3486071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3" grpId="0" animBg="1"/>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10" name="Rounded Rectangle 61">
            <a:extLst>
              <a:ext uri="{FF2B5EF4-FFF2-40B4-BE49-F238E27FC236}">
                <a16:creationId xmlns:a16="http://schemas.microsoft.com/office/drawing/2014/main" id="{145C94D3-BEAB-E775-8B95-FE171526E141}"/>
              </a:ext>
            </a:extLst>
          </p:cNvPr>
          <p:cNvSpPr/>
          <p:nvPr/>
        </p:nvSpPr>
        <p:spPr>
          <a:xfrm>
            <a:off x="389928" y="1457721"/>
            <a:ext cx="23684993" cy="4533451"/>
          </a:xfrm>
          <a:prstGeom prst="roundRect">
            <a:avLst>
              <a:gd name="adj" fmla="val 5347"/>
            </a:avLst>
          </a:prstGeom>
          <a:solidFill>
            <a:schemeClr val="accent4">
              <a:lumMod val="20000"/>
              <a:lumOff val="80000"/>
            </a:schemeClr>
          </a:solidFill>
          <a:ln w="28575" cap="flat" cmpd="sng" algn="ctr">
            <a:solidFill>
              <a:srgbClr val="70AD47">
                <a:lumMod val="75000"/>
              </a:srgbClr>
            </a:solidFill>
            <a:prstDash val="solid"/>
            <a:miter lim="800000"/>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504EC8FD-69FE-4989-8123-0802D5CE7583}"/>
              </a:ext>
            </a:extLst>
          </p:cNvPr>
          <p:cNvGrpSpPr/>
          <p:nvPr/>
        </p:nvGrpSpPr>
        <p:grpSpPr>
          <a:xfrm>
            <a:off x="186267" y="1163917"/>
            <a:ext cx="24011466" cy="12326562"/>
            <a:chOff x="9460835" y="1435468"/>
            <a:chExt cx="22518143" cy="12326562"/>
          </a:xfrm>
        </p:grpSpPr>
        <p:sp>
          <p:nvSpPr>
            <p:cNvPr id="14" name="Rectangle: Diagonal Corners Rounded 13">
              <a:extLst>
                <a:ext uri="{FF2B5EF4-FFF2-40B4-BE49-F238E27FC236}">
                  <a16:creationId xmlns:a16="http://schemas.microsoft.com/office/drawing/2014/main" id="{4F7D40A2-0860-4B66-B349-690B44B74626}"/>
                </a:ext>
              </a:extLst>
            </p:cNvPr>
            <p:cNvSpPr/>
            <p:nvPr/>
          </p:nvSpPr>
          <p:spPr>
            <a:xfrm>
              <a:off x="9460835" y="1527287"/>
              <a:ext cx="22518143" cy="12234743"/>
            </a:xfrm>
            <a:prstGeom prst="round2DiagRect">
              <a:avLst>
                <a:gd name="adj1" fmla="val 0"/>
                <a:gd name="adj2" fmla="val 1769"/>
              </a:avLst>
            </a:prstGeom>
            <a:no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a:p>
              <a:endParaRPr lang="en-US">
                <a:solidFill>
                  <a:srgbClr val="7030A0"/>
                </a:solidFill>
                <a:latin typeface="Chu Van An" panose="02020603050405020304" pitchFamily="18" charset="0"/>
                <a:cs typeface="Chu Van An" panose="02020603050405020304" pitchFamily="18" charset="0"/>
              </a:endParaRPr>
            </a:p>
          </p:txBody>
        </p:sp>
        <p:grpSp>
          <p:nvGrpSpPr>
            <p:cNvPr id="15" name="Group 14">
              <a:extLst>
                <a:ext uri="{FF2B5EF4-FFF2-40B4-BE49-F238E27FC236}">
                  <a16:creationId xmlns:a16="http://schemas.microsoft.com/office/drawing/2014/main" id="{08ACBA74-AC27-45C5-846C-F29AAA3777FB}"/>
                </a:ext>
              </a:extLst>
            </p:cNvPr>
            <p:cNvGrpSpPr/>
            <p:nvPr/>
          </p:nvGrpSpPr>
          <p:grpSpPr>
            <a:xfrm>
              <a:off x="9576010" y="1435468"/>
              <a:ext cx="2838821" cy="1037561"/>
              <a:chOff x="9324529" y="1435467"/>
              <a:chExt cx="2838821" cy="1037561"/>
            </a:xfrm>
          </p:grpSpPr>
          <p:grpSp>
            <p:nvGrpSpPr>
              <p:cNvPr id="27" name="Group 26">
                <a:extLst>
                  <a:ext uri="{FF2B5EF4-FFF2-40B4-BE49-F238E27FC236}">
                    <a16:creationId xmlns:a16="http://schemas.microsoft.com/office/drawing/2014/main" id="{0004B154-0B47-4F60-B107-7DE0FF204308}"/>
                  </a:ext>
                </a:extLst>
              </p:cNvPr>
              <p:cNvGrpSpPr/>
              <p:nvPr/>
            </p:nvGrpSpPr>
            <p:grpSpPr>
              <a:xfrm>
                <a:off x="9324529" y="1462271"/>
                <a:ext cx="2838821" cy="1010757"/>
                <a:chOff x="311859" y="5129576"/>
                <a:chExt cx="1632044" cy="620806"/>
              </a:xfrm>
            </p:grpSpPr>
            <p:grpSp>
              <p:nvGrpSpPr>
                <p:cNvPr id="29" name="Group 28">
                  <a:extLst>
                    <a:ext uri="{FF2B5EF4-FFF2-40B4-BE49-F238E27FC236}">
                      <a16:creationId xmlns:a16="http://schemas.microsoft.com/office/drawing/2014/main" id="{ED1F3D67-458F-44D9-A762-F73BC1FE0399}"/>
                    </a:ext>
                  </a:extLst>
                </p:cNvPr>
                <p:cNvGrpSpPr/>
                <p:nvPr/>
              </p:nvGrpSpPr>
              <p:grpSpPr>
                <a:xfrm>
                  <a:off x="311859" y="5129576"/>
                  <a:ext cx="1588455" cy="620806"/>
                  <a:chOff x="579089" y="6169777"/>
                  <a:chExt cx="1588455" cy="493806"/>
                </a:xfrm>
              </p:grpSpPr>
              <p:sp>
                <p:nvSpPr>
                  <p:cNvPr id="31" name="Freeform: Shape 30">
                    <a:extLst>
                      <a:ext uri="{FF2B5EF4-FFF2-40B4-BE49-F238E27FC236}">
                        <a16:creationId xmlns:a16="http://schemas.microsoft.com/office/drawing/2014/main" id="{68F29292-89D7-4425-9F51-0C451C023B6F}"/>
                      </a:ext>
                    </a:extLst>
                  </p:cNvPr>
                  <p:cNvSpPr/>
                  <p:nvPr/>
                </p:nvSpPr>
                <p:spPr>
                  <a:xfrm rot="10800000">
                    <a:off x="579089" y="6190961"/>
                    <a:ext cx="1588455" cy="47262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522AD1D4-CE90-48B9-B22D-D30EBEACC1D9}"/>
                      </a:ext>
                    </a:extLst>
                  </p:cNvPr>
                  <p:cNvSpPr/>
                  <p:nvPr/>
                </p:nvSpPr>
                <p:spPr>
                  <a:xfrm rot="10800000">
                    <a:off x="623912" y="6169777"/>
                    <a:ext cx="1430521" cy="396461"/>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Freeform: Shape 29">
                  <a:extLst>
                    <a:ext uri="{FF2B5EF4-FFF2-40B4-BE49-F238E27FC236}">
                      <a16:creationId xmlns:a16="http://schemas.microsoft.com/office/drawing/2014/main" id="{49137458-563A-4FB9-B2C2-BF24886BC4C3}"/>
                    </a:ext>
                  </a:extLst>
                </p:cNvPr>
                <p:cNvSpPr/>
                <p:nvPr/>
              </p:nvSpPr>
              <p:spPr>
                <a:xfrm rot="10800000">
                  <a:off x="355448" y="5146650"/>
                  <a:ext cx="1588455" cy="45719"/>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Box 27">
                <a:extLst>
                  <a:ext uri="{FF2B5EF4-FFF2-40B4-BE49-F238E27FC236}">
                    <a16:creationId xmlns:a16="http://schemas.microsoft.com/office/drawing/2014/main" id="{C2EA57FA-C05C-4ABA-A45F-B6FB2E4FCC46}"/>
                  </a:ext>
                </a:extLst>
              </p:cNvPr>
              <p:cNvSpPr txBox="1"/>
              <p:nvPr/>
            </p:nvSpPr>
            <p:spPr>
              <a:xfrm>
                <a:off x="9478164" y="1435467"/>
                <a:ext cx="2490434" cy="984885"/>
              </a:xfrm>
              <a:prstGeom prst="rect">
                <a:avLst/>
              </a:prstGeom>
              <a:noFill/>
            </p:spPr>
            <p:txBody>
              <a:bodyPr wrap="square" rtlCol="0">
                <a:spAutoFit/>
              </a:bodyPr>
              <a:lstStyle/>
              <a:p>
                <a:pPr marL="457200" indent="-457200">
                  <a:buBlip>
                    <a:blip r:embed="rId3"/>
                  </a:buBlip>
                </a:pPr>
                <a:r>
                  <a:rPr lang="en-US" sz="5800" b="1" i="1" dirty="0">
                    <a:solidFill>
                      <a:srgbClr val="FF0000"/>
                    </a:solidFill>
                    <a:latin typeface="Tahoma" panose="020B0604030504040204" pitchFamily="34" charset="0"/>
                    <a:ea typeface="Tahoma" panose="020B0604030504040204" pitchFamily="34" charset="0"/>
                    <a:cs typeface="Tahoma" panose="020B0604030504040204" pitchFamily="34" charset="0"/>
                  </a:rPr>
                  <a:t> 8.5</a:t>
                </a:r>
              </a:p>
            </p:txBody>
          </p:sp>
        </p:grpSp>
      </p:grpSp>
      <p:sp>
        <p:nvSpPr>
          <p:cNvPr id="18" name="TextBox 17">
            <a:extLst>
              <a:ext uri="{FF2B5EF4-FFF2-40B4-BE49-F238E27FC236}">
                <a16:creationId xmlns:a16="http://schemas.microsoft.com/office/drawing/2014/main" id="{0954ACD6-1D85-750D-E5E3-F12DEDA23C0C}"/>
              </a:ext>
            </a:extLst>
          </p:cNvPr>
          <p:cNvSpPr txBox="1"/>
          <p:nvPr/>
        </p:nvSpPr>
        <p:spPr>
          <a:xfrm>
            <a:off x="413886" y="1374525"/>
            <a:ext cx="22882532" cy="4616648"/>
          </a:xfrm>
          <a:prstGeom prst="rect">
            <a:avLst/>
          </a:prstGeom>
          <a:noFill/>
        </p:spPr>
        <p:txBody>
          <a:bodyPr wrap="square">
            <a:spAutoFit/>
          </a:bodyPr>
          <a:lstStyle/>
          <a:p>
            <a:r>
              <a:rPr lang="en-US" sz="42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200" b="1" dirty="0"/>
              <a:t>Có hai chuồng nuôi gà. Chuồng I có 9 con gà mái và 3 con gà trống. Chuồng II có 3 con gà mái và 6 con gà trống. Bắt ngẫu nhiên một con gà của chuồng I để đem bán rồi dồn các con gà còn lại của chuồng I vào chuồng II. Sau đó bắt ngẫu nhiên một con gà của chuồng II. Xét hai biến cố sau:</a:t>
            </a:r>
            <a:endParaRPr lang="vi-VN" sz="4200" dirty="0"/>
          </a:p>
          <a:p>
            <a:r>
              <a:rPr lang="vi-VN" sz="4200" b="1" dirty="0"/>
              <a:t>E: "Bắt được con gà trống từ chuồng l";</a:t>
            </a:r>
            <a:endParaRPr lang="vi-VN" sz="4200" dirty="0"/>
          </a:p>
          <a:p>
            <a:r>
              <a:rPr lang="vi-VN" sz="4200" b="1" dirty="0"/>
              <a:t>F: "Bắt được con gà mái từ chuồng II".</a:t>
            </a:r>
            <a:endParaRPr lang="vi-VN" sz="4200" dirty="0"/>
          </a:p>
          <a:p>
            <a:r>
              <a:rPr lang="vi-VN" sz="4200" b="1" dirty="0"/>
              <a:t>Chứng tỏ rằng hai biến cố E và F không độc lập.</a:t>
            </a:r>
            <a:endParaRPr lang="vi-VN" sz="4200" dirty="0"/>
          </a:p>
        </p:txBody>
      </p:sp>
      <p:sp>
        <p:nvSpPr>
          <p:cNvPr id="3" name="Rounded Rectangle 52">
            <a:extLst>
              <a:ext uri="{FF2B5EF4-FFF2-40B4-BE49-F238E27FC236}">
                <a16:creationId xmlns:a16="http://schemas.microsoft.com/office/drawing/2014/main" id="{995103DB-FE60-930A-8043-9297D8A38617}"/>
              </a:ext>
            </a:extLst>
          </p:cNvPr>
          <p:cNvSpPr/>
          <p:nvPr/>
        </p:nvSpPr>
        <p:spPr>
          <a:xfrm>
            <a:off x="389928" y="6676976"/>
            <a:ext cx="23548417" cy="5858062"/>
          </a:xfrm>
          <a:prstGeom prst="roundRect">
            <a:avLst>
              <a:gd name="adj" fmla="val 3132"/>
            </a:avLst>
          </a:prstGeom>
          <a:solidFill>
            <a:schemeClr val="accent6">
              <a:lumMod val="20000"/>
              <a:lumOff val="80000"/>
            </a:schemeClr>
          </a:solidFill>
          <a:ln w="57150" cap="flat" cmpd="sng" algn="ctr">
            <a:solidFill>
              <a:srgbClr val="0999C8"/>
            </a:solidFill>
            <a:prstDash val="solid"/>
            <a:miter lim="800000"/>
          </a:ln>
          <a:effectLst>
            <a:innerShdw blurRad="114300">
              <a:prstClr val="black"/>
            </a:innerShdw>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Group 60">
            <a:extLst>
              <a:ext uri="{FF2B5EF4-FFF2-40B4-BE49-F238E27FC236}">
                <a16:creationId xmlns:a16="http://schemas.microsoft.com/office/drawing/2014/main" id="{564CA2A6-84CA-B66E-57CB-4BBA717834F1}"/>
              </a:ext>
            </a:extLst>
          </p:cNvPr>
          <p:cNvGrpSpPr/>
          <p:nvPr/>
        </p:nvGrpSpPr>
        <p:grpSpPr>
          <a:xfrm>
            <a:off x="413886" y="5838159"/>
            <a:ext cx="3568119" cy="800220"/>
            <a:chOff x="1224541" y="6305967"/>
            <a:chExt cx="3568119" cy="885308"/>
          </a:xfrm>
        </p:grpSpPr>
        <p:sp>
          <p:nvSpPr>
            <p:cNvPr id="6" name="Freeform 20">
              <a:extLst>
                <a:ext uri="{FF2B5EF4-FFF2-40B4-BE49-F238E27FC236}">
                  <a16:creationId xmlns:a16="http://schemas.microsoft.com/office/drawing/2014/main" id="{03CBB82D-4D68-5FA0-F2C1-136316EE3F56}"/>
                </a:ext>
              </a:extLst>
            </p:cNvPr>
            <p:cNvSpPr>
              <a:spLocks/>
            </p:cNvSpPr>
            <p:nvPr/>
          </p:nvSpPr>
          <p:spPr bwMode="auto">
            <a:xfrm rot="16200000" flipV="1">
              <a:off x="2880142" y="5238910"/>
              <a:ext cx="828631" cy="2996405"/>
            </a:xfrm>
            <a:prstGeom prst="round1Rect">
              <a:avLst/>
            </a:prstGeom>
            <a:solidFill>
              <a:sysClr val="window" lastClr="FFFFFF"/>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884DD20-6B99-7D42-EF80-815AAD9CCCA8}"/>
                </a:ext>
              </a:extLst>
            </p:cNvPr>
            <p:cNvSpPr txBox="1"/>
            <p:nvPr/>
          </p:nvSpPr>
          <p:spPr>
            <a:xfrm>
              <a:off x="2296330" y="6305967"/>
              <a:ext cx="2372765" cy="885308"/>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 name="Round Diagonal Corner Rectangle 58">
              <a:extLst>
                <a:ext uri="{FF2B5EF4-FFF2-40B4-BE49-F238E27FC236}">
                  <a16:creationId xmlns:a16="http://schemas.microsoft.com/office/drawing/2014/main" id="{728509CA-5E0A-5DF9-392A-950E85C1D64D}"/>
                </a:ext>
              </a:extLst>
            </p:cNvPr>
            <p:cNvSpPr/>
            <p:nvPr/>
          </p:nvSpPr>
          <p:spPr>
            <a:xfrm flipV="1">
              <a:off x="1224541" y="6322799"/>
              <a:ext cx="903517" cy="828630"/>
            </a:xfrm>
            <a:prstGeom prst="round2DiagRect">
              <a:avLst/>
            </a:prstGeom>
            <a:solidFill>
              <a:srgbClr val="0999C8"/>
            </a:solidFill>
            <a:ln w="57150" cap="flat" cmpd="sng" algn="ctr">
              <a:solidFill>
                <a:srgbClr val="0999C8"/>
              </a:solidFill>
              <a:prstDash val="solid"/>
              <a:miter lim="800000"/>
            </a:ln>
            <a:effectLst>
              <a:innerShdw blurRad="114300">
                <a:prstClr val="black"/>
              </a:innerShdw>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15">
              <a:extLst>
                <a:ext uri="{FF2B5EF4-FFF2-40B4-BE49-F238E27FC236}">
                  <a16:creationId xmlns:a16="http://schemas.microsoft.com/office/drawing/2014/main" id="{F6D994C0-FC65-E68C-14B0-42C34F14D638}"/>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AE93BB2-376F-460F-58F0-45A6E612CA56}"/>
                  </a:ext>
                </a:extLst>
              </p:cNvPr>
              <p:cNvSpPr txBox="1"/>
              <p:nvPr/>
            </p:nvSpPr>
            <p:spPr>
              <a:xfrm>
                <a:off x="495504" y="5838159"/>
                <a:ext cx="23357623" cy="6675225"/>
              </a:xfrm>
              <a:prstGeom prst="rect">
                <a:avLst/>
              </a:prstGeom>
              <a:noFill/>
            </p:spPr>
            <p:txBody>
              <a:bodyPr wrap="square" rtlCol="0">
                <a:spAutoFit/>
              </a:bodyPr>
              <a:lstStyle/>
              <a:p>
                <a:r>
                  <a:rPr lang="en-US" sz="4200" b="1" dirty="0">
                    <a:latin typeface="Tahoma" panose="020B0604030504040204" pitchFamily="34" charset="0"/>
                    <a:ea typeface="Tahoma" panose="020B0604030504040204" pitchFamily="34" charset="0"/>
                    <a:cs typeface="Tahoma" panose="020B0604030504040204" pitchFamily="34" charset="0"/>
                  </a:rPr>
                  <a:t>				</a:t>
                </a:r>
              </a:p>
              <a:p>
                <a:endParaRPr lang="en-US" sz="4200" b="1" dirty="0">
                  <a:latin typeface="Tahoma" panose="020B0604030504040204" pitchFamily="34" charset="0"/>
                  <a:ea typeface="Tahoma" panose="020B0604030504040204" pitchFamily="34" charset="0"/>
                  <a:cs typeface="Tahoma" panose="020B0604030504040204" pitchFamily="34" charset="0"/>
                </a:endParaRPr>
              </a:p>
              <a:p>
                <a:r>
                  <a:rPr lang="vi-VN" sz="4200" b="1" dirty="0"/>
                  <a:t>Nếu E xảy ra, tức là bắt được con gà trống từ chuồng l. Khi đó chuồng I còn 9 gà mái, 2 gà trống. Dồn chuồng I vào chuồng II, thì chuồng II sẽ có 12 gà mái, 8 gà trống. Vậy </a:t>
                </a:r>
                <a14:m>
                  <m:oMath xmlns:m="http://schemas.openxmlformats.org/officeDocument/2006/math">
                    <m:r>
                      <a:rPr lang="vi-VN" sz="4200" b="1" i="1">
                        <a:latin typeface="Cambria Math" panose="02040503050406030204" pitchFamily="18" charset="0"/>
                      </a:rPr>
                      <m:t>𝑷</m:t>
                    </m:r>
                    <m:d>
                      <m:dPr>
                        <m:ctrlPr>
                          <a:rPr lang="vi-VN" sz="4200" b="1" i="1">
                            <a:latin typeface="Cambria Math" panose="02040503050406030204" pitchFamily="18" charset="0"/>
                          </a:rPr>
                        </m:ctrlPr>
                      </m:dPr>
                      <m:e>
                        <m:r>
                          <a:rPr lang="vi-VN" sz="4200" b="1" i="1">
                            <a:latin typeface="Cambria Math" panose="02040503050406030204" pitchFamily="18" charset="0"/>
                          </a:rPr>
                          <m:t>𝑭</m:t>
                        </m:r>
                      </m:e>
                    </m:d>
                    <m:r>
                      <a:rPr lang="vi-VN" sz="4200" b="1" i="1">
                        <a:latin typeface="Cambria Math" panose="02040503050406030204" pitchFamily="18" charset="0"/>
                      </a:rPr>
                      <m:t>=</m:t>
                    </m:r>
                    <m:f>
                      <m:fPr>
                        <m:ctrlPr>
                          <a:rPr lang="vi-VN" sz="4200" b="1" i="1">
                            <a:latin typeface="Cambria Math" panose="02040503050406030204" pitchFamily="18" charset="0"/>
                          </a:rPr>
                        </m:ctrlPr>
                      </m:fPr>
                      <m:num>
                        <m:r>
                          <a:rPr lang="vi-VN" sz="4200" b="1" i="1">
                            <a:latin typeface="Cambria Math" panose="02040503050406030204" pitchFamily="18" charset="0"/>
                          </a:rPr>
                          <m:t>𝟏𝟐</m:t>
                        </m:r>
                      </m:num>
                      <m:den>
                        <m:r>
                          <a:rPr lang="vi-VN" sz="4200" b="1" i="1">
                            <a:latin typeface="Cambria Math" panose="02040503050406030204" pitchFamily="18" charset="0"/>
                          </a:rPr>
                          <m:t>𝟐𝟎</m:t>
                        </m:r>
                      </m:den>
                    </m:f>
                  </m:oMath>
                </a14:m>
                <a:r>
                  <a:rPr lang="vi-VN" sz="4200" b="1" dirty="0"/>
                  <a:t>.</a:t>
                </a:r>
                <a:endParaRPr lang="vi-VN" sz="4200" dirty="0"/>
              </a:p>
              <a:p>
                <a:r>
                  <a:rPr lang="vi-VN" sz="4200" b="1" dirty="0"/>
                  <a:t>Nếu E không xảy ra, tức là bắt được con gà mái từ chuồng l. Khi đó chuồng I còn 8 gà mái, 3 gà trống. Dồn chuồng I vào chuồng II, thì chuồng II sẽ có 11 gà mái, 9 gà trống. Vậy </a:t>
                </a:r>
                <a14:m>
                  <m:oMath xmlns:m="http://schemas.openxmlformats.org/officeDocument/2006/math">
                    <m:r>
                      <a:rPr lang="vi-VN" sz="4200" b="1" i="1">
                        <a:latin typeface="Cambria Math" panose="02040503050406030204" pitchFamily="18" charset="0"/>
                      </a:rPr>
                      <m:t>𝑷</m:t>
                    </m:r>
                    <m:d>
                      <m:dPr>
                        <m:ctrlPr>
                          <a:rPr lang="vi-VN" sz="4200" b="1" i="1">
                            <a:latin typeface="Cambria Math" panose="02040503050406030204" pitchFamily="18" charset="0"/>
                          </a:rPr>
                        </m:ctrlPr>
                      </m:dPr>
                      <m:e>
                        <m:r>
                          <a:rPr lang="vi-VN" sz="4200" b="1" i="1">
                            <a:latin typeface="Cambria Math" panose="02040503050406030204" pitchFamily="18" charset="0"/>
                          </a:rPr>
                          <m:t>𝑭</m:t>
                        </m:r>
                      </m:e>
                    </m:d>
                    <m:r>
                      <a:rPr lang="vi-VN" sz="4200" b="1" i="1">
                        <a:latin typeface="Cambria Math" panose="02040503050406030204" pitchFamily="18" charset="0"/>
                      </a:rPr>
                      <m:t>=</m:t>
                    </m:r>
                    <m:f>
                      <m:fPr>
                        <m:ctrlPr>
                          <a:rPr lang="vi-VN" sz="4200" b="1" i="1">
                            <a:latin typeface="Cambria Math" panose="02040503050406030204" pitchFamily="18" charset="0"/>
                          </a:rPr>
                        </m:ctrlPr>
                      </m:fPr>
                      <m:num>
                        <m:r>
                          <a:rPr lang="vi-VN" sz="4200" b="1" i="1">
                            <a:latin typeface="Cambria Math" panose="02040503050406030204" pitchFamily="18" charset="0"/>
                          </a:rPr>
                          <m:t>𝟏𝟏</m:t>
                        </m:r>
                      </m:num>
                      <m:den>
                        <m:r>
                          <a:rPr lang="vi-VN" sz="4200" b="1" i="1">
                            <a:latin typeface="Cambria Math" panose="02040503050406030204" pitchFamily="18" charset="0"/>
                          </a:rPr>
                          <m:t>𝟐𝟎</m:t>
                        </m:r>
                      </m:den>
                    </m:f>
                  </m:oMath>
                </a14:m>
                <a:r>
                  <a:rPr lang="vi-VN" sz="4200" b="1" dirty="0"/>
                  <a:t>. </a:t>
                </a:r>
                <a:endParaRPr lang="vi-VN" sz="4200" dirty="0"/>
              </a:p>
              <a:p>
                <a:r>
                  <a:rPr lang="vi-VN" sz="4200" b="1" dirty="0"/>
                  <a:t>Vậy </a:t>
                </a:r>
                <a14:m>
                  <m:oMath xmlns:m="http://schemas.openxmlformats.org/officeDocument/2006/math">
                    <m:r>
                      <a:rPr lang="vi-VN" sz="4200" b="1" i="1">
                        <a:latin typeface="Cambria Math" panose="02040503050406030204" pitchFamily="18" charset="0"/>
                      </a:rPr>
                      <m:t>𝑷</m:t>
                    </m:r>
                    <m:d>
                      <m:dPr>
                        <m:ctrlPr>
                          <a:rPr lang="vi-VN" sz="4200" b="1" i="1">
                            <a:latin typeface="Cambria Math" panose="02040503050406030204" pitchFamily="18" charset="0"/>
                          </a:rPr>
                        </m:ctrlPr>
                      </m:dPr>
                      <m:e>
                        <m:r>
                          <a:rPr lang="vi-VN" sz="4200" b="1" i="1">
                            <a:latin typeface="Cambria Math" panose="02040503050406030204" pitchFamily="18" charset="0"/>
                          </a:rPr>
                          <m:t>𝑭</m:t>
                        </m:r>
                      </m:e>
                    </m:d>
                  </m:oMath>
                </a14:m>
                <a:r>
                  <a:rPr lang="vi-VN" sz="4200" b="1" dirty="0"/>
                  <a:t> thay đổi khi </a:t>
                </a:r>
                <a14:m>
                  <m:oMath xmlns:m="http://schemas.openxmlformats.org/officeDocument/2006/math">
                    <m:r>
                      <a:rPr lang="vi-VN" sz="4200" b="1" i="1">
                        <a:latin typeface="Cambria Math" panose="02040503050406030204" pitchFamily="18" charset="0"/>
                      </a:rPr>
                      <m:t>𝑬</m:t>
                    </m:r>
                  </m:oMath>
                </a14:m>
                <a:r>
                  <a:rPr lang="vi-VN" sz="4200" b="1" dirty="0"/>
                  <a:t> thay đổi. Vậy </a:t>
                </a:r>
                <a14:m>
                  <m:oMath xmlns:m="http://schemas.openxmlformats.org/officeDocument/2006/math">
                    <m:r>
                      <a:rPr lang="vi-VN" sz="4200" b="1" i="1">
                        <a:latin typeface="Cambria Math" panose="02040503050406030204" pitchFamily="18" charset="0"/>
                      </a:rPr>
                      <m:t>𝑬</m:t>
                    </m:r>
                    <m:r>
                      <a:rPr lang="vi-VN" sz="4200" b="1" i="1">
                        <a:latin typeface="Cambria Math" panose="02040503050406030204" pitchFamily="18" charset="0"/>
                      </a:rPr>
                      <m:t>,</m:t>
                    </m:r>
                    <m:r>
                      <a:rPr lang="vi-VN" sz="4200" b="1" i="1">
                        <a:latin typeface="Cambria Math" panose="02040503050406030204" pitchFamily="18" charset="0"/>
                      </a:rPr>
                      <m:t>𝑭</m:t>
                    </m:r>
                  </m:oMath>
                </a14:m>
                <a:r>
                  <a:rPr lang="vi-VN" sz="4200" b="1" dirty="0"/>
                  <a:t> không độc lập. </a:t>
                </a:r>
                <a:endParaRPr lang="vi-VN" sz="4200" dirty="0"/>
              </a:p>
              <a:p>
                <a:pPr>
                  <a:lnSpc>
                    <a:spcPct val="150000"/>
                  </a:lnSpc>
                </a:pPr>
                <a:endParaRPr lang="en-US" sz="42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TextBox 50">
                <a:extLst>
                  <a:ext uri="{FF2B5EF4-FFF2-40B4-BE49-F238E27FC236}">
                    <a16:creationId xmlns:a16="http://schemas.microsoft.com/office/drawing/2014/main" id="{9AE93BB2-376F-460F-58F0-45A6E612CA56}"/>
                  </a:ext>
                </a:extLst>
              </p:cNvPr>
              <p:cNvSpPr txBox="1">
                <a:spLocks noRot="1" noChangeAspect="1" noMove="1" noResize="1" noEditPoints="1" noAdjustHandles="1" noChangeArrowheads="1" noChangeShapeType="1" noTextEdit="1"/>
              </p:cNvSpPr>
              <p:nvPr/>
            </p:nvSpPr>
            <p:spPr>
              <a:xfrm>
                <a:off x="495504" y="5838159"/>
                <a:ext cx="23357623" cy="6675225"/>
              </a:xfrm>
              <a:prstGeom prst="rect">
                <a:avLst/>
              </a:prstGeom>
              <a:blipFill>
                <a:blip r:embed="rId4"/>
                <a:stretch>
                  <a:fillRect l="-992" r="-1044"/>
                </a:stretch>
              </a:blipFill>
            </p:spPr>
            <p:txBody>
              <a:bodyPr/>
              <a:lstStyle/>
              <a:p>
                <a:r>
                  <a:rPr lang="vi-VN">
                    <a:noFill/>
                  </a:rPr>
                  <a:t> </a:t>
                </a:r>
              </a:p>
            </p:txBody>
          </p:sp>
        </mc:Fallback>
      </mc:AlternateContent>
    </p:spTree>
    <p:extLst>
      <p:ext uri="{BB962C8B-B14F-4D97-AF65-F5344CB8AC3E}">
        <p14:creationId xmlns:p14="http://schemas.microsoft.com/office/powerpoint/2010/main" val="2060150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3" grpId="0" animBg="1"/>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16" name="Group 15">
            <a:extLst>
              <a:ext uri="{FF2B5EF4-FFF2-40B4-BE49-F238E27FC236}">
                <a16:creationId xmlns:a16="http://schemas.microsoft.com/office/drawing/2014/main" id="{C578379E-966F-4336-9ACB-92FA5D931361}"/>
              </a:ext>
            </a:extLst>
          </p:cNvPr>
          <p:cNvGrpSpPr/>
          <p:nvPr/>
        </p:nvGrpSpPr>
        <p:grpSpPr>
          <a:xfrm>
            <a:off x="150062" y="1090003"/>
            <a:ext cx="24083876" cy="12441394"/>
            <a:chOff x="2402766" y="956690"/>
            <a:chExt cx="24083876" cy="12441394"/>
          </a:xfrm>
        </p:grpSpPr>
        <p:grpSp>
          <p:nvGrpSpPr>
            <p:cNvPr id="17" name="Group 16">
              <a:extLst>
                <a:ext uri="{FF2B5EF4-FFF2-40B4-BE49-F238E27FC236}">
                  <a16:creationId xmlns:a16="http://schemas.microsoft.com/office/drawing/2014/main" id="{0E806564-7C9E-4979-AAF6-E78ECCF59CA1}"/>
                </a:ext>
              </a:extLst>
            </p:cNvPr>
            <p:cNvGrpSpPr/>
            <p:nvPr/>
          </p:nvGrpSpPr>
          <p:grpSpPr>
            <a:xfrm>
              <a:off x="2402766" y="994073"/>
              <a:ext cx="24083876" cy="12404011"/>
              <a:chOff x="2546115" y="1036606"/>
              <a:chExt cx="24083876" cy="12404011"/>
            </a:xfrm>
          </p:grpSpPr>
          <p:sp>
            <p:nvSpPr>
              <p:cNvPr id="22" name="Rectangle: Diagonal Corners Rounded 21">
                <a:extLst>
                  <a:ext uri="{FF2B5EF4-FFF2-40B4-BE49-F238E27FC236}">
                    <a16:creationId xmlns:a16="http://schemas.microsoft.com/office/drawing/2014/main" id="{C6922F8F-EE6C-4E6D-B92B-459A7CE34FCE}"/>
                  </a:ext>
                </a:extLst>
              </p:cNvPr>
              <p:cNvSpPr/>
              <p:nvPr/>
            </p:nvSpPr>
            <p:spPr>
              <a:xfrm>
                <a:off x="2546115" y="1052258"/>
                <a:ext cx="24083876" cy="12388359"/>
              </a:xfrm>
              <a:prstGeom prst="round2DiagRect">
                <a:avLst>
                  <a:gd name="adj1" fmla="val 0"/>
                  <a:gd name="adj2" fmla="val 197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p>
                <a:pPr defTabSz="914400">
                  <a:lnSpc>
                    <a:spcPct val="107000"/>
                  </a:lnSpc>
                  <a:spcAft>
                    <a:spcPts val="800"/>
                  </a:spcAft>
                  <a:defRPr/>
                </a:pPr>
                <a:endParaRPr lang="en-US" sz="11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id="{19B13A65-D2E1-4DEB-8F05-1E5FB125FE31}"/>
                  </a:ext>
                </a:extLst>
              </p:cNvPr>
              <p:cNvGrpSpPr/>
              <p:nvPr/>
            </p:nvGrpSpPr>
            <p:grpSpPr>
              <a:xfrm>
                <a:off x="2700846" y="1036606"/>
                <a:ext cx="3891945" cy="658708"/>
                <a:chOff x="2648003" y="1960965"/>
                <a:chExt cx="2815356" cy="658708"/>
              </a:xfrm>
            </p:grpSpPr>
            <p:sp>
              <p:nvSpPr>
                <p:cNvPr id="24" name="Isosceles Triangle 23">
                  <a:extLst>
                    <a:ext uri="{FF2B5EF4-FFF2-40B4-BE49-F238E27FC236}">
                      <a16:creationId xmlns:a16="http://schemas.microsoft.com/office/drawing/2014/main" id="{8A8F86F3-8D24-40D4-9BFE-1F20C43DFFA0}"/>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5" name="Freeform: Shape 24">
                  <a:extLst>
                    <a:ext uri="{FF2B5EF4-FFF2-40B4-BE49-F238E27FC236}">
                      <a16:creationId xmlns:a16="http://schemas.microsoft.com/office/drawing/2014/main" id="{7F29B2B4-5537-4335-ABCA-518C2F1F1F16}"/>
                    </a:ext>
                  </a:extLst>
                </p:cNvPr>
                <p:cNvSpPr/>
                <p:nvPr/>
              </p:nvSpPr>
              <p:spPr>
                <a:xfrm rot="10800000">
                  <a:off x="2648003" y="1960965"/>
                  <a:ext cx="2702198" cy="658708"/>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p>
                  <a:pPr defTabSz="914400">
                    <a:defRPr/>
                  </a:pPr>
                  <a:endParaRPr lang="en-US" kern="0">
                    <a:solidFill>
                      <a:sysClr val="windowText" lastClr="000000"/>
                    </a:solidFill>
                  </a:endParaRPr>
                </a:p>
              </p:txBody>
            </p:sp>
            <p:sp>
              <p:nvSpPr>
                <p:cNvPr id="26" name="Freeform: Shape 25">
                  <a:extLst>
                    <a:ext uri="{FF2B5EF4-FFF2-40B4-BE49-F238E27FC236}">
                      <a16:creationId xmlns:a16="http://schemas.microsoft.com/office/drawing/2014/main" id="{FFA2360A-1E04-4A1C-AB21-6DA231AF8E45}"/>
                    </a:ext>
                  </a:extLst>
                </p:cNvPr>
                <p:cNvSpPr/>
                <p:nvPr/>
              </p:nvSpPr>
              <p:spPr>
                <a:xfrm rot="10800000">
                  <a:off x="2648003" y="1977305"/>
                  <a:ext cx="2702198" cy="58418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60000"/>
                    <a:lumOff val="40000"/>
                  </a:schemeClr>
                </a:solidFill>
                <a:ln w="12700" cap="flat" cmpd="sng" algn="ctr">
                  <a:noFill/>
                  <a:prstDash val="solid"/>
                  <a:miter lim="800000"/>
                </a:ln>
                <a:effectLst/>
              </p:spPr>
              <p:txBody>
                <a:bodyPr wrap="square" rtlCol="0" anchor="ctr">
                  <a:noAutofit/>
                </a:bodyPr>
                <a:lstStyle/>
                <a:p>
                  <a:pPr defTabSz="914400">
                    <a:defRPr/>
                  </a:pPr>
                  <a:endParaRPr lang="en-US" kern="0">
                    <a:solidFill>
                      <a:sysClr val="windowText" lastClr="000000"/>
                    </a:solidFill>
                  </a:endParaRPr>
                </a:p>
              </p:txBody>
            </p:sp>
          </p:grpSp>
        </p:grpSp>
        <p:sp>
          <p:nvSpPr>
            <p:cNvPr id="18" name="TextBox 10">
              <a:extLst>
                <a:ext uri="{FF2B5EF4-FFF2-40B4-BE49-F238E27FC236}">
                  <a16:creationId xmlns:a16="http://schemas.microsoft.com/office/drawing/2014/main" id="{D7E65D26-7FD8-47F2-9DD3-C770F78CB079}"/>
                </a:ext>
              </a:extLst>
            </p:cNvPr>
            <p:cNvSpPr txBox="1"/>
            <p:nvPr/>
          </p:nvSpPr>
          <p:spPr>
            <a:xfrm>
              <a:off x="3375751" y="956690"/>
              <a:ext cx="2690427" cy="643056"/>
            </a:xfrm>
            <a:prstGeom prst="rect">
              <a:avLst/>
            </a:prstGeom>
            <a:noFill/>
          </p:spPr>
          <p:txBody>
            <a:bodyPr wrap="square" rtlCol="0">
              <a:noAutofit/>
            </a:bodyPr>
            <a:lstStyle/>
            <a:p>
              <a:pPr defTabSz="914400">
                <a:lnSpc>
                  <a:spcPct val="107000"/>
                </a:lnSpc>
                <a:spcAft>
                  <a:spcPts val="800"/>
                </a:spcAft>
                <a:defRPr/>
              </a:pPr>
              <a:r>
                <a:rPr lang="en-US" sz="3200" b="1" kern="0" dirty="0">
                  <a:solidFill>
                    <a:schemeClr val="tx1"/>
                  </a:solidFill>
                  <a:latin typeface="Chu Van An" panose="02020603050405020304" pitchFamily="18" charset="0"/>
                  <a:ea typeface="Calibri" panose="020F0502020204030204" pitchFamily="34" charset="0"/>
                  <a:cs typeface="Chu Van An" panose="02020603050405020304" pitchFamily="18" charset="0"/>
                </a:rPr>
                <a:t>HĐ </a:t>
              </a:r>
              <a:r>
                <a:rPr lang="en-US" sz="3200" b="1" kern="0" dirty="0" err="1">
                  <a:solidFill>
                    <a:schemeClr val="tx1"/>
                  </a:solidFill>
                  <a:latin typeface="Chu Van An" panose="02020603050405020304" pitchFamily="18" charset="0"/>
                  <a:ea typeface="Calibri" panose="020F0502020204030204" pitchFamily="34" charset="0"/>
                  <a:cs typeface="Chu Van An" panose="02020603050405020304" pitchFamily="18" charset="0"/>
                </a:rPr>
                <a:t>mở</a:t>
              </a:r>
              <a:r>
                <a:rPr lang="en-US" sz="3200" b="1" kern="0" dirty="0">
                  <a:solidFill>
                    <a:schemeClr val="tx1"/>
                  </a:solidFill>
                  <a:latin typeface="Chu Van An" panose="02020603050405020304" pitchFamily="18" charset="0"/>
                  <a:ea typeface="Calibri" panose="020F0502020204030204" pitchFamily="34" charset="0"/>
                  <a:cs typeface="Chu Van An" panose="02020603050405020304" pitchFamily="18" charset="0"/>
                </a:rPr>
                <a:t> </a:t>
              </a:r>
              <a:r>
                <a:rPr lang="en-US" sz="3200" b="1" kern="0" dirty="0" err="1">
                  <a:solidFill>
                    <a:schemeClr val="tx1"/>
                  </a:solidFill>
                  <a:latin typeface="Chu Van An" panose="02020603050405020304" pitchFamily="18" charset="0"/>
                  <a:ea typeface="Calibri" panose="020F0502020204030204" pitchFamily="34" charset="0"/>
                  <a:cs typeface="Chu Van An" panose="02020603050405020304" pitchFamily="18" charset="0"/>
                </a:rPr>
                <a:t>đầu</a:t>
              </a:r>
              <a:endParaRPr lang="en-US" sz="3200" b="1" kern="0" dirty="0">
                <a:solidFill>
                  <a:schemeClr val="tx1"/>
                </a:solidFill>
                <a:latin typeface="Chu Van An" panose="02020603050405020304" pitchFamily="18" charset="0"/>
                <a:ea typeface="Calibri" panose="020F0502020204030204" pitchFamily="34" charset="0"/>
                <a:cs typeface="Chu Van An" panose="02020603050405020304" pitchFamily="18" charset="0"/>
              </a:endParaRPr>
            </a:p>
          </p:txBody>
        </p:sp>
        <p:grpSp>
          <p:nvGrpSpPr>
            <p:cNvPr id="19" name="Group 18">
              <a:extLst>
                <a:ext uri="{FF2B5EF4-FFF2-40B4-BE49-F238E27FC236}">
                  <a16:creationId xmlns:a16="http://schemas.microsoft.com/office/drawing/2014/main" id="{09CC0277-C8F3-462C-B9CF-B838A54789F0}"/>
                </a:ext>
              </a:extLst>
            </p:cNvPr>
            <p:cNvGrpSpPr/>
            <p:nvPr/>
          </p:nvGrpSpPr>
          <p:grpSpPr>
            <a:xfrm>
              <a:off x="2705735" y="1094591"/>
              <a:ext cx="515285" cy="239312"/>
              <a:chOff x="5135216" y="5448663"/>
              <a:chExt cx="515285" cy="251287"/>
            </a:xfrm>
          </p:grpSpPr>
          <p:sp>
            <p:nvSpPr>
              <p:cNvPr id="20" name="Arrow: Pentagon 19">
                <a:extLst>
                  <a:ext uri="{FF2B5EF4-FFF2-40B4-BE49-F238E27FC236}">
                    <a16:creationId xmlns:a16="http://schemas.microsoft.com/office/drawing/2014/main" id="{E8CB8DF9-E4C1-4193-B346-FDAC74D6826F}"/>
                  </a:ext>
                </a:extLst>
              </p:cNvPr>
              <p:cNvSpPr/>
              <p:nvPr/>
            </p:nvSpPr>
            <p:spPr>
              <a:xfrm>
                <a:off x="5135216" y="5448663"/>
                <a:ext cx="443182" cy="251287"/>
              </a:xfrm>
              <a:prstGeom prst="homePlate">
                <a:avLst/>
              </a:prstGeom>
              <a:solidFill>
                <a:srgbClr val="FFFF0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1" name="Oval 20">
                <a:extLst>
                  <a:ext uri="{FF2B5EF4-FFF2-40B4-BE49-F238E27FC236}">
                    <a16:creationId xmlns:a16="http://schemas.microsoft.com/office/drawing/2014/main" id="{D1E717D7-C997-4B6B-B80C-C8802D10FC9A}"/>
                  </a:ext>
                </a:extLst>
              </p:cNvPr>
              <p:cNvSpPr/>
              <p:nvPr/>
            </p:nvSpPr>
            <p:spPr>
              <a:xfrm>
                <a:off x="5478225" y="5492541"/>
                <a:ext cx="172276" cy="207409"/>
              </a:xfrm>
              <a:prstGeom prst="ellipse">
                <a:avLst/>
              </a:prstGeom>
              <a:solidFill>
                <a:srgbClr val="E8E9FE"/>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sp>
        <p:nvSpPr>
          <p:cNvPr id="3" name="TextBox 2">
            <a:extLst>
              <a:ext uri="{FF2B5EF4-FFF2-40B4-BE49-F238E27FC236}">
                <a16:creationId xmlns:a16="http://schemas.microsoft.com/office/drawing/2014/main" id="{413CAA79-8688-2D02-65DF-0E0623F1E2A9}"/>
              </a:ext>
            </a:extLst>
          </p:cNvPr>
          <p:cNvSpPr txBox="1"/>
          <p:nvPr/>
        </p:nvSpPr>
        <p:spPr>
          <a:xfrm>
            <a:off x="1262431" y="1975184"/>
            <a:ext cx="21637326" cy="7848302"/>
          </a:xfrm>
          <a:prstGeom prst="rect">
            <a:avLst/>
          </a:prstGeom>
          <a:noFill/>
        </p:spPr>
        <p:txBody>
          <a:bodyPr wrap="square">
            <a:spAutoFit/>
          </a:bodyPr>
          <a:lstStyle/>
          <a:p>
            <a:r>
              <a:rPr lang="en-US" sz="4200" b="1" dirty="0">
                <a:solidFill>
                  <a:srgbClr val="FF0000"/>
                </a:solidFill>
                <a:latin typeface="Tahoma" panose="020B0604030504040204" pitchFamily="34" charset="0"/>
                <a:ea typeface="Tahoma" panose="020B0604030504040204" pitchFamily="34" charset="0"/>
                <a:cs typeface="Tahoma" panose="020B0604030504040204" pitchFamily="34" charset="0"/>
              </a:rPr>
              <a:t>HĐ</a:t>
            </a:r>
            <a:r>
              <a:rPr lang="en-US" sz="4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1. </a:t>
            </a:r>
            <a:r>
              <a:rPr lang="en-US" sz="4200" b="1" dirty="0" err="1"/>
              <a:t>Trong</a:t>
            </a:r>
            <a:r>
              <a:rPr lang="en-US" sz="4200" b="1" dirty="0"/>
              <a:t> </a:t>
            </a:r>
            <a:r>
              <a:rPr lang="en-US" sz="4200" b="1" dirty="0" err="1"/>
              <a:t>một</a:t>
            </a:r>
            <a:r>
              <a:rPr lang="en-US" sz="4200" b="1" dirty="0"/>
              <a:t> </a:t>
            </a:r>
            <a:r>
              <a:rPr lang="en-US" sz="4200" b="1" dirty="0" err="1"/>
              <a:t>cuộc</a:t>
            </a:r>
            <a:r>
              <a:rPr lang="en-US" sz="4200" b="1" dirty="0"/>
              <a:t> </a:t>
            </a:r>
            <a:r>
              <a:rPr lang="en-US" sz="4200" b="1" dirty="0" err="1"/>
              <a:t>khảo</a:t>
            </a:r>
            <a:r>
              <a:rPr lang="en-US" sz="4200" b="1" dirty="0"/>
              <a:t> </a:t>
            </a:r>
            <a:r>
              <a:rPr lang="en-US" sz="4200" b="1" dirty="0" err="1"/>
              <a:t>sát</a:t>
            </a:r>
            <a:r>
              <a:rPr lang="en-US" sz="4200" b="1" dirty="0"/>
              <a:t> </a:t>
            </a:r>
            <a:r>
              <a:rPr lang="en-US" sz="4200" b="1" dirty="0" err="1"/>
              <a:t>về</a:t>
            </a:r>
            <a:r>
              <a:rPr lang="en-US" sz="4200" b="1" dirty="0"/>
              <a:t> </a:t>
            </a:r>
            <a:r>
              <a:rPr lang="en-US" sz="4200" b="1" dirty="0" err="1"/>
              <a:t>mức</a:t>
            </a:r>
            <a:r>
              <a:rPr lang="en-US" sz="4200" b="1" dirty="0"/>
              <a:t> </a:t>
            </a:r>
            <a:r>
              <a:rPr lang="en-US" sz="4200" b="1" dirty="0" err="1"/>
              <a:t>sống</a:t>
            </a:r>
            <a:r>
              <a:rPr lang="en-US" sz="4200" b="1" dirty="0"/>
              <a:t> </a:t>
            </a:r>
            <a:r>
              <a:rPr lang="en-US" sz="4200" b="1" dirty="0" err="1"/>
              <a:t>của</a:t>
            </a:r>
            <a:r>
              <a:rPr lang="en-US" sz="4200" b="1" dirty="0"/>
              <a:t> </a:t>
            </a:r>
            <a:r>
              <a:rPr lang="en-US" sz="4200" b="1" dirty="0" err="1"/>
              <a:t>người</a:t>
            </a:r>
            <a:r>
              <a:rPr lang="en-US" sz="4200" b="1" dirty="0"/>
              <a:t> </a:t>
            </a:r>
            <a:r>
              <a:rPr lang="en-US" sz="4200" b="1" dirty="0" err="1"/>
              <a:t>Hà</a:t>
            </a:r>
            <a:r>
              <a:rPr lang="en-US" sz="4200" b="1" dirty="0"/>
              <a:t> </a:t>
            </a:r>
            <a:r>
              <a:rPr lang="en-US" sz="4200" b="1" dirty="0" err="1"/>
              <a:t>Nội</a:t>
            </a:r>
            <a:r>
              <a:rPr lang="en-US" sz="4200" b="1" dirty="0"/>
              <a:t>, </a:t>
            </a:r>
            <a:r>
              <a:rPr lang="en-US" sz="4200" b="1" dirty="0" err="1"/>
              <a:t>người</a:t>
            </a:r>
            <a:r>
              <a:rPr lang="en-US" sz="4200" b="1" dirty="0"/>
              <a:t> </a:t>
            </a:r>
            <a:r>
              <a:rPr lang="en-US" sz="4200" b="1" dirty="0" err="1"/>
              <a:t>khảo</a:t>
            </a:r>
            <a:r>
              <a:rPr lang="en-US" sz="4200" b="1" dirty="0"/>
              <a:t> </a:t>
            </a:r>
            <a:r>
              <a:rPr lang="en-US" sz="4200" b="1" dirty="0" err="1"/>
              <a:t>sát</a:t>
            </a:r>
            <a:r>
              <a:rPr lang="en-US" sz="4200" b="1" dirty="0"/>
              <a:t> </a:t>
            </a:r>
            <a:r>
              <a:rPr lang="en-US" sz="4200" b="1" dirty="0" err="1"/>
              <a:t>chọn</a:t>
            </a:r>
            <a:r>
              <a:rPr lang="en-US" sz="4200" b="1" dirty="0"/>
              <a:t> </a:t>
            </a:r>
            <a:r>
              <a:rPr lang="en-US" sz="4200" b="1" dirty="0" err="1"/>
              <a:t>ngẫu</a:t>
            </a:r>
            <a:r>
              <a:rPr lang="en-US" sz="4200" b="1" dirty="0"/>
              <a:t> </a:t>
            </a:r>
            <a:r>
              <a:rPr lang="en-US" sz="4200" b="1" dirty="0" err="1"/>
              <a:t>nhiên</a:t>
            </a:r>
            <a:r>
              <a:rPr lang="en-US" sz="4200" b="1" dirty="0"/>
              <a:t> </a:t>
            </a:r>
            <a:r>
              <a:rPr lang="en-US" sz="4200" b="1" dirty="0" err="1"/>
              <a:t>một</a:t>
            </a:r>
            <a:r>
              <a:rPr lang="en-US" sz="4200" b="1" dirty="0"/>
              <a:t> </a:t>
            </a:r>
            <a:r>
              <a:rPr lang="en-US" sz="4200" b="1" dirty="0" err="1"/>
              <a:t>gia</a:t>
            </a:r>
            <a:r>
              <a:rPr lang="en-US" sz="4200" b="1" dirty="0"/>
              <a:t> </a:t>
            </a:r>
            <a:r>
              <a:rPr lang="en-US" sz="4200" b="1" dirty="0" err="1"/>
              <a:t>đình</a:t>
            </a:r>
            <a:r>
              <a:rPr lang="en-US" sz="4200" b="1" dirty="0"/>
              <a:t> ở </a:t>
            </a:r>
            <a:r>
              <a:rPr lang="en-US" sz="4200" b="1" dirty="0" err="1"/>
              <a:t>Hà</a:t>
            </a:r>
            <a:r>
              <a:rPr lang="en-US" sz="4200" b="1" dirty="0"/>
              <a:t> </a:t>
            </a:r>
            <a:r>
              <a:rPr lang="en-US" sz="4200" b="1" dirty="0" err="1"/>
              <a:t>Nội</a:t>
            </a:r>
            <a:r>
              <a:rPr lang="en-US" sz="4200" b="1" dirty="0"/>
              <a:t>. </a:t>
            </a:r>
            <a:r>
              <a:rPr lang="en-US" sz="4200" b="1" dirty="0" err="1"/>
              <a:t>Xét</a:t>
            </a:r>
            <a:r>
              <a:rPr lang="en-US" sz="4200" b="1" dirty="0"/>
              <a:t> </a:t>
            </a:r>
            <a:r>
              <a:rPr lang="en-US" sz="4200" b="1" dirty="0" err="1"/>
              <a:t>các</a:t>
            </a:r>
            <a:r>
              <a:rPr lang="en-US" sz="4200" b="1" dirty="0"/>
              <a:t> </a:t>
            </a:r>
            <a:r>
              <a:rPr lang="en-US" sz="4200" b="1" dirty="0" err="1"/>
              <a:t>biến</a:t>
            </a:r>
            <a:r>
              <a:rPr lang="en-US" sz="4200" b="1" dirty="0"/>
              <a:t> </a:t>
            </a:r>
            <a:r>
              <a:rPr lang="en-US" sz="4200" b="1" dirty="0" err="1"/>
              <a:t>cố</a:t>
            </a:r>
            <a:r>
              <a:rPr lang="en-US" sz="4200" b="1" dirty="0"/>
              <a:t> </a:t>
            </a:r>
            <a:r>
              <a:rPr lang="en-US" sz="4200" b="1" dirty="0" err="1"/>
              <a:t>sau</a:t>
            </a:r>
            <a:endParaRPr lang="vi-VN" sz="4200" dirty="0"/>
          </a:p>
          <a:p>
            <a:r>
              <a:rPr lang="en-US" sz="4200" b="1" dirty="0"/>
              <a:t>M: “Gia </a:t>
            </a:r>
            <a:r>
              <a:rPr lang="en-US" sz="4200" b="1" dirty="0" err="1"/>
              <a:t>đình</a:t>
            </a:r>
            <a:r>
              <a:rPr lang="en-US" sz="4200" b="1" dirty="0"/>
              <a:t> </a:t>
            </a:r>
            <a:r>
              <a:rPr lang="en-US" sz="4200" b="1" dirty="0" err="1"/>
              <a:t>đó</a:t>
            </a:r>
            <a:r>
              <a:rPr lang="en-US" sz="4200" b="1" dirty="0"/>
              <a:t> </a:t>
            </a:r>
            <a:r>
              <a:rPr lang="en-US" sz="4200" b="1" dirty="0" err="1"/>
              <a:t>có</a:t>
            </a:r>
            <a:r>
              <a:rPr lang="en-US" sz="4200" b="1" dirty="0"/>
              <a:t> </a:t>
            </a:r>
            <a:r>
              <a:rPr lang="en-US" sz="4200" b="1" dirty="0" err="1"/>
              <a:t>tivi</a:t>
            </a:r>
            <a:r>
              <a:rPr lang="en-US" sz="4200" b="1" dirty="0"/>
              <a:t>”.</a:t>
            </a:r>
            <a:endParaRPr lang="vi-VN" sz="4200" dirty="0"/>
          </a:p>
          <a:p>
            <a:r>
              <a:rPr lang="en-US" sz="4200" b="1" dirty="0"/>
              <a:t>N: “Gia </a:t>
            </a:r>
            <a:r>
              <a:rPr lang="en-US" sz="4200" b="1" dirty="0" err="1"/>
              <a:t>đình</a:t>
            </a:r>
            <a:r>
              <a:rPr lang="en-US" sz="4200" b="1" dirty="0"/>
              <a:t> </a:t>
            </a:r>
            <a:r>
              <a:rPr lang="en-US" sz="4200" b="1" dirty="0" err="1"/>
              <a:t>đó</a:t>
            </a:r>
            <a:r>
              <a:rPr lang="en-US" sz="4200" b="1" dirty="0"/>
              <a:t> </a:t>
            </a:r>
            <a:r>
              <a:rPr lang="en-US" sz="4200" b="1" dirty="0" err="1"/>
              <a:t>có</a:t>
            </a:r>
            <a:r>
              <a:rPr lang="en-US" sz="4200" b="1" dirty="0"/>
              <a:t> </a:t>
            </a:r>
            <a:r>
              <a:rPr lang="en-US" sz="4200" b="1" dirty="0" err="1"/>
              <a:t>máy</a:t>
            </a:r>
            <a:r>
              <a:rPr lang="en-US" sz="4200" b="1" dirty="0"/>
              <a:t> vi </a:t>
            </a:r>
            <a:r>
              <a:rPr lang="en-US" sz="4200" b="1" dirty="0" err="1"/>
              <a:t>tính</a:t>
            </a:r>
            <a:r>
              <a:rPr lang="en-US" sz="4200" b="1" dirty="0"/>
              <a:t>”</a:t>
            </a:r>
            <a:endParaRPr lang="vi-VN" sz="4200" dirty="0"/>
          </a:p>
          <a:p>
            <a:r>
              <a:rPr lang="en-US" sz="4200" b="1" dirty="0"/>
              <a:t>E: “Gia </a:t>
            </a:r>
            <a:r>
              <a:rPr lang="en-US" sz="4200" b="1" dirty="0" err="1"/>
              <a:t>đình</a:t>
            </a:r>
            <a:r>
              <a:rPr lang="en-US" sz="4200" b="1" dirty="0"/>
              <a:t> </a:t>
            </a:r>
            <a:r>
              <a:rPr lang="en-US" sz="4200" b="1" dirty="0" err="1"/>
              <a:t>đó</a:t>
            </a:r>
            <a:r>
              <a:rPr lang="en-US" sz="4200" b="1" dirty="0"/>
              <a:t> </a:t>
            </a:r>
            <a:r>
              <a:rPr lang="en-US" sz="4200" b="1" dirty="0" err="1"/>
              <a:t>có</a:t>
            </a:r>
            <a:r>
              <a:rPr lang="en-US" sz="4200" b="1" dirty="0"/>
              <a:t> </a:t>
            </a:r>
            <a:r>
              <a:rPr lang="en-US" sz="4200" b="1" dirty="0" err="1"/>
              <a:t>ti</a:t>
            </a:r>
            <a:r>
              <a:rPr lang="en-US" sz="4200" b="1" dirty="0"/>
              <a:t> vi </a:t>
            </a:r>
            <a:r>
              <a:rPr lang="en-US" sz="4200" b="1" dirty="0" err="1"/>
              <a:t>hoặc</a:t>
            </a:r>
            <a:r>
              <a:rPr lang="en-US" sz="4200" b="1" dirty="0"/>
              <a:t> </a:t>
            </a:r>
            <a:r>
              <a:rPr lang="en-US" sz="4200" b="1" dirty="0" err="1"/>
              <a:t>máy</a:t>
            </a:r>
            <a:r>
              <a:rPr lang="en-US" sz="4200" b="1" dirty="0"/>
              <a:t> </a:t>
            </a:r>
            <a:r>
              <a:rPr lang="en-US" sz="4200" b="1" dirty="0" err="1"/>
              <a:t>tính</a:t>
            </a:r>
            <a:r>
              <a:rPr lang="en-US" sz="4200" b="1" dirty="0"/>
              <a:t>”</a:t>
            </a:r>
            <a:endParaRPr lang="vi-VN" sz="4200" dirty="0"/>
          </a:p>
          <a:p>
            <a:r>
              <a:rPr lang="en-US" sz="4200" b="1" dirty="0"/>
              <a:t>F: “Gia </a:t>
            </a:r>
            <a:r>
              <a:rPr lang="en-US" sz="4200" b="1" dirty="0" err="1"/>
              <a:t>đình</a:t>
            </a:r>
            <a:r>
              <a:rPr lang="en-US" sz="4200" b="1" dirty="0"/>
              <a:t> </a:t>
            </a:r>
            <a:r>
              <a:rPr lang="en-US" sz="4200" b="1" dirty="0" err="1"/>
              <a:t>đó</a:t>
            </a:r>
            <a:r>
              <a:rPr lang="en-US" sz="4200" b="1" dirty="0"/>
              <a:t> </a:t>
            </a:r>
            <a:r>
              <a:rPr lang="en-US" sz="4200" b="1" dirty="0" err="1"/>
              <a:t>có</a:t>
            </a:r>
            <a:r>
              <a:rPr lang="en-US" sz="4200" b="1" dirty="0"/>
              <a:t> </a:t>
            </a:r>
            <a:r>
              <a:rPr lang="en-US" sz="4200" b="1" dirty="0" err="1"/>
              <a:t>cả</a:t>
            </a:r>
            <a:r>
              <a:rPr lang="en-US" sz="4200" b="1" dirty="0"/>
              <a:t> </a:t>
            </a:r>
            <a:r>
              <a:rPr lang="en-US" sz="4200" b="1" dirty="0" err="1"/>
              <a:t>tivi</a:t>
            </a:r>
            <a:r>
              <a:rPr lang="en-US" sz="4200" b="1" dirty="0"/>
              <a:t> </a:t>
            </a:r>
            <a:r>
              <a:rPr lang="en-US" sz="4200" b="1" dirty="0" err="1"/>
              <a:t>và</a:t>
            </a:r>
            <a:r>
              <a:rPr lang="en-US" sz="4200" b="1" dirty="0"/>
              <a:t> </a:t>
            </a:r>
            <a:r>
              <a:rPr lang="en-US" sz="4200" b="1" dirty="0" err="1"/>
              <a:t>máy</a:t>
            </a:r>
            <a:r>
              <a:rPr lang="en-US" sz="4200" b="1" dirty="0"/>
              <a:t> </a:t>
            </a:r>
            <a:r>
              <a:rPr lang="en-US" sz="4200" b="1" dirty="0" err="1"/>
              <a:t>tính</a:t>
            </a:r>
            <a:r>
              <a:rPr lang="en-US" sz="4200" b="1" dirty="0"/>
              <a:t>”</a:t>
            </a:r>
            <a:endParaRPr lang="vi-VN" sz="4200" dirty="0"/>
          </a:p>
          <a:p>
            <a:r>
              <a:rPr lang="en-US" sz="4200" b="1" dirty="0"/>
              <a:t>G: “Gia </a:t>
            </a:r>
            <a:r>
              <a:rPr lang="en-US" sz="4200" b="1" dirty="0" err="1"/>
              <a:t>đình</a:t>
            </a:r>
            <a:r>
              <a:rPr lang="en-US" sz="4200" b="1" dirty="0"/>
              <a:t> </a:t>
            </a:r>
            <a:r>
              <a:rPr lang="en-US" sz="4200" b="1" dirty="0" err="1"/>
              <a:t>đó</a:t>
            </a:r>
            <a:r>
              <a:rPr lang="en-US" sz="4200" b="1" dirty="0"/>
              <a:t> </a:t>
            </a:r>
            <a:r>
              <a:rPr lang="en-US" sz="4200" b="1" dirty="0" err="1"/>
              <a:t>có</a:t>
            </a:r>
            <a:r>
              <a:rPr lang="en-US" sz="4200" b="1" dirty="0"/>
              <a:t> </a:t>
            </a:r>
            <a:r>
              <a:rPr lang="en-US" sz="4200" b="1" dirty="0" err="1"/>
              <a:t>ti</a:t>
            </a:r>
            <a:r>
              <a:rPr lang="en-US" sz="4200" b="1" dirty="0"/>
              <a:t> vi </a:t>
            </a:r>
            <a:r>
              <a:rPr lang="en-US" sz="4200" b="1" dirty="0" err="1"/>
              <a:t>hoặc</a:t>
            </a:r>
            <a:r>
              <a:rPr lang="en-US" sz="4200" b="1" dirty="0"/>
              <a:t> </a:t>
            </a:r>
            <a:r>
              <a:rPr lang="en-US" sz="4200" b="1" dirty="0" err="1"/>
              <a:t>máy</a:t>
            </a:r>
            <a:r>
              <a:rPr lang="en-US" sz="4200" b="1" dirty="0"/>
              <a:t> </a:t>
            </a:r>
            <a:r>
              <a:rPr lang="en-US" sz="4200" b="1" dirty="0" err="1"/>
              <a:t>tính</a:t>
            </a:r>
            <a:r>
              <a:rPr lang="en-US" sz="4200" b="1" dirty="0"/>
              <a:t> </a:t>
            </a:r>
            <a:r>
              <a:rPr lang="en-US" sz="4200" b="1" dirty="0" err="1"/>
              <a:t>nhưng</a:t>
            </a:r>
            <a:r>
              <a:rPr lang="en-US" sz="4200" b="1" dirty="0"/>
              <a:t> </a:t>
            </a:r>
            <a:r>
              <a:rPr lang="en-US" sz="4200" b="1" dirty="0" err="1"/>
              <a:t>không</a:t>
            </a:r>
            <a:r>
              <a:rPr lang="en-US" sz="4200" b="1" dirty="0"/>
              <a:t> </a:t>
            </a:r>
            <a:r>
              <a:rPr lang="en-US" sz="4200" b="1" dirty="0" err="1"/>
              <a:t>có</a:t>
            </a:r>
            <a:r>
              <a:rPr lang="en-US" sz="4200" b="1" dirty="0"/>
              <a:t> </a:t>
            </a:r>
            <a:r>
              <a:rPr lang="en-US" sz="4200" b="1" dirty="0" err="1"/>
              <a:t>đồng</a:t>
            </a:r>
            <a:r>
              <a:rPr lang="en-US" sz="4200" b="1" dirty="0"/>
              <a:t> </a:t>
            </a:r>
            <a:r>
              <a:rPr lang="en-US" sz="4200" b="1" dirty="0" err="1"/>
              <a:t>thời</a:t>
            </a:r>
            <a:r>
              <a:rPr lang="en-US" sz="4200" b="1" dirty="0"/>
              <a:t> </a:t>
            </a:r>
            <a:r>
              <a:rPr lang="en-US" sz="4200" b="1" dirty="0" err="1"/>
              <a:t>cả</a:t>
            </a:r>
            <a:r>
              <a:rPr lang="en-US" sz="4200" b="1" dirty="0"/>
              <a:t> </a:t>
            </a:r>
            <a:r>
              <a:rPr lang="en-US" sz="4200" b="1" dirty="0" err="1"/>
              <a:t>hai</a:t>
            </a:r>
            <a:r>
              <a:rPr lang="en-US" sz="4200" b="1" dirty="0"/>
              <a:t> </a:t>
            </a:r>
            <a:r>
              <a:rPr lang="en-US" sz="4200" b="1" dirty="0" err="1"/>
              <a:t>thiết</a:t>
            </a:r>
            <a:r>
              <a:rPr lang="en-US" sz="4200" b="1" dirty="0"/>
              <a:t> </a:t>
            </a:r>
            <a:r>
              <a:rPr lang="en-US" sz="4200" b="1" dirty="0" err="1"/>
              <a:t>bị</a:t>
            </a:r>
            <a:r>
              <a:rPr lang="en-US" sz="4200" b="1" dirty="0"/>
              <a:t> </a:t>
            </a:r>
            <a:r>
              <a:rPr lang="en-US" sz="4200" b="1" dirty="0" err="1"/>
              <a:t>thiết</a:t>
            </a:r>
            <a:r>
              <a:rPr lang="en-US" sz="4200" b="1" dirty="0"/>
              <a:t> </a:t>
            </a:r>
            <a:r>
              <a:rPr lang="en-US" sz="4200" b="1" dirty="0" err="1"/>
              <a:t>bị</a:t>
            </a:r>
            <a:r>
              <a:rPr lang="en-US" sz="4200" b="1" dirty="0"/>
              <a:t> </a:t>
            </a:r>
            <a:r>
              <a:rPr lang="en-US" sz="4200" b="1" dirty="0" err="1"/>
              <a:t>nói</a:t>
            </a:r>
            <a:r>
              <a:rPr lang="en-US" sz="4200" b="1" dirty="0"/>
              <a:t> </a:t>
            </a:r>
            <a:r>
              <a:rPr lang="en-US" sz="4200" b="1" dirty="0" err="1"/>
              <a:t>trên</a:t>
            </a:r>
            <a:r>
              <a:rPr lang="en-US" sz="4200" b="1" dirty="0"/>
              <a:t>”</a:t>
            </a:r>
            <a:endParaRPr lang="vi-VN" sz="4200" dirty="0"/>
          </a:p>
          <a:p>
            <a:r>
              <a:rPr lang="en-US" sz="4200" b="1" dirty="0"/>
              <a:t>H: “Gia </a:t>
            </a:r>
            <a:r>
              <a:rPr lang="en-US" sz="4200" b="1" dirty="0" err="1"/>
              <a:t>đình</a:t>
            </a:r>
            <a:r>
              <a:rPr lang="en-US" sz="4200" b="1" dirty="0"/>
              <a:t> </a:t>
            </a:r>
            <a:r>
              <a:rPr lang="en-US" sz="4200" b="1" dirty="0" err="1"/>
              <a:t>đó</a:t>
            </a:r>
            <a:r>
              <a:rPr lang="en-US" sz="4200" b="1" dirty="0"/>
              <a:t> </a:t>
            </a:r>
            <a:r>
              <a:rPr lang="en-US" sz="4200" b="1" dirty="0" err="1"/>
              <a:t>không</a:t>
            </a:r>
            <a:r>
              <a:rPr lang="en-US" sz="4200" b="1" dirty="0"/>
              <a:t> </a:t>
            </a:r>
            <a:r>
              <a:rPr lang="en-US" sz="4200" b="1" dirty="0" err="1"/>
              <a:t>có</a:t>
            </a:r>
            <a:r>
              <a:rPr lang="en-US" sz="4200" b="1" dirty="0"/>
              <a:t> </a:t>
            </a:r>
            <a:r>
              <a:rPr lang="en-US" sz="4200" b="1" dirty="0" err="1"/>
              <a:t>cả</a:t>
            </a:r>
            <a:r>
              <a:rPr lang="en-US" sz="4200" b="1" dirty="0"/>
              <a:t> </a:t>
            </a:r>
            <a:r>
              <a:rPr lang="en-US" sz="4200" b="1" dirty="0" err="1"/>
              <a:t>tivi</a:t>
            </a:r>
            <a:r>
              <a:rPr lang="en-US" sz="4200" b="1" dirty="0"/>
              <a:t> </a:t>
            </a:r>
            <a:r>
              <a:rPr lang="en-US" sz="4200" b="1" dirty="0" err="1"/>
              <a:t>và</a:t>
            </a:r>
            <a:r>
              <a:rPr lang="en-US" sz="4200" b="1" dirty="0"/>
              <a:t> </a:t>
            </a:r>
            <a:r>
              <a:rPr lang="en-US" sz="4200" b="1" dirty="0" err="1"/>
              <a:t>máy</a:t>
            </a:r>
            <a:r>
              <a:rPr lang="en-US" sz="4200" b="1" dirty="0"/>
              <a:t> </a:t>
            </a:r>
            <a:r>
              <a:rPr lang="en-US" sz="4200" b="1" dirty="0" err="1"/>
              <a:t>tính</a:t>
            </a:r>
            <a:r>
              <a:rPr lang="en-US" sz="4200" b="1" dirty="0"/>
              <a:t>”.</a:t>
            </a:r>
            <a:endParaRPr lang="vi-VN" sz="4200" dirty="0"/>
          </a:p>
          <a:p>
            <a:r>
              <a:rPr lang="en-US" sz="4200" b="1" dirty="0" err="1"/>
              <a:t>Các</a:t>
            </a:r>
            <a:r>
              <a:rPr lang="en-US" sz="4200" b="1" dirty="0"/>
              <a:t> </a:t>
            </a:r>
            <a:r>
              <a:rPr lang="en-US" sz="4200" b="1" dirty="0" err="1"/>
              <a:t>biến</a:t>
            </a:r>
            <a:r>
              <a:rPr lang="en-US" sz="4200" b="1" dirty="0"/>
              <a:t> </a:t>
            </a:r>
            <a:r>
              <a:rPr lang="en-US" sz="4200" b="1" dirty="0" err="1"/>
              <a:t>cố</a:t>
            </a:r>
            <a:r>
              <a:rPr lang="en-US" sz="4200" b="1" dirty="0"/>
              <a:t> </a:t>
            </a:r>
            <a:r>
              <a:rPr lang="en-US" sz="4200" b="1" dirty="0" err="1"/>
              <a:t>trên</a:t>
            </a:r>
            <a:r>
              <a:rPr lang="en-US" sz="4200" b="1" dirty="0"/>
              <a:t> </a:t>
            </a:r>
            <a:r>
              <a:rPr lang="en-US" sz="4200" b="1" dirty="0" err="1"/>
              <a:t>rõ</a:t>
            </a:r>
            <a:r>
              <a:rPr lang="en-US" sz="4200" b="1" dirty="0"/>
              <a:t> </a:t>
            </a:r>
            <a:r>
              <a:rPr lang="en-US" sz="4200" b="1" dirty="0" err="1"/>
              <a:t>ràng</a:t>
            </a:r>
            <a:r>
              <a:rPr lang="en-US" sz="4200" b="1" dirty="0"/>
              <a:t> </a:t>
            </a:r>
            <a:r>
              <a:rPr lang="en-US" sz="4200" b="1" dirty="0" err="1"/>
              <a:t>có</a:t>
            </a:r>
            <a:r>
              <a:rPr lang="en-US" sz="4200" b="1" dirty="0"/>
              <a:t> </a:t>
            </a:r>
            <a:r>
              <a:rPr lang="en-US" sz="4200" b="1" dirty="0" err="1"/>
              <a:t>mối</a:t>
            </a:r>
            <a:r>
              <a:rPr lang="en-US" sz="4200" b="1" dirty="0"/>
              <a:t> </a:t>
            </a:r>
            <a:r>
              <a:rPr lang="en-US" sz="4200" b="1" dirty="0" err="1"/>
              <a:t>liên</a:t>
            </a:r>
            <a:r>
              <a:rPr lang="en-US" sz="4200" b="1" dirty="0"/>
              <a:t> </a:t>
            </a:r>
            <a:r>
              <a:rPr lang="en-US" sz="4200" b="1" dirty="0" err="1"/>
              <a:t>hệ</a:t>
            </a:r>
            <a:r>
              <a:rPr lang="en-US" sz="4200" b="1" dirty="0"/>
              <a:t> </a:t>
            </a:r>
            <a:r>
              <a:rPr lang="en-US" sz="4200" b="1" dirty="0" err="1"/>
              <a:t>với</a:t>
            </a:r>
            <a:r>
              <a:rPr lang="en-US" sz="4200" b="1" dirty="0"/>
              <a:t> </a:t>
            </a:r>
            <a:r>
              <a:rPr lang="en-US" sz="4200" b="1" dirty="0" err="1"/>
              <a:t>nhau</a:t>
            </a:r>
            <a:r>
              <a:rPr lang="en-US" sz="4200" b="1" dirty="0"/>
              <a:t>. </a:t>
            </a:r>
            <a:r>
              <a:rPr lang="en-US" sz="4200" b="1" dirty="0" err="1"/>
              <a:t>Chúng</a:t>
            </a:r>
            <a:r>
              <a:rPr lang="en-US" sz="4200" b="1" dirty="0"/>
              <a:t> ta </a:t>
            </a:r>
            <a:r>
              <a:rPr lang="en-US" sz="4200" b="1" dirty="0" err="1"/>
              <a:t>có</a:t>
            </a:r>
            <a:r>
              <a:rPr lang="en-US" sz="4200" b="1" dirty="0"/>
              <a:t> </a:t>
            </a:r>
            <a:r>
              <a:rPr lang="en-US" sz="4200" b="1" dirty="0" err="1"/>
              <a:t>thể</a:t>
            </a:r>
            <a:r>
              <a:rPr lang="en-US" sz="4200" b="1" dirty="0"/>
              <a:t> </a:t>
            </a:r>
            <a:r>
              <a:rPr lang="en-US" sz="4200" b="1" dirty="0" err="1"/>
              <a:t>mô</a:t>
            </a:r>
            <a:r>
              <a:rPr lang="en-US" sz="4200" b="1" dirty="0"/>
              <a:t> </a:t>
            </a:r>
            <a:r>
              <a:rPr lang="en-US" sz="4200" b="1" dirty="0" err="1"/>
              <a:t>tả</a:t>
            </a:r>
            <a:r>
              <a:rPr lang="en-US" sz="4200" b="1" dirty="0"/>
              <a:t> </a:t>
            </a:r>
            <a:r>
              <a:rPr lang="en-US" sz="4200" b="1" dirty="0" err="1"/>
              <a:t>các</a:t>
            </a:r>
            <a:r>
              <a:rPr lang="en-US" sz="4200" b="1" dirty="0"/>
              <a:t> </a:t>
            </a:r>
            <a:r>
              <a:rPr lang="en-US" sz="4200" b="1" dirty="0" err="1"/>
              <a:t>mối</a:t>
            </a:r>
            <a:r>
              <a:rPr lang="en-US" sz="4200" b="1" dirty="0"/>
              <a:t> </a:t>
            </a:r>
            <a:r>
              <a:rPr lang="en-US" sz="4200" b="1" dirty="0" err="1"/>
              <a:t>liên</a:t>
            </a:r>
            <a:r>
              <a:rPr lang="en-US" sz="4200" b="1" dirty="0"/>
              <a:t> </a:t>
            </a:r>
            <a:r>
              <a:rPr lang="en-US" sz="4200" b="1" dirty="0" err="1"/>
              <a:t>hệ</a:t>
            </a:r>
            <a:r>
              <a:rPr lang="en-US" sz="4200" b="1" dirty="0"/>
              <a:t> </a:t>
            </a:r>
            <a:r>
              <a:rPr lang="en-US" sz="4200" b="1" dirty="0" err="1"/>
              <a:t>đó</a:t>
            </a:r>
            <a:r>
              <a:rPr lang="en-US" sz="4200" b="1" dirty="0"/>
              <a:t> </a:t>
            </a:r>
            <a:r>
              <a:rPr lang="en-US" sz="4200" b="1" dirty="0" err="1"/>
              <a:t>một</a:t>
            </a:r>
            <a:r>
              <a:rPr lang="en-US" sz="4200" b="1" dirty="0"/>
              <a:t> </a:t>
            </a:r>
            <a:r>
              <a:rPr lang="en-US" sz="4200" b="1" dirty="0" err="1"/>
              <a:t>cách</a:t>
            </a:r>
            <a:r>
              <a:rPr lang="en-US" sz="4200" b="1" dirty="0"/>
              <a:t> </a:t>
            </a:r>
            <a:r>
              <a:rPr lang="en-US" sz="4200" b="1" dirty="0" err="1"/>
              <a:t>cô</a:t>
            </a:r>
            <a:r>
              <a:rPr lang="en-US" sz="4200" b="1" dirty="0"/>
              <a:t> </a:t>
            </a:r>
            <a:r>
              <a:rPr lang="en-US" sz="4200" b="1" dirty="0" err="1"/>
              <a:t>đọng</a:t>
            </a:r>
            <a:r>
              <a:rPr lang="en-US" sz="4200" b="1" dirty="0"/>
              <a:t>, </a:t>
            </a:r>
            <a:r>
              <a:rPr lang="en-US" sz="4200" b="1" dirty="0" err="1"/>
              <a:t>súc</a:t>
            </a:r>
            <a:r>
              <a:rPr lang="en-US" sz="4200" b="1" dirty="0"/>
              <a:t> </a:t>
            </a:r>
            <a:r>
              <a:rPr lang="en-US" sz="4200" b="1" dirty="0" err="1"/>
              <a:t>tích</a:t>
            </a:r>
            <a:r>
              <a:rPr lang="en-US" sz="4200" b="1" dirty="0"/>
              <a:t> </a:t>
            </a:r>
            <a:r>
              <a:rPr lang="en-US" sz="4200" b="1" dirty="0" err="1"/>
              <a:t>bằng</a:t>
            </a:r>
            <a:r>
              <a:rPr lang="en-US" sz="4200" b="1" dirty="0"/>
              <a:t> </a:t>
            </a:r>
            <a:r>
              <a:rPr lang="en-US" sz="4200" b="1" dirty="0" err="1"/>
              <a:t>các</a:t>
            </a:r>
            <a:r>
              <a:rPr lang="en-US" sz="4200" b="1" dirty="0"/>
              <a:t> </a:t>
            </a:r>
            <a:r>
              <a:rPr lang="en-US" sz="4200" b="1" dirty="0" err="1"/>
              <a:t>khái</a:t>
            </a:r>
            <a:r>
              <a:rPr lang="en-US" sz="4200" b="1" dirty="0"/>
              <a:t> </a:t>
            </a:r>
            <a:r>
              <a:rPr lang="en-US" sz="4200" b="1" dirty="0" err="1"/>
              <a:t>niệm</a:t>
            </a:r>
            <a:r>
              <a:rPr lang="en-US" sz="4200" b="1" dirty="0"/>
              <a:t> </a:t>
            </a:r>
            <a:r>
              <a:rPr lang="en-US" sz="4200" b="1" dirty="0" err="1"/>
              <a:t>và</a:t>
            </a:r>
            <a:r>
              <a:rPr lang="en-US" sz="4200" b="1" dirty="0"/>
              <a:t> </a:t>
            </a:r>
            <a:r>
              <a:rPr lang="en-US" sz="4200" b="1" dirty="0" err="1"/>
              <a:t>kí</a:t>
            </a:r>
            <a:r>
              <a:rPr lang="en-US" sz="4200" b="1" dirty="0"/>
              <a:t> </a:t>
            </a:r>
            <a:r>
              <a:rPr lang="en-US" sz="4200" b="1" dirty="0" err="1"/>
              <a:t>hiệu</a:t>
            </a:r>
            <a:r>
              <a:rPr lang="en-US" sz="4200" b="1" dirty="0"/>
              <a:t> </a:t>
            </a:r>
            <a:r>
              <a:rPr lang="en-US" sz="4200" b="1" dirty="0" err="1"/>
              <a:t>toán</a:t>
            </a:r>
            <a:r>
              <a:rPr lang="en-US" sz="4200" b="1" dirty="0"/>
              <a:t> </a:t>
            </a:r>
            <a:r>
              <a:rPr lang="en-US" sz="4200" b="1" dirty="0" err="1"/>
              <a:t>học</a:t>
            </a:r>
            <a:r>
              <a:rPr lang="en-US" sz="4200" b="1" dirty="0"/>
              <a:t> </a:t>
            </a:r>
            <a:r>
              <a:rPr lang="en-US" sz="4200" b="1" dirty="0" err="1"/>
              <a:t>được</a:t>
            </a:r>
            <a:r>
              <a:rPr lang="en-US" sz="4200" b="1" dirty="0"/>
              <a:t> </a:t>
            </a:r>
            <a:r>
              <a:rPr lang="en-US" sz="4200" b="1" dirty="0" err="1"/>
              <a:t>không</a:t>
            </a:r>
            <a:r>
              <a:rPr lang="en-US" sz="4200" b="1" dirty="0"/>
              <a:t>?</a:t>
            </a:r>
            <a:endParaRPr lang="en-US" sz="4200" b="1"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2">
            <a:extLst>
              <a:ext uri="{FF2B5EF4-FFF2-40B4-BE49-F238E27FC236}">
                <a16:creationId xmlns:a16="http://schemas.microsoft.com/office/drawing/2014/main" id="{6D06B913-8398-31B9-D7CF-93983CA796C0}"/>
              </a:ext>
            </a:extLst>
          </p:cNvPr>
          <p:cNvSpPr>
            <a:spLocks noChangeArrowheads="1"/>
          </p:cNvSpPr>
          <p:nvPr/>
        </p:nvSpPr>
        <p:spPr bwMode="auto">
          <a:xfrm>
            <a:off x="3813474" y="3683387"/>
            <a:ext cx="214104007" cy="46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866B7DC-6D5D-468B-A6A5-32C9CA9487AB}"/>
                  </a:ext>
                </a:extLst>
              </p:cNvPr>
              <p:cNvSpPr txBox="1"/>
              <p:nvPr/>
            </p:nvSpPr>
            <p:spPr>
              <a:xfrm>
                <a:off x="1470991" y="10070761"/>
                <a:ext cx="19560209" cy="1236364"/>
              </a:xfrm>
              <a:prstGeom prst="rect">
                <a:avLst/>
              </a:prstGeom>
              <a:noFill/>
            </p:spPr>
            <p:txBody>
              <a:bodyPr wrap="square" rtlCol="0">
                <a:spAutoFit/>
              </a:bodyPr>
              <a:lstStyle/>
              <a:p>
                <a:pPr algn="ctr">
                  <a:lnSpc>
                    <a:spcPct val="115000"/>
                  </a:lnSpc>
                  <a:spcAft>
                    <a:spcPts val="800"/>
                  </a:spcAft>
                </a:pPr>
                <a14:m>
                  <m:oMath xmlns:m="http://schemas.openxmlformats.org/officeDocument/2006/math">
                    <m:r>
                      <a:rPr lang="en-US" sz="4200" b="1" i="1" smtClean="0">
                        <a:solidFill>
                          <a:srgbClr val="000000"/>
                        </a:solidFill>
                        <a:effectLst/>
                        <a:latin typeface="Cambria Math" panose="02040503050406030204" pitchFamily="18" charset="0"/>
                        <a:ea typeface="Calibri" panose="020F0502020204030204" pitchFamily="34" charset="0"/>
                        <a:cs typeface="Tahoma" panose="020B0604030504040204" pitchFamily="34" charset="0"/>
                      </a:rPr>
                      <m:t>𝑬</m:t>
                    </m:r>
                    <m:r>
                      <a:rPr lang="en-US" sz="4200" b="1" i="1" smtClean="0">
                        <a:solidFill>
                          <a:srgbClr val="000000"/>
                        </a:solidFill>
                        <a:effectLst/>
                        <a:latin typeface="Cambria Math" panose="02040503050406030204" pitchFamily="18" charset="0"/>
                        <a:ea typeface="Calibri" panose="020F0502020204030204" pitchFamily="34" charset="0"/>
                        <a:cs typeface="Tahoma" panose="020B0604030504040204" pitchFamily="34" charset="0"/>
                      </a:rPr>
                      <m:t>=</m:t>
                    </m:r>
                    <m:r>
                      <a:rPr lang="en-US" sz="4200" b="1" i="1" smtClean="0">
                        <a:solidFill>
                          <a:srgbClr val="000000"/>
                        </a:solidFill>
                        <a:effectLst/>
                        <a:latin typeface="Cambria Math" panose="02040503050406030204" pitchFamily="18" charset="0"/>
                        <a:ea typeface="Calibri" panose="020F0502020204030204" pitchFamily="34" charset="0"/>
                        <a:cs typeface="Tahoma" panose="020B0604030504040204" pitchFamily="34" charset="0"/>
                      </a:rPr>
                      <m:t>𝑴</m:t>
                    </m:r>
                    <m:r>
                      <a:rPr lang="en-US" sz="4200" b="1" i="1" smtClean="0">
                        <a:solidFill>
                          <a:srgbClr val="000000"/>
                        </a:solidFill>
                        <a:effectLst/>
                        <a:latin typeface="Cambria Math" panose="02040503050406030204" pitchFamily="18" charset="0"/>
                        <a:ea typeface="Calibri" panose="020F0502020204030204" pitchFamily="34" charset="0"/>
                        <a:cs typeface="Tahoma" panose="020B0604030504040204" pitchFamily="34" charset="0"/>
                      </a:rPr>
                      <m:t>∪</m:t>
                    </m:r>
                    <m:r>
                      <a:rPr lang="en-US" sz="4200" b="1" i="1" smtClean="0">
                        <a:solidFill>
                          <a:srgbClr val="000000"/>
                        </a:solidFill>
                        <a:effectLst/>
                        <a:latin typeface="Cambria Math" panose="02040503050406030204" pitchFamily="18" charset="0"/>
                        <a:ea typeface="Calibri" panose="020F0502020204030204" pitchFamily="34" charset="0"/>
                        <a:cs typeface="Tahoma" panose="020B0604030504040204" pitchFamily="34" charset="0"/>
                      </a:rPr>
                      <m:t>𝑵</m:t>
                    </m:r>
                  </m:oMath>
                </a14:m>
                <a:r>
                  <a:rPr lang="en-US" sz="4200" dirty="0">
                    <a:effectLst/>
                    <a:latin typeface="Times New Roman" panose="02020603050405020304" pitchFamily="18" charset="0"/>
                    <a:ea typeface="Arial" panose="020B0604020202020204" pitchFamily="34" charset="0"/>
                  </a:rPr>
                  <a:t>; </a:t>
                </a:r>
                <a14:m>
                  <m:oMath xmlns:m="http://schemas.openxmlformats.org/officeDocument/2006/math">
                    <m:r>
                      <a:rPr lang="en-US" sz="4200" b="1" i="1">
                        <a:solidFill>
                          <a:srgbClr val="000000"/>
                        </a:solidFill>
                        <a:effectLst/>
                        <a:latin typeface="Cambria Math" panose="02040503050406030204" pitchFamily="18" charset="0"/>
                        <a:ea typeface="Calibri" panose="020F0502020204030204" pitchFamily="34" charset="0"/>
                        <a:cs typeface="Tahoma" panose="020B0604030504040204" pitchFamily="34" charset="0"/>
                      </a:rPr>
                      <m:t>𝑭</m:t>
                    </m:r>
                    <m:r>
                      <a:rPr lang="en-US" sz="4200" b="1" i="1">
                        <a:solidFill>
                          <a:srgbClr val="000000"/>
                        </a:solidFill>
                        <a:effectLst/>
                        <a:latin typeface="Cambria Math" panose="02040503050406030204" pitchFamily="18" charset="0"/>
                        <a:ea typeface="Calibri" panose="020F0502020204030204" pitchFamily="34" charset="0"/>
                        <a:cs typeface="Tahoma" panose="020B0604030504040204" pitchFamily="34" charset="0"/>
                      </a:rPr>
                      <m:t>=</m:t>
                    </m:r>
                    <m:r>
                      <a:rPr lang="en-US" sz="4200" b="1" i="1">
                        <a:solidFill>
                          <a:srgbClr val="000000"/>
                        </a:solidFill>
                        <a:effectLst/>
                        <a:latin typeface="Cambria Math" panose="02040503050406030204" pitchFamily="18" charset="0"/>
                        <a:ea typeface="Calibri" panose="020F0502020204030204" pitchFamily="34" charset="0"/>
                        <a:cs typeface="Tahoma" panose="020B0604030504040204" pitchFamily="34" charset="0"/>
                      </a:rPr>
                      <m:t>𝑴</m:t>
                    </m:r>
                    <m:r>
                      <a:rPr lang="en-US" sz="4200" b="1" i="1">
                        <a:solidFill>
                          <a:srgbClr val="000000"/>
                        </a:solidFill>
                        <a:effectLst/>
                        <a:latin typeface="Cambria Math" panose="02040503050406030204" pitchFamily="18" charset="0"/>
                        <a:ea typeface="Calibri" panose="020F0502020204030204" pitchFamily="34" charset="0"/>
                        <a:cs typeface="Tahoma" panose="020B0604030504040204" pitchFamily="34" charset="0"/>
                      </a:rPr>
                      <m:t>∩</m:t>
                    </m:r>
                    <m:r>
                      <a:rPr lang="en-US" sz="4200" b="1" i="1">
                        <a:solidFill>
                          <a:srgbClr val="000000"/>
                        </a:solidFill>
                        <a:effectLst/>
                        <a:latin typeface="Cambria Math" panose="02040503050406030204" pitchFamily="18" charset="0"/>
                        <a:ea typeface="Calibri" panose="020F0502020204030204" pitchFamily="34" charset="0"/>
                        <a:cs typeface="Tahoma" panose="020B0604030504040204" pitchFamily="34" charset="0"/>
                      </a:rPr>
                      <m:t>𝑵</m:t>
                    </m:r>
                  </m:oMath>
                </a14:m>
                <a:r>
                  <a:rPr lang="en-US" sz="4200" dirty="0">
                    <a:effectLst/>
                    <a:latin typeface="Times New Roman" panose="02020603050405020304" pitchFamily="18" charset="0"/>
                    <a:ea typeface="Arial" panose="020B0604020202020204" pitchFamily="34" charset="0"/>
                  </a:rPr>
                  <a:t> ;</a:t>
                </a:r>
                <a14:m>
                  <m:oMath xmlns:m="http://schemas.openxmlformats.org/officeDocument/2006/math">
                    <m:r>
                      <a:rPr lang="vi-VN" sz="4200" b="1" i="1">
                        <a:effectLst/>
                        <a:latin typeface="Cambria Math" panose="02040503050406030204" pitchFamily="18" charset="0"/>
                        <a:ea typeface="Arial" panose="020B0604020202020204" pitchFamily="34" charset="0"/>
                        <a:cs typeface="Tahoma" panose="020B0604030504040204" pitchFamily="34" charset="0"/>
                      </a:rPr>
                      <m:t>𝑮</m:t>
                    </m:r>
                    <m:r>
                      <a:rPr lang="vi-VN" sz="4200" b="1" i="1">
                        <a:effectLst/>
                        <a:latin typeface="Cambria Math" panose="02040503050406030204" pitchFamily="18" charset="0"/>
                        <a:ea typeface="Arial" panose="020B0604020202020204" pitchFamily="34" charset="0"/>
                        <a:cs typeface="Tahoma" panose="020B0604030504040204" pitchFamily="34" charset="0"/>
                      </a:rPr>
                      <m:t>=</m:t>
                    </m:r>
                    <m:r>
                      <a:rPr lang="vi-VN" sz="4200" b="1" i="1">
                        <a:effectLst/>
                        <a:latin typeface="Cambria Math" panose="02040503050406030204" pitchFamily="18" charset="0"/>
                        <a:ea typeface="Arial" panose="020B0604020202020204" pitchFamily="34" charset="0"/>
                        <a:cs typeface="Tahoma" panose="020B0604030504040204" pitchFamily="34" charset="0"/>
                      </a:rPr>
                      <m:t>𝑴</m:t>
                    </m:r>
                    <m:acc>
                      <m:accPr>
                        <m:chr m:val="̄"/>
                        <m:ctrlPr>
                          <a:rPr lang="vi-VN" sz="4200" b="1" i="1">
                            <a:effectLst/>
                            <a:latin typeface="Cambria Math" panose="02040503050406030204" pitchFamily="18" charset="0"/>
                            <a:ea typeface="Arial" panose="020B0604020202020204" pitchFamily="34" charset="0"/>
                            <a:cs typeface="Tahoma" panose="020B0604030504040204" pitchFamily="34" charset="0"/>
                          </a:rPr>
                        </m:ctrlPr>
                      </m:accPr>
                      <m:e>
                        <m:r>
                          <a:rPr lang="vi-VN" sz="4200" b="1" i="1">
                            <a:effectLst/>
                            <a:latin typeface="Cambria Math" panose="02040503050406030204" pitchFamily="18" charset="0"/>
                            <a:ea typeface="Arial" panose="020B0604020202020204" pitchFamily="34" charset="0"/>
                            <a:cs typeface="Tahoma" panose="020B0604030504040204" pitchFamily="34" charset="0"/>
                          </a:rPr>
                          <m:t>𝑵</m:t>
                        </m:r>
                      </m:e>
                    </m:acc>
                    <m:r>
                      <a:rPr lang="vi-VN" sz="4200" b="1" i="1">
                        <a:effectLst/>
                        <a:latin typeface="Cambria Math" panose="02040503050406030204" pitchFamily="18" charset="0"/>
                        <a:ea typeface="Arial" panose="020B0604020202020204" pitchFamily="34" charset="0"/>
                        <a:cs typeface="Tahoma" panose="020B0604030504040204" pitchFamily="34" charset="0"/>
                      </a:rPr>
                      <m:t>∩</m:t>
                    </m:r>
                    <m:acc>
                      <m:accPr>
                        <m:chr m:val="̄"/>
                        <m:ctrlPr>
                          <a:rPr lang="vi-VN" sz="4200" b="1" i="1">
                            <a:effectLst/>
                            <a:latin typeface="Cambria Math" panose="02040503050406030204" pitchFamily="18" charset="0"/>
                            <a:ea typeface="Arial" panose="020B0604020202020204" pitchFamily="34" charset="0"/>
                            <a:cs typeface="Tahoma" panose="020B0604030504040204" pitchFamily="34" charset="0"/>
                          </a:rPr>
                        </m:ctrlPr>
                      </m:accPr>
                      <m:e>
                        <m:r>
                          <a:rPr lang="vi-VN" sz="4200" b="1" i="1">
                            <a:effectLst/>
                            <a:latin typeface="Cambria Math" panose="02040503050406030204" pitchFamily="18" charset="0"/>
                            <a:ea typeface="Arial" panose="020B0604020202020204" pitchFamily="34" charset="0"/>
                            <a:cs typeface="Tahoma" panose="020B0604030504040204" pitchFamily="34" charset="0"/>
                          </a:rPr>
                          <m:t>𝑴</m:t>
                        </m:r>
                      </m:e>
                    </m:acc>
                    <m:r>
                      <a:rPr lang="vi-VN" sz="4200" b="1" i="1">
                        <a:effectLst/>
                        <a:latin typeface="Cambria Math" panose="02040503050406030204" pitchFamily="18" charset="0"/>
                        <a:ea typeface="Arial" panose="020B0604020202020204" pitchFamily="34" charset="0"/>
                        <a:cs typeface="Tahoma" panose="020B0604030504040204" pitchFamily="34" charset="0"/>
                      </a:rPr>
                      <m:t>𝑵</m:t>
                    </m:r>
                  </m:oMath>
                </a14:m>
                <a:r>
                  <a:rPr lang="vi-VN" sz="4200" dirty="0">
                    <a:effectLst/>
                    <a:latin typeface="Times New Roman" panose="02020603050405020304" pitchFamily="18" charset="0"/>
                    <a:ea typeface="Arial" panose="020B0604020202020204" pitchFamily="34" charset="0"/>
                  </a:rPr>
                  <a:t> ;</a:t>
                </a:r>
                <a14:m>
                  <m:oMath xmlns:m="http://schemas.openxmlformats.org/officeDocument/2006/math">
                    <m:r>
                      <a:rPr lang="en-US" sz="4200" b="1" i="1">
                        <a:solidFill>
                          <a:srgbClr val="000000"/>
                        </a:solidFill>
                        <a:effectLst/>
                        <a:latin typeface="Cambria Math" panose="02040503050406030204" pitchFamily="18" charset="0"/>
                        <a:ea typeface="Calibri" panose="020F0502020204030204" pitchFamily="34" charset="0"/>
                        <a:cs typeface="Tahoma" panose="020B0604030504040204" pitchFamily="34" charset="0"/>
                      </a:rPr>
                      <m:t>𝑯</m:t>
                    </m:r>
                    <m:r>
                      <a:rPr lang="en-US" sz="4200" b="1" i="1">
                        <a:solidFill>
                          <a:srgbClr val="000000"/>
                        </a:solidFill>
                        <a:effectLst/>
                        <a:latin typeface="Cambria Math" panose="02040503050406030204" pitchFamily="18" charset="0"/>
                        <a:ea typeface="Calibri" panose="020F0502020204030204" pitchFamily="34" charset="0"/>
                        <a:cs typeface="Tahoma" panose="020B0604030504040204" pitchFamily="34" charset="0"/>
                      </a:rPr>
                      <m:t>=</m:t>
                    </m:r>
                    <m:bar>
                      <m:barPr>
                        <m:pos m:val="top"/>
                        <m:ctrlPr>
                          <a:rPr lang="vi-VN" sz="4200" b="1" i="1">
                            <a:solidFill>
                              <a:srgbClr val="000000"/>
                            </a:solidFill>
                            <a:effectLst/>
                            <a:latin typeface="Cambria Math" panose="02040503050406030204" pitchFamily="18" charset="0"/>
                            <a:ea typeface="Calibri" panose="020F0502020204030204" pitchFamily="34" charset="0"/>
                            <a:cs typeface="Tahoma" panose="020B0604030504040204" pitchFamily="34" charset="0"/>
                          </a:rPr>
                        </m:ctrlPr>
                      </m:barPr>
                      <m:e>
                        <m:r>
                          <a:rPr lang="en-US" sz="4200" b="1" i="1">
                            <a:solidFill>
                              <a:srgbClr val="000000"/>
                            </a:solidFill>
                            <a:effectLst/>
                            <a:latin typeface="Cambria Math" panose="02040503050406030204" pitchFamily="18" charset="0"/>
                            <a:ea typeface="Calibri" panose="020F0502020204030204" pitchFamily="34" charset="0"/>
                            <a:cs typeface="Tahoma" panose="020B0604030504040204" pitchFamily="34" charset="0"/>
                          </a:rPr>
                          <m:t>𝑴</m:t>
                        </m:r>
                      </m:e>
                    </m:bar>
                    <m:r>
                      <a:rPr lang="en-US" sz="4200" b="1" i="1">
                        <a:solidFill>
                          <a:srgbClr val="000000"/>
                        </a:solidFill>
                        <a:effectLst/>
                        <a:latin typeface="Cambria Math" panose="02040503050406030204" pitchFamily="18" charset="0"/>
                        <a:ea typeface="Calibri" panose="020F0502020204030204" pitchFamily="34" charset="0"/>
                        <a:cs typeface="Tahoma" panose="020B0604030504040204" pitchFamily="34" charset="0"/>
                      </a:rPr>
                      <m:t>∩</m:t>
                    </m:r>
                    <m:bar>
                      <m:barPr>
                        <m:pos m:val="top"/>
                        <m:ctrlPr>
                          <a:rPr lang="vi-VN" sz="4200" b="1" i="1">
                            <a:solidFill>
                              <a:srgbClr val="000000"/>
                            </a:solidFill>
                            <a:effectLst/>
                            <a:latin typeface="Cambria Math" panose="02040503050406030204" pitchFamily="18" charset="0"/>
                            <a:ea typeface="Calibri" panose="020F0502020204030204" pitchFamily="34" charset="0"/>
                            <a:cs typeface="Tahoma" panose="020B0604030504040204" pitchFamily="34" charset="0"/>
                          </a:rPr>
                        </m:ctrlPr>
                      </m:barPr>
                      <m:e>
                        <m:r>
                          <a:rPr lang="en-US" sz="4200" b="1" i="1">
                            <a:solidFill>
                              <a:srgbClr val="000000"/>
                            </a:solidFill>
                            <a:effectLst/>
                            <a:latin typeface="Cambria Math" panose="02040503050406030204" pitchFamily="18" charset="0"/>
                            <a:ea typeface="Calibri" panose="020F0502020204030204" pitchFamily="34" charset="0"/>
                            <a:cs typeface="Tahoma" panose="020B0604030504040204" pitchFamily="34" charset="0"/>
                          </a:rPr>
                          <m:t>𝑵</m:t>
                        </m:r>
                      </m:e>
                    </m:bar>
                  </m:oMath>
                </a14:m>
                <a:endParaRPr lang="vi-VN" sz="4200" dirty="0">
                  <a:effectLst/>
                  <a:latin typeface="Times New Roman" panose="02020603050405020304" pitchFamily="18" charset="0"/>
                  <a:ea typeface="Arial" panose="020B0604020202020204" pitchFamily="34" charset="0"/>
                </a:endParaRPr>
              </a:p>
              <a:p>
                <a:endParaRPr lang="vi-VN" dirty="0"/>
              </a:p>
            </p:txBody>
          </p:sp>
        </mc:Choice>
        <mc:Fallback xmlns="">
          <p:sp>
            <p:nvSpPr>
              <p:cNvPr id="8" name="TextBox 7">
                <a:extLst>
                  <a:ext uri="{FF2B5EF4-FFF2-40B4-BE49-F238E27FC236}">
                    <a16:creationId xmlns:a16="http://schemas.microsoft.com/office/drawing/2014/main" id="{6866B7DC-6D5D-468B-A6A5-32C9CA9487AB}"/>
                  </a:ext>
                </a:extLst>
              </p:cNvPr>
              <p:cNvSpPr txBox="1">
                <a:spLocks noRot="1" noChangeAspect="1" noMove="1" noResize="1" noEditPoints="1" noAdjustHandles="1" noChangeArrowheads="1" noChangeShapeType="1" noTextEdit="1"/>
              </p:cNvSpPr>
              <p:nvPr/>
            </p:nvSpPr>
            <p:spPr>
              <a:xfrm>
                <a:off x="1470991" y="10070761"/>
                <a:ext cx="19560209" cy="1236364"/>
              </a:xfrm>
              <a:prstGeom prst="rect">
                <a:avLst/>
              </a:prstGeom>
              <a:blipFill>
                <a:blip r:embed="rId3"/>
                <a:stretch>
                  <a:fillRect t="-1478"/>
                </a:stretch>
              </a:blipFill>
            </p:spPr>
            <p:txBody>
              <a:bodyPr/>
              <a:lstStyle/>
              <a:p>
                <a:r>
                  <a:rPr lang="vi-VN">
                    <a:noFill/>
                  </a:rPr>
                  <a:t> </a:t>
                </a:r>
              </a:p>
            </p:txBody>
          </p:sp>
        </mc:Fallback>
      </mc:AlternateContent>
    </p:spTree>
    <p:extLst>
      <p:ext uri="{BB962C8B-B14F-4D97-AF65-F5344CB8AC3E}">
        <p14:creationId xmlns:p14="http://schemas.microsoft.com/office/powerpoint/2010/main" val="4076313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6426104" cy="1277449"/>
            <a:chOff x="10444842" y="2554465"/>
            <a:chExt cx="6589993" cy="1304531"/>
          </a:xfrm>
        </p:grpSpPr>
        <p:sp>
          <p:nvSpPr>
            <p:cNvPr id="210" name="Google Shape;210;p31"/>
            <p:cNvSpPr/>
            <p:nvPr/>
          </p:nvSpPr>
          <p:spPr>
            <a:xfrm flipH="1">
              <a:off x="11125200" y="2590800"/>
              <a:ext cx="5909635"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BIẾN CỐ HỢP</a:t>
              </a:r>
              <a:endParaRPr kumimoji="0"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rPr>
                <a:t>❶</a:t>
              </a:r>
              <a:endParaRPr kumimoji="0"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10" name="Group 9">
            <a:extLst>
              <a:ext uri="{FF2B5EF4-FFF2-40B4-BE49-F238E27FC236}">
                <a16:creationId xmlns:a16="http://schemas.microsoft.com/office/drawing/2014/main" id="{9ACE14A7-C4F8-442B-B026-3B7D856E550F}"/>
              </a:ext>
            </a:extLst>
          </p:cNvPr>
          <p:cNvGrpSpPr/>
          <p:nvPr/>
        </p:nvGrpSpPr>
        <p:grpSpPr>
          <a:xfrm>
            <a:off x="332505" y="2133588"/>
            <a:ext cx="23481635" cy="11028373"/>
            <a:chOff x="2455868" y="910230"/>
            <a:chExt cx="17615862" cy="11028373"/>
          </a:xfrm>
        </p:grpSpPr>
        <p:grpSp>
          <p:nvGrpSpPr>
            <p:cNvPr id="11" name="Group 10">
              <a:extLst>
                <a:ext uri="{FF2B5EF4-FFF2-40B4-BE49-F238E27FC236}">
                  <a16:creationId xmlns:a16="http://schemas.microsoft.com/office/drawing/2014/main" id="{B76B6C74-7D91-48A8-A6E7-9E8103CB6B80}"/>
                </a:ext>
              </a:extLst>
            </p:cNvPr>
            <p:cNvGrpSpPr/>
            <p:nvPr/>
          </p:nvGrpSpPr>
          <p:grpSpPr>
            <a:xfrm>
              <a:off x="2455868" y="994073"/>
              <a:ext cx="17615862" cy="10944530"/>
              <a:chOff x="2599217" y="1036606"/>
              <a:chExt cx="17615862" cy="10944530"/>
            </a:xfrm>
          </p:grpSpPr>
          <p:sp>
            <p:nvSpPr>
              <p:cNvPr id="16" name="Rectangle: Diagonal Corners Rounded 15">
                <a:extLst>
                  <a:ext uri="{FF2B5EF4-FFF2-40B4-BE49-F238E27FC236}">
                    <a16:creationId xmlns:a16="http://schemas.microsoft.com/office/drawing/2014/main" id="{FCB79D3D-644F-42C1-AF8E-3F88EB31F0CF}"/>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17" name="Group 16">
                <a:extLst>
                  <a:ext uri="{FF2B5EF4-FFF2-40B4-BE49-F238E27FC236}">
                    <a16:creationId xmlns:a16="http://schemas.microsoft.com/office/drawing/2014/main" id="{B6D7C4A9-01A3-412C-9E6B-43470B34A923}"/>
                  </a:ext>
                </a:extLst>
              </p:cNvPr>
              <p:cNvGrpSpPr/>
              <p:nvPr/>
            </p:nvGrpSpPr>
            <p:grpSpPr>
              <a:xfrm>
                <a:off x="2700843" y="1036606"/>
                <a:ext cx="3891945" cy="656867"/>
                <a:chOff x="2648002" y="1960965"/>
                <a:chExt cx="2815357" cy="656867"/>
              </a:xfrm>
            </p:grpSpPr>
            <p:sp>
              <p:nvSpPr>
                <p:cNvPr id="18" name="Isosceles Triangle 17">
                  <a:extLst>
                    <a:ext uri="{FF2B5EF4-FFF2-40B4-BE49-F238E27FC236}">
                      <a16:creationId xmlns:a16="http://schemas.microsoft.com/office/drawing/2014/main" id="{3CFC2A78-205D-43F6-BA8A-D17DD90AA255}"/>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9" name="Freeform: Shape 18">
                  <a:extLst>
                    <a:ext uri="{FF2B5EF4-FFF2-40B4-BE49-F238E27FC236}">
                      <a16:creationId xmlns:a16="http://schemas.microsoft.com/office/drawing/2014/main" id="{95E8F1C5-2FFC-4F56-A405-0310ABDDCD8B}"/>
                    </a:ext>
                  </a:extLst>
                </p:cNvPr>
                <p:cNvSpPr/>
                <p:nvPr/>
              </p:nvSpPr>
              <p:spPr>
                <a:xfrm rot="10800000">
                  <a:off x="2648002" y="1960965"/>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sym typeface="Arial"/>
                  </a:endParaRPr>
                </a:p>
              </p:txBody>
            </p:sp>
            <p:sp>
              <p:nvSpPr>
                <p:cNvPr id="20" name="Freeform: Shape 19">
                  <a:extLst>
                    <a:ext uri="{FF2B5EF4-FFF2-40B4-BE49-F238E27FC236}">
                      <a16:creationId xmlns:a16="http://schemas.microsoft.com/office/drawing/2014/main" id="{6B01ED68-6322-47FC-A539-F67FAE9BADA2}"/>
                    </a:ext>
                  </a:extLst>
                </p:cNvPr>
                <p:cNvSpPr/>
                <p:nvPr/>
              </p:nvSpPr>
              <p:spPr>
                <a:xfrm rot="10800000">
                  <a:off x="2648003" y="1977305"/>
                  <a:ext cx="2702198" cy="58418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1"/>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sym typeface="Arial"/>
                  </a:endParaRPr>
                </a:p>
              </p:txBody>
            </p:sp>
          </p:grpSp>
        </p:grpSp>
        <p:sp>
          <p:nvSpPr>
            <p:cNvPr id="12" name="TextBox 10">
              <a:extLst>
                <a:ext uri="{FF2B5EF4-FFF2-40B4-BE49-F238E27FC236}">
                  <a16:creationId xmlns:a16="http://schemas.microsoft.com/office/drawing/2014/main" id="{C4E098F6-9E9F-4943-BA7A-E07F4A12280F}"/>
                </a:ext>
              </a:extLst>
            </p:cNvPr>
            <p:cNvSpPr txBox="1"/>
            <p:nvPr/>
          </p:nvSpPr>
          <p:spPr>
            <a:xfrm>
              <a:off x="3723649" y="910230"/>
              <a:ext cx="2284484" cy="76855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4000" b="1" i="0" u="none" strike="noStrike" kern="0" cap="none" spc="0" normalizeH="0" baseline="0" noProof="0" dirty="0" err="1">
                  <a:ln>
                    <a:noFill/>
                  </a:ln>
                  <a:solidFill>
                    <a:srgbClr val="FFFFFF"/>
                  </a:solidFill>
                  <a:effectLst/>
                  <a:uLnTx/>
                  <a:uFillTx/>
                  <a:latin typeface="Chu Van An" panose="02020603050405020304" pitchFamily="18" charset="0"/>
                  <a:ea typeface="Calibri" panose="020F0502020204030204" pitchFamily="34" charset="0"/>
                  <a:cs typeface="Chu Van An" panose="02020603050405020304" pitchFamily="18" charset="0"/>
                  <a:sym typeface="Arial"/>
                </a:rPr>
                <a:t>Định</a:t>
              </a:r>
              <a:r>
                <a:rPr kumimoji="0" lang="en-US" sz="4000" b="1" i="0" u="none" strike="noStrike" kern="0" cap="none" spc="0" normalizeH="0" baseline="0" noProof="0" dirty="0">
                  <a:ln>
                    <a:noFill/>
                  </a:ln>
                  <a:solidFill>
                    <a:srgbClr val="FFFFFF"/>
                  </a:solidFill>
                  <a:effectLst/>
                  <a:uLnTx/>
                  <a:uFillTx/>
                  <a:latin typeface="Chu Van An" panose="02020603050405020304" pitchFamily="18" charset="0"/>
                  <a:ea typeface="Calibri" panose="020F0502020204030204" pitchFamily="34" charset="0"/>
                  <a:cs typeface="Chu Van An" panose="02020603050405020304" pitchFamily="18" charset="0"/>
                  <a:sym typeface="Arial"/>
                </a:rPr>
                <a:t> </a:t>
              </a:r>
              <a:r>
                <a:rPr kumimoji="0" lang="en-US" sz="4000" b="1" i="0" u="none" strike="noStrike" kern="0" cap="none" spc="0" normalizeH="0" baseline="0" noProof="0" dirty="0" err="1">
                  <a:ln>
                    <a:noFill/>
                  </a:ln>
                  <a:solidFill>
                    <a:srgbClr val="FFFFFF"/>
                  </a:solidFill>
                  <a:effectLst/>
                  <a:uLnTx/>
                  <a:uFillTx/>
                  <a:latin typeface="Chu Van An" panose="02020603050405020304" pitchFamily="18" charset="0"/>
                  <a:ea typeface="Calibri" panose="020F0502020204030204" pitchFamily="34" charset="0"/>
                  <a:cs typeface="Chu Van An" panose="02020603050405020304" pitchFamily="18" charset="0"/>
                  <a:sym typeface="Arial"/>
                </a:rPr>
                <a:t>nghĩa</a:t>
              </a:r>
              <a:endParaRPr kumimoji="0" lang="en-US" sz="4000" b="1" i="0" u="none" strike="noStrike" kern="0" cap="none" spc="0" normalizeH="0" baseline="0" noProof="0" dirty="0">
                <a:ln>
                  <a:noFill/>
                </a:ln>
                <a:solidFill>
                  <a:srgbClr val="FFFFFF"/>
                </a:solidFill>
                <a:effectLst/>
                <a:uLnTx/>
                <a:uFillTx/>
                <a:latin typeface="Chu Van An" panose="02020603050405020304" pitchFamily="18" charset="0"/>
                <a:ea typeface="Calibri" panose="020F0502020204030204" pitchFamily="34" charset="0"/>
                <a:cs typeface="Chu Van An" panose="02020603050405020304" pitchFamily="18" charset="0"/>
                <a:sym typeface="Arial"/>
              </a:endParaRPr>
            </a:p>
          </p:txBody>
        </p:sp>
        <p:grpSp>
          <p:nvGrpSpPr>
            <p:cNvPr id="13" name="Group 12">
              <a:extLst>
                <a:ext uri="{FF2B5EF4-FFF2-40B4-BE49-F238E27FC236}">
                  <a16:creationId xmlns:a16="http://schemas.microsoft.com/office/drawing/2014/main" id="{6DF715E8-A614-4085-9A5D-946873A1B4D6}"/>
                </a:ext>
              </a:extLst>
            </p:cNvPr>
            <p:cNvGrpSpPr/>
            <p:nvPr/>
          </p:nvGrpSpPr>
          <p:grpSpPr>
            <a:xfrm>
              <a:off x="2947588" y="1151351"/>
              <a:ext cx="655983" cy="286310"/>
              <a:chOff x="5377069" y="5508269"/>
              <a:chExt cx="655983" cy="300637"/>
            </a:xfrm>
          </p:grpSpPr>
          <p:sp>
            <p:nvSpPr>
              <p:cNvPr id="14" name="Arrow: Pentagon 13">
                <a:extLst>
                  <a:ext uri="{FF2B5EF4-FFF2-40B4-BE49-F238E27FC236}">
                    <a16:creationId xmlns:a16="http://schemas.microsoft.com/office/drawing/2014/main" id="{662C8CF2-7D63-4501-851F-06C1A2C055E5}"/>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5" name="Oval 14">
                <a:extLst>
                  <a:ext uri="{FF2B5EF4-FFF2-40B4-BE49-F238E27FC236}">
                    <a16:creationId xmlns:a16="http://schemas.microsoft.com/office/drawing/2014/main" id="{0F4CF5F6-D2AC-484A-9D28-9A513532D3A0}"/>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grpSp>
      </p:grpSp>
      <mc:AlternateContent xmlns:mc="http://schemas.openxmlformats.org/markup-compatibility/2006" xmlns:a14="http://schemas.microsoft.com/office/drawing/2010/main">
        <mc:Choice Requires="a14">
          <p:sp>
            <p:nvSpPr>
              <p:cNvPr id="22" name="Rounded Rectangle 245">
                <a:extLst>
                  <a:ext uri="{FF2B5EF4-FFF2-40B4-BE49-F238E27FC236}">
                    <a16:creationId xmlns:a16="http://schemas.microsoft.com/office/drawing/2014/main" id="{15E0A8AE-ECB4-4F73-BFBE-6B645455AFDE}"/>
                  </a:ext>
                </a:extLst>
              </p:cNvPr>
              <p:cNvSpPr/>
              <p:nvPr/>
            </p:nvSpPr>
            <p:spPr>
              <a:xfrm>
                <a:off x="814623" y="3183255"/>
                <a:ext cx="12211449" cy="4417695"/>
              </a:xfrm>
              <a:prstGeom prst="roundRect">
                <a:avLst/>
              </a:prstGeom>
              <a:solidFill>
                <a:srgbClr val="ED7D31">
                  <a:lumMod val="40000"/>
                  <a:lumOff val="60000"/>
                </a:srgbClr>
              </a:solidFill>
              <a:ln w="15875" cap="flat" cmpd="sng" algn="ctr">
                <a:solidFill>
                  <a:srgbClr val="ED7D31"/>
                </a:solidFill>
                <a:prstDash val="solid"/>
                <a:miter lim="800000"/>
              </a:ln>
              <a:effectLst/>
            </p:spPr>
            <p:txBody>
              <a:bodyPr rot="0" spcFirstLastPara="0" vert="horz" wrap="square" lIns="72000" tIns="0" rIns="72000" bIns="0" numCol="1" spcCol="0" rtlCol="0" fromWordArt="0" anchor="ctr" anchorCtr="0" forceAA="0" compatLnSpc="1">
                <a:prstTxWarp prst="textNoShape">
                  <a:avLst/>
                </a:prstTxWarp>
                <a:noAutofit/>
              </a:bodyPr>
              <a:lstStyle/>
              <a:p>
                <a:pPr>
                  <a:lnSpc>
                    <a:spcPct val="107000"/>
                  </a:lnSpc>
                  <a:spcAft>
                    <a:spcPts val="800"/>
                  </a:spcAft>
                </a:pPr>
                <a:r>
                  <a:rPr lang="en-US" sz="4200" b="1" dirty="0">
                    <a:effectLst/>
                    <a:latin typeface="Tahoma" panose="020B0604030504040204" pitchFamily="34" charset="0"/>
                    <a:ea typeface="Tahoma" panose="020B0604030504040204" pitchFamily="34" charset="0"/>
                    <a:cs typeface="Tahoma" panose="020B0604030504040204" pitchFamily="34" charset="0"/>
                  </a:rPr>
                  <a:t>Cho </a:t>
                </a:r>
                <a14:m>
                  <m:oMath xmlns:m="http://schemas.openxmlformats.org/officeDocument/2006/math">
                    <m:r>
                      <a:rPr lang="en-US" sz="4200" b="1" i="1">
                        <a:effectLst/>
                        <a:latin typeface="Cambria Math" panose="02040503050406030204" pitchFamily="18" charset="0"/>
                        <a:ea typeface="Arial" panose="020B0604020202020204" pitchFamily="34" charset="0"/>
                      </a:rPr>
                      <m:t>𝑨</m:t>
                    </m:r>
                  </m:oMath>
                </a14:m>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và</a:t>
                </a:r>
                <a:r>
                  <a:rPr lang="en-US" sz="42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effectLst/>
                        <a:latin typeface="Cambria Math" panose="02040503050406030204" pitchFamily="18" charset="0"/>
                        <a:ea typeface="Arial" panose="020B0604020202020204" pitchFamily="34" charset="0"/>
                      </a:rPr>
                      <m:t>𝑩</m:t>
                    </m:r>
                  </m:oMath>
                </a14:m>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là</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hai</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biến</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cố</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Biến</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cố</a:t>
                </a:r>
                <a:r>
                  <a:rPr lang="en-US" sz="42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effectLst/>
                        <a:latin typeface="Cambria Math" panose="02040503050406030204" pitchFamily="18" charset="0"/>
                        <a:ea typeface="Arial" panose="020B0604020202020204" pitchFamily="34" charset="0"/>
                      </a:rPr>
                      <m:t>𝑨</m:t>
                    </m:r>
                  </m:oMath>
                </a14:m>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hoặc</a:t>
                </a:r>
                <a:r>
                  <a:rPr lang="en-US" sz="42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effectLst/>
                        <a:latin typeface="Cambria Math" panose="02040503050406030204" pitchFamily="18" charset="0"/>
                        <a:ea typeface="Arial" panose="020B0604020202020204" pitchFamily="34" charset="0"/>
                      </a:rPr>
                      <m:t>𝑩</m:t>
                    </m:r>
                  </m:oMath>
                </a14:m>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xảy</a:t>
                </a:r>
                <a:r>
                  <a:rPr lang="en-US" sz="4200" b="1" dirty="0">
                    <a:effectLst/>
                    <a:latin typeface="Tahoma" panose="020B0604030504040204" pitchFamily="34" charset="0"/>
                    <a:ea typeface="Tahoma" panose="020B0604030504040204" pitchFamily="34" charset="0"/>
                    <a:cs typeface="Tahoma" panose="020B0604030504040204" pitchFamily="34" charset="0"/>
                  </a:rPr>
                  <a:t> ra” </a:t>
                </a:r>
                <a:r>
                  <a:rPr lang="en-US" sz="42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gọi</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là</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biến</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cố</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hợp</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của</a:t>
                </a:r>
                <a:r>
                  <a:rPr lang="en-US" sz="42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effectLst/>
                        <a:latin typeface="Cambria Math" panose="02040503050406030204" pitchFamily="18" charset="0"/>
                        <a:ea typeface="Arial" panose="020B0604020202020204" pitchFamily="34" charset="0"/>
                      </a:rPr>
                      <m:t>𝑨</m:t>
                    </m:r>
                  </m:oMath>
                </a14:m>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và</a:t>
                </a:r>
                <a:r>
                  <a:rPr lang="en-US" sz="42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effectLst/>
                        <a:latin typeface="Cambria Math" panose="02040503050406030204" pitchFamily="18" charset="0"/>
                        <a:ea typeface="Arial" panose="020B0604020202020204" pitchFamily="34" charset="0"/>
                      </a:rPr>
                      <m:t>𝑩</m:t>
                    </m:r>
                  </m:oMath>
                </a14:m>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kí</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hiệu</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là</a:t>
                </a:r>
                <a:r>
                  <a:rPr lang="en-US" sz="42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effectLst/>
                        <a:latin typeface="Cambria Math" panose="02040503050406030204" pitchFamily="18" charset="0"/>
                        <a:ea typeface="Arial" panose="020B0604020202020204" pitchFamily="34" charset="0"/>
                      </a:rPr>
                      <m:t>𝑨</m:t>
                    </m:r>
                    <m:r>
                      <a:rPr lang="en-US" sz="4200" b="1" i="1">
                        <a:effectLst/>
                        <a:latin typeface="Cambria Math" panose="02040503050406030204" pitchFamily="18" charset="0"/>
                        <a:ea typeface="Arial" panose="020B0604020202020204" pitchFamily="34" charset="0"/>
                        <a:cs typeface="Cambria Math" panose="02040503050406030204" pitchFamily="18" charset="0"/>
                      </a:rPr>
                      <m:t>∪</m:t>
                    </m:r>
                    <m:r>
                      <a:rPr lang="en-US" sz="4200" b="1" i="1">
                        <a:effectLst/>
                        <a:latin typeface="Cambria Math" panose="02040503050406030204" pitchFamily="18" charset="0"/>
                        <a:ea typeface="Arial" panose="020B0604020202020204" pitchFamily="34" charset="0"/>
                      </a:rPr>
                      <m:t>𝑩</m:t>
                    </m:r>
                  </m:oMath>
                </a14:m>
                <a:r>
                  <a:rPr lang="en-US" sz="4200" b="1" dirty="0">
                    <a:effectLst/>
                    <a:latin typeface="Tahoma" panose="020B0604030504040204" pitchFamily="34" charset="0"/>
                    <a:ea typeface="Tahoma" panose="020B0604030504040204" pitchFamily="34" charset="0"/>
                    <a:cs typeface="Tahoma" panose="020B0604030504040204" pitchFamily="34" charset="0"/>
                  </a:rPr>
                  <a:t>.</a:t>
                </a:r>
                <a:endParaRPr lang="vi-VN" sz="42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200" b="1" dirty="0" err="1">
                    <a:effectLst/>
                    <a:latin typeface="Tahoma" panose="020B0604030504040204" pitchFamily="34" charset="0"/>
                    <a:ea typeface="Tahoma" panose="020B0604030504040204" pitchFamily="34" charset="0"/>
                    <a:cs typeface="Tahoma" panose="020B0604030504040204" pitchFamily="34" charset="0"/>
                  </a:rPr>
                  <a:t>Biến</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cố</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hợp</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của</a:t>
                </a:r>
                <a:r>
                  <a:rPr lang="en-US" sz="42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effectLst/>
                        <a:latin typeface="Cambria Math" panose="02040503050406030204" pitchFamily="18" charset="0"/>
                        <a:ea typeface="Arial" panose="020B0604020202020204" pitchFamily="34" charset="0"/>
                      </a:rPr>
                      <m:t>𝑨</m:t>
                    </m:r>
                  </m:oMath>
                </a14:m>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và</a:t>
                </a:r>
                <a:r>
                  <a:rPr lang="en-US" sz="42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effectLst/>
                        <a:latin typeface="Cambria Math" panose="02040503050406030204" pitchFamily="18" charset="0"/>
                        <a:ea typeface="Arial" panose="020B0604020202020204" pitchFamily="34" charset="0"/>
                      </a:rPr>
                      <m:t>𝑩</m:t>
                    </m:r>
                  </m:oMath>
                </a14:m>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là</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tập</a:t>
                </a:r>
                <a:r>
                  <a:rPr lang="en-US" sz="4200" b="1" dirty="0">
                    <a:effectLst/>
                    <a:latin typeface="Tahoma" panose="020B0604030504040204" pitchFamily="34" charset="0"/>
                    <a:ea typeface="Tahoma" panose="020B0604030504040204" pitchFamily="34" charset="0"/>
                    <a:cs typeface="Tahoma" panose="020B0604030504040204" pitchFamily="34" charset="0"/>
                  </a:rPr>
                  <a:t> con </a:t>
                </a:r>
                <a14:m>
                  <m:oMath xmlns:m="http://schemas.openxmlformats.org/officeDocument/2006/math">
                    <m:r>
                      <a:rPr lang="en-US" sz="4200" b="1" i="1">
                        <a:effectLst/>
                        <a:latin typeface="Cambria Math" panose="02040503050406030204" pitchFamily="18" charset="0"/>
                        <a:ea typeface="Arial" panose="020B0604020202020204" pitchFamily="34" charset="0"/>
                      </a:rPr>
                      <m:t>𝑨</m:t>
                    </m:r>
                    <m:r>
                      <a:rPr lang="en-US" sz="4200" b="1" i="1">
                        <a:effectLst/>
                        <a:latin typeface="Cambria Math" panose="02040503050406030204" pitchFamily="18" charset="0"/>
                        <a:ea typeface="Arial" panose="020B0604020202020204" pitchFamily="34" charset="0"/>
                        <a:cs typeface="Cambria Math" panose="02040503050406030204" pitchFamily="18" charset="0"/>
                      </a:rPr>
                      <m:t>∪</m:t>
                    </m:r>
                    <m:r>
                      <a:rPr lang="en-US" sz="4200" b="1" i="1">
                        <a:effectLst/>
                        <a:latin typeface="Cambria Math" panose="02040503050406030204" pitchFamily="18" charset="0"/>
                        <a:ea typeface="Arial" panose="020B0604020202020204" pitchFamily="34" charset="0"/>
                      </a:rPr>
                      <m:t>𝑩</m:t>
                    </m:r>
                  </m:oMath>
                </a14:m>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của</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không</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gian</a:t>
                </a:r>
                <a:r>
                  <a:rPr lang="en-US" sz="4200" b="1" dirty="0">
                    <a:effectLst/>
                    <a:latin typeface="Tahoma" panose="020B0604030504040204" pitchFamily="34" charset="0"/>
                    <a:ea typeface="Tahoma" panose="020B0604030504040204" pitchFamily="34" charset="0"/>
                    <a:cs typeface="Tahoma" panose="020B0604030504040204" pitchFamily="34" charset="0"/>
                  </a:rPr>
                  <a:t> </a:t>
                </a:r>
                <a:r>
                  <a:rPr lang="en-US" sz="4200" b="1" dirty="0" err="1">
                    <a:effectLst/>
                    <a:latin typeface="Tahoma" panose="020B0604030504040204" pitchFamily="34" charset="0"/>
                    <a:ea typeface="Tahoma" panose="020B0604030504040204" pitchFamily="34" charset="0"/>
                    <a:cs typeface="Tahoma" panose="020B0604030504040204" pitchFamily="34" charset="0"/>
                  </a:rPr>
                  <a:t>mẫu</a:t>
                </a:r>
                <a:r>
                  <a:rPr lang="en-US" sz="42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effectLst/>
                        <a:latin typeface="Cambria Math" panose="02040503050406030204" pitchFamily="18" charset="0"/>
                        <a:ea typeface="Arial" panose="020B0604020202020204" pitchFamily="34" charset="0"/>
                      </a:rPr>
                      <m:t>𝜴</m:t>
                    </m:r>
                  </m:oMath>
                </a14:m>
                <a:endParaRPr lang="vi-VN" sz="42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Rounded Rectangle 245">
                <a:extLst>
                  <a:ext uri="{FF2B5EF4-FFF2-40B4-BE49-F238E27FC236}">
                    <a16:creationId xmlns:a16="http://schemas.microsoft.com/office/drawing/2014/main" id="{15E0A8AE-ECB4-4F73-BFBE-6B645455AFDE}"/>
                  </a:ext>
                </a:extLst>
              </p:cNvPr>
              <p:cNvSpPr>
                <a:spLocks noRot="1" noChangeAspect="1" noMove="1" noResize="1" noEditPoints="1" noAdjustHandles="1" noChangeArrowheads="1" noChangeShapeType="1" noTextEdit="1"/>
              </p:cNvSpPr>
              <p:nvPr/>
            </p:nvSpPr>
            <p:spPr>
              <a:xfrm>
                <a:off x="814623" y="3183255"/>
                <a:ext cx="12211449" cy="4417695"/>
              </a:xfrm>
              <a:prstGeom prst="roundRect">
                <a:avLst/>
              </a:prstGeom>
              <a:blipFill>
                <a:blip r:embed="rId3"/>
                <a:stretch>
                  <a:fillRect l="-299"/>
                </a:stretch>
              </a:blipFill>
              <a:ln w="15875" cap="flat" cmpd="sng" algn="ctr">
                <a:solidFill>
                  <a:srgbClr val="ED7D31"/>
                </a:solidFill>
                <a:prstDash val="solid"/>
                <a:miter lim="800000"/>
              </a:ln>
              <a:effectLst/>
            </p:spPr>
            <p:txBody>
              <a:bodyPr/>
              <a:lstStyle/>
              <a:p>
                <a:r>
                  <a:rPr lang="vi-VN">
                    <a:noFill/>
                  </a:rPr>
                  <a:t> </a:t>
                </a:r>
              </a:p>
            </p:txBody>
          </p:sp>
        </mc:Fallback>
      </mc:AlternateContent>
      <p:pic>
        <p:nvPicPr>
          <p:cNvPr id="23" name="Picture 22">
            <a:extLst>
              <a:ext uri="{FF2B5EF4-FFF2-40B4-BE49-F238E27FC236}">
                <a16:creationId xmlns:a16="http://schemas.microsoft.com/office/drawing/2014/main" id="{4AD28B18-4E57-41DD-A16D-D9C7AA17DB2E}"/>
              </a:ext>
            </a:extLst>
          </p:cNvPr>
          <p:cNvPicPr/>
          <p:nvPr/>
        </p:nvPicPr>
        <p:blipFill>
          <a:blip r:embed="rId4"/>
          <a:stretch>
            <a:fillRect/>
          </a:stretch>
        </p:blipFill>
        <p:spPr>
          <a:xfrm>
            <a:off x="15430500" y="3183255"/>
            <a:ext cx="6115050" cy="5065395"/>
          </a:xfrm>
          <a:prstGeom prst="rect">
            <a:avLst/>
          </a:prstGeom>
        </p:spPr>
      </p:pic>
    </p:spTree>
    <p:extLst>
      <p:ext uri="{BB962C8B-B14F-4D97-AF65-F5344CB8AC3E}">
        <p14:creationId xmlns:p14="http://schemas.microsoft.com/office/powerpoint/2010/main" val="2744552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6426104" cy="1277449"/>
            <a:chOff x="10444842" y="2554465"/>
            <a:chExt cx="6589993" cy="1304531"/>
          </a:xfrm>
        </p:grpSpPr>
        <p:sp>
          <p:nvSpPr>
            <p:cNvPr id="210" name="Google Shape;210;p31"/>
            <p:cNvSpPr/>
            <p:nvPr/>
          </p:nvSpPr>
          <p:spPr>
            <a:xfrm flipH="1">
              <a:off x="11125200" y="2590800"/>
              <a:ext cx="5909635"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BIẾN CỐ HỢP</a:t>
              </a:r>
              <a:endParaRPr kumimoji="0"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rPr>
                <a:t>❶</a:t>
              </a:r>
              <a:endParaRPr kumimoji="0"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p:sp>
        <p:nvSpPr>
          <p:cNvPr id="39" name="TextBox 38">
            <a:extLst>
              <a:ext uri="{FF2B5EF4-FFF2-40B4-BE49-F238E27FC236}">
                <a16:creationId xmlns:a16="http://schemas.microsoft.com/office/drawing/2014/main" id="{8C22DF43-3E48-4B12-9169-881AACCF1353}"/>
              </a:ext>
            </a:extLst>
          </p:cNvPr>
          <p:cNvSpPr txBox="1"/>
          <p:nvPr/>
        </p:nvSpPr>
        <p:spPr>
          <a:xfrm>
            <a:off x="361944" y="2164121"/>
            <a:ext cx="23816958" cy="1477328"/>
          </a:xfrm>
          <a:prstGeom prst="rect">
            <a:avLst/>
          </a:prstGeom>
          <a:noFill/>
        </p:spPr>
        <p:txBody>
          <a:bodyPr wrap="square">
            <a:spAutoFit/>
          </a:bodyPr>
          <a:lstStyle/>
          <a:p>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HĐ 1: </a:t>
            </a:r>
            <a:r>
              <a:rPr lang="en-US" sz="4200" b="1" dirty="0" err="1">
                <a:latin typeface="Tahoma" panose="020B0604030504040204" pitchFamily="34" charset="0"/>
                <a:ea typeface="Tahoma" panose="020B0604030504040204" pitchFamily="34" charset="0"/>
                <a:cs typeface="Tahoma" panose="020B0604030504040204" pitchFamily="34" charset="0"/>
              </a:rPr>
              <a:t>Một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tổ</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trong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lớp</a:t>
            </a:r>
            <a:r>
              <a:rPr lang="en-US" sz="4200" b="1" dirty="0">
                <a:latin typeface="Tahoma" panose="020B0604030504040204" pitchFamily="34" charset="0"/>
                <a:ea typeface="Tahoma" panose="020B0604030504040204" pitchFamily="34" charset="0"/>
                <a:cs typeface="Tahoma" panose="020B0604030504040204" pitchFamily="34" charset="0"/>
              </a:rPr>
              <a:t> 11A </a:t>
            </a:r>
            <a:r>
              <a:rPr lang="en-US" sz="4200" b="1" dirty="0" err="1">
                <a:latin typeface="Tahoma" panose="020B0604030504040204" pitchFamily="34" charset="0"/>
                <a:ea typeface="Tahoma" panose="020B0604030504040204" pitchFamily="34" charset="0"/>
                <a:cs typeface="Tahoma" panose="020B0604030504040204" pitchFamily="34" charset="0"/>
              </a:rPr>
              <a:t>có</a:t>
            </a:r>
            <a:r>
              <a:rPr lang="en-US" sz="4200" b="1" dirty="0">
                <a:latin typeface="Tahoma" panose="020B0604030504040204" pitchFamily="34" charset="0"/>
                <a:ea typeface="Tahoma" panose="020B0604030504040204" pitchFamily="34" charset="0"/>
                <a:cs typeface="Tahoma" panose="020B0604030504040204" pitchFamily="34" charset="0"/>
              </a:rPr>
              <a:t> 10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sinh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Điểm</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kiểm</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kì</a:t>
            </a:r>
            <a:r>
              <a:rPr lang="en-US" sz="4200" b="1" dirty="0">
                <a:latin typeface="Tahoma" panose="020B0604030504040204" pitchFamily="34" charset="0"/>
                <a:ea typeface="Tahoma" panose="020B0604030504040204" pitchFamily="34" charset="0"/>
                <a:cs typeface="Tahoma" panose="020B0604030504040204" pitchFamily="34" charset="0"/>
              </a:rPr>
              <a:t> I </a:t>
            </a:r>
            <a:r>
              <a:rPr lang="en-US" sz="4200" b="1" dirty="0" err="1">
                <a:latin typeface="Tahoma" panose="020B0604030504040204" pitchFamily="34" charset="0"/>
                <a:ea typeface="Tahoma" panose="020B0604030504040204" pitchFamily="34" charset="0"/>
                <a:cs typeface="Tahoma" panose="020B0604030504040204" pitchFamily="34" charset="0"/>
              </a:rPr>
              <a:t>của</a:t>
            </a:r>
            <a:r>
              <a:rPr lang="en-US" sz="4200" b="1" dirty="0">
                <a:latin typeface="Tahoma" panose="020B0604030504040204" pitchFamily="34" charset="0"/>
                <a:ea typeface="Tahoma" panose="020B0604030504040204" pitchFamily="34" charset="0"/>
                <a:cs typeface="Tahoma" panose="020B0604030504040204" pitchFamily="34" charset="0"/>
              </a:rPr>
              <a:t> 10 </a:t>
            </a:r>
            <a:r>
              <a:rPr lang="en-US" sz="4200" b="1" dirty="0" err="1">
                <a:latin typeface="Tahoma" panose="020B0604030504040204" pitchFamily="34" charset="0"/>
                <a:ea typeface="Tahoma" panose="020B0604030504040204" pitchFamily="34" charset="0"/>
                <a:cs typeface="Tahoma" panose="020B0604030504040204" pitchFamily="34" charset="0"/>
              </a:rPr>
              <a:t>bạn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này</a:t>
            </a:r>
            <a:r>
              <a:rPr lang="en-US" sz="4200" b="1" dirty="0">
                <a:latin typeface="Tahoma" panose="020B0604030504040204" pitchFamily="34" charset="0"/>
                <a:ea typeface="Tahoma" panose="020B0604030504040204" pitchFamily="34" charset="0"/>
                <a:cs typeface="Tahoma" panose="020B0604030504040204" pitchFamily="34" charset="0"/>
              </a:rPr>
              <a:t> ở </a:t>
            </a:r>
            <a:r>
              <a:rPr lang="en-US" sz="4200" b="1" dirty="0" err="1">
                <a:latin typeface="Tahoma" panose="020B0604030504040204" pitchFamily="34" charset="0"/>
                <a:ea typeface="Tahoma" panose="020B0604030504040204" pitchFamily="34" charset="0"/>
                <a:cs typeface="Tahoma" panose="020B0604030504040204" pitchFamily="34" charset="0"/>
              </a:rPr>
              <a:t>hai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môn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Toán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Ngữ</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Văn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được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cho</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như</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bảng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bên</a:t>
            </a:r>
            <a:endParaRPr lang="en-US" sz="4200" b="1" dirty="0">
              <a:latin typeface="Tahoma" panose="020B0604030504040204" pitchFamily="34" charset="0"/>
              <a:ea typeface="Tahoma" panose="020B0604030504040204" pitchFamily="34" charset="0"/>
              <a:cs typeface="Tahoma" panose="020B0604030504040204" pitchFamily="34" charset="0"/>
            </a:endParaRPr>
          </a:p>
        </p:txBody>
      </p:sp>
      <p:sp>
        <p:nvSpPr>
          <p:cNvPr id="40" name="TextBox 39">
            <a:extLst>
              <a:ext uri="{FF2B5EF4-FFF2-40B4-BE49-F238E27FC236}">
                <a16:creationId xmlns:a16="http://schemas.microsoft.com/office/drawing/2014/main" id="{105F209E-00ED-4278-BFF6-781C4CB6666C}"/>
              </a:ext>
            </a:extLst>
          </p:cNvPr>
          <p:cNvSpPr txBox="1"/>
          <p:nvPr/>
        </p:nvSpPr>
        <p:spPr>
          <a:xfrm>
            <a:off x="332505" y="8652367"/>
            <a:ext cx="2554329" cy="830997"/>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Trả</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736CCB0-022F-48EC-971A-5EA55C869BB4}"/>
                  </a:ext>
                </a:extLst>
              </p:cNvPr>
              <p:cNvSpPr txBox="1"/>
              <p:nvPr/>
            </p:nvSpPr>
            <p:spPr>
              <a:xfrm>
                <a:off x="332505" y="3574055"/>
                <a:ext cx="15848399" cy="5262979"/>
              </a:xfrm>
              <a:prstGeom prst="rect">
                <a:avLst/>
              </a:prstGeom>
              <a:noFill/>
            </p:spPr>
            <p:txBody>
              <a:bodyPr wrap="square" rtlCol="0">
                <a:spAutoFit/>
              </a:bodyPr>
              <a:lstStyle/>
              <a:p>
                <a:r>
                  <a:rPr lang="en-US" sz="4200" b="1" dirty="0" err="1">
                    <a:latin typeface="Tahoma" panose="020B0604030504040204" pitchFamily="34" charset="0"/>
                    <a:ea typeface="Tahoma" panose="020B0604030504040204" pitchFamily="34" charset="0"/>
                    <a:cs typeface="Tahoma" panose="020B0604030504040204" pitchFamily="34" charset="0"/>
                  </a:rPr>
                  <a:t>Chọn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ngẫu</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nhiên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một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sinh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trong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tổ</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Xét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các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biến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cố</a:t>
                </a:r>
                <a:endParaRPr lang="vi-VN" sz="4200"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4200" b="1" i="1">
                        <a:latin typeface="Cambria Math" panose="02040503050406030204" pitchFamily="18" charset="0"/>
                      </a:rPr>
                      <m:t>𝑨</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sinh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đó</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được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điểm</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giỏi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môn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Ngữ</a:t>
                </a:r>
                <a:r>
                  <a:rPr lang="en-US" sz="4200" b="1" dirty="0">
                    <a:latin typeface="Tahoma" panose="020B0604030504040204" pitchFamily="34" charset="0"/>
                    <a:ea typeface="Tahoma" panose="020B0604030504040204" pitchFamily="34" charset="0"/>
                    <a:cs typeface="Tahoma" panose="020B0604030504040204" pitchFamily="34" charset="0"/>
                  </a:rPr>
                  <a:t> Văn”;</a:t>
                </a:r>
                <a:endParaRPr lang="vi-VN" sz="4200"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4200" b="1" i="1">
                        <a:latin typeface="Cambria Math" panose="02040503050406030204" pitchFamily="18" charset="0"/>
                      </a:rPr>
                      <m:t>𝑩</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sinh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đó</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được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điểm</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giỏi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môn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Toán</a:t>
                </a:r>
                <a:r>
                  <a:rPr lang="en-US" sz="4200" b="1" dirty="0">
                    <a:latin typeface="Tahoma" panose="020B0604030504040204" pitchFamily="34" charset="0"/>
                    <a:ea typeface="Tahoma" panose="020B0604030504040204" pitchFamily="34" charset="0"/>
                    <a:cs typeface="Tahoma" panose="020B0604030504040204" pitchFamily="34" charset="0"/>
                  </a:rPr>
                  <a:t>”;</a:t>
                </a:r>
                <a:endParaRPr lang="vi-VN" sz="4200"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4200" b="1" i="1">
                        <a:latin typeface="Cambria Math" panose="02040503050406030204" pitchFamily="18" charset="0"/>
                      </a:rPr>
                      <m:t>𝑪</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sinh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đó</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được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điểm</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giỏi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môn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Ngữ</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Văn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hoặc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điểm</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giỏi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môn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Toán</a:t>
                </a:r>
                <a:r>
                  <a:rPr lang="en-US" sz="4200" b="1" dirty="0">
                    <a:latin typeface="Tahoma" panose="020B0604030504040204" pitchFamily="34" charset="0"/>
                    <a:ea typeface="Tahoma" panose="020B0604030504040204" pitchFamily="34" charset="0"/>
                    <a:cs typeface="Tahoma" panose="020B0604030504040204" pitchFamily="34" charset="0"/>
                  </a:rPr>
                  <a:t>”.</a:t>
                </a:r>
                <a:endParaRPr lang="vi-VN" sz="4200" dirty="0">
                  <a:latin typeface="Tahoma" panose="020B0604030504040204" pitchFamily="34" charset="0"/>
                  <a:ea typeface="Tahoma" panose="020B0604030504040204" pitchFamily="34" charset="0"/>
                  <a:cs typeface="Tahoma" panose="020B0604030504040204" pitchFamily="34" charset="0"/>
                </a:endParaRPr>
              </a:p>
              <a:p>
                <a:r>
                  <a:rPr lang="en-US" sz="4200" b="1" dirty="0">
                    <a:latin typeface="Tahoma" panose="020B0604030504040204" pitchFamily="34" charset="0"/>
                    <a:ea typeface="Tahoma" panose="020B0604030504040204" pitchFamily="34" charset="0"/>
                    <a:cs typeface="Tahoma" panose="020B0604030504040204" pitchFamily="34" charset="0"/>
                  </a:rPr>
                  <a:t>a) </a:t>
                </a:r>
                <a:r>
                  <a:rPr lang="en-US" sz="4200" b="1" dirty="0" err="1">
                    <a:latin typeface="Tahoma" panose="020B0604030504040204" pitchFamily="34" charset="0"/>
                    <a:ea typeface="Tahoma" panose="020B0604030504040204" pitchFamily="34" charset="0"/>
                    <a:cs typeface="Tahoma" panose="020B0604030504040204" pitchFamily="34" charset="0"/>
                  </a:rPr>
                  <a:t>Mô</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tả</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không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gian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mẫu</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các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tập</a:t>
                </a:r>
                <a:r>
                  <a:rPr lang="en-US" sz="4200" b="1" dirty="0">
                    <a:latin typeface="Tahoma" panose="020B0604030504040204" pitchFamily="34" charset="0"/>
                    <a:ea typeface="Tahoma" panose="020B0604030504040204" pitchFamily="34" charset="0"/>
                    <a:cs typeface="Tahoma" panose="020B0604030504040204" pitchFamily="34" charset="0"/>
                  </a:rPr>
                  <a:t> con </a:t>
                </a:r>
                <a14:m>
                  <m:oMath xmlns:m="http://schemas.openxmlformats.org/officeDocument/2006/math">
                    <m:r>
                      <a:rPr lang="en-US" sz="4200" b="1" i="1">
                        <a:latin typeface="Cambria Math" panose="02040503050406030204" pitchFamily="18" charset="0"/>
                      </a:rPr>
                      <m:t>𝑨</m:t>
                    </m:r>
                  </m:oMath>
                </a14:m>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𝑩</m:t>
                    </m:r>
                  </m:oMath>
                </a14:m>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𝑪</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của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không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gian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mẫu</a:t>
                </a:r>
                <a:r>
                  <a:rPr lang="en-US" sz="4200" b="1" dirty="0">
                    <a:latin typeface="Tahoma" panose="020B0604030504040204" pitchFamily="34" charset="0"/>
                    <a:ea typeface="Tahoma" panose="020B0604030504040204" pitchFamily="34" charset="0"/>
                    <a:cs typeface="Tahoma" panose="020B0604030504040204" pitchFamily="34" charset="0"/>
                  </a:rPr>
                  <a:t>.</a:t>
                </a:r>
                <a:endParaRPr lang="vi-VN" sz="4200" dirty="0">
                  <a:latin typeface="Tahoma" panose="020B0604030504040204" pitchFamily="34" charset="0"/>
                  <a:ea typeface="Tahoma" panose="020B0604030504040204" pitchFamily="34" charset="0"/>
                  <a:cs typeface="Tahoma" panose="020B0604030504040204" pitchFamily="34" charset="0"/>
                </a:endParaRPr>
              </a:p>
              <a:p>
                <a:r>
                  <a:rPr lang="en-US" sz="4200" b="1" dirty="0">
                    <a:latin typeface="Tahoma" panose="020B0604030504040204" pitchFamily="34" charset="0"/>
                    <a:ea typeface="Tahoma" panose="020B0604030504040204" pitchFamily="34" charset="0"/>
                    <a:cs typeface="Tahoma" panose="020B0604030504040204" pitchFamily="34" charset="0"/>
                  </a:rPr>
                  <a:t>b) </a:t>
                </a:r>
                <a:r>
                  <a:rPr lang="en-US" sz="4200" b="1" dirty="0" err="1">
                    <a:latin typeface="Tahoma" panose="020B0604030504040204" pitchFamily="34" charset="0"/>
                    <a:ea typeface="Tahoma" panose="020B0604030504040204" pitchFamily="34" charset="0"/>
                    <a:cs typeface="Tahoma" panose="020B0604030504040204" pitchFamily="34" charset="0"/>
                  </a:rPr>
                  <a:t>Tìm</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𝑨</m:t>
                    </m:r>
                    <m:r>
                      <a:rPr lang="en-US" sz="4200" b="1" i="1">
                        <a:latin typeface="Cambria Math" panose="02040503050406030204" pitchFamily="18" charset="0"/>
                      </a:rPr>
                      <m:t>∪</m:t>
                    </m:r>
                    <m:r>
                      <a:rPr lang="en-US" sz="4200" b="1" i="1">
                        <a:latin typeface="Cambria Math" panose="02040503050406030204" pitchFamily="18" charset="0"/>
                      </a:rPr>
                      <m:t>𝑩</m:t>
                    </m:r>
                  </m:oMath>
                </a14:m>
                <a:r>
                  <a:rPr lang="en-US" sz="42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1" name="TextBox 40">
                <a:extLst>
                  <a:ext uri="{FF2B5EF4-FFF2-40B4-BE49-F238E27FC236}">
                    <a16:creationId xmlns:a16="http://schemas.microsoft.com/office/drawing/2014/main" id="{B736CCB0-022F-48EC-971A-5EA55C869BB4}"/>
                  </a:ext>
                </a:extLst>
              </p:cNvPr>
              <p:cNvSpPr txBox="1">
                <a:spLocks noRot="1" noChangeAspect="1" noMove="1" noResize="1" noEditPoints="1" noAdjustHandles="1" noChangeArrowheads="1" noChangeShapeType="1" noTextEdit="1"/>
              </p:cNvSpPr>
              <p:nvPr/>
            </p:nvSpPr>
            <p:spPr>
              <a:xfrm>
                <a:off x="332505" y="3574055"/>
                <a:ext cx="15848399" cy="5262979"/>
              </a:xfrm>
              <a:prstGeom prst="rect">
                <a:avLst/>
              </a:prstGeom>
              <a:blipFill>
                <a:blip r:embed="rId3"/>
                <a:stretch>
                  <a:fillRect l="-1501" t="-2315" r="-962" b="-4167"/>
                </a:stretch>
              </a:blipFill>
            </p:spPr>
            <p:txBody>
              <a:bodyPr/>
              <a:lstStyle/>
              <a:p>
                <a:r>
                  <a:rPr lang="vi-VN">
                    <a:noFill/>
                  </a:rPr>
                  <a:t> </a:t>
                </a:r>
              </a:p>
            </p:txBody>
          </p:sp>
        </mc:Fallback>
      </mc:AlternateContent>
      <p:pic>
        <p:nvPicPr>
          <p:cNvPr id="42" name="Picture 41">
            <a:extLst>
              <a:ext uri="{FF2B5EF4-FFF2-40B4-BE49-F238E27FC236}">
                <a16:creationId xmlns:a16="http://schemas.microsoft.com/office/drawing/2014/main" id="{3D8A8C20-AF75-4429-815B-BFCB3B391BB5}"/>
              </a:ext>
            </a:extLst>
          </p:cNvPr>
          <p:cNvPicPr>
            <a:picLocks noChangeAspect="1"/>
          </p:cNvPicPr>
          <p:nvPr/>
        </p:nvPicPr>
        <p:blipFill>
          <a:blip r:embed="rId4"/>
          <a:stretch>
            <a:fillRect/>
          </a:stretch>
        </p:blipFill>
        <p:spPr>
          <a:xfrm>
            <a:off x="16423585" y="3071250"/>
            <a:ext cx="7715257" cy="5733744"/>
          </a:xfrm>
          <a:prstGeom prst="rect">
            <a:avLst/>
          </a:prstGeom>
        </p:spPr>
      </p:pic>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C0631F96-69C2-4674-8498-D754936D0272}"/>
                  </a:ext>
                </a:extLst>
              </p:cNvPr>
              <p:cNvSpPr txBox="1"/>
              <p:nvPr/>
            </p:nvSpPr>
            <p:spPr>
              <a:xfrm>
                <a:off x="609592" y="9483364"/>
                <a:ext cx="23774407" cy="3970318"/>
              </a:xfrm>
              <a:prstGeom prst="rect">
                <a:avLst/>
              </a:prstGeom>
              <a:noFill/>
            </p:spPr>
            <p:txBody>
              <a:bodyPr wrap="square" rtlCol="0">
                <a:spAutoFit/>
              </a:bodyPr>
              <a:lstStyle/>
              <a:p>
                <a:pPr marL="742950" indent="-742950">
                  <a:buAutoNum type="alphaLcParenR"/>
                </a:pPr>
                <a:r>
                  <a:rPr lang="en-US" sz="4200" b="1" dirty="0" err="1">
                    <a:latin typeface="Tahoma" panose="020B0604030504040204" pitchFamily="34" charset="0"/>
                    <a:ea typeface="Tahoma" panose="020B0604030504040204" pitchFamily="34" charset="0"/>
                    <a:cs typeface="Tahoma" panose="020B0604030504040204" pitchFamily="34" charset="0"/>
                  </a:rPr>
                  <a:t>Không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gian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mẫu</a:t>
                </a:r>
                <a:r>
                  <a:rPr lang="en-US" sz="4200" b="1" dirty="0">
                    <a:latin typeface="Tahoma" panose="020B0604030504040204" pitchFamily="34" charset="0"/>
                    <a:ea typeface="Tahoma" panose="020B0604030504040204" pitchFamily="34" charset="0"/>
                    <a:cs typeface="Tahoma" panose="020B0604030504040204" pitchFamily="34" charset="0"/>
                  </a:rPr>
                  <a:t> </a:t>
                </a:r>
              </a:p>
              <a:p>
                <a14:m>
                  <m:oMath xmlns:m="http://schemas.openxmlformats.org/officeDocument/2006/math">
                    <m:r>
                      <a:rPr lang="en-US" sz="4200" b="1" i="1">
                        <a:latin typeface="Cambria Math" panose="02040503050406030204" pitchFamily="18" charset="0"/>
                      </a:rPr>
                      <m:t>𝜴</m:t>
                    </m:r>
                    <m:r>
                      <a:rPr lang="en-US" sz="4200" b="1" i="1">
                        <a:latin typeface="Cambria Math" panose="02040503050406030204" pitchFamily="18" charset="0"/>
                      </a:rPr>
                      <m:t>=</m:t>
                    </m:r>
                  </m:oMath>
                </a14:m>
                <a:r>
                  <a:rPr lang="en-US" sz="4200" b="1" dirty="0">
                    <a:latin typeface="Tahoma" panose="020B0604030504040204" pitchFamily="34" charset="0"/>
                    <a:ea typeface="Tahoma" panose="020B0604030504040204" pitchFamily="34" charset="0"/>
                    <a:cs typeface="Tahoma" panose="020B0604030504040204" pitchFamily="34" charset="0"/>
                  </a:rPr>
                  <a:t>{</a:t>
                </a:r>
                <a:r>
                  <a:rPr lang="en-US" sz="4200" b="1" dirty="0" err="1">
                    <a:latin typeface="Tahoma" panose="020B0604030504040204" pitchFamily="34" charset="0"/>
                    <a:ea typeface="Tahoma" panose="020B0604030504040204" pitchFamily="34" charset="0"/>
                    <a:cs typeface="Tahoma" panose="020B0604030504040204" pitchFamily="34" charset="0"/>
                  </a:rPr>
                  <a:t>Bảo</a:t>
                </a:r>
                <a:r>
                  <a:rPr lang="en-US" sz="4200" b="1" dirty="0">
                    <a:latin typeface="Tahoma" panose="020B0604030504040204" pitchFamily="34" charset="0"/>
                    <a:ea typeface="Tahoma" panose="020B0604030504040204" pitchFamily="34" charset="0"/>
                    <a:cs typeface="Tahoma" panose="020B0604030504040204" pitchFamily="34" charset="0"/>
                  </a:rPr>
                  <a:t>; Dung; </a:t>
                </a:r>
                <a:r>
                  <a:rPr lang="en-US" sz="4200" b="1" dirty="0" err="1">
                    <a:latin typeface="Tahoma" panose="020B0604030504040204" pitchFamily="34" charset="0"/>
                    <a:ea typeface="Tahoma" panose="020B0604030504040204" pitchFamily="34" charset="0"/>
                    <a:cs typeface="Tahoma" panose="020B0604030504040204" pitchFamily="34" charset="0"/>
                  </a:rPr>
                  <a:t>Định</a:t>
                </a:r>
                <a:r>
                  <a:rPr lang="en-US" sz="4200" b="1" dirty="0">
                    <a:latin typeface="Tahoma" panose="020B0604030504040204" pitchFamily="34" charset="0"/>
                    <a:ea typeface="Tahoma" panose="020B0604030504040204" pitchFamily="34" charset="0"/>
                    <a:cs typeface="Tahoma" panose="020B0604030504040204" pitchFamily="34" charset="0"/>
                  </a:rPr>
                  <a:t>; Lan; Long; </a:t>
                </a:r>
                <a:r>
                  <a:rPr lang="en-US" sz="4200" b="1" dirty="0" err="1">
                    <a:latin typeface="Tahoma" panose="020B0604030504040204" pitchFamily="34" charset="0"/>
                    <a:ea typeface="Tahoma" panose="020B0604030504040204" pitchFamily="34" charset="0"/>
                    <a:cs typeface="Tahoma" panose="020B0604030504040204" pitchFamily="34" charset="0"/>
                  </a:rPr>
                  <a:t>Hương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Phúc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Cường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Tuấn</a:t>
                </a:r>
                <a:r>
                  <a:rPr lang="en-US" sz="4200" b="1" dirty="0">
                    <a:latin typeface="Tahoma" panose="020B0604030504040204" pitchFamily="34" charset="0"/>
                    <a:ea typeface="Tahoma" panose="020B0604030504040204" pitchFamily="34" charset="0"/>
                    <a:cs typeface="Tahoma" panose="020B0604030504040204" pitchFamily="34" charset="0"/>
                  </a:rPr>
                  <a:t>; Trang}.</a:t>
                </a:r>
                <a:endParaRPr lang="vi-VN" sz="4200"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4200" b="1" i="1">
                        <a:latin typeface="Cambria Math" panose="02040503050406030204" pitchFamily="18" charset="0"/>
                      </a:rPr>
                      <m:t>𝑨</m:t>
                    </m:r>
                    <m:r>
                      <a:rPr lang="en-US" sz="4200" b="1" i="1">
                        <a:latin typeface="Cambria Math" panose="02040503050406030204" pitchFamily="18" charset="0"/>
                      </a:rPr>
                      <m:t>=</m:t>
                    </m:r>
                  </m:oMath>
                </a14:m>
                <a:r>
                  <a:rPr lang="en-US" sz="4200" b="1" dirty="0">
                    <a:latin typeface="Tahoma" panose="020B0604030504040204" pitchFamily="34" charset="0"/>
                    <a:ea typeface="Tahoma" panose="020B0604030504040204" pitchFamily="34" charset="0"/>
                    <a:cs typeface="Tahoma" panose="020B0604030504040204" pitchFamily="34" charset="0"/>
                  </a:rPr>
                  <a:t>{Dung; Long; </a:t>
                </a:r>
                <a:r>
                  <a:rPr lang="en-US" sz="4200" b="1" dirty="0" err="1">
                    <a:latin typeface="Tahoma" panose="020B0604030504040204" pitchFamily="34" charset="0"/>
                    <a:ea typeface="Tahoma" panose="020B0604030504040204" pitchFamily="34" charset="0"/>
                    <a:cs typeface="Tahoma" panose="020B0604030504040204" pitchFamily="34" charset="0"/>
                  </a:rPr>
                  <a:t>Cường</a:t>
                </a:r>
                <a:r>
                  <a:rPr lang="en-US" sz="4200" b="1" dirty="0">
                    <a:latin typeface="Tahoma" panose="020B0604030504040204" pitchFamily="34" charset="0"/>
                    <a:ea typeface="Tahoma" panose="020B0604030504040204" pitchFamily="34" charset="0"/>
                    <a:cs typeface="Tahoma" panose="020B0604030504040204" pitchFamily="34" charset="0"/>
                  </a:rPr>
                  <a:t>; Trang}</a:t>
                </a:r>
                <a:endParaRPr lang="vi-VN" sz="4200"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4200" b="1" i="1">
                        <a:latin typeface="Cambria Math" panose="02040503050406030204" pitchFamily="18" charset="0"/>
                      </a:rPr>
                      <m:t>𝑩</m:t>
                    </m:r>
                    <m:r>
                      <a:rPr lang="en-US" sz="4200" b="1" i="1">
                        <a:latin typeface="Cambria Math" panose="02040503050406030204" pitchFamily="18" charset="0"/>
                      </a:rPr>
                      <m:t>=</m:t>
                    </m:r>
                  </m:oMath>
                </a14:m>
                <a:r>
                  <a:rPr lang="en-US" sz="4200" b="1" dirty="0">
                    <a:latin typeface="Tahoma" panose="020B0604030504040204" pitchFamily="34" charset="0"/>
                    <a:ea typeface="Tahoma" panose="020B0604030504040204" pitchFamily="34" charset="0"/>
                    <a:cs typeface="Tahoma" panose="020B0604030504040204" pitchFamily="34" charset="0"/>
                  </a:rPr>
                  <a:t>{Lan; </a:t>
                </a:r>
                <a:r>
                  <a:rPr lang="en-US" sz="4200" b="1" dirty="0" err="1">
                    <a:latin typeface="Tahoma" panose="020B0604030504040204" pitchFamily="34" charset="0"/>
                    <a:ea typeface="Tahoma" panose="020B0604030504040204" pitchFamily="34" charset="0"/>
                    <a:cs typeface="Tahoma" panose="020B0604030504040204" pitchFamily="34" charset="0"/>
                  </a:rPr>
                  <a:t>Hương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Phúc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Cường</a:t>
                </a:r>
                <a:r>
                  <a:rPr lang="en-US" sz="4200" b="1" dirty="0">
                    <a:latin typeface="Tahoma" panose="020B0604030504040204" pitchFamily="34" charset="0"/>
                    <a:ea typeface="Tahoma" panose="020B0604030504040204" pitchFamily="34" charset="0"/>
                    <a:cs typeface="Tahoma" panose="020B0604030504040204" pitchFamily="34" charset="0"/>
                  </a:rPr>
                  <a:t>; Trang}</a:t>
                </a:r>
                <a:endParaRPr lang="vi-VN" sz="4200"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4200" b="1" i="1">
                        <a:latin typeface="Cambria Math" panose="02040503050406030204" pitchFamily="18" charset="0"/>
                      </a:rPr>
                      <m:t>𝑪</m:t>
                    </m:r>
                    <m:r>
                      <a:rPr lang="en-US" sz="4200" b="1" i="1">
                        <a:latin typeface="Cambria Math" panose="02040503050406030204" pitchFamily="18" charset="0"/>
                      </a:rPr>
                      <m:t>=</m:t>
                    </m:r>
                  </m:oMath>
                </a14:m>
                <a:r>
                  <a:rPr lang="en-US" sz="4200" b="1" dirty="0">
                    <a:latin typeface="Tahoma" panose="020B0604030504040204" pitchFamily="34" charset="0"/>
                    <a:ea typeface="Tahoma" panose="020B0604030504040204" pitchFamily="34" charset="0"/>
                    <a:cs typeface="Tahoma" panose="020B0604030504040204" pitchFamily="34" charset="0"/>
                  </a:rPr>
                  <a:t>{Dung; Long; </a:t>
                </a:r>
                <a:r>
                  <a:rPr lang="en-US" sz="4200" b="1" dirty="0" err="1">
                    <a:latin typeface="Tahoma" panose="020B0604030504040204" pitchFamily="34" charset="0"/>
                    <a:ea typeface="Tahoma" panose="020B0604030504040204" pitchFamily="34" charset="0"/>
                    <a:cs typeface="Tahoma" panose="020B0604030504040204" pitchFamily="34" charset="0"/>
                  </a:rPr>
                  <a:t>Cường</a:t>
                </a:r>
                <a:r>
                  <a:rPr lang="en-US" sz="4200" b="1" dirty="0">
                    <a:latin typeface="Tahoma" panose="020B0604030504040204" pitchFamily="34" charset="0"/>
                    <a:ea typeface="Tahoma" panose="020B0604030504040204" pitchFamily="34" charset="0"/>
                    <a:cs typeface="Tahoma" panose="020B0604030504040204" pitchFamily="34" charset="0"/>
                  </a:rPr>
                  <a:t>; Trang; Lan; </a:t>
                </a:r>
                <a:r>
                  <a:rPr lang="en-US" sz="4200" b="1" dirty="0" err="1">
                    <a:latin typeface="Tahoma" panose="020B0604030504040204" pitchFamily="34" charset="0"/>
                    <a:ea typeface="Tahoma" panose="020B0604030504040204" pitchFamily="34" charset="0"/>
                    <a:cs typeface="Tahoma" panose="020B0604030504040204" pitchFamily="34" charset="0"/>
                  </a:rPr>
                  <a:t>Hương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Phúc</a:t>
                </a:r>
                <a:r>
                  <a:rPr lang="en-US" sz="4200" b="1" dirty="0">
                    <a:latin typeface="Tahoma" panose="020B0604030504040204" pitchFamily="34" charset="0"/>
                    <a:ea typeface="Tahoma" panose="020B0604030504040204" pitchFamily="34" charset="0"/>
                    <a:cs typeface="Tahoma" panose="020B0604030504040204" pitchFamily="34" charset="0"/>
                  </a:rPr>
                  <a:t>}</a:t>
                </a:r>
                <a:endParaRPr lang="vi-VN" sz="4200" dirty="0">
                  <a:latin typeface="Tahoma" panose="020B0604030504040204" pitchFamily="34" charset="0"/>
                  <a:ea typeface="Tahoma" panose="020B0604030504040204" pitchFamily="34" charset="0"/>
                  <a:cs typeface="Tahoma" panose="020B0604030504040204" pitchFamily="34" charset="0"/>
                </a:endParaRPr>
              </a:p>
              <a:p>
                <a:r>
                  <a:rPr lang="en-US" sz="42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200" b="1" i="1">
                        <a:latin typeface="Cambria Math" panose="02040503050406030204" pitchFamily="18" charset="0"/>
                      </a:rPr>
                      <m:t>𝑨</m:t>
                    </m:r>
                    <m:r>
                      <a:rPr lang="en-US" sz="4200" b="1" i="1">
                        <a:latin typeface="Cambria Math" panose="02040503050406030204" pitchFamily="18" charset="0"/>
                      </a:rPr>
                      <m:t>∪</m:t>
                    </m:r>
                    <m:r>
                      <a:rPr lang="en-US" sz="4200" b="1" i="1">
                        <a:latin typeface="Cambria Math" panose="02040503050406030204" pitchFamily="18" charset="0"/>
                      </a:rPr>
                      <m:t>𝑩</m:t>
                    </m:r>
                    <m:r>
                      <a:rPr lang="en-US" sz="4200" b="1" i="1">
                        <a:latin typeface="Cambria Math" panose="02040503050406030204" pitchFamily="18" charset="0"/>
                      </a:rPr>
                      <m:t>=</m:t>
                    </m:r>
                  </m:oMath>
                </a14:m>
                <a:r>
                  <a:rPr lang="en-US" sz="4200" b="1" dirty="0">
                    <a:latin typeface="Tahoma" panose="020B0604030504040204" pitchFamily="34" charset="0"/>
                    <a:ea typeface="Tahoma" panose="020B0604030504040204" pitchFamily="34" charset="0"/>
                    <a:cs typeface="Tahoma" panose="020B0604030504040204" pitchFamily="34" charset="0"/>
                  </a:rPr>
                  <a:t>{Dung; Long; </a:t>
                </a:r>
                <a:r>
                  <a:rPr lang="en-US" sz="4200" b="1" dirty="0" err="1">
                    <a:latin typeface="Tahoma" panose="020B0604030504040204" pitchFamily="34" charset="0"/>
                    <a:ea typeface="Tahoma" panose="020B0604030504040204" pitchFamily="34" charset="0"/>
                    <a:cs typeface="Tahoma" panose="020B0604030504040204" pitchFamily="34" charset="0"/>
                  </a:rPr>
                  <a:t>Cường</a:t>
                </a:r>
                <a:r>
                  <a:rPr lang="en-US" sz="4200" b="1" dirty="0">
                    <a:latin typeface="Tahoma" panose="020B0604030504040204" pitchFamily="34" charset="0"/>
                    <a:ea typeface="Tahoma" panose="020B0604030504040204" pitchFamily="34" charset="0"/>
                    <a:cs typeface="Tahoma" panose="020B0604030504040204" pitchFamily="34" charset="0"/>
                  </a:rPr>
                  <a:t>; Trang; Lan; </a:t>
                </a:r>
                <a:r>
                  <a:rPr lang="en-US" sz="4200" b="1" dirty="0" err="1">
                    <a:latin typeface="Tahoma" panose="020B0604030504040204" pitchFamily="34" charset="0"/>
                    <a:ea typeface="Tahoma" panose="020B0604030504040204" pitchFamily="34" charset="0"/>
                    <a:cs typeface="Tahoma" panose="020B0604030504040204" pitchFamily="34" charset="0"/>
                  </a:rPr>
                  <a:t>Hương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Phúc</a:t>
                </a:r>
                <a:r>
                  <a:rPr lang="en-US" sz="42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3" name="TextBox 42">
                <a:extLst>
                  <a:ext uri="{FF2B5EF4-FFF2-40B4-BE49-F238E27FC236}">
                    <a16:creationId xmlns:a16="http://schemas.microsoft.com/office/drawing/2014/main" id="{C0631F96-69C2-4674-8498-D754936D0272}"/>
                  </a:ext>
                </a:extLst>
              </p:cNvPr>
              <p:cNvSpPr txBox="1">
                <a:spLocks noRot="1" noChangeAspect="1" noMove="1" noResize="1" noEditPoints="1" noAdjustHandles="1" noChangeArrowheads="1" noChangeShapeType="1" noTextEdit="1"/>
              </p:cNvSpPr>
              <p:nvPr/>
            </p:nvSpPr>
            <p:spPr>
              <a:xfrm>
                <a:off x="609592" y="9483364"/>
                <a:ext cx="23774407" cy="3970318"/>
              </a:xfrm>
              <a:prstGeom prst="rect">
                <a:avLst/>
              </a:prstGeom>
              <a:blipFill>
                <a:blip r:embed="rId5"/>
                <a:stretch>
                  <a:fillRect l="-1000" t="-3226" b="-5991"/>
                </a:stretch>
              </a:blipFill>
            </p:spPr>
            <p:txBody>
              <a:bodyPr/>
              <a:lstStyle/>
              <a:p>
                <a:r>
                  <a:rPr lang="vi-VN">
                    <a:noFill/>
                  </a:rPr>
                  <a:t> </a:t>
                </a:r>
              </a:p>
            </p:txBody>
          </p:sp>
        </mc:Fallback>
      </mc:AlternateContent>
    </p:spTree>
    <p:extLst>
      <p:ext uri="{BB962C8B-B14F-4D97-AF65-F5344CB8AC3E}">
        <p14:creationId xmlns:p14="http://schemas.microsoft.com/office/powerpoint/2010/main" val="1906935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1">
                                            <p:txEl>
                                              <p:pRg st="0" end="0"/>
                                            </p:txEl>
                                          </p:spTgt>
                                        </p:tgtEl>
                                        <p:attrNameLst>
                                          <p:attrName>style.visibility</p:attrName>
                                        </p:attrNameLst>
                                      </p:cBhvr>
                                      <p:to>
                                        <p:strVal val="visible"/>
                                      </p:to>
                                    </p:set>
                                    <p:animEffect transition="in" filter="wipe(left)">
                                      <p:cBhvr>
                                        <p:cTn id="14" dur="500"/>
                                        <p:tgtEl>
                                          <p:spTgt spid="4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1">
                                            <p:txEl>
                                              <p:pRg st="1" end="1"/>
                                            </p:txEl>
                                          </p:spTgt>
                                        </p:tgtEl>
                                        <p:attrNameLst>
                                          <p:attrName>style.visibility</p:attrName>
                                        </p:attrNameLst>
                                      </p:cBhvr>
                                      <p:to>
                                        <p:strVal val="visible"/>
                                      </p:to>
                                    </p:set>
                                    <p:animEffect transition="in" filter="wipe(left)">
                                      <p:cBhvr>
                                        <p:cTn id="19" dur="500"/>
                                        <p:tgtEl>
                                          <p:spTgt spid="4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1">
                                            <p:txEl>
                                              <p:pRg st="2" end="2"/>
                                            </p:txEl>
                                          </p:spTgt>
                                        </p:tgtEl>
                                        <p:attrNameLst>
                                          <p:attrName>style.visibility</p:attrName>
                                        </p:attrNameLst>
                                      </p:cBhvr>
                                      <p:to>
                                        <p:strVal val="visible"/>
                                      </p:to>
                                    </p:set>
                                    <p:animEffect transition="in" filter="wipe(left)">
                                      <p:cBhvr>
                                        <p:cTn id="24" dur="500"/>
                                        <p:tgtEl>
                                          <p:spTgt spid="4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1">
                                            <p:txEl>
                                              <p:pRg st="3" end="3"/>
                                            </p:txEl>
                                          </p:spTgt>
                                        </p:tgtEl>
                                        <p:attrNameLst>
                                          <p:attrName>style.visibility</p:attrName>
                                        </p:attrNameLst>
                                      </p:cBhvr>
                                      <p:to>
                                        <p:strVal val="visible"/>
                                      </p:to>
                                    </p:set>
                                    <p:animEffect transition="in" filter="wipe(left)">
                                      <p:cBhvr>
                                        <p:cTn id="29" dur="500"/>
                                        <p:tgtEl>
                                          <p:spTgt spid="4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1">
                                            <p:txEl>
                                              <p:pRg st="4" end="4"/>
                                            </p:txEl>
                                          </p:spTgt>
                                        </p:tgtEl>
                                        <p:attrNameLst>
                                          <p:attrName>style.visibility</p:attrName>
                                        </p:attrNameLst>
                                      </p:cBhvr>
                                      <p:to>
                                        <p:strVal val="visible"/>
                                      </p:to>
                                    </p:set>
                                    <p:animEffect transition="in" filter="wipe(left)">
                                      <p:cBhvr>
                                        <p:cTn id="34" dur="500"/>
                                        <p:tgtEl>
                                          <p:spTgt spid="4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1">
                                            <p:txEl>
                                              <p:pRg st="5" end="5"/>
                                            </p:txEl>
                                          </p:spTgt>
                                        </p:tgtEl>
                                        <p:attrNameLst>
                                          <p:attrName>style.visibility</p:attrName>
                                        </p:attrNameLst>
                                      </p:cBhvr>
                                      <p:to>
                                        <p:strVal val="visible"/>
                                      </p:to>
                                    </p:set>
                                    <p:animEffect transition="in" filter="wipe(left)">
                                      <p:cBhvr>
                                        <p:cTn id="39" dur="500"/>
                                        <p:tgtEl>
                                          <p:spTgt spid="41">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left)">
                                      <p:cBhvr>
                                        <p:cTn id="44" dur="5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3">
                                            <p:txEl>
                                              <p:pRg st="0" end="0"/>
                                            </p:txEl>
                                          </p:spTgt>
                                        </p:tgtEl>
                                        <p:attrNameLst>
                                          <p:attrName>style.visibility</p:attrName>
                                        </p:attrNameLst>
                                      </p:cBhvr>
                                      <p:to>
                                        <p:strVal val="visible"/>
                                      </p:to>
                                    </p:set>
                                    <p:animEffect transition="in" filter="wipe(left)">
                                      <p:cBhvr>
                                        <p:cTn id="49" dur="500"/>
                                        <p:tgtEl>
                                          <p:spTgt spid="43">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3">
                                            <p:txEl>
                                              <p:pRg st="1" end="1"/>
                                            </p:txEl>
                                          </p:spTgt>
                                        </p:tgtEl>
                                        <p:attrNameLst>
                                          <p:attrName>style.visibility</p:attrName>
                                        </p:attrNameLst>
                                      </p:cBhvr>
                                      <p:to>
                                        <p:strVal val="visible"/>
                                      </p:to>
                                    </p:set>
                                    <p:animEffect transition="in" filter="wipe(left)">
                                      <p:cBhvr>
                                        <p:cTn id="54" dur="500"/>
                                        <p:tgtEl>
                                          <p:spTgt spid="43">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3">
                                            <p:txEl>
                                              <p:pRg st="2" end="2"/>
                                            </p:txEl>
                                          </p:spTgt>
                                        </p:tgtEl>
                                        <p:attrNameLst>
                                          <p:attrName>style.visibility</p:attrName>
                                        </p:attrNameLst>
                                      </p:cBhvr>
                                      <p:to>
                                        <p:strVal val="visible"/>
                                      </p:to>
                                    </p:set>
                                    <p:animEffect transition="in" filter="wipe(left)">
                                      <p:cBhvr>
                                        <p:cTn id="59" dur="500"/>
                                        <p:tgtEl>
                                          <p:spTgt spid="43">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3">
                                            <p:txEl>
                                              <p:pRg st="3" end="3"/>
                                            </p:txEl>
                                          </p:spTgt>
                                        </p:tgtEl>
                                        <p:attrNameLst>
                                          <p:attrName>style.visibility</p:attrName>
                                        </p:attrNameLst>
                                      </p:cBhvr>
                                      <p:to>
                                        <p:strVal val="visible"/>
                                      </p:to>
                                    </p:set>
                                    <p:animEffect transition="in" filter="wipe(left)">
                                      <p:cBhvr>
                                        <p:cTn id="64" dur="500"/>
                                        <p:tgtEl>
                                          <p:spTgt spid="43">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43">
                                            <p:txEl>
                                              <p:pRg st="4" end="4"/>
                                            </p:txEl>
                                          </p:spTgt>
                                        </p:tgtEl>
                                        <p:attrNameLst>
                                          <p:attrName>style.visibility</p:attrName>
                                        </p:attrNameLst>
                                      </p:cBhvr>
                                      <p:to>
                                        <p:strVal val="visible"/>
                                      </p:to>
                                    </p:set>
                                    <p:animEffect transition="in" filter="wipe(left)">
                                      <p:cBhvr>
                                        <p:cTn id="69" dur="500"/>
                                        <p:tgtEl>
                                          <p:spTgt spid="43">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43">
                                            <p:txEl>
                                              <p:pRg st="5" end="5"/>
                                            </p:txEl>
                                          </p:spTgt>
                                        </p:tgtEl>
                                        <p:attrNameLst>
                                          <p:attrName>style.visibility</p:attrName>
                                        </p:attrNameLst>
                                      </p:cBhvr>
                                      <p:to>
                                        <p:strVal val="visible"/>
                                      </p:to>
                                    </p:set>
                                    <p:animEffect transition="in" filter="wipe(left)">
                                      <p:cBhvr>
                                        <p:cTn id="74" dur="500"/>
                                        <p:tgtEl>
                                          <p:spTgt spid="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6426104" cy="1277449"/>
            <a:chOff x="10444842" y="2554465"/>
            <a:chExt cx="6589993" cy="1304531"/>
          </a:xfrm>
        </p:grpSpPr>
        <p:sp>
          <p:nvSpPr>
            <p:cNvPr id="210" name="Google Shape;210;p31"/>
            <p:cNvSpPr/>
            <p:nvPr/>
          </p:nvSpPr>
          <p:spPr>
            <a:xfrm flipH="1">
              <a:off x="11125200" y="2590800"/>
              <a:ext cx="5909635"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BIẾN CỐ HỢP</a:t>
              </a:r>
              <a:endParaRPr kumimoji="0"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rPr>
                <a:t>❶</a:t>
              </a:r>
              <a:endParaRPr kumimoji="0"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C22DF43-3E48-4B12-9169-881AACCF1353}"/>
                  </a:ext>
                </a:extLst>
              </p:cNvPr>
              <p:cNvSpPr txBox="1"/>
              <p:nvPr/>
            </p:nvSpPr>
            <p:spPr>
              <a:xfrm>
                <a:off x="361944" y="2164121"/>
                <a:ext cx="23816958" cy="4062651"/>
              </a:xfrm>
              <a:prstGeom prst="rect">
                <a:avLst/>
              </a:prstGeom>
              <a:noFill/>
            </p:spPr>
            <p:txBody>
              <a:bodyPr wrap="square">
                <a:spAutoFit/>
              </a:bodyPr>
              <a:lstStyle/>
              <a:p>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Ví</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dụ</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1: </a:t>
                </a:r>
                <a:r>
                  <a:rPr lang="en-US" sz="4200" b="1" dirty="0" err="1">
                    <a:latin typeface="Tahoma" panose="020B0604030504040204" pitchFamily="34" charset="0"/>
                    <a:ea typeface="Tahoma" panose="020B0604030504040204" pitchFamily="34" charset="0"/>
                    <a:cs typeface="Tahoma" panose="020B0604030504040204" pitchFamily="34" charset="0"/>
                  </a:rPr>
                  <a:t>Một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hộp</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đựng</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𝟏𝟓</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tấm</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thẻ</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cùng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loại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được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đánh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dấu</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số</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từ</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𝟏</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đến</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𝟏𝟓</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Rút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ngẫu</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nhiên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một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tấm</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thẻ</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trong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hộp</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Gọi</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𝑬</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biến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cố</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Số</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ghi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trên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tấm</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thẻ</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số</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lẻ</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𝑭</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biến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cố</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Số</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ghi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trên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tấm</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thẻ</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số</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nguyên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tố</a:t>
                </a:r>
                <a:r>
                  <a:rPr lang="en-US" sz="4200" b="1" dirty="0">
                    <a:latin typeface="Tahoma" panose="020B0604030504040204" pitchFamily="34" charset="0"/>
                    <a:ea typeface="Tahoma" panose="020B0604030504040204" pitchFamily="34" charset="0"/>
                    <a:cs typeface="Tahoma" panose="020B0604030504040204" pitchFamily="34" charset="0"/>
                  </a:rPr>
                  <a:t>”.</a:t>
                </a:r>
                <a:endParaRPr lang="vi-VN" sz="4200" b="1" dirty="0">
                  <a:latin typeface="Tahoma" panose="020B0604030504040204" pitchFamily="34" charset="0"/>
                  <a:ea typeface="Tahoma" panose="020B0604030504040204" pitchFamily="34" charset="0"/>
                  <a:cs typeface="Tahoma" panose="020B0604030504040204" pitchFamily="34" charset="0"/>
                </a:endParaRPr>
              </a:p>
              <a:p>
                <a:r>
                  <a:rPr lang="en-US" sz="4200" b="1" dirty="0">
                    <a:latin typeface="Tahoma" panose="020B0604030504040204" pitchFamily="34" charset="0"/>
                    <a:ea typeface="Tahoma" panose="020B0604030504040204" pitchFamily="34" charset="0"/>
                    <a:cs typeface="Tahoma" panose="020B0604030504040204" pitchFamily="34" charset="0"/>
                  </a:rPr>
                  <a:t>a) </a:t>
                </a:r>
                <a:r>
                  <a:rPr lang="en-US" sz="4200" b="1" dirty="0" err="1">
                    <a:latin typeface="Tahoma" panose="020B0604030504040204" pitchFamily="34" charset="0"/>
                    <a:ea typeface="Tahoma" panose="020B0604030504040204" pitchFamily="34" charset="0"/>
                    <a:cs typeface="Tahoma" panose="020B0604030504040204" pitchFamily="34" charset="0"/>
                  </a:rPr>
                  <a:t>Mô</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tả</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không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gian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mẫu</a:t>
                </a:r>
                <a:r>
                  <a:rPr lang="en-US" sz="4200" b="1" dirty="0">
                    <a:latin typeface="Tahoma" panose="020B0604030504040204" pitchFamily="34" charset="0"/>
                    <a:ea typeface="Tahoma" panose="020B0604030504040204" pitchFamily="34" charset="0"/>
                    <a:cs typeface="Tahoma" panose="020B0604030504040204" pitchFamily="34" charset="0"/>
                  </a:rPr>
                  <a:t>.</a:t>
                </a:r>
                <a:endParaRPr lang="vi-VN" sz="4200" b="1" dirty="0">
                  <a:latin typeface="Tahoma" panose="020B0604030504040204" pitchFamily="34" charset="0"/>
                  <a:ea typeface="Tahoma" panose="020B0604030504040204" pitchFamily="34" charset="0"/>
                  <a:cs typeface="Tahoma" panose="020B0604030504040204" pitchFamily="34" charset="0"/>
                </a:endParaRPr>
              </a:p>
              <a:p>
                <a:r>
                  <a:rPr lang="en-US" sz="4200" b="1" dirty="0">
                    <a:latin typeface="Tahoma" panose="020B0604030504040204" pitchFamily="34" charset="0"/>
                    <a:ea typeface="Tahoma" panose="020B0604030504040204" pitchFamily="34" charset="0"/>
                    <a:cs typeface="Tahoma" panose="020B0604030504040204" pitchFamily="34" charset="0"/>
                  </a:rPr>
                  <a:t>b) </a:t>
                </a:r>
                <a:r>
                  <a:rPr lang="en-US" sz="4200" b="1" dirty="0" err="1">
                    <a:latin typeface="Tahoma" panose="020B0604030504040204" pitchFamily="34" charset="0"/>
                    <a:ea typeface="Tahoma" panose="020B0604030504040204" pitchFamily="34" charset="0"/>
                    <a:cs typeface="Tahoma" panose="020B0604030504040204" pitchFamily="34" charset="0"/>
                  </a:rPr>
                  <a:t>Nêu</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nội</a:t>
                </a:r>
                <a:r>
                  <a:rPr lang="en-US" sz="4200" b="1" dirty="0">
                    <a:latin typeface="Tahoma" panose="020B0604030504040204" pitchFamily="34" charset="0"/>
                    <a:ea typeface="Tahoma" panose="020B0604030504040204" pitchFamily="34" charset="0"/>
                    <a:cs typeface="Tahoma" panose="020B0604030504040204" pitchFamily="34" charset="0"/>
                  </a:rPr>
                  <a:t> dung </a:t>
                </a:r>
                <a:r>
                  <a:rPr lang="en-US" sz="4200" b="1" dirty="0" err="1">
                    <a:latin typeface="Tahoma" panose="020B0604030504040204" pitchFamily="34" charset="0"/>
                    <a:ea typeface="Tahoma" panose="020B0604030504040204" pitchFamily="34" charset="0"/>
                    <a:cs typeface="Tahoma" panose="020B0604030504040204" pitchFamily="34" charset="0"/>
                  </a:rPr>
                  <a:t>của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biến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cố</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hợp</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𝑮</m:t>
                    </m:r>
                    <m:r>
                      <a:rPr lang="en-US" sz="4200" b="1" i="1">
                        <a:latin typeface="Cambria Math" panose="02040503050406030204" pitchFamily="18" charset="0"/>
                      </a:rPr>
                      <m:t>=</m:t>
                    </m:r>
                    <m:r>
                      <a:rPr lang="en-US" sz="4200" b="1" i="1">
                        <a:latin typeface="Cambria Math" panose="02040503050406030204" pitchFamily="18" charset="0"/>
                      </a:rPr>
                      <m:t>𝑬</m:t>
                    </m:r>
                    <m:r>
                      <a:rPr lang="en-US" sz="4200" b="1" i="1">
                        <a:latin typeface="Cambria Math" panose="02040503050406030204" pitchFamily="18" charset="0"/>
                      </a:rPr>
                      <m:t>∪</m:t>
                    </m:r>
                    <m:r>
                      <a:rPr lang="en-US" sz="4200" b="1" i="1">
                        <a:latin typeface="Cambria Math" panose="02040503050406030204" pitchFamily="18" charset="0"/>
                      </a:rPr>
                      <m:t>𝑭</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Hỏi</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𝑮</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tập</a:t>
                </a:r>
                <a:r>
                  <a:rPr lang="en-US" sz="4200" b="1" dirty="0">
                    <a:latin typeface="Tahoma" panose="020B0604030504040204" pitchFamily="34" charset="0"/>
                    <a:ea typeface="Tahoma" panose="020B0604030504040204" pitchFamily="34" charset="0"/>
                    <a:cs typeface="Tahoma" panose="020B0604030504040204" pitchFamily="34" charset="0"/>
                  </a:rPr>
                  <a:t> con </a:t>
                </a:r>
                <a:r>
                  <a:rPr lang="en-US" sz="4200" b="1" dirty="0" err="1">
                    <a:latin typeface="Tahoma" panose="020B0604030504040204" pitchFamily="34" charset="0"/>
                    <a:ea typeface="Tahoma" panose="020B0604030504040204" pitchFamily="34" charset="0"/>
                    <a:cs typeface="Tahoma" panose="020B0604030504040204" pitchFamily="34" charset="0"/>
                  </a:rPr>
                  <a:t>nào</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của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không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gian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mẫu</a:t>
                </a:r>
                <a:r>
                  <a:rPr lang="en-US" sz="4200" b="1" dirty="0">
                    <a:latin typeface="Tahoma" panose="020B0604030504040204" pitchFamily="34" charset="0"/>
                    <a:ea typeface="Tahoma" panose="020B0604030504040204" pitchFamily="34" charset="0"/>
                    <a:cs typeface="Tahoma" panose="020B0604030504040204" pitchFamily="34" charset="0"/>
                  </a:rPr>
                  <a:t>?</a:t>
                </a:r>
                <a:endParaRPr lang="vi-VN" sz="4200" b="1" dirty="0">
                  <a:latin typeface="Tahoma" panose="020B0604030504040204" pitchFamily="34" charset="0"/>
                  <a:ea typeface="Tahoma" panose="020B0604030504040204" pitchFamily="34" charset="0"/>
                  <a:cs typeface="Tahoma" panose="020B0604030504040204" pitchFamily="34" charset="0"/>
                </a:endParaRPr>
              </a:p>
              <a:p>
                <a:endParaRPr lang="en-US" sz="42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9" name="TextBox 38">
                <a:extLst>
                  <a:ext uri="{FF2B5EF4-FFF2-40B4-BE49-F238E27FC236}">
                    <a16:creationId xmlns:a16="http://schemas.microsoft.com/office/drawing/2014/main" id="{8C22DF43-3E48-4B12-9169-881AACCF1353}"/>
                  </a:ext>
                </a:extLst>
              </p:cNvPr>
              <p:cNvSpPr txBox="1">
                <a:spLocks noRot="1" noChangeAspect="1" noMove="1" noResize="1" noEditPoints="1" noAdjustHandles="1" noChangeArrowheads="1" noChangeShapeType="1" noTextEdit="1"/>
              </p:cNvSpPr>
              <p:nvPr/>
            </p:nvSpPr>
            <p:spPr>
              <a:xfrm>
                <a:off x="361944" y="2164121"/>
                <a:ext cx="23816958" cy="4062651"/>
              </a:xfrm>
              <a:prstGeom prst="rect">
                <a:avLst/>
              </a:prstGeom>
              <a:blipFill>
                <a:blip r:embed="rId3"/>
                <a:stretch>
                  <a:fillRect l="-1152" t="-3453" r="-793"/>
                </a:stretch>
              </a:blipFill>
            </p:spPr>
            <p:txBody>
              <a:bodyPr/>
              <a:lstStyle/>
              <a:p>
                <a:r>
                  <a:rPr lang="vi-VN">
                    <a:noFill/>
                  </a:rPr>
                  <a:t> </a:t>
                </a:r>
              </a:p>
            </p:txBody>
          </p:sp>
        </mc:Fallback>
      </mc:AlternateContent>
      <p:sp>
        <p:nvSpPr>
          <p:cNvPr id="40" name="TextBox 39">
            <a:extLst>
              <a:ext uri="{FF2B5EF4-FFF2-40B4-BE49-F238E27FC236}">
                <a16:creationId xmlns:a16="http://schemas.microsoft.com/office/drawing/2014/main" id="{105F209E-00ED-4278-BFF6-781C4CB6666C}"/>
              </a:ext>
            </a:extLst>
          </p:cNvPr>
          <p:cNvSpPr txBox="1"/>
          <p:nvPr/>
        </p:nvSpPr>
        <p:spPr>
          <a:xfrm>
            <a:off x="361944" y="6226772"/>
            <a:ext cx="2554329" cy="830997"/>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Trả</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C0631F96-69C2-4674-8498-D754936D0272}"/>
                  </a:ext>
                </a:extLst>
              </p:cNvPr>
              <p:cNvSpPr txBox="1"/>
              <p:nvPr/>
            </p:nvSpPr>
            <p:spPr>
              <a:xfrm>
                <a:off x="609593" y="7400089"/>
                <a:ext cx="23774407" cy="3323987"/>
              </a:xfrm>
              <a:prstGeom prst="rect">
                <a:avLst/>
              </a:prstGeom>
              <a:noFill/>
            </p:spPr>
            <p:txBody>
              <a:bodyPr wrap="square" rtlCol="0">
                <a:spAutoFit/>
              </a:bodyPr>
              <a:lstStyle/>
              <a:p>
                <a:r>
                  <a:rPr lang="en-US" sz="4200" b="1" dirty="0">
                    <a:latin typeface="Tahoma" panose="020B0604030504040204" pitchFamily="34" charset="0"/>
                    <a:ea typeface="Tahoma" panose="020B0604030504040204" pitchFamily="34" charset="0"/>
                    <a:cs typeface="Tahoma" panose="020B0604030504040204" pitchFamily="34" charset="0"/>
                  </a:rPr>
                  <a:t>a) </a:t>
                </a:r>
                <a:r>
                  <a:rPr lang="en-US" sz="4200" b="1" dirty="0" err="1">
                    <a:latin typeface="Tahoma" panose="020B0604030504040204" pitchFamily="34" charset="0"/>
                    <a:ea typeface="Tahoma" panose="020B0604030504040204" pitchFamily="34" charset="0"/>
                    <a:cs typeface="Tahoma" panose="020B0604030504040204" pitchFamily="34" charset="0"/>
                  </a:rPr>
                  <a:t>Không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gian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mẫu</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𝜴</m:t>
                    </m:r>
                    <m:r>
                      <a:rPr lang="en-US" sz="4200" b="1" i="1">
                        <a:latin typeface="Cambria Math" panose="02040503050406030204" pitchFamily="18" charset="0"/>
                      </a:rPr>
                      <m:t>=</m:t>
                    </m:r>
                    <m:d>
                      <m:dPr>
                        <m:begChr m:val="{"/>
                        <m:endChr m:val="}"/>
                        <m:ctrlPr>
                          <a:rPr lang="vi-VN" sz="4200" b="1" i="1">
                            <a:latin typeface="Cambria Math" panose="02040503050406030204" pitchFamily="18" charset="0"/>
                          </a:rPr>
                        </m:ctrlPr>
                      </m:dPr>
                      <m:e>
                        <m:r>
                          <a:rPr lang="en-US" sz="4200" b="1" i="1">
                            <a:latin typeface="Cambria Math" panose="02040503050406030204" pitchFamily="18" charset="0"/>
                          </a:rPr>
                          <m:t>𝟏</m:t>
                        </m:r>
                        <m:r>
                          <a:rPr lang="en-US" sz="4200" b="1" i="1">
                            <a:latin typeface="Cambria Math" panose="02040503050406030204" pitchFamily="18" charset="0"/>
                          </a:rPr>
                          <m:t>;</m:t>
                        </m:r>
                        <m:r>
                          <a:rPr lang="en-US" sz="4200" b="1" i="1">
                            <a:latin typeface="Cambria Math" panose="02040503050406030204" pitchFamily="18" charset="0"/>
                          </a:rPr>
                          <m:t>𝟐</m:t>
                        </m:r>
                        <m:r>
                          <a:rPr lang="en-US" sz="4200" b="1" i="1">
                            <a:latin typeface="Cambria Math" panose="02040503050406030204" pitchFamily="18" charset="0"/>
                          </a:rPr>
                          <m:t>;</m:t>
                        </m:r>
                        <m:r>
                          <a:rPr lang="en-US" sz="4200" b="1" i="1">
                            <a:latin typeface="Cambria Math" panose="02040503050406030204" pitchFamily="18" charset="0"/>
                          </a:rPr>
                          <m:t>𝟑</m:t>
                        </m:r>
                        <m:r>
                          <a:rPr lang="en-US" sz="4200" b="1" i="1">
                            <a:latin typeface="Cambria Math" panose="02040503050406030204" pitchFamily="18" charset="0"/>
                          </a:rPr>
                          <m:t>;</m:t>
                        </m:r>
                        <m:r>
                          <a:rPr lang="en-US" sz="4200" b="1" i="1">
                            <a:latin typeface="Cambria Math" panose="02040503050406030204" pitchFamily="18" charset="0"/>
                          </a:rPr>
                          <m:t>𝟒</m:t>
                        </m:r>
                        <m:r>
                          <a:rPr lang="en-US" sz="4200" b="1" i="1">
                            <a:latin typeface="Cambria Math" panose="02040503050406030204" pitchFamily="18" charset="0"/>
                          </a:rPr>
                          <m:t>;</m:t>
                        </m:r>
                        <m:r>
                          <a:rPr lang="en-US" sz="4200" b="1" i="1">
                            <a:latin typeface="Cambria Math" panose="02040503050406030204" pitchFamily="18" charset="0"/>
                          </a:rPr>
                          <m:t>𝟓</m:t>
                        </m:r>
                        <m:r>
                          <a:rPr lang="en-US" sz="4200" b="1" i="1">
                            <a:latin typeface="Cambria Math" panose="02040503050406030204" pitchFamily="18" charset="0"/>
                          </a:rPr>
                          <m:t>;</m:t>
                        </m:r>
                        <m:r>
                          <a:rPr lang="en-US" sz="4200" b="1" i="1">
                            <a:latin typeface="Cambria Math" panose="02040503050406030204" pitchFamily="18" charset="0"/>
                          </a:rPr>
                          <m:t>𝟔</m:t>
                        </m:r>
                        <m:r>
                          <a:rPr lang="en-US" sz="4200" b="1" i="1">
                            <a:latin typeface="Cambria Math" panose="02040503050406030204" pitchFamily="18" charset="0"/>
                          </a:rPr>
                          <m:t>;</m:t>
                        </m:r>
                        <m:r>
                          <a:rPr lang="en-US" sz="4200" b="1" i="1">
                            <a:latin typeface="Cambria Math" panose="02040503050406030204" pitchFamily="18" charset="0"/>
                          </a:rPr>
                          <m:t>𝟕</m:t>
                        </m:r>
                        <m:r>
                          <a:rPr lang="en-US" sz="4200" b="1" i="1">
                            <a:latin typeface="Cambria Math" panose="02040503050406030204" pitchFamily="18" charset="0"/>
                          </a:rPr>
                          <m:t>;</m:t>
                        </m:r>
                        <m:r>
                          <a:rPr lang="en-US" sz="4200" b="1" i="1">
                            <a:latin typeface="Cambria Math" panose="02040503050406030204" pitchFamily="18" charset="0"/>
                          </a:rPr>
                          <m:t>𝟖</m:t>
                        </m:r>
                        <m:r>
                          <a:rPr lang="en-US" sz="4200" b="1" i="1">
                            <a:latin typeface="Cambria Math" panose="02040503050406030204" pitchFamily="18" charset="0"/>
                          </a:rPr>
                          <m:t>;</m:t>
                        </m:r>
                        <m:r>
                          <a:rPr lang="en-US" sz="4200" b="1" i="1">
                            <a:latin typeface="Cambria Math" panose="02040503050406030204" pitchFamily="18" charset="0"/>
                          </a:rPr>
                          <m:t>𝟗</m:t>
                        </m:r>
                        <m:r>
                          <a:rPr lang="en-US" sz="4200" b="1" i="1">
                            <a:latin typeface="Cambria Math" panose="02040503050406030204" pitchFamily="18" charset="0"/>
                          </a:rPr>
                          <m:t>;</m:t>
                        </m:r>
                        <m:r>
                          <a:rPr lang="en-US" sz="4200" b="1" i="1">
                            <a:latin typeface="Cambria Math" panose="02040503050406030204" pitchFamily="18" charset="0"/>
                          </a:rPr>
                          <m:t>𝟏𝟎</m:t>
                        </m:r>
                        <m:r>
                          <a:rPr lang="en-US" sz="4200" b="1" i="1">
                            <a:latin typeface="Cambria Math" panose="02040503050406030204" pitchFamily="18" charset="0"/>
                          </a:rPr>
                          <m:t>;</m:t>
                        </m:r>
                        <m:r>
                          <a:rPr lang="en-US" sz="4200" b="1" i="1">
                            <a:latin typeface="Cambria Math" panose="02040503050406030204" pitchFamily="18" charset="0"/>
                          </a:rPr>
                          <m:t>𝟏𝟏</m:t>
                        </m:r>
                        <m:r>
                          <a:rPr lang="en-US" sz="4200" b="1" i="1">
                            <a:latin typeface="Cambria Math" panose="02040503050406030204" pitchFamily="18" charset="0"/>
                          </a:rPr>
                          <m:t>;</m:t>
                        </m:r>
                        <m:r>
                          <a:rPr lang="en-US" sz="4200" b="1" i="1">
                            <a:latin typeface="Cambria Math" panose="02040503050406030204" pitchFamily="18" charset="0"/>
                          </a:rPr>
                          <m:t>𝟏𝟐</m:t>
                        </m:r>
                        <m:r>
                          <a:rPr lang="en-US" sz="4200" b="1" i="1">
                            <a:latin typeface="Cambria Math" panose="02040503050406030204" pitchFamily="18" charset="0"/>
                          </a:rPr>
                          <m:t>;</m:t>
                        </m:r>
                        <m:r>
                          <a:rPr lang="en-US" sz="4200" b="1" i="1">
                            <a:latin typeface="Cambria Math" panose="02040503050406030204" pitchFamily="18" charset="0"/>
                          </a:rPr>
                          <m:t>𝟏𝟑</m:t>
                        </m:r>
                        <m:r>
                          <a:rPr lang="en-US" sz="4200" b="1" i="1">
                            <a:latin typeface="Cambria Math" panose="02040503050406030204" pitchFamily="18" charset="0"/>
                          </a:rPr>
                          <m:t>;</m:t>
                        </m:r>
                        <m:r>
                          <a:rPr lang="en-US" sz="4200" b="1" i="1">
                            <a:latin typeface="Cambria Math" panose="02040503050406030204" pitchFamily="18" charset="0"/>
                          </a:rPr>
                          <m:t>𝟏𝟒</m:t>
                        </m:r>
                        <m:r>
                          <a:rPr lang="en-US" sz="4200" b="1" i="1">
                            <a:latin typeface="Cambria Math" panose="02040503050406030204" pitchFamily="18" charset="0"/>
                          </a:rPr>
                          <m:t>;</m:t>
                        </m:r>
                        <m:r>
                          <a:rPr lang="en-US" sz="4200" b="1" i="1">
                            <a:latin typeface="Cambria Math" panose="02040503050406030204" pitchFamily="18" charset="0"/>
                          </a:rPr>
                          <m:t>𝟏𝟓</m:t>
                        </m:r>
                      </m:e>
                    </m:d>
                  </m:oMath>
                </a14:m>
                <a:r>
                  <a:rPr lang="en-US" sz="4200" b="1" dirty="0">
                    <a:latin typeface="Tahoma" panose="020B0604030504040204" pitchFamily="34" charset="0"/>
                    <a:ea typeface="Tahoma" panose="020B0604030504040204" pitchFamily="34" charset="0"/>
                    <a:cs typeface="Tahoma" panose="020B0604030504040204" pitchFamily="34" charset="0"/>
                  </a:rPr>
                  <a:t>.</a:t>
                </a:r>
                <a:endParaRPr lang="vi-VN" sz="4200" b="1" dirty="0">
                  <a:latin typeface="Tahoma" panose="020B0604030504040204" pitchFamily="34" charset="0"/>
                  <a:ea typeface="Tahoma" panose="020B0604030504040204" pitchFamily="34" charset="0"/>
                  <a:cs typeface="Tahoma" panose="020B0604030504040204" pitchFamily="34" charset="0"/>
                </a:endParaRPr>
              </a:p>
              <a:p>
                <a:r>
                  <a:rPr lang="en-US" sz="42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200" b="1" i="1">
                        <a:latin typeface="Cambria Math" panose="02040503050406030204" pitchFamily="18" charset="0"/>
                      </a:rPr>
                      <m:t>𝑬</m:t>
                    </m:r>
                    <m:r>
                      <a:rPr lang="en-US" sz="4200" b="1" i="1">
                        <a:latin typeface="Cambria Math" panose="02040503050406030204" pitchFamily="18" charset="0"/>
                      </a:rPr>
                      <m:t>∪</m:t>
                    </m:r>
                    <m:r>
                      <a:rPr lang="en-US" sz="4200" b="1" i="1">
                        <a:latin typeface="Cambria Math" panose="02040503050406030204" pitchFamily="18" charset="0"/>
                      </a:rPr>
                      <m:t>𝑭</m:t>
                    </m:r>
                  </m:oMath>
                </a14:m>
                <a:r>
                  <a:rPr lang="en-US" sz="4200" b="1" dirty="0">
                    <a:latin typeface="Tahoma" panose="020B0604030504040204" pitchFamily="34" charset="0"/>
                    <a:ea typeface="Tahoma" panose="020B0604030504040204" pitchFamily="34" charset="0"/>
                    <a:cs typeface="Tahoma" panose="020B0604030504040204" pitchFamily="34" charset="0"/>
                  </a:rPr>
                  <a:t>  là </a:t>
                </a:r>
                <a:r>
                  <a:rPr lang="en-US" sz="4200" b="1" dirty="0" err="1">
                    <a:latin typeface="Tahoma" panose="020B0604030504040204" pitchFamily="34" charset="0"/>
                    <a:ea typeface="Tahoma" panose="020B0604030504040204" pitchFamily="34" charset="0"/>
                    <a:cs typeface="Tahoma" panose="020B0604030504040204" pitchFamily="34" charset="0"/>
                  </a:rPr>
                  <a:t>biến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cố</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Số</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ghi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trên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tấm</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thẻ</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số</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lẻ</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hoặc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số</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nguyên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tố</a:t>
                </a:r>
                <a:r>
                  <a:rPr lang="en-US" sz="4200" b="1" dirty="0">
                    <a:latin typeface="Tahoma" panose="020B0604030504040204" pitchFamily="34" charset="0"/>
                    <a:ea typeface="Tahoma" panose="020B0604030504040204" pitchFamily="34" charset="0"/>
                    <a:cs typeface="Tahoma" panose="020B0604030504040204" pitchFamily="34" charset="0"/>
                  </a:rPr>
                  <a:t>”.</a:t>
                </a:r>
                <a:endParaRPr lang="vi-VN" sz="4200" b="1" dirty="0">
                  <a:latin typeface="Tahoma" panose="020B0604030504040204" pitchFamily="34" charset="0"/>
                  <a:ea typeface="Tahoma" panose="020B0604030504040204" pitchFamily="34" charset="0"/>
                  <a:cs typeface="Tahoma" panose="020B0604030504040204" pitchFamily="34" charset="0"/>
                </a:endParaRPr>
              </a:p>
              <a:p>
                <a:r>
                  <a:rPr lang="en-US" sz="4200" b="1" dirty="0">
                    <a:latin typeface="Tahoma" panose="020B0604030504040204" pitchFamily="34" charset="0"/>
                    <a:ea typeface="Tahoma" panose="020B0604030504040204" pitchFamily="34" charset="0"/>
                    <a:cs typeface="Tahoma" panose="020B0604030504040204" pitchFamily="34" charset="0"/>
                  </a:rPr>
                  <a:t>Ta </a:t>
                </a:r>
                <a:r>
                  <a:rPr lang="en-US" sz="4200" b="1" dirty="0" err="1">
                    <a:latin typeface="Tahoma" panose="020B0604030504040204" pitchFamily="34" charset="0"/>
                    <a:ea typeface="Tahoma" panose="020B0604030504040204" pitchFamily="34" charset="0"/>
                    <a:cs typeface="Tahoma" panose="020B0604030504040204" pitchFamily="34" charset="0"/>
                  </a:rPr>
                  <a:t>có</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𝑬</m:t>
                    </m:r>
                    <m:r>
                      <a:rPr lang="en-US" sz="4200" b="1" i="1">
                        <a:latin typeface="Cambria Math" panose="02040503050406030204" pitchFamily="18" charset="0"/>
                      </a:rPr>
                      <m:t>=</m:t>
                    </m:r>
                    <m:d>
                      <m:dPr>
                        <m:begChr m:val="{"/>
                        <m:endChr m:val="}"/>
                        <m:ctrlPr>
                          <a:rPr lang="vi-VN" sz="4200" b="1" i="1">
                            <a:latin typeface="Cambria Math" panose="02040503050406030204" pitchFamily="18" charset="0"/>
                          </a:rPr>
                        </m:ctrlPr>
                      </m:dPr>
                      <m:e>
                        <m:r>
                          <a:rPr lang="en-US" sz="4200" b="1" i="1">
                            <a:latin typeface="Cambria Math" panose="02040503050406030204" pitchFamily="18" charset="0"/>
                          </a:rPr>
                          <m:t>𝟏</m:t>
                        </m:r>
                        <m:r>
                          <a:rPr lang="en-US" sz="4200" b="1" i="1">
                            <a:latin typeface="Cambria Math" panose="02040503050406030204" pitchFamily="18" charset="0"/>
                          </a:rPr>
                          <m:t>;</m:t>
                        </m:r>
                        <m:r>
                          <a:rPr lang="en-US" sz="4200" b="1" i="1">
                            <a:latin typeface="Cambria Math" panose="02040503050406030204" pitchFamily="18" charset="0"/>
                          </a:rPr>
                          <m:t>𝟑</m:t>
                        </m:r>
                        <m:r>
                          <a:rPr lang="en-US" sz="4200" b="1" i="1">
                            <a:latin typeface="Cambria Math" panose="02040503050406030204" pitchFamily="18" charset="0"/>
                          </a:rPr>
                          <m:t>;</m:t>
                        </m:r>
                        <m:r>
                          <a:rPr lang="en-US" sz="4200" b="1" i="1">
                            <a:latin typeface="Cambria Math" panose="02040503050406030204" pitchFamily="18" charset="0"/>
                          </a:rPr>
                          <m:t>𝟓</m:t>
                        </m:r>
                        <m:r>
                          <a:rPr lang="en-US" sz="4200" b="1" i="1">
                            <a:latin typeface="Cambria Math" panose="02040503050406030204" pitchFamily="18" charset="0"/>
                          </a:rPr>
                          <m:t>;</m:t>
                        </m:r>
                        <m:r>
                          <a:rPr lang="en-US" sz="4200" b="1" i="1">
                            <a:latin typeface="Cambria Math" panose="02040503050406030204" pitchFamily="18" charset="0"/>
                          </a:rPr>
                          <m:t>𝟕</m:t>
                        </m:r>
                        <m:r>
                          <a:rPr lang="en-US" sz="4200" b="1" i="1">
                            <a:latin typeface="Cambria Math" panose="02040503050406030204" pitchFamily="18" charset="0"/>
                          </a:rPr>
                          <m:t>;</m:t>
                        </m:r>
                        <m:r>
                          <a:rPr lang="en-US" sz="4200" b="1" i="1">
                            <a:latin typeface="Cambria Math" panose="02040503050406030204" pitchFamily="18" charset="0"/>
                          </a:rPr>
                          <m:t>𝟖</m:t>
                        </m:r>
                        <m:r>
                          <a:rPr lang="en-US" sz="4200" b="1" i="1">
                            <a:latin typeface="Cambria Math" panose="02040503050406030204" pitchFamily="18" charset="0"/>
                          </a:rPr>
                          <m:t>;</m:t>
                        </m:r>
                        <m:r>
                          <a:rPr lang="en-US" sz="4200" b="1" i="1">
                            <a:latin typeface="Cambria Math" panose="02040503050406030204" pitchFamily="18" charset="0"/>
                          </a:rPr>
                          <m:t>𝟏𝟏</m:t>
                        </m:r>
                        <m:r>
                          <a:rPr lang="en-US" sz="4200" b="1" i="1">
                            <a:latin typeface="Cambria Math" panose="02040503050406030204" pitchFamily="18" charset="0"/>
                          </a:rPr>
                          <m:t>;</m:t>
                        </m:r>
                        <m:r>
                          <a:rPr lang="en-US" sz="4200" b="1" i="1">
                            <a:latin typeface="Cambria Math" panose="02040503050406030204" pitchFamily="18" charset="0"/>
                          </a:rPr>
                          <m:t>𝟏𝟑</m:t>
                        </m:r>
                        <m:r>
                          <a:rPr lang="en-US" sz="4200" b="1" i="1">
                            <a:latin typeface="Cambria Math" panose="02040503050406030204" pitchFamily="18" charset="0"/>
                          </a:rPr>
                          <m:t>;</m:t>
                        </m:r>
                        <m:r>
                          <a:rPr lang="en-US" sz="4200" b="1" i="1">
                            <a:latin typeface="Cambria Math" panose="02040503050406030204" pitchFamily="18" charset="0"/>
                          </a:rPr>
                          <m:t>𝟏𝟓</m:t>
                        </m:r>
                      </m:e>
                    </m:d>
                  </m:oMath>
                </a14:m>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𝑭</m:t>
                    </m:r>
                    <m:r>
                      <a:rPr lang="en-US" sz="4200" b="1" i="1">
                        <a:latin typeface="Cambria Math" panose="02040503050406030204" pitchFamily="18" charset="0"/>
                      </a:rPr>
                      <m:t>=</m:t>
                    </m:r>
                    <m:d>
                      <m:dPr>
                        <m:begChr m:val="{"/>
                        <m:endChr m:val="}"/>
                        <m:ctrlPr>
                          <a:rPr lang="vi-VN" sz="4200" b="1" i="1">
                            <a:latin typeface="Cambria Math" panose="02040503050406030204" pitchFamily="18" charset="0"/>
                          </a:rPr>
                        </m:ctrlPr>
                      </m:dPr>
                      <m:e>
                        <m:r>
                          <a:rPr lang="en-US" sz="4200" b="1" i="1">
                            <a:latin typeface="Cambria Math" panose="02040503050406030204" pitchFamily="18" charset="0"/>
                          </a:rPr>
                          <m:t>𝟐</m:t>
                        </m:r>
                        <m:r>
                          <a:rPr lang="en-US" sz="4200" b="1" i="1">
                            <a:latin typeface="Cambria Math" panose="02040503050406030204" pitchFamily="18" charset="0"/>
                          </a:rPr>
                          <m:t>;</m:t>
                        </m:r>
                        <m:r>
                          <a:rPr lang="en-US" sz="4200" b="1" i="1">
                            <a:latin typeface="Cambria Math" panose="02040503050406030204" pitchFamily="18" charset="0"/>
                          </a:rPr>
                          <m:t>𝟑</m:t>
                        </m:r>
                        <m:r>
                          <a:rPr lang="en-US" sz="4200" b="1" i="1">
                            <a:latin typeface="Cambria Math" panose="02040503050406030204" pitchFamily="18" charset="0"/>
                          </a:rPr>
                          <m:t>;</m:t>
                        </m:r>
                        <m:r>
                          <a:rPr lang="en-US" sz="4200" b="1" i="1">
                            <a:latin typeface="Cambria Math" panose="02040503050406030204" pitchFamily="18" charset="0"/>
                          </a:rPr>
                          <m:t>𝟓</m:t>
                        </m:r>
                        <m:r>
                          <a:rPr lang="en-US" sz="4200" b="1" i="1">
                            <a:latin typeface="Cambria Math" panose="02040503050406030204" pitchFamily="18" charset="0"/>
                          </a:rPr>
                          <m:t>;</m:t>
                        </m:r>
                        <m:r>
                          <a:rPr lang="en-US" sz="4200" b="1" i="1">
                            <a:latin typeface="Cambria Math" panose="02040503050406030204" pitchFamily="18" charset="0"/>
                          </a:rPr>
                          <m:t>𝟕</m:t>
                        </m:r>
                        <m:r>
                          <a:rPr lang="en-US" sz="4200" b="1" i="1">
                            <a:latin typeface="Cambria Math" panose="02040503050406030204" pitchFamily="18" charset="0"/>
                          </a:rPr>
                          <m:t>;</m:t>
                        </m:r>
                        <m:r>
                          <a:rPr lang="en-US" sz="4200" b="1" i="1">
                            <a:latin typeface="Cambria Math" panose="02040503050406030204" pitchFamily="18" charset="0"/>
                          </a:rPr>
                          <m:t>𝟏𝟏</m:t>
                        </m:r>
                        <m:r>
                          <a:rPr lang="en-US" sz="4200" b="1" i="1">
                            <a:latin typeface="Cambria Math" panose="02040503050406030204" pitchFamily="18" charset="0"/>
                          </a:rPr>
                          <m:t>;</m:t>
                        </m:r>
                        <m:r>
                          <a:rPr lang="en-US" sz="4200" b="1" i="1">
                            <a:latin typeface="Cambria Math" panose="02040503050406030204" pitchFamily="18" charset="0"/>
                          </a:rPr>
                          <m:t>𝟏𝟑</m:t>
                        </m:r>
                      </m:e>
                    </m:d>
                  </m:oMath>
                </a14:m>
                <a:endParaRPr lang="vi-VN" sz="4200" b="1" dirty="0">
                  <a:latin typeface="Tahoma" panose="020B0604030504040204" pitchFamily="34" charset="0"/>
                  <a:ea typeface="Tahoma" panose="020B0604030504040204" pitchFamily="34" charset="0"/>
                  <a:cs typeface="Tahoma" panose="020B0604030504040204" pitchFamily="34" charset="0"/>
                </a:endParaRPr>
              </a:p>
              <a:p>
                <a:r>
                  <a:rPr lang="en-US" sz="4200" b="1" dirty="0" err="1">
                    <a:latin typeface="Tahoma" panose="020B0604030504040204" pitchFamily="34" charset="0"/>
                    <a:ea typeface="Tahoma" panose="020B0604030504040204" pitchFamily="34" charset="0"/>
                    <a:cs typeface="Tahoma" panose="020B0604030504040204" pitchFamily="34" charset="0"/>
                  </a:rPr>
                  <a:t>Vậy</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𝑮</m:t>
                    </m:r>
                    <m:r>
                      <a:rPr lang="en-US" sz="4200" b="1" i="1">
                        <a:latin typeface="Cambria Math" panose="02040503050406030204" pitchFamily="18" charset="0"/>
                      </a:rPr>
                      <m:t>=</m:t>
                    </m:r>
                    <m:r>
                      <a:rPr lang="en-US" sz="4200" b="1" i="1">
                        <a:latin typeface="Cambria Math" panose="02040503050406030204" pitchFamily="18" charset="0"/>
                      </a:rPr>
                      <m:t>𝑬</m:t>
                    </m:r>
                    <m:r>
                      <a:rPr lang="en-US" sz="4200" b="1" i="1">
                        <a:latin typeface="Cambria Math" panose="02040503050406030204" pitchFamily="18" charset="0"/>
                      </a:rPr>
                      <m:t>∪</m:t>
                    </m:r>
                    <m:r>
                      <a:rPr lang="en-US" sz="4200" b="1" i="1">
                        <a:latin typeface="Cambria Math" panose="02040503050406030204" pitchFamily="18" charset="0"/>
                      </a:rPr>
                      <m:t>𝑭</m:t>
                    </m:r>
                    <m:r>
                      <a:rPr lang="en-US" sz="4200" b="1" i="1">
                        <a:latin typeface="Cambria Math" panose="02040503050406030204" pitchFamily="18" charset="0"/>
                      </a:rPr>
                      <m:t>=</m:t>
                    </m:r>
                    <m:d>
                      <m:dPr>
                        <m:begChr m:val="{"/>
                        <m:endChr m:val="}"/>
                        <m:ctrlPr>
                          <a:rPr lang="vi-VN" sz="4200" b="1" i="1">
                            <a:latin typeface="Cambria Math" panose="02040503050406030204" pitchFamily="18" charset="0"/>
                          </a:rPr>
                        </m:ctrlPr>
                      </m:dPr>
                      <m:e>
                        <m:r>
                          <a:rPr lang="en-US" sz="4200" b="1" i="1">
                            <a:latin typeface="Cambria Math" panose="02040503050406030204" pitchFamily="18" charset="0"/>
                          </a:rPr>
                          <m:t>𝟏</m:t>
                        </m:r>
                        <m:r>
                          <a:rPr lang="en-US" sz="4200" b="1" i="1">
                            <a:latin typeface="Cambria Math" panose="02040503050406030204" pitchFamily="18" charset="0"/>
                          </a:rPr>
                          <m:t>;</m:t>
                        </m:r>
                        <m:r>
                          <a:rPr lang="en-US" sz="4200" b="1" i="1">
                            <a:latin typeface="Cambria Math" panose="02040503050406030204" pitchFamily="18" charset="0"/>
                          </a:rPr>
                          <m:t>𝟐</m:t>
                        </m:r>
                        <m:r>
                          <a:rPr lang="en-US" sz="4200" b="1" i="1">
                            <a:latin typeface="Cambria Math" panose="02040503050406030204" pitchFamily="18" charset="0"/>
                          </a:rPr>
                          <m:t>;</m:t>
                        </m:r>
                        <m:r>
                          <a:rPr lang="en-US" sz="4200" b="1" i="1">
                            <a:latin typeface="Cambria Math" panose="02040503050406030204" pitchFamily="18" charset="0"/>
                          </a:rPr>
                          <m:t>𝟑</m:t>
                        </m:r>
                        <m:r>
                          <a:rPr lang="en-US" sz="4200" b="1" i="1">
                            <a:latin typeface="Cambria Math" panose="02040503050406030204" pitchFamily="18" charset="0"/>
                          </a:rPr>
                          <m:t>;</m:t>
                        </m:r>
                        <m:r>
                          <a:rPr lang="en-US" sz="4200" b="1" i="1">
                            <a:latin typeface="Cambria Math" panose="02040503050406030204" pitchFamily="18" charset="0"/>
                          </a:rPr>
                          <m:t>𝟓</m:t>
                        </m:r>
                        <m:r>
                          <a:rPr lang="en-US" sz="4200" b="1" i="1">
                            <a:latin typeface="Cambria Math" panose="02040503050406030204" pitchFamily="18" charset="0"/>
                          </a:rPr>
                          <m:t>;</m:t>
                        </m:r>
                        <m:r>
                          <a:rPr lang="en-US" sz="4200" b="1" i="1">
                            <a:latin typeface="Cambria Math" panose="02040503050406030204" pitchFamily="18" charset="0"/>
                          </a:rPr>
                          <m:t>𝟕</m:t>
                        </m:r>
                        <m:r>
                          <a:rPr lang="en-US" sz="4200" b="1" i="1">
                            <a:latin typeface="Cambria Math" panose="02040503050406030204" pitchFamily="18" charset="0"/>
                          </a:rPr>
                          <m:t>;</m:t>
                        </m:r>
                        <m:r>
                          <a:rPr lang="en-US" sz="4200" b="1" i="1">
                            <a:latin typeface="Cambria Math" panose="02040503050406030204" pitchFamily="18" charset="0"/>
                          </a:rPr>
                          <m:t>𝟗</m:t>
                        </m:r>
                        <m:r>
                          <a:rPr lang="en-US" sz="4200" b="1" i="1">
                            <a:latin typeface="Cambria Math" panose="02040503050406030204" pitchFamily="18" charset="0"/>
                          </a:rPr>
                          <m:t>;</m:t>
                        </m:r>
                        <m:r>
                          <a:rPr lang="en-US" sz="4200" b="1" i="1">
                            <a:latin typeface="Cambria Math" panose="02040503050406030204" pitchFamily="18" charset="0"/>
                          </a:rPr>
                          <m:t>𝟏𝟏</m:t>
                        </m:r>
                        <m:r>
                          <a:rPr lang="en-US" sz="4200" b="1" i="1">
                            <a:latin typeface="Cambria Math" panose="02040503050406030204" pitchFamily="18" charset="0"/>
                          </a:rPr>
                          <m:t>;</m:t>
                        </m:r>
                        <m:r>
                          <a:rPr lang="en-US" sz="4200" b="1" i="1">
                            <a:latin typeface="Cambria Math" panose="02040503050406030204" pitchFamily="18" charset="0"/>
                          </a:rPr>
                          <m:t>𝟏𝟑</m:t>
                        </m:r>
                        <m:r>
                          <a:rPr lang="en-US" sz="4200" b="1" i="1">
                            <a:latin typeface="Cambria Math" panose="02040503050406030204" pitchFamily="18" charset="0"/>
                          </a:rPr>
                          <m:t>;</m:t>
                        </m:r>
                        <m:r>
                          <a:rPr lang="en-US" sz="4200" b="1" i="1">
                            <a:latin typeface="Cambria Math" panose="02040503050406030204" pitchFamily="18" charset="0"/>
                          </a:rPr>
                          <m:t>𝟏𝟓</m:t>
                        </m:r>
                      </m:e>
                    </m:d>
                  </m:oMath>
                </a14:m>
                <a:r>
                  <a:rPr lang="en-US" sz="4200" b="1" dirty="0">
                    <a:latin typeface="Tahoma" panose="020B0604030504040204" pitchFamily="34" charset="0"/>
                    <a:ea typeface="Tahoma" panose="020B0604030504040204" pitchFamily="34" charset="0"/>
                    <a:cs typeface="Tahoma" panose="020B0604030504040204" pitchFamily="34" charset="0"/>
                  </a:rPr>
                  <a:t>.</a:t>
                </a:r>
                <a:endParaRPr lang="vi-VN" sz="4200" b="1" dirty="0">
                  <a:latin typeface="Tahoma" panose="020B0604030504040204" pitchFamily="34" charset="0"/>
                  <a:ea typeface="Tahoma" panose="020B0604030504040204" pitchFamily="34" charset="0"/>
                  <a:cs typeface="Tahoma" panose="020B0604030504040204" pitchFamily="34" charset="0"/>
                </a:endParaRPr>
              </a:p>
              <a:p>
                <a:endParaRPr lang="en-US" sz="42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a:extLst>
                  <a:ext uri="{FF2B5EF4-FFF2-40B4-BE49-F238E27FC236}">
                    <a16:creationId xmlns:a16="http://schemas.microsoft.com/office/drawing/2014/main" id="{C0631F96-69C2-4674-8498-D754936D0272}"/>
                  </a:ext>
                </a:extLst>
              </p:cNvPr>
              <p:cNvSpPr txBox="1">
                <a:spLocks noRot="1" noChangeAspect="1" noMove="1" noResize="1" noEditPoints="1" noAdjustHandles="1" noChangeArrowheads="1" noChangeShapeType="1" noTextEdit="1"/>
              </p:cNvSpPr>
              <p:nvPr/>
            </p:nvSpPr>
            <p:spPr>
              <a:xfrm>
                <a:off x="609593" y="7400089"/>
                <a:ext cx="23774407" cy="3323987"/>
              </a:xfrm>
              <a:prstGeom prst="rect">
                <a:avLst/>
              </a:prstGeom>
              <a:blipFill>
                <a:blip r:embed="rId4"/>
                <a:stretch>
                  <a:fillRect l="-1000" t="-4037"/>
                </a:stretch>
              </a:blipFill>
            </p:spPr>
            <p:txBody>
              <a:bodyPr/>
              <a:lstStyle/>
              <a:p>
                <a:r>
                  <a:rPr lang="vi-VN">
                    <a:noFill/>
                  </a:rPr>
                  <a:t> </a:t>
                </a:r>
              </a:p>
            </p:txBody>
          </p:sp>
        </mc:Fallback>
      </mc:AlternateContent>
    </p:spTree>
    <p:extLst>
      <p:ext uri="{BB962C8B-B14F-4D97-AF65-F5344CB8AC3E}">
        <p14:creationId xmlns:p14="http://schemas.microsoft.com/office/powerpoint/2010/main" val="3619645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
                                            <p:txEl>
                                              <p:pRg st="1" end="1"/>
                                            </p:txEl>
                                          </p:spTgt>
                                        </p:tgtEl>
                                        <p:attrNameLst>
                                          <p:attrName>style.visibility</p:attrName>
                                        </p:attrNameLst>
                                      </p:cBhvr>
                                      <p:to>
                                        <p:strVal val="visible"/>
                                      </p:to>
                                    </p:set>
                                    <p:animEffect transition="in" filter="wipe(left)">
                                      <p:cBhvr>
                                        <p:cTn id="12" dur="500"/>
                                        <p:tgtEl>
                                          <p:spTgt spid="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
                                            <p:txEl>
                                              <p:pRg st="2" end="2"/>
                                            </p:txEl>
                                          </p:spTgt>
                                        </p:tgtEl>
                                        <p:attrNameLst>
                                          <p:attrName>style.visibility</p:attrName>
                                        </p:attrNameLst>
                                      </p:cBhvr>
                                      <p:to>
                                        <p:strVal val="visible"/>
                                      </p:to>
                                    </p:set>
                                    <p:animEffect transition="in" filter="wipe(left)">
                                      <p:cBhvr>
                                        <p:cTn id="17" dur="500"/>
                                        <p:tgtEl>
                                          <p:spTgt spid="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3">
                                            <p:txEl>
                                              <p:pRg st="0" end="0"/>
                                            </p:txEl>
                                          </p:spTgt>
                                        </p:tgtEl>
                                        <p:attrNameLst>
                                          <p:attrName>style.visibility</p:attrName>
                                        </p:attrNameLst>
                                      </p:cBhvr>
                                      <p:to>
                                        <p:strVal val="visible"/>
                                      </p:to>
                                    </p:set>
                                    <p:animEffect transition="in" filter="wipe(left)">
                                      <p:cBhvr>
                                        <p:cTn id="27" dur="500"/>
                                        <p:tgtEl>
                                          <p:spTgt spid="4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
                                            <p:txEl>
                                              <p:pRg st="1" end="1"/>
                                            </p:txEl>
                                          </p:spTgt>
                                        </p:tgtEl>
                                        <p:attrNameLst>
                                          <p:attrName>style.visibility</p:attrName>
                                        </p:attrNameLst>
                                      </p:cBhvr>
                                      <p:to>
                                        <p:strVal val="visible"/>
                                      </p:to>
                                    </p:set>
                                    <p:animEffect transition="in" filter="wipe(left)">
                                      <p:cBhvr>
                                        <p:cTn id="32" dur="500"/>
                                        <p:tgtEl>
                                          <p:spTgt spid="4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
                                            <p:txEl>
                                              <p:pRg st="2" end="2"/>
                                            </p:txEl>
                                          </p:spTgt>
                                        </p:tgtEl>
                                        <p:attrNameLst>
                                          <p:attrName>style.visibility</p:attrName>
                                        </p:attrNameLst>
                                      </p:cBhvr>
                                      <p:to>
                                        <p:strVal val="visible"/>
                                      </p:to>
                                    </p:set>
                                    <p:animEffect transition="in" filter="wipe(left)">
                                      <p:cBhvr>
                                        <p:cTn id="37" dur="500"/>
                                        <p:tgtEl>
                                          <p:spTgt spid="4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
                                            <p:txEl>
                                              <p:pRg st="3" end="3"/>
                                            </p:txEl>
                                          </p:spTgt>
                                        </p:tgtEl>
                                        <p:attrNameLst>
                                          <p:attrName>style.visibility</p:attrName>
                                        </p:attrNameLst>
                                      </p:cBhvr>
                                      <p:to>
                                        <p:strVal val="visible"/>
                                      </p:to>
                                    </p:set>
                                    <p:animEffect transition="in" filter="wipe(left)">
                                      <p:cBhvr>
                                        <p:cTn id="42" dur="500"/>
                                        <p:tgtEl>
                                          <p:spTgt spid="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6426104" cy="1277449"/>
            <a:chOff x="10444842" y="2554465"/>
            <a:chExt cx="6589993" cy="1304531"/>
          </a:xfrm>
        </p:grpSpPr>
        <p:sp>
          <p:nvSpPr>
            <p:cNvPr id="210" name="Google Shape;210;p31"/>
            <p:cNvSpPr/>
            <p:nvPr/>
          </p:nvSpPr>
          <p:spPr>
            <a:xfrm flipH="1">
              <a:off x="11125200" y="2590800"/>
              <a:ext cx="5909635"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BIẾN CỐ HỢP</a:t>
              </a:r>
              <a:endParaRPr kumimoji="0"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rPr>
                <a:t>❶</a:t>
              </a:r>
              <a:endParaRPr kumimoji="0"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C22DF43-3E48-4B12-9169-881AACCF1353}"/>
                  </a:ext>
                </a:extLst>
              </p:cNvPr>
              <p:cNvSpPr txBox="1"/>
              <p:nvPr/>
            </p:nvSpPr>
            <p:spPr>
              <a:xfrm>
                <a:off x="361944" y="2164121"/>
                <a:ext cx="23816958" cy="6647974"/>
              </a:xfrm>
              <a:prstGeom prst="rect">
                <a:avLst/>
              </a:prstGeom>
              <a:noFill/>
            </p:spPr>
            <p:txBody>
              <a:bodyPr wrap="square">
                <a:spAutoFit/>
              </a:bodyPr>
              <a:lstStyle/>
              <a:p>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tập</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1: </a:t>
                </a:r>
                <a:r>
                  <a:rPr lang="en-US" sz="4200" b="1" dirty="0" err="1">
                    <a:latin typeface="Tahoma" panose="020B0604030504040204" pitchFamily="34" charset="0"/>
                    <a:ea typeface="Tahoma" panose="020B0604030504040204" pitchFamily="34" charset="0"/>
                    <a:cs typeface="Tahoma" panose="020B0604030504040204" pitchFamily="34" charset="0"/>
                  </a:rPr>
                  <a:t>Một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tổ</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trong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lớp</a:t>
                </a:r>
                <a:r>
                  <a:rPr lang="en-US" sz="4200" b="1" dirty="0">
                    <a:latin typeface="Tahoma" panose="020B0604030504040204" pitchFamily="34" charset="0"/>
                    <a:ea typeface="Tahoma" panose="020B0604030504040204" pitchFamily="34" charset="0"/>
                    <a:cs typeface="Tahoma" panose="020B0604030504040204" pitchFamily="34" charset="0"/>
                  </a:rPr>
                  <a:t> 11B </a:t>
                </a:r>
                <a:r>
                  <a:rPr lang="en-US" sz="4200" b="1" dirty="0" err="1">
                    <a:latin typeface="Tahoma" panose="020B0604030504040204" pitchFamily="34" charset="0"/>
                    <a:ea typeface="Tahoma" panose="020B0604030504040204" pitchFamily="34" charset="0"/>
                    <a:cs typeface="Tahoma" panose="020B0604030504040204" pitchFamily="34" charset="0"/>
                  </a:rPr>
                  <a:t>có</a:t>
                </a:r>
                <a:r>
                  <a:rPr lang="en-US" sz="4200" b="1" dirty="0">
                    <a:latin typeface="Tahoma" panose="020B0604030504040204" pitchFamily="34" charset="0"/>
                    <a:ea typeface="Tahoma" panose="020B0604030504040204" pitchFamily="34" charset="0"/>
                    <a:cs typeface="Tahoma" panose="020B0604030504040204" pitchFamily="34" charset="0"/>
                  </a:rPr>
                  <a:t> 4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sinh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nữ</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Hương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Hồng</a:t>
                </a:r>
                <a:r>
                  <a:rPr lang="en-US" sz="4200" b="1" dirty="0">
                    <a:latin typeface="Tahoma" panose="020B0604030504040204" pitchFamily="34" charset="0"/>
                    <a:ea typeface="Tahoma" panose="020B0604030504040204" pitchFamily="34" charset="0"/>
                    <a:cs typeface="Tahoma" panose="020B0604030504040204" pitchFamily="34" charset="0"/>
                  </a:rPr>
                  <a:t>, Dung, </a:t>
                </a:r>
                <a:r>
                  <a:rPr lang="en-US" sz="4200" b="1" dirty="0" err="1">
                    <a:latin typeface="Tahoma" panose="020B0604030504040204" pitchFamily="34" charset="0"/>
                    <a:ea typeface="Tahoma" panose="020B0604030504040204" pitchFamily="34" charset="0"/>
                    <a:cs typeface="Tahoma" panose="020B0604030504040204" pitchFamily="34" charset="0"/>
                  </a:rPr>
                  <a:t>Phương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và</a:t>
                </a:r>
                <a:r>
                  <a:rPr lang="en-US" sz="4200" b="1" dirty="0">
                    <a:latin typeface="Tahoma" panose="020B0604030504040204" pitchFamily="34" charset="0"/>
                    <a:ea typeface="Tahoma" panose="020B0604030504040204" pitchFamily="34" charset="0"/>
                    <a:cs typeface="Tahoma" panose="020B0604030504040204" pitchFamily="34" charset="0"/>
                  </a:rPr>
                  <a:t> 5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sinh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nam</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Sơn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Tùng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Hoàng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Tiến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Hải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Trong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giờ</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giáo</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viên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chọn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ngẫu</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nhiên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một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sinh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trong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tổ</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đó</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lên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bảng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để</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kiểm</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bài</a:t>
                </a:r>
                <a:r>
                  <a:rPr lang="en-US" sz="4200" b="1" dirty="0">
                    <a:latin typeface="Tahoma" panose="020B0604030504040204" pitchFamily="34" charset="0"/>
                    <a:ea typeface="Tahoma" panose="020B0604030504040204" pitchFamily="34" charset="0"/>
                    <a:cs typeface="Tahoma" panose="020B0604030504040204" pitchFamily="34" charset="0"/>
                  </a:rPr>
                  <a:t>.</a:t>
                </a:r>
                <a:endParaRPr lang="vi-VN" sz="4200" b="1" dirty="0">
                  <a:latin typeface="Tahoma" panose="020B0604030504040204" pitchFamily="34" charset="0"/>
                  <a:ea typeface="Tahoma" panose="020B0604030504040204" pitchFamily="34" charset="0"/>
                  <a:cs typeface="Tahoma" panose="020B0604030504040204" pitchFamily="34" charset="0"/>
                </a:endParaRPr>
              </a:p>
              <a:p>
                <a:r>
                  <a:rPr lang="en-US" sz="4200" b="1" dirty="0" err="1">
                    <a:latin typeface="Tahoma" panose="020B0604030504040204" pitchFamily="34" charset="0"/>
                    <a:ea typeface="Tahoma" panose="020B0604030504040204" pitchFamily="34" charset="0"/>
                    <a:cs typeface="Tahoma" panose="020B0604030504040204" pitchFamily="34" charset="0"/>
                  </a:rPr>
                  <a:t>Xét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các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biến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cố</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sau</a:t>
                </a:r>
                <a:r>
                  <a:rPr lang="en-US" sz="4200" b="1" dirty="0">
                    <a:latin typeface="Tahoma" panose="020B0604030504040204" pitchFamily="34" charset="0"/>
                    <a:ea typeface="Tahoma" panose="020B0604030504040204" pitchFamily="34" charset="0"/>
                    <a:cs typeface="Tahoma" panose="020B0604030504040204" pitchFamily="34" charset="0"/>
                  </a:rPr>
                  <a:t>:</a:t>
                </a:r>
                <a:endParaRPr lang="vi-VN" sz="4200"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4200" b="1" i="1">
                        <a:latin typeface="Cambria Math" panose="02040503050406030204" pitchFamily="18" charset="0"/>
                      </a:rPr>
                      <m:t>𝑯</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sinh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đó</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một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bạn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nữ</a:t>
                </a:r>
                <a:r>
                  <a:rPr lang="en-US" sz="4200" b="1" dirty="0">
                    <a:latin typeface="Tahoma" panose="020B0604030504040204" pitchFamily="34" charset="0"/>
                    <a:ea typeface="Tahoma" panose="020B0604030504040204" pitchFamily="34" charset="0"/>
                    <a:cs typeface="Tahoma" panose="020B0604030504040204" pitchFamily="34" charset="0"/>
                  </a:rPr>
                  <a:t>”;</a:t>
                </a:r>
                <a:endParaRPr lang="vi-VN" sz="4200"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4200" b="1" i="1">
                        <a:latin typeface="Cambria Math" panose="02040503050406030204" pitchFamily="18" charset="0"/>
                      </a:rPr>
                      <m:t>𝑲</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sinh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đó</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có</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tên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bắt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đầu</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chữ</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cái</a:t>
                </a:r>
                <a:r>
                  <a:rPr lang="en-US" sz="4200" b="1" dirty="0">
                    <a:latin typeface="Tahoma" panose="020B0604030504040204" pitchFamily="34" charset="0"/>
                    <a:ea typeface="Tahoma" panose="020B0604030504040204" pitchFamily="34" charset="0"/>
                    <a:cs typeface="Tahoma" panose="020B0604030504040204" pitchFamily="34" charset="0"/>
                  </a:rPr>
                  <a:t> H”.</a:t>
                </a:r>
                <a:endParaRPr lang="vi-VN" sz="4200" b="1" dirty="0">
                  <a:latin typeface="Tahoma" panose="020B0604030504040204" pitchFamily="34" charset="0"/>
                  <a:ea typeface="Tahoma" panose="020B0604030504040204" pitchFamily="34" charset="0"/>
                  <a:cs typeface="Tahoma" panose="020B0604030504040204" pitchFamily="34" charset="0"/>
                </a:endParaRPr>
              </a:p>
              <a:p>
                <a:r>
                  <a:rPr lang="en-US" sz="4200" b="1" dirty="0">
                    <a:latin typeface="Tahoma" panose="020B0604030504040204" pitchFamily="34" charset="0"/>
                    <a:ea typeface="Tahoma" panose="020B0604030504040204" pitchFamily="34" charset="0"/>
                    <a:cs typeface="Tahoma" panose="020B0604030504040204" pitchFamily="34" charset="0"/>
                  </a:rPr>
                  <a:t>a) </a:t>
                </a:r>
                <a:r>
                  <a:rPr lang="en-US" sz="4200" b="1" dirty="0" err="1">
                    <a:latin typeface="Tahoma" panose="020B0604030504040204" pitchFamily="34" charset="0"/>
                    <a:ea typeface="Tahoma" panose="020B0604030504040204" pitchFamily="34" charset="0"/>
                    <a:cs typeface="Tahoma" panose="020B0604030504040204" pitchFamily="34" charset="0"/>
                  </a:rPr>
                  <a:t>Mô</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tả</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không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gian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mẫu</a:t>
                </a:r>
                <a:r>
                  <a:rPr lang="en-US" sz="4200" b="1" dirty="0">
                    <a:latin typeface="Tahoma" panose="020B0604030504040204" pitchFamily="34" charset="0"/>
                    <a:ea typeface="Tahoma" panose="020B0604030504040204" pitchFamily="34" charset="0"/>
                    <a:cs typeface="Tahoma" panose="020B0604030504040204" pitchFamily="34" charset="0"/>
                  </a:rPr>
                  <a:t>.</a:t>
                </a:r>
                <a:endParaRPr lang="vi-VN" sz="4200" b="1" dirty="0">
                  <a:latin typeface="Tahoma" panose="020B0604030504040204" pitchFamily="34" charset="0"/>
                  <a:ea typeface="Tahoma" panose="020B0604030504040204" pitchFamily="34" charset="0"/>
                  <a:cs typeface="Tahoma" panose="020B0604030504040204" pitchFamily="34" charset="0"/>
                </a:endParaRPr>
              </a:p>
              <a:p>
                <a:r>
                  <a:rPr lang="en-US" sz="4200" b="1" dirty="0">
                    <a:latin typeface="Tahoma" panose="020B0604030504040204" pitchFamily="34" charset="0"/>
                    <a:ea typeface="Tahoma" panose="020B0604030504040204" pitchFamily="34" charset="0"/>
                    <a:cs typeface="Tahoma" panose="020B0604030504040204" pitchFamily="34" charset="0"/>
                  </a:rPr>
                  <a:t>b) </a:t>
                </a:r>
                <a:r>
                  <a:rPr lang="en-US" sz="4200" b="1" dirty="0" err="1">
                    <a:latin typeface="Tahoma" panose="020B0604030504040204" pitchFamily="34" charset="0"/>
                    <a:ea typeface="Tahoma" panose="020B0604030504040204" pitchFamily="34" charset="0"/>
                    <a:cs typeface="Tahoma" panose="020B0604030504040204" pitchFamily="34" charset="0"/>
                  </a:rPr>
                  <a:t>Nêu</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nội</a:t>
                </a:r>
                <a:r>
                  <a:rPr lang="en-US" sz="4200" b="1" dirty="0">
                    <a:latin typeface="Tahoma" panose="020B0604030504040204" pitchFamily="34" charset="0"/>
                    <a:ea typeface="Tahoma" panose="020B0604030504040204" pitchFamily="34" charset="0"/>
                    <a:cs typeface="Tahoma" panose="020B0604030504040204" pitchFamily="34" charset="0"/>
                  </a:rPr>
                  <a:t> dung </a:t>
                </a:r>
                <a:r>
                  <a:rPr lang="en-US" sz="4200" b="1" dirty="0" err="1">
                    <a:latin typeface="Tahoma" panose="020B0604030504040204" pitchFamily="34" charset="0"/>
                    <a:ea typeface="Tahoma" panose="020B0604030504040204" pitchFamily="34" charset="0"/>
                    <a:cs typeface="Tahoma" panose="020B0604030504040204" pitchFamily="34" charset="0"/>
                  </a:rPr>
                  <a:t>của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biến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cố</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𝑴</m:t>
                    </m:r>
                    <m:r>
                      <a:rPr lang="en-US" sz="4200" b="1" i="1">
                        <a:latin typeface="Cambria Math" panose="02040503050406030204" pitchFamily="18" charset="0"/>
                      </a:rPr>
                      <m:t>=</m:t>
                    </m:r>
                    <m:r>
                      <a:rPr lang="en-US" sz="4200" b="1" i="1">
                        <a:latin typeface="Cambria Math" panose="02040503050406030204" pitchFamily="18" charset="0"/>
                      </a:rPr>
                      <m:t>𝑯</m:t>
                    </m:r>
                    <m:r>
                      <a:rPr lang="en-US" sz="4200" b="1" i="1">
                        <a:latin typeface="Cambria Math" panose="02040503050406030204" pitchFamily="18" charset="0"/>
                      </a:rPr>
                      <m:t>∪</m:t>
                    </m:r>
                    <m:r>
                      <a:rPr lang="en-US" sz="4200" b="1" i="1">
                        <a:latin typeface="Cambria Math" panose="02040503050406030204" pitchFamily="18" charset="0"/>
                      </a:rPr>
                      <m:t>𝑲</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Mỗi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biến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cố</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𝑯</m:t>
                    </m:r>
                  </m:oMath>
                </a14:m>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𝑲</m:t>
                    </m:r>
                  </m:oMath>
                </a14:m>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𝑴</m:t>
                    </m:r>
                  </m:oMath>
                </a14:m>
                <a:r>
                  <a:rPr lang="en-US" sz="4200" b="1" dirty="0">
                    <a:latin typeface="Tahoma" panose="020B0604030504040204" pitchFamily="34" charset="0"/>
                    <a:ea typeface="Tahoma" panose="020B0604030504040204" pitchFamily="34" charset="0"/>
                    <a:cs typeface="Tahoma" panose="020B0604030504040204" pitchFamily="34" charset="0"/>
                  </a:rPr>
                  <a:t>  là </a:t>
                </a:r>
                <a:r>
                  <a:rPr lang="en-US" sz="4200" b="1" dirty="0" err="1">
                    <a:latin typeface="Tahoma" panose="020B0604030504040204" pitchFamily="34" charset="0"/>
                    <a:ea typeface="Tahoma" panose="020B0604030504040204" pitchFamily="34" charset="0"/>
                    <a:cs typeface="Tahoma" panose="020B0604030504040204" pitchFamily="34" charset="0"/>
                  </a:rPr>
                  <a:t>tập</a:t>
                </a:r>
                <a:r>
                  <a:rPr lang="en-US" sz="4200" b="1" dirty="0">
                    <a:latin typeface="Tahoma" panose="020B0604030504040204" pitchFamily="34" charset="0"/>
                    <a:ea typeface="Tahoma" panose="020B0604030504040204" pitchFamily="34" charset="0"/>
                    <a:cs typeface="Tahoma" panose="020B0604030504040204" pitchFamily="34" charset="0"/>
                  </a:rPr>
                  <a:t> con </a:t>
                </a:r>
                <a:r>
                  <a:rPr lang="en-US" sz="4200" b="1" dirty="0" err="1">
                    <a:latin typeface="Tahoma" panose="020B0604030504040204" pitchFamily="34" charset="0"/>
                    <a:ea typeface="Tahoma" panose="020B0604030504040204" pitchFamily="34" charset="0"/>
                    <a:cs typeface="Tahoma" panose="020B0604030504040204" pitchFamily="34" charset="0"/>
                  </a:rPr>
                  <a:t>nào</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của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không</a:t>
                </a:r>
                <a:endParaRPr lang="vi-VN" sz="4200" b="1" dirty="0">
                  <a:latin typeface="Tahoma" panose="020B0604030504040204" pitchFamily="34" charset="0"/>
                  <a:ea typeface="Tahoma" panose="020B0604030504040204" pitchFamily="34" charset="0"/>
                  <a:cs typeface="Tahoma" panose="020B0604030504040204" pitchFamily="34" charset="0"/>
                </a:endParaRPr>
              </a:p>
              <a:p>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gian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mẫu</a:t>
                </a:r>
                <a:r>
                  <a:rPr lang="en-US" sz="4200" b="1" dirty="0">
                    <a:latin typeface="Tahoma" panose="020B0604030504040204" pitchFamily="34" charset="0"/>
                    <a:ea typeface="Tahoma" panose="020B0604030504040204" pitchFamily="34" charset="0"/>
                    <a:cs typeface="Tahoma" panose="020B0604030504040204" pitchFamily="34" charset="0"/>
                  </a:rPr>
                  <a:t>.</a:t>
                </a:r>
                <a:endParaRPr lang="vi-VN" sz="4200" b="1" dirty="0">
                  <a:latin typeface="Tahoma" panose="020B0604030504040204" pitchFamily="34" charset="0"/>
                  <a:ea typeface="Tahoma" panose="020B0604030504040204" pitchFamily="34" charset="0"/>
                  <a:cs typeface="Tahoma" panose="020B0604030504040204" pitchFamily="34" charset="0"/>
                </a:endParaRPr>
              </a:p>
              <a:p>
                <a:endParaRPr lang="en-US" sz="42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9" name="TextBox 38">
                <a:extLst>
                  <a:ext uri="{FF2B5EF4-FFF2-40B4-BE49-F238E27FC236}">
                    <a16:creationId xmlns:a16="http://schemas.microsoft.com/office/drawing/2014/main" id="{8C22DF43-3E48-4B12-9169-881AACCF1353}"/>
                  </a:ext>
                </a:extLst>
              </p:cNvPr>
              <p:cNvSpPr txBox="1">
                <a:spLocks noRot="1" noChangeAspect="1" noMove="1" noResize="1" noEditPoints="1" noAdjustHandles="1" noChangeArrowheads="1" noChangeShapeType="1" noTextEdit="1"/>
              </p:cNvSpPr>
              <p:nvPr/>
            </p:nvSpPr>
            <p:spPr>
              <a:xfrm>
                <a:off x="361944" y="2164121"/>
                <a:ext cx="23816958" cy="6647974"/>
              </a:xfrm>
              <a:prstGeom prst="rect">
                <a:avLst/>
              </a:prstGeom>
              <a:blipFill>
                <a:blip r:embed="rId3"/>
                <a:stretch>
                  <a:fillRect l="-1152" t="-2108" r="-742"/>
                </a:stretch>
              </a:blipFill>
            </p:spPr>
            <p:txBody>
              <a:bodyPr/>
              <a:lstStyle/>
              <a:p>
                <a:r>
                  <a:rPr lang="vi-VN">
                    <a:noFill/>
                  </a:rPr>
                  <a:t> </a:t>
                </a:r>
              </a:p>
            </p:txBody>
          </p:sp>
        </mc:Fallback>
      </mc:AlternateContent>
      <p:sp>
        <p:nvSpPr>
          <p:cNvPr id="40" name="TextBox 39">
            <a:extLst>
              <a:ext uri="{FF2B5EF4-FFF2-40B4-BE49-F238E27FC236}">
                <a16:creationId xmlns:a16="http://schemas.microsoft.com/office/drawing/2014/main" id="{105F209E-00ED-4278-BFF6-781C4CB6666C}"/>
              </a:ext>
            </a:extLst>
          </p:cNvPr>
          <p:cNvSpPr txBox="1"/>
          <p:nvPr/>
        </p:nvSpPr>
        <p:spPr>
          <a:xfrm>
            <a:off x="361944" y="8151395"/>
            <a:ext cx="2554329" cy="830997"/>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Trả</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C0631F96-69C2-4674-8498-D754936D0272}"/>
                  </a:ext>
                </a:extLst>
              </p:cNvPr>
              <p:cNvSpPr txBox="1"/>
              <p:nvPr/>
            </p:nvSpPr>
            <p:spPr>
              <a:xfrm>
                <a:off x="800093" y="9152689"/>
                <a:ext cx="23774407" cy="3323987"/>
              </a:xfrm>
              <a:prstGeom prst="rect">
                <a:avLst/>
              </a:prstGeom>
              <a:noFill/>
            </p:spPr>
            <p:txBody>
              <a:bodyPr wrap="square" rtlCol="0">
                <a:spAutoFit/>
              </a:bodyPr>
              <a:lstStyle/>
              <a:p>
                <a:r>
                  <a:rPr lang="en-US" sz="4200" b="1" dirty="0">
                    <a:latin typeface="Tahoma" panose="020B0604030504040204" pitchFamily="34" charset="0"/>
                    <a:ea typeface="Tahoma" panose="020B0604030504040204" pitchFamily="34" charset="0"/>
                    <a:cs typeface="Tahoma" panose="020B0604030504040204" pitchFamily="34" charset="0"/>
                  </a:rPr>
                  <a:t>a) </a:t>
                </a:r>
                <a:r>
                  <a:rPr lang="en-US" sz="4200" b="1" dirty="0" err="1">
                    <a:latin typeface="Tahoma" panose="020B0604030504040204" pitchFamily="34" charset="0"/>
                    <a:ea typeface="Tahoma" panose="020B0604030504040204" pitchFamily="34" charset="0"/>
                    <a:cs typeface="Tahoma" panose="020B0604030504040204" pitchFamily="34" charset="0"/>
                  </a:rPr>
                  <a:t>Không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gian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mẫu</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𝜴</m:t>
                    </m:r>
                    <m:r>
                      <a:rPr lang="en-US" sz="4200" b="1" i="1">
                        <a:latin typeface="Cambria Math" panose="02040503050406030204" pitchFamily="18" charset="0"/>
                      </a:rPr>
                      <m:t>=</m:t>
                    </m:r>
                  </m:oMath>
                </a14:m>
                <a:r>
                  <a:rPr lang="en-US" sz="4200" b="1" dirty="0">
                    <a:latin typeface="Tahoma" panose="020B0604030504040204" pitchFamily="34" charset="0"/>
                    <a:ea typeface="Tahoma" panose="020B0604030504040204" pitchFamily="34" charset="0"/>
                    <a:cs typeface="Tahoma" panose="020B0604030504040204" pitchFamily="34" charset="0"/>
                  </a:rPr>
                  <a:t>{</a:t>
                </a:r>
                <a:r>
                  <a:rPr lang="en-US" sz="4200" b="1" dirty="0" err="1">
                    <a:latin typeface="Tahoma" panose="020B0604030504040204" pitchFamily="34" charset="0"/>
                    <a:ea typeface="Tahoma" panose="020B0604030504040204" pitchFamily="34" charset="0"/>
                    <a:cs typeface="Tahoma" panose="020B0604030504040204" pitchFamily="34" charset="0"/>
                  </a:rPr>
                  <a:t>Hương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Hồng</a:t>
                </a:r>
                <a:r>
                  <a:rPr lang="en-US" sz="4200" b="1" dirty="0">
                    <a:latin typeface="Tahoma" panose="020B0604030504040204" pitchFamily="34" charset="0"/>
                    <a:ea typeface="Tahoma" panose="020B0604030504040204" pitchFamily="34" charset="0"/>
                    <a:cs typeface="Tahoma" panose="020B0604030504040204" pitchFamily="34" charset="0"/>
                  </a:rPr>
                  <a:t>; Dung; </a:t>
                </a:r>
                <a:r>
                  <a:rPr lang="en-US" sz="4200" b="1" dirty="0" err="1">
                    <a:latin typeface="Tahoma" panose="020B0604030504040204" pitchFamily="34" charset="0"/>
                    <a:ea typeface="Tahoma" panose="020B0604030504040204" pitchFamily="34" charset="0"/>
                    <a:cs typeface="Tahoma" panose="020B0604030504040204" pitchFamily="34" charset="0"/>
                  </a:rPr>
                  <a:t>Phương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Sơn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Tùng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Hoàng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Tiến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Hải</a:t>
                </a:r>
                <a:r>
                  <a:rPr lang="en-US" sz="4200" b="1" dirty="0">
                    <a:latin typeface="Tahoma" panose="020B0604030504040204" pitchFamily="34" charset="0"/>
                    <a:ea typeface="Tahoma" panose="020B0604030504040204" pitchFamily="34" charset="0"/>
                    <a:cs typeface="Tahoma" panose="020B0604030504040204" pitchFamily="34" charset="0"/>
                  </a:rPr>
                  <a:t>}.</a:t>
                </a:r>
                <a:endParaRPr lang="vi-VN" sz="4200" b="1" dirty="0">
                  <a:latin typeface="Tahoma" panose="020B0604030504040204" pitchFamily="34" charset="0"/>
                  <a:ea typeface="Tahoma" panose="020B0604030504040204" pitchFamily="34" charset="0"/>
                  <a:cs typeface="Tahoma" panose="020B0604030504040204" pitchFamily="34" charset="0"/>
                </a:endParaRPr>
              </a:p>
              <a:p>
                <a:r>
                  <a:rPr lang="en-US" sz="42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200" b="1" i="1">
                        <a:latin typeface="Cambria Math" panose="02040503050406030204" pitchFamily="18" charset="0"/>
                      </a:rPr>
                      <m:t>𝑴</m:t>
                    </m:r>
                    <m:r>
                      <a:rPr lang="en-US" sz="4200" b="1" i="1">
                        <a:latin typeface="Cambria Math" panose="02040503050406030204" pitchFamily="18" charset="0"/>
                      </a:rPr>
                      <m:t>=</m:t>
                    </m:r>
                    <m:r>
                      <a:rPr lang="en-US" sz="4200" b="1" i="1">
                        <a:latin typeface="Cambria Math" panose="02040503050406030204" pitchFamily="18" charset="0"/>
                      </a:rPr>
                      <m:t>𝑯</m:t>
                    </m:r>
                    <m:r>
                      <a:rPr lang="en-US" sz="4200" b="1" i="1">
                        <a:latin typeface="Cambria Math" panose="02040503050406030204" pitchFamily="18" charset="0"/>
                      </a:rPr>
                      <m:t>∪</m:t>
                    </m:r>
                    <m:r>
                      <a:rPr lang="en-US" sz="4200" b="1" i="1">
                        <a:latin typeface="Cambria Math" panose="02040503050406030204" pitchFamily="18" charset="0"/>
                      </a:rPr>
                      <m:t>𝑲</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biến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cố</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sinh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đó</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một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bạn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nữ</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hoặc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có</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tên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bắt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đầu</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chữ</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cái</a:t>
                </a:r>
                <a:r>
                  <a:rPr lang="en-US" sz="4200" b="1" dirty="0">
                    <a:latin typeface="Tahoma" panose="020B0604030504040204" pitchFamily="34" charset="0"/>
                    <a:ea typeface="Tahoma" panose="020B0604030504040204" pitchFamily="34" charset="0"/>
                    <a:cs typeface="Tahoma" panose="020B0604030504040204" pitchFamily="34" charset="0"/>
                  </a:rPr>
                  <a:t> H”.</a:t>
                </a:r>
                <a:endParaRPr lang="vi-VN" sz="4200" b="1" dirty="0">
                  <a:latin typeface="Tahoma" panose="020B0604030504040204" pitchFamily="34" charset="0"/>
                  <a:ea typeface="Tahoma" panose="020B0604030504040204" pitchFamily="34" charset="0"/>
                  <a:cs typeface="Tahoma" panose="020B0604030504040204" pitchFamily="34" charset="0"/>
                </a:endParaRPr>
              </a:p>
              <a:p>
                <a:r>
                  <a:rPr lang="en-US" sz="4200" b="1" dirty="0">
                    <a:latin typeface="Tahoma" panose="020B0604030504040204" pitchFamily="34" charset="0"/>
                    <a:ea typeface="Tahoma" panose="020B0604030504040204" pitchFamily="34" charset="0"/>
                    <a:cs typeface="Tahoma" panose="020B0604030504040204" pitchFamily="34" charset="0"/>
                  </a:rPr>
                  <a:t>Ta </a:t>
                </a:r>
                <a:r>
                  <a:rPr lang="en-US" sz="4200" b="1" dirty="0" err="1">
                    <a:latin typeface="Tahoma" panose="020B0604030504040204" pitchFamily="34" charset="0"/>
                    <a:ea typeface="Tahoma" panose="020B0604030504040204" pitchFamily="34" charset="0"/>
                    <a:cs typeface="Tahoma" panose="020B0604030504040204" pitchFamily="34" charset="0"/>
                  </a:rPr>
                  <a:t>có</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𝑯</m:t>
                    </m:r>
                    <m:r>
                      <a:rPr lang="en-US" sz="4200" b="1" i="1">
                        <a:latin typeface="Cambria Math" panose="02040503050406030204" pitchFamily="18" charset="0"/>
                      </a:rPr>
                      <m:t>=</m:t>
                    </m:r>
                  </m:oMath>
                </a14:m>
                <a:r>
                  <a:rPr lang="en-US" sz="4200" b="1" dirty="0">
                    <a:latin typeface="Tahoma" panose="020B0604030504040204" pitchFamily="34" charset="0"/>
                    <a:ea typeface="Tahoma" panose="020B0604030504040204" pitchFamily="34" charset="0"/>
                    <a:cs typeface="Tahoma" panose="020B0604030504040204" pitchFamily="34" charset="0"/>
                  </a:rPr>
                  <a:t>{</a:t>
                </a:r>
                <a:r>
                  <a:rPr lang="en-US" sz="4200" b="1" dirty="0" err="1">
                    <a:latin typeface="Tahoma" panose="020B0604030504040204" pitchFamily="34" charset="0"/>
                    <a:ea typeface="Tahoma" panose="020B0604030504040204" pitchFamily="34" charset="0"/>
                    <a:cs typeface="Tahoma" panose="020B0604030504040204" pitchFamily="34" charset="0"/>
                  </a:rPr>
                  <a:t>Hương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Hồng</a:t>
                </a:r>
                <a:r>
                  <a:rPr lang="en-US" sz="4200" b="1" dirty="0">
                    <a:latin typeface="Tahoma" panose="020B0604030504040204" pitchFamily="34" charset="0"/>
                    <a:ea typeface="Tahoma" panose="020B0604030504040204" pitchFamily="34" charset="0"/>
                    <a:cs typeface="Tahoma" panose="020B0604030504040204" pitchFamily="34" charset="0"/>
                  </a:rPr>
                  <a:t>; Dung; </a:t>
                </a:r>
                <a:r>
                  <a:rPr lang="en-US" sz="4200" b="1" dirty="0" err="1">
                    <a:latin typeface="Tahoma" panose="020B0604030504040204" pitchFamily="34" charset="0"/>
                    <a:ea typeface="Tahoma" panose="020B0604030504040204" pitchFamily="34" charset="0"/>
                    <a:cs typeface="Tahoma" panose="020B0604030504040204" pitchFamily="34" charset="0"/>
                  </a:rPr>
                  <a:t>Phương</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𝑲</m:t>
                    </m:r>
                    <m:r>
                      <a:rPr lang="en-US" sz="4200" b="1" i="1">
                        <a:latin typeface="Cambria Math" panose="02040503050406030204" pitchFamily="18" charset="0"/>
                      </a:rPr>
                      <m:t>=</m:t>
                    </m:r>
                  </m:oMath>
                </a14:m>
                <a:r>
                  <a:rPr lang="en-US" sz="4200" b="1" dirty="0">
                    <a:latin typeface="Tahoma" panose="020B0604030504040204" pitchFamily="34" charset="0"/>
                    <a:ea typeface="Tahoma" panose="020B0604030504040204" pitchFamily="34" charset="0"/>
                    <a:cs typeface="Tahoma" panose="020B0604030504040204" pitchFamily="34" charset="0"/>
                  </a:rPr>
                  <a:t>{</a:t>
                </a:r>
                <a:r>
                  <a:rPr lang="en-US" sz="4200" b="1" dirty="0" err="1">
                    <a:latin typeface="Tahoma" panose="020B0604030504040204" pitchFamily="34" charset="0"/>
                    <a:ea typeface="Tahoma" panose="020B0604030504040204" pitchFamily="34" charset="0"/>
                    <a:cs typeface="Tahoma" panose="020B0604030504040204" pitchFamily="34" charset="0"/>
                  </a:rPr>
                  <a:t>Hương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Hồng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Hoàng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Hải</a:t>
                </a:r>
                <a:r>
                  <a:rPr lang="en-US" sz="4200" b="1" dirty="0">
                    <a:latin typeface="Tahoma" panose="020B0604030504040204" pitchFamily="34" charset="0"/>
                    <a:ea typeface="Tahoma" panose="020B0604030504040204" pitchFamily="34" charset="0"/>
                    <a:cs typeface="Tahoma" panose="020B0604030504040204" pitchFamily="34" charset="0"/>
                  </a:rPr>
                  <a:t>}.</a:t>
                </a:r>
                <a:endParaRPr lang="vi-VN" sz="4200" b="1" dirty="0">
                  <a:latin typeface="Tahoma" panose="020B0604030504040204" pitchFamily="34" charset="0"/>
                  <a:ea typeface="Tahoma" panose="020B0604030504040204" pitchFamily="34" charset="0"/>
                  <a:cs typeface="Tahoma" panose="020B0604030504040204" pitchFamily="34" charset="0"/>
                </a:endParaRPr>
              </a:p>
              <a:p>
                <a:r>
                  <a:rPr lang="en-US" sz="4200" b="1" dirty="0" err="1">
                    <a:latin typeface="Tahoma" panose="020B0604030504040204" pitchFamily="34" charset="0"/>
                    <a:ea typeface="Tahoma" panose="020B0604030504040204" pitchFamily="34" charset="0"/>
                    <a:cs typeface="Tahoma" panose="020B0604030504040204" pitchFamily="34" charset="0"/>
                  </a:rPr>
                  <a:t>Vậy</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𝑴</m:t>
                    </m:r>
                    <m:r>
                      <a:rPr lang="en-US" sz="4200" b="1" i="1">
                        <a:latin typeface="Cambria Math" panose="02040503050406030204" pitchFamily="18" charset="0"/>
                      </a:rPr>
                      <m:t>=</m:t>
                    </m:r>
                    <m:r>
                      <a:rPr lang="en-US" sz="4200" b="1" i="1">
                        <a:latin typeface="Cambria Math" panose="02040503050406030204" pitchFamily="18" charset="0"/>
                      </a:rPr>
                      <m:t>𝑯</m:t>
                    </m:r>
                    <m:r>
                      <a:rPr lang="en-US" sz="4200" b="1" i="1">
                        <a:latin typeface="Cambria Math" panose="02040503050406030204" pitchFamily="18" charset="0"/>
                      </a:rPr>
                      <m:t>∪</m:t>
                    </m:r>
                    <m:r>
                      <a:rPr lang="en-US" sz="4200" b="1" i="1">
                        <a:latin typeface="Cambria Math" panose="02040503050406030204" pitchFamily="18" charset="0"/>
                      </a:rPr>
                      <m:t>𝑲</m:t>
                    </m:r>
                    <m:r>
                      <a:rPr lang="en-US" sz="4200" b="1" i="1">
                        <a:latin typeface="Cambria Math" panose="02040503050406030204" pitchFamily="18" charset="0"/>
                      </a:rPr>
                      <m:t>=</m:t>
                    </m:r>
                  </m:oMath>
                </a14:m>
                <a:r>
                  <a:rPr lang="en-US" sz="4200" b="1" dirty="0">
                    <a:latin typeface="Tahoma" panose="020B0604030504040204" pitchFamily="34" charset="0"/>
                    <a:ea typeface="Tahoma" panose="020B0604030504040204" pitchFamily="34" charset="0"/>
                    <a:cs typeface="Tahoma" panose="020B0604030504040204" pitchFamily="34" charset="0"/>
                  </a:rPr>
                  <a:t>{</a:t>
                </a:r>
                <a:r>
                  <a:rPr lang="en-US" sz="4200" b="1" dirty="0" err="1">
                    <a:latin typeface="Tahoma" panose="020B0604030504040204" pitchFamily="34" charset="0"/>
                    <a:ea typeface="Tahoma" panose="020B0604030504040204" pitchFamily="34" charset="0"/>
                    <a:cs typeface="Tahoma" panose="020B0604030504040204" pitchFamily="34" charset="0"/>
                  </a:rPr>
                  <a:t>Hương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Hồng</a:t>
                </a:r>
                <a:r>
                  <a:rPr lang="en-US" sz="4200" b="1" dirty="0">
                    <a:latin typeface="Tahoma" panose="020B0604030504040204" pitchFamily="34" charset="0"/>
                    <a:ea typeface="Tahoma" panose="020B0604030504040204" pitchFamily="34" charset="0"/>
                    <a:cs typeface="Tahoma" panose="020B0604030504040204" pitchFamily="34" charset="0"/>
                  </a:rPr>
                  <a:t>; Dung; </a:t>
                </a:r>
                <a:r>
                  <a:rPr lang="en-US" sz="4200" b="1" dirty="0" err="1">
                    <a:latin typeface="Tahoma" panose="020B0604030504040204" pitchFamily="34" charset="0"/>
                    <a:ea typeface="Tahoma" panose="020B0604030504040204" pitchFamily="34" charset="0"/>
                    <a:cs typeface="Tahoma" panose="020B0604030504040204" pitchFamily="34" charset="0"/>
                  </a:rPr>
                  <a:t>Phương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Hoàng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Hải</a:t>
                </a:r>
                <a:r>
                  <a:rPr lang="en-US" sz="4200" b="1" dirty="0">
                    <a:latin typeface="Tahoma" panose="020B0604030504040204" pitchFamily="34" charset="0"/>
                    <a:ea typeface="Tahoma" panose="020B0604030504040204" pitchFamily="34" charset="0"/>
                    <a:cs typeface="Tahoma" panose="020B0604030504040204" pitchFamily="34" charset="0"/>
                  </a:rPr>
                  <a:t>}.</a:t>
                </a:r>
                <a:endParaRPr lang="vi-VN" sz="4200" b="1" dirty="0">
                  <a:latin typeface="Tahoma" panose="020B0604030504040204" pitchFamily="34" charset="0"/>
                  <a:ea typeface="Tahoma" panose="020B0604030504040204" pitchFamily="34" charset="0"/>
                  <a:cs typeface="Tahoma" panose="020B0604030504040204" pitchFamily="34" charset="0"/>
                </a:endParaRPr>
              </a:p>
              <a:p>
                <a:endParaRPr lang="en-US" sz="42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a:extLst>
                  <a:ext uri="{FF2B5EF4-FFF2-40B4-BE49-F238E27FC236}">
                    <a16:creationId xmlns:a16="http://schemas.microsoft.com/office/drawing/2014/main" id="{C0631F96-69C2-4674-8498-D754936D0272}"/>
                  </a:ext>
                </a:extLst>
              </p:cNvPr>
              <p:cNvSpPr txBox="1">
                <a:spLocks noRot="1" noChangeAspect="1" noMove="1" noResize="1" noEditPoints="1" noAdjustHandles="1" noChangeArrowheads="1" noChangeShapeType="1" noTextEdit="1"/>
              </p:cNvSpPr>
              <p:nvPr/>
            </p:nvSpPr>
            <p:spPr>
              <a:xfrm>
                <a:off x="800093" y="9152689"/>
                <a:ext cx="23774407" cy="3323987"/>
              </a:xfrm>
              <a:prstGeom prst="rect">
                <a:avLst/>
              </a:prstGeom>
              <a:blipFill>
                <a:blip r:embed="rId4"/>
                <a:stretch>
                  <a:fillRect l="-974" t="-3846"/>
                </a:stretch>
              </a:blipFill>
            </p:spPr>
            <p:txBody>
              <a:bodyPr/>
              <a:lstStyle/>
              <a:p>
                <a:r>
                  <a:rPr lang="vi-VN">
                    <a:noFill/>
                  </a:rPr>
                  <a:t> </a:t>
                </a:r>
              </a:p>
            </p:txBody>
          </p:sp>
        </mc:Fallback>
      </mc:AlternateContent>
    </p:spTree>
    <p:extLst>
      <p:ext uri="{BB962C8B-B14F-4D97-AF65-F5344CB8AC3E}">
        <p14:creationId xmlns:p14="http://schemas.microsoft.com/office/powerpoint/2010/main" val="504886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
                                            <p:txEl>
                                              <p:pRg st="1" end="1"/>
                                            </p:txEl>
                                          </p:spTgt>
                                        </p:tgtEl>
                                        <p:attrNameLst>
                                          <p:attrName>style.visibility</p:attrName>
                                        </p:attrNameLst>
                                      </p:cBhvr>
                                      <p:to>
                                        <p:strVal val="visible"/>
                                      </p:to>
                                    </p:set>
                                    <p:animEffect transition="in" filter="wipe(left)">
                                      <p:cBhvr>
                                        <p:cTn id="12" dur="500"/>
                                        <p:tgtEl>
                                          <p:spTgt spid="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
                                            <p:txEl>
                                              <p:pRg st="2" end="2"/>
                                            </p:txEl>
                                          </p:spTgt>
                                        </p:tgtEl>
                                        <p:attrNameLst>
                                          <p:attrName>style.visibility</p:attrName>
                                        </p:attrNameLst>
                                      </p:cBhvr>
                                      <p:to>
                                        <p:strVal val="visible"/>
                                      </p:to>
                                    </p:set>
                                    <p:animEffect transition="in" filter="wipe(left)">
                                      <p:cBhvr>
                                        <p:cTn id="17" dur="500"/>
                                        <p:tgtEl>
                                          <p:spTgt spid="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xEl>
                                              <p:pRg st="3" end="3"/>
                                            </p:txEl>
                                          </p:spTgt>
                                        </p:tgtEl>
                                        <p:attrNameLst>
                                          <p:attrName>style.visibility</p:attrName>
                                        </p:attrNameLst>
                                      </p:cBhvr>
                                      <p:to>
                                        <p:strVal val="visible"/>
                                      </p:to>
                                    </p:set>
                                    <p:animEffect transition="in" filter="wipe(left)">
                                      <p:cBhvr>
                                        <p:cTn id="22" dur="500"/>
                                        <p:tgtEl>
                                          <p:spTgt spid="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9">
                                            <p:txEl>
                                              <p:pRg st="4" end="4"/>
                                            </p:txEl>
                                          </p:spTgt>
                                        </p:tgtEl>
                                        <p:attrNameLst>
                                          <p:attrName>style.visibility</p:attrName>
                                        </p:attrNameLst>
                                      </p:cBhvr>
                                      <p:to>
                                        <p:strVal val="visible"/>
                                      </p:to>
                                    </p:set>
                                    <p:animEffect transition="in" filter="wipe(left)">
                                      <p:cBhvr>
                                        <p:cTn id="27" dur="500"/>
                                        <p:tgtEl>
                                          <p:spTgt spid="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9">
                                            <p:txEl>
                                              <p:pRg st="5" end="5"/>
                                            </p:txEl>
                                          </p:spTgt>
                                        </p:tgtEl>
                                        <p:attrNameLst>
                                          <p:attrName>style.visibility</p:attrName>
                                        </p:attrNameLst>
                                      </p:cBhvr>
                                      <p:to>
                                        <p:strVal val="visible"/>
                                      </p:to>
                                    </p:set>
                                    <p:animEffect transition="in" filter="wipe(left)">
                                      <p:cBhvr>
                                        <p:cTn id="32" dur="500"/>
                                        <p:tgtEl>
                                          <p:spTgt spid="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9">
                                            <p:txEl>
                                              <p:pRg st="6" end="6"/>
                                            </p:txEl>
                                          </p:spTgt>
                                        </p:tgtEl>
                                        <p:attrNameLst>
                                          <p:attrName>style.visibility</p:attrName>
                                        </p:attrNameLst>
                                      </p:cBhvr>
                                      <p:to>
                                        <p:strVal val="visible"/>
                                      </p:to>
                                    </p:set>
                                    <p:animEffect transition="in" filter="wipe(left)">
                                      <p:cBhvr>
                                        <p:cTn id="37" dur="500"/>
                                        <p:tgtEl>
                                          <p:spTgt spid="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3">
                                            <p:txEl>
                                              <p:pRg st="0" end="0"/>
                                            </p:txEl>
                                          </p:spTgt>
                                        </p:tgtEl>
                                        <p:attrNameLst>
                                          <p:attrName>style.visibility</p:attrName>
                                        </p:attrNameLst>
                                      </p:cBhvr>
                                      <p:to>
                                        <p:strVal val="visible"/>
                                      </p:to>
                                    </p:set>
                                    <p:animEffect transition="in" filter="wipe(left)">
                                      <p:cBhvr>
                                        <p:cTn id="47" dur="500"/>
                                        <p:tgtEl>
                                          <p:spTgt spid="4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3">
                                            <p:txEl>
                                              <p:pRg st="1" end="1"/>
                                            </p:txEl>
                                          </p:spTgt>
                                        </p:tgtEl>
                                        <p:attrNameLst>
                                          <p:attrName>style.visibility</p:attrName>
                                        </p:attrNameLst>
                                      </p:cBhvr>
                                      <p:to>
                                        <p:strVal val="visible"/>
                                      </p:to>
                                    </p:set>
                                    <p:animEffect transition="in" filter="wipe(left)">
                                      <p:cBhvr>
                                        <p:cTn id="52" dur="500"/>
                                        <p:tgtEl>
                                          <p:spTgt spid="43">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3">
                                            <p:txEl>
                                              <p:pRg st="2" end="2"/>
                                            </p:txEl>
                                          </p:spTgt>
                                        </p:tgtEl>
                                        <p:attrNameLst>
                                          <p:attrName>style.visibility</p:attrName>
                                        </p:attrNameLst>
                                      </p:cBhvr>
                                      <p:to>
                                        <p:strVal val="visible"/>
                                      </p:to>
                                    </p:set>
                                    <p:animEffect transition="in" filter="wipe(left)">
                                      <p:cBhvr>
                                        <p:cTn id="57" dur="500"/>
                                        <p:tgtEl>
                                          <p:spTgt spid="43">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3">
                                            <p:txEl>
                                              <p:pRg st="3" end="3"/>
                                            </p:txEl>
                                          </p:spTgt>
                                        </p:tgtEl>
                                        <p:attrNameLst>
                                          <p:attrName>style.visibility</p:attrName>
                                        </p:attrNameLst>
                                      </p:cBhvr>
                                      <p:to>
                                        <p:strVal val="visible"/>
                                      </p:to>
                                    </p:set>
                                    <p:animEffect transition="in" filter="wipe(left)">
                                      <p:cBhvr>
                                        <p:cTn id="62" dur="500"/>
                                        <p:tgtEl>
                                          <p:spTgt spid="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6426104" cy="1277449"/>
            <a:chOff x="10444842" y="2554465"/>
            <a:chExt cx="6589993" cy="1304531"/>
          </a:xfrm>
        </p:grpSpPr>
        <p:sp>
          <p:nvSpPr>
            <p:cNvPr id="210" name="Google Shape;210;p31"/>
            <p:cNvSpPr/>
            <p:nvPr/>
          </p:nvSpPr>
          <p:spPr>
            <a:xfrm flipH="1">
              <a:off x="11565369" y="2590800"/>
              <a:ext cx="5469466"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BIẾN CỐ GIAO</a:t>
              </a:r>
              <a:endParaRPr kumimoji="0"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300" b="1" dirty="0">
                  <a:solidFill>
                    <a:srgbClr val="0000FF"/>
                  </a:solidFill>
                  <a:latin typeface="Calibri"/>
                  <a:ea typeface="Calibri"/>
                  <a:cs typeface="Calibri"/>
                  <a:sym typeface="Calibri"/>
                </a:rPr>
                <a:t>❷</a:t>
              </a:r>
              <a:endParaRPr kumimoji="0"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10" name="Group 9">
            <a:extLst>
              <a:ext uri="{FF2B5EF4-FFF2-40B4-BE49-F238E27FC236}">
                <a16:creationId xmlns:a16="http://schemas.microsoft.com/office/drawing/2014/main" id="{9ACE14A7-C4F8-442B-B026-3B7D856E550F}"/>
              </a:ext>
            </a:extLst>
          </p:cNvPr>
          <p:cNvGrpSpPr/>
          <p:nvPr/>
        </p:nvGrpSpPr>
        <p:grpSpPr>
          <a:xfrm>
            <a:off x="332505" y="2133588"/>
            <a:ext cx="23481635" cy="11028373"/>
            <a:chOff x="2455868" y="910230"/>
            <a:chExt cx="17615862" cy="11028373"/>
          </a:xfrm>
        </p:grpSpPr>
        <p:grpSp>
          <p:nvGrpSpPr>
            <p:cNvPr id="11" name="Group 10">
              <a:extLst>
                <a:ext uri="{FF2B5EF4-FFF2-40B4-BE49-F238E27FC236}">
                  <a16:creationId xmlns:a16="http://schemas.microsoft.com/office/drawing/2014/main" id="{B76B6C74-7D91-48A8-A6E7-9E8103CB6B80}"/>
                </a:ext>
              </a:extLst>
            </p:cNvPr>
            <p:cNvGrpSpPr/>
            <p:nvPr/>
          </p:nvGrpSpPr>
          <p:grpSpPr>
            <a:xfrm>
              <a:off x="2455868" y="994073"/>
              <a:ext cx="17615862" cy="10944530"/>
              <a:chOff x="2599217" y="1036606"/>
              <a:chExt cx="17615862" cy="10944530"/>
            </a:xfrm>
          </p:grpSpPr>
          <p:sp>
            <p:nvSpPr>
              <p:cNvPr id="16" name="Rectangle: Diagonal Corners Rounded 15">
                <a:extLst>
                  <a:ext uri="{FF2B5EF4-FFF2-40B4-BE49-F238E27FC236}">
                    <a16:creationId xmlns:a16="http://schemas.microsoft.com/office/drawing/2014/main" id="{FCB79D3D-644F-42C1-AF8E-3F88EB31F0CF}"/>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17" name="Group 16">
                <a:extLst>
                  <a:ext uri="{FF2B5EF4-FFF2-40B4-BE49-F238E27FC236}">
                    <a16:creationId xmlns:a16="http://schemas.microsoft.com/office/drawing/2014/main" id="{B6D7C4A9-01A3-412C-9E6B-43470B34A923}"/>
                  </a:ext>
                </a:extLst>
              </p:cNvPr>
              <p:cNvGrpSpPr/>
              <p:nvPr/>
            </p:nvGrpSpPr>
            <p:grpSpPr>
              <a:xfrm>
                <a:off x="2700843" y="1036606"/>
                <a:ext cx="3891945" cy="656867"/>
                <a:chOff x="2648002" y="1960965"/>
                <a:chExt cx="2815357" cy="656867"/>
              </a:xfrm>
            </p:grpSpPr>
            <p:sp>
              <p:nvSpPr>
                <p:cNvPr id="18" name="Isosceles Triangle 17">
                  <a:extLst>
                    <a:ext uri="{FF2B5EF4-FFF2-40B4-BE49-F238E27FC236}">
                      <a16:creationId xmlns:a16="http://schemas.microsoft.com/office/drawing/2014/main" id="{3CFC2A78-205D-43F6-BA8A-D17DD90AA255}"/>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9" name="Freeform: Shape 18">
                  <a:extLst>
                    <a:ext uri="{FF2B5EF4-FFF2-40B4-BE49-F238E27FC236}">
                      <a16:creationId xmlns:a16="http://schemas.microsoft.com/office/drawing/2014/main" id="{95E8F1C5-2FFC-4F56-A405-0310ABDDCD8B}"/>
                    </a:ext>
                  </a:extLst>
                </p:cNvPr>
                <p:cNvSpPr/>
                <p:nvPr/>
              </p:nvSpPr>
              <p:spPr>
                <a:xfrm rot="10800000">
                  <a:off x="2648002" y="1960965"/>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sym typeface="Arial"/>
                  </a:endParaRPr>
                </a:p>
              </p:txBody>
            </p:sp>
            <p:sp>
              <p:nvSpPr>
                <p:cNvPr id="20" name="Freeform: Shape 19">
                  <a:extLst>
                    <a:ext uri="{FF2B5EF4-FFF2-40B4-BE49-F238E27FC236}">
                      <a16:creationId xmlns:a16="http://schemas.microsoft.com/office/drawing/2014/main" id="{6B01ED68-6322-47FC-A539-F67FAE9BADA2}"/>
                    </a:ext>
                  </a:extLst>
                </p:cNvPr>
                <p:cNvSpPr/>
                <p:nvPr/>
              </p:nvSpPr>
              <p:spPr>
                <a:xfrm rot="10800000">
                  <a:off x="2648003" y="1977305"/>
                  <a:ext cx="2702198" cy="58418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1"/>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sym typeface="Arial"/>
                  </a:endParaRPr>
                </a:p>
              </p:txBody>
            </p:sp>
          </p:grpSp>
        </p:grpSp>
        <p:sp>
          <p:nvSpPr>
            <p:cNvPr id="12" name="TextBox 10">
              <a:extLst>
                <a:ext uri="{FF2B5EF4-FFF2-40B4-BE49-F238E27FC236}">
                  <a16:creationId xmlns:a16="http://schemas.microsoft.com/office/drawing/2014/main" id="{C4E098F6-9E9F-4943-BA7A-E07F4A12280F}"/>
                </a:ext>
              </a:extLst>
            </p:cNvPr>
            <p:cNvSpPr txBox="1"/>
            <p:nvPr/>
          </p:nvSpPr>
          <p:spPr>
            <a:xfrm>
              <a:off x="3723649" y="910230"/>
              <a:ext cx="2284484" cy="76855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4000" b="1" i="0" u="none" strike="noStrike" kern="0" cap="none" spc="0" normalizeH="0" baseline="0" noProof="0" dirty="0" err="1">
                  <a:ln>
                    <a:noFill/>
                  </a:ln>
                  <a:solidFill>
                    <a:srgbClr val="FFFFFF"/>
                  </a:solidFill>
                  <a:effectLst/>
                  <a:uLnTx/>
                  <a:uFillTx/>
                  <a:latin typeface="Chu Van An" panose="02020603050405020304" pitchFamily="18" charset="0"/>
                  <a:ea typeface="Calibri" panose="020F0502020204030204" pitchFamily="34" charset="0"/>
                  <a:cs typeface="Chu Van An" panose="02020603050405020304" pitchFamily="18" charset="0"/>
                  <a:sym typeface="Arial"/>
                </a:rPr>
                <a:t>Định</a:t>
              </a:r>
              <a:r>
                <a:rPr kumimoji="0" lang="en-US" sz="4000" b="1" i="0" u="none" strike="noStrike" kern="0" cap="none" spc="0" normalizeH="0" baseline="0" noProof="0" dirty="0">
                  <a:ln>
                    <a:noFill/>
                  </a:ln>
                  <a:solidFill>
                    <a:srgbClr val="FFFFFF"/>
                  </a:solidFill>
                  <a:effectLst/>
                  <a:uLnTx/>
                  <a:uFillTx/>
                  <a:latin typeface="Chu Van An" panose="02020603050405020304" pitchFamily="18" charset="0"/>
                  <a:ea typeface="Calibri" panose="020F0502020204030204" pitchFamily="34" charset="0"/>
                  <a:cs typeface="Chu Van An" panose="02020603050405020304" pitchFamily="18" charset="0"/>
                  <a:sym typeface="Arial"/>
                </a:rPr>
                <a:t> </a:t>
              </a:r>
              <a:r>
                <a:rPr kumimoji="0" lang="en-US" sz="4000" b="1" i="0" u="none" strike="noStrike" kern="0" cap="none" spc="0" normalizeH="0" baseline="0" noProof="0" dirty="0" err="1">
                  <a:ln>
                    <a:noFill/>
                  </a:ln>
                  <a:solidFill>
                    <a:srgbClr val="FFFFFF"/>
                  </a:solidFill>
                  <a:effectLst/>
                  <a:uLnTx/>
                  <a:uFillTx/>
                  <a:latin typeface="Chu Van An" panose="02020603050405020304" pitchFamily="18" charset="0"/>
                  <a:ea typeface="Calibri" panose="020F0502020204030204" pitchFamily="34" charset="0"/>
                  <a:cs typeface="Chu Van An" panose="02020603050405020304" pitchFamily="18" charset="0"/>
                  <a:sym typeface="Arial"/>
                </a:rPr>
                <a:t>nghĩa</a:t>
              </a:r>
              <a:endParaRPr kumimoji="0" lang="en-US" sz="4000" b="1" i="0" u="none" strike="noStrike" kern="0" cap="none" spc="0" normalizeH="0" baseline="0" noProof="0" dirty="0">
                <a:ln>
                  <a:noFill/>
                </a:ln>
                <a:solidFill>
                  <a:srgbClr val="FFFFFF"/>
                </a:solidFill>
                <a:effectLst/>
                <a:uLnTx/>
                <a:uFillTx/>
                <a:latin typeface="Chu Van An" panose="02020603050405020304" pitchFamily="18" charset="0"/>
                <a:ea typeface="Calibri" panose="020F0502020204030204" pitchFamily="34" charset="0"/>
                <a:cs typeface="Chu Van An" panose="02020603050405020304" pitchFamily="18" charset="0"/>
                <a:sym typeface="Arial"/>
              </a:endParaRPr>
            </a:p>
          </p:txBody>
        </p:sp>
        <p:grpSp>
          <p:nvGrpSpPr>
            <p:cNvPr id="13" name="Group 12">
              <a:extLst>
                <a:ext uri="{FF2B5EF4-FFF2-40B4-BE49-F238E27FC236}">
                  <a16:creationId xmlns:a16="http://schemas.microsoft.com/office/drawing/2014/main" id="{6DF715E8-A614-4085-9A5D-946873A1B4D6}"/>
                </a:ext>
              </a:extLst>
            </p:cNvPr>
            <p:cNvGrpSpPr/>
            <p:nvPr/>
          </p:nvGrpSpPr>
          <p:grpSpPr>
            <a:xfrm>
              <a:off x="2947588" y="1151351"/>
              <a:ext cx="655983" cy="286310"/>
              <a:chOff x="5377069" y="5508269"/>
              <a:chExt cx="655983" cy="300637"/>
            </a:xfrm>
          </p:grpSpPr>
          <p:sp>
            <p:nvSpPr>
              <p:cNvPr id="14" name="Arrow: Pentagon 13">
                <a:extLst>
                  <a:ext uri="{FF2B5EF4-FFF2-40B4-BE49-F238E27FC236}">
                    <a16:creationId xmlns:a16="http://schemas.microsoft.com/office/drawing/2014/main" id="{662C8CF2-7D63-4501-851F-06C1A2C055E5}"/>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5" name="Oval 14">
                <a:extLst>
                  <a:ext uri="{FF2B5EF4-FFF2-40B4-BE49-F238E27FC236}">
                    <a16:creationId xmlns:a16="http://schemas.microsoft.com/office/drawing/2014/main" id="{0F4CF5F6-D2AC-484A-9D28-9A513532D3A0}"/>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grpSp>
      </p:grpSp>
      <mc:AlternateContent xmlns:mc="http://schemas.openxmlformats.org/markup-compatibility/2006" xmlns:a14="http://schemas.microsoft.com/office/drawing/2010/main">
        <mc:Choice Requires="a14">
          <p:sp>
            <p:nvSpPr>
              <p:cNvPr id="21" name="Rectangle: Rounded Corners 20">
                <a:extLst>
                  <a:ext uri="{FF2B5EF4-FFF2-40B4-BE49-F238E27FC236}">
                    <a16:creationId xmlns:a16="http://schemas.microsoft.com/office/drawing/2014/main" id="{F48A6C4B-A375-46BF-9742-51DE0E8411B1}"/>
                  </a:ext>
                </a:extLst>
              </p:cNvPr>
              <p:cNvSpPr/>
              <p:nvPr/>
            </p:nvSpPr>
            <p:spPr>
              <a:xfrm>
                <a:off x="4762500" y="4100926"/>
                <a:ext cx="15316200" cy="4909724"/>
              </a:xfrm>
              <a:prstGeom prst="roundRect">
                <a:avLst/>
              </a:prstGeom>
              <a:ln w="19050">
                <a:solidFill>
                  <a:schemeClr val="bg1"/>
                </a:solidFill>
              </a:ln>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vi-VN" sz="4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Cho </a:t>
                </a:r>
                <a14:m>
                  <m:oMath xmlns:m="http://schemas.openxmlformats.org/officeDocument/2006/math">
                    <m:r>
                      <a:rPr lang="vi-VN" sz="4200" b="1" i="1">
                        <a:solidFill>
                          <a:srgbClr val="000000"/>
                        </a:solidFill>
                        <a:effectLst/>
                        <a:latin typeface="Cambria Math" panose="02040503050406030204" pitchFamily="18" charset="0"/>
                        <a:ea typeface="Arial" panose="020B0604020202020204" pitchFamily="34" charset="0"/>
                      </a:rPr>
                      <m:t>𝑨</m:t>
                    </m:r>
                  </m:oMath>
                </a14:m>
                <a:r>
                  <a:rPr lang="vi-VN" sz="4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vi-VN" sz="4200" b="1" i="1">
                        <a:solidFill>
                          <a:srgbClr val="000000"/>
                        </a:solidFill>
                        <a:effectLst/>
                        <a:latin typeface="Cambria Math" panose="02040503050406030204" pitchFamily="18" charset="0"/>
                        <a:ea typeface="Arial" panose="020B0604020202020204" pitchFamily="34" charset="0"/>
                      </a:rPr>
                      <m:t>𝑩</m:t>
                    </m:r>
                  </m:oMath>
                </a14:m>
                <a:r>
                  <a:rPr lang="vi-VN" sz="4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là hai biến cố. Biến cố: "Cả </a:t>
                </a:r>
                <a14:m>
                  <m:oMath xmlns:m="http://schemas.openxmlformats.org/officeDocument/2006/math">
                    <m:r>
                      <a:rPr lang="vi-VN" sz="4200" b="1" i="1">
                        <a:solidFill>
                          <a:srgbClr val="000000"/>
                        </a:solidFill>
                        <a:effectLst/>
                        <a:latin typeface="Cambria Math" panose="02040503050406030204" pitchFamily="18" charset="0"/>
                        <a:ea typeface="Arial" panose="020B0604020202020204" pitchFamily="34" charset="0"/>
                      </a:rPr>
                      <m:t>𝑨</m:t>
                    </m:r>
                  </m:oMath>
                </a14:m>
                <a:r>
                  <a:rPr lang="vi-VN" sz="4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vi-VN" sz="4200" b="1" i="1">
                        <a:solidFill>
                          <a:srgbClr val="000000"/>
                        </a:solidFill>
                        <a:effectLst/>
                        <a:latin typeface="Cambria Math" panose="02040503050406030204" pitchFamily="18" charset="0"/>
                        <a:ea typeface="Arial" panose="020B0604020202020204" pitchFamily="34" charset="0"/>
                      </a:rPr>
                      <m:t>𝑩</m:t>
                    </m:r>
                  </m:oMath>
                </a14:m>
                <a:r>
                  <a:rPr lang="vi-VN" sz="4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đều xảy ra" được gọi là biến cố giao của  </a:t>
                </a:r>
                <a14:m>
                  <m:oMath xmlns:m="http://schemas.openxmlformats.org/officeDocument/2006/math">
                    <m:r>
                      <a:rPr lang="vi-VN" sz="4200" b="1" i="1">
                        <a:solidFill>
                          <a:srgbClr val="000000"/>
                        </a:solidFill>
                        <a:effectLst/>
                        <a:latin typeface="Cambria Math" panose="02040503050406030204" pitchFamily="18" charset="0"/>
                        <a:ea typeface="Arial" panose="020B0604020202020204" pitchFamily="34" charset="0"/>
                      </a:rPr>
                      <m:t>𝑨</m:t>
                    </m:r>
                  </m:oMath>
                </a14:m>
                <a:r>
                  <a:rPr lang="vi-VN" sz="4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vi-VN" sz="4200" b="1" i="1">
                        <a:solidFill>
                          <a:srgbClr val="000000"/>
                        </a:solidFill>
                        <a:effectLst/>
                        <a:latin typeface="Cambria Math" panose="02040503050406030204" pitchFamily="18" charset="0"/>
                        <a:ea typeface="Arial" panose="020B0604020202020204" pitchFamily="34" charset="0"/>
                      </a:rPr>
                      <m:t>𝑩</m:t>
                    </m:r>
                  </m:oMath>
                </a14:m>
                <a:r>
                  <a:rPr lang="vi-VN" sz="4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ký hiệu là </a:t>
                </a:r>
                <a14:m>
                  <m:oMath xmlns:m="http://schemas.openxmlformats.org/officeDocument/2006/math">
                    <m:r>
                      <a:rPr lang="vi-VN" sz="4200" b="1" i="1">
                        <a:solidFill>
                          <a:srgbClr val="000000"/>
                        </a:solidFill>
                        <a:effectLst/>
                        <a:latin typeface="Cambria Math" panose="02040503050406030204" pitchFamily="18" charset="0"/>
                        <a:ea typeface="Arial" panose="020B0604020202020204" pitchFamily="34" charset="0"/>
                      </a:rPr>
                      <m:t>𝑨𝑩</m:t>
                    </m:r>
                  </m:oMath>
                </a14:m>
                <a:r>
                  <a:rPr lang="vi-VN" sz="4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vi-VN" sz="4200" b="1"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vi-VN" sz="4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Biến cố giao của </a:t>
                </a:r>
                <a14:m>
                  <m:oMath xmlns:m="http://schemas.openxmlformats.org/officeDocument/2006/math">
                    <m:r>
                      <a:rPr lang="vi-VN" sz="4200" b="1" i="1">
                        <a:solidFill>
                          <a:srgbClr val="000000"/>
                        </a:solidFill>
                        <a:effectLst/>
                        <a:latin typeface="Cambria Math" panose="02040503050406030204" pitchFamily="18" charset="0"/>
                        <a:ea typeface="Arial" panose="020B0604020202020204" pitchFamily="34" charset="0"/>
                      </a:rPr>
                      <m:t>𝑨</m:t>
                    </m:r>
                  </m:oMath>
                </a14:m>
                <a:r>
                  <a:rPr lang="vi-VN" sz="4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vi-VN" sz="4200" b="1" i="1">
                        <a:solidFill>
                          <a:srgbClr val="000000"/>
                        </a:solidFill>
                        <a:effectLst/>
                        <a:latin typeface="Cambria Math" panose="02040503050406030204" pitchFamily="18" charset="0"/>
                        <a:ea typeface="Arial" panose="020B0604020202020204" pitchFamily="34" charset="0"/>
                      </a:rPr>
                      <m:t>𝑩</m:t>
                    </m:r>
                  </m:oMath>
                </a14:m>
                <a:r>
                  <a:rPr lang="vi-VN" sz="4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là tập con </a:t>
                </a:r>
                <a14:m>
                  <m:oMath xmlns:m="http://schemas.openxmlformats.org/officeDocument/2006/math">
                    <m:r>
                      <a:rPr lang="vi-VN" sz="4200" b="1" i="1">
                        <a:solidFill>
                          <a:srgbClr val="000000"/>
                        </a:solidFill>
                        <a:effectLst/>
                        <a:latin typeface="Cambria Math" panose="02040503050406030204" pitchFamily="18" charset="0"/>
                        <a:ea typeface="Arial" panose="020B0604020202020204" pitchFamily="34" charset="0"/>
                      </a:rPr>
                      <m:t>𝑨</m:t>
                    </m:r>
                    <m:r>
                      <a:rPr lang="vi-VN" sz="4200" b="1" i="1">
                        <a:solidFill>
                          <a:srgbClr val="000000"/>
                        </a:solidFill>
                        <a:effectLst/>
                        <a:latin typeface="Cambria Math" panose="02040503050406030204" pitchFamily="18" charset="0"/>
                        <a:ea typeface="Arial" panose="020B0604020202020204" pitchFamily="34" charset="0"/>
                      </a:rPr>
                      <m:t>∩</m:t>
                    </m:r>
                    <m:r>
                      <a:rPr lang="vi-VN" sz="4200" b="1" i="1">
                        <a:solidFill>
                          <a:srgbClr val="000000"/>
                        </a:solidFill>
                        <a:effectLst/>
                        <a:latin typeface="Cambria Math" panose="02040503050406030204" pitchFamily="18" charset="0"/>
                        <a:ea typeface="Arial" panose="020B0604020202020204" pitchFamily="34" charset="0"/>
                      </a:rPr>
                      <m:t>𝑩</m:t>
                    </m:r>
                  </m:oMath>
                </a14:m>
                <a:r>
                  <a:rPr lang="vi-VN" sz="4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của không gian mẫu </a:t>
                </a:r>
                <a14:m>
                  <m:oMath xmlns:m="http://schemas.openxmlformats.org/officeDocument/2006/math">
                    <m:r>
                      <a:rPr lang="vi-VN" sz="4200" b="1" i="1">
                        <a:solidFill>
                          <a:srgbClr val="000000"/>
                        </a:solidFill>
                        <a:effectLst/>
                        <a:latin typeface="Cambria Math" panose="02040503050406030204" pitchFamily="18" charset="0"/>
                        <a:ea typeface="Arial" panose="020B0604020202020204" pitchFamily="34" charset="0"/>
                      </a:rPr>
                      <m:t>𝜴</m:t>
                    </m:r>
                  </m:oMath>
                </a14:m>
                <a:r>
                  <a:rPr lang="vi-VN" sz="4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vi-VN" sz="4200" b="1" dirty="0">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800"/>
                  </a:spcAft>
                </a:pPr>
                <a:r>
                  <a:rPr lang="vi-VN" sz="1400" dirty="0">
                    <a:effectLst/>
                    <a:latin typeface="Times New Roman" panose="02020603050405020304" pitchFamily="18" charset="0"/>
                    <a:ea typeface="Arial" panose="020B0604020202020204" pitchFamily="34" charset="0"/>
                  </a:rPr>
                  <a:t> </a:t>
                </a:r>
              </a:p>
            </p:txBody>
          </p:sp>
        </mc:Choice>
        <mc:Fallback xmlns="">
          <p:sp>
            <p:nvSpPr>
              <p:cNvPr id="21" name="Rectangle: Rounded Corners 20">
                <a:extLst>
                  <a:ext uri="{FF2B5EF4-FFF2-40B4-BE49-F238E27FC236}">
                    <a16:creationId xmlns:a16="http://schemas.microsoft.com/office/drawing/2014/main" id="{F48A6C4B-A375-46BF-9742-51DE0E8411B1}"/>
                  </a:ext>
                </a:extLst>
              </p:cNvPr>
              <p:cNvSpPr>
                <a:spLocks noRot="1" noChangeAspect="1" noMove="1" noResize="1" noEditPoints="1" noAdjustHandles="1" noChangeArrowheads="1" noChangeShapeType="1" noTextEdit="1"/>
              </p:cNvSpPr>
              <p:nvPr/>
            </p:nvSpPr>
            <p:spPr>
              <a:xfrm>
                <a:off x="4762500" y="4100926"/>
                <a:ext cx="15316200" cy="4909724"/>
              </a:xfrm>
              <a:prstGeom prst="roundRect">
                <a:avLst/>
              </a:prstGeom>
              <a:blipFill>
                <a:blip r:embed="rId3"/>
                <a:stretch>
                  <a:fillRect/>
                </a:stretch>
              </a:blipFill>
              <a:ln w="19050">
                <a:solidFill>
                  <a:schemeClr val="bg1"/>
                </a:solidFill>
              </a:ln>
            </p:spPr>
            <p:txBody>
              <a:bodyPr/>
              <a:lstStyle/>
              <a:p>
                <a:r>
                  <a:rPr lang="vi-VN">
                    <a:noFill/>
                  </a:rPr>
                  <a:t> </a:t>
                </a:r>
              </a:p>
            </p:txBody>
          </p:sp>
        </mc:Fallback>
      </mc:AlternateContent>
    </p:spTree>
    <p:extLst>
      <p:ext uri="{BB962C8B-B14F-4D97-AF65-F5344CB8AC3E}">
        <p14:creationId xmlns:p14="http://schemas.microsoft.com/office/powerpoint/2010/main" val="3979137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6426104" cy="1277449"/>
            <a:chOff x="10444842" y="2554465"/>
            <a:chExt cx="6589993" cy="1304531"/>
          </a:xfrm>
        </p:grpSpPr>
        <p:sp>
          <p:nvSpPr>
            <p:cNvPr id="210" name="Google Shape;210;p31"/>
            <p:cNvSpPr/>
            <p:nvPr/>
          </p:nvSpPr>
          <p:spPr>
            <a:xfrm flipH="1">
              <a:off x="11125200" y="2590800"/>
              <a:ext cx="5909635"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BIẾN CỐ GIAO</a:t>
              </a:r>
              <a:endParaRPr kumimoji="0"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300" b="1" dirty="0">
                  <a:solidFill>
                    <a:srgbClr val="0000FF"/>
                  </a:solidFill>
                  <a:latin typeface="Calibri"/>
                  <a:ea typeface="Calibri"/>
                  <a:cs typeface="Calibri"/>
                  <a:sym typeface="Calibri"/>
                </a:rPr>
                <a:t>❷</a:t>
              </a:r>
              <a:endParaRPr kumimoji="0"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p:sp>
        <p:nvSpPr>
          <p:cNvPr id="39" name="TextBox 38">
            <a:extLst>
              <a:ext uri="{FF2B5EF4-FFF2-40B4-BE49-F238E27FC236}">
                <a16:creationId xmlns:a16="http://schemas.microsoft.com/office/drawing/2014/main" id="{8C22DF43-3E48-4B12-9169-881AACCF1353}"/>
              </a:ext>
            </a:extLst>
          </p:cNvPr>
          <p:cNvSpPr txBox="1"/>
          <p:nvPr/>
        </p:nvSpPr>
        <p:spPr>
          <a:xfrm>
            <a:off x="361944" y="2164121"/>
            <a:ext cx="23816958" cy="1477328"/>
          </a:xfrm>
          <a:prstGeom prst="rect">
            <a:avLst/>
          </a:prstGeom>
          <a:noFill/>
        </p:spPr>
        <p:txBody>
          <a:bodyPr wrap="square">
            <a:spAutoFit/>
          </a:bodyPr>
          <a:lstStyle/>
          <a:p>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HĐ 2: </a:t>
            </a:r>
            <a:r>
              <a:rPr lang="en-US" sz="4200" b="1" dirty="0" err="1">
                <a:latin typeface="Tahoma" panose="020B0604030504040204" pitchFamily="34" charset="0"/>
                <a:ea typeface="Tahoma" panose="020B0604030504040204" pitchFamily="34" charset="0"/>
                <a:cs typeface="Tahoma" panose="020B0604030504040204" pitchFamily="34" charset="0"/>
              </a:rPr>
              <a:t>Một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tổ</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trong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lớp</a:t>
            </a:r>
            <a:r>
              <a:rPr lang="en-US" sz="4200" b="1" dirty="0">
                <a:latin typeface="Tahoma" panose="020B0604030504040204" pitchFamily="34" charset="0"/>
                <a:ea typeface="Tahoma" panose="020B0604030504040204" pitchFamily="34" charset="0"/>
                <a:cs typeface="Tahoma" panose="020B0604030504040204" pitchFamily="34" charset="0"/>
              </a:rPr>
              <a:t> 11A </a:t>
            </a:r>
            <a:r>
              <a:rPr lang="en-US" sz="4200" b="1" dirty="0" err="1">
                <a:latin typeface="Tahoma" panose="020B0604030504040204" pitchFamily="34" charset="0"/>
                <a:ea typeface="Tahoma" panose="020B0604030504040204" pitchFamily="34" charset="0"/>
                <a:cs typeface="Tahoma" panose="020B0604030504040204" pitchFamily="34" charset="0"/>
              </a:rPr>
              <a:t>có</a:t>
            </a:r>
            <a:r>
              <a:rPr lang="en-US" sz="4200" b="1" dirty="0">
                <a:latin typeface="Tahoma" panose="020B0604030504040204" pitchFamily="34" charset="0"/>
                <a:ea typeface="Tahoma" panose="020B0604030504040204" pitchFamily="34" charset="0"/>
                <a:cs typeface="Tahoma" panose="020B0604030504040204" pitchFamily="34" charset="0"/>
              </a:rPr>
              <a:t> 10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sinh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Điểm</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kiểm</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kì</a:t>
            </a:r>
            <a:r>
              <a:rPr lang="en-US" sz="4200" b="1" dirty="0">
                <a:latin typeface="Tahoma" panose="020B0604030504040204" pitchFamily="34" charset="0"/>
                <a:ea typeface="Tahoma" panose="020B0604030504040204" pitchFamily="34" charset="0"/>
                <a:cs typeface="Tahoma" panose="020B0604030504040204" pitchFamily="34" charset="0"/>
              </a:rPr>
              <a:t> I </a:t>
            </a:r>
            <a:r>
              <a:rPr lang="en-US" sz="4200" b="1" dirty="0" err="1">
                <a:latin typeface="Tahoma" panose="020B0604030504040204" pitchFamily="34" charset="0"/>
                <a:ea typeface="Tahoma" panose="020B0604030504040204" pitchFamily="34" charset="0"/>
                <a:cs typeface="Tahoma" panose="020B0604030504040204" pitchFamily="34" charset="0"/>
              </a:rPr>
              <a:t>của</a:t>
            </a:r>
            <a:r>
              <a:rPr lang="en-US" sz="4200" b="1" dirty="0">
                <a:latin typeface="Tahoma" panose="020B0604030504040204" pitchFamily="34" charset="0"/>
                <a:ea typeface="Tahoma" panose="020B0604030504040204" pitchFamily="34" charset="0"/>
                <a:cs typeface="Tahoma" panose="020B0604030504040204" pitchFamily="34" charset="0"/>
              </a:rPr>
              <a:t> 10 </a:t>
            </a:r>
            <a:r>
              <a:rPr lang="en-US" sz="4200" b="1" dirty="0" err="1">
                <a:latin typeface="Tahoma" panose="020B0604030504040204" pitchFamily="34" charset="0"/>
                <a:ea typeface="Tahoma" panose="020B0604030504040204" pitchFamily="34" charset="0"/>
                <a:cs typeface="Tahoma" panose="020B0604030504040204" pitchFamily="34" charset="0"/>
              </a:rPr>
              <a:t>bạn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này</a:t>
            </a:r>
            <a:r>
              <a:rPr lang="en-US" sz="4200" b="1" dirty="0">
                <a:latin typeface="Tahoma" panose="020B0604030504040204" pitchFamily="34" charset="0"/>
                <a:ea typeface="Tahoma" panose="020B0604030504040204" pitchFamily="34" charset="0"/>
                <a:cs typeface="Tahoma" panose="020B0604030504040204" pitchFamily="34" charset="0"/>
              </a:rPr>
              <a:t> ở </a:t>
            </a:r>
            <a:r>
              <a:rPr lang="en-US" sz="4200" b="1" dirty="0" err="1">
                <a:latin typeface="Tahoma" panose="020B0604030504040204" pitchFamily="34" charset="0"/>
                <a:ea typeface="Tahoma" panose="020B0604030504040204" pitchFamily="34" charset="0"/>
                <a:cs typeface="Tahoma" panose="020B0604030504040204" pitchFamily="34" charset="0"/>
              </a:rPr>
              <a:t>hai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môn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Toán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Ngữ</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Văn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được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cho</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như</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bảng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bên</a:t>
            </a:r>
            <a:endParaRPr lang="en-US" sz="4200" b="1" dirty="0">
              <a:latin typeface="Tahoma" panose="020B0604030504040204" pitchFamily="34" charset="0"/>
              <a:ea typeface="Tahoma" panose="020B0604030504040204" pitchFamily="34" charset="0"/>
              <a:cs typeface="Tahoma" panose="020B0604030504040204" pitchFamily="34" charset="0"/>
            </a:endParaRPr>
          </a:p>
        </p:txBody>
      </p:sp>
      <p:sp>
        <p:nvSpPr>
          <p:cNvPr id="40" name="TextBox 39">
            <a:extLst>
              <a:ext uri="{FF2B5EF4-FFF2-40B4-BE49-F238E27FC236}">
                <a16:creationId xmlns:a16="http://schemas.microsoft.com/office/drawing/2014/main" id="{105F209E-00ED-4278-BFF6-781C4CB6666C}"/>
              </a:ext>
            </a:extLst>
          </p:cNvPr>
          <p:cNvSpPr txBox="1"/>
          <p:nvPr/>
        </p:nvSpPr>
        <p:spPr>
          <a:xfrm>
            <a:off x="361944" y="10117891"/>
            <a:ext cx="2554329" cy="830997"/>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Trả</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736CCB0-022F-48EC-971A-5EA55C869BB4}"/>
                  </a:ext>
                </a:extLst>
              </p:cNvPr>
              <p:cNvSpPr txBox="1"/>
              <p:nvPr/>
            </p:nvSpPr>
            <p:spPr>
              <a:xfrm>
                <a:off x="404495" y="3578960"/>
                <a:ext cx="14086757" cy="6555641"/>
              </a:xfrm>
              <a:prstGeom prst="rect">
                <a:avLst/>
              </a:prstGeom>
              <a:noFill/>
            </p:spPr>
            <p:txBody>
              <a:bodyPr wrap="square" rtlCol="0">
                <a:spAutoFit/>
              </a:bodyPr>
              <a:lstStyle/>
              <a:p>
                <a:r>
                  <a:rPr lang="en-US" sz="4200" b="1" dirty="0" err="1">
                    <a:latin typeface="Tahoma" panose="020B0604030504040204" pitchFamily="34" charset="0"/>
                    <a:ea typeface="Tahoma" panose="020B0604030504040204" pitchFamily="34" charset="0"/>
                    <a:cs typeface="Tahoma" panose="020B0604030504040204" pitchFamily="34" charset="0"/>
                  </a:rPr>
                  <a:t>Chọn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ngẫu</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nhiên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một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sinh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trong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tổ</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Xét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các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biến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cố</a:t>
                </a:r>
                <a:endParaRPr lang="vi-VN" sz="4200"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4200" b="1" i="1">
                        <a:latin typeface="Cambria Math" panose="02040503050406030204" pitchFamily="18" charset="0"/>
                      </a:rPr>
                      <m:t>𝑨</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sinh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đó</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được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điểm</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giỏi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môn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Ngữ</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Văn</a:t>
                </a:r>
                <a:r>
                  <a:rPr lang="en-US" sz="4200" b="1" dirty="0">
                    <a:latin typeface="Tahoma" panose="020B0604030504040204" pitchFamily="34" charset="0"/>
                    <a:ea typeface="Tahoma" panose="020B0604030504040204" pitchFamily="34" charset="0"/>
                    <a:cs typeface="Tahoma" panose="020B0604030504040204" pitchFamily="34" charset="0"/>
                  </a:rPr>
                  <a:t>”;</a:t>
                </a:r>
                <a:endParaRPr lang="vi-VN" sz="4200"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4200" b="1" i="1">
                        <a:latin typeface="Cambria Math" panose="02040503050406030204" pitchFamily="18" charset="0"/>
                      </a:rPr>
                      <m:t>𝑩</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sinh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đó</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được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điểm</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giỏi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môn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Toán</a:t>
                </a:r>
                <a:r>
                  <a:rPr lang="en-US" sz="4200" b="1" dirty="0">
                    <a:latin typeface="Tahoma" panose="020B0604030504040204" pitchFamily="34" charset="0"/>
                    <a:ea typeface="Tahoma" panose="020B0604030504040204" pitchFamily="34" charset="0"/>
                    <a:cs typeface="Tahoma" panose="020B0604030504040204" pitchFamily="34" charset="0"/>
                  </a:rPr>
                  <a:t>”;</a:t>
                </a:r>
                <a:endParaRPr lang="vi-VN" sz="4200"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4200" b="1" i="1">
                        <a:latin typeface="Cambria Math" panose="02040503050406030204" pitchFamily="18" charset="0"/>
                      </a:rPr>
                      <m:t>𝑪</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sinh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đó</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được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điểm</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giỏi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môn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Ngữ</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Văn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hoặc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điểm</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giỏi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môn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Toán</a:t>
                </a:r>
                <a:r>
                  <a:rPr lang="en-US" sz="4200" b="1" dirty="0">
                    <a:latin typeface="Tahoma" panose="020B0604030504040204" pitchFamily="34" charset="0"/>
                    <a:ea typeface="Tahoma" panose="020B0604030504040204" pitchFamily="34" charset="0"/>
                    <a:cs typeface="Tahoma" panose="020B0604030504040204" pitchFamily="34" charset="0"/>
                  </a:rPr>
                  <a:t>”.</a:t>
                </a:r>
              </a:p>
              <a:p>
                <a:r>
                  <a:rPr lang="vi-VN" sz="4200" b="1" dirty="0">
                    <a:latin typeface="Tahoma" panose="020B0604030504040204" pitchFamily="34" charset="0"/>
                    <a:ea typeface="Tahoma" panose="020B0604030504040204" pitchFamily="34" charset="0"/>
                    <a:cs typeface="Tahoma" panose="020B0604030504040204" pitchFamily="34" charset="0"/>
                  </a:rPr>
                  <a:t>D: "Học sinh đó được điểm giỏi môn Ngữ văn và điểm giỏi môn Toán".</a:t>
                </a:r>
              </a:p>
              <a:p>
                <a:r>
                  <a:rPr lang="vi-VN" sz="4200" b="1" dirty="0">
                    <a:latin typeface="Tahoma" panose="020B0604030504040204" pitchFamily="34" charset="0"/>
                    <a:ea typeface="Tahoma" panose="020B0604030504040204" pitchFamily="34" charset="0"/>
                    <a:cs typeface="Tahoma" panose="020B0604030504040204" pitchFamily="34" charset="0"/>
                  </a:rPr>
                  <a:t>a) Hỏi D là tập con nào của không gian mẫu?</a:t>
                </a:r>
              </a:p>
              <a:p>
                <a:r>
                  <a:rPr lang="vi-VN" sz="4200" b="1" dirty="0">
                    <a:latin typeface="Tahoma" panose="020B0604030504040204" pitchFamily="34" charset="0"/>
                    <a:ea typeface="Tahoma" panose="020B0604030504040204" pitchFamily="34" charset="0"/>
                    <a:cs typeface="Tahoma" panose="020B0604030504040204" pitchFamily="34" charset="0"/>
                  </a:rPr>
                  <a:t>b) Tìm </a:t>
                </a:r>
                <a14:m>
                  <m:oMath xmlns:m="http://schemas.openxmlformats.org/officeDocument/2006/math">
                    <m:r>
                      <a:rPr lang="vi-VN" sz="4200" b="1" i="1">
                        <a:latin typeface="Cambria Math" panose="02040503050406030204" pitchFamily="18" charset="0"/>
                      </a:rPr>
                      <m:t>𝑨</m:t>
                    </m:r>
                    <m:r>
                      <a:rPr lang="vi-VN" sz="4200" b="1" i="1">
                        <a:latin typeface="Cambria Math" panose="02040503050406030204" pitchFamily="18" charset="0"/>
                      </a:rPr>
                      <m:t>∩</m:t>
                    </m:r>
                    <m:r>
                      <a:rPr lang="vi-VN" sz="4200" b="1" i="1">
                        <a:latin typeface="Cambria Math" panose="02040503050406030204" pitchFamily="18" charset="0"/>
                      </a:rPr>
                      <m:t>𝑩</m:t>
                    </m:r>
                  </m:oMath>
                </a14:m>
                <a:r>
                  <a:rPr lang="vi-VN" sz="42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1" name="TextBox 40">
                <a:extLst>
                  <a:ext uri="{FF2B5EF4-FFF2-40B4-BE49-F238E27FC236}">
                    <a16:creationId xmlns:a16="http://schemas.microsoft.com/office/drawing/2014/main" id="{B736CCB0-022F-48EC-971A-5EA55C869BB4}"/>
                  </a:ext>
                </a:extLst>
              </p:cNvPr>
              <p:cNvSpPr txBox="1">
                <a:spLocks noRot="1" noChangeAspect="1" noMove="1" noResize="1" noEditPoints="1" noAdjustHandles="1" noChangeArrowheads="1" noChangeShapeType="1" noTextEdit="1"/>
              </p:cNvSpPr>
              <p:nvPr/>
            </p:nvSpPr>
            <p:spPr>
              <a:xfrm>
                <a:off x="404495" y="3578960"/>
                <a:ext cx="14086757" cy="6555641"/>
              </a:xfrm>
              <a:prstGeom prst="rect">
                <a:avLst/>
              </a:prstGeom>
              <a:blipFill>
                <a:blip r:embed="rId3"/>
                <a:stretch>
                  <a:fillRect l="-1644" t="-1859" b="-3160"/>
                </a:stretch>
              </a:blipFill>
            </p:spPr>
            <p:txBody>
              <a:bodyPr/>
              <a:lstStyle/>
              <a:p>
                <a:r>
                  <a:rPr lang="vi-VN">
                    <a:noFill/>
                  </a:rPr>
                  <a:t> </a:t>
                </a:r>
              </a:p>
            </p:txBody>
          </p:sp>
        </mc:Fallback>
      </mc:AlternateContent>
      <p:pic>
        <p:nvPicPr>
          <p:cNvPr id="42" name="Picture 41">
            <a:extLst>
              <a:ext uri="{FF2B5EF4-FFF2-40B4-BE49-F238E27FC236}">
                <a16:creationId xmlns:a16="http://schemas.microsoft.com/office/drawing/2014/main" id="{3D8A8C20-AF75-4429-815B-BFCB3B391BB5}"/>
              </a:ext>
            </a:extLst>
          </p:cNvPr>
          <p:cNvPicPr>
            <a:picLocks noChangeAspect="1"/>
          </p:cNvPicPr>
          <p:nvPr/>
        </p:nvPicPr>
        <p:blipFill>
          <a:blip r:embed="rId4"/>
          <a:stretch>
            <a:fillRect/>
          </a:stretch>
        </p:blipFill>
        <p:spPr>
          <a:xfrm>
            <a:off x="14442539" y="3071249"/>
            <a:ext cx="9722801" cy="7225689"/>
          </a:xfrm>
          <a:prstGeom prst="rect">
            <a:avLst/>
          </a:prstGeom>
        </p:spPr>
      </p:pic>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C0631F96-69C2-4674-8498-D754936D0272}"/>
                  </a:ext>
                </a:extLst>
              </p:cNvPr>
              <p:cNvSpPr txBox="1"/>
              <p:nvPr/>
            </p:nvSpPr>
            <p:spPr>
              <a:xfrm>
                <a:off x="404495" y="11122676"/>
                <a:ext cx="23774407" cy="2031325"/>
              </a:xfrm>
              <a:prstGeom prst="rect">
                <a:avLst/>
              </a:prstGeom>
              <a:noFill/>
            </p:spPr>
            <p:txBody>
              <a:bodyPr wrap="square" rtlCol="0">
                <a:spAutoFit/>
              </a:bodyPr>
              <a:lstStyle/>
              <a:p>
                <a:r>
                  <a:rPr lang="vi-VN" sz="4200" b="1" dirty="0">
                    <a:latin typeface="Tahoma" panose="020B0604030504040204" pitchFamily="34" charset="0"/>
                    <a:ea typeface="Tahoma" panose="020B0604030504040204" pitchFamily="34" charset="0"/>
                    <a:cs typeface="Tahoma" panose="020B0604030504040204" pitchFamily="34" charset="0"/>
                  </a:rPr>
                  <a:t>a) D={Cường; Trang}.</a:t>
                </a:r>
              </a:p>
              <a:p>
                <a:r>
                  <a:rPr lang="vi-VN" sz="42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vi-VN" sz="4200" b="1" i="1">
                        <a:latin typeface="Cambria Math" panose="02040503050406030204" pitchFamily="18" charset="0"/>
                      </a:rPr>
                      <m:t>𝑨</m:t>
                    </m:r>
                    <m:r>
                      <a:rPr lang="vi-VN" sz="4200" b="1" i="1">
                        <a:latin typeface="Cambria Math" panose="02040503050406030204" pitchFamily="18" charset="0"/>
                      </a:rPr>
                      <m:t>∩</m:t>
                    </m:r>
                    <m:r>
                      <a:rPr lang="vi-VN" sz="4200" b="1" i="1">
                        <a:latin typeface="Cambria Math" panose="02040503050406030204" pitchFamily="18" charset="0"/>
                      </a:rPr>
                      <m:t>𝑩</m:t>
                    </m:r>
                    <m:r>
                      <a:rPr lang="vi-VN" sz="4200" b="1" i="1">
                        <a:latin typeface="Cambria Math" panose="02040503050406030204" pitchFamily="18" charset="0"/>
                      </a:rPr>
                      <m:t>=</m:t>
                    </m:r>
                  </m:oMath>
                </a14:m>
                <a:r>
                  <a:rPr lang="vi-VN" sz="4200" b="1" dirty="0">
                    <a:latin typeface="Tahoma" panose="020B0604030504040204" pitchFamily="34" charset="0"/>
                    <a:ea typeface="Tahoma" panose="020B0604030504040204" pitchFamily="34" charset="0"/>
                    <a:cs typeface="Tahoma" panose="020B0604030504040204" pitchFamily="34" charset="0"/>
                  </a:rPr>
                  <a:t>{Cường; Trang}.</a:t>
                </a:r>
              </a:p>
              <a:p>
                <a:r>
                  <a:rPr lang="vi-VN" sz="4200" b="1" dirty="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vi-VN" sz="4200" b="1" i="1">
                        <a:latin typeface="Cambria Math" panose="02040503050406030204" pitchFamily="18" charset="0"/>
                      </a:rPr>
                      <m:t>𝑫</m:t>
                    </m:r>
                    <m:r>
                      <a:rPr lang="vi-VN" sz="4200" b="1" i="1">
                        <a:latin typeface="Cambria Math" panose="02040503050406030204" pitchFamily="18" charset="0"/>
                      </a:rPr>
                      <m:t>=</m:t>
                    </m:r>
                    <m:r>
                      <a:rPr lang="vi-VN" sz="4200" b="1" i="1">
                        <a:latin typeface="Cambria Math" panose="02040503050406030204" pitchFamily="18" charset="0"/>
                      </a:rPr>
                      <m:t>𝑨</m:t>
                    </m:r>
                    <m:r>
                      <a:rPr lang="vi-VN" sz="4200" b="1" i="1">
                        <a:latin typeface="Cambria Math" panose="02040503050406030204" pitchFamily="18" charset="0"/>
                      </a:rPr>
                      <m:t>∩</m:t>
                    </m:r>
                    <m:r>
                      <a:rPr lang="vi-VN" sz="4200" b="1" i="1">
                        <a:latin typeface="Cambria Math" panose="02040503050406030204" pitchFamily="18" charset="0"/>
                      </a:rPr>
                      <m:t>𝑩</m:t>
                    </m:r>
                  </m:oMath>
                </a14:m>
                <a:r>
                  <a:rPr lang="vi-VN" sz="4200" b="1" dirty="0">
                    <a:latin typeface="Tahoma" panose="020B0604030504040204" pitchFamily="34" charset="0"/>
                    <a:ea typeface="Tahoma" panose="020B0604030504040204" pitchFamily="34" charset="0"/>
                    <a:cs typeface="Tahoma" panose="020B0604030504040204" pitchFamily="34" charset="0"/>
                  </a:rPr>
                  <a:t>.</a:t>
                </a:r>
                <a:endParaRPr lang="en-US" sz="42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a:extLst>
                  <a:ext uri="{FF2B5EF4-FFF2-40B4-BE49-F238E27FC236}">
                    <a16:creationId xmlns:a16="http://schemas.microsoft.com/office/drawing/2014/main" id="{C0631F96-69C2-4674-8498-D754936D0272}"/>
                  </a:ext>
                </a:extLst>
              </p:cNvPr>
              <p:cNvSpPr txBox="1">
                <a:spLocks noRot="1" noChangeAspect="1" noMove="1" noResize="1" noEditPoints="1" noAdjustHandles="1" noChangeArrowheads="1" noChangeShapeType="1" noTextEdit="1"/>
              </p:cNvSpPr>
              <p:nvPr/>
            </p:nvSpPr>
            <p:spPr>
              <a:xfrm>
                <a:off x="404495" y="11122676"/>
                <a:ext cx="23774407" cy="2031325"/>
              </a:xfrm>
              <a:prstGeom prst="rect">
                <a:avLst/>
              </a:prstGeom>
              <a:blipFill>
                <a:blip r:embed="rId5"/>
                <a:stretch>
                  <a:fillRect l="-974" t="-6306" b="-12613"/>
                </a:stretch>
              </a:blipFill>
            </p:spPr>
            <p:txBody>
              <a:bodyPr/>
              <a:lstStyle/>
              <a:p>
                <a:r>
                  <a:rPr lang="vi-VN">
                    <a:noFill/>
                  </a:rPr>
                  <a:t> </a:t>
                </a:r>
              </a:p>
            </p:txBody>
          </p:sp>
        </mc:Fallback>
      </mc:AlternateContent>
    </p:spTree>
    <p:extLst>
      <p:ext uri="{BB962C8B-B14F-4D97-AF65-F5344CB8AC3E}">
        <p14:creationId xmlns:p14="http://schemas.microsoft.com/office/powerpoint/2010/main" val="1689266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1">
                                            <p:txEl>
                                              <p:pRg st="0" end="0"/>
                                            </p:txEl>
                                          </p:spTgt>
                                        </p:tgtEl>
                                        <p:attrNameLst>
                                          <p:attrName>style.visibility</p:attrName>
                                        </p:attrNameLst>
                                      </p:cBhvr>
                                      <p:to>
                                        <p:strVal val="visible"/>
                                      </p:to>
                                    </p:set>
                                    <p:animEffect transition="in" filter="wipe(left)">
                                      <p:cBhvr>
                                        <p:cTn id="14" dur="500"/>
                                        <p:tgtEl>
                                          <p:spTgt spid="4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1">
                                            <p:txEl>
                                              <p:pRg st="1" end="1"/>
                                            </p:txEl>
                                          </p:spTgt>
                                        </p:tgtEl>
                                        <p:attrNameLst>
                                          <p:attrName>style.visibility</p:attrName>
                                        </p:attrNameLst>
                                      </p:cBhvr>
                                      <p:to>
                                        <p:strVal val="visible"/>
                                      </p:to>
                                    </p:set>
                                    <p:animEffect transition="in" filter="wipe(left)">
                                      <p:cBhvr>
                                        <p:cTn id="19" dur="500"/>
                                        <p:tgtEl>
                                          <p:spTgt spid="4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1">
                                            <p:txEl>
                                              <p:pRg st="2" end="2"/>
                                            </p:txEl>
                                          </p:spTgt>
                                        </p:tgtEl>
                                        <p:attrNameLst>
                                          <p:attrName>style.visibility</p:attrName>
                                        </p:attrNameLst>
                                      </p:cBhvr>
                                      <p:to>
                                        <p:strVal val="visible"/>
                                      </p:to>
                                    </p:set>
                                    <p:animEffect transition="in" filter="wipe(left)">
                                      <p:cBhvr>
                                        <p:cTn id="24" dur="500"/>
                                        <p:tgtEl>
                                          <p:spTgt spid="4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1">
                                            <p:txEl>
                                              <p:pRg st="3" end="3"/>
                                            </p:txEl>
                                          </p:spTgt>
                                        </p:tgtEl>
                                        <p:attrNameLst>
                                          <p:attrName>style.visibility</p:attrName>
                                        </p:attrNameLst>
                                      </p:cBhvr>
                                      <p:to>
                                        <p:strVal val="visible"/>
                                      </p:to>
                                    </p:set>
                                    <p:animEffect transition="in" filter="wipe(left)">
                                      <p:cBhvr>
                                        <p:cTn id="29" dur="500"/>
                                        <p:tgtEl>
                                          <p:spTgt spid="4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1">
                                            <p:txEl>
                                              <p:pRg st="4" end="4"/>
                                            </p:txEl>
                                          </p:spTgt>
                                        </p:tgtEl>
                                        <p:attrNameLst>
                                          <p:attrName>style.visibility</p:attrName>
                                        </p:attrNameLst>
                                      </p:cBhvr>
                                      <p:to>
                                        <p:strVal val="visible"/>
                                      </p:to>
                                    </p:set>
                                    <p:animEffect transition="in" filter="wipe(left)">
                                      <p:cBhvr>
                                        <p:cTn id="34" dur="500"/>
                                        <p:tgtEl>
                                          <p:spTgt spid="4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1">
                                            <p:txEl>
                                              <p:pRg st="5" end="5"/>
                                            </p:txEl>
                                          </p:spTgt>
                                        </p:tgtEl>
                                        <p:attrNameLst>
                                          <p:attrName>style.visibility</p:attrName>
                                        </p:attrNameLst>
                                      </p:cBhvr>
                                      <p:to>
                                        <p:strVal val="visible"/>
                                      </p:to>
                                    </p:set>
                                    <p:animEffect transition="in" filter="wipe(left)">
                                      <p:cBhvr>
                                        <p:cTn id="39" dur="500"/>
                                        <p:tgtEl>
                                          <p:spTgt spid="41">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1">
                                            <p:txEl>
                                              <p:pRg st="6" end="6"/>
                                            </p:txEl>
                                          </p:spTgt>
                                        </p:tgtEl>
                                        <p:attrNameLst>
                                          <p:attrName>style.visibility</p:attrName>
                                        </p:attrNameLst>
                                      </p:cBhvr>
                                      <p:to>
                                        <p:strVal val="visible"/>
                                      </p:to>
                                    </p:set>
                                    <p:animEffect transition="in" filter="wipe(left)">
                                      <p:cBhvr>
                                        <p:cTn id="44" dur="500"/>
                                        <p:tgtEl>
                                          <p:spTgt spid="41">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left)">
                                      <p:cBhvr>
                                        <p:cTn id="49" dur="5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3">
                                            <p:txEl>
                                              <p:pRg st="0" end="0"/>
                                            </p:txEl>
                                          </p:spTgt>
                                        </p:tgtEl>
                                        <p:attrNameLst>
                                          <p:attrName>style.visibility</p:attrName>
                                        </p:attrNameLst>
                                      </p:cBhvr>
                                      <p:to>
                                        <p:strVal val="visible"/>
                                      </p:to>
                                    </p:set>
                                    <p:animEffect transition="in" filter="wipe(left)">
                                      <p:cBhvr>
                                        <p:cTn id="54" dur="500"/>
                                        <p:tgtEl>
                                          <p:spTgt spid="43">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3">
                                            <p:txEl>
                                              <p:pRg st="1" end="1"/>
                                            </p:txEl>
                                          </p:spTgt>
                                        </p:tgtEl>
                                        <p:attrNameLst>
                                          <p:attrName>style.visibility</p:attrName>
                                        </p:attrNameLst>
                                      </p:cBhvr>
                                      <p:to>
                                        <p:strVal val="visible"/>
                                      </p:to>
                                    </p:set>
                                    <p:animEffect transition="in" filter="wipe(left)">
                                      <p:cBhvr>
                                        <p:cTn id="59" dur="500"/>
                                        <p:tgtEl>
                                          <p:spTgt spid="43">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3">
                                            <p:txEl>
                                              <p:pRg st="2" end="2"/>
                                            </p:txEl>
                                          </p:spTgt>
                                        </p:tgtEl>
                                        <p:attrNameLst>
                                          <p:attrName>style.visibility</p:attrName>
                                        </p:attrNameLst>
                                      </p:cBhvr>
                                      <p:to>
                                        <p:strVal val="visible"/>
                                      </p:to>
                                    </p:set>
                                    <p:animEffect transition="in" filter="wipe(left)">
                                      <p:cBhvr>
                                        <p:cTn id="64" dur="500"/>
                                        <p:tgtEl>
                                          <p:spTgt spid="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2206</TotalTime>
  <Words>3628</Words>
  <Application>Microsoft Office PowerPoint</Application>
  <PresentationFormat>Custom</PresentationFormat>
  <Paragraphs>255</Paragraphs>
  <Slides>21</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Tahoma</vt:lpstr>
      <vt:lpstr>Arial</vt:lpstr>
      <vt:lpstr>Cambria Math</vt:lpstr>
      <vt:lpstr>Chu Van An</vt:lpstr>
      <vt:lpstr>Times New Roman</vt:lpstr>
      <vt:lpstr>Abril Fatface</vt:lpstr>
      <vt:lpstr>Calibri</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tranbaonghia26101987</cp:lastModifiedBy>
  <cp:revision>116</cp:revision>
  <dcterms:modified xsi:type="dcterms:W3CDTF">2024-02-22T06:01:49Z</dcterms:modified>
</cp:coreProperties>
</file>