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0"/>
  </p:notesMasterIdLst>
  <p:sldIdLst>
    <p:sldId id="256" r:id="rId3"/>
    <p:sldId id="259" r:id="rId4"/>
    <p:sldId id="257" r:id="rId5"/>
    <p:sldId id="260" r:id="rId6"/>
    <p:sldId id="262" r:id="rId7"/>
    <p:sldId id="384" r:id="rId8"/>
    <p:sldId id="385" r:id="rId9"/>
    <p:sldId id="386" r:id="rId10"/>
    <p:sldId id="268" r:id="rId11"/>
    <p:sldId id="274" r:id="rId12"/>
    <p:sldId id="276" r:id="rId13"/>
    <p:sldId id="390" r:id="rId14"/>
    <p:sldId id="393" r:id="rId15"/>
    <p:sldId id="401" r:id="rId16"/>
    <p:sldId id="402" r:id="rId17"/>
    <p:sldId id="403" r:id="rId18"/>
    <p:sldId id="404" r:id="rId19"/>
    <p:sldId id="405" r:id="rId20"/>
    <p:sldId id="394" r:id="rId21"/>
    <p:sldId id="267" r:id="rId22"/>
    <p:sldId id="397" r:id="rId23"/>
    <p:sldId id="281" r:id="rId24"/>
    <p:sldId id="400" r:id="rId25"/>
    <p:sldId id="406" r:id="rId26"/>
    <p:sldId id="266" r:id="rId27"/>
    <p:sldId id="398" r:id="rId28"/>
    <p:sldId id="265" r:id="rId29"/>
    <p:sldId id="269" r:id="rId30"/>
    <p:sldId id="270" r:id="rId31"/>
    <p:sldId id="272" r:id="rId32"/>
    <p:sldId id="273" r:id="rId33"/>
    <p:sldId id="275" r:id="rId34"/>
    <p:sldId id="407" r:id="rId35"/>
    <p:sldId id="399" r:id="rId36"/>
    <p:sldId id="280" r:id="rId37"/>
    <p:sldId id="282" r:id="rId38"/>
    <p:sldId id="271" r:id="rId39"/>
  </p:sldIdLst>
  <p:sldSz cx="18288000" cy="10287000"/>
  <p:notesSz cx="6858000" cy="9144000"/>
  <p:embeddedFontLst>
    <p:embeddedFont>
      <p:font typeface="Nunito" charset="0"/>
      <p:regular r:id="rId41"/>
    </p:embeddedFont>
    <p:embeddedFont>
      <p:font typeface="#9Slide03 Arima Madurai Medium" charset="0"/>
      <p:regular r:id="rId42"/>
    </p:embeddedFont>
    <p:embeddedFont>
      <p:font typeface="#9Slide07 Stormtrooper" charset="0"/>
      <p:regular r:id="rId43"/>
    </p:embeddedFont>
    <p:embeddedFont>
      <p:font typeface="#9Slide03 IcielNovecento sans E" charset="0"/>
      <p:bold r:id="rId44"/>
    </p:embeddedFont>
    <p:embeddedFont>
      <p:font typeface="#9Slide03 Arima Madurai ExtraBo" charset="0"/>
      <p:bold r:id="rId45"/>
    </p:embeddedFont>
    <p:embeddedFont>
      <p:font typeface="Nunito Bold" charset="0"/>
      <p:regular r:id="rId46"/>
    </p:embeddedFont>
    <p:embeddedFont>
      <p:font typeface="Crot Retrology Clean" charset="0"/>
      <p:regular r:id="rId47"/>
    </p:embeddedFont>
    <p:embeddedFont>
      <p:font typeface="Tw Cen MT" charset="0"/>
      <p:regular r:id="rId48"/>
      <p:bold r:id="rId49"/>
      <p:italic r:id="rId50"/>
      <p:boldItalic r:id="rId51"/>
    </p:embeddedFont>
    <p:embeddedFont>
      <p:font typeface="SVN-Anastasia" charset="0"/>
      <p:regular r:id="rId52"/>
    </p:embeddedFont>
    <p:embeddedFont>
      <p:font typeface="#9Slide03 Bebas Neue ZSmall" charset="0"/>
      <p:bold r:id="rId53"/>
    </p:embeddedFont>
    <p:embeddedFont>
      <p:font typeface="Times" pitchFamily="18" charset="0"/>
      <p:regular r:id="rId54"/>
      <p:bold r:id="rId55"/>
      <p:italic r:id="rId56"/>
      <p:boldItalic r:id="rId57"/>
    </p:embeddedFont>
    <p:embeddedFont>
      <p:font typeface="Calibri" pitchFamily="34" charset="0"/>
      <p:regular r:id="rId58"/>
      <p:bold r:id="rId59"/>
      <p:italic r:id="rId60"/>
      <p:boldItalic r:id="rId61"/>
    </p:embeddedFont>
    <p:embeddedFont>
      <p:font typeface="#9Slide04 Noto Serif Bold" charset="0"/>
      <p:bold r:id="rId62"/>
    </p:embeddedFont>
    <p:embeddedFont>
      <p:font typeface="#9Slide05 Pattaya" charset="-34"/>
      <p:regular r:id="rId63"/>
    </p:embeddedFont>
    <p:embeddedFont>
      <p:font typeface="Tahoma" pitchFamily="34" charset="0"/>
      <p:regular r:id="rId64"/>
      <p:bold r:id="rId65"/>
    </p:embeddedFont>
    <p:embeddedFont>
      <p:font typeface="#9Slide05 Voyage" charset="0"/>
      <p:regular r:id="rId66"/>
    </p:embeddedFont>
    <p:embeddedFont>
      <p:font typeface="#9Slide04 AdrianeSwash" charset="0"/>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773"/>
    <a:srgbClr val="FF6600"/>
    <a:srgbClr val="F8F5EF"/>
    <a:srgbClr val="7DABEA"/>
    <a:srgbClr val="262A55"/>
    <a:srgbClr val="EC6091"/>
    <a:srgbClr val="DA28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6" d="100"/>
          <a:sy n="46" d="100"/>
        </p:scale>
        <p:origin x="-5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8.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DA5415-8210-42F6-9FA7-658C01BB610A}" type="datetimeFigureOut">
              <a:rPr lang="en-US" smtClean="0"/>
              <a:t>11/11/2024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2DEE0-AFA8-46BC-A4E8-B153F74FC19F}" type="slidenum">
              <a:rPr lang="en-US" smtClean="0"/>
              <a:t>‹#›</a:t>
            </a:fld>
            <a:endParaRPr lang="en-US"/>
          </a:p>
        </p:txBody>
      </p:sp>
    </p:spTree>
    <p:extLst>
      <p:ext uri="{BB962C8B-B14F-4D97-AF65-F5344CB8AC3E}">
        <p14:creationId xmlns:p14="http://schemas.microsoft.com/office/powerpoint/2010/main" val="138168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D96636-A10A-4047-818C-46D097A3062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605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E4FD253-D09F-472B-9CEB-19A87DF7AFF5}" type="datetimeFigureOut">
              <a:rPr lang="vi-VN" smtClean="0"/>
              <a:t>11/11/2024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4093490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E4FD253-D09F-472B-9CEB-19A87DF7AFF5}" type="datetimeFigureOut">
              <a:rPr lang="vi-VN" smtClean="0"/>
              <a:t>11/11/2024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127497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endParaRPr lang="vi-VN"/>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4FD253-D09F-472B-9CEB-19A87DF7AFF5}" type="datetimeFigureOut">
              <a:rPr lang="vi-VN" smtClean="0"/>
              <a:t>11/11/2024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629077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E4FD253-D09F-472B-9CEB-19A87DF7AFF5}" type="datetimeFigureOut">
              <a:rPr lang="vi-VN" smtClean="0"/>
              <a:t>11/11/2024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2976158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E4FD253-D09F-472B-9CEB-19A87DF7AFF5}" type="datetimeFigureOut">
              <a:rPr lang="vi-VN" smtClean="0"/>
              <a:t>11/11/2024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2890381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E4FD253-D09F-472B-9CEB-19A87DF7AFF5}" type="datetimeFigureOut">
              <a:rPr lang="vi-VN" smtClean="0"/>
              <a:t>11/11/2024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313031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FD253-D09F-472B-9CEB-19A87DF7AFF5}" type="datetimeFigureOut">
              <a:rPr lang="vi-VN" smtClean="0"/>
              <a:t>11/11/2024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8265477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endParaRPr lang="vi-VN"/>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E4FD253-D09F-472B-9CEB-19A87DF7AFF5}" type="datetimeFigureOut">
              <a:rPr lang="vi-VN" smtClean="0"/>
              <a:t>11/11/2024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1189160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CE4FD253-D09F-472B-9CEB-19A87DF7AFF5}" type="datetimeFigureOut">
              <a:rPr lang="vi-VN" smtClean="0"/>
              <a:t>11/11/2024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316852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E4FD253-D09F-472B-9CEB-19A87DF7AFF5}" type="datetimeFigureOut">
              <a:rPr lang="vi-VN" smtClean="0"/>
              <a:t>11/11/2024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3320191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E4FD253-D09F-472B-9CEB-19A87DF7AFF5}" type="datetimeFigureOut">
              <a:rPr lang="vi-VN" smtClean="0"/>
              <a:t>11/11/2024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3F4958E3-2DA8-4FB3-BE92-815A2695C15F}" type="slidenum">
              <a:rPr lang="vi-VN" smtClean="0"/>
              <a:t>‹#›</a:t>
            </a:fld>
            <a:endParaRPr lang="vi-VN"/>
          </a:p>
        </p:txBody>
      </p:sp>
    </p:spTree>
    <p:extLst>
      <p:ext uri="{BB962C8B-B14F-4D97-AF65-F5344CB8AC3E}">
        <p14:creationId xmlns:p14="http://schemas.microsoft.com/office/powerpoint/2010/main" val="433014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452440"/>
            <a:ext cx="15544800" cy="8691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p:cNvSpPr>
            <a:spLocks noGrp="1"/>
          </p:cNvSpPr>
          <p:nvPr>
            <p:ph type="dt" sz="half" idx="10"/>
          </p:nvPr>
        </p:nvSpPr>
        <p:spPr>
          <a:xfrm>
            <a:off x="1371600" y="9372600"/>
            <a:ext cx="3810000" cy="685800"/>
          </a:xfrm>
        </p:spPr>
        <p:txBody>
          <a:bodyPr/>
          <a:lstStyle>
            <a:lvl1pPr>
              <a:defRPr/>
            </a:lvl1pPr>
          </a:lstStyle>
          <a:p>
            <a:endParaRPr lang="en-US"/>
          </a:p>
        </p:txBody>
      </p:sp>
      <p:sp>
        <p:nvSpPr>
          <p:cNvPr id="4" name="Footer Placeholder 3"/>
          <p:cNvSpPr>
            <a:spLocks noGrp="1"/>
          </p:cNvSpPr>
          <p:nvPr>
            <p:ph type="ftr" sz="quarter" idx="11"/>
          </p:nvPr>
        </p:nvSpPr>
        <p:spPr>
          <a:xfrm>
            <a:off x="6248400" y="9372600"/>
            <a:ext cx="5791200" cy="685800"/>
          </a:xfrm>
        </p:spPr>
        <p:txBody>
          <a:bodyPr/>
          <a:lstStyle>
            <a:lvl1pPr>
              <a:defRPr/>
            </a:lvl1pPr>
          </a:lstStyle>
          <a:p>
            <a:endParaRPr lang="en-US"/>
          </a:p>
        </p:txBody>
      </p:sp>
      <p:sp>
        <p:nvSpPr>
          <p:cNvPr id="5" name="Slide Number Placeholder 4"/>
          <p:cNvSpPr>
            <a:spLocks noGrp="1"/>
          </p:cNvSpPr>
          <p:nvPr>
            <p:ph type="sldNum" sz="quarter" idx="12"/>
          </p:nvPr>
        </p:nvSpPr>
        <p:spPr>
          <a:xfrm>
            <a:off x="13106400" y="9372600"/>
            <a:ext cx="3810000" cy="685800"/>
          </a:xfrm>
        </p:spPr>
        <p:txBody>
          <a:bodyPr/>
          <a:lstStyle>
            <a:lvl1pPr>
              <a:defRPr/>
            </a:lvl1pPr>
          </a:lstStyle>
          <a:p>
            <a:fld id="{A0ECB83F-4BFE-47D1-B1EC-3DBD0202FEA4}" type="slidenum">
              <a:rPr lang="en-US"/>
              <a:pPr/>
              <a:t>‹#›</a:t>
            </a:fld>
            <a:endParaRPr lang="en-US"/>
          </a:p>
        </p:txBody>
      </p:sp>
    </p:spTree>
    <p:extLst>
      <p:ext uri="{BB962C8B-B14F-4D97-AF65-F5344CB8AC3E}">
        <p14:creationId xmlns:p14="http://schemas.microsoft.com/office/powerpoint/2010/main" val="1552939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53"/>
        <p:cNvGrpSpPr/>
        <p:nvPr/>
      </p:nvGrpSpPr>
      <p:grpSpPr>
        <a:xfrm>
          <a:off x="0" y="0"/>
          <a:ext cx="0" cy="0"/>
          <a:chOff x="0" y="0"/>
          <a:chExt cx="0" cy="0"/>
        </a:xfrm>
      </p:grpSpPr>
      <p:sp>
        <p:nvSpPr>
          <p:cNvPr id="54" name="Google Shape;54;p11"/>
          <p:cNvSpPr txBox="1">
            <a:spLocks noGrp="1"/>
          </p:cNvSpPr>
          <p:nvPr>
            <p:ph type="sldNum" idx="12"/>
          </p:nvPr>
        </p:nvSpPr>
        <p:spPr>
          <a:xfrm>
            <a:off x="218150" y="292049"/>
            <a:ext cx="3614400" cy="2505600"/>
          </a:xfrm>
          <a:prstGeom prst="rect">
            <a:avLst/>
          </a:prstGeom>
        </p:spPr>
        <p:txBody>
          <a:bodyPr spcFirstLastPara="1" wrap="square" lIns="137138" tIns="137138" rIns="137138" bIns="137138" anchor="t"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828755">
              <a:buClr>
                <a:srgbClr val="000000"/>
              </a:buClr>
            </a:pPr>
            <a:fld id="{00000000-1234-1234-1234-123412341234}" type="slidenum">
              <a:rPr lang="en" kern="0" smtClean="0">
                <a:solidFill>
                  <a:srgbClr val="9FC5E8"/>
                </a:solidFill>
              </a:rPr>
              <a:pPr defTabSz="1828755">
                <a:buClr>
                  <a:srgbClr val="000000"/>
                </a:buClr>
              </a:pPr>
              <a:t>‹#›</a:t>
            </a:fld>
            <a:endParaRPr lang="en" kern="0">
              <a:solidFill>
                <a:srgbClr val="9FC5E8"/>
              </a:solidFill>
            </a:endParaRPr>
          </a:p>
        </p:txBody>
      </p:sp>
    </p:spTree>
    <p:extLst>
      <p:ext uri="{BB962C8B-B14F-4D97-AF65-F5344CB8AC3E}">
        <p14:creationId xmlns:p14="http://schemas.microsoft.com/office/powerpoint/2010/main" val="2194404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E4FD253-D09F-472B-9CEB-19A87DF7AFF5}" type="datetimeFigureOut">
              <a:rPr lang="vi-VN" smtClean="0"/>
              <a:t>11/11/2024</a:t>
            </a:fld>
            <a:endParaRPr lang="vi-VN"/>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3F4958E3-2DA8-4FB3-BE92-815A2695C15F}" type="slidenum">
              <a:rPr lang="vi-VN" smtClean="0"/>
              <a:t>‹#›</a:t>
            </a:fld>
            <a:endParaRPr lang="vi-VN"/>
          </a:p>
        </p:txBody>
      </p:sp>
    </p:spTree>
    <p:extLst>
      <p:ext uri="{BB962C8B-B14F-4D97-AF65-F5344CB8AC3E}">
        <p14:creationId xmlns:p14="http://schemas.microsoft.com/office/powerpoint/2010/main" val="3369079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6.svg"/><Relationship Id="rId7"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5.gif"/><Relationship Id="rId5" Type="http://schemas.openxmlformats.org/officeDocument/2006/relationships/image" Target="../media/image60.sv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 Id="rId4" Type="http://schemas.openxmlformats.org/officeDocument/2006/relationships/image" Target="../media/image57.tmp"/></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image" Target="../media/image64.tmp"/><Relationship Id="rId1" Type="http://schemas.openxmlformats.org/officeDocument/2006/relationships/slideLayout" Target="../slideLayouts/slideLayout17.xml"/><Relationship Id="rId6" Type="http://schemas.openxmlformats.org/officeDocument/2006/relationships/image" Target="../media/image68.tmp"/><Relationship Id="rId5" Type="http://schemas.openxmlformats.org/officeDocument/2006/relationships/image" Target="../media/image67.tmp"/><Relationship Id="rId4" Type="http://schemas.openxmlformats.org/officeDocument/2006/relationships/image" Target="../media/image66.tm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svg"/><Relationship Id="rId7" Type="http://schemas.openxmlformats.org/officeDocument/2006/relationships/image" Target="../media/image17.svg"/><Relationship Id="rId12"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15.svg"/><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0.png"/><Relationship Id="rId5" Type="http://schemas.openxmlformats.org/officeDocument/2006/relationships/image" Target="../media/image15.sv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image" Target="../media/image32.gif"/><Relationship Id="rId1" Type="http://schemas.openxmlformats.org/officeDocument/2006/relationships/slideLayout" Target="../slideLayouts/slideLayout18.xml"/><Relationship Id="rId5" Type="http://schemas.openxmlformats.org/officeDocument/2006/relationships/image" Target="../media/image73.tmp"/><Relationship Id="rId4" Type="http://schemas.openxmlformats.org/officeDocument/2006/relationships/image" Target="../media/image72.tmp"/></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2.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27.xml"/><Relationship Id="rId7" Type="http://schemas.openxmlformats.org/officeDocument/2006/relationships/slide" Target="slide28.xml"/><Relationship Id="rId2" Type="http://schemas.openxmlformats.org/officeDocument/2006/relationships/image" Target="../media/image83.jpg"/><Relationship Id="rId1" Type="http://schemas.openxmlformats.org/officeDocument/2006/relationships/slideLayout" Target="../slideLayouts/slideLayout23.xml"/><Relationship Id="rId6" Type="http://schemas.openxmlformats.org/officeDocument/2006/relationships/slide" Target="slide32.xml"/><Relationship Id="rId5" Type="http://schemas.openxmlformats.org/officeDocument/2006/relationships/slide" Target="slide30.xml"/><Relationship Id="rId4" Type="http://schemas.openxmlformats.org/officeDocument/2006/relationships/slide" Target="slide29.xml"/><Relationship Id="rId9" Type="http://schemas.openxmlformats.org/officeDocument/2006/relationships/image" Target="../media/image84.wmf"/></Relationships>
</file>

<file path=ppt/slides/_rels/slide2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image" Target="../media/image86.tmp"/></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jpeg"/><Relationship Id="rId1" Type="http://schemas.openxmlformats.org/officeDocument/2006/relationships/slideLayout" Target="../slideLayouts/slideLayout13.xml"/><Relationship Id="rId4" Type="http://schemas.openxmlformats.org/officeDocument/2006/relationships/slide" Target="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slide" Target="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2.svg"/><Relationship Id="rId7"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4.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slide" Target="slide26.xml"/><Relationship Id="rId1" Type="http://schemas.openxmlformats.org/officeDocument/2006/relationships/slideLayout" Target="../slideLayouts/slideLayout13.xml"/><Relationship Id="rId4" Type="http://schemas.openxmlformats.org/officeDocument/2006/relationships/image" Target="../media/image90.tmp"/></Relationships>
</file>

<file path=ppt/slides/_rels/slide31.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audio" Target="../media/audio2.wav"/><Relationship Id="rId1" Type="http://schemas.openxmlformats.org/officeDocument/2006/relationships/slideLayout" Target="../slideLayouts/slideLayout13.xml"/><Relationship Id="rId4" Type="http://schemas.openxmlformats.org/officeDocument/2006/relationships/slide" Target="slide26.xml"/></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4.svg"/><Relationship Id="rId7" Type="http://schemas.openxmlformats.org/officeDocument/2006/relationships/image" Target="../media/image106.sv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28.svg"/><Relationship Id="rId10" Type="http://schemas.openxmlformats.org/officeDocument/2006/relationships/image" Target="../media/image100.png"/><Relationship Id="rId4" Type="http://schemas.openxmlformats.org/officeDocument/2006/relationships/image" Target="../media/image17.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22.png"/><Relationship Id="rId2" Type="http://schemas.openxmlformats.org/officeDocument/2006/relationships/image" Target="../media/image17.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svg"/><Relationship Id="rId5" Type="http://schemas.openxmlformats.org/officeDocument/2006/relationships/image" Target="../media/image30.svg"/><Relationship Id="rId15" Type="http://schemas.openxmlformats.org/officeDocument/2006/relationships/image" Target="../media/image25.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34.sv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8.svg"/><Relationship Id="rId7" Type="http://schemas.openxmlformats.org/officeDocument/2006/relationships/image" Target="../media/image10.svg"/><Relationship Id="rId12" Type="http://schemas.openxmlformats.org/officeDocument/2006/relationships/image" Target="../media/image4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42.svg"/><Relationship Id="rId10" Type="http://schemas.openxmlformats.org/officeDocument/2006/relationships/image" Target="../media/image46.svg"/><Relationship Id="rId4" Type="http://schemas.openxmlformats.org/officeDocument/2006/relationships/image" Target="../media/image27.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tmp"/><Relationship Id="rId4" Type="http://schemas.openxmlformats.org/officeDocument/2006/relationships/image" Target="../media/image33.gif"/></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tmp"/><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6.tmp"/><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image" Target="../media/image56.svg"/><Relationship Id="rId7" Type="http://schemas.openxmlformats.org/officeDocument/2006/relationships/image" Target="../media/image60.svg"/><Relationship Id="rId12"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58.svg"/><Relationship Id="rId10" Type="http://schemas.microsoft.com/office/2007/relationships/hdphoto" Target="../media/hdphoto3.wdp"/><Relationship Id="rId4" Type="http://schemas.openxmlformats.org/officeDocument/2006/relationships/image" Target="../media/image39.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553200" y="6483506"/>
            <a:ext cx="30579547" cy="152897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47800" y="647700"/>
            <a:ext cx="15911340" cy="903535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62625" y="3086770"/>
            <a:ext cx="2151064" cy="4909066"/>
          </a:xfrm>
          <a:prstGeom prst="rect">
            <a:avLst/>
          </a:prstGeom>
        </p:spPr>
      </p:pic>
      <p:grpSp>
        <p:nvGrpSpPr>
          <p:cNvPr id="5" name="Group 5"/>
          <p:cNvGrpSpPr/>
          <p:nvPr/>
        </p:nvGrpSpPr>
        <p:grpSpPr>
          <a:xfrm>
            <a:off x="3807178" y="846424"/>
            <a:ext cx="11051822" cy="6125876"/>
            <a:chOff x="0" y="0"/>
            <a:chExt cx="1366503" cy="915172"/>
          </a:xfrm>
        </p:grpSpPr>
        <p:sp>
          <p:nvSpPr>
            <p:cNvPr id="6" name="Freeform 6"/>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solidFill>
              <a:srgbClr val="FFD0DA"/>
            </a:solidFill>
          </p:spPr>
        </p:sp>
      </p:grpSp>
      <p:sp>
        <p:nvSpPr>
          <p:cNvPr id="8" name="TextBox 8"/>
          <p:cNvSpPr txBox="1"/>
          <p:nvPr/>
        </p:nvSpPr>
        <p:spPr>
          <a:xfrm>
            <a:off x="3859772" y="2318572"/>
            <a:ext cx="10999228" cy="3462486"/>
          </a:xfrm>
          <a:prstGeom prst="rect">
            <a:avLst/>
          </a:prstGeom>
        </p:spPr>
        <p:txBody>
          <a:bodyPr wrap="square" lIns="0" tIns="0" rIns="0" bIns="0" rtlCol="0" anchor="t">
            <a:spAutoFit/>
          </a:bodyPr>
          <a:lstStyle/>
          <a:p>
            <a:pPr algn="ctr">
              <a:lnSpc>
                <a:spcPts val="8997"/>
              </a:lnSpc>
            </a:pPr>
            <a:r>
              <a:rPr lang="en-US" sz="8000" b="1" dirty="0">
                <a:solidFill>
                  <a:srgbClr val="262A55"/>
                </a:solidFill>
                <a:latin typeface="Times New Roman" panose="02020603050405020304" pitchFamily="18" charset="0"/>
                <a:cs typeface="Times New Roman" panose="02020603050405020304" pitchFamily="18" charset="0"/>
              </a:rPr>
              <a:t>CHÀO MỪNG CÁC EM HỌC SINH ĐẾN VỚI TIẾT HỌC HÔM NAY</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576538" y="5421261"/>
            <a:ext cx="6663910" cy="4446645"/>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4400">
            <a:off x="14144451" y="966510"/>
            <a:ext cx="864175" cy="1033252"/>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53414" flipH="1">
            <a:off x="3143188" y="4368184"/>
            <a:ext cx="895712" cy="10709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92179" y="-495300"/>
            <a:ext cx="11963399" cy="8810773"/>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524263">
            <a:off x="10066923" y="1033152"/>
            <a:ext cx="951870" cy="66630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480614">
            <a:off x="950807" y="4509854"/>
            <a:ext cx="951870" cy="666309"/>
          </a:xfrm>
          <a:prstGeom prst="rect">
            <a:avLst/>
          </a:prstGeom>
        </p:spPr>
      </p:pic>
      <p:sp>
        <p:nvSpPr>
          <p:cNvPr id="10" name="TextBox 27">
            <a:extLst>
              <a:ext uri="{FF2B5EF4-FFF2-40B4-BE49-F238E27FC236}">
                <a16:creationId xmlns:a16="http://schemas.microsoft.com/office/drawing/2014/main" xmlns="" id="{7E0814F8-0A15-4C77-8AF4-45BB6B063686}"/>
              </a:ext>
            </a:extLst>
          </p:cNvPr>
          <p:cNvSpPr txBox="1">
            <a:spLocks noChangeArrowheads="1"/>
          </p:cNvSpPr>
          <p:nvPr/>
        </p:nvSpPr>
        <p:spPr bwMode="auto">
          <a:xfrm>
            <a:off x="1971503" y="1638300"/>
            <a:ext cx="857135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0"/>
              </a:spcBef>
              <a:spcAft>
                <a:spcPct val="0"/>
              </a:spcAft>
            </a:pPr>
            <a:r>
              <a:rPr lang="en-US" altLang="vi-VN" sz="8000" b="1" dirty="0" err="1">
                <a:solidFill>
                  <a:srgbClr val="00B0F0"/>
                </a:solidFill>
                <a:latin typeface="Crot Retrology Clean" pitchFamily="2" charset="0"/>
                <a:cs typeface="Calibri" panose="020F0502020204030204" pitchFamily="34" charset="0"/>
              </a:rPr>
              <a:t>Khí</a:t>
            </a:r>
            <a:r>
              <a:rPr lang="en-US" altLang="vi-VN" sz="8000" b="1" dirty="0">
                <a:solidFill>
                  <a:srgbClr val="00B0F0"/>
                </a:solidFill>
                <a:latin typeface="Crot Retrology Clean" pitchFamily="2" charset="0"/>
                <a:cs typeface="Calibri" panose="020F0502020204030204" pitchFamily="34" charset="0"/>
              </a:rPr>
              <a:t> oxygen </a:t>
            </a:r>
            <a:r>
              <a:rPr lang="en-US" altLang="vi-VN" sz="8000" b="1" dirty="0" err="1">
                <a:solidFill>
                  <a:srgbClr val="00B0F0"/>
                </a:solidFill>
                <a:latin typeface="Crot Retrology Clean" pitchFamily="2" charset="0"/>
                <a:cs typeface="Calibri" panose="020F0502020204030204" pitchFamily="34" charset="0"/>
              </a:rPr>
              <a:t>có</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vai</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trò</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và</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ứng</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dụng</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như</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thế</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nào</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trong</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cuộc</a:t>
            </a:r>
            <a:r>
              <a:rPr lang="en-US" altLang="vi-VN" sz="8000" b="1" dirty="0">
                <a:solidFill>
                  <a:srgbClr val="00B0F0"/>
                </a:solidFill>
                <a:latin typeface="Crot Retrology Clean" pitchFamily="2" charset="0"/>
                <a:cs typeface="Calibri" panose="020F0502020204030204" pitchFamily="34" charset="0"/>
              </a:rPr>
              <a:t> </a:t>
            </a:r>
            <a:r>
              <a:rPr lang="en-US" altLang="vi-VN" sz="8000" b="1" dirty="0" err="1">
                <a:solidFill>
                  <a:srgbClr val="00B0F0"/>
                </a:solidFill>
                <a:latin typeface="Crot Retrology Clean" pitchFamily="2" charset="0"/>
                <a:cs typeface="Calibri" panose="020F0502020204030204" pitchFamily="34" charset="0"/>
              </a:rPr>
              <a:t>sống</a:t>
            </a:r>
            <a:r>
              <a:rPr lang="en-US" altLang="vi-VN" sz="8000" b="1" dirty="0">
                <a:solidFill>
                  <a:srgbClr val="00B0F0"/>
                </a:solidFill>
                <a:latin typeface="Crot Retrology Clean" pitchFamily="2" charset="0"/>
                <a:cs typeface="Calibri" panose="020F0502020204030204" pitchFamily="34" charset="0"/>
              </a:rPr>
              <a:t>?</a:t>
            </a:r>
          </a:p>
        </p:txBody>
      </p:sp>
      <p:pic>
        <p:nvPicPr>
          <p:cNvPr id="11" name="Picture 2" descr="question mark what Sticker by Aminal Stickers">
            <a:extLst>
              <a:ext uri="{FF2B5EF4-FFF2-40B4-BE49-F238E27FC236}">
                <a16:creationId xmlns:a16="http://schemas.microsoft.com/office/drawing/2014/main" xmlns="" id="{65D42444-9086-42D2-B1B2-547169D26B2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801600" y="495300"/>
            <a:ext cx="4432730" cy="443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Mũi tên biểu tượng máy tính, nhớ bạn, góc, Mũi tên png | PNGEg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 y="7726571"/>
            <a:ext cx="4876800" cy="220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6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uy hô hấp: Nguyên nhân, triệu chứng và cách điều trị"/>
          <p:cNvPicPr>
            <a:picLocks noChangeAspect="1" noChangeArrowheads="1"/>
          </p:cNvPicPr>
          <p:nvPr/>
        </p:nvPicPr>
        <p:blipFill rotWithShape="1">
          <a:blip r:embed="rId2">
            <a:extLst>
              <a:ext uri="{28A0092B-C50C-407E-A947-70E740481C1C}">
                <a14:useLocalDpi xmlns:a14="http://schemas.microsoft.com/office/drawing/2010/main" val="0"/>
              </a:ext>
            </a:extLst>
          </a:blip>
          <a:srcRect r="25000"/>
          <a:stretch/>
        </p:blipFill>
        <p:spPr bwMode="auto">
          <a:xfrm>
            <a:off x="228600" y="1376598"/>
            <a:ext cx="8915400" cy="420700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CAF2C5F2-24A8-4368-B364-2ACCBCB67189}"/>
              </a:ext>
            </a:extLst>
          </p:cNvPr>
          <p:cNvGrpSpPr/>
          <p:nvPr/>
        </p:nvGrpSpPr>
        <p:grpSpPr>
          <a:xfrm>
            <a:off x="9144000" y="1027644"/>
            <a:ext cx="9144000" cy="1234769"/>
            <a:chOff x="8457084" y="1870840"/>
            <a:chExt cx="1120476" cy="715089"/>
          </a:xfrm>
          <a:solidFill>
            <a:srgbClr val="FFC000">
              <a:alpha val="66000"/>
            </a:srgbClr>
          </a:solidFill>
        </p:grpSpPr>
        <p:sp>
          <p:nvSpPr>
            <p:cNvPr id="3" name="Oval 2">
              <a:extLst>
                <a:ext uri="{FF2B5EF4-FFF2-40B4-BE49-F238E27FC236}">
                  <a16:creationId xmlns:a16="http://schemas.microsoft.com/office/drawing/2014/main" xmlns="" id="{EB0BC5ED-571A-4353-997F-465580DFC95A}"/>
                </a:ext>
              </a:extLst>
            </p:cNvPr>
            <p:cNvSpPr/>
            <p:nvPr/>
          </p:nvSpPr>
          <p:spPr>
            <a:xfrm>
              <a:off x="8501399" y="1870840"/>
              <a:ext cx="993621" cy="71508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extBox 3">
              <a:extLst>
                <a:ext uri="{FF2B5EF4-FFF2-40B4-BE49-F238E27FC236}">
                  <a16:creationId xmlns:a16="http://schemas.microsoft.com/office/drawing/2014/main" xmlns="" id="{7333EABE-9A94-47A3-820D-C4BD158012C1}"/>
                </a:ext>
              </a:extLst>
            </p:cNvPr>
            <p:cNvSpPr txBox="1"/>
            <p:nvPr/>
          </p:nvSpPr>
          <p:spPr>
            <a:xfrm>
              <a:off x="8457084" y="1870840"/>
              <a:ext cx="1120476" cy="453569"/>
            </a:xfrm>
            <a:prstGeom prst="roundRect">
              <a:avLst/>
            </a:prstGeom>
            <a:noFill/>
          </p:spPr>
          <p:txBody>
            <a:bodyPr wrap="square" rtlCol="0">
              <a:spAutoFit/>
            </a:bodyPr>
            <a:lstStyle/>
            <a:p>
              <a:pPr algn="ctr"/>
              <a:r>
                <a:rPr lang="en-US" sz="4000" b="1" dirty="0">
                  <a:solidFill>
                    <a:schemeClr val="bg1"/>
                  </a:solidFill>
                  <a:latin typeface="Tw Cen MT" panose="020B0602020104020603" pitchFamily="34" charset="0"/>
                </a:rPr>
                <a:t>PHIẾU HỌC TẬP SỐ 2(NHÓM 4 BẠN)</a:t>
              </a:r>
              <a:endParaRPr lang="en-US" sz="2000" b="1" dirty="0">
                <a:solidFill>
                  <a:schemeClr val="bg1"/>
                </a:solidFill>
                <a:latin typeface="Tw Cen MT" panose="020B0602020104020603" pitchFamily="34" charset="0"/>
              </a:endParaRPr>
            </a:p>
          </p:txBody>
        </p:sp>
      </p:grpSp>
      <p:pic>
        <p:nvPicPr>
          <p:cNvPr id="13" name="Picture 12"/>
          <p:cNvPicPr/>
          <p:nvPr/>
        </p:nvPicPr>
        <p:blipFill>
          <a:blip r:embed="rId3"/>
          <a:srcRect/>
          <a:stretch>
            <a:fillRect/>
          </a:stretch>
        </p:blipFill>
        <p:spPr bwMode="auto">
          <a:xfrm>
            <a:off x="88410" y="5410200"/>
            <a:ext cx="9055590" cy="4876800"/>
          </a:xfrm>
          <a:prstGeom prst="rect">
            <a:avLst/>
          </a:prstGeom>
          <a:noFill/>
          <a:ln w="9525">
            <a:noFill/>
            <a:miter lim="800000"/>
            <a:headEnd/>
            <a:tailEnd/>
          </a:ln>
        </p:spPr>
      </p:pic>
      <p:sp>
        <p:nvSpPr>
          <p:cNvPr id="9" name="Rectangle 8">
            <a:extLst>
              <a:ext uri="{FF2B5EF4-FFF2-40B4-BE49-F238E27FC236}">
                <a16:creationId xmlns:a16="http://schemas.microsoft.com/office/drawing/2014/main" xmlns="" id="{9BA43E77-C66B-4735-B034-39E53EEB5DD7}"/>
              </a:ext>
            </a:extLst>
          </p:cNvPr>
          <p:cNvSpPr/>
          <p:nvPr/>
        </p:nvSpPr>
        <p:spPr>
          <a:xfrm>
            <a:off x="9144000" y="2642540"/>
            <a:ext cx="8915400" cy="6863417"/>
          </a:xfrm>
          <a:prstGeom prst="rect">
            <a:avLst/>
          </a:prstGeom>
        </p:spPr>
        <p:txBody>
          <a:bodyPr wrap="square">
            <a:spAutoFit/>
          </a:bodyPr>
          <a:lstStyle/>
          <a:p>
            <a:pPr marL="742950" indent="-742950" algn="just">
              <a:spcAft>
                <a:spcPts val="0"/>
              </a:spcAft>
              <a:buAutoNum type="arabicPeriod"/>
              <a:tabLst>
                <a:tab pos="4572000" algn="l"/>
              </a:tabLst>
            </a:pPr>
            <a:r>
              <a:rPr lang="en-US" sz="4000" b="1" dirty="0">
                <a:latin typeface="Times New Roman" panose="02020603050405020304" pitchFamily="18" charset="0"/>
                <a:ea typeface="Calibri" panose="020F0502020204030204" pitchFamily="34" charset="0"/>
                <a:cs typeface="Times New Roman" panose="02020603050405020304" pitchFamily="18" charset="0"/>
              </a:rPr>
              <a:t>Con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người</a:t>
            </a:r>
            <a:r>
              <a:rPr lang="en-US" sz="4000" b="1" dirty="0">
                <a:latin typeface="Times New Roman" panose="02020603050405020304" pitchFamily="18" charset="0"/>
                <a:ea typeface="Calibri" panose="020F0502020204030204" pitchFamily="34" charset="0"/>
                <a:cs typeface="Times New Roman" panose="02020603050405020304" pitchFamily="18" charset="0"/>
              </a:rPr>
              <a:t> có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thê</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ngừng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hoạt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động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hô</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hấp</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Vì</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sao</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tabLst>
                <a:tab pos="4572000" algn="l"/>
              </a:tabLst>
            </a:pP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2.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Em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hãy</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tìm</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hiểu</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va</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cho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biết</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những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bệnh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nào</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phải</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sư</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dụng</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bình</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khí</a:t>
            </a:r>
            <a:r>
              <a:rPr lang="en-US" sz="4000" b="1" dirty="0">
                <a:latin typeface="Times New Roman" panose="02020603050405020304" pitchFamily="18" charset="0"/>
                <a:ea typeface="Calibri" panose="020F0502020204030204" pitchFamily="34" charset="0"/>
                <a:cs typeface="Times New Roman" panose="02020603050405020304" pitchFamily="18" charset="0"/>
              </a:rPr>
              <a:t> oxygen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đê</a:t>
            </a:r>
            <a:r>
              <a:rPr lang="en-US" sz="4000" b="1" dirty="0">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atin typeface="Times New Roman" panose="02020603050405020304" pitchFamily="18" charset="0"/>
                <a:ea typeface="Calibri" panose="020F0502020204030204" pitchFamily="34" charset="0"/>
                <a:cs typeface="Times New Roman" panose="02020603050405020304" pitchFamily="18" charset="0"/>
              </a:rPr>
              <a:t>thơ</a:t>
            </a:r>
            <a:r>
              <a:rPr lang="en-US" sz="4000" b="1" dirty="0">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Bình</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nén</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là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bình</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tích</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trư</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được</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nén</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ở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một</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áp</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suất</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nhất</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định</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a:p>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Tại</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thơ</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lặn</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sư</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dụng</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bình</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khí</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nén</a:t>
            </a:r>
            <a:r>
              <a:rPr lang="en-US" sz="4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2D1E9091-E133-4336-99BE-88902E36A0A2}"/>
              </a:ext>
            </a:extLst>
          </p:cNvPr>
          <p:cNvSpPr txBox="1"/>
          <p:nvPr/>
        </p:nvSpPr>
        <p:spPr>
          <a:xfrm>
            <a:off x="381000" y="595555"/>
            <a:ext cx="10363200" cy="646331"/>
          </a:xfrm>
          <a:prstGeom prst="rect">
            <a:avLst/>
          </a:prstGeom>
          <a:noFill/>
        </p:spPr>
        <p:txBody>
          <a:bodyPr wrap="square" rtlCol="0">
            <a:spAutoFit/>
          </a:bodyPr>
          <a:lstStyle/>
          <a:p>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hiểu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vai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trò</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cs typeface="Times New Roman" panose="02020603050405020304" pitchFamily="18" charset="0"/>
              </a:rPr>
              <a:t> oxygen </a:t>
            </a:r>
            <a:r>
              <a:rPr lang="en-US" sz="3600" b="1" i="1" dirty="0" err="1">
                <a:latin typeface="Times New Roman" panose="02020603050405020304" pitchFamily="18" charset="0"/>
                <a:cs typeface="Times New Roman" panose="02020603050405020304" pitchFamily="18" charset="0"/>
              </a:rPr>
              <a:t>với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sống</a:t>
            </a:r>
            <a:r>
              <a:rPr lang="en-US" sz="3600" b="1" i="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94707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54940" y="79652"/>
            <a:ext cx="8895233" cy="1428917"/>
          </a:xfrm>
          <a:prstGeom prst="rect">
            <a:avLst/>
          </a:prstGeom>
        </p:spPr>
        <p:txBody>
          <a:bodyPr wrap="square">
            <a:spAutoFit/>
          </a:bodyPr>
          <a:lstStyle/>
          <a:p>
            <a:pPr indent="-342900" defTabSz="1371600">
              <a:lnSpc>
                <a:spcPct val="107000"/>
              </a:lnSpc>
            </a:pP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Con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ngừng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sao</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AutoShape 7"/>
          <p:cNvSpPr>
            <a:spLocks noChangeArrowheads="1"/>
          </p:cNvSpPr>
          <p:nvPr/>
        </p:nvSpPr>
        <p:spPr bwMode="auto">
          <a:xfrm rot="10800000">
            <a:off x="134473" y="363140"/>
            <a:ext cx="2299448" cy="954743"/>
          </a:xfrm>
          <a:prstGeom prst="flowChartOnlineStorage">
            <a:avLst/>
          </a:prstGeom>
          <a:solidFill>
            <a:schemeClr val="accent1">
              <a:lumMod val="40000"/>
              <a:lumOff val="60000"/>
            </a:schemeClr>
          </a:solidFill>
          <a:ln w="9525">
            <a:solidFill>
              <a:schemeClr val="tx1"/>
            </a:solidFill>
            <a:miter lim="800000"/>
            <a:headEnd/>
            <a:tailEnd/>
          </a:ln>
          <a:effec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hangingPunct="1"/>
            <a:r>
              <a:rPr lang="en-US" altLang="en-US" sz="4200" b="1" dirty="0" err="1">
                <a:solidFill>
                  <a:prstClr val="black"/>
                </a:solidFill>
                <a:latin typeface="Times New Roman" panose="02020603050405020304" pitchFamily="18" charset="0"/>
              </a:rPr>
              <a:t>Câu</a:t>
            </a:r>
            <a:r>
              <a:rPr lang="en-US" altLang="en-US" sz="4200" b="1" dirty="0">
                <a:solidFill>
                  <a:prstClr val="black"/>
                </a:solidFill>
                <a:latin typeface="Times New Roman" panose="02020603050405020304" pitchFamily="18" charset="0"/>
              </a:rPr>
              <a:t> 1:</a:t>
            </a:r>
          </a:p>
        </p:txBody>
      </p:sp>
      <p:sp>
        <p:nvSpPr>
          <p:cNvPr id="13" name="Rectangle 12"/>
          <p:cNvSpPr/>
          <p:nvPr/>
        </p:nvSpPr>
        <p:spPr>
          <a:xfrm>
            <a:off x="272353" y="1602308"/>
            <a:ext cx="10740839" cy="1915204"/>
          </a:xfrm>
          <a:prstGeom prst="rect">
            <a:avLst/>
          </a:prstGeom>
        </p:spPr>
        <p:txBody>
          <a:bodyPr wrap="square">
            <a:spAutoFit/>
          </a:bodyPr>
          <a:lstStyle/>
          <a:p>
            <a:pPr defTabSz="1371600">
              <a:lnSpc>
                <a:spcPct val="150000"/>
              </a:lnSpc>
            </a:pPr>
            <a:r>
              <a:rPr lang="en-US" sz="4200" b="1" dirty="0">
                <a:solidFill>
                  <a:srgbClr val="FF0000"/>
                </a:solidFill>
                <a:latin typeface="Times New Roman" panose="02020603050405020304" pitchFamily="18" charset="0"/>
                <a:cs typeface="Times New Roman" panose="02020603050405020304" pitchFamily="18" charset="0"/>
              </a:rPr>
              <a:t>TL:</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cơ</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người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cần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để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mọi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hoạt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động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của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tế</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bào</a:t>
            </a:r>
            <a:r>
              <a:rPr lang="en-US" sz="4200" b="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2525" y="363065"/>
            <a:ext cx="5351930" cy="3715269"/>
          </a:xfrm>
          <a:prstGeom prst="rect">
            <a:avLst/>
          </a:prstGeom>
        </p:spPr>
      </p:pic>
      <p:sp>
        <p:nvSpPr>
          <p:cNvPr id="21" name="AutoShape 7"/>
          <p:cNvSpPr>
            <a:spLocks noChangeArrowheads="1"/>
          </p:cNvSpPr>
          <p:nvPr/>
        </p:nvSpPr>
        <p:spPr bwMode="auto">
          <a:xfrm rot="10800000">
            <a:off x="197509" y="4189787"/>
            <a:ext cx="2357447" cy="1102656"/>
          </a:xfrm>
          <a:prstGeom prst="flowChartOnlineStorage">
            <a:avLst/>
          </a:prstGeom>
          <a:solidFill>
            <a:schemeClr val="accent1">
              <a:lumMod val="40000"/>
              <a:lumOff val="60000"/>
            </a:schemeClr>
          </a:solidFill>
          <a:ln w="9525">
            <a:solidFill>
              <a:schemeClr val="tx1"/>
            </a:solidFill>
            <a:miter lim="800000"/>
            <a:headEnd/>
            <a:tailEnd/>
          </a:ln>
          <a:effec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hangingPunct="1"/>
            <a:r>
              <a:rPr lang="en-US" altLang="en-US" sz="4200" b="1" dirty="0" err="1">
                <a:solidFill>
                  <a:prstClr val="black"/>
                </a:solidFill>
                <a:latin typeface="Times New Roman" panose="02020603050405020304" pitchFamily="18" charset="0"/>
              </a:rPr>
              <a:t>Câu</a:t>
            </a:r>
            <a:r>
              <a:rPr lang="en-US" altLang="en-US" sz="4200" b="1" dirty="0">
                <a:solidFill>
                  <a:prstClr val="black"/>
                </a:solidFill>
                <a:latin typeface="Times New Roman" panose="02020603050405020304" pitchFamily="18" charset="0"/>
              </a:rPr>
              <a:t> 2:</a:t>
            </a:r>
          </a:p>
        </p:txBody>
      </p:sp>
      <p:sp>
        <p:nvSpPr>
          <p:cNvPr id="22" name="Rectangle 21"/>
          <p:cNvSpPr/>
          <p:nvPr/>
        </p:nvSpPr>
        <p:spPr>
          <a:xfrm>
            <a:off x="2554990" y="4012703"/>
            <a:ext cx="15423779" cy="1428917"/>
          </a:xfrm>
          <a:prstGeom prst="rect">
            <a:avLst/>
          </a:prstGeom>
        </p:spPr>
        <p:txBody>
          <a:bodyPr wrap="square">
            <a:spAutoFit/>
          </a:bodyPr>
          <a:lstStyle/>
          <a:p>
            <a:pPr indent="-342900" defTabSz="1371600">
              <a:lnSpc>
                <a:spcPct val="107000"/>
              </a:lnSpc>
            </a:pP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bệnh</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thở ?</a:t>
            </a:r>
            <a:endPar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134521" y="5210255"/>
            <a:ext cx="18059402" cy="4823693"/>
          </a:xfrm>
          <a:prstGeom prst="rect">
            <a:avLst/>
          </a:prstGeom>
        </p:spPr>
        <p:txBody>
          <a:bodyPr wrap="square">
            <a:spAutoFit/>
          </a:bodyPr>
          <a:lstStyle/>
          <a:p>
            <a:pPr defTabSz="1371600">
              <a:lnSpc>
                <a:spcPct val="150000"/>
              </a:lnSpc>
            </a:pPr>
            <a:r>
              <a:rPr lang="en-US" sz="4200" b="1" dirty="0">
                <a:solidFill>
                  <a:srgbClr val="FF0000"/>
                </a:solidFill>
                <a:latin typeface="Times New Roman" panose="02020603050405020304" pitchFamily="18" charset="0"/>
                <a:cs typeface="Times New Roman" panose="02020603050405020304" pitchFamily="18" charset="0"/>
              </a:rPr>
              <a:t>TL: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bình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sẽ</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dụng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hỗ</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trợ</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những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bệnh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mắc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triệu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chứng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như</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hô</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hấp</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ngạt</a:t>
            </a:r>
            <a:r>
              <a:rPr lang="en-US" sz="4200" b="1" dirty="0">
                <a:solidFill>
                  <a:prstClr val="black"/>
                </a:solidFill>
                <a:latin typeface="Times New Roman" panose="02020603050405020304" pitchFamily="18" charset="0"/>
                <a:cs typeface="Times New Roman" panose="02020603050405020304" pitchFamily="18" charset="0"/>
              </a:rPr>
              <a:t> thở, </a:t>
            </a:r>
            <a:r>
              <a:rPr lang="en-US" sz="4200" b="1" dirty="0" err="1">
                <a:solidFill>
                  <a:prstClr val="black"/>
                </a:solidFill>
                <a:latin typeface="Times New Roman" panose="02020603050405020304" pitchFamily="18" charset="0"/>
                <a:cs typeface="Times New Roman" panose="02020603050405020304" pitchFamily="18" charset="0"/>
              </a:rPr>
              <a:t>bệnh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tim</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chứng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rối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b="1" dirty="0">
                <a:solidFill>
                  <a:prstClr val="black"/>
                </a:solidFill>
                <a:latin typeface="Times New Roman" panose="02020603050405020304" pitchFamily="18" charset="0"/>
                <a:cs typeface="Times New Roman" panose="02020603050405020304" pitchFamily="18" charset="0"/>
              </a:rPr>
              <a:t> thở. </a:t>
            </a:r>
            <a:r>
              <a:rPr lang="en-US" sz="4200" b="1" dirty="0" err="1">
                <a:solidFill>
                  <a:prstClr val="black"/>
                </a:solidFill>
                <a:latin typeface="Times New Roman" panose="02020603050405020304" pitchFamily="18" charset="0"/>
                <a:cs typeface="Times New Roman" panose="02020603050405020304" pitchFamily="18" charset="0"/>
              </a:rPr>
              <a:t>Ngoài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ra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y </a:t>
            </a:r>
            <a:r>
              <a:rPr lang="en-US" sz="4200" b="1" dirty="0" err="1">
                <a:solidFill>
                  <a:prstClr val="black"/>
                </a:solidFill>
                <a:latin typeface="Times New Roman" panose="02020603050405020304" pitchFamily="18" charset="0"/>
                <a:cs typeface="Times New Roman" panose="02020603050405020304" pitchFamily="18" charset="0"/>
              </a:rPr>
              <a:t>tế</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bác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sĩ</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sẽ</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bệnh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thở oxygen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ngộ</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độc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cacbon</a:t>
            </a:r>
            <a:r>
              <a:rPr lang="en-US" sz="4200" b="1" dirty="0">
                <a:solidFill>
                  <a:prstClr val="black"/>
                </a:solidFill>
                <a:latin typeface="Times New Roman" panose="02020603050405020304" pitchFamily="18" charset="0"/>
                <a:cs typeface="Times New Roman" panose="02020603050405020304" pitchFamily="18" charset="0"/>
              </a:rPr>
              <a:t> monoxide, </a:t>
            </a:r>
            <a:r>
              <a:rPr lang="en-US" sz="4200" b="1" dirty="0" err="1">
                <a:solidFill>
                  <a:prstClr val="black"/>
                </a:solidFill>
                <a:latin typeface="Times New Roman" panose="02020603050405020304" pitchFamily="18" charset="0"/>
                <a:cs typeface="Times New Roman" panose="02020603050405020304" pitchFamily="18" charset="0"/>
              </a:rPr>
              <a:t>đặc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biệt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cần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gây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mê</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bệnh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thực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hiện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phẫu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thuật</a:t>
            </a:r>
            <a:r>
              <a:rPr lang="en-US" sz="4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993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heckerboard(across)">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heckerboard(across)">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7"/>
          <p:cNvSpPr>
            <a:spLocks noChangeArrowheads="1"/>
          </p:cNvSpPr>
          <p:nvPr/>
        </p:nvSpPr>
        <p:spPr bwMode="auto">
          <a:xfrm rot="10800000">
            <a:off x="207380" y="752523"/>
            <a:ext cx="2405561" cy="1398495"/>
          </a:xfrm>
          <a:prstGeom prst="flowChartOnlineStorage">
            <a:avLst/>
          </a:prstGeom>
          <a:solidFill>
            <a:schemeClr val="accent1">
              <a:lumMod val="40000"/>
              <a:lumOff val="60000"/>
            </a:schemeClr>
          </a:solidFill>
          <a:ln w="9525">
            <a:solidFill>
              <a:schemeClr val="tx1"/>
            </a:solidFill>
            <a:miter lim="800000"/>
            <a:headEnd/>
            <a:tailEnd/>
          </a:ln>
          <a:effectLst/>
        </p:spPr>
        <p:txBody>
          <a:bodyPr rot="10800000"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371600" eaLnBrk="1" hangingPunct="1"/>
            <a:r>
              <a:rPr lang="en-US" altLang="en-US" sz="4200" b="1" dirty="0" err="1">
                <a:solidFill>
                  <a:prstClr val="black"/>
                </a:solidFill>
                <a:latin typeface="Times New Roman" panose="02020603050405020304" pitchFamily="18" charset="0"/>
              </a:rPr>
              <a:t>Câu</a:t>
            </a:r>
            <a:r>
              <a:rPr lang="en-US" altLang="en-US" sz="4200" b="1" dirty="0">
                <a:solidFill>
                  <a:prstClr val="black"/>
                </a:solidFill>
                <a:latin typeface="Times New Roman" panose="02020603050405020304" pitchFamily="18" charset="0"/>
              </a:rPr>
              <a:t> 3:</a:t>
            </a:r>
          </a:p>
        </p:txBody>
      </p:sp>
      <p:sp>
        <p:nvSpPr>
          <p:cNvPr id="18" name="Rectangle 17"/>
          <p:cNvSpPr/>
          <p:nvPr/>
        </p:nvSpPr>
        <p:spPr>
          <a:xfrm>
            <a:off x="2612940" y="251698"/>
            <a:ext cx="9144000" cy="2031325"/>
          </a:xfrm>
          <a:prstGeom prst="rect">
            <a:avLst/>
          </a:prstGeom>
        </p:spPr>
        <p:txBody>
          <a:bodyPr>
            <a:spAutoFit/>
          </a:bodyPr>
          <a:lstStyle/>
          <a:p>
            <a:pPr defTabSz="1371600"/>
            <a:r>
              <a:rPr lang="en-US" sz="4200" b="1" dirty="0" err="1">
                <a:solidFill>
                  <a:srgbClr val="1134E5"/>
                </a:solidFill>
                <a:latin typeface="Times New Roman" panose="02020603050405020304" pitchFamily="18" charset="0"/>
                <a:ea typeface="Times New Roman" panose="02020603050405020304" pitchFamily="18" charset="0"/>
              </a:rPr>
              <a:t>Bình</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nén</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là</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bình</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tích</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trữ</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không</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được</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nén</a:t>
            </a:r>
            <a:r>
              <a:rPr lang="en-US" sz="4200" b="1" dirty="0">
                <a:solidFill>
                  <a:srgbClr val="1134E5"/>
                </a:solidFill>
                <a:latin typeface="Times New Roman" panose="02020603050405020304" pitchFamily="18" charset="0"/>
                <a:ea typeface="Times New Roman" panose="02020603050405020304" pitchFamily="18" charset="0"/>
              </a:rPr>
              <a:t> ở </a:t>
            </a:r>
            <a:r>
              <a:rPr lang="en-US" sz="4200" b="1" dirty="0" err="1">
                <a:solidFill>
                  <a:srgbClr val="1134E5"/>
                </a:solidFill>
                <a:latin typeface="Times New Roman" panose="02020603050405020304" pitchFamily="18" charset="0"/>
                <a:ea typeface="Times New Roman" panose="02020603050405020304" pitchFamily="18" charset="0"/>
              </a:rPr>
              <a:t>một</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áp</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suất</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nhất</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định</a:t>
            </a:r>
            <a:r>
              <a:rPr lang="en-US" sz="4200" b="1" dirty="0">
                <a:solidFill>
                  <a:srgbClr val="1134E5"/>
                </a:solidFill>
                <a:latin typeface="Times New Roman" panose="02020603050405020304" pitchFamily="18" charset="0"/>
                <a:ea typeface="Times New Roman" panose="02020603050405020304" pitchFamily="18" charset="0"/>
              </a:rPr>
              <a:t>. Tại </a:t>
            </a:r>
            <a:r>
              <a:rPr lang="en-US" sz="4200" b="1" dirty="0" err="1">
                <a:solidFill>
                  <a:srgbClr val="1134E5"/>
                </a:solidFill>
                <a:latin typeface="Times New Roman" panose="02020603050405020304" pitchFamily="18" charset="0"/>
                <a:ea typeface="Times New Roman" panose="02020603050405020304" pitchFamily="18" charset="0"/>
              </a:rPr>
              <a:t>sao</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thợ</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lặn</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cần</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sử</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dụng</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bình</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nén</a:t>
            </a:r>
            <a:r>
              <a:rPr lang="en-US" sz="4200" b="1" dirty="0">
                <a:solidFill>
                  <a:srgbClr val="1134E5"/>
                </a:solidFill>
                <a:latin typeface="Times New Roman" panose="02020603050405020304" pitchFamily="18" charset="0"/>
                <a:ea typeface="Times New Roman" panose="02020603050405020304" pitchFamily="18" charset="0"/>
              </a:rPr>
              <a:t> ?</a:t>
            </a:r>
            <a:endParaRPr lang="en-US" sz="4200" b="1" dirty="0">
              <a:solidFill>
                <a:srgbClr val="1134E5"/>
              </a:solidFill>
              <a:latin typeface="Calibri"/>
            </a:endParaRPr>
          </a:p>
        </p:txBody>
      </p:sp>
      <p:pic>
        <p:nvPicPr>
          <p:cNvPr id="20" name="Picture 1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9600" y="157530"/>
            <a:ext cx="5777805" cy="3246441"/>
          </a:xfrm>
          <a:prstGeom prst="rect">
            <a:avLst/>
          </a:prstGeom>
        </p:spPr>
      </p:pic>
      <p:sp>
        <p:nvSpPr>
          <p:cNvPr id="14" name="Rectangle 13"/>
          <p:cNvSpPr/>
          <p:nvPr/>
        </p:nvSpPr>
        <p:spPr>
          <a:xfrm>
            <a:off x="207430" y="3404047"/>
            <a:ext cx="17838575" cy="2884700"/>
          </a:xfrm>
          <a:prstGeom prst="rect">
            <a:avLst/>
          </a:prstGeom>
        </p:spPr>
        <p:txBody>
          <a:bodyPr wrap="square">
            <a:spAutoFit/>
          </a:bodyPr>
          <a:lstStyle/>
          <a:p>
            <a:pPr defTabSz="1371600">
              <a:lnSpc>
                <a:spcPct val="150000"/>
              </a:lnSpc>
            </a:pPr>
            <a:r>
              <a:rPr lang="en-US" sz="4200" b="1" dirty="0">
                <a:solidFill>
                  <a:srgbClr val="FF0000"/>
                </a:solidFill>
                <a:latin typeface="Times New Roman" panose="02020603050405020304" pitchFamily="18" charset="0"/>
                <a:cs typeface="Times New Roman" panose="02020603050405020304" pitchFamily="18" charset="0"/>
              </a:rPr>
              <a:t>TL: </a:t>
            </a:r>
            <a:r>
              <a:rPr lang="en-US" sz="4200" b="1" dirty="0" err="1">
                <a:solidFill>
                  <a:prstClr val="black"/>
                </a:solidFill>
                <a:latin typeface="Times New Roman" panose="02020603050405020304" pitchFamily="18" charset="0"/>
                <a:cs typeface="Times New Roman" panose="02020603050405020304" pitchFamily="18" charset="0"/>
              </a:rPr>
              <a:t>Để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cung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cấp</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cho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thợ</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nặn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hô</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hấp</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lặn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sâu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giảm</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lại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ít</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nước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nên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những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người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thợ</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lặn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phải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bình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dưỡng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6562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8799342" cy="761765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801" y="1"/>
            <a:ext cx="8991200" cy="7617656"/>
          </a:xfrm>
          <a:prstGeom prst="rect">
            <a:avLst/>
          </a:prstGeom>
        </p:spPr>
      </p:pic>
      <p:sp>
        <p:nvSpPr>
          <p:cNvPr id="5" name="TextBox 4"/>
          <p:cNvSpPr txBox="1"/>
          <p:nvPr/>
        </p:nvSpPr>
        <p:spPr>
          <a:xfrm>
            <a:off x="1667023" y="8039686"/>
            <a:ext cx="16205981" cy="1523495"/>
          </a:xfrm>
          <a:prstGeom prst="rect">
            <a:avLst/>
          </a:prstGeom>
          <a:noFill/>
        </p:spPr>
        <p:txBody>
          <a:bodyPr wrap="square" lIns="137160" tIns="68580" rIns="137160" bIns="68580" rtlCol="0">
            <a:spAutoFit/>
          </a:bodyPr>
          <a:lstStyle/>
          <a:p>
            <a:r>
              <a:rPr lang="en-US" sz="4500" b="1" i="1" dirty="0" err="1">
                <a:solidFill>
                  <a:schemeClr val="tx1">
                    <a:lumMod val="75000"/>
                  </a:schemeClr>
                </a:solidFill>
                <a:latin typeface="Times New Roman" panose="02020603050405020304" pitchFamily="18" charset="0"/>
                <a:cs typeface="Times New Roman" panose="02020603050405020304" pitchFamily="18" charset="0"/>
              </a:rPr>
              <a:t>Trong</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giai</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đoạn</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dịch</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bệnh</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nhiều</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bình</a:t>
            </a:r>
            <a:r>
              <a:rPr lang="en-US" sz="4500" b="1" i="1" dirty="0">
                <a:solidFill>
                  <a:schemeClr val="tx1">
                    <a:lumMod val="75000"/>
                  </a:schemeClr>
                </a:solidFill>
                <a:latin typeface="Times New Roman" panose="02020603050405020304" pitchFamily="18" charset="0"/>
                <a:cs typeface="Times New Roman" panose="02020603050405020304" pitchFamily="18" charset="0"/>
              </a:rPr>
              <a:t> oxygen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ủng</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hộ</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nhiều</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atm</a:t>
            </a:r>
            <a:r>
              <a:rPr lang="en-US" sz="4500" b="1" i="1" dirty="0">
                <a:solidFill>
                  <a:schemeClr val="tx1">
                    <a:lumMod val="75000"/>
                  </a:schemeClr>
                </a:solidFill>
                <a:latin typeface="Times New Roman" panose="02020603050405020304" pitchFamily="18" charset="0"/>
                <a:cs typeface="Times New Roman" panose="02020603050405020304" pitchFamily="18" charset="0"/>
              </a:rPr>
              <a:t> oxygen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được</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hình</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thành</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để</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chung</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sức</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đẩy</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lùi</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dịch</a:t>
            </a:r>
            <a:r>
              <a:rPr lang="en-US" sz="4500" b="1" i="1" dirty="0">
                <a:solidFill>
                  <a:schemeClr val="tx1">
                    <a:lumMod val="75000"/>
                  </a:schemeClr>
                </a:solidFill>
                <a:latin typeface="Times New Roman" panose="02020603050405020304" pitchFamily="18" charset="0"/>
                <a:cs typeface="Times New Roman" panose="02020603050405020304" pitchFamily="18" charset="0"/>
              </a:rPr>
              <a:t> </a:t>
            </a:r>
            <a:r>
              <a:rPr lang="en-US" sz="4500" b="1" i="1" dirty="0" err="1">
                <a:solidFill>
                  <a:schemeClr val="tx1">
                    <a:lumMod val="75000"/>
                  </a:schemeClr>
                </a:solidFill>
                <a:latin typeface="Times New Roman" panose="02020603050405020304" pitchFamily="18" charset="0"/>
                <a:cs typeface="Times New Roman" panose="02020603050405020304" pitchFamily="18" charset="0"/>
              </a:rPr>
              <a:t>bệnh</a:t>
            </a:r>
            <a:r>
              <a:rPr lang="en-US" sz="4500" b="1" i="1" dirty="0">
                <a:solidFill>
                  <a:schemeClr val="tx1">
                    <a:lumMod val="7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1123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00;p34"/>
          <p:cNvGrpSpPr/>
          <p:nvPr/>
        </p:nvGrpSpPr>
        <p:grpSpPr>
          <a:xfrm>
            <a:off x="266252" y="0"/>
            <a:ext cx="14673639" cy="8603913"/>
            <a:chOff x="1210574" y="174041"/>
            <a:chExt cx="6235445" cy="3526242"/>
          </a:xfrm>
        </p:grpSpPr>
        <p:sp>
          <p:nvSpPr>
            <p:cNvPr id="3" name="Google Shape;301;p34"/>
            <p:cNvSpPr/>
            <p:nvPr/>
          </p:nvSpPr>
          <p:spPr>
            <a:xfrm>
              <a:off x="1716347" y="174041"/>
              <a:ext cx="5161606" cy="3347712"/>
            </a:xfrm>
            <a:custGeom>
              <a:avLst/>
              <a:gdLst/>
              <a:ahLst/>
              <a:cxnLst/>
              <a:rect l="l" t="t" r="r" b="b"/>
              <a:pathLst>
                <a:path w="5161606" h="3454973" extrusionOk="0">
                  <a:moveTo>
                    <a:pt x="4992053" y="0"/>
                  </a:moveTo>
                  <a:lnTo>
                    <a:pt x="170498" y="0"/>
                  </a:lnTo>
                  <a:cubicBezTo>
                    <a:pt x="76200" y="0"/>
                    <a:pt x="0" y="76143"/>
                    <a:pt x="0" y="170369"/>
                  </a:cubicBezTo>
                  <a:lnTo>
                    <a:pt x="0" y="3396915"/>
                  </a:lnTo>
                  <a:cubicBezTo>
                    <a:pt x="0" y="3429275"/>
                    <a:pt x="26670" y="3454973"/>
                    <a:pt x="58102" y="3454973"/>
                  </a:cubicBezTo>
                  <a:lnTo>
                    <a:pt x="5103495" y="3454973"/>
                  </a:lnTo>
                  <a:cubicBezTo>
                    <a:pt x="5135880" y="3454973"/>
                    <a:pt x="5161598" y="3428324"/>
                    <a:pt x="5161598" y="3396915"/>
                  </a:cubicBezTo>
                  <a:lnTo>
                    <a:pt x="5161598" y="170369"/>
                  </a:lnTo>
                  <a:cubicBezTo>
                    <a:pt x="5162550" y="76143"/>
                    <a:pt x="5086350" y="0"/>
                    <a:pt x="4992053" y="0"/>
                  </a:cubicBezTo>
                  <a:close/>
                  <a:moveTo>
                    <a:pt x="4981575" y="3245581"/>
                  </a:moveTo>
                  <a:lnTo>
                    <a:pt x="190500" y="3245581"/>
                  </a:lnTo>
                  <a:lnTo>
                    <a:pt x="190500" y="199874"/>
                  </a:lnTo>
                  <a:lnTo>
                    <a:pt x="4981575" y="199874"/>
                  </a:lnTo>
                  <a:lnTo>
                    <a:pt x="4981575" y="3245581"/>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endParaRPr sz="2700">
                <a:solidFill>
                  <a:srgbClr val="000000"/>
                </a:solidFill>
                <a:latin typeface="Calibri"/>
                <a:ea typeface="Calibri"/>
                <a:cs typeface="Calibri"/>
                <a:sym typeface="Calibri"/>
              </a:endParaRPr>
            </a:p>
          </p:txBody>
        </p:sp>
        <p:sp>
          <p:nvSpPr>
            <p:cNvPr id="4" name="Google Shape;302;p34"/>
            <p:cNvSpPr/>
            <p:nvPr/>
          </p:nvSpPr>
          <p:spPr>
            <a:xfrm>
              <a:off x="1210574" y="3605105"/>
              <a:ext cx="6173152" cy="95178"/>
            </a:xfrm>
            <a:custGeom>
              <a:avLst/>
              <a:gdLst/>
              <a:ahLst/>
              <a:cxnLst/>
              <a:rect l="l" t="t" r="r" b="b"/>
              <a:pathLst>
                <a:path w="6173152" h="95178" extrusionOk="0">
                  <a:moveTo>
                    <a:pt x="0" y="0"/>
                  </a:moveTo>
                  <a:cubicBezTo>
                    <a:pt x="0" y="0"/>
                    <a:pt x="129540" y="95178"/>
                    <a:pt x="450533" y="95178"/>
                  </a:cubicBezTo>
                  <a:lnTo>
                    <a:pt x="5817870" y="95178"/>
                  </a:lnTo>
                  <a:cubicBezTo>
                    <a:pt x="5948363" y="95178"/>
                    <a:pt x="6173153" y="0"/>
                    <a:pt x="6173153" y="0"/>
                  </a:cubicBezTo>
                  <a:lnTo>
                    <a:pt x="0" y="0"/>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endParaRPr sz="2700">
                <a:solidFill>
                  <a:srgbClr val="000000"/>
                </a:solidFill>
                <a:latin typeface="Calibri"/>
                <a:ea typeface="Calibri"/>
                <a:cs typeface="Calibri"/>
                <a:sym typeface="Calibri"/>
              </a:endParaRPr>
            </a:p>
          </p:txBody>
        </p:sp>
        <p:sp>
          <p:nvSpPr>
            <p:cNvPr id="5" name="Google Shape;303;p34"/>
            <p:cNvSpPr/>
            <p:nvPr/>
          </p:nvSpPr>
          <p:spPr>
            <a:xfrm>
              <a:off x="1273819" y="3529273"/>
              <a:ext cx="6172200" cy="76142"/>
            </a:xfrm>
            <a:custGeom>
              <a:avLst/>
              <a:gdLst/>
              <a:ahLst/>
              <a:cxnLst/>
              <a:rect l="l" t="t" r="r" b="b"/>
              <a:pathLst>
                <a:path w="6172200" h="76142" extrusionOk="0">
                  <a:moveTo>
                    <a:pt x="0" y="76143"/>
                  </a:moveTo>
                  <a:lnTo>
                    <a:pt x="6172200" y="76143"/>
                  </a:lnTo>
                  <a:lnTo>
                    <a:pt x="6172200" y="0"/>
                  </a:lnTo>
                  <a:lnTo>
                    <a:pt x="0" y="0"/>
                  </a:lnTo>
                  <a:close/>
                </a:path>
              </a:pathLst>
            </a:custGeom>
            <a:solidFill>
              <a:schemeClr val="accent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endParaRPr sz="2700">
                <a:solidFill>
                  <a:srgbClr val="000000"/>
                </a:solidFill>
                <a:latin typeface="Calibri"/>
                <a:ea typeface="Calibri"/>
                <a:cs typeface="Calibri"/>
                <a:sym typeface="Calibri"/>
              </a:endParaRPr>
            </a:p>
          </p:txBody>
        </p:sp>
        <p:sp>
          <p:nvSpPr>
            <p:cNvPr id="6" name="Google Shape;304;p34"/>
            <p:cNvSpPr/>
            <p:nvPr/>
          </p:nvSpPr>
          <p:spPr>
            <a:xfrm>
              <a:off x="3845189" y="3557516"/>
              <a:ext cx="903922" cy="47589"/>
            </a:xfrm>
            <a:custGeom>
              <a:avLst/>
              <a:gdLst/>
              <a:ahLst/>
              <a:cxnLst/>
              <a:rect l="l" t="t" r="r" b="b"/>
              <a:pathLst>
                <a:path w="903922" h="47589" extrusionOk="0">
                  <a:moveTo>
                    <a:pt x="0" y="0"/>
                  </a:moveTo>
                  <a:cubicBezTo>
                    <a:pt x="0" y="0"/>
                    <a:pt x="26670" y="47589"/>
                    <a:pt x="53340" y="47589"/>
                  </a:cubicBezTo>
                  <a:lnTo>
                    <a:pt x="850582" y="47589"/>
                  </a:lnTo>
                  <a:cubicBezTo>
                    <a:pt x="877253" y="47589"/>
                    <a:pt x="903922" y="0"/>
                    <a:pt x="903922" y="0"/>
                  </a:cubicBezTo>
                  <a:lnTo>
                    <a:pt x="0" y="0"/>
                  </a:lnTo>
                  <a:close/>
                </a:path>
              </a:pathLst>
            </a:custGeom>
            <a:solidFill>
              <a:schemeClr val="lt1"/>
            </a:solidFill>
            <a:ln>
              <a:noFill/>
            </a:ln>
          </p:spPr>
          <p:txBody>
            <a:bodyPr spcFirstLastPara="1" wrap="square" lIns="91425" tIns="45700" rIns="91425" bIns="45700" anchor="ctr" anchorCtr="0">
              <a:noAutofit/>
            </a:bodyPr>
            <a:lstStyle/>
            <a:p>
              <a:endParaRPr sz="2700">
                <a:solidFill>
                  <a:srgbClr val="000000"/>
                </a:solidFill>
                <a:latin typeface="Calibri"/>
                <a:ea typeface="Calibri"/>
                <a:cs typeface="Calibri"/>
                <a:sym typeface="Calibri"/>
              </a:endParaRPr>
            </a:p>
          </p:txBody>
        </p:sp>
      </p:grpSp>
      <p:pic>
        <p:nvPicPr>
          <p:cNvPr id="7" name="Picture 6"/>
          <p:cNvPicPr>
            <a:picLocks noChangeAspect="1"/>
          </p:cNvPicPr>
          <p:nvPr/>
        </p:nvPicPr>
        <p:blipFill>
          <a:blip r:embed="rId2"/>
          <a:stretch>
            <a:fillRect/>
          </a:stretch>
        </p:blipFill>
        <p:spPr>
          <a:xfrm>
            <a:off x="14639420" y="1"/>
            <a:ext cx="3648581" cy="3648581"/>
          </a:xfrm>
          <a:prstGeom prst="rect">
            <a:avLst/>
          </a:prstGeom>
        </p:spPr>
      </p:pic>
      <p:sp>
        <p:nvSpPr>
          <p:cNvPr id="8" name="TextBox 7"/>
          <p:cNvSpPr txBox="1"/>
          <p:nvPr/>
        </p:nvSpPr>
        <p:spPr>
          <a:xfrm>
            <a:off x="2238935" y="699029"/>
            <a:ext cx="10468535" cy="6786473"/>
          </a:xfrm>
          <a:prstGeom prst="rect">
            <a:avLst/>
          </a:prstGeom>
          <a:noFill/>
        </p:spPr>
        <p:txBody>
          <a:bodyPr wrap="square" lIns="137160" tIns="68580" rIns="137160" bIns="68580" rtlCol="0">
            <a:spAutoFit/>
          </a:bodyPr>
          <a:lstStyle/>
          <a:p>
            <a:pPr algn="just"/>
            <a:r>
              <a:rPr lang="en-US" sz="5400" dirty="0">
                <a:latin typeface="Times New Roman" panose="02020603050405020304" pitchFamily="18" charset="0"/>
                <a:cs typeface="Times New Roman" panose="02020603050405020304" pitchFamily="18" charset="0"/>
              </a:rPr>
              <a:t>	Người ta có thể nhìn ăn</a:t>
            </a:r>
            <a:r>
              <a:rPr lang="en-US" sz="5400">
                <a:latin typeface="Times New Roman" panose="02020603050405020304" pitchFamily="18" charset="0"/>
                <a:cs typeface="Times New Roman" panose="02020603050405020304" pitchFamily="18" charset="0"/>
              </a:rPr>
              <a:t>, </a:t>
            </a:r>
            <a:r>
              <a:rPr lang="en-US" sz="5400">
                <a:latin typeface="Times New Roman" panose="02020603050405020304" pitchFamily="18" charset="0"/>
                <a:cs typeface="Times New Roman" panose="02020603050405020304" pitchFamily="18" charset="0"/>
              </a:rPr>
              <a:t>nhịn </a:t>
            </a:r>
            <a:r>
              <a:rPr lang="en-US" sz="5400" dirty="0">
                <a:latin typeface="Times New Roman" panose="02020603050405020304" pitchFamily="18" charset="0"/>
                <a:cs typeface="Times New Roman" panose="02020603050405020304" pitchFamily="18" charset="0"/>
              </a:rPr>
              <a:t>uống trong vài ngày nhưng không thể nhịn thở trong vòng vài phút. Nếu não không được cung cấp oxygen trong 4 – 5 phút đã bắt đầu bị tổn thương, sau 9 – 10 phút đã bị tổn thương nghiêm trọng không thể phục hồi.</a:t>
            </a:r>
          </a:p>
        </p:txBody>
      </p:sp>
      <p:sp>
        <p:nvSpPr>
          <p:cNvPr id="9" name="TextBox 8"/>
          <p:cNvSpPr txBox="1"/>
          <p:nvPr/>
        </p:nvSpPr>
        <p:spPr>
          <a:xfrm>
            <a:off x="1041425" y="8795374"/>
            <a:ext cx="16358346" cy="1154162"/>
          </a:xfrm>
          <a:prstGeom prst="rect">
            <a:avLst/>
          </a:prstGeom>
          <a:solidFill>
            <a:schemeClr val="accent4">
              <a:lumMod val="60000"/>
              <a:lumOff val="40000"/>
            </a:schemeClr>
          </a:solidFill>
        </p:spPr>
        <p:txBody>
          <a:bodyPr wrap="square" lIns="137160" tIns="68580" rIns="137160" bIns="68580" rtlCol="0">
            <a:spAutoFit/>
          </a:bodyPr>
          <a:lstStyle/>
          <a:p>
            <a:r>
              <a:rPr lang="en-US" sz="6600" b="1" u="sng" dirty="0">
                <a:solidFill>
                  <a:srgbClr val="FF0000"/>
                </a:solidFill>
                <a:latin typeface="Times New Roman" panose="02020603050405020304" pitchFamily="18" charset="0"/>
                <a:cs typeface="Times New Roman" panose="02020603050405020304" pitchFamily="18" charset="0"/>
              </a:rPr>
              <a:t>Kết luận</a:t>
            </a:r>
            <a:r>
              <a:rPr lang="en-US" sz="6600" b="1" dirty="0">
                <a:solidFill>
                  <a:srgbClr val="FF0000"/>
                </a:solidFill>
                <a:latin typeface="Times New Roman" panose="02020603050405020304" pitchFamily="18" charset="0"/>
                <a:cs typeface="Times New Roman" panose="02020603050405020304" pitchFamily="18" charset="0"/>
              </a:rPr>
              <a:t>: </a:t>
            </a:r>
            <a:r>
              <a:rPr lang="en-US" sz="6600" dirty="0">
                <a:latin typeface="Times New Roman" panose="02020603050405020304" pitchFamily="18" charset="0"/>
                <a:cs typeface="Times New Roman" panose="02020603050405020304" pitchFamily="18" charset="0"/>
              </a:rPr>
              <a:t>khí oxygen cần cho sự sống (hô hấp)</a:t>
            </a:r>
          </a:p>
        </p:txBody>
      </p:sp>
    </p:spTree>
    <p:extLst>
      <p:ext uri="{BB962C8B-B14F-4D97-AF65-F5344CB8AC3E}">
        <p14:creationId xmlns:p14="http://schemas.microsoft.com/office/powerpoint/2010/main" val="401747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59141" y="2695327"/>
            <a:ext cx="6691952" cy="2364761"/>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lIns="137160" tIns="68580" rIns="137160" bIns="68580" rtlCol="0" anchor="t"/>
          <a:lstStyle/>
          <a:p>
            <a:pPr algn="just"/>
            <a:r>
              <a:rPr lang="en-US" sz="4200" dirty="0" err="1">
                <a:latin typeface="Times New Roman" pitchFamily="18" charset="0"/>
                <a:cs typeface="Times New Roman" pitchFamily="18" charset="0"/>
              </a:rPr>
              <a:t>Nếu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não</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được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cung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cấp</a:t>
            </a:r>
            <a:r>
              <a:rPr lang="en-US" sz="4200" dirty="0">
                <a:latin typeface="Times New Roman" pitchFamily="18" charset="0"/>
                <a:cs typeface="Times New Roman" pitchFamily="18" charset="0"/>
              </a:rPr>
              <a:t> oxygen </a:t>
            </a:r>
            <a:r>
              <a:rPr lang="en-US" sz="4200" dirty="0" err="1">
                <a:latin typeface="Times New Roman" pitchFamily="18" charset="0"/>
                <a:cs typeface="Times New Roman" pitchFamily="18" charset="0"/>
              </a:rPr>
              <a:t>thì</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sau</a:t>
            </a:r>
            <a:r>
              <a:rPr lang="en-US" sz="4200" dirty="0">
                <a:latin typeface="Times New Roman" pitchFamily="18" charset="0"/>
                <a:cs typeface="Times New Roman" pitchFamily="18" charset="0"/>
              </a:rPr>
              <a:t> 4-5 </a:t>
            </a:r>
            <a:r>
              <a:rPr lang="en-US" sz="4200" dirty="0" err="1">
                <a:latin typeface="Times New Roman" pitchFamily="18" charset="0"/>
                <a:cs typeface="Times New Roman" pitchFamily="18" charset="0"/>
              </a:rPr>
              <a:t>phút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đã</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bắt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đầu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bị</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tổn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thương</a:t>
            </a:r>
            <a:endParaRPr lang="en-US" sz="4200" dirty="0">
              <a:latin typeface="Times New Roman" pitchFamily="18" charset="0"/>
              <a:cs typeface="Times New Roman" pitchFamily="18" charset="0"/>
            </a:endParaRPr>
          </a:p>
        </p:txBody>
      </p:sp>
      <p:pic>
        <p:nvPicPr>
          <p:cNvPr id="12290" name="Picture 2" descr="Triệu chứng thiếu oxy não – những dấu hiệu cảnh báo nguy hiểm"/>
          <p:cNvPicPr>
            <a:picLocks noChangeAspect="1" noChangeArrowheads="1"/>
          </p:cNvPicPr>
          <p:nvPr/>
        </p:nvPicPr>
        <p:blipFill rotWithShape="1">
          <a:blip r:embed="rId2">
            <a:extLst>
              <a:ext uri="{28A0092B-C50C-407E-A947-70E740481C1C}">
                <a14:useLocalDpi xmlns:a14="http://schemas.microsoft.com/office/drawing/2010/main" val="0"/>
              </a:ext>
            </a:extLst>
          </a:blip>
          <a:srcRect l="5188" t="5711" r="13343" b="-1547"/>
          <a:stretch/>
        </p:blipFill>
        <p:spPr bwMode="auto">
          <a:xfrm>
            <a:off x="6400801" y="3152525"/>
            <a:ext cx="5718413" cy="6258176"/>
          </a:xfrm>
          <a:prstGeom prst="roundRect">
            <a:avLst/>
          </a:prstGeom>
          <a:noFill/>
          <a:extLst>
            <a:ext uri="{909E8E84-426E-40DD-AFC4-6F175D3DCCD1}">
              <a14:hiddenFill xmlns:a14="http://schemas.microsoft.com/office/drawing/2010/main">
                <a:solidFill>
                  <a:srgbClr val="FFFFFF"/>
                </a:solidFill>
              </a14:hiddenFill>
            </a:ext>
          </a:extLst>
        </p:spPr>
      </p:pic>
      <p:sp>
        <p:nvSpPr>
          <p:cNvPr id="6" name="Horizontal Scroll 5"/>
          <p:cNvSpPr/>
          <p:nvPr/>
        </p:nvSpPr>
        <p:spPr>
          <a:xfrm>
            <a:off x="1791842" y="-38100"/>
            <a:ext cx="14057762" cy="2590800"/>
          </a:xfrm>
          <a:prstGeom prst="horizontalScroll">
            <a:avLst/>
          </a:prstGeom>
          <a:ln>
            <a:solidFill>
              <a:schemeClr val="tx2">
                <a:lumMod val="60000"/>
                <a:lumOff val="40000"/>
              </a:schemeClr>
            </a:solidFill>
          </a:ln>
        </p:spPr>
        <p:style>
          <a:lnRef idx="2">
            <a:schemeClr val="accent2"/>
          </a:lnRef>
          <a:fillRef idx="1">
            <a:schemeClr val="lt1"/>
          </a:fillRef>
          <a:effectRef idx="0">
            <a:schemeClr val="accent2"/>
          </a:effectRef>
          <a:fontRef idx="minor">
            <a:schemeClr val="dk1"/>
          </a:fontRef>
        </p:style>
        <p:txBody>
          <a:bodyPr lIns="137160" tIns="68580" rIns="137160" bIns="68580" rtlCol="0" anchor="t"/>
          <a:lstStyle/>
          <a:p>
            <a:pPr algn="just"/>
            <a:r>
              <a:rPr lang="en-US" sz="4200" dirty="0">
                <a:latin typeface="Times New Roman" pitchFamily="18" charset="0"/>
                <a:cs typeface="Times New Roman" pitchFamily="18" charset="0"/>
              </a:rPr>
              <a:t>Oxygen </a:t>
            </a:r>
            <a:r>
              <a:rPr lang="en-US" sz="4200" dirty="0" err="1">
                <a:latin typeface="Times New Roman" pitchFamily="18" charset="0"/>
                <a:cs typeface="Times New Roman" pitchFamily="18" charset="0"/>
              </a:rPr>
              <a:t>có</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vai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trò</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rất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quan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trọng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đối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với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sự</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sống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cơ</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thể</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thiếu</a:t>
            </a:r>
            <a:r>
              <a:rPr lang="en-US" sz="4200" dirty="0">
                <a:latin typeface="Times New Roman" pitchFamily="18" charset="0"/>
                <a:cs typeface="Times New Roman" pitchFamily="18" charset="0"/>
              </a:rPr>
              <a:t> oxygen </a:t>
            </a:r>
            <a:r>
              <a:rPr lang="en-US" sz="4200" dirty="0" err="1">
                <a:latin typeface="Times New Roman" pitchFamily="18" charset="0"/>
                <a:cs typeface="Times New Roman" pitchFamily="18" charset="0"/>
              </a:rPr>
              <a:t>là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nguyên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nhân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của</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nhiều</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bệnh</a:t>
            </a:r>
            <a:endParaRPr lang="en-US" sz="4200" dirty="0">
              <a:latin typeface="Times New Roman" pitchFamily="18" charset="0"/>
              <a:cs typeface="Times New Roman" pitchFamily="18" charset="0"/>
            </a:endParaRPr>
          </a:p>
        </p:txBody>
      </p:sp>
      <p:sp>
        <p:nvSpPr>
          <p:cNvPr id="10" name="Curved Down Arrow 9"/>
          <p:cNvSpPr/>
          <p:nvPr/>
        </p:nvSpPr>
        <p:spPr>
          <a:xfrm flipH="1">
            <a:off x="4707341" y="1943102"/>
            <a:ext cx="4488977" cy="870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solidFill>
                <a:schemeClr val="tx1"/>
              </a:solidFill>
            </a:endParaRPr>
          </a:p>
        </p:txBody>
      </p:sp>
      <p:sp>
        <p:nvSpPr>
          <p:cNvPr id="12" name="Horizontal Scroll 11"/>
          <p:cNvSpPr/>
          <p:nvPr/>
        </p:nvSpPr>
        <p:spPr>
          <a:xfrm>
            <a:off x="12050975" y="2734564"/>
            <a:ext cx="5989092" cy="2153153"/>
          </a:xfrm>
          <a:prstGeom prst="horizontalScroll">
            <a:avLst/>
          </a:prstGeom>
          <a:ln>
            <a:noFill/>
          </a:ln>
        </p:spPr>
        <p:style>
          <a:lnRef idx="2">
            <a:schemeClr val="accent2"/>
          </a:lnRef>
          <a:fillRef idx="1">
            <a:schemeClr val="lt1"/>
          </a:fillRef>
          <a:effectRef idx="0">
            <a:schemeClr val="accent2"/>
          </a:effectRef>
          <a:fontRef idx="minor">
            <a:schemeClr val="dk1"/>
          </a:fontRef>
        </p:style>
        <p:txBody>
          <a:bodyPr lIns="137160" tIns="68580" rIns="137160" bIns="68580" rtlCol="0" anchor="t"/>
          <a:lstStyle/>
          <a:p>
            <a:pPr algn="just"/>
            <a:r>
              <a:rPr lang="en-US" sz="4200" dirty="0" err="1">
                <a:latin typeface="Times New Roman" pitchFamily="18" charset="0"/>
                <a:cs typeface="Times New Roman" pitchFamily="18" charset="0"/>
              </a:rPr>
              <a:t>S</a:t>
            </a:r>
            <a:r>
              <a:rPr lang="en-US" sz="4200" dirty="0" err="1">
                <a:latin typeface="Times New Roman" pitchFamily="18" charset="0"/>
                <a:cs typeface="Times New Roman" pitchFamily="18" charset="0"/>
              </a:rPr>
              <a:t>au</a:t>
            </a:r>
            <a:r>
              <a:rPr lang="en-US" sz="4200" dirty="0">
                <a:latin typeface="Times New Roman" pitchFamily="18" charset="0"/>
                <a:cs typeface="Times New Roman" pitchFamily="18" charset="0"/>
              </a:rPr>
              <a:t> 9-10 </a:t>
            </a:r>
            <a:r>
              <a:rPr lang="en-US" sz="4200" dirty="0" err="1">
                <a:latin typeface="Times New Roman" pitchFamily="18" charset="0"/>
                <a:cs typeface="Times New Roman" pitchFamily="18" charset="0"/>
              </a:rPr>
              <a:t>phút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sẽ</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bị</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tổn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thương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phục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hồi</a:t>
            </a:r>
            <a:endParaRPr lang="en-US" sz="4200" dirty="0">
              <a:latin typeface="Times New Roman" pitchFamily="18" charset="0"/>
              <a:cs typeface="Times New Roman" pitchFamily="18" charset="0"/>
            </a:endParaRPr>
          </a:p>
        </p:txBody>
      </p:sp>
      <p:sp>
        <p:nvSpPr>
          <p:cNvPr id="13" name="Curved Down Arrow 12"/>
          <p:cNvSpPr/>
          <p:nvPr/>
        </p:nvSpPr>
        <p:spPr>
          <a:xfrm>
            <a:off x="9773504" y="1943102"/>
            <a:ext cx="4554941" cy="8700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rtlCol="0" anchor="ctr"/>
          <a:lstStyle/>
          <a:p>
            <a:pPr algn="ctr"/>
            <a:endParaRPr lang="en-US">
              <a:solidFill>
                <a:schemeClr val="tx1"/>
              </a:solidFill>
            </a:endParaRPr>
          </a:p>
        </p:txBody>
      </p:sp>
    </p:spTree>
    <p:extLst>
      <p:ext uri="{BB962C8B-B14F-4D97-AF65-F5344CB8AC3E}">
        <p14:creationId xmlns:p14="http://schemas.microsoft.com/office/powerpoint/2010/main" val="247028959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4" presetClass="entr" presetSubtype="5"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vertical)">
                                      <p:cBhvr>
                                        <p:cTn id="14" dur="500"/>
                                        <p:tgtEl>
                                          <p:spTgt spid="13"/>
                                        </p:tgtEl>
                                      </p:cBhvr>
                                    </p:animEffect>
                                  </p:childTnLst>
                                </p:cTn>
                              </p:par>
                              <p:par>
                                <p:cTn id="15" presetID="14" presetClass="entr" presetSubtype="5"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2" grpId="0" animBg="1"/>
      <p:bldP spid="12" grpId="1"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0045" y="4556645"/>
            <a:ext cx="4826759" cy="1501256"/>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Bị</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lão</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hóa</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sạm</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khô</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độ</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đàn</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hồi</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kém</a:t>
            </a:r>
            <a:endParaRPr lang="vi-VN" sz="4200" dirty="0">
              <a:solidFill>
                <a:schemeClr val="tx1"/>
              </a:solidFill>
              <a:latin typeface="Times New Roman" pitchFamily="18" charset="0"/>
              <a:cs typeface="Times New Roman" pitchFamily="18" charset="0"/>
            </a:endParaRPr>
          </a:p>
        </p:txBody>
      </p:sp>
      <p:pic>
        <p:nvPicPr>
          <p:cNvPr id="13317"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r="7778"/>
          <a:stretch/>
        </p:blipFill>
        <p:spPr bwMode="auto">
          <a:xfrm>
            <a:off x="5890847" y="1939529"/>
            <a:ext cx="7192107" cy="5642372"/>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7380024" y="419102"/>
            <a:ext cx="4114800" cy="784745"/>
          </a:xfrm>
          <a:prstGeom prst="roundRect">
            <a:avLst/>
          </a:prstGeom>
        </p:spPr>
        <p:style>
          <a:lnRef idx="1">
            <a:schemeClr val="accent3"/>
          </a:lnRef>
          <a:fillRef idx="2">
            <a:schemeClr val="accent3"/>
          </a:fillRef>
          <a:effectRef idx="1">
            <a:schemeClr val="accent3"/>
          </a:effectRef>
          <a:fontRef idx="minor">
            <a:schemeClr val="dk1"/>
          </a:fontRef>
        </p:style>
        <p:txBody>
          <a:bodyPr lIns="137160" tIns="0" rIns="137160" bIns="68580" rtlCol="0" anchor="t"/>
          <a:lstStyle/>
          <a:p>
            <a:pPr algn="ctr"/>
            <a:r>
              <a:rPr lang="en-US" sz="4200" dirty="0">
                <a:solidFill>
                  <a:schemeClr val="tx1"/>
                </a:solidFill>
                <a:latin typeface="Times New Roman" pitchFamily="18" charset="0"/>
                <a:cs typeface="Times New Roman" pitchFamily="18" charset="0"/>
              </a:rPr>
              <a:t>Da </a:t>
            </a:r>
            <a:r>
              <a:rPr lang="en-US" sz="4200" dirty="0" err="1">
                <a:solidFill>
                  <a:schemeClr val="tx1"/>
                </a:solidFill>
                <a:latin typeface="Times New Roman" pitchFamily="18" charset="0"/>
                <a:cs typeface="Times New Roman" pitchFamily="18" charset="0"/>
              </a:rPr>
              <a:t>thiếu</a:t>
            </a:r>
            <a:r>
              <a:rPr lang="en-US" sz="4200" dirty="0">
                <a:solidFill>
                  <a:schemeClr val="tx1"/>
                </a:solidFill>
                <a:latin typeface="Times New Roman" pitchFamily="18" charset="0"/>
                <a:cs typeface="Times New Roman" pitchFamily="18" charset="0"/>
              </a:rPr>
              <a:t> oxygen</a:t>
            </a:r>
            <a:endParaRPr lang="vi-VN" sz="4200" dirty="0">
              <a:solidFill>
                <a:schemeClr val="tx1"/>
              </a:solidFill>
              <a:latin typeface="Times New Roman" pitchFamily="18" charset="0"/>
              <a:cs typeface="Times New Roman" pitchFamily="18" charset="0"/>
            </a:endParaRPr>
          </a:p>
        </p:txBody>
      </p:sp>
      <p:sp>
        <p:nvSpPr>
          <p:cNvPr id="9" name="Rounded Rectangle 8"/>
          <p:cNvSpPr/>
          <p:nvPr/>
        </p:nvSpPr>
        <p:spPr>
          <a:xfrm>
            <a:off x="12924694" y="4547268"/>
            <a:ext cx="5171108" cy="3214332"/>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just"/>
            <a:r>
              <a:rPr lang="en-US" sz="4200" dirty="0" err="1">
                <a:solidFill>
                  <a:schemeClr val="tx1"/>
                </a:solidFill>
                <a:latin typeface="Times New Roman" pitchFamily="18" charset="0"/>
                <a:cs typeface="Times New Roman" pitchFamily="18" charset="0"/>
              </a:rPr>
              <a:t>Mất</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cân</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bằng</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của</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sự</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bài</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tiết</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chất</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nhờn</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và</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trở</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nên</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xám</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xỉn,dễ</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nổi</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mụn</a:t>
            </a:r>
            <a:r>
              <a:rPr lang="en-US" sz="4200" dirty="0">
                <a:solidFill>
                  <a:schemeClr val="tx1"/>
                </a:solidFill>
                <a:latin typeface="Times New Roman" pitchFamily="18" charset="0"/>
                <a:cs typeface="Times New Roman" pitchFamily="18" charset="0"/>
              </a:rPr>
              <a:t>.</a:t>
            </a:r>
            <a:endParaRPr lang="vi-VN" sz="4200" dirty="0">
              <a:solidFill>
                <a:schemeClr val="tx1"/>
              </a:solidFill>
              <a:latin typeface="Times New Roman" pitchFamily="18" charset="0"/>
              <a:cs typeface="Times New Roman" pitchFamily="18" charset="0"/>
            </a:endParaRPr>
          </a:p>
        </p:txBody>
      </p:sp>
      <p:sp>
        <p:nvSpPr>
          <p:cNvPr id="20" name="Rounded Rectangle 19"/>
          <p:cNvSpPr/>
          <p:nvPr/>
        </p:nvSpPr>
        <p:spPr>
          <a:xfrm>
            <a:off x="429908" y="9298678"/>
            <a:ext cx="7395246" cy="1026425"/>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just"/>
            <a:r>
              <a:rPr lang="en-US" sz="4200" dirty="0" err="1">
                <a:solidFill>
                  <a:schemeClr val="tx1"/>
                </a:solidFill>
                <a:latin typeface="Times New Roman" pitchFamily="18" charset="0"/>
                <a:cs typeface="Times New Roman" pitchFamily="18" charset="0"/>
              </a:rPr>
              <a:t>H</a:t>
            </a:r>
            <a:r>
              <a:rPr lang="en-US" sz="4200" dirty="0" err="1">
                <a:solidFill>
                  <a:schemeClr val="tx1"/>
                </a:solidFill>
                <a:latin typeface="Times New Roman" pitchFamily="18" charset="0"/>
                <a:cs typeface="Times New Roman" pitchFamily="18" charset="0"/>
              </a:rPr>
              <a:t>ình</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thành</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các</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nếp</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nhăn</a:t>
            </a:r>
            <a:endParaRPr lang="vi-VN" sz="4200" dirty="0">
              <a:solidFill>
                <a:schemeClr val="tx1"/>
              </a:solidFill>
              <a:latin typeface="Times New Roman" pitchFamily="18" charset="0"/>
              <a:cs typeface="Times New Roman" pitchFamily="18" charset="0"/>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r="75877" b="70969"/>
          <a:stretch/>
        </p:blipFill>
        <p:spPr bwMode="auto">
          <a:xfrm>
            <a:off x="1405533" y="6427534"/>
            <a:ext cx="3014070" cy="2871146"/>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a:endCxn id="21" idx="6"/>
          </p:cNvCxnSpPr>
          <p:nvPr/>
        </p:nvCxnSpPr>
        <p:spPr>
          <a:xfrm flipH="1">
            <a:off x="4419600" y="6427534"/>
            <a:ext cx="2286000" cy="1435574"/>
          </a:xfrm>
          <a:prstGeom prst="straightConnector1">
            <a:avLst/>
          </a:prstGeom>
          <a:ln w="28575">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13313" idx="6"/>
          </p:cNvCxnSpPr>
          <p:nvPr/>
        </p:nvCxnSpPr>
        <p:spPr>
          <a:xfrm flipH="1" flipV="1">
            <a:off x="3749599" y="3236717"/>
            <a:ext cx="2277029" cy="101513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123" t="36328" r="75877" b="32286"/>
          <a:stretch/>
        </p:blipFill>
        <p:spPr bwMode="auto">
          <a:xfrm>
            <a:off x="14630404" y="1663018"/>
            <a:ext cx="2787671" cy="2870885"/>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a:endCxn id="29" idx="2"/>
          </p:cNvCxnSpPr>
          <p:nvPr/>
        </p:nvCxnSpPr>
        <p:spPr>
          <a:xfrm flipV="1">
            <a:off x="12732230" y="3098461"/>
            <a:ext cx="1898174" cy="1155359"/>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pic>
        <p:nvPicPr>
          <p:cNvPr id="13313" name="Picture 133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2" y="1939529"/>
            <a:ext cx="2835197" cy="2594375"/>
          </a:xfrm>
          <a:prstGeom prst="flowChartConnector">
            <a:avLst/>
          </a:prstGeom>
          <a:ln>
            <a:solidFill>
              <a:srgbClr val="00B0F0"/>
            </a:solidFill>
          </a:ln>
        </p:spPr>
      </p:pic>
    </p:spTree>
    <p:extLst>
      <p:ext uri="{BB962C8B-B14F-4D97-AF65-F5344CB8AC3E}">
        <p14:creationId xmlns:p14="http://schemas.microsoft.com/office/powerpoint/2010/main" val="90904669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par>
                                <p:cTn id="8" presetID="22" presetClass="entr" presetSubtype="2" fill="hold" nodeType="withEffect">
                                  <p:stCondLst>
                                    <p:cond delay="0"/>
                                  </p:stCondLst>
                                  <p:childTnLst>
                                    <p:set>
                                      <p:cBhvr>
                                        <p:cTn id="9" dur="1" fill="hold">
                                          <p:stCondLst>
                                            <p:cond delay="0"/>
                                          </p:stCondLst>
                                        </p:cTn>
                                        <p:tgtEl>
                                          <p:spTgt spid="13313"/>
                                        </p:tgtEl>
                                        <p:attrNameLst>
                                          <p:attrName>style.visibility</p:attrName>
                                        </p:attrNameLst>
                                      </p:cBhvr>
                                      <p:to>
                                        <p:strVal val="visible"/>
                                      </p:to>
                                    </p:set>
                                    <p:animEffect transition="in" filter="wipe(right)">
                                      <p:cBhvr>
                                        <p:cTn id="10" dur="500"/>
                                        <p:tgtEl>
                                          <p:spTgt spid="1331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right)">
                                      <p:cBhvr>
                                        <p:cTn id="13" dur="500"/>
                                        <p:tgtEl>
                                          <p:spTgt spid="5"/>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right)">
                                      <p:cBhvr>
                                        <p:cTn id="17" dur="500"/>
                                        <p:tgtEl>
                                          <p:spTgt spid="23"/>
                                        </p:tgtEl>
                                      </p:cBhvr>
                                    </p:animEffect>
                                  </p:childTnLst>
                                </p:cTn>
                              </p:par>
                              <p:par>
                                <p:cTn id="18" presetID="2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right)">
                                      <p:cBhvr>
                                        <p:cTn id="20" dur="500"/>
                                        <p:tgtEl>
                                          <p:spTgt spid="21"/>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right)">
                                      <p:cBhvr>
                                        <p:cTn id="23" dur="500"/>
                                        <p:tgtEl>
                                          <p:spTgt spid="20"/>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par>
                                <p:cTn id="28" presetID="22" presetClass="entr" presetSubtype="8"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2822" t="12808" r="10956" b="14357"/>
          <a:stretch/>
        </p:blipFill>
        <p:spPr bwMode="auto">
          <a:xfrm>
            <a:off x="6730620" y="1172483"/>
            <a:ext cx="5486400" cy="4384146"/>
          </a:xfrm>
          <a:prstGeom prst="flowChartConnector">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75845" y="9383545"/>
            <a:ext cx="7666890"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a:solidFill>
                  <a:schemeClr val="tx1"/>
                </a:solidFill>
                <a:latin typeface="Times New Roman" pitchFamily="18" charset="0"/>
                <a:cs typeface="Times New Roman" pitchFamily="18" charset="0"/>
              </a:rPr>
              <a:t>Cao </a:t>
            </a:r>
            <a:r>
              <a:rPr lang="en-US" sz="4200" err="1">
                <a:solidFill>
                  <a:schemeClr val="tx1"/>
                </a:solidFill>
                <a:latin typeface="Times New Roman" pitchFamily="18" charset="0"/>
                <a:cs typeface="Times New Roman" pitchFamily="18" charset="0"/>
              </a:rPr>
              <a:t>huyết</a:t>
            </a:r>
            <a:r>
              <a:rPr lang="en-US" sz="4200">
                <a:solidFill>
                  <a:schemeClr val="tx1"/>
                </a:solidFill>
                <a:latin typeface="Times New Roman" pitchFamily="18" charset="0"/>
                <a:cs typeface="Times New Roman" pitchFamily="18" charset="0"/>
              </a:rPr>
              <a:t> </a:t>
            </a:r>
            <a:r>
              <a:rPr lang="en-US" sz="4200">
                <a:solidFill>
                  <a:schemeClr val="tx1"/>
                </a:solidFill>
                <a:latin typeface="Times New Roman" pitchFamily="18" charset="0"/>
                <a:cs typeface="Times New Roman" pitchFamily="18" charset="0"/>
              </a:rPr>
              <a:t>áp , Sơ vữa mạch máu</a:t>
            </a:r>
            <a:endParaRPr lang="vi-VN" sz="4200">
              <a:solidFill>
                <a:schemeClr val="tx1"/>
              </a:solidFill>
              <a:latin typeface="Times New Roman" pitchFamily="18" charset="0"/>
              <a:cs typeface="Times New Roman" pitchFamily="18" charset="0"/>
            </a:endParaRPr>
          </a:p>
          <a:p>
            <a:pPr algn="ctr"/>
            <a:endParaRPr lang="vi-VN" sz="4200" dirty="0">
              <a:solidFill>
                <a:schemeClr val="tx1"/>
              </a:solidFill>
              <a:latin typeface="Times New Roman" pitchFamily="18" charset="0"/>
              <a:cs typeface="Times New Roman" pitchFamily="18" charset="0"/>
            </a:endParaRPr>
          </a:p>
        </p:txBody>
      </p:sp>
      <p:sp>
        <p:nvSpPr>
          <p:cNvPr id="10" name="Rounded Rectangle 9"/>
          <p:cNvSpPr/>
          <p:nvPr/>
        </p:nvSpPr>
        <p:spPr>
          <a:xfrm>
            <a:off x="6066693" y="266702"/>
            <a:ext cx="5428131" cy="784745"/>
          </a:xfrm>
          <a:prstGeom prst="roundRect">
            <a:avLst/>
          </a:prstGeom>
        </p:spPr>
        <p:style>
          <a:lnRef idx="1">
            <a:schemeClr val="accent3"/>
          </a:lnRef>
          <a:fillRef idx="2">
            <a:schemeClr val="accent3"/>
          </a:fillRef>
          <a:effectRef idx="1">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Não</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thiếu</a:t>
            </a:r>
            <a:r>
              <a:rPr lang="en-US" sz="4200" dirty="0">
                <a:solidFill>
                  <a:schemeClr val="tx1"/>
                </a:solidFill>
                <a:latin typeface="Times New Roman" pitchFamily="18" charset="0"/>
                <a:cs typeface="Times New Roman" pitchFamily="18" charset="0"/>
              </a:rPr>
              <a:t> oxygen </a:t>
            </a:r>
            <a:endParaRPr lang="vi-VN" sz="4200" dirty="0">
              <a:solidFill>
                <a:schemeClr val="tx1"/>
              </a:solidFill>
              <a:latin typeface="Times New Roman" pitchFamily="18" charset="0"/>
              <a:cs typeface="Times New Roman" pitchFamily="18" charset="0"/>
            </a:endParaRPr>
          </a:p>
        </p:txBody>
      </p:sp>
      <p:sp>
        <p:nvSpPr>
          <p:cNvPr id="11" name="Rounded Rectangle 10"/>
          <p:cNvSpPr/>
          <p:nvPr/>
        </p:nvSpPr>
        <p:spPr>
          <a:xfrm>
            <a:off x="13766044" y="4361293"/>
            <a:ext cx="4826759"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Mỏi</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mắt</a:t>
            </a:r>
            <a:endParaRPr lang="vi-VN" sz="4200" dirty="0">
              <a:solidFill>
                <a:schemeClr val="tx1"/>
              </a:solidFill>
              <a:latin typeface="Times New Roman" pitchFamily="18" charset="0"/>
              <a:cs typeface="Times New Roman" pitchFamily="18" charset="0"/>
            </a:endParaRPr>
          </a:p>
        </p:txBody>
      </p:sp>
      <p:sp>
        <p:nvSpPr>
          <p:cNvPr id="12" name="Rounded Rectangle 11"/>
          <p:cNvSpPr/>
          <p:nvPr/>
        </p:nvSpPr>
        <p:spPr>
          <a:xfrm>
            <a:off x="457203" y="4392307"/>
            <a:ext cx="4826759"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Trí</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nhớ</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suy</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giảm</a:t>
            </a:r>
            <a:endParaRPr lang="vi-VN" sz="4200" dirty="0">
              <a:solidFill>
                <a:schemeClr val="tx1"/>
              </a:solidFill>
              <a:latin typeface="Times New Roman" pitchFamily="18" charset="0"/>
              <a:cs typeface="Times New Roman" pitchFamily="18" charset="0"/>
            </a:endParaRPr>
          </a:p>
        </p:txBody>
      </p:sp>
      <p:sp>
        <p:nvSpPr>
          <p:cNvPr id="13" name="Rounded Rectangle 12"/>
          <p:cNvSpPr/>
          <p:nvPr/>
        </p:nvSpPr>
        <p:spPr>
          <a:xfrm>
            <a:off x="13420300" y="9381044"/>
            <a:ext cx="4826759"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Xung</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huyết</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não</a:t>
            </a:r>
            <a:endParaRPr lang="vi-VN" sz="4200" dirty="0">
              <a:solidFill>
                <a:schemeClr val="tx1"/>
              </a:solidFill>
              <a:latin typeface="Times New Roman" pitchFamily="18" charset="0"/>
              <a:cs typeface="Times New Roman" pitchFamily="18" charset="0"/>
            </a:endParaRPr>
          </a:p>
        </p:txBody>
      </p:sp>
      <p:sp>
        <p:nvSpPr>
          <p:cNvPr id="14" name="Rounded Rectangle 13"/>
          <p:cNvSpPr/>
          <p:nvPr/>
        </p:nvSpPr>
        <p:spPr>
          <a:xfrm>
            <a:off x="7162802" y="9375533"/>
            <a:ext cx="5638802"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r>
              <a:rPr lang="en-US" sz="4200" dirty="0" err="1">
                <a:solidFill>
                  <a:schemeClr val="tx1"/>
                </a:solidFill>
                <a:latin typeface="Times New Roman" pitchFamily="18" charset="0"/>
                <a:cs typeface="Times New Roman" pitchFamily="18" charset="0"/>
              </a:rPr>
              <a:t>Tắc</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nghẽn</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mạch</a:t>
            </a:r>
            <a:r>
              <a:rPr lang="en-US" sz="4200" dirty="0">
                <a:solidFill>
                  <a:schemeClr val="tx1"/>
                </a:solidFill>
                <a:latin typeface="Times New Roman" pitchFamily="18" charset="0"/>
                <a:cs typeface="Times New Roman" pitchFamily="18" charset="0"/>
              </a:rPr>
              <a:t> </a:t>
            </a:r>
            <a:r>
              <a:rPr lang="en-US" sz="4200" dirty="0" err="1">
                <a:solidFill>
                  <a:schemeClr val="tx1"/>
                </a:solidFill>
                <a:latin typeface="Times New Roman" pitchFamily="18" charset="0"/>
                <a:cs typeface="Times New Roman" pitchFamily="18" charset="0"/>
              </a:rPr>
              <a:t>máu</a:t>
            </a:r>
            <a:endParaRPr lang="vi-VN" sz="4200" dirty="0">
              <a:solidFill>
                <a:schemeClr val="tx1"/>
              </a:solidFill>
              <a:latin typeface="Times New Roman" pitchFamily="18" charset="0"/>
              <a:cs typeface="Times New Roman" pitchFamily="18" charset="0"/>
            </a:endParaRPr>
          </a:p>
        </p:txBody>
      </p:sp>
      <p:sp>
        <p:nvSpPr>
          <p:cNvPr id="15" name="Rounded Rectangle 14"/>
          <p:cNvSpPr/>
          <p:nvPr/>
        </p:nvSpPr>
        <p:spPr>
          <a:xfrm>
            <a:off x="3" y="9821018"/>
            <a:ext cx="4826759" cy="75062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37160" tIns="0" rIns="137160" bIns="68580" rtlCol="0" anchor="t"/>
          <a:lstStyle/>
          <a:p>
            <a:pPr algn="ctr"/>
            <a:endParaRPr lang="vi-VN" sz="4200" dirty="0">
              <a:solidFill>
                <a:schemeClr val="tx1"/>
              </a:solidFill>
              <a:latin typeface="Times New Roman" pitchFamily="18" charset="0"/>
              <a:cs typeface="Times New Roman" pitchFamily="18" charset="0"/>
            </a:endParaRPr>
          </a:p>
        </p:txBody>
      </p:sp>
      <p:pic>
        <p:nvPicPr>
          <p:cNvPr id="16" name="Picture 4" descr="Nếu có 6 dấu hiệu này chắc chắc hệ miễn dịch đang kêu cứu, tuyệt đối không  được phớt lờ : Phụ nữ đương thờ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0299" y="844075"/>
            <a:ext cx="4620054" cy="3486152"/>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7" name="Picture 2" descr="4 nguyên nhân suy giảm trí nhớ ở người trẻ phổ biến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3" y="859858"/>
            <a:ext cx="4636854" cy="3467102"/>
          </a:xfrm>
          <a:prstGeom prst="ellipse">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pic>
        <p:nvPicPr>
          <p:cNvPr id="1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t="6967" b="13711"/>
          <a:stretch/>
        </p:blipFill>
        <p:spPr bwMode="auto">
          <a:xfrm>
            <a:off x="97096" y="6374075"/>
            <a:ext cx="5803545" cy="2769927"/>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1604" y="5987389"/>
            <a:ext cx="5314667" cy="2980766"/>
          </a:xfrm>
          <a:prstGeom prst="flowChartAlternateProcess">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9894" y="6210303"/>
            <a:ext cx="5370680" cy="2757851"/>
          </a:xfrm>
          <a:prstGeom prst="round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Arrow Connector 7"/>
          <p:cNvCxnSpPr/>
          <p:nvPr/>
        </p:nvCxnSpPr>
        <p:spPr>
          <a:xfrm flipH="1">
            <a:off x="4941657" y="2857500"/>
            <a:ext cx="1788966"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2220577" y="2857500"/>
            <a:ext cx="1199723" cy="0"/>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340" idx="3"/>
          </p:cNvCxnSpPr>
          <p:nvPr/>
        </p:nvCxnSpPr>
        <p:spPr>
          <a:xfrm flipH="1">
            <a:off x="4267201" y="4914584"/>
            <a:ext cx="3266885" cy="1459488"/>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340" idx="4"/>
            <a:endCxn id="20" idx="0"/>
          </p:cNvCxnSpPr>
          <p:nvPr/>
        </p:nvCxnSpPr>
        <p:spPr>
          <a:xfrm>
            <a:off x="9473821" y="5556629"/>
            <a:ext cx="61415" cy="653675"/>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11887204" y="4392307"/>
            <a:ext cx="3843122" cy="1627496"/>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5783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out)">
                                      <p:cBhvr>
                                        <p:cTn id="10" dur="2000"/>
                                        <p:tgtEl>
                                          <p:spTgt spid="17"/>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out)">
                                      <p:cBhvr>
                                        <p:cTn id="13" dur="2000"/>
                                        <p:tgtEl>
                                          <p:spTgt spid="12"/>
                                        </p:tgtEl>
                                      </p:cBhvr>
                                    </p:animEffect>
                                  </p:childTnLst>
                                </p:cTn>
                              </p:par>
                            </p:childTnLst>
                          </p:cTn>
                        </p:par>
                        <p:par>
                          <p:cTn id="14" fill="hold">
                            <p:stCondLst>
                              <p:cond delay="2000"/>
                            </p:stCondLst>
                            <p:childTnLst>
                              <p:par>
                                <p:cTn id="15" presetID="6"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in)">
                                      <p:cBhvr>
                                        <p:cTn id="17" dur="2000"/>
                                        <p:tgtEl>
                                          <p:spTgt spid="22"/>
                                        </p:tgtEl>
                                      </p:cBhvr>
                                    </p:animEffect>
                                  </p:childTnLst>
                                </p:cTn>
                              </p:par>
                            </p:childTnLst>
                          </p:cTn>
                        </p:par>
                        <p:par>
                          <p:cTn id="18" fill="hold">
                            <p:stCondLst>
                              <p:cond delay="4000"/>
                            </p:stCondLst>
                            <p:childTnLst>
                              <p:par>
                                <p:cTn id="19" presetID="6" presetClass="entr" presetSubtype="16"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childTnLst>
                          </p:cTn>
                        </p:par>
                        <p:par>
                          <p:cTn id="22" fill="hold">
                            <p:stCondLst>
                              <p:cond delay="6000"/>
                            </p:stCondLst>
                            <p:childTnLst>
                              <p:par>
                                <p:cTn id="23" presetID="6"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par>
                          <p:cTn id="26" fill="hold">
                            <p:stCondLst>
                              <p:cond delay="8000"/>
                            </p:stCondLst>
                            <p:childTnLst>
                              <p:par>
                                <p:cTn id="27" presetID="6" presetClass="entr" presetSubtype="16"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circle(in)">
                                      <p:cBhvr>
                                        <p:cTn id="29" dur="2000"/>
                                        <p:tgtEl>
                                          <p:spTgt spid="24"/>
                                        </p:tgtEl>
                                      </p:cBhvr>
                                    </p:animEffect>
                                  </p:childTnLst>
                                </p:cTn>
                              </p:par>
                              <p:par>
                                <p:cTn id="30" presetID="6" presetClass="entr" presetSubtype="16"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par>
                          <p:cTn id="36" fill="hold">
                            <p:stCondLst>
                              <p:cond delay="10000"/>
                            </p:stCondLst>
                            <p:childTnLst>
                              <p:par>
                                <p:cTn id="37" presetID="6" presetClass="entr" presetSubtype="16"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circle(in)">
                                      <p:cBhvr>
                                        <p:cTn id="42" dur="2000"/>
                                        <p:tgtEl>
                                          <p:spTgt spid="2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par>
                          <p:cTn id="46" fill="hold">
                            <p:stCondLst>
                              <p:cond delay="12000"/>
                            </p:stCondLst>
                            <p:childTnLst>
                              <p:par>
                                <p:cTn id="47" presetID="6" presetClass="entr" presetSubtype="16"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circle(in)">
                                      <p:cBhvr>
                                        <p:cTn id="49" dur="2000"/>
                                        <p:tgtEl>
                                          <p:spTgt spid="30"/>
                                        </p:tgtEl>
                                      </p:cBhvr>
                                    </p:animEffect>
                                  </p:childTnLst>
                                </p:cTn>
                              </p:par>
                              <p:par>
                                <p:cTn id="50" presetID="6" presetClass="entr" presetSubtype="16"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circle(in)">
                                      <p:cBhvr>
                                        <p:cTn id="52" dur="2000"/>
                                        <p:tgtEl>
                                          <p:spTgt spid="1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ircle(in)">
                                      <p:cBhvr>
                                        <p:cTn id="5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030" y="144352"/>
            <a:ext cx="15773400" cy="1361795"/>
          </a:xfrm>
        </p:spPr>
        <p:txBody>
          <a:bodyPr>
            <a:normAutofit fontScale="90000"/>
          </a:bodyPr>
          <a:lstStyle/>
          <a:p>
            <a:pPr algn="ctr"/>
            <a:r>
              <a:rPr lang="en-US" sz="4200" b="1" dirty="0" err="1">
                <a:solidFill>
                  <a:srgbClr val="1134E5"/>
                </a:solidFill>
                <a:latin typeface="Times New Roman" panose="02020603050405020304" pitchFamily="18" charset="0"/>
                <a:cs typeface="Times New Roman" panose="02020603050405020304" pitchFamily="18" charset="0"/>
              </a:rPr>
              <a:t>Để</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có</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một</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cơ</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thể</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khỏe</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mạnh</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cần</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phải</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đảm</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bảo</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đủ</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nhu</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cầu</a:t>
            </a:r>
            <a:r>
              <a:rPr lang="en-US" sz="4200" b="1" dirty="0">
                <a:solidFill>
                  <a:srgbClr val="1134E5"/>
                </a:solidFill>
                <a:latin typeface="Times New Roman" panose="02020603050405020304" pitchFamily="18" charset="0"/>
                <a:cs typeface="Times New Roman" panose="02020603050405020304" pitchFamily="18" charset="0"/>
              </a:rPr>
              <a:t> oxygen </a:t>
            </a:r>
            <a:r>
              <a:rPr lang="en-US" sz="4200" b="1" dirty="0" err="1">
                <a:solidFill>
                  <a:srgbClr val="1134E5"/>
                </a:solidFill>
                <a:latin typeface="Times New Roman" panose="02020603050405020304" pitchFamily="18" charset="0"/>
                <a:cs typeface="Times New Roman" panose="02020603050405020304" pitchFamily="18" charset="0"/>
              </a:rPr>
              <a:t>cho</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cơ</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thể</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bằng</a:t>
            </a:r>
            <a:r>
              <a:rPr lang="en-US" sz="4200" b="1" dirty="0">
                <a:solidFill>
                  <a:srgbClr val="1134E5"/>
                </a:solidFill>
                <a:latin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cs typeface="Times New Roman" panose="02020603050405020304" pitchFamily="18" charset="0"/>
              </a:rPr>
              <a:t>cách</a:t>
            </a:r>
            <a:r>
              <a:rPr lang="en-US" sz="4200" b="1" dirty="0">
                <a:solidFill>
                  <a:srgbClr val="1134E5"/>
                </a:solidFill>
                <a:latin typeface="Times New Roman" panose="02020603050405020304" pitchFamily="18" charset="0"/>
                <a:cs typeface="Times New Roman" panose="02020603050405020304" pitchFamily="18" charset="0"/>
              </a:rPr>
              <a:t>:</a:t>
            </a:r>
          </a:p>
        </p:txBody>
      </p:sp>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2" y="1571183"/>
            <a:ext cx="16844213" cy="7773543"/>
          </a:xfrm>
          <a:prstGeom prst="rect">
            <a:avLst/>
          </a:prstGeom>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2" y="1571183"/>
            <a:ext cx="16844213" cy="7773543"/>
          </a:xfrm>
          <a:prstGeom prst="rect">
            <a:avLst/>
          </a:prstGeom>
        </p:spPr>
      </p:pic>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2" y="1571183"/>
            <a:ext cx="16844213" cy="7773543"/>
          </a:xfrm>
          <a:prstGeom prst="rect">
            <a:avLst/>
          </a:prstGeom>
        </p:spPr>
      </p:pic>
      <p:sp>
        <p:nvSpPr>
          <p:cNvPr id="9" name="Text Box 8"/>
          <p:cNvSpPr txBox="1">
            <a:spLocks noChangeArrowheads="1"/>
          </p:cNvSpPr>
          <p:nvPr/>
        </p:nvSpPr>
        <p:spPr bwMode="auto">
          <a:xfrm>
            <a:off x="2297051" y="9409913"/>
            <a:ext cx="116570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defTabSz="1371600" eaLnBrk="1" fontAlgn="base" hangingPunct="1">
              <a:spcBef>
                <a:spcPct val="0"/>
              </a:spcBef>
              <a:spcAft>
                <a:spcPct val="0"/>
              </a:spcAft>
            </a:pPr>
            <a:r>
              <a:rPr lang="en-US" altLang="en-US" sz="4800" dirty="0" err="1">
                <a:solidFill>
                  <a:srgbClr val="FF3300"/>
                </a:solidFill>
                <a:latin typeface="Times New Roman" panose="02020603050405020304" pitchFamily="18" charset="0"/>
                <a:cs typeface="Times New Roman" panose="02020603050405020304" pitchFamily="18" charset="0"/>
              </a:rPr>
              <a:t>Trồng</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nhiều</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cây</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xanh</a:t>
            </a:r>
            <a:endParaRPr lang="en-US" altLang="en-US" sz="4800" dirty="0">
              <a:solidFill>
                <a:srgbClr val="FF3300"/>
              </a:solidFill>
              <a:latin typeface="Times New Roman" panose="02020603050405020304" pitchFamily="18" charset="0"/>
              <a:cs typeface="Times New Roman" panose="02020603050405020304" pitchFamily="18" charset="0"/>
            </a:endParaRPr>
          </a:p>
        </p:txBody>
      </p:sp>
      <p:sp>
        <p:nvSpPr>
          <p:cNvPr id="10" name="Text Box 8"/>
          <p:cNvSpPr txBox="1">
            <a:spLocks noChangeArrowheads="1"/>
          </p:cNvSpPr>
          <p:nvPr/>
        </p:nvSpPr>
        <p:spPr bwMode="auto">
          <a:xfrm>
            <a:off x="1217756" y="9275730"/>
            <a:ext cx="157468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defTabSz="1371600" eaLnBrk="1" fontAlgn="base" hangingPunct="1">
              <a:spcBef>
                <a:spcPct val="0"/>
              </a:spcBef>
              <a:spcAft>
                <a:spcPct val="0"/>
              </a:spcAft>
            </a:pPr>
            <a:r>
              <a:rPr lang="en-US" altLang="en-US" sz="4800" dirty="0" err="1">
                <a:solidFill>
                  <a:srgbClr val="FF3300"/>
                </a:solidFill>
                <a:latin typeface="Times New Roman" panose="02020603050405020304" pitchFamily="18" charset="0"/>
                <a:cs typeface="Times New Roman" panose="02020603050405020304" pitchFamily="18" charset="0"/>
              </a:rPr>
              <a:t>Tạo</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môi</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trường</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sống</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làm</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việc</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vui</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chơi</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thông</a:t>
            </a:r>
            <a:r>
              <a:rPr lang="en-US" altLang="en-US" sz="4800" dirty="0">
                <a:solidFill>
                  <a:srgbClr val="FF3300"/>
                </a:solidFill>
                <a:latin typeface="Times New Roman" panose="02020603050405020304" pitchFamily="18" charset="0"/>
                <a:cs typeface="Times New Roman" panose="02020603050405020304" pitchFamily="18" charset="0"/>
              </a:rPr>
              <a:t> </a:t>
            </a:r>
            <a:r>
              <a:rPr lang="en-US" altLang="en-US" sz="4800" dirty="0" err="1">
                <a:solidFill>
                  <a:srgbClr val="FF3300"/>
                </a:solidFill>
                <a:latin typeface="Times New Roman" panose="02020603050405020304" pitchFamily="18" charset="0"/>
                <a:cs typeface="Times New Roman" panose="02020603050405020304" pitchFamily="18" charset="0"/>
              </a:rPr>
              <a:t>thoáng</a:t>
            </a:r>
            <a:endParaRPr lang="en-US" altLang="en-US" sz="4800" dirty="0">
              <a:solidFill>
                <a:srgbClr val="FF3300"/>
              </a:solidFill>
              <a:latin typeface="Times New Roman" panose="02020603050405020304" pitchFamily="18" charset="0"/>
              <a:cs typeface="Times New Roman" panose="02020603050405020304" pitchFamily="18" charset="0"/>
            </a:endParaRPr>
          </a:p>
        </p:txBody>
      </p:sp>
      <p:pic>
        <p:nvPicPr>
          <p:cNvPr id="11" name="Picture 10"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571183"/>
            <a:ext cx="8846004" cy="7773543"/>
          </a:xfrm>
          <a:prstGeom prst="rect">
            <a:avLst/>
          </a:prstGeom>
        </p:spPr>
      </p:pic>
      <p:pic>
        <p:nvPicPr>
          <p:cNvPr id="12" name="Picture 1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0404" y="1571183"/>
            <a:ext cx="8066940" cy="7773543"/>
          </a:xfrm>
          <a:prstGeom prst="rect">
            <a:avLst/>
          </a:prstGeom>
        </p:spPr>
      </p:pic>
    </p:spTree>
    <p:extLst>
      <p:ext uri="{BB962C8B-B14F-4D97-AF65-F5344CB8AC3E}">
        <p14:creationId xmlns:p14="http://schemas.microsoft.com/office/powerpoint/2010/main" val="34713710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6" presetClass="entr" presetSubtype="16"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6" presetClass="entr" presetSubtype="21"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4" presetClass="entr" presetSubtype="1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par>
                                <p:cTn id="41" presetID="14" presetClass="entr" presetSubtype="1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sp>
        <p:nvSpPr>
          <p:cNvPr id="2" name="TextBox 2"/>
          <p:cNvSpPr txBox="1"/>
          <p:nvPr/>
        </p:nvSpPr>
        <p:spPr>
          <a:xfrm>
            <a:off x="682679" y="346549"/>
            <a:ext cx="16230600" cy="2215991"/>
          </a:xfrm>
          <a:prstGeom prst="rect">
            <a:avLst/>
          </a:prstGeom>
        </p:spPr>
        <p:txBody>
          <a:bodyPr lIns="0" tIns="0" rIns="0" bIns="0" rtlCol="0" anchor="t">
            <a:spAutoFit/>
          </a:bodyPr>
          <a:lstStyle/>
          <a:p>
            <a:pPr marL="0" lvl="0" indent="0" algn="ctr">
              <a:lnSpc>
                <a:spcPct val="150000"/>
              </a:lnSpc>
              <a:spcBef>
                <a:spcPct val="0"/>
              </a:spcBef>
            </a:pPr>
            <a:r>
              <a:rPr lang="en-US" sz="4800" dirty="0" err="1">
                <a:solidFill>
                  <a:srgbClr val="DA2864"/>
                </a:solidFill>
                <a:latin typeface="#9Slide07 Stormtrooper" panose="020B0500000000000000" pitchFamily="34" charset="0"/>
              </a:rPr>
              <a:t>Có</a:t>
            </a:r>
            <a:r>
              <a:rPr lang="en-US" sz="4800" dirty="0">
                <a:solidFill>
                  <a:srgbClr val="DA2864"/>
                </a:solidFill>
                <a:latin typeface="#9Slide07 Stormtrooper" panose="020B0500000000000000" pitchFamily="34" charset="0"/>
              </a:rPr>
              <a:t> </a:t>
            </a:r>
            <a:r>
              <a:rPr lang="en-US" sz="4800" dirty="0" err="1">
                <a:solidFill>
                  <a:srgbClr val="DA2864"/>
                </a:solidFill>
                <a:latin typeface="#9Slide07 Stormtrooper" panose="020B0500000000000000" pitchFamily="34" charset="0"/>
              </a:rPr>
              <a:t>một</a:t>
            </a:r>
            <a:r>
              <a:rPr lang="en-US" sz="4800" dirty="0">
                <a:solidFill>
                  <a:srgbClr val="DA2864"/>
                </a:solidFill>
                <a:latin typeface="#9Slide07 Stormtrooper" panose="020B0500000000000000" pitchFamily="34" charset="0"/>
              </a:rPr>
              <a:t> </a:t>
            </a:r>
            <a:r>
              <a:rPr lang="en-US" sz="4800" dirty="0" err="1">
                <a:solidFill>
                  <a:srgbClr val="DA2864"/>
                </a:solidFill>
                <a:latin typeface="#9Slide07 Stormtrooper" panose="020B0500000000000000" pitchFamily="34" charset="0"/>
              </a:rPr>
              <a:t>loại</a:t>
            </a:r>
            <a:r>
              <a:rPr lang="en-US" sz="4800" dirty="0">
                <a:solidFill>
                  <a:srgbClr val="DA2864"/>
                </a:solidFill>
                <a:latin typeface="#9Slide07 Stormtrooper" panose="020B0500000000000000" pitchFamily="34" charset="0"/>
              </a:rPr>
              <a:t> </a:t>
            </a:r>
          </a:p>
          <a:p>
            <a:pPr marL="0" lvl="0" indent="0" algn="ctr">
              <a:lnSpc>
                <a:spcPct val="150000"/>
              </a:lnSpc>
              <a:spcBef>
                <a:spcPct val="0"/>
              </a:spcBef>
            </a:pPr>
            <a:r>
              <a:rPr lang="en-US" sz="4800" dirty="0" err="1">
                <a:solidFill>
                  <a:srgbClr val="DA2864"/>
                </a:solidFill>
                <a:latin typeface="#9Slide07 Stormtrooper" panose="020B0500000000000000" pitchFamily="34" charset="0"/>
              </a:rPr>
              <a:t>chất</a:t>
            </a:r>
            <a:r>
              <a:rPr lang="en-US" sz="4800" dirty="0">
                <a:solidFill>
                  <a:srgbClr val="DA2864"/>
                </a:solidFill>
                <a:latin typeface="#9Slide07 Stormtrooper" panose="020B0500000000000000" pitchFamily="34" charset="0"/>
              </a:rPr>
              <a:t> </a:t>
            </a:r>
            <a:r>
              <a:rPr lang="en-US" sz="4800" dirty="0" err="1">
                <a:solidFill>
                  <a:srgbClr val="DA2864"/>
                </a:solidFill>
                <a:latin typeface="#9Slide07 Stormtrooper" panose="020B0500000000000000" pitchFamily="34" charset="0"/>
              </a:rPr>
              <a:t>khí</a:t>
            </a:r>
            <a:r>
              <a:rPr lang="en-US" sz="4800" dirty="0">
                <a:solidFill>
                  <a:srgbClr val="DA2864"/>
                </a:solidFill>
                <a:latin typeface="#9Slide07 Stormtrooper" panose="020B0500000000000000" pitchFamily="34" charset="0"/>
              </a:rPr>
              <a:t>?</a:t>
            </a:r>
          </a:p>
        </p:txBody>
      </p:sp>
      <p:grpSp>
        <p:nvGrpSpPr>
          <p:cNvPr id="22" name="Group 21"/>
          <p:cNvGrpSpPr/>
          <p:nvPr/>
        </p:nvGrpSpPr>
        <p:grpSpPr>
          <a:xfrm>
            <a:off x="395163" y="1301258"/>
            <a:ext cx="5476084" cy="5122061"/>
            <a:chOff x="2306739" y="3264591"/>
            <a:chExt cx="5476084" cy="5122061"/>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63035" y="3264591"/>
              <a:ext cx="5319788" cy="5122061"/>
            </a:xfrm>
            <a:prstGeom prst="rect">
              <a:avLst/>
            </a:prstGeom>
          </p:spPr>
        </p:pic>
        <p:sp>
          <p:nvSpPr>
            <p:cNvPr id="5" name="TextBox 5"/>
            <p:cNvSpPr txBox="1"/>
            <p:nvPr/>
          </p:nvSpPr>
          <p:spPr>
            <a:xfrm>
              <a:off x="2844671" y="4668516"/>
              <a:ext cx="4519933" cy="1282402"/>
            </a:xfrm>
            <a:prstGeom prst="rect">
              <a:avLst/>
            </a:prstGeom>
          </p:spPr>
          <p:txBody>
            <a:bodyPr lIns="0" tIns="0" rIns="0" bIns="0" rtlCol="0" anchor="t">
              <a:spAutoFit/>
            </a:bodyPr>
            <a:lstStyle/>
            <a:p>
              <a:pPr algn="ctr">
                <a:lnSpc>
                  <a:spcPts val="5040"/>
                </a:lnSpc>
              </a:pPr>
              <a:r>
                <a:rPr lang="en-US" sz="4200" dirty="0" err="1">
                  <a:latin typeface="#9Slide04 AdrianeSwash" panose="02000504060000090004" pitchFamily="2" charset="0"/>
                </a:rPr>
                <a:t>Duy</a:t>
              </a:r>
              <a:r>
                <a:rPr lang="en-US" sz="4200" dirty="0">
                  <a:latin typeface="#9Slide04 AdrianeSwash" panose="02000504060000090004" pitchFamily="2" charset="0"/>
                </a:rPr>
                <a:t> </a:t>
              </a:r>
              <a:r>
                <a:rPr lang="en-US" sz="4200" dirty="0" err="1">
                  <a:latin typeface="#9Slide04 AdrianeSwash" panose="02000504060000090004" pitchFamily="2" charset="0"/>
                </a:rPr>
                <a:t>trì</a:t>
              </a:r>
              <a:r>
                <a:rPr lang="en-US" sz="4200" dirty="0">
                  <a:latin typeface="#9Slide04 AdrianeSwash" panose="02000504060000090004" pitchFamily="2" charset="0"/>
                </a:rPr>
                <a:t> </a:t>
              </a:r>
              <a:r>
                <a:rPr lang="en-US" sz="4200" dirty="0" err="1">
                  <a:latin typeface="#9Slide04 AdrianeSwash" panose="02000504060000090004" pitchFamily="2" charset="0"/>
                </a:rPr>
                <a:t>sự</a:t>
              </a:r>
              <a:r>
                <a:rPr lang="en-US" sz="4200" dirty="0">
                  <a:latin typeface="#9Slide04 AdrianeSwash" panose="02000504060000090004" pitchFamily="2" charset="0"/>
                </a:rPr>
                <a:t> </a:t>
              </a:r>
              <a:r>
                <a:rPr lang="en-US" sz="4200" dirty="0" err="1">
                  <a:latin typeface="#9Slide04 AdrianeSwash" panose="02000504060000090004" pitchFamily="2" charset="0"/>
                </a:rPr>
                <a:t>sống</a:t>
              </a:r>
              <a:r>
                <a:rPr lang="en-US" sz="4200" dirty="0">
                  <a:latin typeface="#9Slide04 AdrianeSwash" panose="02000504060000090004" pitchFamily="2" charset="0"/>
                </a:rPr>
                <a:t> </a:t>
              </a:r>
              <a:r>
                <a:rPr lang="en-US" sz="4200" dirty="0" err="1">
                  <a:latin typeface="#9Slide04 AdrianeSwash" panose="02000504060000090004" pitchFamily="2" charset="0"/>
                </a:rPr>
                <a:t>cho</a:t>
              </a:r>
              <a:r>
                <a:rPr lang="en-US" sz="4200" dirty="0">
                  <a:latin typeface="#9Slide04 AdrianeSwash" panose="02000504060000090004" pitchFamily="2" charset="0"/>
                </a:rPr>
                <a:t> con </a:t>
              </a:r>
              <a:r>
                <a:rPr lang="en-US" sz="4200" dirty="0" err="1">
                  <a:latin typeface="#9Slide04 AdrianeSwash" panose="02000504060000090004" pitchFamily="2" charset="0"/>
                </a:rPr>
                <a:t>người</a:t>
              </a:r>
              <a:endParaRPr lang="en-US" sz="4200" dirty="0">
                <a:latin typeface="#9Slide04 AdrianeSwash" panose="02000504060000090004" pitchFamily="2" charset="0"/>
              </a:endParaRP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1561" flipH="1">
              <a:off x="2306739" y="3811259"/>
              <a:ext cx="1075865" cy="1286361"/>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959">
              <a:off x="6634786" y="6782452"/>
              <a:ext cx="1075865" cy="1286361"/>
            </a:xfrm>
            <a:prstGeom prst="rect">
              <a:avLst/>
            </a:prstGeom>
          </p:spPr>
        </p:pic>
      </p:grpSp>
      <p:grpSp>
        <p:nvGrpSpPr>
          <p:cNvPr id="37" name="Group 36"/>
          <p:cNvGrpSpPr/>
          <p:nvPr/>
        </p:nvGrpSpPr>
        <p:grpSpPr>
          <a:xfrm>
            <a:off x="11945638" y="407755"/>
            <a:ext cx="6100884" cy="5874125"/>
            <a:chOff x="10006914" y="3228434"/>
            <a:chExt cx="6100884" cy="5874125"/>
          </a:xfrm>
        </p:grpSpPr>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06914" y="3228434"/>
              <a:ext cx="6100884" cy="5874125"/>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54578" flipH="1">
              <a:off x="10188718" y="3890824"/>
              <a:ext cx="1075865" cy="1286361"/>
            </a:xfrm>
            <a:prstGeom prst="rect">
              <a:avLst/>
            </a:prstGeom>
          </p:spPr>
        </p:pic>
        <p:sp>
          <p:nvSpPr>
            <p:cNvPr id="10" name="TextBox 10"/>
            <p:cNvSpPr txBox="1"/>
            <p:nvPr/>
          </p:nvSpPr>
          <p:spPr>
            <a:xfrm>
              <a:off x="10867274" y="4805468"/>
              <a:ext cx="4519933" cy="1908536"/>
            </a:xfrm>
            <a:prstGeom prst="rect">
              <a:avLst/>
            </a:prstGeom>
          </p:spPr>
          <p:txBody>
            <a:bodyPr lIns="0" tIns="0" rIns="0" bIns="0" rtlCol="0" anchor="t">
              <a:spAutoFit/>
            </a:bodyPr>
            <a:lstStyle/>
            <a:p>
              <a:pPr algn="ctr">
                <a:lnSpc>
                  <a:spcPts val="5040"/>
                </a:lnSpc>
              </a:pPr>
              <a:r>
                <a:rPr lang="en-US" sz="4000" dirty="0" err="1">
                  <a:latin typeface="#9Slide04 AdrianeSwash" panose="02000504060000090004" pitchFamily="2" charset="0"/>
                </a:rPr>
                <a:t>Được</a:t>
              </a:r>
              <a:r>
                <a:rPr lang="en-US" sz="4000" dirty="0">
                  <a:latin typeface="#9Slide04 AdrianeSwash" panose="02000504060000090004" pitchFamily="2" charset="0"/>
                </a:rPr>
                <a:t> </a:t>
              </a:r>
              <a:r>
                <a:rPr lang="en-US" sz="4000" dirty="0" err="1">
                  <a:latin typeface="#9Slide04 AdrianeSwash" panose="02000504060000090004" pitchFamily="2" charset="0"/>
                </a:rPr>
                <a:t>hình</a:t>
              </a:r>
              <a:r>
                <a:rPr lang="en-US" sz="4000" dirty="0">
                  <a:latin typeface="#9Slide04 AdrianeSwash" panose="02000504060000090004" pitchFamily="2" charset="0"/>
                </a:rPr>
                <a:t> </a:t>
              </a:r>
              <a:r>
                <a:rPr lang="en-US" sz="4000" dirty="0" err="1">
                  <a:latin typeface="#9Slide04 AdrianeSwash" panose="02000504060000090004" pitchFamily="2" charset="0"/>
                </a:rPr>
                <a:t>thành</a:t>
              </a:r>
              <a:r>
                <a:rPr lang="en-US" sz="4000" dirty="0">
                  <a:latin typeface="#9Slide04 AdrianeSwash" panose="02000504060000090004" pitchFamily="2" charset="0"/>
                </a:rPr>
                <a:t> </a:t>
              </a:r>
              <a:r>
                <a:rPr lang="en-US" sz="4000" dirty="0" err="1">
                  <a:latin typeface="#9Slide04 AdrianeSwash" panose="02000504060000090004" pitchFamily="2" charset="0"/>
                </a:rPr>
                <a:t>từ</a:t>
              </a:r>
              <a:r>
                <a:rPr lang="en-US" sz="4000" dirty="0">
                  <a:latin typeface="#9Slide04 AdrianeSwash" panose="02000504060000090004" pitchFamily="2" charset="0"/>
                </a:rPr>
                <a:t> </a:t>
              </a:r>
              <a:r>
                <a:rPr lang="en-US" sz="4000" dirty="0" err="1">
                  <a:latin typeface="#9Slide04 AdrianeSwash" panose="02000504060000090004" pitchFamily="2" charset="0"/>
                </a:rPr>
                <a:t>những</a:t>
              </a:r>
              <a:r>
                <a:rPr lang="en-US" sz="4000" dirty="0">
                  <a:latin typeface="#9Slide04 AdrianeSwash" panose="02000504060000090004" pitchFamily="2" charset="0"/>
                </a:rPr>
                <a:t> </a:t>
              </a:r>
              <a:r>
                <a:rPr lang="en-US" sz="4000" dirty="0" err="1">
                  <a:latin typeface="#9Slide04 AdrianeSwash" panose="02000504060000090004" pitchFamily="2" charset="0"/>
                </a:rPr>
                <a:t>ngày</a:t>
              </a:r>
              <a:r>
                <a:rPr lang="en-US" sz="4000" dirty="0">
                  <a:latin typeface="#9Slide04 AdrianeSwash" panose="02000504060000090004" pitchFamily="2" charset="0"/>
                </a:rPr>
                <a:t> </a:t>
              </a:r>
              <a:r>
                <a:rPr lang="en-US" sz="4000" dirty="0" err="1">
                  <a:latin typeface="#9Slide04 AdrianeSwash" panose="02000504060000090004" pitchFamily="2" charset="0"/>
                </a:rPr>
                <a:t>sơ</a:t>
              </a:r>
              <a:r>
                <a:rPr lang="en-US" sz="4000" dirty="0">
                  <a:latin typeface="#9Slide04 AdrianeSwash" panose="02000504060000090004" pitchFamily="2" charset="0"/>
                </a:rPr>
                <a:t> </a:t>
              </a:r>
              <a:r>
                <a:rPr lang="en-US" sz="4000" dirty="0" err="1">
                  <a:latin typeface="#9Slide04 AdrianeSwash" panose="02000504060000090004" pitchFamily="2" charset="0"/>
                </a:rPr>
                <a:t>khai</a:t>
              </a:r>
              <a:r>
                <a:rPr lang="en-US" sz="4000" dirty="0">
                  <a:latin typeface="#9Slide04 AdrianeSwash" panose="02000504060000090004" pitchFamily="2" charset="0"/>
                </a:rPr>
                <a:t> </a:t>
              </a:r>
              <a:r>
                <a:rPr lang="en-US" sz="4000" dirty="0" err="1">
                  <a:latin typeface="#9Slide04 AdrianeSwash" panose="02000504060000090004" pitchFamily="2" charset="0"/>
                </a:rPr>
                <a:t>của</a:t>
              </a:r>
              <a:r>
                <a:rPr lang="en-US" sz="4000" dirty="0">
                  <a:latin typeface="#9Slide04 AdrianeSwash" panose="02000504060000090004" pitchFamily="2" charset="0"/>
                </a:rPr>
                <a:t> </a:t>
              </a:r>
              <a:r>
                <a:rPr lang="en-US" sz="4000" dirty="0" err="1">
                  <a:latin typeface="#9Slide04 AdrianeSwash" panose="02000504060000090004" pitchFamily="2" charset="0"/>
                </a:rPr>
                <a:t>Trái</a:t>
              </a:r>
              <a:r>
                <a:rPr lang="en-US" sz="4000" dirty="0">
                  <a:latin typeface="#9Slide04 AdrianeSwash" panose="02000504060000090004" pitchFamily="2" charset="0"/>
                </a:rPr>
                <a:t> </a:t>
              </a:r>
              <a:r>
                <a:rPr lang="en-US" sz="4000" dirty="0" err="1">
                  <a:latin typeface="#9Slide04 AdrianeSwash" panose="02000504060000090004" pitchFamily="2" charset="0"/>
                </a:rPr>
                <a:t>đất</a:t>
              </a:r>
              <a:endParaRPr lang="en-US" sz="4000" dirty="0">
                <a:latin typeface="#9Slide04 AdrianeSwash" panose="02000504060000090004" pitchFamily="2" charset="0"/>
              </a:endParaRPr>
            </a:p>
          </p:txBody>
        </p:sp>
      </p:grpSp>
      <p:grpSp>
        <p:nvGrpSpPr>
          <p:cNvPr id="30" name="Group 29"/>
          <p:cNvGrpSpPr/>
          <p:nvPr/>
        </p:nvGrpSpPr>
        <p:grpSpPr>
          <a:xfrm>
            <a:off x="6018194" y="3984317"/>
            <a:ext cx="6335732" cy="5874125"/>
            <a:chOff x="15325076" y="812520"/>
            <a:chExt cx="6335732" cy="5874125"/>
          </a:xfrm>
        </p:grpSpPr>
        <p:pic>
          <p:nvPicPr>
            <p:cNvPr id="24" name="Picture 3"/>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325076" y="812520"/>
              <a:ext cx="6100884" cy="5874125"/>
            </a:xfrm>
            <a:prstGeom prst="rect">
              <a:avLst/>
            </a:prstGeom>
            <a:ln>
              <a:noFill/>
            </a:ln>
          </p:spPr>
        </p:pic>
        <p:sp>
          <p:nvSpPr>
            <p:cNvPr id="28" name="TextBox 5"/>
            <p:cNvSpPr txBox="1"/>
            <p:nvPr/>
          </p:nvSpPr>
          <p:spPr>
            <a:xfrm>
              <a:off x="16016037" y="3279141"/>
              <a:ext cx="4519933" cy="1923604"/>
            </a:xfrm>
            <a:prstGeom prst="rect">
              <a:avLst/>
            </a:prstGeom>
          </p:spPr>
          <p:txBody>
            <a:bodyPr lIns="0" tIns="0" rIns="0" bIns="0" rtlCol="0" anchor="t">
              <a:spAutoFit/>
            </a:bodyPr>
            <a:lstStyle/>
            <a:p>
              <a:pPr algn="ctr">
                <a:lnSpc>
                  <a:spcPts val="5040"/>
                </a:lnSpc>
              </a:pPr>
              <a:r>
                <a:rPr lang="en-US" sz="4200" dirty="0" err="1">
                  <a:latin typeface="#9Slide04 AdrianeSwash" panose="02000504060000090004" pitchFamily="2" charset="0"/>
                </a:rPr>
                <a:t>Là</a:t>
              </a:r>
              <a:r>
                <a:rPr lang="en-US" sz="4200" dirty="0">
                  <a:latin typeface="#9Slide04 AdrianeSwash" panose="02000504060000090004" pitchFamily="2" charset="0"/>
                </a:rPr>
                <a:t> </a:t>
              </a:r>
              <a:r>
                <a:rPr lang="en-US" sz="4200" dirty="0" err="1">
                  <a:latin typeface="#9Slide04 AdrianeSwash" panose="02000504060000090004" pitchFamily="2" charset="0"/>
                </a:rPr>
                <a:t>sản</a:t>
              </a:r>
              <a:r>
                <a:rPr lang="en-US" sz="4200" dirty="0">
                  <a:latin typeface="#9Slide04 AdrianeSwash" panose="02000504060000090004" pitchFamily="2" charset="0"/>
                </a:rPr>
                <a:t> </a:t>
              </a:r>
              <a:r>
                <a:rPr lang="en-US" sz="4200" dirty="0" err="1">
                  <a:latin typeface="#9Slide04 AdrianeSwash" panose="02000504060000090004" pitchFamily="2" charset="0"/>
                </a:rPr>
                <a:t>phẩm</a:t>
              </a:r>
              <a:r>
                <a:rPr lang="en-US" sz="4200" dirty="0">
                  <a:latin typeface="#9Slide04 AdrianeSwash" panose="02000504060000090004" pitchFamily="2" charset="0"/>
                </a:rPr>
                <a:t> </a:t>
              </a:r>
              <a:r>
                <a:rPr lang="en-US" sz="4200" dirty="0" err="1">
                  <a:latin typeface="#9Slide04 AdrianeSwash" panose="02000504060000090004" pitchFamily="2" charset="0"/>
                </a:rPr>
                <a:t>quá</a:t>
              </a:r>
              <a:r>
                <a:rPr lang="en-US" sz="4200" dirty="0">
                  <a:latin typeface="#9Slide04 AdrianeSwash" panose="02000504060000090004" pitchFamily="2" charset="0"/>
                </a:rPr>
                <a:t> </a:t>
              </a:r>
              <a:r>
                <a:rPr lang="en-US" sz="4200" dirty="0" err="1">
                  <a:latin typeface="#9Slide04 AdrianeSwash" panose="02000504060000090004" pitchFamily="2" charset="0"/>
                </a:rPr>
                <a:t>trình</a:t>
              </a:r>
              <a:r>
                <a:rPr lang="en-US" sz="4200" dirty="0">
                  <a:latin typeface="#9Slide04 AdrianeSwash" panose="02000504060000090004" pitchFamily="2" charset="0"/>
                </a:rPr>
                <a:t> </a:t>
              </a:r>
              <a:r>
                <a:rPr lang="en-US" sz="4200" dirty="0" err="1">
                  <a:latin typeface="#9Slide04 AdrianeSwash" panose="02000504060000090004" pitchFamily="2" charset="0"/>
                </a:rPr>
                <a:t>quang</a:t>
              </a:r>
              <a:r>
                <a:rPr lang="en-US" sz="4200" dirty="0">
                  <a:latin typeface="#9Slide04 AdrianeSwash" panose="02000504060000090004" pitchFamily="2" charset="0"/>
                </a:rPr>
                <a:t> </a:t>
              </a:r>
              <a:r>
                <a:rPr lang="en-US" sz="4200" dirty="0" err="1">
                  <a:latin typeface="#9Slide04 AdrianeSwash" panose="02000504060000090004" pitchFamily="2" charset="0"/>
                </a:rPr>
                <a:t>hợp</a:t>
              </a:r>
              <a:r>
                <a:rPr lang="en-US" sz="4200" dirty="0">
                  <a:latin typeface="#9Slide04 AdrianeSwash" panose="02000504060000090004" pitchFamily="2" charset="0"/>
                </a:rPr>
                <a:t> </a:t>
              </a:r>
              <a:r>
                <a:rPr lang="en-US" sz="4200" dirty="0" err="1">
                  <a:latin typeface="#9Slide04 AdrianeSwash" panose="02000504060000090004" pitchFamily="2" charset="0"/>
                </a:rPr>
                <a:t>của</a:t>
              </a:r>
              <a:r>
                <a:rPr lang="en-US" sz="4200" dirty="0">
                  <a:latin typeface="#9Slide04 AdrianeSwash" panose="02000504060000090004" pitchFamily="2" charset="0"/>
                </a:rPr>
                <a:t> </a:t>
              </a:r>
              <a:r>
                <a:rPr lang="en-US" sz="4200" dirty="0" err="1">
                  <a:latin typeface="#9Slide04 AdrianeSwash" panose="02000504060000090004" pitchFamily="2" charset="0"/>
                </a:rPr>
                <a:t>cây</a:t>
              </a:r>
              <a:r>
                <a:rPr lang="en-US" sz="4200" dirty="0">
                  <a:latin typeface="#9Slide04 AdrianeSwash" panose="02000504060000090004" pitchFamily="2" charset="0"/>
                </a:rPr>
                <a:t> </a:t>
              </a:r>
              <a:r>
                <a:rPr lang="en-US" sz="4200" dirty="0" err="1">
                  <a:latin typeface="#9Slide04 AdrianeSwash" panose="02000504060000090004" pitchFamily="2" charset="0"/>
                </a:rPr>
                <a:t>xanh</a:t>
              </a:r>
              <a:endParaRPr lang="en-US" sz="4200" dirty="0">
                <a:latin typeface="#9Slide04 AdrianeSwash" panose="02000504060000090004" pitchFamily="2" charset="0"/>
              </a:endParaRPr>
            </a:p>
          </p:txBody>
        </p:sp>
        <p:pic>
          <p:nvPicPr>
            <p:cNvPr id="26"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91561" flipH="1">
              <a:off x="15671522" y="1546598"/>
              <a:ext cx="1075865" cy="1286361"/>
            </a:xfrm>
            <a:prstGeom prst="rect">
              <a:avLst/>
            </a:prstGeom>
          </p:spPr>
        </p:pic>
        <p:pic>
          <p:nvPicPr>
            <p:cNvPr id="27"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70959">
              <a:off x="20584943" y="5069796"/>
              <a:ext cx="1075865" cy="1286361"/>
            </a:xfrm>
            <a:prstGeom prst="rect">
              <a:avLst/>
            </a:prstGeom>
          </p:spPr>
        </p:pic>
      </p:grpSp>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2979438" y="3298811"/>
            <a:ext cx="3918610" cy="391861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1747" y="4312569"/>
            <a:ext cx="2608810" cy="2608810"/>
          </a:xfrm>
          <a:prstGeom prst="rect">
            <a:avLst/>
          </a:prstGeom>
        </p:spPr>
      </p:pic>
      <p:pic>
        <p:nvPicPr>
          <p:cNvPr id="47" name="Picture 46"/>
          <p:cNvPicPr>
            <a:picLocks noChangeAspect="1"/>
          </p:cNvPicPr>
          <p:nvPr/>
        </p:nvPicPr>
        <p:blipFill>
          <a:blip r:embed="rId11" cstate="print">
            <a:extLst>
              <a:ext uri="{BEBA8EAE-BF5A-486C-A8C5-ECC9F3942E4B}">
                <a14:imgProps xmlns:a14="http://schemas.microsoft.com/office/drawing/2010/main">
                  <a14:imgLayer r:embed="rId12">
                    <a14:imgEffect>
                      <a14:backgroundRemoval t="9537" b="89646" l="9537" r="89646">
                        <a14:foregroundMark x1="13624" y1="69210" x2="13624" y2="69210"/>
                        <a14:foregroundMark x1="19074" y1="64850" x2="19074" y2="64850"/>
                        <a14:foregroundMark x1="31335" y1="26975" x2="31335" y2="26975"/>
                        <a14:foregroundMark x1="30790" y1="19346" x2="31880" y2="18529"/>
                        <a14:foregroundMark x1="34332" y1="18529" x2="34332" y2="18529"/>
                        <a14:foregroundMark x1="40872" y1="25068" x2="40872" y2="25068"/>
                        <a14:foregroundMark x1="36240" y1="17439" x2="36240" y2="17439"/>
                        <a14:foregroundMark x1="27248" y1="16621" x2="27248" y2="16621"/>
                        <a14:foregroundMark x1="20981" y1="20708" x2="20981" y2="20708"/>
                        <a14:foregroundMark x1="17984" y1="29155" x2="17984" y2="29155"/>
                        <a14:foregroundMark x1="23978" y1="34605" x2="23978" y2="34605"/>
                        <a14:foregroundMark x1="28883" y1="27793" x2="28883" y2="27793"/>
                        <a14:foregroundMark x1="77112" y1="34877" x2="77112" y2="34877"/>
                        <a14:foregroundMark x1="82561" y1="31335" x2="82561" y2="31335"/>
                        <a14:foregroundMark x1="77112" y1="70845" x2="77112" y2="70845"/>
                      </a14:backgroundRemoval>
                    </a14:imgEffect>
                  </a14:imgLayer>
                </a14:imgProps>
              </a:ext>
              <a:ext uri="{28A0092B-C50C-407E-A947-70E740481C1C}">
                <a14:useLocalDpi xmlns:a14="http://schemas.microsoft.com/office/drawing/2010/main" val="0"/>
              </a:ext>
            </a:extLst>
          </a:blip>
          <a:stretch>
            <a:fillRect/>
          </a:stretch>
        </p:blipFill>
        <p:spPr>
          <a:xfrm>
            <a:off x="8212792" y="2884128"/>
            <a:ext cx="4006514" cy="40065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1C3F8"/>
        </a:solidFill>
        <a:effectLst/>
      </p:bgPr>
    </p:bg>
    <p:spTree>
      <p:nvGrpSpPr>
        <p:cNvPr id="1" name=""/>
        <p:cNvGrpSpPr/>
        <p:nvPr/>
      </p:nvGrpSpPr>
      <p:grpSpPr>
        <a:xfrm>
          <a:off x="0" y="0"/>
          <a:ext cx="0" cy="0"/>
          <a:chOff x="0" y="0"/>
          <a:chExt cx="0" cy="0"/>
        </a:xfrm>
      </p:grpSpPr>
      <p:sp>
        <p:nvSpPr>
          <p:cNvPr id="3" name="TextBox 3"/>
          <p:cNvSpPr txBox="1"/>
          <p:nvPr/>
        </p:nvSpPr>
        <p:spPr>
          <a:xfrm>
            <a:off x="10985323" y="1219418"/>
            <a:ext cx="7302677" cy="1117614"/>
          </a:xfrm>
          <a:prstGeom prst="rect">
            <a:avLst/>
          </a:prstGeom>
        </p:spPr>
        <p:txBody>
          <a:bodyPr wrap="square" lIns="0" tIns="0" rIns="0" bIns="0" rtlCol="0" anchor="t">
            <a:spAutoFit/>
          </a:bodyPr>
          <a:lstStyle/>
          <a:p>
            <a:pPr algn="ctr">
              <a:lnSpc>
                <a:spcPts val="8640"/>
              </a:lnSpc>
            </a:pPr>
            <a:r>
              <a:rPr lang="en-US" sz="8800" dirty="0" err="1">
                <a:solidFill>
                  <a:srgbClr val="FF0000"/>
                </a:solidFill>
                <a:latin typeface="#9Slide05 Voyage" panose="02000000000000000000" pitchFamily="2" charset="0"/>
              </a:rPr>
              <a:t>Nhiệm</a:t>
            </a:r>
            <a:r>
              <a:rPr lang="en-US" sz="8800" dirty="0">
                <a:solidFill>
                  <a:srgbClr val="FF0000"/>
                </a:solidFill>
                <a:latin typeface="#9Slide05 Voyage" panose="02000000000000000000" pitchFamily="2" charset="0"/>
              </a:rPr>
              <a:t> </a:t>
            </a:r>
            <a:r>
              <a:rPr lang="en-US" sz="8800" dirty="0" err="1">
                <a:solidFill>
                  <a:srgbClr val="FF0000"/>
                </a:solidFill>
                <a:latin typeface="#9Slide05 Voyage" panose="02000000000000000000" pitchFamily="2" charset="0"/>
              </a:rPr>
              <a:t>vụ</a:t>
            </a:r>
            <a:r>
              <a:rPr lang="en-US" sz="8800" dirty="0">
                <a:solidFill>
                  <a:srgbClr val="FF0000"/>
                </a:solidFill>
                <a:latin typeface="#9Slide05 Voyage" panose="02000000000000000000" pitchFamily="2" charset="0"/>
              </a:rPr>
              <a:t>:</a:t>
            </a:r>
          </a:p>
        </p:txBody>
      </p:sp>
      <p:sp>
        <p:nvSpPr>
          <p:cNvPr id="9" name="TextBox 3"/>
          <p:cNvSpPr txBox="1"/>
          <p:nvPr/>
        </p:nvSpPr>
        <p:spPr>
          <a:xfrm>
            <a:off x="10985324" y="2655712"/>
            <a:ext cx="7302676" cy="2954655"/>
          </a:xfrm>
          <a:prstGeom prst="rect">
            <a:avLst/>
          </a:prstGeom>
          <a:solidFill>
            <a:schemeClr val="bg1"/>
          </a:solidFill>
        </p:spPr>
        <p:txBody>
          <a:bodyPr wrap="square" lIns="0" tIns="0" rIns="0" bIns="0" rtlCol="0" anchor="t">
            <a:spAutoFit/>
          </a:bodyPr>
          <a:lstStyle/>
          <a:p>
            <a:pPr algn="ctr"/>
            <a:r>
              <a:rPr lang="en-US" sz="4800" dirty="0">
                <a:latin typeface="Times New Roman" panose="02020603050405020304" pitchFamily="18" charset="0"/>
                <a:cs typeface="Times New Roman" panose="02020603050405020304" pitchFamily="18" charset="0"/>
              </a:rPr>
              <a:t>Quan </a:t>
            </a:r>
            <a:r>
              <a:rPr lang="en-US" sz="4800" dirty="0" err="1">
                <a:latin typeface="Times New Roman" panose="02020603050405020304" pitchFamily="18" charset="0"/>
                <a:cs typeface="Times New Roman" panose="02020603050405020304" pitchFamily="18" charset="0"/>
              </a:rPr>
              <a:t>sát</a:t>
            </a:r>
            <a:r>
              <a:rPr lang="en-US" sz="4800" dirty="0">
                <a:latin typeface="Times New Roman" panose="02020603050405020304" pitchFamily="18" charset="0"/>
                <a:cs typeface="Times New Roman" panose="02020603050405020304" pitchFamily="18" charset="0"/>
              </a:rPr>
              <a:t> video </a:t>
            </a:r>
            <a:r>
              <a:rPr lang="en-US" sz="4800" dirty="0" err="1">
                <a:latin typeface="Times New Roman" panose="02020603050405020304" pitchFamily="18" charset="0"/>
                <a:cs typeface="Times New Roman" panose="02020603050405020304" pitchFamily="18" charset="0"/>
              </a:rPr>
              <a:t>thí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nghiệm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thảo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luận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nhóm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hoàn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phiếu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tập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số</a:t>
            </a:r>
            <a:r>
              <a:rPr lang="en-US" sz="4800" dirty="0">
                <a:latin typeface="Times New Roman" panose="02020603050405020304" pitchFamily="18" charset="0"/>
                <a:cs typeface="Times New Roman" panose="02020603050405020304" pitchFamily="18" charset="0"/>
              </a:rPr>
              <a:t> 3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2 </a:t>
            </a:r>
            <a:r>
              <a:rPr lang="en-US" sz="4800" dirty="0" err="1">
                <a:latin typeface="Times New Roman" panose="02020603050405020304" pitchFamily="18" charset="0"/>
                <a:cs typeface="Times New Roman" panose="02020603050405020304" pitchFamily="18" charset="0"/>
              </a:rPr>
              <a:t>phút</a:t>
            </a:r>
            <a:r>
              <a:rPr lang="en-US" sz="4800" dirty="0">
                <a:latin typeface="Times New Roman" panose="02020603050405020304" pitchFamily="18" charset="0"/>
                <a:cs typeface="Times New Roman" panose="02020603050405020304" pitchFamily="18" charset="0"/>
              </a:rPr>
              <a:t>:</a:t>
            </a:r>
          </a:p>
        </p:txBody>
      </p:sp>
      <p:graphicFrame>
        <p:nvGraphicFramePr>
          <p:cNvPr id="2" name="Table 1"/>
          <p:cNvGraphicFramePr>
            <a:graphicFrameLocks noGrp="1"/>
          </p:cNvGraphicFramePr>
          <p:nvPr>
            <p:extLst>
              <p:ext uri="{D42A27DB-BD31-4B8C-83A1-F6EECF244321}">
                <p14:modId xmlns:p14="http://schemas.microsoft.com/office/powerpoint/2010/main" val="1136930469"/>
              </p:ext>
            </p:extLst>
          </p:nvPr>
        </p:nvGraphicFramePr>
        <p:xfrm>
          <a:off x="10985324" y="6247728"/>
          <a:ext cx="7296807" cy="3478368"/>
        </p:xfrm>
        <a:graphic>
          <a:graphicData uri="http://schemas.openxmlformats.org/drawingml/2006/table">
            <a:tbl>
              <a:tblPr firstRow="1" bandRow="1">
                <a:tableStyleId>{93296810-A885-4BE3-A3E7-6D5BEEA58F35}</a:tableStyleId>
              </a:tblPr>
              <a:tblGrid>
                <a:gridCol w="2432269">
                  <a:extLst>
                    <a:ext uri="{9D8B030D-6E8A-4147-A177-3AD203B41FA5}">
                      <a16:colId xmlns:a16="http://schemas.microsoft.com/office/drawing/2014/main" xmlns="" val="189460206"/>
                    </a:ext>
                  </a:extLst>
                </a:gridCol>
                <a:gridCol w="2432269">
                  <a:extLst>
                    <a:ext uri="{9D8B030D-6E8A-4147-A177-3AD203B41FA5}">
                      <a16:colId xmlns:a16="http://schemas.microsoft.com/office/drawing/2014/main" xmlns="" val="984278126"/>
                    </a:ext>
                  </a:extLst>
                </a:gridCol>
                <a:gridCol w="2432269">
                  <a:extLst>
                    <a:ext uri="{9D8B030D-6E8A-4147-A177-3AD203B41FA5}">
                      <a16:colId xmlns:a16="http://schemas.microsoft.com/office/drawing/2014/main" xmlns="" val="233848936"/>
                    </a:ext>
                  </a:extLst>
                </a:gridCol>
              </a:tblGrid>
              <a:tr h="1739184">
                <a:tc>
                  <a:txBody>
                    <a:bodyPr/>
                    <a:lstStyle/>
                    <a:p>
                      <a:pPr algn="ctr"/>
                      <a:r>
                        <a:rPr lang="en-US" sz="4000" b="1" dirty="0" err="1">
                          <a:solidFill>
                            <a:schemeClr val="tx1"/>
                          </a:solidFill>
                        </a:rPr>
                        <a:t>Thí</a:t>
                      </a:r>
                      <a:r>
                        <a:rPr lang="en-US" sz="4000" b="1" baseline="0" dirty="0">
                          <a:solidFill>
                            <a:schemeClr val="tx1"/>
                          </a:solidFill>
                        </a:rPr>
                        <a:t> </a:t>
                      </a:r>
                      <a:r>
                        <a:rPr lang="en-US" sz="4000" b="1" baseline="0" dirty="0" err="1">
                          <a:solidFill>
                            <a:schemeClr val="tx1"/>
                          </a:solidFill>
                        </a:rPr>
                        <a:t>nghiệm</a:t>
                      </a:r>
                      <a:endParaRPr lang="en-US" sz="4000" b="1" dirty="0">
                        <a:solidFill>
                          <a:schemeClr val="tx1"/>
                        </a:solidFill>
                      </a:endParaRPr>
                    </a:p>
                  </a:txBody>
                  <a:tcPr/>
                </a:tc>
                <a:tc>
                  <a:txBody>
                    <a:bodyPr/>
                    <a:lstStyle/>
                    <a:p>
                      <a:pPr algn="ctr"/>
                      <a:r>
                        <a:rPr lang="en-US" sz="4000" b="1" dirty="0" err="1">
                          <a:solidFill>
                            <a:schemeClr val="tx1"/>
                          </a:solidFill>
                        </a:rPr>
                        <a:t>Hiện</a:t>
                      </a:r>
                      <a:r>
                        <a:rPr lang="en-US" sz="4000" b="1" baseline="0" dirty="0">
                          <a:solidFill>
                            <a:schemeClr val="tx1"/>
                          </a:solidFill>
                        </a:rPr>
                        <a:t> </a:t>
                      </a:r>
                      <a:r>
                        <a:rPr lang="en-US" sz="4000" b="1" baseline="0" dirty="0" err="1">
                          <a:solidFill>
                            <a:schemeClr val="tx1"/>
                          </a:solidFill>
                        </a:rPr>
                        <a:t>tượng</a:t>
                      </a:r>
                      <a:endParaRPr lang="en-US" sz="4000" b="1" dirty="0">
                        <a:solidFill>
                          <a:schemeClr val="tx1"/>
                        </a:solidFill>
                      </a:endParaRPr>
                    </a:p>
                  </a:txBody>
                  <a:tcPr/>
                </a:tc>
                <a:tc>
                  <a:txBody>
                    <a:bodyPr/>
                    <a:lstStyle/>
                    <a:p>
                      <a:pPr algn="ctr"/>
                      <a:r>
                        <a:rPr lang="en-US" sz="4000" b="1" dirty="0" err="1">
                          <a:solidFill>
                            <a:schemeClr val="tx1"/>
                          </a:solidFill>
                        </a:rPr>
                        <a:t>Giải</a:t>
                      </a:r>
                      <a:r>
                        <a:rPr lang="en-US" sz="4000" b="1" baseline="0" dirty="0">
                          <a:solidFill>
                            <a:schemeClr val="tx1"/>
                          </a:solidFill>
                        </a:rPr>
                        <a:t> </a:t>
                      </a:r>
                      <a:r>
                        <a:rPr lang="en-US" sz="4000" b="1" baseline="0" dirty="0" err="1">
                          <a:solidFill>
                            <a:schemeClr val="tx1"/>
                          </a:solidFill>
                        </a:rPr>
                        <a:t>thích</a:t>
                      </a:r>
                      <a:endParaRPr lang="en-US" sz="4000" b="1" dirty="0">
                        <a:solidFill>
                          <a:schemeClr val="tx1"/>
                        </a:solidFill>
                      </a:endParaRPr>
                    </a:p>
                  </a:txBody>
                  <a:tcPr/>
                </a:tc>
                <a:extLst>
                  <a:ext uri="{0D108BD9-81ED-4DB2-BD59-A6C34878D82A}">
                    <a16:rowId xmlns:a16="http://schemas.microsoft.com/office/drawing/2014/main" xmlns="" val="2470442372"/>
                  </a:ext>
                </a:extLst>
              </a:tr>
              <a:tr h="1739184">
                <a:tc>
                  <a:txBody>
                    <a:bodyPr/>
                    <a:lstStyle/>
                    <a:p>
                      <a:pPr algn="ctr"/>
                      <a:r>
                        <a:rPr lang="en-US" sz="3600" b="1" dirty="0">
                          <a:latin typeface="Times New Roman" panose="02020603050405020304" pitchFamily="18" charset="0"/>
                          <a:cs typeface="Times New Roman" panose="02020603050405020304" pitchFamily="18" charset="0"/>
                        </a:rPr>
                        <a:t>Oxygen </a:t>
                      </a:r>
                      <a:r>
                        <a:rPr lang="en-US" sz="3600" b="1" dirty="0" err="1">
                          <a:latin typeface="Times New Roman" panose="02020603050405020304" pitchFamily="18" charset="0"/>
                          <a:cs typeface="Times New Roman" panose="02020603050405020304" pitchFamily="18" charset="0"/>
                        </a:rPr>
                        <a:t>duy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sự</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cháy</a:t>
                      </a:r>
                      <a:r>
                        <a:rPr lang="en-US" sz="3600" b="1" dirty="0">
                          <a:latin typeface="Times New Roman" panose="02020603050405020304" pitchFamily="18" charset="0"/>
                          <a:cs typeface="Times New Roman" panose="02020603050405020304" pitchFamily="18" charset="0"/>
                        </a:rPr>
                        <a:t>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537162620"/>
                  </a:ext>
                </a:extLst>
              </a:tr>
            </a:tbl>
          </a:graphicData>
        </a:graphic>
      </p:graphicFrame>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33320" flipH="1">
            <a:off x="14821787" y="9106855"/>
            <a:ext cx="924060" cy="1104855"/>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06407">
            <a:off x="17111266" y="7640232"/>
            <a:ext cx="924060" cy="1104855"/>
          </a:xfrm>
          <a:prstGeom prst="rect">
            <a:avLst/>
          </a:prstGeom>
        </p:spPr>
      </p:pic>
      <p:pic>
        <p:nvPicPr>
          <p:cNvPr id="4" name="Khoa học tự nhiên 6 - Thí nghiệm oxygen duy trì sự cháy - Sách CHÂN TRỜI SÁNG TẠO">
            <a:hlinkClick r:id="" action="ppaction://media"/>
            <a:extLst>
              <a:ext uri="{FF2B5EF4-FFF2-40B4-BE49-F238E27FC236}">
                <a16:creationId xmlns:a16="http://schemas.microsoft.com/office/drawing/2014/main" xmlns="" id="{6AFF16D6-9369-4541-87AC-9688E3ECF9D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562100"/>
            <a:ext cx="10739390" cy="8610599"/>
          </a:xfrm>
          <a:prstGeom prst="rect">
            <a:avLst/>
          </a:prstGeom>
        </p:spPr>
      </p:pic>
      <p:sp>
        <p:nvSpPr>
          <p:cNvPr id="10" name="TextBox 9">
            <a:extLst>
              <a:ext uri="{FF2B5EF4-FFF2-40B4-BE49-F238E27FC236}">
                <a16:creationId xmlns:a16="http://schemas.microsoft.com/office/drawing/2014/main" xmlns="" id="{0E3FB8C0-3B4A-4ACB-8C71-533C33B83FB8}"/>
              </a:ext>
            </a:extLst>
          </p:cNvPr>
          <p:cNvSpPr txBox="1"/>
          <p:nvPr/>
        </p:nvSpPr>
        <p:spPr>
          <a:xfrm>
            <a:off x="381000" y="114300"/>
            <a:ext cx="12725400" cy="1200329"/>
          </a:xfrm>
          <a:prstGeom prst="rect">
            <a:avLst/>
          </a:prstGeom>
          <a:noFill/>
        </p:spPr>
        <p:txBody>
          <a:bodyPr wrap="square" rtlCol="0">
            <a:spAutoFit/>
          </a:bodyPr>
          <a:lstStyle/>
          <a:p>
            <a:pPr algn="ctr"/>
            <a:r>
              <a:rPr lang="en-US" sz="3600" b="1" i="1" dirty="0" err="1">
                <a:latin typeface="Times New Roman" panose="02020603050405020304" pitchFamily="18" charset="0"/>
                <a:cs typeface="Times New Roman" panose="02020603050405020304" pitchFamily="18" charset="0"/>
              </a:rPr>
              <a:t>Tìm</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hiểu</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vai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trò</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của</a:t>
            </a:r>
            <a:r>
              <a:rPr lang="en-US" sz="3600" b="1" i="1" dirty="0">
                <a:latin typeface="Times New Roman" panose="02020603050405020304" pitchFamily="18" charset="0"/>
                <a:cs typeface="Times New Roman" panose="02020603050405020304" pitchFamily="18" charset="0"/>
              </a:rPr>
              <a:t> oxygen </a:t>
            </a:r>
            <a:r>
              <a:rPr lang="en-US" sz="3600" b="1" i="1" dirty="0" err="1">
                <a:latin typeface="Times New Roman" panose="02020603050405020304" pitchFamily="18" charset="0"/>
                <a:cs typeface="Times New Roman" panose="02020603050405020304" pitchFamily="18" charset="0"/>
              </a:rPr>
              <a:t>đối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với</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sự</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cháy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và</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quá</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trình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đốt</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cháy</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nhiên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liệu</a:t>
            </a:r>
            <a:r>
              <a:rPr lang="en-US" sz="3600" b="1" i="1" dirty="0">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3858" y="191387"/>
            <a:ext cx="14912165" cy="1428917"/>
          </a:xfrm>
          <a:prstGeom prst="rect">
            <a:avLst/>
          </a:prstGeom>
          <a:solidFill>
            <a:srgbClr val="FCD5B5"/>
          </a:solidFill>
        </p:spPr>
        <p:txBody>
          <a:bodyPr wrap="square">
            <a:spAutoFit/>
          </a:bodyPr>
          <a:lstStyle/>
          <a:p>
            <a:pPr indent="-342900" defTabSz="1371600">
              <a:lnSpc>
                <a:spcPct val="107000"/>
              </a:lnSpc>
            </a:pP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Gia</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đình</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em</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sử</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nhiên</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liệu</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nào</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đun</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nấu</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hằng</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ngày</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Nhiên</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liệu</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đó</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có</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cần</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sử</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đốt</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cháy</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srgbClr val="1134E5"/>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3" name="Picture 9"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2227" y="191462"/>
            <a:ext cx="1327340" cy="134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26" y="2224862"/>
            <a:ext cx="5805378" cy="5566145"/>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725" y="2153091"/>
            <a:ext cx="6175742" cy="5709684"/>
          </a:xfrm>
          <a:prstGeom prst="rect">
            <a:avLst/>
          </a:prstGeom>
        </p:spPr>
      </p:pic>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931" y="2224862"/>
            <a:ext cx="5244245" cy="4970867"/>
          </a:xfrm>
          <a:prstGeom prst="rect">
            <a:avLst/>
          </a:prstGeom>
        </p:spPr>
      </p:pic>
      <p:sp>
        <p:nvSpPr>
          <p:cNvPr id="7" name="Text Box 8"/>
          <p:cNvSpPr txBox="1">
            <a:spLocks noChangeArrowheads="1"/>
          </p:cNvSpPr>
          <p:nvPr/>
        </p:nvSpPr>
        <p:spPr bwMode="auto">
          <a:xfrm>
            <a:off x="13351668" y="7170280"/>
            <a:ext cx="49363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Time" panose="020B7200000000000000" pitchFamily="34" charset="0"/>
              </a:defRPr>
            </a:lvl1pPr>
            <a:lvl2pPr marL="742950" indent="-285750" eaLnBrk="0" hangingPunct="0">
              <a:defRPr>
                <a:solidFill>
                  <a:schemeClr val="tx1"/>
                </a:solidFill>
                <a:latin typeface=".VnTime" panose="020B7200000000000000" pitchFamily="34" charset="0"/>
              </a:defRPr>
            </a:lvl2pPr>
            <a:lvl3pPr marL="1143000" indent="-228600" eaLnBrk="0" hangingPunct="0">
              <a:defRPr>
                <a:solidFill>
                  <a:schemeClr val="tx1"/>
                </a:solidFill>
                <a:latin typeface=".VnTime" panose="020B7200000000000000" pitchFamily="34" charset="0"/>
              </a:defRPr>
            </a:lvl3pPr>
            <a:lvl4pPr marL="1600200" indent="-228600" eaLnBrk="0" hangingPunct="0">
              <a:defRPr>
                <a:solidFill>
                  <a:schemeClr val="tx1"/>
                </a:solidFill>
                <a:latin typeface=".VnTime" panose="020B7200000000000000" pitchFamily="34" charset="0"/>
              </a:defRPr>
            </a:lvl4pPr>
            <a:lvl5pPr marL="2057400" indent="-228600" eaLnBrk="0" hangingPunct="0">
              <a:defRPr>
                <a:solidFill>
                  <a:schemeClr val="tx1"/>
                </a:solidFill>
                <a:latin typeface=".VnTime" panose="020B7200000000000000" pitchFamily="34" charset="0"/>
              </a:defRPr>
            </a:lvl5pPr>
            <a:lvl6pPr marL="2514600" indent="-228600" eaLnBrk="0" fontAlgn="base" hangingPunct="0">
              <a:spcBef>
                <a:spcPct val="0"/>
              </a:spcBef>
              <a:spcAft>
                <a:spcPct val="0"/>
              </a:spcAft>
              <a:defRPr>
                <a:solidFill>
                  <a:schemeClr val="tx1"/>
                </a:solidFill>
                <a:latin typeface=".VnTime" panose="020B7200000000000000" pitchFamily="34" charset="0"/>
              </a:defRPr>
            </a:lvl6pPr>
            <a:lvl7pPr marL="2971800" indent="-228600" eaLnBrk="0" fontAlgn="base" hangingPunct="0">
              <a:spcBef>
                <a:spcPct val="0"/>
              </a:spcBef>
              <a:spcAft>
                <a:spcPct val="0"/>
              </a:spcAft>
              <a:defRPr>
                <a:solidFill>
                  <a:schemeClr val="tx1"/>
                </a:solidFill>
                <a:latin typeface=".VnTime" panose="020B7200000000000000" pitchFamily="34" charset="0"/>
              </a:defRPr>
            </a:lvl7pPr>
            <a:lvl8pPr marL="3429000" indent="-228600" eaLnBrk="0" fontAlgn="base" hangingPunct="0">
              <a:spcBef>
                <a:spcPct val="0"/>
              </a:spcBef>
              <a:spcAft>
                <a:spcPct val="0"/>
              </a:spcAft>
              <a:defRPr>
                <a:solidFill>
                  <a:schemeClr val="tx1"/>
                </a:solidFill>
                <a:latin typeface=".VnTime" panose="020B7200000000000000" pitchFamily="34" charset="0"/>
              </a:defRPr>
            </a:lvl8pPr>
            <a:lvl9pPr marL="3886200" indent="-228600" eaLnBrk="0" fontAlgn="base" hangingPunct="0">
              <a:spcBef>
                <a:spcPct val="0"/>
              </a:spcBef>
              <a:spcAft>
                <a:spcPct val="0"/>
              </a:spcAft>
              <a:defRPr>
                <a:solidFill>
                  <a:schemeClr val="tx1"/>
                </a:solidFill>
                <a:latin typeface=".VnTime" panose="020B7200000000000000" pitchFamily="34" charset="0"/>
              </a:defRPr>
            </a:lvl9pPr>
          </a:lstStyle>
          <a:p>
            <a:pPr algn="ctr" defTabSz="1371600" eaLnBrk="1" fontAlgn="base" hangingPunct="1">
              <a:spcBef>
                <a:spcPct val="0"/>
              </a:spcBef>
              <a:spcAft>
                <a:spcPct val="0"/>
              </a:spcAft>
            </a:pPr>
            <a:r>
              <a:rPr lang="en-US" altLang="en-US" sz="3600" b="1" dirty="0" err="1">
                <a:solidFill>
                  <a:prstClr val="black"/>
                </a:solidFill>
                <a:latin typeface="Times New Roman" panose="02020603050405020304" pitchFamily="18" charset="0"/>
                <a:cs typeface="Times New Roman" panose="02020603050405020304" pitchFamily="18" charset="0"/>
              </a:rPr>
              <a:t>Đun</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nấu</a:t>
            </a:r>
            <a:r>
              <a:rPr lang="en-US" altLang="en-US" sz="3600" b="1" dirty="0">
                <a:solidFill>
                  <a:prstClr val="black"/>
                </a:solidFill>
                <a:latin typeface="Times New Roman" panose="02020603050405020304" pitchFamily="18" charset="0"/>
                <a:cs typeface="Times New Roman" panose="02020603050405020304" pitchFamily="18" charset="0"/>
              </a:rPr>
              <a:t> </a:t>
            </a:r>
            <a:r>
              <a:rPr lang="en-US" altLang="en-US" sz="3600" b="1" dirty="0" err="1">
                <a:solidFill>
                  <a:prstClr val="black"/>
                </a:solidFill>
                <a:latin typeface="Times New Roman" panose="02020603050405020304" pitchFamily="18" charset="0"/>
                <a:cs typeface="Times New Roman" panose="02020603050405020304" pitchFamily="18" charset="0"/>
              </a:rPr>
              <a:t>bằng</a:t>
            </a:r>
            <a:r>
              <a:rPr lang="en-US" altLang="en-US" sz="3600" b="1" dirty="0">
                <a:solidFill>
                  <a:prstClr val="black"/>
                </a:solidFill>
                <a:latin typeface="Times New Roman" panose="02020603050405020304" pitchFamily="18" charset="0"/>
                <a:cs typeface="Times New Roman" panose="02020603050405020304" pitchFamily="18" charset="0"/>
              </a:rPr>
              <a:t> than</a:t>
            </a:r>
          </a:p>
        </p:txBody>
      </p:sp>
      <p:sp>
        <p:nvSpPr>
          <p:cNvPr id="8" name="Rectangle 7"/>
          <p:cNvSpPr/>
          <p:nvPr/>
        </p:nvSpPr>
        <p:spPr>
          <a:xfrm>
            <a:off x="1053015" y="7934544"/>
            <a:ext cx="16633848" cy="2120517"/>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txBody>
          <a:bodyPr wrap="square">
            <a:spAutoFit/>
          </a:bodyPr>
          <a:lstStyle/>
          <a:p>
            <a:pPr indent="-342900" defTabSz="1371600">
              <a:lnSpc>
                <a:spcPct val="107000"/>
              </a:lnSpc>
            </a:pP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hộ</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gia</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đình</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sử</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dụng</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bếp</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đun</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nấu</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hằng</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ngày</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sắp</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tàn</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thêm</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thổi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hoặc</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quạt</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vào</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bếp</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thì</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lửa</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bùng</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lên</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hãy</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giải</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thích</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cách</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9" name="Picture 9" descr="Cau ho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5349" y="7862776"/>
            <a:ext cx="1475150" cy="1749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029333" y="7797034"/>
            <a:ext cx="16681212" cy="2370521"/>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defTabSz="1371600">
              <a:defRPr/>
            </a:pPr>
            <a:r>
              <a:rPr lang="en-US" sz="4800" b="1" u="sng" dirty="0" err="1">
                <a:solidFill>
                  <a:prstClr val="black"/>
                </a:solidFill>
                <a:latin typeface="Times New Roman" pitchFamily="18" charset="0"/>
                <a:ea typeface="Tahoma" pitchFamily="34" charset="0"/>
                <a:cs typeface="Times New Roman" pitchFamily="18" charset="0"/>
              </a:rPr>
              <a:t>Trả</a:t>
            </a:r>
            <a:r>
              <a:rPr lang="en-US" sz="4800" b="1" u="sng" dirty="0">
                <a:solidFill>
                  <a:prstClr val="black"/>
                </a:solidFill>
                <a:latin typeface="Times New Roman" pitchFamily="18" charset="0"/>
                <a:ea typeface="Tahoma" pitchFamily="34" charset="0"/>
                <a:cs typeface="Times New Roman" pitchFamily="18" charset="0"/>
              </a:rPr>
              <a:t> </a:t>
            </a:r>
            <a:r>
              <a:rPr lang="en-US" sz="4800" b="1" u="sng" dirty="0" err="1">
                <a:solidFill>
                  <a:prstClr val="black"/>
                </a:solidFill>
                <a:latin typeface="Times New Roman" pitchFamily="18" charset="0"/>
                <a:ea typeface="Tahoma" pitchFamily="34" charset="0"/>
                <a:cs typeface="Times New Roman" pitchFamily="18" charset="0"/>
              </a:rPr>
              <a:t>lời</a:t>
            </a:r>
            <a:r>
              <a:rPr lang="en-US" sz="4800" b="1" u="sng" dirty="0">
                <a:solidFill>
                  <a:prstClr val="black"/>
                </a:solidFill>
                <a:latin typeface="Times New Roman" pitchFamily="18" charset="0"/>
                <a:ea typeface="Tahoma" pitchFamily="34" charset="0"/>
                <a:cs typeface="Times New Roman" pitchFamily="18" charset="0"/>
              </a:rPr>
              <a:t>:</a:t>
            </a:r>
          </a:p>
          <a:p>
            <a:pPr defTabSz="1371600">
              <a:defRPr/>
            </a:pPr>
            <a:r>
              <a:rPr lang="en-US" sz="4800" dirty="0" err="1">
                <a:solidFill>
                  <a:prstClr val="black"/>
                </a:solidFill>
                <a:latin typeface="Times New Roman" pitchFamily="18" charset="0"/>
                <a:ea typeface="Tahoma" pitchFamily="34" charset="0"/>
                <a:cs typeface="Times New Roman" pitchFamily="18" charset="0"/>
              </a:rPr>
              <a:t>Thêm</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củi</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tức</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là</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thêm</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nhiên</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liệu</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thổi</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hoặc</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quạt</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làm</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tăng</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lượng</a:t>
            </a:r>
            <a:r>
              <a:rPr lang="en-US" sz="4800" dirty="0">
                <a:solidFill>
                  <a:prstClr val="black"/>
                </a:solidFill>
                <a:latin typeface="Times New Roman" pitchFamily="18" charset="0"/>
                <a:ea typeface="Tahoma" pitchFamily="34" charset="0"/>
                <a:cs typeface="Times New Roman" pitchFamily="18" charset="0"/>
              </a:rPr>
              <a:t> oxygen </a:t>
            </a:r>
            <a:r>
              <a:rPr lang="en-US" sz="4800" dirty="0" err="1">
                <a:solidFill>
                  <a:prstClr val="black"/>
                </a:solidFill>
                <a:latin typeface="Times New Roman" pitchFamily="18" charset="0"/>
                <a:ea typeface="Tahoma" pitchFamily="34" charset="0"/>
                <a:cs typeface="Times New Roman" pitchFamily="18" charset="0"/>
              </a:rPr>
              <a:t>để</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duy</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trì</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sự</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cháy</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Vì</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vậy</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ngọn</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lửa</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bùng</a:t>
            </a:r>
            <a:r>
              <a:rPr lang="en-US" sz="4800" dirty="0">
                <a:solidFill>
                  <a:prstClr val="black"/>
                </a:solidFill>
                <a:latin typeface="Times New Roman" pitchFamily="18" charset="0"/>
                <a:ea typeface="Tahoma" pitchFamily="34" charset="0"/>
                <a:cs typeface="Times New Roman" pitchFamily="18" charset="0"/>
              </a:rPr>
              <a:t> </a:t>
            </a:r>
            <a:r>
              <a:rPr lang="en-US" sz="4800" dirty="0" err="1">
                <a:solidFill>
                  <a:prstClr val="black"/>
                </a:solidFill>
                <a:latin typeface="Times New Roman" pitchFamily="18" charset="0"/>
                <a:ea typeface="Tahoma" pitchFamily="34" charset="0"/>
                <a:cs typeface="Times New Roman" pitchFamily="18" charset="0"/>
              </a:rPr>
              <a:t>lên</a:t>
            </a:r>
            <a:endParaRPr lang="en-US" sz="4800" dirty="0">
              <a:solidFill>
                <a:prstClr val="black"/>
              </a:solidFill>
              <a:latin typeface="Times New Roman" pitchFamily="18" charset="0"/>
              <a:ea typeface="Tahoma" pitchFamily="34" charset="0"/>
              <a:cs typeface="Times New Roman" pitchFamily="18" charset="0"/>
            </a:endParaRPr>
          </a:p>
        </p:txBody>
      </p:sp>
    </p:spTree>
    <p:extLst>
      <p:ext uri="{BB962C8B-B14F-4D97-AF65-F5344CB8AC3E}">
        <p14:creationId xmlns:p14="http://schemas.microsoft.com/office/powerpoint/2010/main" val="27150846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9"/>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8"/>
                                        </p:tgtEl>
                                        <p:attrNameLst>
                                          <p:attrName>style.visibility</p:attrName>
                                        </p:attrNameLst>
                                      </p:cBhvr>
                                      <p:to>
                                        <p:strVal val="hidden"/>
                                      </p:to>
                                    </p:set>
                                  </p:childTnLst>
                                </p:cTn>
                              </p:par>
                              <p:par>
                                <p:cTn id="42" presetID="6" presetClass="entr" presetSubtype="16"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760" y="186410"/>
            <a:ext cx="18288000" cy="10287000"/>
          </a:xfrm>
          <a:prstGeom prst="rect">
            <a:avLst/>
          </a:prstGeom>
        </p:spPr>
      </p:pic>
      <p:pic>
        <p:nvPicPr>
          <p:cNvPr id="4" name="Picture 3"/>
          <p:cNvPicPr>
            <a:picLocks noChangeAspect="1"/>
          </p:cNvPicPr>
          <p:nvPr/>
        </p:nvPicPr>
        <p:blipFill>
          <a:blip r:embed="rId3"/>
          <a:stretch>
            <a:fillRect/>
          </a:stretch>
        </p:blipFill>
        <p:spPr>
          <a:xfrm>
            <a:off x="6705600" y="6687461"/>
            <a:ext cx="4687744" cy="34977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04760" y="2067380"/>
            <a:ext cx="2667000" cy="2667000"/>
          </a:xfrm>
          <a:prstGeom prst="rect">
            <a:avLst/>
          </a:prstGeom>
        </p:spPr>
      </p:pic>
      <p:pic>
        <p:nvPicPr>
          <p:cNvPr id="1026" name="Picture 2" descr="Fire triangle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593" y="3250373"/>
            <a:ext cx="6441743" cy="56150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13317174" y="6377269"/>
            <a:ext cx="4970825" cy="3723321"/>
          </a:xfrm>
          <a:prstGeom prst="rect">
            <a:avLst/>
          </a:prstGeom>
          <a:ln>
            <a:noFill/>
          </a:ln>
          <a:effectLst>
            <a:softEdge rad="112500"/>
          </a:effectLst>
        </p:spPr>
      </p:pic>
      <p:sp>
        <p:nvSpPr>
          <p:cNvPr id="11" name="Rectangle 10"/>
          <p:cNvSpPr/>
          <p:nvPr/>
        </p:nvSpPr>
        <p:spPr>
          <a:xfrm>
            <a:off x="681251" y="657642"/>
            <a:ext cx="17145000" cy="769441"/>
          </a:xfrm>
          <a:prstGeom prst="rect">
            <a:avLst/>
          </a:prstGeom>
        </p:spPr>
        <p:txBody>
          <a:bodyPr wrap="square">
            <a:spAutoFit/>
          </a:bodyPr>
          <a:lstStyle/>
          <a:p>
            <a:r>
              <a:rPr lang="en-US" sz="4400" i="1" dirty="0" err="1">
                <a:solidFill>
                  <a:schemeClr val="bg1"/>
                </a:solidFill>
                <a:latin typeface="#9Slide03 Arima Madurai ExtraBo" panose="00000900000000000000" pitchFamily="2" charset="0"/>
                <a:cs typeface="#9Slide03 Arima Madurai ExtraBo" panose="00000900000000000000" pitchFamily="2" charset="0"/>
              </a:rPr>
              <a:t>Hãy</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rút</a:t>
            </a:r>
            <a:r>
              <a:rPr lang="en-US" sz="4400" i="1" dirty="0">
                <a:solidFill>
                  <a:schemeClr val="bg1"/>
                </a:solidFill>
                <a:latin typeface="#9Slide03 Arima Madurai ExtraBo" panose="00000900000000000000" pitchFamily="2" charset="0"/>
                <a:cs typeface="#9Slide03 Arima Madurai ExtraBo" panose="00000900000000000000" pitchFamily="2" charset="0"/>
              </a:rPr>
              <a:t> ra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kết</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luận</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về</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vai</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trò</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của</a:t>
            </a:r>
            <a:r>
              <a:rPr lang="en-US" sz="4400" i="1" dirty="0">
                <a:solidFill>
                  <a:schemeClr val="bg1"/>
                </a:solidFill>
                <a:latin typeface="#9Slide03 Arima Madurai ExtraBo" panose="00000900000000000000" pitchFamily="2" charset="0"/>
                <a:cs typeface="#9Slide03 Arima Madurai ExtraBo" panose="00000900000000000000" pitchFamily="2" charset="0"/>
              </a:rPr>
              <a:t> </a:t>
            </a:r>
            <a:r>
              <a:rPr lang="en-US" sz="4400" i="1" dirty="0" err="1">
                <a:solidFill>
                  <a:schemeClr val="bg1"/>
                </a:solidFill>
                <a:latin typeface="#9Slide03 Arima Madurai ExtraBo" panose="00000900000000000000" pitchFamily="2" charset="0"/>
                <a:cs typeface="#9Slide03 Arima Madurai ExtraBo" panose="00000900000000000000" pitchFamily="2" charset="0"/>
              </a:rPr>
              <a:t>khí</a:t>
            </a:r>
            <a:r>
              <a:rPr lang="en-US" sz="4400" i="1" dirty="0">
                <a:solidFill>
                  <a:schemeClr val="bg1"/>
                </a:solidFill>
                <a:latin typeface="#9Slide03 Arima Madurai ExtraBo" panose="00000900000000000000" pitchFamily="2" charset="0"/>
                <a:cs typeface="#9Slide03 Arima Madurai ExtraBo" panose="00000900000000000000" pitchFamily="2" charset="0"/>
              </a:rPr>
              <a:t> oxygen? </a:t>
            </a:r>
          </a:p>
        </p:txBody>
      </p:sp>
    </p:spTree>
    <p:extLst>
      <p:ext uri="{BB962C8B-B14F-4D97-AF65-F5344CB8AC3E}">
        <p14:creationId xmlns:p14="http://schemas.microsoft.com/office/powerpoint/2010/main" val="301784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2473E9E-6EA1-4FE7-8EE8-086FC40477F1}"/>
              </a:ext>
            </a:extLst>
          </p:cNvPr>
          <p:cNvSpPr txBox="1"/>
          <p:nvPr/>
        </p:nvSpPr>
        <p:spPr>
          <a:xfrm>
            <a:off x="6172200" y="114300"/>
            <a:ext cx="5943600" cy="1107996"/>
          </a:xfrm>
          <a:prstGeom prst="rect">
            <a:avLst/>
          </a:prstGeom>
          <a:noFill/>
        </p:spPr>
        <p:txBody>
          <a:bodyPr wrap="square" rtlCol="0">
            <a:spAutoFit/>
          </a:bodyPr>
          <a:lstStyle/>
          <a:p>
            <a:pPr algn="ctr"/>
            <a:r>
              <a:rPr lang="en-US" sz="6600" b="1" smtClean="0">
                <a:solidFill>
                  <a:srgbClr val="FF0000"/>
                </a:solidFill>
                <a:latin typeface="Times New Roman" panose="02020603050405020304" pitchFamily="18" charset="0"/>
                <a:cs typeface="Times New Roman" panose="02020603050405020304" pitchFamily="18" charset="0"/>
              </a:rPr>
              <a:t>KẾT LUẬN</a:t>
            </a:r>
            <a:r>
              <a:rPr lang="en-US" sz="6600" b="1" smtClean="0">
                <a:solidFill>
                  <a:srgbClr val="FF0000"/>
                </a:solidFill>
                <a:latin typeface="Times New Roman" panose="02020603050405020304" pitchFamily="18" charset="0"/>
                <a:cs typeface="Times New Roman" panose="02020603050405020304" pitchFamily="18" charset="0"/>
              </a:rPr>
              <a:t> </a:t>
            </a:r>
            <a:endParaRPr lang="en-US" sz="6600" b="1"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xmlns="" id="{08837BAE-B992-4FC0-8F11-C82229FB94B9}"/>
              </a:ext>
            </a:extLst>
          </p:cNvPr>
          <p:cNvSpPr txBox="1"/>
          <p:nvPr/>
        </p:nvSpPr>
        <p:spPr>
          <a:xfrm>
            <a:off x="762000" y="1485900"/>
            <a:ext cx="16764000" cy="1107996"/>
          </a:xfrm>
          <a:prstGeom prst="rect">
            <a:avLst/>
          </a:prstGeom>
          <a:noFill/>
        </p:spPr>
        <p:txBody>
          <a:bodyPr wrap="square" rtlCol="0">
            <a:spAutoFit/>
          </a:bodyPr>
          <a:lstStyle/>
          <a:p>
            <a:pPr algn="ctr"/>
            <a:r>
              <a:rPr lang="en-US" sz="6600" smtClean="0">
                <a:latin typeface="Times New Roman" panose="02020603050405020304" pitchFamily="18" charset="0"/>
                <a:cs typeface="Times New Roman" panose="02020603050405020304" pitchFamily="18" charset="0"/>
              </a:rPr>
              <a:t>Oxygen </a:t>
            </a:r>
            <a:r>
              <a:rPr lang="en-US" sz="6600" dirty="0" err="1">
                <a:latin typeface="Times New Roman" panose="02020603050405020304" pitchFamily="18" charset="0"/>
                <a:cs typeface="Times New Roman" panose="02020603050405020304" pitchFamily="18" charset="0"/>
              </a:rPr>
              <a:t>duy</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trì</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sự</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sống</a:t>
            </a:r>
            <a:r>
              <a:rPr lang="en-US" sz="6600" dirty="0">
                <a:latin typeface="Times New Roman" panose="02020603050405020304" pitchFamily="18" charset="0"/>
                <a:cs typeface="Times New Roman" panose="02020603050405020304" pitchFamily="18" charset="0"/>
              </a:rPr>
              <a:t> </a:t>
            </a:r>
            <a:r>
              <a:rPr lang="en-US" sz="6600" dirty="0" err="1">
                <a:latin typeface="Times New Roman" panose="02020603050405020304" pitchFamily="18" charset="0"/>
                <a:cs typeface="Times New Roman" panose="02020603050405020304" pitchFamily="18" charset="0"/>
              </a:rPr>
              <a:t>và</a:t>
            </a:r>
            <a:r>
              <a:rPr lang="en-US" sz="6600" dirty="0">
                <a:latin typeface="Times New Roman" panose="02020603050405020304" pitchFamily="18" charset="0"/>
                <a:cs typeface="Times New Roman" panose="02020603050405020304" pitchFamily="18" charset="0"/>
              </a:rPr>
              <a:t> </a:t>
            </a:r>
            <a:r>
              <a:rPr lang="en-US" sz="6600" err="1">
                <a:latin typeface="Times New Roman" panose="02020603050405020304" pitchFamily="18" charset="0"/>
                <a:cs typeface="Times New Roman" panose="02020603050405020304" pitchFamily="18" charset="0"/>
              </a:rPr>
              <a:t>sự</a:t>
            </a:r>
            <a:r>
              <a:rPr lang="en-US" sz="6600">
                <a:latin typeface="Times New Roman" panose="02020603050405020304" pitchFamily="18" charset="0"/>
                <a:cs typeface="Times New Roman" panose="02020603050405020304" pitchFamily="18" charset="0"/>
              </a:rPr>
              <a:t> </a:t>
            </a:r>
            <a:r>
              <a:rPr lang="en-US" sz="6600" smtClean="0">
                <a:latin typeface="Times New Roman" panose="02020603050405020304" pitchFamily="18" charset="0"/>
                <a:cs typeface="Times New Roman" panose="02020603050405020304" pitchFamily="18" charset="0"/>
              </a:rPr>
              <a:t>cháy </a:t>
            </a:r>
            <a:endParaRPr lang="en-US" sz="6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3888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05193" y="1132446"/>
            <a:ext cx="13090712" cy="1615827"/>
          </a:xfrm>
          <a:prstGeom prst="rect">
            <a:avLst/>
          </a:prstGeom>
          <a:noFill/>
        </p:spPr>
        <p:txBody>
          <a:bodyPr wrap="square" lIns="137160" tIns="68580" rIns="137160" bIns="68580" rtlCol="0">
            <a:spAutoFit/>
          </a:bodyPr>
          <a:lstStyle/>
          <a:p>
            <a:r>
              <a:rPr lang="en-US" sz="4800">
                <a:latin typeface="Times New Roman" panose="02020603050405020304" pitchFamily="18" charset="0"/>
                <a:cs typeface="Times New Roman" panose="02020603050405020304" pitchFamily="18" charset="0"/>
              </a:rPr>
              <a:t>+ Chất phải nóng </a:t>
            </a:r>
            <a:r>
              <a:rPr lang="en-US" sz="4800" dirty="0">
                <a:latin typeface="Times New Roman" panose="02020603050405020304" pitchFamily="18" charset="0"/>
                <a:cs typeface="Times New Roman" panose="02020603050405020304" pitchFamily="18" charset="0"/>
              </a:rPr>
              <a:t>đến nhiệt độ cháy.</a:t>
            </a:r>
          </a:p>
          <a:p>
            <a:r>
              <a:rPr lang="en-US" sz="4800" dirty="0">
                <a:latin typeface="Times New Roman" panose="02020603050405020304" pitchFamily="18" charset="0"/>
                <a:cs typeface="Times New Roman" panose="02020603050405020304" pitchFamily="18" charset="0"/>
              </a:rPr>
              <a:t>+ Tiếp xúc và có đủ lượng </a:t>
            </a:r>
            <a:r>
              <a:rPr lang="en-US" sz="4800">
                <a:latin typeface="Times New Roman" panose="02020603050405020304" pitchFamily="18" charset="0"/>
                <a:cs typeface="Times New Roman" panose="02020603050405020304" pitchFamily="18" charset="0"/>
              </a:rPr>
              <a:t>khí </a:t>
            </a:r>
            <a:r>
              <a:rPr lang="en-US" sz="4800">
                <a:latin typeface="Times New Roman" panose="02020603050405020304" pitchFamily="18" charset="0"/>
                <a:cs typeface="Times New Roman" panose="02020603050405020304" pitchFamily="18" charset="0"/>
              </a:rPr>
              <a:t>oxygen cho sự cháy . </a:t>
            </a:r>
            <a:endParaRPr lang="en-US" sz="48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4381630" y="-1"/>
            <a:ext cx="3906371" cy="3752846"/>
          </a:xfrm>
          <a:prstGeom prst="rect">
            <a:avLst/>
          </a:prstGeom>
        </p:spPr>
      </p:pic>
      <p:sp>
        <p:nvSpPr>
          <p:cNvPr id="2" name="TextBox 1"/>
          <p:cNvSpPr txBox="1"/>
          <p:nvPr/>
        </p:nvSpPr>
        <p:spPr>
          <a:xfrm>
            <a:off x="1318853" y="175848"/>
            <a:ext cx="9668993" cy="1061829"/>
          </a:xfrm>
          <a:prstGeom prst="rect">
            <a:avLst/>
          </a:prstGeom>
          <a:noFill/>
        </p:spPr>
        <p:txBody>
          <a:bodyPr wrap="none" lIns="137160" tIns="68580" rIns="137160" bIns="68580" rtlCol="0">
            <a:spAutoFit/>
          </a:bodyPr>
          <a:lstStyle/>
          <a:p>
            <a:r>
              <a:rPr lang="en-US" sz="6000">
                <a:solidFill>
                  <a:srgbClr val="FF0000"/>
                </a:solidFill>
                <a:latin typeface="Times New Roman" panose="02020603050405020304" pitchFamily="18" charset="0"/>
                <a:cs typeface="Times New Roman" panose="02020603050405020304" pitchFamily="18" charset="0"/>
              </a:rPr>
              <a:t>Điều kiện cho sự cháy diễn ra</a:t>
            </a:r>
            <a:r>
              <a:rPr lang="en-US" sz="6000">
                <a:solidFill>
                  <a:srgbClr val="FF0000"/>
                </a:solidFill>
                <a:latin typeface="Times New Roman" panose="02020603050405020304" pitchFamily="18" charset="0"/>
                <a:cs typeface="Times New Roman" panose="02020603050405020304" pitchFamily="18" charset="0"/>
              </a:rPr>
              <a:t>:</a:t>
            </a:r>
            <a:endParaRPr lang="en-US" sz="6000">
              <a:solidFill>
                <a:srgbClr val="FF0000"/>
              </a:solidFill>
              <a:latin typeface="Times New Roman" panose="02020603050405020304" pitchFamily="18" charset="0"/>
              <a:cs typeface="Times New Roman" panose="02020603050405020304" pitchFamily="18" charset="0"/>
            </a:endParaRPr>
          </a:p>
        </p:txBody>
      </p:sp>
      <p:pic>
        <p:nvPicPr>
          <p:cNvPr id="7" name="Picture 9"/>
          <p:cNvPicPr>
            <a:picLocks noChangeAspect="1"/>
          </p:cNvPicPr>
          <p:nvPr/>
        </p:nvPicPr>
        <p:blipFill>
          <a:blip r:embed="rId3"/>
          <a:stretch>
            <a:fillRect/>
          </a:stretch>
        </p:blipFill>
        <p:spPr>
          <a:xfrm>
            <a:off x="905192" y="2857500"/>
            <a:ext cx="17001807" cy="6997056"/>
          </a:xfrm>
          <a:prstGeom prst="cloud">
            <a:avLst/>
          </a:prstGeom>
        </p:spPr>
      </p:pic>
    </p:spTree>
    <p:extLst>
      <p:ext uri="{BB962C8B-B14F-4D97-AF65-F5344CB8AC3E}">
        <p14:creationId xmlns:p14="http://schemas.microsoft.com/office/powerpoint/2010/main" val="317226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sp>
        <p:nvSpPr>
          <p:cNvPr id="2" name="TextBox 2"/>
          <p:cNvSpPr txBox="1"/>
          <p:nvPr/>
        </p:nvSpPr>
        <p:spPr>
          <a:xfrm>
            <a:off x="9296400" y="800100"/>
            <a:ext cx="8505601" cy="2205732"/>
          </a:xfrm>
          <a:prstGeom prst="rect">
            <a:avLst/>
          </a:prstGeom>
        </p:spPr>
        <p:txBody>
          <a:bodyPr lIns="0" tIns="0" rIns="0" bIns="0" rtlCol="0" anchor="t">
            <a:spAutoFit/>
          </a:bodyPr>
          <a:lstStyle/>
          <a:p>
            <a:pPr algn="r">
              <a:lnSpc>
                <a:spcPts val="8640"/>
              </a:lnSpc>
            </a:pPr>
            <a:r>
              <a:rPr lang="en-US" sz="7200" dirty="0" err="1">
                <a:solidFill>
                  <a:srgbClr val="FA7A4A"/>
                </a:solidFill>
                <a:latin typeface="#9Slide03 Bebas Neue ZSmall" panose="020B0606020202050201" pitchFamily="34" charset="0"/>
              </a:rPr>
              <a:t>Điều</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kiện</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phát</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sinh</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và</a:t>
            </a:r>
            <a:r>
              <a:rPr lang="en-US" sz="7200" dirty="0">
                <a:solidFill>
                  <a:srgbClr val="FA7A4A"/>
                </a:solidFill>
                <a:latin typeface="#9Slide03 Bebas Neue ZSmall" panose="020B0606020202050201" pitchFamily="34" charset="0"/>
              </a:rPr>
              <a:t> </a:t>
            </a:r>
          </a:p>
          <a:p>
            <a:pPr algn="r">
              <a:lnSpc>
                <a:spcPts val="8640"/>
              </a:lnSpc>
            </a:pPr>
            <a:r>
              <a:rPr lang="en-US" sz="7200" dirty="0" err="1">
                <a:solidFill>
                  <a:srgbClr val="FA7A4A"/>
                </a:solidFill>
                <a:latin typeface="#9Slide03 Bebas Neue ZSmall" panose="020B0606020202050201" pitchFamily="34" charset="0"/>
              </a:rPr>
              <a:t>dập</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tắt</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đám</a:t>
            </a:r>
            <a:r>
              <a:rPr lang="en-US" sz="7200" dirty="0">
                <a:solidFill>
                  <a:srgbClr val="FA7A4A"/>
                </a:solidFill>
                <a:latin typeface="#9Slide03 Bebas Neue ZSmall" panose="020B0606020202050201" pitchFamily="34" charset="0"/>
              </a:rPr>
              <a:t> </a:t>
            </a:r>
            <a:r>
              <a:rPr lang="en-US" sz="7200" dirty="0" err="1">
                <a:solidFill>
                  <a:srgbClr val="FA7A4A"/>
                </a:solidFill>
                <a:latin typeface="#9Slide03 Bebas Neue ZSmall" panose="020B0606020202050201" pitchFamily="34" charset="0"/>
              </a:rPr>
              <a:t>cháy</a:t>
            </a:r>
            <a:endParaRPr lang="en-US" sz="7200" dirty="0">
              <a:solidFill>
                <a:srgbClr val="FA7A4A"/>
              </a:solidFill>
              <a:latin typeface="#9Slide03 Bebas Neue ZSmall" panose="020B0606020202050201" pitchFamily="34"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9200" y="-952500"/>
            <a:ext cx="9793552" cy="9429544"/>
          </a:xfrm>
          <a:prstGeom prst="rect">
            <a:avLst/>
          </a:prstGeom>
        </p:spPr>
      </p:pic>
      <p:pic>
        <p:nvPicPr>
          <p:cNvPr id="10" name="Picture 9"/>
          <p:cNvPicPr>
            <a:picLocks noChangeAspect="1"/>
          </p:cNvPicPr>
          <p:nvPr/>
        </p:nvPicPr>
        <p:blipFill>
          <a:blip r:embed="rId4"/>
          <a:stretch>
            <a:fillRect/>
          </a:stretch>
        </p:blipFill>
        <p:spPr>
          <a:xfrm>
            <a:off x="-304800" y="-62474"/>
            <a:ext cx="10697592" cy="8534400"/>
          </a:xfrm>
          <a:prstGeom prst="cloud">
            <a:avLst/>
          </a:prstGeom>
        </p:spPr>
      </p:pic>
      <p:sp>
        <p:nvSpPr>
          <p:cNvPr id="21" name="TextBox 20">
            <a:extLst>
              <a:ext uri="{FF2B5EF4-FFF2-40B4-BE49-F238E27FC236}">
                <a16:creationId xmlns:a16="http://schemas.microsoft.com/office/drawing/2014/main" xmlns="" id="{61623E13-3D02-420B-B5A1-773B7809AE63}"/>
              </a:ext>
            </a:extLst>
          </p:cNvPr>
          <p:cNvSpPr txBox="1"/>
          <p:nvPr/>
        </p:nvSpPr>
        <p:spPr>
          <a:xfrm>
            <a:off x="7502081" y="5749816"/>
            <a:ext cx="6357751" cy="923330"/>
          </a:xfrm>
          <a:prstGeom prst="rect">
            <a:avLst/>
          </a:prstGeom>
          <a:noFill/>
        </p:spPr>
        <p:txBody>
          <a:bodyPr wrap="square" rtlCol="0">
            <a:spAutoFit/>
          </a:bodyPr>
          <a:lstStyle/>
          <a:p>
            <a:pPr marL="285750" indent="-285750" algn="ctr">
              <a:buFont typeface="Wingdings" panose="05000000000000000000" pitchFamily="2" charset="2"/>
              <a:buChar char="§"/>
            </a:pPr>
            <a:r>
              <a:rPr lang="en-US" sz="5400" b="1" dirty="0" err="1">
                <a:solidFill>
                  <a:schemeClr val="tx1">
                    <a:lumMod val="75000"/>
                    <a:lumOff val="25000"/>
                  </a:schemeClr>
                </a:solidFill>
                <a:latin typeface="UTM Nyala" panose="02040603050506020204" pitchFamily="18" charset="0"/>
              </a:rPr>
              <a:t>Hạ</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nhiệt</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độ</a:t>
            </a:r>
            <a:endParaRPr lang="en-US" sz="5400" b="1" dirty="0">
              <a:solidFill>
                <a:schemeClr val="tx1">
                  <a:lumMod val="75000"/>
                  <a:lumOff val="25000"/>
                </a:schemeClr>
              </a:solidFill>
              <a:latin typeface="UTM Nyala" panose="02040603050506020204" pitchFamily="18" charset="0"/>
            </a:endParaRPr>
          </a:p>
        </p:txBody>
      </p:sp>
      <p:sp>
        <p:nvSpPr>
          <p:cNvPr id="22" name="TextBox 21">
            <a:extLst>
              <a:ext uri="{FF2B5EF4-FFF2-40B4-BE49-F238E27FC236}">
                <a16:creationId xmlns:a16="http://schemas.microsoft.com/office/drawing/2014/main" xmlns="" id="{137DBFD2-4DEC-41CA-84F9-61F76C74E061}"/>
              </a:ext>
            </a:extLst>
          </p:cNvPr>
          <p:cNvSpPr txBox="1"/>
          <p:nvPr/>
        </p:nvSpPr>
        <p:spPr>
          <a:xfrm>
            <a:off x="8661999" y="6545081"/>
            <a:ext cx="9058455" cy="923330"/>
          </a:xfrm>
          <a:prstGeom prst="rect">
            <a:avLst/>
          </a:prstGeom>
          <a:noFill/>
        </p:spPr>
        <p:txBody>
          <a:bodyPr wrap="square" rtlCol="0">
            <a:spAutoFit/>
          </a:bodyPr>
          <a:lstStyle/>
          <a:p>
            <a:pPr marL="285750" indent="-285750">
              <a:buFont typeface="Wingdings" panose="05000000000000000000" pitchFamily="2" charset="2"/>
              <a:buChar char="§"/>
            </a:pPr>
            <a:r>
              <a:rPr lang="en-US" sz="5400" b="1" dirty="0" err="1">
                <a:solidFill>
                  <a:schemeClr val="tx1">
                    <a:lumMod val="75000"/>
                    <a:lumOff val="25000"/>
                  </a:schemeClr>
                </a:solidFill>
                <a:latin typeface="UTM Nyala" panose="02040603050506020204" pitchFamily="18" charset="0"/>
              </a:rPr>
              <a:t>Cách</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ly</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chất</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cháy</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khỏi</a:t>
            </a:r>
            <a:r>
              <a:rPr lang="en-US" sz="5400" b="1" dirty="0">
                <a:solidFill>
                  <a:schemeClr val="tx1">
                    <a:lumMod val="75000"/>
                    <a:lumOff val="25000"/>
                  </a:schemeClr>
                </a:solidFill>
                <a:latin typeface="UTM Nyala" panose="02040603050506020204" pitchFamily="18" charset="0"/>
              </a:rPr>
              <a:t> oxygen</a:t>
            </a:r>
          </a:p>
        </p:txBody>
      </p:sp>
      <p:grpSp>
        <p:nvGrpSpPr>
          <p:cNvPr id="23" name="Group 22"/>
          <p:cNvGrpSpPr/>
          <p:nvPr/>
        </p:nvGrpSpPr>
        <p:grpSpPr>
          <a:xfrm>
            <a:off x="7315200" y="4610100"/>
            <a:ext cx="11289993" cy="4749034"/>
            <a:chOff x="3193376" y="4222844"/>
            <a:chExt cx="4035752" cy="2585323"/>
          </a:xfrm>
        </p:grpSpPr>
        <p:sp>
          <p:nvSpPr>
            <p:cNvPr id="24" name="TextBox 23">
              <a:extLst>
                <a:ext uri="{FF2B5EF4-FFF2-40B4-BE49-F238E27FC236}">
                  <a16:creationId xmlns:a16="http://schemas.microsoft.com/office/drawing/2014/main" xmlns="" id="{1B060BC0-02A2-48CA-B4E8-269595FDD3AD}"/>
                </a:ext>
              </a:extLst>
            </p:cNvPr>
            <p:cNvSpPr txBox="1"/>
            <p:nvPr/>
          </p:nvSpPr>
          <p:spPr>
            <a:xfrm>
              <a:off x="5331157" y="4222844"/>
              <a:ext cx="1897971" cy="2585323"/>
            </a:xfrm>
            <a:prstGeom prst="rect">
              <a:avLst/>
            </a:prstGeom>
            <a:noFill/>
          </p:spPr>
          <p:txBody>
            <a:bodyPr wrap="square" rtlCol="0">
              <a:spAutoFit/>
            </a:bodyPr>
            <a:lstStyle/>
            <a:p>
              <a:r>
                <a:rPr lang="en-US" sz="5400" b="1" i="1" dirty="0" err="1">
                  <a:solidFill>
                    <a:schemeClr val="tx1">
                      <a:lumMod val="75000"/>
                      <a:lumOff val="25000"/>
                    </a:schemeClr>
                  </a:solidFill>
                  <a:latin typeface="UTM Nyala" panose="02040603050506020204" pitchFamily="18" charset="0"/>
                </a:rPr>
                <a:t>Dập</a:t>
              </a:r>
              <a:r>
                <a:rPr lang="en-US" sz="5400" b="1" i="1" dirty="0">
                  <a:solidFill>
                    <a:schemeClr val="tx1">
                      <a:lumMod val="75000"/>
                      <a:lumOff val="25000"/>
                    </a:schemeClr>
                  </a:solidFill>
                  <a:latin typeface="UTM Nyala" panose="02040603050506020204" pitchFamily="18" charset="0"/>
                </a:rPr>
                <a:t> </a:t>
              </a:r>
              <a:r>
                <a:rPr lang="en-US" sz="5400" b="1" i="1" dirty="0" err="1">
                  <a:solidFill>
                    <a:schemeClr val="tx1">
                      <a:lumMod val="75000"/>
                      <a:lumOff val="25000"/>
                    </a:schemeClr>
                  </a:solidFill>
                  <a:latin typeface="UTM Nyala" panose="02040603050506020204" pitchFamily="18" charset="0"/>
                </a:rPr>
                <a:t>tắt</a:t>
              </a:r>
              <a:r>
                <a:rPr lang="en-US" sz="5400" b="1" i="1" dirty="0">
                  <a:solidFill>
                    <a:schemeClr val="tx1">
                      <a:lumMod val="75000"/>
                      <a:lumOff val="25000"/>
                    </a:schemeClr>
                  </a:solidFill>
                  <a:latin typeface="UTM Nyala" panose="02040603050506020204" pitchFamily="18" charset="0"/>
                </a:rPr>
                <a:t> </a:t>
              </a:r>
              <a:r>
                <a:rPr lang="en-US" sz="5400" b="1" i="1" dirty="0" err="1">
                  <a:solidFill>
                    <a:schemeClr val="tx1">
                      <a:lumMod val="75000"/>
                      <a:lumOff val="25000"/>
                    </a:schemeClr>
                  </a:solidFill>
                  <a:latin typeface="UTM Nyala" panose="02040603050506020204" pitchFamily="18" charset="0"/>
                </a:rPr>
                <a:t>sự</a:t>
              </a:r>
              <a:r>
                <a:rPr lang="en-US" sz="5400" b="1" i="1" dirty="0">
                  <a:solidFill>
                    <a:schemeClr val="tx1">
                      <a:lumMod val="75000"/>
                      <a:lumOff val="25000"/>
                    </a:schemeClr>
                  </a:solidFill>
                  <a:latin typeface="UTM Nyala" panose="02040603050506020204" pitchFamily="18" charset="0"/>
                </a:rPr>
                <a:t> </a:t>
              </a:r>
              <a:r>
                <a:rPr lang="en-US" sz="5400" b="1" i="1" dirty="0" err="1">
                  <a:solidFill>
                    <a:schemeClr val="tx1">
                      <a:lumMod val="75000"/>
                      <a:lumOff val="25000"/>
                    </a:schemeClr>
                  </a:solidFill>
                  <a:latin typeface="UTM Nyala" panose="02040603050506020204" pitchFamily="18" charset="0"/>
                </a:rPr>
                <a:t>cháy</a:t>
              </a:r>
              <a:endParaRPr lang="en-US" sz="5400" b="1" i="1" dirty="0">
                <a:solidFill>
                  <a:schemeClr val="tx1">
                    <a:lumMod val="75000"/>
                    <a:lumOff val="25000"/>
                  </a:schemeClr>
                </a:solidFill>
                <a:latin typeface="UTM Nyala" panose="02040603050506020204" pitchFamily="18" charset="0"/>
              </a:endParaRPr>
            </a:p>
          </p:txBody>
        </p:sp>
        <p:grpSp>
          <p:nvGrpSpPr>
            <p:cNvPr id="25" name="Group 24">
              <a:extLst>
                <a:ext uri="{FF2B5EF4-FFF2-40B4-BE49-F238E27FC236}">
                  <a16:creationId xmlns:a16="http://schemas.microsoft.com/office/drawing/2014/main" xmlns="" id="{0E7B46FD-A57F-4710-B002-F9327019E478}"/>
                </a:ext>
              </a:extLst>
            </p:cNvPr>
            <p:cNvGrpSpPr/>
            <p:nvPr/>
          </p:nvGrpSpPr>
          <p:grpSpPr>
            <a:xfrm>
              <a:off x="3193376" y="4717648"/>
              <a:ext cx="3829736" cy="1918176"/>
              <a:chOff x="266700" y="1811655"/>
              <a:chExt cx="3829736" cy="1918176"/>
            </a:xfrm>
          </p:grpSpPr>
          <p:sp>
            <p:nvSpPr>
              <p:cNvPr id="26" name="Rectangle 25">
                <a:extLst>
                  <a:ext uri="{FF2B5EF4-FFF2-40B4-BE49-F238E27FC236}">
                    <a16:creationId xmlns:a16="http://schemas.microsoft.com/office/drawing/2014/main" xmlns="" id="{4E5638AF-3EAC-4422-81C4-67213BB2F4EC}"/>
                  </a:ext>
                </a:extLst>
              </p:cNvPr>
              <p:cNvSpPr/>
              <p:nvPr/>
            </p:nvSpPr>
            <p:spPr>
              <a:xfrm>
                <a:off x="266700" y="1857374"/>
                <a:ext cx="45719" cy="182673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sp>
            <p:nvSpPr>
              <p:cNvPr id="27" name="Rectangle 26">
                <a:extLst>
                  <a:ext uri="{FF2B5EF4-FFF2-40B4-BE49-F238E27FC236}">
                    <a16:creationId xmlns:a16="http://schemas.microsoft.com/office/drawing/2014/main" xmlns="" id="{A8A899E7-15CE-4EE6-9F91-0E61A8751EDB}"/>
                  </a:ext>
                </a:extLst>
              </p:cNvPr>
              <p:cNvSpPr/>
              <p:nvPr/>
            </p:nvSpPr>
            <p:spPr>
              <a:xfrm>
                <a:off x="4050717" y="1857375"/>
                <a:ext cx="45719" cy="187245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28" name="Rectangle 27">
                <a:extLst>
                  <a:ext uri="{FF2B5EF4-FFF2-40B4-BE49-F238E27FC236}">
                    <a16:creationId xmlns:a16="http://schemas.microsoft.com/office/drawing/2014/main" xmlns="" id="{48381C24-04E6-4DC2-B0AA-2E5B94BC93CF}"/>
                  </a:ext>
                </a:extLst>
              </p:cNvPr>
              <p:cNvSpPr/>
              <p:nvPr/>
            </p:nvSpPr>
            <p:spPr>
              <a:xfrm rot="16200000">
                <a:off x="684571" y="1394258"/>
                <a:ext cx="45719" cy="88051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29" name="Rectangle 28">
                <a:extLst>
                  <a:ext uri="{FF2B5EF4-FFF2-40B4-BE49-F238E27FC236}">
                    <a16:creationId xmlns:a16="http://schemas.microsoft.com/office/drawing/2014/main" xmlns="" id="{A0E2E198-0B8F-4732-8B8D-CD3209531282}"/>
                  </a:ext>
                </a:extLst>
              </p:cNvPr>
              <p:cNvSpPr/>
              <p:nvPr/>
            </p:nvSpPr>
            <p:spPr>
              <a:xfrm rot="16200000">
                <a:off x="3170425" y="952116"/>
                <a:ext cx="45719" cy="180090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p>
            </p:txBody>
          </p:sp>
          <p:sp>
            <p:nvSpPr>
              <p:cNvPr id="30" name="Rectangle 29">
                <a:extLst>
                  <a:ext uri="{FF2B5EF4-FFF2-40B4-BE49-F238E27FC236}">
                    <a16:creationId xmlns:a16="http://schemas.microsoft.com/office/drawing/2014/main" xmlns="" id="{7FDFE69C-D2EA-4853-A92C-5B3260E45AAA}"/>
                  </a:ext>
                </a:extLst>
              </p:cNvPr>
              <p:cNvSpPr/>
              <p:nvPr/>
            </p:nvSpPr>
            <p:spPr>
              <a:xfrm rot="16200000">
                <a:off x="2158862" y="1792257"/>
                <a:ext cx="45719" cy="382942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p>
            </p:txBody>
          </p:sp>
        </p:grpSp>
      </p:grpSp>
      <p:pic>
        <p:nvPicPr>
          <p:cNvPr id="31" name="Graphic 1028" descr="Warning">
            <a:extLst>
              <a:ext uri="{FF2B5EF4-FFF2-40B4-BE49-F238E27FC236}">
                <a16:creationId xmlns:a16="http://schemas.microsoft.com/office/drawing/2014/main" xmlns="" id="{308F6022-7BCD-43D2-9D4E-E06708BC68A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863111" y="7639836"/>
            <a:ext cx="851245" cy="958170"/>
          </a:xfrm>
          <a:prstGeom prst="rect">
            <a:avLst/>
          </a:prstGeom>
        </p:spPr>
      </p:pic>
      <p:sp>
        <p:nvSpPr>
          <p:cNvPr id="32" name="TextBox 31">
            <a:extLst>
              <a:ext uri="{FF2B5EF4-FFF2-40B4-BE49-F238E27FC236}">
                <a16:creationId xmlns:a16="http://schemas.microsoft.com/office/drawing/2014/main" xmlns="" id="{7F57767A-69F2-47F9-AAA6-DAFAA28EB11D}"/>
              </a:ext>
            </a:extLst>
          </p:cNvPr>
          <p:cNvSpPr txBox="1"/>
          <p:nvPr/>
        </p:nvSpPr>
        <p:spPr>
          <a:xfrm>
            <a:off x="8766402" y="7279272"/>
            <a:ext cx="9058455" cy="1754326"/>
          </a:xfrm>
          <a:prstGeom prst="rect">
            <a:avLst/>
          </a:prstGeom>
          <a:noFill/>
        </p:spPr>
        <p:txBody>
          <a:bodyPr wrap="square" rtlCol="0">
            <a:spAutoFit/>
          </a:bodyPr>
          <a:lstStyle/>
          <a:p>
            <a:r>
              <a:rPr lang="en-US" sz="5400" b="1" dirty="0" err="1">
                <a:solidFill>
                  <a:schemeClr val="tx1">
                    <a:lumMod val="75000"/>
                    <a:lumOff val="25000"/>
                  </a:schemeClr>
                </a:solidFill>
                <a:latin typeface="UTM Nyala" panose="02040603050506020204" pitchFamily="18" charset="0"/>
              </a:rPr>
              <a:t>Không</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có</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chất</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dập</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lửa</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vạn</a:t>
            </a:r>
            <a:r>
              <a:rPr lang="en-US" sz="5400" b="1" dirty="0">
                <a:solidFill>
                  <a:schemeClr val="tx1">
                    <a:lumMod val="75000"/>
                    <a:lumOff val="25000"/>
                  </a:schemeClr>
                </a:solidFill>
                <a:latin typeface="UTM Nyala" panose="02040603050506020204" pitchFamily="18" charset="0"/>
              </a:rPr>
              <a:t> </a:t>
            </a:r>
            <a:r>
              <a:rPr lang="en-US" sz="5400" b="1" dirty="0" err="1">
                <a:solidFill>
                  <a:schemeClr val="tx1">
                    <a:lumMod val="75000"/>
                    <a:lumOff val="25000"/>
                  </a:schemeClr>
                </a:solidFill>
                <a:latin typeface="UTM Nyala" panose="02040603050506020204" pitchFamily="18" charset="0"/>
              </a:rPr>
              <a:t>năng</a:t>
            </a:r>
            <a:endParaRPr lang="en-US" sz="5400" b="1" dirty="0">
              <a:solidFill>
                <a:schemeClr val="tx1">
                  <a:lumMod val="75000"/>
                  <a:lumOff val="25000"/>
                </a:schemeClr>
              </a:solidFill>
              <a:latin typeface="UTM Nyala" panose="02040603050506020204" pitchFamily="18" charset="0"/>
            </a:endParaRPr>
          </a:p>
        </p:txBody>
      </p:sp>
      <p:sp>
        <p:nvSpPr>
          <p:cNvPr id="33" name="TextBox 32">
            <a:extLst>
              <a:ext uri="{FF2B5EF4-FFF2-40B4-BE49-F238E27FC236}">
                <a16:creationId xmlns:a16="http://schemas.microsoft.com/office/drawing/2014/main" xmlns="" id="{B2418C39-8A46-4321-BDD6-544D4DA288D1}"/>
              </a:ext>
            </a:extLst>
          </p:cNvPr>
          <p:cNvSpPr txBox="1"/>
          <p:nvPr/>
        </p:nvSpPr>
        <p:spPr>
          <a:xfrm>
            <a:off x="9790815" y="4689097"/>
            <a:ext cx="4030074" cy="1234953"/>
          </a:xfrm>
          <a:prstGeom prst="rect">
            <a:avLst/>
          </a:prstGeom>
          <a:noFill/>
        </p:spPr>
        <p:txBody>
          <a:bodyPr wrap="square">
            <a:spAutoFit/>
          </a:bodyPr>
          <a:lstStyle/>
          <a:p>
            <a:pPr>
              <a:lnSpc>
                <a:spcPct val="150000"/>
              </a:lnSpc>
            </a:pPr>
            <a:r>
              <a:rPr lang="en-US" sz="5400" b="1" dirty="0" err="1">
                <a:solidFill>
                  <a:schemeClr val="tx1">
                    <a:lumMod val="85000"/>
                    <a:lumOff val="15000"/>
                  </a:schemeClr>
                </a:solidFill>
                <a:latin typeface="SVN-Anastasia" panose="020B0606040200020203" pitchFamily="34" charset="0"/>
              </a:rPr>
              <a:t>Nguyên</a:t>
            </a:r>
            <a:r>
              <a:rPr lang="en-US" sz="5400" b="1" dirty="0">
                <a:solidFill>
                  <a:schemeClr val="tx1">
                    <a:lumMod val="85000"/>
                    <a:lumOff val="15000"/>
                  </a:schemeClr>
                </a:solidFill>
                <a:latin typeface="SVN-Anastasia" panose="020B0606040200020203" pitchFamily="34" charset="0"/>
              </a:rPr>
              <a:t> </a:t>
            </a:r>
            <a:r>
              <a:rPr lang="en-US" sz="5400" b="1" dirty="0" err="1">
                <a:solidFill>
                  <a:schemeClr val="tx1">
                    <a:lumMod val="85000"/>
                    <a:lumOff val="15000"/>
                  </a:schemeClr>
                </a:solidFill>
                <a:latin typeface="SVN-Anastasia" panose="020B0606040200020203" pitchFamily="34" charset="0"/>
              </a:rPr>
              <a:t>tắc</a:t>
            </a:r>
            <a:endParaRPr lang="en-US" sz="5400" b="1" dirty="0">
              <a:solidFill>
                <a:schemeClr val="tx1">
                  <a:lumMod val="85000"/>
                  <a:lumOff val="15000"/>
                </a:schemeClr>
              </a:solidFill>
              <a:latin typeface="SVN-Anastasia" panose="020B0606040200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6" presetClass="entr" presetSubtype="32" fill="hold"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out)">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53954" name="Oval 2">
            <a:hlinkClick r:id="rId3" action="ppaction://hlinksldjump"/>
          </p:cNvPr>
          <p:cNvSpPr>
            <a:spLocks noChangeArrowheads="1"/>
          </p:cNvSpPr>
          <p:nvPr/>
        </p:nvSpPr>
        <p:spPr bwMode="auto">
          <a:xfrm>
            <a:off x="8115300" y="800100"/>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4800" dirty="0">
                <a:solidFill>
                  <a:srgbClr val="800080"/>
                </a:solidFill>
                <a:latin typeface="Calibri"/>
              </a:rPr>
              <a:t>1</a:t>
            </a:r>
          </a:p>
        </p:txBody>
      </p:sp>
      <p:sp>
        <p:nvSpPr>
          <p:cNvPr id="253955" name="Oval 3">
            <a:hlinkClick r:id="rId4" action="ppaction://hlinksldjump"/>
          </p:cNvPr>
          <p:cNvSpPr>
            <a:spLocks noChangeArrowheads="1"/>
          </p:cNvSpPr>
          <p:nvPr/>
        </p:nvSpPr>
        <p:spPr bwMode="auto">
          <a:xfrm>
            <a:off x="11628276" y="5575548"/>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6600" dirty="0">
                <a:solidFill>
                  <a:srgbClr val="800080"/>
                </a:solidFill>
                <a:latin typeface="Calibri"/>
              </a:rPr>
              <a:t>3</a:t>
            </a:r>
          </a:p>
        </p:txBody>
      </p:sp>
      <p:sp>
        <p:nvSpPr>
          <p:cNvPr id="253956" name="Oval 4">
            <a:hlinkClick r:id="rId5" action="ppaction://hlinksldjump"/>
          </p:cNvPr>
          <p:cNvSpPr>
            <a:spLocks noChangeArrowheads="1"/>
          </p:cNvSpPr>
          <p:nvPr/>
        </p:nvSpPr>
        <p:spPr bwMode="auto">
          <a:xfrm>
            <a:off x="8458200" y="8915400"/>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6600" dirty="0">
                <a:solidFill>
                  <a:srgbClr val="7030A0"/>
                </a:solidFill>
                <a:latin typeface="Calibri"/>
              </a:rPr>
              <a:t>4</a:t>
            </a:r>
          </a:p>
        </p:txBody>
      </p:sp>
      <p:sp>
        <p:nvSpPr>
          <p:cNvPr id="253958" name="Oval 6">
            <a:hlinkClick r:id="rId6" action="ppaction://hlinksldjump"/>
          </p:cNvPr>
          <p:cNvSpPr>
            <a:spLocks noChangeArrowheads="1"/>
          </p:cNvSpPr>
          <p:nvPr/>
        </p:nvSpPr>
        <p:spPr bwMode="auto">
          <a:xfrm>
            <a:off x="4686300" y="2057400"/>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6600" dirty="0">
                <a:solidFill>
                  <a:srgbClr val="800080"/>
                </a:solidFill>
                <a:latin typeface="Calibri"/>
              </a:rPr>
              <a:t>6</a:t>
            </a:r>
          </a:p>
        </p:txBody>
      </p:sp>
      <p:sp>
        <p:nvSpPr>
          <p:cNvPr id="253959" name="Oval 7">
            <a:hlinkClick r:id="rId7" action="ppaction://hlinksldjump"/>
          </p:cNvPr>
          <p:cNvSpPr>
            <a:spLocks noChangeArrowheads="1"/>
          </p:cNvSpPr>
          <p:nvPr/>
        </p:nvSpPr>
        <p:spPr bwMode="auto">
          <a:xfrm>
            <a:off x="11315700" y="2171700"/>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6600" dirty="0">
                <a:solidFill>
                  <a:srgbClr val="800080"/>
                </a:solidFill>
                <a:latin typeface="Calibri"/>
              </a:rPr>
              <a:t>2</a:t>
            </a:r>
          </a:p>
        </p:txBody>
      </p:sp>
      <p:sp>
        <p:nvSpPr>
          <p:cNvPr id="253960" name="Oval 8">
            <a:hlinkClick r:id="rId8" action="ppaction://hlinksldjump"/>
          </p:cNvPr>
          <p:cNvSpPr>
            <a:spLocks noChangeArrowheads="1"/>
          </p:cNvSpPr>
          <p:nvPr/>
        </p:nvSpPr>
        <p:spPr bwMode="auto">
          <a:xfrm>
            <a:off x="4000500" y="5829300"/>
            <a:ext cx="1028700" cy="1028700"/>
          </a:xfrm>
          <a:prstGeom prst="ellipse">
            <a:avLst/>
          </a:prstGeom>
          <a:solidFill>
            <a:srgbClr val="FFFF00"/>
          </a:solidFill>
          <a:ln w="9525">
            <a:solidFill>
              <a:schemeClr val="tx1"/>
            </a:solidFill>
            <a:round/>
            <a:headEnd/>
            <a:tailEnd/>
          </a:ln>
          <a:effectLst/>
        </p:spPr>
        <p:txBody>
          <a:bodyPr wrap="none" anchor="ctr"/>
          <a:lstStyle/>
          <a:p>
            <a:pPr algn="ctr" defTabSz="1371600" eaLnBrk="0" hangingPunct="0"/>
            <a:r>
              <a:rPr lang="en-US" sz="6600" dirty="0">
                <a:solidFill>
                  <a:srgbClr val="7030A0"/>
                </a:solidFill>
                <a:latin typeface="Calibri"/>
              </a:rPr>
              <a:t>5</a:t>
            </a:r>
          </a:p>
        </p:txBody>
      </p:sp>
      <p:pic>
        <p:nvPicPr>
          <p:cNvPr id="253964" name="Picture 12" descr="Graphic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0975" y="2558563"/>
            <a:ext cx="5486400" cy="516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rId7" action="ppaction://hlinksldjump"/>
          </p:cNvPr>
          <p:cNvSpPr/>
          <p:nvPr/>
        </p:nvSpPr>
        <p:spPr>
          <a:xfrm>
            <a:off x="14436588" y="9429750"/>
            <a:ext cx="1404156" cy="85725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Title 1"/>
          <p:cNvSpPr txBox="1">
            <a:spLocks/>
          </p:cNvSpPr>
          <p:nvPr/>
        </p:nvSpPr>
        <p:spPr>
          <a:xfrm>
            <a:off x="2231232" y="66936"/>
            <a:ext cx="6804756" cy="857250"/>
          </a:xfrm>
          <a:prstGeom prst="rect">
            <a:avLst/>
          </a:prstGeom>
        </p:spPr>
        <p:txBody>
          <a:bodyPr vert="horz" lIns="137160" tIns="68580" rIns="137160" bIns="6858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371600">
              <a:buNone/>
            </a:pPr>
            <a:r>
              <a:rPr lang="en-US" sz="4800" dirty="0">
                <a:solidFill>
                  <a:srgbClr val="FFFF00"/>
                </a:solidFill>
                <a:latin typeface="Calibri"/>
              </a:rPr>
              <a:t> TRÒ CHƠI CHỌN Ô SỐ </a:t>
            </a:r>
            <a:endParaRPr lang="vi-VN" sz="4800" dirty="0">
              <a:solidFill>
                <a:srgbClr val="FFFF00"/>
              </a:solidFill>
              <a:latin typeface="Arial" panose="020B0604020202020204" pitchFamily="34" charset="0"/>
            </a:endParaRPr>
          </a:p>
        </p:txBody>
      </p:sp>
    </p:spTree>
    <p:extLst>
      <p:ext uri="{BB962C8B-B14F-4D97-AF65-F5344CB8AC3E}">
        <p14:creationId xmlns:p14="http://schemas.microsoft.com/office/powerpoint/2010/main" val="27598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2539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3954"/>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1000"/>
                                        <p:tgtEl>
                                          <p:spTgt spid="253954"/>
                                        </p:tgtEl>
                                      </p:cBhvr>
                                    </p:animEffect>
                                    <p:set>
                                      <p:cBhvr>
                                        <p:cTn id="12" dur="1" fill="hold">
                                          <p:stCondLst>
                                            <p:cond delay="999"/>
                                          </p:stCondLst>
                                        </p:cTn>
                                        <p:tgtEl>
                                          <p:spTgt spid="253954"/>
                                        </p:tgtEl>
                                        <p:attrNameLst>
                                          <p:attrName>style.visibility</p:attrName>
                                        </p:attrNameLst>
                                      </p:cBhvr>
                                      <p:to>
                                        <p:strVal val="hidden"/>
                                      </p:to>
                                    </p:set>
                                  </p:childTnLst>
                                </p:cTn>
                              </p:par>
                            </p:childTnLst>
                          </p:cTn>
                        </p:par>
                      </p:childTnLst>
                    </p:cTn>
                  </p:par>
                </p:childTnLst>
              </p:cTn>
              <p:nextCondLst>
                <p:cond evt="onClick" delay="0">
                  <p:tgtEl>
                    <p:spTgt spid="253954"/>
                  </p:tgtEl>
                </p:cond>
              </p:nextCondLst>
            </p:seq>
            <p:seq concurrent="1" nextAc="seek">
              <p:cTn id="13" restart="whenNotActive" fill="hold" evtFilter="cancelBubble" nodeType="interactiveSeq">
                <p:stCondLst>
                  <p:cond evt="onClick" delay="0">
                    <p:tgtEl>
                      <p:spTgt spid="253959"/>
                    </p:tgtEl>
                  </p:cond>
                </p:stCondLst>
                <p:endSync evt="end" delay="0">
                  <p:rtn val="all"/>
                </p:endSync>
                <p:childTnLst>
                  <p:par>
                    <p:cTn id="14" fill="hold">
                      <p:stCondLst>
                        <p:cond delay="0"/>
                      </p:stCondLst>
                      <p:childTnLst>
                        <p:par>
                          <p:cTn id="15" fill="hold">
                            <p:stCondLst>
                              <p:cond delay="0"/>
                            </p:stCondLst>
                            <p:childTnLst>
                              <p:par>
                                <p:cTn id="16" presetID="55" presetClass="exit" presetSubtype="0" fill="hold" grpId="0" nodeType="clickEffect">
                                  <p:stCondLst>
                                    <p:cond delay="0"/>
                                  </p:stCondLst>
                                  <p:childTnLst>
                                    <p:anim calcmode="lin" valueType="num">
                                      <p:cBhvr>
                                        <p:cTn id="17" dur="1000"/>
                                        <p:tgtEl>
                                          <p:spTgt spid="253959"/>
                                        </p:tgtEl>
                                        <p:attrNameLst>
                                          <p:attrName>ppt_w</p:attrName>
                                        </p:attrNameLst>
                                      </p:cBhvr>
                                      <p:tavLst>
                                        <p:tav tm="0">
                                          <p:val>
                                            <p:strVal val="ppt_w"/>
                                          </p:val>
                                        </p:tav>
                                        <p:tav tm="100000">
                                          <p:val>
                                            <p:strVal val="ppt_w*0.70"/>
                                          </p:val>
                                        </p:tav>
                                      </p:tavLst>
                                    </p:anim>
                                    <p:anim calcmode="lin" valueType="num">
                                      <p:cBhvr>
                                        <p:cTn id="18" dur="1000"/>
                                        <p:tgtEl>
                                          <p:spTgt spid="253959"/>
                                        </p:tgtEl>
                                        <p:attrNameLst>
                                          <p:attrName>ppt_h</p:attrName>
                                        </p:attrNameLst>
                                      </p:cBhvr>
                                      <p:tavLst>
                                        <p:tav tm="0">
                                          <p:val>
                                            <p:strVal val="ppt_h"/>
                                          </p:val>
                                        </p:tav>
                                        <p:tav tm="100000">
                                          <p:val>
                                            <p:strVal val="ppt_h"/>
                                          </p:val>
                                        </p:tav>
                                      </p:tavLst>
                                    </p:anim>
                                    <p:animEffect transition="out" filter="fade">
                                      <p:cBhvr>
                                        <p:cTn id="19" dur="1000"/>
                                        <p:tgtEl>
                                          <p:spTgt spid="253959"/>
                                        </p:tgtEl>
                                      </p:cBhvr>
                                    </p:animEffect>
                                    <p:set>
                                      <p:cBhvr>
                                        <p:cTn id="20" dur="1" fill="hold">
                                          <p:stCondLst>
                                            <p:cond delay="999"/>
                                          </p:stCondLst>
                                        </p:cTn>
                                        <p:tgtEl>
                                          <p:spTgt spid="253959"/>
                                        </p:tgtEl>
                                        <p:attrNameLst>
                                          <p:attrName>style.visibility</p:attrName>
                                        </p:attrNameLst>
                                      </p:cBhvr>
                                      <p:to>
                                        <p:strVal val="hidden"/>
                                      </p:to>
                                    </p:set>
                                  </p:childTnLst>
                                </p:cTn>
                              </p:par>
                            </p:childTnLst>
                          </p:cTn>
                        </p:par>
                      </p:childTnLst>
                    </p:cTn>
                  </p:par>
                </p:childTnLst>
              </p:cTn>
              <p:nextCondLst>
                <p:cond evt="onClick" delay="0">
                  <p:tgtEl>
                    <p:spTgt spid="253959"/>
                  </p:tgtEl>
                </p:cond>
              </p:nextCondLst>
            </p:seq>
            <p:seq concurrent="1" nextAc="seek">
              <p:cTn id="21" restart="whenNotActive" fill="hold" evtFilter="cancelBubble" nodeType="interactiveSeq">
                <p:stCondLst>
                  <p:cond evt="onClick" delay="0">
                    <p:tgtEl>
                      <p:spTgt spid="253955"/>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1000"/>
                                        <p:tgtEl>
                                          <p:spTgt spid="253955"/>
                                        </p:tgtEl>
                                        <p:attrNameLst>
                                          <p:attrName>ppt_w</p:attrName>
                                        </p:attrNameLst>
                                      </p:cBhvr>
                                      <p:tavLst>
                                        <p:tav tm="0">
                                          <p:val>
                                            <p:strVal val="ppt_w"/>
                                          </p:val>
                                        </p:tav>
                                        <p:tav tm="100000">
                                          <p:val>
                                            <p:fltVal val="0"/>
                                          </p:val>
                                        </p:tav>
                                      </p:tavLst>
                                    </p:anim>
                                    <p:anim calcmode="lin" valueType="num">
                                      <p:cBhvr>
                                        <p:cTn id="26" dur="1000"/>
                                        <p:tgtEl>
                                          <p:spTgt spid="253955"/>
                                        </p:tgtEl>
                                        <p:attrNameLst>
                                          <p:attrName>ppt_h</p:attrName>
                                        </p:attrNameLst>
                                      </p:cBhvr>
                                      <p:tavLst>
                                        <p:tav tm="0">
                                          <p:val>
                                            <p:strVal val="ppt_h"/>
                                          </p:val>
                                        </p:tav>
                                        <p:tav tm="100000">
                                          <p:val>
                                            <p:fltVal val="0"/>
                                          </p:val>
                                        </p:tav>
                                      </p:tavLst>
                                    </p:anim>
                                    <p:animEffect transition="out" filter="fade">
                                      <p:cBhvr>
                                        <p:cTn id="27" dur="1000"/>
                                        <p:tgtEl>
                                          <p:spTgt spid="253955"/>
                                        </p:tgtEl>
                                      </p:cBhvr>
                                    </p:animEffect>
                                    <p:set>
                                      <p:cBhvr>
                                        <p:cTn id="28" dur="1" fill="hold">
                                          <p:stCondLst>
                                            <p:cond delay="999"/>
                                          </p:stCondLst>
                                        </p:cTn>
                                        <p:tgtEl>
                                          <p:spTgt spid="253955"/>
                                        </p:tgtEl>
                                        <p:attrNameLst>
                                          <p:attrName>style.visibility</p:attrName>
                                        </p:attrNameLst>
                                      </p:cBhvr>
                                      <p:to>
                                        <p:strVal val="hidden"/>
                                      </p:to>
                                    </p:set>
                                  </p:childTnLst>
                                </p:cTn>
                              </p:par>
                            </p:childTnLst>
                          </p:cTn>
                        </p:par>
                      </p:childTnLst>
                    </p:cTn>
                  </p:par>
                </p:childTnLst>
              </p:cTn>
              <p:nextCondLst>
                <p:cond evt="onClick" delay="0">
                  <p:tgtEl>
                    <p:spTgt spid="253955"/>
                  </p:tgtEl>
                </p:cond>
              </p:nextCondLst>
            </p:seq>
            <p:seq concurrent="1" nextAc="seek">
              <p:cTn id="29" restart="whenNotActive" fill="hold" evtFilter="cancelBubble" nodeType="interactiveSeq">
                <p:stCondLst>
                  <p:cond evt="onClick" delay="0">
                    <p:tgtEl>
                      <p:spTgt spid="253956"/>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grpId="0" nodeType="clickEffect">
                                  <p:stCondLst>
                                    <p:cond delay="0"/>
                                  </p:stCondLst>
                                  <p:childTnLst>
                                    <p:anim calcmode="lin" valueType="num">
                                      <p:cBhvr>
                                        <p:cTn id="33" dur="1000"/>
                                        <p:tgtEl>
                                          <p:spTgt spid="253956"/>
                                        </p:tgtEl>
                                        <p:attrNameLst>
                                          <p:attrName>ppt_w</p:attrName>
                                        </p:attrNameLst>
                                      </p:cBhvr>
                                      <p:tavLst>
                                        <p:tav tm="0">
                                          <p:val>
                                            <p:strVal val="ppt_w"/>
                                          </p:val>
                                        </p:tav>
                                        <p:tav tm="100000">
                                          <p:val>
                                            <p:fltVal val="0"/>
                                          </p:val>
                                        </p:tav>
                                      </p:tavLst>
                                    </p:anim>
                                    <p:anim calcmode="lin" valueType="num">
                                      <p:cBhvr>
                                        <p:cTn id="34" dur="1000"/>
                                        <p:tgtEl>
                                          <p:spTgt spid="253956"/>
                                        </p:tgtEl>
                                        <p:attrNameLst>
                                          <p:attrName>ppt_h</p:attrName>
                                        </p:attrNameLst>
                                      </p:cBhvr>
                                      <p:tavLst>
                                        <p:tav tm="0">
                                          <p:val>
                                            <p:strVal val="ppt_h"/>
                                          </p:val>
                                        </p:tav>
                                        <p:tav tm="100000">
                                          <p:val>
                                            <p:fltVal val="0"/>
                                          </p:val>
                                        </p:tav>
                                      </p:tavLst>
                                    </p:anim>
                                    <p:animEffect transition="out" filter="fade">
                                      <p:cBhvr>
                                        <p:cTn id="35" dur="1000"/>
                                        <p:tgtEl>
                                          <p:spTgt spid="253956"/>
                                        </p:tgtEl>
                                      </p:cBhvr>
                                    </p:animEffect>
                                    <p:set>
                                      <p:cBhvr>
                                        <p:cTn id="36" dur="1" fill="hold">
                                          <p:stCondLst>
                                            <p:cond delay="999"/>
                                          </p:stCondLst>
                                        </p:cTn>
                                        <p:tgtEl>
                                          <p:spTgt spid="253956"/>
                                        </p:tgtEl>
                                        <p:attrNameLst>
                                          <p:attrName>style.visibility</p:attrName>
                                        </p:attrNameLst>
                                      </p:cBhvr>
                                      <p:to>
                                        <p:strVal val="hidden"/>
                                      </p:to>
                                    </p:set>
                                  </p:childTnLst>
                                </p:cTn>
                              </p:par>
                            </p:childTnLst>
                          </p:cTn>
                        </p:par>
                      </p:childTnLst>
                    </p:cTn>
                  </p:par>
                </p:childTnLst>
              </p:cTn>
              <p:nextCondLst>
                <p:cond evt="onClick" delay="0">
                  <p:tgtEl>
                    <p:spTgt spid="253956"/>
                  </p:tgtEl>
                </p:cond>
              </p:nextCondLst>
            </p:seq>
            <p:seq concurrent="1" nextAc="seek">
              <p:cTn id="37" restart="whenNotActive" fill="hold" evtFilter="cancelBubble" nodeType="interactiveSeq">
                <p:stCondLst>
                  <p:cond evt="onClick" delay="0">
                    <p:tgtEl>
                      <p:spTgt spid="253960"/>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grpId="0" nodeType="clickEffect">
                                  <p:stCondLst>
                                    <p:cond delay="0"/>
                                  </p:stCondLst>
                                  <p:childTnLst>
                                    <p:anim calcmode="lin" valueType="num">
                                      <p:cBhvr>
                                        <p:cTn id="41" dur="1000"/>
                                        <p:tgtEl>
                                          <p:spTgt spid="253960"/>
                                        </p:tgtEl>
                                        <p:attrNameLst>
                                          <p:attrName>ppt_w</p:attrName>
                                        </p:attrNameLst>
                                      </p:cBhvr>
                                      <p:tavLst>
                                        <p:tav tm="0">
                                          <p:val>
                                            <p:strVal val="ppt_w"/>
                                          </p:val>
                                        </p:tav>
                                        <p:tav tm="100000">
                                          <p:val>
                                            <p:fltVal val="0"/>
                                          </p:val>
                                        </p:tav>
                                      </p:tavLst>
                                    </p:anim>
                                    <p:anim calcmode="lin" valueType="num">
                                      <p:cBhvr>
                                        <p:cTn id="42" dur="1000"/>
                                        <p:tgtEl>
                                          <p:spTgt spid="253960"/>
                                        </p:tgtEl>
                                        <p:attrNameLst>
                                          <p:attrName>ppt_h</p:attrName>
                                        </p:attrNameLst>
                                      </p:cBhvr>
                                      <p:tavLst>
                                        <p:tav tm="0">
                                          <p:val>
                                            <p:strVal val="ppt_h"/>
                                          </p:val>
                                        </p:tav>
                                        <p:tav tm="100000">
                                          <p:val>
                                            <p:fltVal val="0"/>
                                          </p:val>
                                        </p:tav>
                                      </p:tavLst>
                                    </p:anim>
                                    <p:anim calcmode="lin" valueType="num">
                                      <p:cBhvr>
                                        <p:cTn id="43" dur="1000"/>
                                        <p:tgtEl>
                                          <p:spTgt spid="253960"/>
                                        </p:tgtEl>
                                        <p:attrNameLst>
                                          <p:attrName>style.rotation</p:attrName>
                                        </p:attrNameLst>
                                      </p:cBhvr>
                                      <p:tavLst>
                                        <p:tav tm="0">
                                          <p:val>
                                            <p:fltVal val="0"/>
                                          </p:val>
                                        </p:tav>
                                        <p:tav tm="100000">
                                          <p:val>
                                            <p:fltVal val="90"/>
                                          </p:val>
                                        </p:tav>
                                      </p:tavLst>
                                    </p:anim>
                                    <p:animEffect transition="out" filter="fade">
                                      <p:cBhvr>
                                        <p:cTn id="44" dur="1000"/>
                                        <p:tgtEl>
                                          <p:spTgt spid="253960"/>
                                        </p:tgtEl>
                                      </p:cBhvr>
                                    </p:animEffect>
                                    <p:set>
                                      <p:cBhvr>
                                        <p:cTn id="45" dur="1" fill="hold">
                                          <p:stCondLst>
                                            <p:cond delay="999"/>
                                          </p:stCondLst>
                                        </p:cTn>
                                        <p:tgtEl>
                                          <p:spTgt spid="253960"/>
                                        </p:tgtEl>
                                        <p:attrNameLst>
                                          <p:attrName>style.visibility</p:attrName>
                                        </p:attrNameLst>
                                      </p:cBhvr>
                                      <p:to>
                                        <p:strVal val="hidden"/>
                                      </p:to>
                                    </p:set>
                                  </p:childTnLst>
                                </p:cTn>
                              </p:par>
                            </p:childTnLst>
                          </p:cTn>
                        </p:par>
                      </p:childTnLst>
                    </p:cTn>
                  </p:par>
                </p:childTnLst>
              </p:cTn>
              <p:nextCondLst>
                <p:cond evt="onClick" delay="0">
                  <p:tgtEl>
                    <p:spTgt spid="253960"/>
                  </p:tgtEl>
                </p:cond>
              </p:nextCondLst>
            </p:seq>
            <p:seq concurrent="1" nextAc="seek">
              <p:cTn id="46" restart="whenNotActive" fill="hold" evtFilter="cancelBubble" nodeType="interactiveSeq">
                <p:stCondLst>
                  <p:cond evt="onClick" delay="0">
                    <p:tgtEl>
                      <p:spTgt spid="253958"/>
                    </p:tgtEl>
                  </p:cond>
                </p:stCondLst>
                <p:endSync evt="end" delay="0">
                  <p:rtn val="all"/>
                </p:endSync>
                <p:childTnLst>
                  <p:par>
                    <p:cTn id="47" fill="hold">
                      <p:stCondLst>
                        <p:cond delay="0"/>
                      </p:stCondLst>
                      <p:childTnLst>
                        <p:par>
                          <p:cTn id="48" fill="hold">
                            <p:stCondLst>
                              <p:cond delay="0"/>
                            </p:stCondLst>
                            <p:childTnLst>
                              <p:par>
                                <p:cTn id="49" presetID="45" presetClass="exit" presetSubtype="0" fill="hold" grpId="0" nodeType="clickEffect">
                                  <p:stCondLst>
                                    <p:cond delay="0"/>
                                  </p:stCondLst>
                                  <p:childTnLst>
                                    <p:animEffect transition="out" filter="fade">
                                      <p:cBhvr>
                                        <p:cTn id="50" dur="1000"/>
                                        <p:tgtEl>
                                          <p:spTgt spid="253958"/>
                                        </p:tgtEl>
                                      </p:cBhvr>
                                    </p:animEffect>
                                    <p:anim calcmode="lin" valueType="num">
                                      <p:cBhvr>
                                        <p:cTn id="51" dur="1000"/>
                                        <p:tgtEl>
                                          <p:spTgt spid="25395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2" dur="1000"/>
                                        <p:tgtEl>
                                          <p:spTgt spid="253958"/>
                                        </p:tgtEl>
                                        <p:attrNameLst>
                                          <p:attrName>ppt_h</p:attrName>
                                        </p:attrNameLst>
                                      </p:cBhvr>
                                      <p:tavLst>
                                        <p:tav tm="0">
                                          <p:val>
                                            <p:strVal val="ppt_h"/>
                                          </p:val>
                                        </p:tav>
                                        <p:tav tm="100000">
                                          <p:val>
                                            <p:strVal val="ppt_h"/>
                                          </p:val>
                                        </p:tav>
                                      </p:tavLst>
                                    </p:anim>
                                    <p:set>
                                      <p:cBhvr>
                                        <p:cTn id="53" dur="1" fill="hold">
                                          <p:stCondLst>
                                            <p:cond delay="999"/>
                                          </p:stCondLst>
                                        </p:cTn>
                                        <p:tgtEl>
                                          <p:spTgt spid="253958"/>
                                        </p:tgtEl>
                                        <p:attrNameLst>
                                          <p:attrName>style.visibility</p:attrName>
                                        </p:attrNameLst>
                                      </p:cBhvr>
                                      <p:to>
                                        <p:strVal val="hidden"/>
                                      </p:to>
                                    </p:set>
                                  </p:childTnLst>
                                </p:cTn>
                              </p:par>
                            </p:childTnLst>
                          </p:cTn>
                        </p:par>
                      </p:childTnLst>
                    </p:cTn>
                  </p:par>
                </p:childTnLst>
              </p:cTn>
              <p:nextCondLst>
                <p:cond evt="onClick" delay="0">
                  <p:tgtEl>
                    <p:spTgt spid="253958"/>
                  </p:tgtEl>
                </p:cond>
              </p:nextCondLst>
            </p:seq>
          </p:childTnLst>
        </p:cTn>
      </p:par>
    </p:tnLst>
    <p:bldLst>
      <p:bldP spid="253954" grpId="0" animBg="1"/>
      <p:bldP spid="253955" grpId="0" animBg="1"/>
      <p:bldP spid="253956" grpId="0" animBg="1"/>
      <p:bldP spid="253958" grpId="0" animBg="1"/>
      <p:bldP spid="253959" grpId="0" animBg="1"/>
      <p:bldP spid="2539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1" name="Smiley Face 10">
            <a:hlinkClick r:id="rId3" action="ppaction://hlinksldjump"/>
          </p:cNvPr>
          <p:cNvSpPr/>
          <p:nvPr/>
        </p:nvSpPr>
        <p:spPr>
          <a:xfrm>
            <a:off x="17028876" y="9198186"/>
            <a:ext cx="1080120" cy="864096"/>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2" name="Bevel 11"/>
          <p:cNvSpPr/>
          <p:nvPr/>
        </p:nvSpPr>
        <p:spPr>
          <a:xfrm>
            <a:off x="48606" y="8696"/>
            <a:ext cx="18239394" cy="2434506"/>
          </a:xfrm>
          <a:prstGeom prst="bevel">
            <a:avLst/>
          </a:prstGeom>
        </p:spPr>
        <p:style>
          <a:lnRef idx="2">
            <a:schemeClr val="accent1"/>
          </a:lnRef>
          <a:fillRef idx="1">
            <a:schemeClr val="lt1"/>
          </a:fillRef>
          <a:effectRef idx="0">
            <a:schemeClr val="accent1"/>
          </a:effectRef>
          <a:fontRef idx="minor">
            <a:schemeClr val="dk1"/>
          </a:fontRef>
        </p:style>
        <p:txBody>
          <a:bodyPr anchor="ctr"/>
          <a:lstStyle/>
          <a:p>
            <a:pPr defTabSz="1371600">
              <a:defRPr/>
            </a:pPr>
            <a:r>
              <a:rPr lang="en-US" sz="4200" b="1" u="sng" dirty="0" err="1">
                <a:solidFill>
                  <a:prstClr val="black"/>
                </a:solidFill>
                <a:latin typeface="Times New Roman" pitchFamily="18" charset="0"/>
                <a:cs typeface="Times New Roman" pitchFamily="18" charset="0"/>
              </a:rPr>
              <a:t>Câu</a:t>
            </a:r>
            <a:r>
              <a:rPr lang="en-US" sz="4200" b="1" u="sng" dirty="0">
                <a:solidFill>
                  <a:prstClr val="black"/>
                </a:solidFill>
                <a:latin typeface="Times New Roman" pitchFamily="18" charset="0"/>
                <a:cs typeface="Times New Roman" pitchFamily="18" charset="0"/>
              </a:rPr>
              <a:t> </a:t>
            </a:r>
            <a:r>
              <a:rPr lang="en-US" sz="4200" b="1" u="sng" dirty="0" err="1">
                <a:solidFill>
                  <a:prstClr val="black"/>
                </a:solidFill>
                <a:latin typeface="Times New Roman" pitchFamily="18" charset="0"/>
                <a:cs typeface="Times New Roman" pitchFamily="18" charset="0"/>
              </a:rPr>
              <a:t>hỏi</a:t>
            </a:r>
            <a:r>
              <a:rPr lang="en-US" sz="4200" b="1" u="sng" dirty="0">
                <a:solidFill>
                  <a:prstClr val="black"/>
                </a:solidFill>
                <a:latin typeface="Times New Roman" pitchFamily="18" charset="0"/>
                <a:cs typeface="Times New Roman" pitchFamily="18" charset="0"/>
              </a:rPr>
              <a:t> 1</a:t>
            </a:r>
            <a:r>
              <a:rPr lang="en-US" sz="4200" dirty="0">
                <a:solidFill>
                  <a:prstClr val="black"/>
                </a:solidFill>
                <a:latin typeface="Times New Roman" pitchFamily="18" charset="0"/>
                <a:cs typeface="Times New Roman" pitchFamily="18" charset="0"/>
              </a:rPr>
              <a:t>. Giải </a:t>
            </a:r>
            <a:r>
              <a:rPr lang="en-US" sz="4200" dirty="0" err="1">
                <a:solidFill>
                  <a:prstClr val="black"/>
                </a:solidFill>
                <a:latin typeface="Times New Roman" pitchFamily="18" charset="0"/>
                <a:cs typeface="Times New Roman" pitchFamily="18" charset="0"/>
              </a:rPr>
              <a:t>thích</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tại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sao</a:t>
            </a:r>
            <a:r>
              <a:rPr lang="en-US" sz="4200" dirty="0">
                <a:solidFill>
                  <a:prstClr val="black"/>
                </a:solidFill>
                <a:latin typeface="Times New Roman" pitchFamily="18" charset="0"/>
                <a:cs typeface="Times New Roman" pitchFamily="18" charset="0"/>
              </a:rPr>
              <a:t>: </a:t>
            </a:r>
          </a:p>
          <a:p>
            <a:pPr defTabSz="1371600">
              <a:defRPr/>
            </a:pP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nhốt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một</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dế</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mèn</a:t>
            </a:r>
            <a:r>
              <a:rPr lang="en-US" sz="4200" dirty="0">
                <a:solidFill>
                  <a:prstClr val="black"/>
                </a:solidFill>
                <a:latin typeface="Times New Roman" pitchFamily="18" charset="0"/>
                <a:cs typeface="Times New Roman" pitchFamily="18" charset="0"/>
              </a:rPr>
              <a:t> ( </a:t>
            </a:r>
            <a:r>
              <a:rPr lang="en-US" sz="4200" dirty="0" err="1">
                <a:solidFill>
                  <a:prstClr val="black"/>
                </a:solidFill>
                <a:latin typeface="Times New Roman" pitchFamily="18" charset="0"/>
                <a:cs typeface="Times New Roman" pitchFamily="18" charset="0"/>
              </a:rPr>
              <a:t>hoặc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châu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chấu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vào</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một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lọ</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nhỏ</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rồi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đậy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nút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kín</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sau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một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thời</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gian</a:t>
            </a:r>
            <a:r>
              <a:rPr lang="en-US" sz="4200" dirty="0">
                <a:solidFill>
                  <a:prstClr val="black"/>
                </a:solidFill>
                <a:latin typeface="Times New Roman" pitchFamily="18" charset="0"/>
                <a:cs typeface="Times New Roman" pitchFamily="18" charset="0"/>
              </a:rPr>
              <a:t> con </a:t>
            </a:r>
            <a:r>
              <a:rPr lang="en-US" sz="4200" dirty="0" err="1">
                <a:solidFill>
                  <a:prstClr val="black"/>
                </a:solidFill>
                <a:latin typeface="Times New Roman" pitchFamily="18" charset="0"/>
                <a:cs typeface="Times New Roman" pitchFamily="18" charset="0"/>
              </a:rPr>
              <a:t>vật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sẽ</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chết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dù</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đầy</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đủ</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thức</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ăn</a:t>
            </a:r>
            <a:r>
              <a:rPr lang="en-US" sz="4200" dirty="0">
                <a:solidFill>
                  <a:prstClr val="black"/>
                </a:solidFill>
                <a:latin typeface="Times New Roman" pitchFamily="18" charset="0"/>
                <a:cs typeface="Times New Roman" pitchFamily="18" charset="0"/>
              </a:rPr>
              <a:t>?</a:t>
            </a:r>
          </a:p>
        </p:txBody>
      </p:sp>
      <p:pic>
        <p:nvPicPr>
          <p:cNvPr id="14" name="Picture 1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6" y="2443202"/>
            <a:ext cx="18239394" cy="4752527"/>
          </a:xfrm>
          <a:prstGeom prst="rect">
            <a:avLst/>
          </a:prstGeom>
        </p:spPr>
      </p:pic>
      <p:sp>
        <p:nvSpPr>
          <p:cNvPr id="15" name="Horizontal Scroll 14"/>
          <p:cNvSpPr/>
          <p:nvPr/>
        </p:nvSpPr>
        <p:spPr>
          <a:xfrm>
            <a:off x="48606" y="6969714"/>
            <a:ext cx="18239394" cy="2288232"/>
          </a:xfrm>
          <a:prstGeom prst="horizontalScroll">
            <a:avLst/>
          </a:prstGeom>
        </p:spPr>
        <p:style>
          <a:lnRef idx="1">
            <a:schemeClr val="accent5"/>
          </a:lnRef>
          <a:fillRef idx="2">
            <a:schemeClr val="accent5"/>
          </a:fillRef>
          <a:effectRef idx="1">
            <a:schemeClr val="accent5"/>
          </a:effectRef>
          <a:fontRef idx="minor">
            <a:schemeClr val="dk1"/>
          </a:fontRef>
        </p:style>
        <p:txBody>
          <a:bodyPr anchor="ctr"/>
          <a:lstStyle/>
          <a:p>
            <a:pPr defTabSz="1371600">
              <a:defRPr/>
            </a:pPr>
            <a:r>
              <a:rPr lang="en-US" sz="4200" b="1" i="1" dirty="0" err="1">
                <a:solidFill>
                  <a:prstClr val="black"/>
                </a:solidFill>
                <a:latin typeface="Times New Roman" pitchFamily="18" charset="0"/>
                <a:cs typeface="Times New Roman" pitchFamily="18" charset="0"/>
              </a:rPr>
              <a:t>Đáp</a:t>
            </a:r>
            <a:r>
              <a:rPr lang="en-US" sz="4200" b="1" i="1" dirty="0">
                <a:solidFill>
                  <a:prstClr val="black"/>
                </a:solidFill>
                <a:latin typeface="Times New Roman" pitchFamily="18" charset="0"/>
                <a:cs typeface="Times New Roman" pitchFamily="18" charset="0"/>
              </a:rPr>
              <a:t> </a:t>
            </a:r>
            <a:r>
              <a:rPr lang="en-US" sz="4200" b="1" i="1" dirty="0" err="1">
                <a:solidFill>
                  <a:prstClr val="black"/>
                </a:solidFill>
                <a:latin typeface="Times New Roman" pitchFamily="18" charset="0"/>
                <a:cs typeface="Times New Roman" pitchFamily="18" charset="0"/>
              </a:rPr>
              <a:t>án</a:t>
            </a:r>
            <a:r>
              <a:rPr lang="en-US" sz="4200" b="1" i="1" dirty="0">
                <a:solidFill>
                  <a:prstClr val="black"/>
                </a:solidFill>
                <a:latin typeface="Times New Roman" pitchFamily="18" charset="0"/>
                <a:cs typeface="Times New Roman" pitchFamily="18" charset="0"/>
              </a:rPr>
              <a:t>:</a:t>
            </a:r>
          </a:p>
          <a:p>
            <a:pPr defTabSz="1371600">
              <a:defRPr/>
            </a:pPr>
            <a:r>
              <a:rPr lang="en-US" sz="4200" dirty="0">
                <a:solidFill>
                  <a:prstClr val="black"/>
                </a:solidFill>
                <a:latin typeface="Times New Roman" pitchFamily="18" charset="0"/>
                <a:cs typeface="Times New Roman" pitchFamily="18" charset="0"/>
              </a:rPr>
              <a:t>Con </a:t>
            </a:r>
            <a:r>
              <a:rPr lang="en-US" sz="4200" dirty="0" err="1">
                <a:solidFill>
                  <a:prstClr val="black"/>
                </a:solidFill>
                <a:latin typeface="Times New Roman" pitchFamily="18" charset="0"/>
                <a:cs typeface="Times New Roman" pitchFamily="18" charset="0"/>
              </a:rPr>
              <a:t>vật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chết</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vì</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thiếu</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khí</a:t>
            </a:r>
            <a:r>
              <a:rPr lang="en-US" sz="4200" dirty="0">
                <a:solidFill>
                  <a:prstClr val="black"/>
                </a:solidFill>
                <a:latin typeface="Times New Roman" pitchFamily="18" charset="0"/>
                <a:cs typeface="Times New Roman" pitchFamily="18" charset="0"/>
              </a:rPr>
              <a:t> </a:t>
            </a:r>
            <a:r>
              <a:rPr lang="en-US" sz="4200" dirty="0" err="1">
                <a:solidFill>
                  <a:prstClr val="black"/>
                </a:solidFill>
                <a:latin typeface="Times New Roman" pitchFamily="18" charset="0"/>
                <a:cs typeface="Times New Roman" pitchFamily="18" charset="0"/>
              </a:rPr>
              <a:t>oxi</a:t>
            </a:r>
            <a:endParaRPr lang="en-US" sz="4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9028740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 y="1"/>
            <a:ext cx="18287999" cy="10236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miley Face 8">
            <a:hlinkClick r:id="rId4" action="ppaction://hlinksldjump"/>
          </p:cNvPr>
          <p:cNvSpPr/>
          <p:nvPr/>
        </p:nvSpPr>
        <p:spPr>
          <a:xfrm>
            <a:off x="16488816" y="8707896"/>
            <a:ext cx="1371600" cy="137160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10" name="Cloud Callout 9"/>
          <p:cNvSpPr/>
          <p:nvPr/>
        </p:nvSpPr>
        <p:spPr>
          <a:xfrm>
            <a:off x="13727940" y="390972"/>
            <a:ext cx="4000500" cy="2400300"/>
          </a:xfrm>
          <a:prstGeom prst="cloudCallout">
            <a:avLst>
              <a:gd name="adj1" fmla="val -45249"/>
              <a:gd name="adj2" fmla="val 58171"/>
            </a:avLst>
          </a:prstGeom>
        </p:spPr>
        <p:style>
          <a:lnRef idx="1">
            <a:schemeClr val="accent2"/>
          </a:lnRef>
          <a:fillRef idx="2">
            <a:schemeClr val="accent2"/>
          </a:fillRef>
          <a:effectRef idx="1">
            <a:schemeClr val="accent2"/>
          </a:effectRef>
          <a:fontRef idx="minor">
            <a:schemeClr val="dk1"/>
          </a:fontRef>
        </p:style>
        <p:txBody>
          <a:bodyPr anchor="ctr"/>
          <a:lstStyle/>
          <a:p>
            <a:pPr defTabSz="1371600">
              <a:defRPr/>
            </a:pPr>
            <a:r>
              <a:rPr lang="en-US" sz="4200" b="1" dirty="0" err="1">
                <a:solidFill>
                  <a:srgbClr val="C00000"/>
                </a:solidFill>
                <a:latin typeface="Times New Roman" pitchFamily="18" charset="0"/>
                <a:cs typeface="Times New Roman" pitchFamily="18" charset="0"/>
              </a:rPr>
              <a:t>Câu</a:t>
            </a:r>
            <a:r>
              <a:rPr lang="en-US" sz="4200" b="1" dirty="0">
                <a:solidFill>
                  <a:srgbClr val="C00000"/>
                </a:solidFill>
                <a:latin typeface="Times New Roman" pitchFamily="18" charset="0"/>
                <a:cs typeface="Times New Roman" pitchFamily="18" charset="0"/>
              </a:rPr>
              <a:t> </a:t>
            </a:r>
            <a:r>
              <a:rPr lang="en-US" sz="4200" b="1" dirty="0" err="1">
                <a:solidFill>
                  <a:srgbClr val="C00000"/>
                </a:solidFill>
                <a:latin typeface="Times New Roman" pitchFamily="18" charset="0"/>
                <a:cs typeface="Times New Roman" pitchFamily="18" charset="0"/>
              </a:rPr>
              <a:t>hỏi</a:t>
            </a:r>
            <a:r>
              <a:rPr lang="en-US" sz="4200" b="1" dirty="0">
                <a:solidFill>
                  <a:srgbClr val="C00000"/>
                </a:solidFill>
                <a:latin typeface="Times New Roman" pitchFamily="18" charset="0"/>
                <a:cs typeface="Times New Roman" pitchFamily="18" charset="0"/>
              </a:rPr>
              <a:t> 2</a:t>
            </a:r>
          </a:p>
        </p:txBody>
      </p:sp>
      <p:sp>
        <p:nvSpPr>
          <p:cNvPr id="11" name="Flowchart: Punched Tape 10"/>
          <p:cNvSpPr/>
          <p:nvPr/>
        </p:nvSpPr>
        <p:spPr>
          <a:xfrm>
            <a:off x="2447256" y="2169335"/>
            <a:ext cx="11280684" cy="2400300"/>
          </a:xfrm>
          <a:prstGeom prst="flowChartPunchedTape">
            <a:avLst/>
          </a:prstGeom>
          <a:solidFill>
            <a:srgbClr val="FFFFFF"/>
          </a:solidFill>
          <a:ln w="25400" cap="flat" cmpd="sng" algn="ctr">
            <a:solidFill>
              <a:srgbClr val="FFFFFF"/>
            </a:solidFill>
            <a:prstDash val="solid"/>
          </a:ln>
          <a:effectLst/>
        </p:spPr>
        <p:txBody>
          <a:bodyPr anchor="ctr"/>
          <a:lstStyle/>
          <a:p>
            <a:pPr defTabSz="1371600" fontAlgn="base">
              <a:spcBef>
                <a:spcPct val="0"/>
              </a:spcBef>
              <a:spcAft>
                <a:spcPct val="0"/>
              </a:spcAft>
              <a:defRPr/>
            </a:pPr>
            <a:r>
              <a:rPr lang="en-US" sz="4200" kern="0" dirty="0">
                <a:solidFill>
                  <a:srgbClr val="FF0000"/>
                </a:solidFill>
                <a:latin typeface="Times New Roman" pitchFamily="18" charset="0"/>
                <a:cs typeface="Times New Roman" pitchFamily="18" charset="0"/>
              </a:rPr>
              <a:t>Tại </a:t>
            </a:r>
            <a:r>
              <a:rPr lang="en-US" sz="4200" kern="0" dirty="0" err="1">
                <a:solidFill>
                  <a:srgbClr val="FF0000"/>
                </a:solidFill>
                <a:latin typeface="Times New Roman" pitchFamily="18" charset="0"/>
                <a:cs typeface="Times New Roman" pitchFamily="18" charset="0"/>
              </a:rPr>
              <a:t>sao</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các</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chất</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cháy</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trong</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oxi</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thường</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mãnh</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liệt</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hơn</a:t>
            </a:r>
            <a:r>
              <a:rPr lang="en-US" sz="4200" kern="0" dirty="0">
                <a:solidFill>
                  <a:srgbClr val="FF0000"/>
                </a:solidFill>
                <a:latin typeface="Times New Roman" pitchFamily="18" charset="0"/>
                <a:cs typeface="Times New Roman" pitchFamily="18" charset="0"/>
              </a:rPr>
              <a:t> ở </a:t>
            </a:r>
            <a:r>
              <a:rPr lang="en-US" sz="4200" kern="0" dirty="0" err="1">
                <a:solidFill>
                  <a:srgbClr val="FF0000"/>
                </a:solidFill>
                <a:latin typeface="Times New Roman" pitchFamily="18" charset="0"/>
                <a:cs typeface="Times New Roman" pitchFamily="18" charset="0"/>
              </a:rPr>
              <a:t>ngoài</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không</a:t>
            </a:r>
            <a:r>
              <a:rPr lang="en-US" sz="4200" kern="0" dirty="0">
                <a:solidFill>
                  <a:srgbClr val="FF0000"/>
                </a:solidFill>
                <a:latin typeface="Times New Roman" pitchFamily="18" charset="0"/>
                <a:cs typeface="Times New Roman" pitchFamily="18" charset="0"/>
              </a:rPr>
              <a:t> </a:t>
            </a:r>
            <a:r>
              <a:rPr lang="en-US" sz="4200" kern="0" dirty="0" err="1">
                <a:solidFill>
                  <a:srgbClr val="FF0000"/>
                </a:solidFill>
                <a:latin typeface="Times New Roman" pitchFamily="18" charset="0"/>
                <a:cs typeface="Times New Roman" pitchFamily="18" charset="0"/>
              </a:rPr>
              <a:t>khí</a:t>
            </a:r>
            <a:r>
              <a:rPr lang="en-US" sz="4200" kern="0" dirty="0">
                <a:solidFill>
                  <a:srgbClr val="FF0000"/>
                </a:solidFill>
                <a:latin typeface="Times New Roman" pitchFamily="18" charset="0"/>
                <a:cs typeface="Times New Roman" pitchFamily="18" charset="0"/>
              </a:rPr>
              <a:t>?</a:t>
            </a:r>
          </a:p>
        </p:txBody>
      </p:sp>
      <p:sp>
        <p:nvSpPr>
          <p:cNvPr id="12" name="Rectangle 11"/>
          <p:cNvSpPr/>
          <p:nvPr/>
        </p:nvSpPr>
        <p:spPr>
          <a:xfrm>
            <a:off x="2447256" y="4774368"/>
            <a:ext cx="11449272" cy="2628900"/>
          </a:xfrm>
          <a:prstGeom prst="rect">
            <a:avLst/>
          </a:prstGeom>
        </p:spPr>
        <p:style>
          <a:lnRef idx="2">
            <a:schemeClr val="dk1"/>
          </a:lnRef>
          <a:fillRef idx="1">
            <a:schemeClr val="lt1"/>
          </a:fillRef>
          <a:effectRef idx="0">
            <a:schemeClr val="dk1"/>
          </a:effectRef>
          <a:fontRef idx="minor">
            <a:schemeClr val="dk1"/>
          </a:fontRef>
        </p:style>
        <p:txBody>
          <a:bodyPr anchor="ctr"/>
          <a:lstStyle/>
          <a:p>
            <a:pPr defTabSz="1371600">
              <a:defRPr/>
            </a:pPr>
            <a:r>
              <a:rPr lang="en-US" sz="4200" b="1" u="sng" dirty="0" err="1">
                <a:solidFill>
                  <a:prstClr val="black"/>
                </a:solidFill>
                <a:latin typeface="Times New Roman" pitchFamily="18" charset="0"/>
                <a:ea typeface="Tahoma" pitchFamily="34" charset="0"/>
                <a:cs typeface="Times New Roman" pitchFamily="18" charset="0"/>
              </a:rPr>
              <a:t>Trả</a:t>
            </a:r>
            <a:r>
              <a:rPr lang="en-US" sz="4200" b="1" u="sng" dirty="0">
                <a:solidFill>
                  <a:prstClr val="black"/>
                </a:solidFill>
                <a:latin typeface="Times New Roman" pitchFamily="18" charset="0"/>
                <a:ea typeface="Tahoma" pitchFamily="34" charset="0"/>
                <a:cs typeface="Times New Roman" pitchFamily="18" charset="0"/>
              </a:rPr>
              <a:t> </a:t>
            </a:r>
            <a:r>
              <a:rPr lang="en-US" sz="4200" b="1" u="sng" dirty="0" err="1">
                <a:solidFill>
                  <a:prstClr val="black"/>
                </a:solidFill>
                <a:latin typeface="Times New Roman" pitchFamily="18" charset="0"/>
                <a:ea typeface="Tahoma" pitchFamily="34" charset="0"/>
                <a:cs typeface="Times New Roman" pitchFamily="18" charset="0"/>
              </a:rPr>
              <a:t>lời</a:t>
            </a:r>
            <a:r>
              <a:rPr lang="en-US" sz="4200" b="1" u="sng" dirty="0">
                <a:solidFill>
                  <a:prstClr val="black"/>
                </a:solidFill>
                <a:latin typeface="Times New Roman" pitchFamily="18" charset="0"/>
                <a:ea typeface="Tahoma" pitchFamily="34" charset="0"/>
                <a:cs typeface="Times New Roman" pitchFamily="18" charset="0"/>
              </a:rPr>
              <a:t>:</a:t>
            </a:r>
          </a:p>
          <a:p>
            <a:pPr defTabSz="1371600">
              <a:defRPr/>
            </a:pPr>
            <a:r>
              <a:rPr lang="en-US" sz="3600" dirty="0" err="1">
                <a:solidFill>
                  <a:prstClr val="black"/>
                </a:solidFill>
                <a:latin typeface="Times New Roman" pitchFamily="18" charset="0"/>
                <a:ea typeface="Tahoma" pitchFamily="34" charset="0"/>
                <a:cs typeface="Times New Roman" pitchFamily="18" charset="0"/>
              </a:rPr>
              <a:t>Vì</a:t>
            </a:r>
            <a:r>
              <a:rPr lang="en-US" sz="3600" dirty="0">
                <a:solidFill>
                  <a:prstClr val="black"/>
                </a:solidFill>
                <a:latin typeface="Times New Roman" pitchFamily="18" charset="0"/>
                <a:ea typeface="Tahoma" pitchFamily="34" charset="0"/>
                <a:cs typeface="Times New Roman" pitchFamily="18" charset="0"/>
              </a:rPr>
              <a:t> ở </a:t>
            </a:r>
            <a:r>
              <a:rPr lang="en-US" sz="3600" dirty="0" err="1">
                <a:solidFill>
                  <a:prstClr val="black"/>
                </a:solidFill>
                <a:latin typeface="Times New Roman" pitchFamily="18" charset="0"/>
                <a:ea typeface="Tahoma" pitchFamily="34" charset="0"/>
                <a:cs typeface="Times New Roman" pitchFamily="18" charset="0"/>
              </a:rPr>
              <a:t>ngoài</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không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khí</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oxi</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tỏa</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ra</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nhiệt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lượng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đốt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cháy</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chất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đo</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cùng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với</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các</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chất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khí</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khác</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trong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không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khí</a:t>
            </a:r>
            <a:r>
              <a:rPr lang="en-US" sz="3600" dirty="0">
                <a:solidFill>
                  <a:prstClr val="black"/>
                </a:solidFill>
                <a:latin typeface="Times New Roman" pitchFamily="18" charset="0"/>
                <a:ea typeface="Tahoma" pitchFamily="34" charset="0"/>
                <a:cs typeface="Times New Roman" pitchFamily="18" charset="0"/>
              </a:rPr>
              <a:t>.</a:t>
            </a:r>
          </a:p>
        </p:txBody>
      </p:sp>
    </p:spTree>
    <p:extLst>
      <p:ext uri="{BB962C8B-B14F-4D97-AF65-F5344CB8AC3E}">
        <p14:creationId xmlns:p14="http://schemas.microsoft.com/office/powerpoint/2010/main" val="2423479747"/>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5000" r="-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1292" y="4603440"/>
            <a:ext cx="12344400" cy="1714500"/>
          </a:xfrm>
        </p:spPr>
        <p:txBody>
          <a:bodyPr>
            <a:noAutofit/>
          </a:bodyPr>
          <a:lstStyle/>
          <a:p>
            <a:r>
              <a:rPr lang="en-US" sz="9000" dirty="0">
                <a:solidFill>
                  <a:srgbClr val="FF0000"/>
                </a:solidFill>
              </a:rPr>
              <a:t>Bạn được cộng 10 điểm.</a:t>
            </a:r>
            <a:endParaRPr lang="vi-VN" sz="9000" dirty="0">
              <a:solidFill>
                <a:srgbClr val="FF0000"/>
              </a:solidFill>
            </a:endParaRPr>
          </a:p>
        </p:txBody>
      </p:sp>
      <p:sp>
        <p:nvSpPr>
          <p:cNvPr id="4" name="Title 1"/>
          <p:cNvSpPr txBox="1">
            <a:spLocks/>
          </p:cNvSpPr>
          <p:nvPr/>
        </p:nvSpPr>
        <p:spPr>
          <a:xfrm>
            <a:off x="2987316" y="931032"/>
            <a:ext cx="12344400" cy="1714500"/>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371600"/>
            <a:r>
              <a:rPr lang="en-US" sz="13200">
                <a:solidFill>
                  <a:srgbClr val="FF0000"/>
                </a:solidFill>
                <a:latin typeface="Calibri"/>
              </a:rPr>
              <a:t>Ô kim cương</a:t>
            </a:r>
            <a:endParaRPr lang="vi-VN" sz="13200" dirty="0">
              <a:solidFill>
                <a:srgbClr val="FF0000"/>
              </a:solidFill>
              <a:latin typeface="Times New Roman" panose="02020603050405020304" pitchFamily="18" charset="0"/>
            </a:endParaRPr>
          </a:p>
        </p:txBody>
      </p:sp>
      <p:sp>
        <p:nvSpPr>
          <p:cNvPr id="5" name="Explosion 1 4">
            <a:hlinkClick r:id="rId4" action="ppaction://hlinksldjump"/>
          </p:cNvPr>
          <p:cNvSpPr/>
          <p:nvPr/>
        </p:nvSpPr>
        <p:spPr>
          <a:xfrm>
            <a:off x="14652612" y="8923920"/>
            <a:ext cx="1349388" cy="1363080"/>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25645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61096" y="22860"/>
            <a:ext cx="12822104" cy="748344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75415" y="2851357"/>
            <a:ext cx="6841311" cy="9245015"/>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68370">
            <a:off x="3817189" y="1983985"/>
            <a:ext cx="948535" cy="1134118"/>
          </a:xfrm>
          <a:prstGeom prst="rect">
            <a:avLst/>
          </a:prstGeom>
        </p:spPr>
      </p:pic>
      <p:pic>
        <p:nvPicPr>
          <p:cNvPr id="1026" name="Picture 2" descr="Oxygen wordmark Logo ! treatment logo corona corona logo branding logo branding natural medical logo natural doctor logo doctor logo medical logo logo design logo wordmark logo wordmark oxygen wordmark logo oxygen logo oxyg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342900"/>
            <a:ext cx="11251161" cy="63784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5002761" y="809906"/>
            <a:ext cx="11049000" cy="1041504"/>
          </a:xfrm>
          <a:prstGeom prst="rect">
            <a:avLst/>
          </a:prstGeom>
        </p:spPr>
        <p:txBody>
          <a:bodyPr wrap="square" lIns="0" tIns="0" rIns="0" bIns="0" rtlCol="0" anchor="t">
            <a:spAutoFit/>
          </a:bodyPr>
          <a:lstStyle/>
          <a:p>
            <a:pPr algn="ctr">
              <a:lnSpc>
                <a:spcPts val="7808"/>
              </a:lnSpc>
            </a:pPr>
            <a:r>
              <a:rPr lang="en-US" sz="8000" dirty="0" err="1">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Chủ</a:t>
            </a:r>
            <a:r>
              <a:rPr lang="en-US" sz="8000" dirty="0">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 </a:t>
            </a:r>
            <a:r>
              <a:rPr lang="en-US" sz="8000" dirty="0" err="1">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đề</a:t>
            </a:r>
            <a:r>
              <a:rPr lang="en-US" sz="8000" dirty="0">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 3 – </a:t>
            </a:r>
            <a:r>
              <a:rPr lang="en-US" sz="8000" dirty="0" err="1">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Bài</a:t>
            </a:r>
            <a:r>
              <a:rPr lang="en-US" sz="8000" dirty="0">
                <a:solidFill>
                  <a:srgbClr val="FA7A4A"/>
                </a:solidFill>
                <a:latin typeface="#9Slide04 Noto Serif Bold" panose="02020800060500020200" pitchFamily="18" charset="0"/>
                <a:ea typeface="#9Slide04 Noto Serif Bold" panose="02020800060500020200" pitchFamily="18" charset="0"/>
                <a:cs typeface="#9Slide04 Noto Serif Bold" panose="02020800060500020200" pitchFamily="18" charset="0"/>
              </a:rPr>
              <a:t> 9</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iley Face 4">
            <a:hlinkClick r:id="rId2" action="ppaction://hlinksldjump"/>
          </p:cNvPr>
          <p:cNvSpPr/>
          <p:nvPr/>
        </p:nvSpPr>
        <p:spPr>
          <a:xfrm>
            <a:off x="17028876" y="9102287"/>
            <a:ext cx="972108" cy="823020"/>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012" y="371853"/>
            <a:ext cx="5184576" cy="5095683"/>
          </a:xfrm>
          <a:prstGeom prst="rect">
            <a:avLst/>
          </a:prstGeom>
        </p:spPr>
      </p:pic>
      <p:pic>
        <p:nvPicPr>
          <p:cNvPr id="9" name="Picture 8"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5" y="2983260"/>
            <a:ext cx="6372708" cy="6892230"/>
          </a:xfrm>
          <a:prstGeom prst="rect">
            <a:avLst/>
          </a:prstGeom>
        </p:spPr>
      </p:pic>
      <p:sp>
        <p:nvSpPr>
          <p:cNvPr id="10" name="Oval Callout 9"/>
          <p:cNvSpPr/>
          <p:nvPr/>
        </p:nvSpPr>
        <p:spPr>
          <a:xfrm>
            <a:off x="179004" y="174948"/>
            <a:ext cx="7668852" cy="2484276"/>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800" b="1" dirty="0">
                <a:solidFill>
                  <a:prstClr val="black"/>
                </a:solidFill>
                <a:latin typeface="Times New Roman" panose="02020603050405020304" pitchFamily="18" charset="0"/>
                <a:cs typeface="Times New Roman" panose="02020603050405020304" pitchFamily="18" charset="0"/>
              </a:rPr>
              <a:t>Tại </a:t>
            </a:r>
            <a:r>
              <a:rPr lang="en-US" sz="4800" b="1" dirty="0" err="1">
                <a:solidFill>
                  <a:prstClr val="black"/>
                </a:solidFill>
                <a:latin typeface="Times New Roman" panose="02020603050405020304" pitchFamily="18" charset="0"/>
                <a:cs typeface="Times New Roman" panose="02020603050405020304" pitchFamily="18" charset="0"/>
              </a:rPr>
              <a:t>sao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càng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lên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cao</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càng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thấy</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khó</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thở</a:t>
            </a:r>
            <a:r>
              <a:rPr lang="en-US" sz="4800" b="1" dirty="0">
                <a:solidFill>
                  <a:prstClr val="black"/>
                </a:solidFill>
                <a:latin typeface="Times New Roman" panose="02020603050405020304" pitchFamily="18" charset="0"/>
                <a:cs typeface="Times New Roman" panose="02020603050405020304" pitchFamily="18" charset="0"/>
              </a:rPr>
              <a:t> ? </a:t>
            </a:r>
          </a:p>
        </p:txBody>
      </p:sp>
      <p:sp>
        <p:nvSpPr>
          <p:cNvPr id="11" name="Rectangle 10"/>
          <p:cNvSpPr/>
          <p:nvPr/>
        </p:nvSpPr>
        <p:spPr>
          <a:xfrm>
            <a:off x="6551712" y="5791572"/>
            <a:ext cx="11449272" cy="2628900"/>
          </a:xfrm>
          <a:prstGeom prst="rect">
            <a:avLst/>
          </a:prstGeom>
          <a:solidFill>
            <a:srgbClr val="FFC000"/>
          </a:solidFill>
        </p:spPr>
        <p:style>
          <a:lnRef idx="2">
            <a:schemeClr val="dk1"/>
          </a:lnRef>
          <a:fillRef idx="1">
            <a:schemeClr val="lt1"/>
          </a:fillRef>
          <a:effectRef idx="0">
            <a:schemeClr val="dk1"/>
          </a:effectRef>
          <a:fontRef idx="minor">
            <a:schemeClr val="dk1"/>
          </a:fontRef>
        </p:style>
        <p:txBody>
          <a:bodyPr anchor="ctr"/>
          <a:lstStyle/>
          <a:p>
            <a:pPr defTabSz="1371600">
              <a:defRPr/>
            </a:pPr>
            <a:r>
              <a:rPr lang="en-US" sz="4200" b="1" u="sng" dirty="0" err="1">
                <a:solidFill>
                  <a:prstClr val="black"/>
                </a:solidFill>
                <a:latin typeface="Times New Roman" pitchFamily="18" charset="0"/>
                <a:ea typeface="Tahoma" pitchFamily="34" charset="0"/>
                <a:cs typeface="Times New Roman" pitchFamily="18" charset="0"/>
              </a:rPr>
              <a:t>Trả</a:t>
            </a:r>
            <a:r>
              <a:rPr lang="en-US" sz="4200" b="1" u="sng" dirty="0">
                <a:solidFill>
                  <a:prstClr val="black"/>
                </a:solidFill>
                <a:latin typeface="Times New Roman" pitchFamily="18" charset="0"/>
                <a:ea typeface="Tahoma" pitchFamily="34" charset="0"/>
                <a:cs typeface="Times New Roman" pitchFamily="18" charset="0"/>
              </a:rPr>
              <a:t> </a:t>
            </a:r>
            <a:r>
              <a:rPr lang="en-US" sz="4200" b="1" u="sng" dirty="0" err="1">
                <a:solidFill>
                  <a:prstClr val="black"/>
                </a:solidFill>
                <a:latin typeface="Times New Roman" pitchFamily="18" charset="0"/>
                <a:ea typeface="Tahoma" pitchFamily="34" charset="0"/>
                <a:cs typeface="Times New Roman" pitchFamily="18" charset="0"/>
              </a:rPr>
              <a:t>lời</a:t>
            </a:r>
            <a:r>
              <a:rPr lang="en-US" sz="4200" b="1" u="sng" dirty="0">
                <a:solidFill>
                  <a:prstClr val="black"/>
                </a:solidFill>
                <a:latin typeface="Times New Roman" pitchFamily="18" charset="0"/>
                <a:ea typeface="Tahoma" pitchFamily="34" charset="0"/>
                <a:cs typeface="Times New Roman" pitchFamily="18" charset="0"/>
              </a:rPr>
              <a:t>:</a:t>
            </a:r>
          </a:p>
          <a:p>
            <a:pPr defTabSz="1371600">
              <a:defRPr/>
            </a:pPr>
            <a:r>
              <a:rPr lang="en-US" sz="3600" dirty="0" err="1">
                <a:solidFill>
                  <a:prstClr val="black"/>
                </a:solidFill>
                <a:latin typeface="Times New Roman" pitchFamily="18" charset="0"/>
                <a:ea typeface="Tahoma" pitchFamily="34" charset="0"/>
                <a:cs typeface="Times New Roman" pitchFamily="18" charset="0"/>
              </a:rPr>
              <a:t>Vì</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càng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lên</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cao</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áp</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suất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không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khí</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giảm</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dần</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không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khí</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trở</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lên</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loãng</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và</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chứa</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ít</a:t>
            </a:r>
            <a:r>
              <a:rPr lang="en-US" sz="3600" dirty="0">
                <a:solidFill>
                  <a:prstClr val="black"/>
                </a:solidFill>
                <a:latin typeface="Times New Roman" pitchFamily="18" charset="0"/>
                <a:ea typeface="Tahoma" pitchFamily="34" charset="0"/>
                <a:cs typeface="Times New Roman" pitchFamily="18" charset="0"/>
              </a:rPr>
              <a:t> oxygen </a:t>
            </a:r>
            <a:r>
              <a:rPr lang="en-US" sz="3600" dirty="0" err="1">
                <a:solidFill>
                  <a:prstClr val="black"/>
                </a:solidFill>
                <a:latin typeface="Times New Roman" pitchFamily="18" charset="0"/>
                <a:ea typeface="Tahoma" pitchFamily="34" charset="0"/>
                <a:cs typeface="Times New Roman" pitchFamily="18" charset="0"/>
              </a:rPr>
              <a:t>hơn</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phổi</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sẽ</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gặp</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nhiều</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khó</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khăn</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để</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hít</a:t>
            </a:r>
            <a:r>
              <a:rPr lang="en-US" sz="3600" dirty="0">
                <a:solidFill>
                  <a:prstClr val="black"/>
                </a:solidFill>
                <a:latin typeface="Times New Roman" pitchFamily="18" charset="0"/>
                <a:ea typeface="Tahoma" pitchFamily="34" charset="0"/>
                <a:cs typeface="Times New Roman" pitchFamily="18" charset="0"/>
              </a:rPr>
              <a:t> </a:t>
            </a:r>
            <a:r>
              <a:rPr lang="en-US" sz="3600" dirty="0" err="1">
                <a:solidFill>
                  <a:prstClr val="black"/>
                </a:solidFill>
                <a:latin typeface="Times New Roman" pitchFamily="18" charset="0"/>
                <a:ea typeface="Tahoma" pitchFamily="34" charset="0"/>
                <a:cs typeface="Times New Roman" pitchFamily="18" charset="0"/>
              </a:rPr>
              <a:t>thở</a:t>
            </a:r>
            <a:r>
              <a:rPr lang="en-US" sz="3600" dirty="0">
                <a:solidFill>
                  <a:prstClr val="black"/>
                </a:solidFill>
                <a:latin typeface="Times New Roman" pitchFamily="18" charset="0"/>
                <a:ea typeface="Tahoma" pitchFamily="34" charset="0"/>
                <a:cs typeface="Times New Roman" pitchFamily="18" charset="0"/>
              </a:rPr>
              <a:t>.</a:t>
            </a:r>
          </a:p>
        </p:txBody>
      </p:sp>
    </p:spTree>
    <p:extLst>
      <p:ext uri="{BB962C8B-B14F-4D97-AF65-F5344CB8AC3E}">
        <p14:creationId xmlns:p14="http://schemas.microsoft.com/office/powerpoint/2010/main" val="1365155676"/>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10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miley Face 4">
            <a:hlinkClick r:id="rId3" action="ppaction://hlinksldjump"/>
          </p:cNvPr>
          <p:cNvSpPr/>
          <p:nvPr/>
        </p:nvSpPr>
        <p:spPr>
          <a:xfrm>
            <a:off x="16920864" y="390972"/>
            <a:ext cx="756084" cy="648072"/>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
        <p:nvSpPr>
          <p:cNvPr id="9" name="Title 1"/>
          <p:cNvSpPr>
            <a:spLocks noGrp="1"/>
          </p:cNvSpPr>
          <p:nvPr>
            <p:ph type="title"/>
          </p:nvPr>
        </p:nvSpPr>
        <p:spPr>
          <a:xfrm>
            <a:off x="827076" y="195933"/>
            <a:ext cx="13933548" cy="843111"/>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Oxygen </a:t>
            </a:r>
            <a:r>
              <a:rPr lang="en-US" sz="4800" b="1" dirty="0" err="1">
                <a:solidFill>
                  <a:srgbClr val="FF0000"/>
                </a:solidFill>
                <a:latin typeface="Times New Roman" panose="02020603050405020304" pitchFamily="18" charset="0"/>
                <a:cs typeface="Times New Roman" panose="02020603050405020304" pitchFamily="18" charset="0"/>
              </a:rPr>
              <a:t>có</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những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tính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chất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sau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đây</a:t>
            </a:r>
            <a:r>
              <a:rPr lang="en-US" sz="4800" b="1" dirty="0">
                <a:solidFill>
                  <a:srgbClr val="FF0000"/>
                </a:solidFill>
                <a:latin typeface="Times New Roman" panose="02020603050405020304" pitchFamily="18" charset="0"/>
                <a:cs typeface="Times New Roman" panose="02020603050405020304" pitchFamily="18" charset="0"/>
              </a:rPr>
              <a:t>?</a:t>
            </a:r>
            <a:endParaRPr lang="vi-VN" sz="4800" b="1" dirty="0">
              <a:solidFill>
                <a:srgbClr val="FF0000"/>
              </a:solidFill>
              <a:latin typeface="Times New Roman" panose="02020603050405020304" pitchFamily="18" charset="0"/>
              <a:cs typeface="Times New Roman" panose="02020603050405020304" pitchFamily="18" charset="0"/>
            </a:endParaRPr>
          </a:p>
        </p:txBody>
      </p:sp>
      <p:sp>
        <p:nvSpPr>
          <p:cNvPr id="10" name="Title 1"/>
          <p:cNvSpPr txBox="1">
            <a:spLocks/>
          </p:cNvSpPr>
          <p:nvPr/>
        </p:nvSpPr>
        <p:spPr>
          <a:xfrm>
            <a:off x="424818" y="1055409"/>
            <a:ext cx="17892972" cy="8815908"/>
          </a:xfrm>
          <a:prstGeom prst="rect">
            <a:avLst/>
          </a:prstGeom>
        </p:spPr>
        <p:txBody>
          <a:bodyPr vert="horz" lIns="137160" tIns="68580" rIns="137160" bIns="685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71525" indent="-771525" algn="l" defTabSz="1371600">
              <a:lnSpc>
                <a:spcPct val="150000"/>
              </a:lnSpc>
              <a:buFontTx/>
              <a:buAutoNum type="alphaUcPeriod"/>
            </a:pPr>
            <a:r>
              <a:rPr lang="en-US" sz="4200" b="1" dirty="0">
                <a:solidFill>
                  <a:prstClr val="black"/>
                </a:solidFill>
                <a:latin typeface="Times New Roman" panose="02020603050405020304" pitchFamily="18" charset="0"/>
                <a:cs typeface="Times New Roman" panose="02020603050405020304" pitchFamily="18" charset="0"/>
              </a:rPr>
              <a:t>Ở </a:t>
            </a:r>
            <a:r>
              <a:rPr lang="en-US" sz="4200" b="1" dirty="0" err="1">
                <a:solidFill>
                  <a:prstClr val="black"/>
                </a:solidFill>
                <a:latin typeface="Times New Roman" panose="02020603050405020304" pitchFamily="18" charset="0"/>
                <a:cs typeface="Times New Roman" panose="02020603050405020304" pitchFamily="18" charset="0"/>
              </a:rPr>
              <a:t>điều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kiện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thường</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mùi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vị</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ít</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nước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nặng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hơn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cháy</a:t>
            </a:r>
            <a:r>
              <a:rPr lang="en-US" sz="4200" b="1" dirty="0">
                <a:solidFill>
                  <a:prstClr val="black"/>
                </a:solidFill>
                <a:latin typeface="Times New Roman" panose="02020603050405020304" pitchFamily="18" charset="0"/>
                <a:cs typeface="Times New Roman" panose="02020603050405020304" pitchFamily="18" charset="0"/>
              </a:rPr>
              <a:t>. </a:t>
            </a:r>
          </a:p>
          <a:p>
            <a:pPr marL="771525" indent="-771525" algn="l" defTabSz="1371600">
              <a:lnSpc>
                <a:spcPct val="150000"/>
              </a:lnSpc>
              <a:buFontTx/>
              <a:buAutoNum type="alphaUcPeriod"/>
            </a:pPr>
            <a:r>
              <a:rPr lang="en-US" sz="4200" b="1" dirty="0">
                <a:solidFill>
                  <a:prstClr val="black"/>
                </a:solidFill>
                <a:latin typeface="Times New Roman" panose="02020603050405020304" pitchFamily="18" charset="0"/>
                <a:cs typeface="Times New Roman" panose="02020603050405020304" pitchFamily="18" charset="0"/>
              </a:rPr>
              <a:t>Ở </a:t>
            </a:r>
            <a:r>
              <a:rPr lang="en-US" sz="4200" b="1" dirty="0" err="1">
                <a:solidFill>
                  <a:prstClr val="black"/>
                </a:solidFill>
                <a:latin typeface="Times New Roman" panose="02020603050405020304" pitchFamily="18" charset="0"/>
                <a:cs typeface="Times New Roman" panose="02020603050405020304" pitchFamily="18" charset="0"/>
              </a:rPr>
              <a:t>điều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kiện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thường</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mùi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vị</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ít</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nước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nặng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hơn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cháy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sống</a:t>
            </a:r>
            <a:r>
              <a:rPr lang="en-US" sz="4200" b="1" dirty="0">
                <a:solidFill>
                  <a:prstClr val="black"/>
                </a:solidFill>
                <a:latin typeface="Times New Roman" panose="02020603050405020304" pitchFamily="18" charset="0"/>
                <a:cs typeface="Times New Roman" panose="02020603050405020304" pitchFamily="18" charset="0"/>
              </a:rPr>
              <a:t>.</a:t>
            </a:r>
          </a:p>
          <a:p>
            <a:pPr marL="771525" indent="-771525" algn="l" defTabSz="1371600">
              <a:lnSpc>
                <a:spcPct val="150000"/>
              </a:lnSpc>
              <a:buFontTx/>
              <a:buAutoNum type="alphaUcPeriod"/>
            </a:pPr>
            <a:r>
              <a:rPr lang="en-US" sz="4200" b="1" dirty="0">
                <a:solidFill>
                  <a:prstClr val="black"/>
                </a:solidFill>
                <a:latin typeface="Times New Roman" panose="02020603050405020304" pitchFamily="18" charset="0"/>
                <a:cs typeface="Times New Roman" panose="02020603050405020304" pitchFamily="18" charset="0"/>
              </a:rPr>
              <a:t>Ở </a:t>
            </a:r>
            <a:r>
              <a:rPr lang="en-US" sz="4200" b="1" dirty="0" err="1">
                <a:solidFill>
                  <a:prstClr val="black"/>
                </a:solidFill>
                <a:latin typeface="Times New Roman" panose="02020603050405020304" pitchFamily="18" charset="0"/>
                <a:cs typeface="Times New Roman" panose="02020603050405020304" pitchFamily="18" charset="0"/>
              </a:rPr>
              <a:t>điều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kiện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thường</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mùi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vị</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ít</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nước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nhẹ</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hơn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cháy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sống</a:t>
            </a:r>
            <a:r>
              <a:rPr lang="en-US" sz="4200" b="1" dirty="0">
                <a:solidFill>
                  <a:prstClr val="black"/>
                </a:solidFill>
                <a:latin typeface="Times New Roman" panose="02020603050405020304" pitchFamily="18" charset="0"/>
                <a:cs typeface="Times New Roman" panose="02020603050405020304" pitchFamily="18" charset="0"/>
              </a:rPr>
              <a:t>.</a:t>
            </a:r>
          </a:p>
          <a:p>
            <a:pPr marL="771525" indent="-771525" algn="l" defTabSz="1371600">
              <a:lnSpc>
                <a:spcPct val="150000"/>
              </a:lnSpc>
              <a:buFontTx/>
              <a:buAutoNum type="alphaUcPeriod"/>
            </a:pPr>
            <a:r>
              <a:rPr lang="en-US" sz="4200" b="1" dirty="0">
                <a:solidFill>
                  <a:prstClr val="black"/>
                </a:solidFill>
                <a:latin typeface="Times New Roman" panose="02020603050405020304" pitchFamily="18" charset="0"/>
                <a:cs typeface="Times New Roman" panose="02020603050405020304" pitchFamily="18" charset="0"/>
              </a:rPr>
              <a:t>Ở </a:t>
            </a:r>
            <a:r>
              <a:rPr lang="en-US" sz="4200" b="1" dirty="0" err="1">
                <a:solidFill>
                  <a:prstClr val="black"/>
                </a:solidFill>
                <a:latin typeface="Times New Roman" panose="02020603050405020304" pitchFamily="18" charset="0"/>
                <a:cs typeface="Times New Roman" panose="02020603050405020304" pitchFamily="18" charset="0"/>
              </a:rPr>
              <a:t>điều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kiện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thường</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mùi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vị</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nhiều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trong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nước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nặng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hơn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không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khí</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duy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trì</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cháy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và</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sự</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sống</a:t>
            </a:r>
            <a:r>
              <a:rPr lang="en-US" sz="4200" b="1" dirty="0">
                <a:solidFill>
                  <a:prstClr val="black"/>
                </a:solidFill>
                <a:latin typeface="Times New Roman" panose="02020603050405020304" pitchFamily="18" charset="0"/>
                <a:cs typeface="Times New Roman" panose="02020603050405020304" pitchFamily="18" charset="0"/>
              </a:rPr>
              <a:t>.</a:t>
            </a:r>
          </a:p>
          <a:p>
            <a:pPr marL="771525" indent="-771525" algn="l" defTabSz="1371600">
              <a:lnSpc>
                <a:spcPct val="150000"/>
              </a:lnSpc>
              <a:buFontTx/>
              <a:buAutoNum type="alphaUcPeriod"/>
            </a:pPr>
            <a:endParaRPr lang="vi-VN" sz="4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1872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0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1000"/>
                                        <p:tgtEl>
                                          <p:spTgt spid="9"/>
                                        </p:tgtEl>
                                      </p:cBhvr>
                                    </p:animEffect>
                                  </p:childTnLst>
                                </p:cTn>
                              </p:par>
                            </p:childTnLst>
                          </p:cTn>
                        </p:par>
                        <p:par>
                          <p:cTn id="12" fill="hold">
                            <p:stCondLst>
                              <p:cond delay="2000"/>
                            </p:stCondLst>
                            <p:childTnLst>
                              <p:par>
                                <p:cTn id="13" presetID="16" presetClass="entr" presetSubtype="37"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checkerboard(across)">
                                      <p:cBhvr>
                                        <p:cTn id="20" dur="500"/>
                                        <p:tgtEl>
                                          <p:spTgt spid="10">
                                            <p:txEl>
                                              <p:pRg st="0" end="0"/>
                                            </p:txEl>
                                          </p:spTgt>
                                        </p:tgtEl>
                                      </p:cBhvr>
                                    </p:animEffect>
                                  </p:childTnLst>
                                </p:cTn>
                              </p:par>
                              <p:par>
                                <p:cTn id="21" presetID="5" presetClass="entr" presetSubtype="10" fill="hold" nodeType="withEffect">
                                  <p:stCondLst>
                                    <p:cond delay="0"/>
                                  </p:stCondLst>
                                  <p:iterate type="lt">
                                    <p:tmPct val="0"/>
                                  </p:iterate>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checkerboard(across)">
                                      <p:cBhvr>
                                        <p:cTn id="23" dur="500"/>
                                        <p:tgtEl>
                                          <p:spTgt spid="10">
                                            <p:txEl>
                                              <p:pRg st="1" end="1"/>
                                            </p:txEl>
                                          </p:spTgt>
                                        </p:tgtEl>
                                      </p:cBhvr>
                                    </p:animEffect>
                                  </p:childTnLst>
                                </p:cTn>
                              </p:par>
                              <p:par>
                                <p:cTn id="24" presetID="5" presetClass="entr" presetSubtype="10"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checkerboard(across)">
                                      <p:cBhvr>
                                        <p:cTn id="26" dur="500"/>
                                        <p:tgtEl>
                                          <p:spTgt spid="10">
                                            <p:txEl>
                                              <p:pRg st="2" end="2"/>
                                            </p:txEl>
                                          </p:spTgt>
                                        </p:tgtEl>
                                      </p:cBhvr>
                                    </p:animEffect>
                                  </p:childTnLst>
                                </p:cTn>
                              </p:par>
                              <p:par>
                                <p:cTn id="27" presetID="5" presetClass="entr" presetSubtype="1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checkerboard(across)">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mph" presetSubtype="0" fill="hold" nodeType="clickEffect">
                                  <p:stCondLst>
                                    <p:cond delay="0"/>
                                  </p:stCondLst>
                                  <p:iterate type="lt">
                                    <p:tmPct val="4000"/>
                                  </p:iterate>
                                  <p:childTnLst>
                                    <p:set>
                                      <p:cBhvr override="childStyle">
                                        <p:cTn id="33" dur="500" fill="hold"/>
                                        <p:tgtEl>
                                          <p:spTgt spid="10">
                                            <p:txEl>
                                              <p:pRg st="1" end="1"/>
                                            </p:txEl>
                                          </p:spTgt>
                                        </p:tgtEl>
                                        <p:attrNameLst>
                                          <p:attrName>style.color</p:attrName>
                                        </p:attrNameLst>
                                      </p:cBhvr>
                                      <p:to>
                                        <p:clrVal>
                                          <a:srgbClr val="0000CC"/>
                                        </p:clrVal>
                                      </p:to>
                                    </p:set>
                                    <p:set>
                                      <p:cBhvr>
                                        <p:cTn id="34" dur="500" fill="hold"/>
                                        <p:tgtEl>
                                          <p:spTgt spid="10">
                                            <p:txEl>
                                              <p:pRg st="1" end="1"/>
                                            </p:txEl>
                                          </p:spTgt>
                                        </p:tgtEl>
                                        <p:attrNameLst>
                                          <p:attrName>fillcolor</p:attrName>
                                        </p:attrNameLst>
                                      </p:cBhvr>
                                      <p:to>
                                        <p:clrVal>
                                          <a:srgbClr val="0000CC"/>
                                        </p:clrVal>
                                      </p:to>
                                    </p:set>
                                    <p:set>
                                      <p:cBhvr>
                                        <p:cTn id="35" dur="500" fill="hold"/>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91772" y="411957"/>
            <a:ext cx="8224428" cy="843111"/>
          </a:xfrm>
        </p:spPr>
        <p:txBody>
          <a:bodyPr>
            <a:normAutofit fontScale="90000"/>
          </a:bodyPr>
          <a:lstStyle/>
          <a:p>
            <a:r>
              <a:rPr lang="en-US" dirty="0">
                <a:solidFill>
                  <a:srgbClr val="0000CC"/>
                </a:solidFill>
              </a:rPr>
              <a:t>Ô may mắn.</a:t>
            </a:r>
            <a:endParaRPr lang="vi-VN" dirty="0">
              <a:solidFill>
                <a:srgbClr val="0000CC"/>
              </a:solidFill>
            </a:endParaRPr>
          </a:p>
        </p:txBody>
      </p:sp>
      <p:sp>
        <p:nvSpPr>
          <p:cNvPr id="4" name="TextBox 3"/>
          <p:cNvSpPr txBox="1"/>
          <p:nvPr/>
        </p:nvSpPr>
        <p:spPr>
          <a:xfrm>
            <a:off x="2448780" y="9031934"/>
            <a:ext cx="13716000" cy="1107996"/>
          </a:xfrm>
          <a:prstGeom prst="rect">
            <a:avLst/>
          </a:prstGeom>
          <a:noFill/>
        </p:spPr>
        <p:txBody>
          <a:bodyPr wrap="square" rtlCol="0">
            <a:spAutoFit/>
          </a:bodyPr>
          <a:lstStyle/>
          <a:p>
            <a:pPr defTabSz="1371600"/>
            <a:r>
              <a:rPr lang="en-US" sz="6600" dirty="0">
                <a:solidFill>
                  <a:srgbClr val="0000CC"/>
                </a:solidFill>
                <a:latin typeface="Calibri"/>
              </a:rPr>
              <a:t>Bạn được tặng 10 viên ngọc </a:t>
            </a:r>
            <a:r>
              <a:rPr lang="en-US" sz="6600" dirty="0" err="1">
                <a:solidFill>
                  <a:srgbClr val="0000CC"/>
                </a:solidFill>
                <a:latin typeface="Calibri"/>
              </a:rPr>
              <a:t>Rubi</a:t>
            </a:r>
            <a:r>
              <a:rPr lang="en-US" sz="6600" dirty="0">
                <a:solidFill>
                  <a:srgbClr val="0000CC"/>
                </a:solidFill>
                <a:latin typeface="Calibri"/>
              </a:rPr>
              <a:t>.</a:t>
            </a:r>
            <a:endParaRPr lang="vi-VN" sz="6600" dirty="0">
              <a:solidFill>
                <a:srgbClr val="0000CC"/>
              </a:solidFill>
              <a:latin typeface="Times New Roman" panose="02020603050405020304" pitchFamily="18" charset="0"/>
            </a:endParaRPr>
          </a:p>
        </p:txBody>
      </p:sp>
      <p:sp>
        <p:nvSpPr>
          <p:cNvPr id="5" name="Smiley Face 4">
            <a:hlinkClick r:id="rId4" action="ppaction://hlinksldjump"/>
          </p:cNvPr>
          <p:cNvSpPr/>
          <p:nvPr/>
        </p:nvSpPr>
        <p:spPr>
          <a:xfrm>
            <a:off x="14976648" y="9247956"/>
            <a:ext cx="1025352" cy="1039044"/>
          </a:xfrm>
          <a:prstGeom prst="smileyFac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vi-VN" sz="2700">
              <a:solidFill>
                <a:prstClr val="white"/>
              </a:solidFill>
              <a:latin typeface="Arial" panose="020B0604020202020204" pitchFamily="34" charset="0"/>
            </a:endParaRPr>
          </a:p>
        </p:txBody>
      </p:sp>
    </p:spTree>
    <p:extLst>
      <p:ext uri="{BB962C8B-B14F-4D97-AF65-F5344CB8AC3E}">
        <p14:creationId xmlns:p14="http://schemas.microsoft.com/office/powerpoint/2010/main" val="105648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ppt_w</p:attrName>
                                        </p:attrNameLst>
                                      </p:cBhvr>
                                      <p:tavLst>
                                        <p:tav tm="0" fmla="#ppt_w*sin(2.5*pi*$)">
                                          <p:val>
                                            <p:fltVal val="0"/>
                                          </p:val>
                                        </p:tav>
                                        <p:tav tm="100000">
                                          <p:val>
                                            <p:fltVal val="1"/>
                                          </p:val>
                                        </p:tav>
                                      </p:tavLst>
                                    </p:anim>
                                    <p:anim calcmode="lin" valueType="num">
                                      <p:cBhvr>
                                        <p:cTn id="9" dur="10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10" fill="hold">
                            <p:stCondLst>
                              <p:cond delay="1000"/>
                            </p:stCondLst>
                            <p:childTnLst>
                              <p:par>
                                <p:cTn id="11" presetID="3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105" y="271533"/>
            <a:ext cx="10287002" cy="5124480"/>
          </a:xfrm>
          <a:prstGeom prst="rect">
            <a:avLst/>
          </a:prstGeom>
          <a:noFill/>
        </p:spPr>
        <p:txBody>
          <a:bodyPr wrap="square" lIns="137160" tIns="68580" rIns="137160" bIns="68580" rtlCol="0">
            <a:sp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BT 3:</a:t>
            </a:r>
            <a:r>
              <a:rPr lang="en-US" sz="5400" b="1" dirty="0">
                <a:solidFill>
                  <a:srgbClr val="FF0000"/>
                </a:solidFill>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Trong quá trình chữa cháy . Nếu đám cháy nhỏ. Người ta có thể sử dụng tấm chăn to, dày chùm nhanh lên đám cháy mà không cần dùng nước. Em hãy giải thích tại sao lại làm như vậy?</a:t>
            </a:r>
          </a:p>
        </p:txBody>
      </p:sp>
      <p:pic>
        <p:nvPicPr>
          <p:cNvPr id="3" name="Picture 2"/>
          <p:cNvPicPr>
            <a:picLocks noChangeAspect="1"/>
          </p:cNvPicPr>
          <p:nvPr/>
        </p:nvPicPr>
        <p:blipFill>
          <a:blip r:embed="rId2"/>
          <a:stretch>
            <a:fillRect/>
          </a:stretch>
        </p:blipFill>
        <p:spPr>
          <a:xfrm>
            <a:off x="11739284" y="605117"/>
            <a:ext cx="6548718" cy="6696636"/>
          </a:xfrm>
          <a:prstGeom prst="rect">
            <a:avLst/>
          </a:prstGeom>
        </p:spPr>
      </p:pic>
      <p:sp>
        <p:nvSpPr>
          <p:cNvPr id="4" name="TextBox 3"/>
          <p:cNvSpPr txBox="1"/>
          <p:nvPr/>
        </p:nvSpPr>
        <p:spPr>
          <a:xfrm>
            <a:off x="755103" y="5413965"/>
            <a:ext cx="10287002" cy="4293483"/>
          </a:xfrm>
          <a:prstGeom prst="rect">
            <a:avLst/>
          </a:prstGeom>
          <a:noFill/>
        </p:spPr>
        <p:txBody>
          <a:bodyPr wrap="square" lIns="137160" tIns="68580" rIns="137160" bIns="68580" rtlCol="0">
            <a:spAutoFit/>
          </a:bodyPr>
          <a:lstStyle/>
          <a:p>
            <a:pPr algn="just"/>
            <a:r>
              <a:rPr lang="en-US" sz="5400" b="1" u="sng" dirty="0">
                <a:solidFill>
                  <a:srgbClr val="FF0000"/>
                </a:solidFill>
                <a:latin typeface="Times New Roman" panose="02020603050405020304" pitchFamily="18" charset="0"/>
                <a:cs typeface="Times New Roman" panose="02020603050405020304" pitchFamily="18" charset="0"/>
              </a:rPr>
              <a:t>Trả lời:</a:t>
            </a:r>
            <a:r>
              <a:rPr lang="en-US" sz="5400" b="1" dirty="0">
                <a:solidFill>
                  <a:srgbClr val="FF0000"/>
                </a:solidFill>
                <a:latin typeface="Times New Roman" panose="02020603050405020304" pitchFamily="18" charset="0"/>
                <a:cs typeface="Times New Roman" panose="02020603050405020304" pitchFamily="18" charset="0"/>
              </a:rPr>
              <a:t> </a:t>
            </a:r>
            <a:r>
              <a:rPr lang="en-US" sz="5400" dirty="0">
                <a:latin typeface="Times New Roman" panose="02020603050405020304" pitchFamily="18" charset="0"/>
                <a:cs typeface="Times New Roman" panose="02020603050405020304" pitchFamily="18" charset="0"/>
              </a:rPr>
              <a:t>trùm chăn kín, dày lên đám cháy để ngăn nguồn cung cấp oxygen cho đám cháy từ không khí. Ngăn cho chất cháy không cháy được thêm.</a:t>
            </a:r>
          </a:p>
        </p:txBody>
      </p:sp>
    </p:spTree>
    <p:extLst>
      <p:ext uri="{BB962C8B-B14F-4D97-AF65-F5344CB8AC3E}">
        <p14:creationId xmlns:p14="http://schemas.microsoft.com/office/powerpoint/2010/main" val="416962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944265" y="149764"/>
            <a:ext cx="10209870" cy="2146853"/>
          </a:xfr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371600"/>
            <a:r>
              <a:rPr lang="en-US" sz="6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Dặn</a:t>
            </a:r>
            <a:r>
              <a:rPr lang="en-US" sz="6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66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dò</a:t>
            </a:r>
            <a:r>
              <a:rPr lang="en-US" sz="6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br>
              <a:rPr lang="en-US" sz="66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br>
            <a:endParaRPr lang="en-US" sz="6600" dirty="0">
              <a:solidFill>
                <a:srgbClr val="FFFF00"/>
              </a:solidFill>
              <a:latin typeface="Calibri"/>
            </a:endParaRPr>
          </a:p>
        </p:txBody>
      </p:sp>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7172" y="1"/>
            <a:ext cx="3870828" cy="2779031"/>
          </a:xfrm>
          <a:prstGeom prst="rect">
            <a:avLst/>
          </a:prstGeom>
        </p:spPr>
      </p:pic>
      <p:sp>
        <p:nvSpPr>
          <p:cNvPr id="10" name="TextBox 9"/>
          <p:cNvSpPr txBox="1"/>
          <p:nvPr/>
        </p:nvSpPr>
        <p:spPr>
          <a:xfrm>
            <a:off x="594942" y="1464396"/>
            <a:ext cx="13609512" cy="1803058"/>
          </a:xfrm>
          <a:prstGeom prst="rect">
            <a:avLst/>
          </a:prstGeom>
          <a:noFill/>
        </p:spPr>
        <p:txBody>
          <a:bodyPr wrap="square">
            <a:spAutoFit/>
          </a:bodyPr>
          <a:lstStyle/>
          <a:p>
            <a:pPr defTabSz="1371600" eaLnBrk="0" hangingPunct="0">
              <a:lnSpc>
                <a:spcPct val="130000"/>
              </a:lnSpc>
              <a:defRPr/>
            </a:pP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làm</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tập</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1, 2, 3, 4 SGK/ tr 47</a:t>
            </a:r>
          </a:p>
          <a:p>
            <a:pPr defTabSz="1371600" eaLnBrk="0" hangingPunct="0">
              <a:lnSpc>
                <a:spcPct val="130000"/>
              </a:lnSpc>
              <a:defRPr/>
            </a:pP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Chuẩn</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bị</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Không</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bảo</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vệ</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môi</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không</a:t>
            </a:r>
            <a:r>
              <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4500" dirty="0" err="1">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khí</a:t>
            </a:r>
            <a:endParaRPr lang="en-US" sz="45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009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1111" b="14530"/>
          <a:stretch/>
        </p:blipFill>
        <p:spPr>
          <a:xfrm>
            <a:off x="228600" y="1447800"/>
            <a:ext cx="17830800" cy="8839200"/>
          </a:xfrm>
          <a:prstGeom prst="rect">
            <a:avLst/>
          </a:prstGeom>
        </p:spPr>
      </p:pic>
      <p:sp>
        <p:nvSpPr>
          <p:cNvPr id="5" name="TextBox 2"/>
          <p:cNvSpPr txBox="1"/>
          <p:nvPr/>
        </p:nvSpPr>
        <p:spPr>
          <a:xfrm>
            <a:off x="990600" y="266700"/>
            <a:ext cx="17907000" cy="1102866"/>
          </a:xfrm>
          <a:prstGeom prst="rect">
            <a:avLst/>
          </a:prstGeom>
        </p:spPr>
        <p:txBody>
          <a:bodyPr wrap="square" lIns="0" tIns="0" rIns="0" bIns="0" rtlCol="0" anchor="t">
            <a:spAutoFit/>
          </a:bodyPr>
          <a:lstStyle/>
          <a:p>
            <a:pPr>
              <a:lnSpc>
                <a:spcPts val="8640"/>
              </a:lnSpc>
            </a:pPr>
            <a:r>
              <a:rPr lang="en-US" sz="5400" b="1" dirty="0" err="1">
                <a:solidFill>
                  <a:srgbClr val="FA7A4A"/>
                </a:solidFill>
                <a:latin typeface="#9Slide03 Arima Madurai Medium" panose="00000600000000000000" pitchFamily="2" charset="0"/>
                <a:cs typeface="#9Slide03 Arima Madurai Medium" panose="00000600000000000000" pitchFamily="2" charset="0"/>
              </a:rPr>
              <a:t>Hoàn</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thành</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sơ</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đồ</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tư</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duy</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để</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tổng</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kết</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bài</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học</a:t>
            </a:r>
            <a:r>
              <a:rPr lang="en-US" sz="5400" b="1" dirty="0">
                <a:solidFill>
                  <a:srgbClr val="FA7A4A"/>
                </a:solidFill>
                <a:latin typeface="#9Slide03 Arima Madurai Medium" panose="00000600000000000000" pitchFamily="2" charset="0"/>
                <a:cs typeface="#9Slide03 Arima Madurai Medium" panose="00000600000000000000" pitchFamily="2" charset="0"/>
              </a:rPr>
              <a:t> </a:t>
            </a:r>
            <a:r>
              <a:rPr lang="en-US" sz="5400" b="1" dirty="0" err="1">
                <a:solidFill>
                  <a:srgbClr val="FA7A4A"/>
                </a:solidFill>
                <a:latin typeface="#9Slide03 Arima Madurai Medium" panose="00000600000000000000" pitchFamily="2" charset="0"/>
                <a:cs typeface="#9Slide03 Arima Madurai Medium" panose="00000600000000000000" pitchFamily="2" charset="0"/>
              </a:rPr>
              <a:t>về</a:t>
            </a:r>
            <a:r>
              <a:rPr lang="en-US" sz="5400" b="1" dirty="0">
                <a:solidFill>
                  <a:srgbClr val="FA7A4A"/>
                </a:solidFill>
                <a:latin typeface="#9Slide03 Arima Madurai Medium" panose="00000600000000000000" pitchFamily="2" charset="0"/>
                <a:cs typeface="#9Slide03 Arima Madurai Medium" panose="00000600000000000000" pitchFamily="2" charset="0"/>
              </a:rPr>
              <a:t> Oxygen</a:t>
            </a:r>
          </a:p>
        </p:txBody>
      </p:sp>
    </p:spTree>
    <p:extLst>
      <p:ext uri="{BB962C8B-B14F-4D97-AF65-F5344CB8AC3E}">
        <p14:creationId xmlns:p14="http://schemas.microsoft.com/office/powerpoint/2010/main" val="27860224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06680"/>
            <a:ext cx="17907000" cy="10172700"/>
          </a:xfrm>
          <a:prstGeom prst="rect">
            <a:avLst/>
          </a:prstGeom>
        </p:spPr>
      </p:pic>
      <p:sp>
        <p:nvSpPr>
          <p:cNvPr id="3" name="TextBox 2"/>
          <p:cNvSpPr txBox="1"/>
          <p:nvPr/>
        </p:nvSpPr>
        <p:spPr>
          <a:xfrm>
            <a:off x="990600" y="266700"/>
            <a:ext cx="17907000" cy="1102866"/>
          </a:xfrm>
          <a:prstGeom prst="rect">
            <a:avLst/>
          </a:prstGeom>
        </p:spPr>
        <p:txBody>
          <a:bodyPr wrap="square" lIns="0" tIns="0" rIns="0" bIns="0" rtlCol="0" anchor="t">
            <a:spAutoFit/>
          </a:bodyPr>
          <a:lstStyle/>
          <a:p>
            <a:pPr algn="ctr">
              <a:lnSpc>
                <a:spcPts val="8640"/>
              </a:lnSpc>
            </a:pPr>
            <a:r>
              <a:rPr lang="en-US" sz="6600" b="1" dirty="0" err="1">
                <a:solidFill>
                  <a:srgbClr val="FA7A4A"/>
                </a:solidFill>
                <a:latin typeface="#9Slide03 Arima Madurai Medium" panose="00000600000000000000" pitchFamily="2" charset="0"/>
                <a:cs typeface="#9Slide03 Arima Madurai Medium" panose="00000600000000000000" pitchFamily="2" charset="0"/>
              </a:rPr>
              <a:t>Sơ</a:t>
            </a:r>
            <a:r>
              <a:rPr lang="en-US" sz="6600" b="1" dirty="0">
                <a:solidFill>
                  <a:srgbClr val="FA7A4A"/>
                </a:solidFill>
                <a:latin typeface="#9Slide03 Arima Madurai Medium" panose="00000600000000000000" pitchFamily="2" charset="0"/>
                <a:cs typeface="#9Slide03 Arima Madurai Medium" panose="00000600000000000000" pitchFamily="2" charset="0"/>
              </a:rPr>
              <a:t> </a:t>
            </a:r>
            <a:r>
              <a:rPr lang="en-US" sz="6600" b="1" dirty="0" err="1">
                <a:solidFill>
                  <a:srgbClr val="FA7A4A"/>
                </a:solidFill>
                <a:latin typeface="#9Slide03 Arima Madurai Medium" panose="00000600000000000000" pitchFamily="2" charset="0"/>
                <a:cs typeface="#9Slide03 Arima Madurai Medium" panose="00000600000000000000" pitchFamily="2" charset="0"/>
              </a:rPr>
              <a:t>đồ</a:t>
            </a:r>
            <a:r>
              <a:rPr lang="en-US" sz="6600" b="1" dirty="0">
                <a:solidFill>
                  <a:srgbClr val="FA7A4A"/>
                </a:solidFill>
                <a:latin typeface="#9Slide03 Arima Madurai Medium" panose="00000600000000000000" pitchFamily="2" charset="0"/>
                <a:cs typeface="#9Slide03 Arima Madurai Medium" panose="00000600000000000000" pitchFamily="2" charset="0"/>
              </a:rPr>
              <a:t> </a:t>
            </a:r>
            <a:r>
              <a:rPr lang="en-US" sz="6600" b="1" dirty="0" err="1">
                <a:solidFill>
                  <a:srgbClr val="FA7A4A"/>
                </a:solidFill>
                <a:latin typeface="#9Slide03 Arima Madurai Medium" panose="00000600000000000000" pitchFamily="2" charset="0"/>
                <a:cs typeface="#9Slide03 Arima Madurai Medium" panose="00000600000000000000" pitchFamily="2" charset="0"/>
              </a:rPr>
              <a:t>tư</a:t>
            </a:r>
            <a:r>
              <a:rPr lang="en-US" sz="6600" b="1" dirty="0">
                <a:solidFill>
                  <a:srgbClr val="FA7A4A"/>
                </a:solidFill>
                <a:latin typeface="#9Slide03 Arima Madurai Medium" panose="00000600000000000000" pitchFamily="2" charset="0"/>
                <a:cs typeface="#9Slide03 Arima Madurai Medium" panose="00000600000000000000" pitchFamily="2" charset="0"/>
              </a:rPr>
              <a:t> </a:t>
            </a:r>
            <a:r>
              <a:rPr lang="en-US" sz="6600" b="1" dirty="0" err="1">
                <a:solidFill>
                  <a:srgbClr val="FA7A4A"/>
                </a:solidFill>
                <a:latin typeface="#9Slide03 Arima Madurai Medium" panose="00000600000000000000" pitchFamily="2" charset="0"/>
                <a:cs typeface="#9Slide03 Arima Madurai Medium" panose="00000600000000000000" pitchFamily="2" charset="0"/>
              </a:rPr>
              <a:t>duy</a:t>
            </a:r>
            <a:r>
              <a:rPr lang="en-US" sz="6600" b="1" dirty="0">
                <a:solidFill>
                  <a:srgbClr val="FA7A4A"/>
                </a:solidFill>
                <a:latin typeface="#9Slide03 Arima Madurai Medium" panose="00000600000000000000" pitchFamily="2" charset="0"/>
                <a:cs typeface="#9Slide03 Arima Madurai Medium" panose="00000600000000000000" pitchFamily="2" charset="0"/>
              </a:rPr>
              <a:t> </a:t>
            </a:r>
            <a:r>
              <a:rPr lang="en-US" sz="6600" b="1" dirty="0" err="1">
                <a:solidFill>
                  <a:srgbClr val="FA7A4A"/>
                </a:solidFill>
                <a:latin typeface="#9Slide03 Arima Madurai Medium" panose="00000600000000000000" pitchFamily="2" charset="0"/>
                <a:cs typeface="#9Slide03 Arima Madurai Medium" panose="00000600000000000000" pitchFamily="2" charset="0"/>
              </a:rPr>
              <a:t>về</a:t>
            </a:r>
            <a:r>
              <a:rPr lang="en-US" sz="6600" b="1" dirty="0">
                <a:solidFill>
                  <a:srgbClr val="FA7A4A"/>
                </a:solidFill>
                <a:latin typeface="#9Slide03 Arima Madurai Medium" panose="00000600000000000000" pitchFamily="2" charset="0"/>
                <a:cs typeface="#9Slide03 Arima Madurai Medium" panose="00000600000000000000" pitchFamily="2" charset="0"/>
              </a:rPr>
              <a:t> Oxygen</a:t>
            </a:r>
          </a:p>
        </p:txBody>
      </p:sp>
    </p:spTree>
    <p:extLst>
      <p:ext uri="{BB962C8B-B14F-4D97-AF65-F5344CB8AC3E}">
        <p14:creationId xmlns:p14="http://schemas.microsoft.com/office/powerpoint/2010/main" val="1022162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7DABE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834331" y="1028700"/>
            <a:ext cx="5855332" cy="791261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59946">
            <a:off x="-11830331" y="3869401"/>
            <a:ext cx="20724169" cy="2435532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47767" y="4869353"/>
            <a:ext cx="5618940" cy="4546233"/>
          </a:xfrm>
          <a:prstGeom prst="rect">
            <a:avLst/>
          </a:prstGeom>
        </p:spPr>
      </p:pic>
      <p:grpSp>
        <p:nvGrpSpPr>
          <p:cNvPr id="5" name="Group 5"/>
          <p:cNvGrpSpPr/>
          <p:nvPr/>
        </p:nvGrpSpPr>
        <p:grpSpPr>
          <a:xfrm>
            <a:off x="11761703" y="2493261"/>
            <a:ext cx="4000587" cy="4648805"/>
            <a:chOff x="0" y="0"/>
            <a:chExt cx="5334116" cy="6198407"/>
          </a:xfrm>
        </p:grpSpPr>
        <p:sp>
          <p:nvSpPr>
            <p:cNvPr id="6" name="TextBox 6"/>
            <p:cNvSpPr txBox="1"/>
            <p:nvPr/>
          </p:nvSpPr>
          <p:spPr>
            <a:xfrm>
              <a:off x="0" y="-57150"/>
              <a:ext cx="5334116" cy="650576"/>
            </a:xfrm>
            <a:prstGeom prst="rect">
              <a:avLst/>
            </a:prstGeom>
          </p:spPr>
          <p:txBody>
            <a:bodyPr lIns="0" tIns="0" rIns="0" bIns="0" rtlCol="0" anchor="t">
              <a:spAutoFit/>
            </a:bodyPr>
            <a:lstStyle/>
            <a:p>
              <a:pPr algn="ctr">
                <a:lnSpc>
                  <a:spcPts val="4113"/>
                </a:lnSpc>
              </a:pPr>
              <a:r>
                <a:rPr lang="en-US" sz="2937">
                  <a:solidFill>
                    <a:srgbClr val="262A55"/>
                  </a:solidFill>
                  <a:latin typeface="Nunito Bold"/>
                </a:rPr>
                <a:t>Email Address</a:t>
              </a:r>
            </a:p>
          </p:txBody>
        </p:sp>
        <p:sp>
          <p:nvSpPr>
            <p:cNvPr id="7" name="TextBox 7"/>
            <p:cNvSpPr txBox="1"/>
            <p:nvPr/>
          </p:nvSpPr>
          <p:spPr>
            <a:xfrm>
              <a:off x="0" y="710381"/>
              <a:ext cx="5334116" cy="572542"/>
            </a:xfrm>
            <a:prstGeom prst="rect">
              <a:avLst/>
            </a:prstGeom>
          </p:spPr>
          <p:txBody>
            <a:bodyPr lIns="0" tIns="0" rIns="0" bIns="0" rtlCol="0" anchor="t">
              <a:spAutoFit/>
            </a:bodyPr>
            <a:lstStyle/>
            <a:p>
              <a:pPr algn="ctr">
                <a:lnSpc>
                  <a:spcPts val="3640"/>
                </a:lnSpc>
              </a:pPr>
              <a:r>
                <a:rPr lang="en-US" sz="2600">
                  <a:solidFill>
                    <a:srgbClr val="262A55"/>
                  </a:solidFill>
                  <a:latin typeface="Nunito"/>
                </a:rPr>
                <a:t>hello@reallygreatsite</a:t>
              </a:r>
            </a:p>
          </p:txBody>
        </p:sp>
        <p:sp>
          <p:nvSpPr>
            <p:cNvPr id="8" name="TextBox 8"/>
            <p:cNvSpPr txBox="1"/>
            <p:nvPr/>
          </p:nvSpPr>
          <p:spPr>
            <a:xfrm>
              <a:off x="0" y="2400592"/>
              <a:ext cx="5334116" cy="650576"/>
            </a:xfrm>
            <a:prstGeom prst="rect">
              <a:avLst/>
            </a:prstGeom>
          </p:spPr>
          <p:txBody>
            <a:bodyPr lIns="0" tIns="0" rIns="0" bIns="0" rtlCol="0" anchor="t">
              <a:spAutoFit/>
            </a:bodyPr>
            <a:lstStyle/>
            <a:p>
              <a:pPr algn="ctr">
                <a:lnSpc>
                  <a:spcPts val="4113"/>
                </a:lnSpc>
              </a:pPr>
              <a:r>
                <a:rPr lang="en-US" sz="2937">
                  <a:solidFill>
                    <a:srgbClr val="262A55"/>
                  </a:solidFill>
                  <a:latin typeface="Nunito Bold"/>
                </a:rPr>
                <a:t>Mobile Number</a:t>
              </a:r>
            </a:p>
          </p:txBody>
        </p:sp>
        <p:sp>
          <p:nvSpPr>
            <p:cNvPr id="9" name="TextBox 9"/>
            <p:cNvSpPr txBox="1"/>
            <p:nvPr/>
          </p:nvSpPr>
          <p:spPr>
            <a:xfrm>
              <a:off x="0" y="3168123"/>
              <a:ext cx="5334116" cy="572542"/>
            </a:xfrm>
            <a:prstGeom prst="rect">
              <a:avLst/>
            </a:prstGeom>
          </p:spPr>
          <p:txBody>
            <a:bodyPr lIns="0" tIns="0" rIns="0" bIns="0" rtlCol="0" anchor="t">
              <a:spAutoFit/>
            </a:bodyPr>
            <a:lstStyle/>
            <a:p>
              <a:pPr algn="ctr">
                <a:lnSpc>
                  <a:spcPts val="3640"/>
                </a:lnSpc>
              </a:pPr>
              <a:r>
                <a:rPr lang="en-US" sz="2600">
                  <a:solidFill>
                    <a:srgbClr val="262A55"/>
                  </a:solidFill>
                  <a:latin typeface="Nunito"/>
                </a:rPr>
                <a:t>123-456-7890</a:t>
              </a:r>
            </a:p>
          </p:txBody>
        </p:sp>
        <p:sp>
          <p:nvSpPr>
            <p:cNvPr id="10" name="TextBox 10"/>
            <p:cNvSpPr txBox="1"/>
            <p:nvPr/>
          </p:nvSpPr>
          <p:spPr>
            <a:xfrm>
              <a:off x="0" y="4858334"/>
              <a:ext cx="5334116" cy="650576"/>
            </a:xfrm>
            <a:prstGeom prst="rect">
              <a:avLst/>
            </a:prstGeom>
          </p:spPr>
          <p:txBody>
            <a:bodyPr lIns="0" tIns="0" rIns="0" bIns="0" rtlCol="0" anchor="t">
              <a:spAutoFit/>
            </a:bodyPr>
            <a:lstStyle/>
            <a:p>
              <a:pPr algn="ctr">
                <a:lnSpc>
                  <a:spcPts val="4113"/>
                </a:lnSpc>
              </a:pPr>
              <a:r>
                <a:rPr lang="en-US" sz="2937">
                  <a:solidFill>
                    <a:srgbClr val="262A55"/>
                  </a:solidFill>
                  <a:latin typeface="Nunito Bold"/>
                </a:rPr>
                <a:t>Consultation Hours</a:t>
              </a:r>
            </a:p>
          </p:txBody>
        </p:sp>
        <p:sp>
          <p:nvSpPr>
            <p:cNvPr id="11" name="TextBox 11"/>
            <p:cNvSpPr txBox="1"/>
            <p:nvPr/>
          </p:nvSpPr>
          <p:spPr>
            <a:xfrm>
              <a:off x="0" y="5625865"/>
              <a:ext cx="5334116" cy="572542"/>
            </a:xfrm>
            <a:prstGeom prst="rect">
              <a:avLst/>
            </a:prstGeom>
          </p:spPr>
          <p:txBody>
            <a:bodyPr lIns="0" tIns="0" rIns="0" bIns="0" rtlCol="0" anchor="t">
              <a:spAutoFit/>
            </a:bodyPr>
            <a:lstStyle/>
            <a:p>
              <a:pPr algn="ctr">
                <a:lnSpc>
                  <a:spcPts val="3640"/>
                </a:lnSpc>
              </a:pPr>
              <a:r>
                <a:rPr lang="en-US" sz="2600">
                  <a:solidFill>
                    <a:srgbClr val="262A55"/>
                  </a:solidFill>
                  <a:latin typeface="Nunito"/>
                </a:rPr>
                <a:t>4 PM to 6 PM</a:t>
              </a:r>
            </a:p>
          </p:txBody>
        </p:sp>
      </p:grpSp>
      <p:sp>
        <p:nvSpPr>
          <p:cNvPr id="13" name="TextBox 13"/>
          <p:cNvSpPr txBox="1"/>
          <p:nvPr/>
        </p:nvSpPr>
        <p:spPr>
          <a:xfrm>
            <a:off x="1028700" y="1028700"/>
            <a:ext cx="8115300" cy="1102866"/>
          </a:xfrm>
          <a:prstGeom prst="rect">
            <a:avLst/>
          </a:prstGeom>
        </p:spPr>
        <p:txBody>
          <a:bodyPr lIns="0" tIns="0" rIns="0" bIns="0" rtlCol="0" anchor="t">
            <a:spAutoFit/>
          </a:bodyPr>
          <a:lstStyle/>
          <a:p>
            <a:pPr>
              <a:lnSpc>
                <a:spcPts val="8640"/>
              </a:lnSpc>
            </a:pPr>
            <a:endParaRPr lang="en-US" sz="7200" dirty="0">
              <a:solidFill>
                <a:srgbClr val="F8F5EF"/>
              </a:solidFill>
              <a:latin typeface="Fredoka One Bold"/>
            </a:endParaRPr>
          </a:p>
        </p:txBody>
      </p:sp>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flipH="1">
            <a:off x="5127603" y="5093944"/>
            <a:ext cx="595121" cy="711557"/>
          </a:xfrm>
          <a:prstGeom prst="rect">
            <a:avLst/>
          </a:prstGeom>
        </p:spPr>
      </p:pic>
      <p:pic>
        <p:nvPicPr>
          <p:cNvPr id="16" name="Picture 1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421217">
            <a:off x="392327" y="7310801"/>
            <a:ext cx="595121" cy="711557"/>
          </a:xfrm>
          <a:prstGeom prst="rect">
            <a:avLst/>
          </a:prstGeom>
        </p:spPr>
      </p:pic>
      <p:pic>
        <p:nvPicPr>
          <p:cNvPr id="17" name="Picture 16"/>
          <p:cNvPicPr>
            <a:picLocks noChangeAspect="1"/>
          </p:cNvPicPr>
          <p:nvPr/>
        </p:nvPicPr>
        <p:blipFill>
          <a:blip r:embed="rId10"/>
          <a:stretch>
            <a:fillRect/>
          </a:stretch>
        </p:blipFill>
        <p:spPr>
          <a:xfrm>
            <a:off x="6438553" y="485063"/>
            <a:ext cx="11071088" cy="899988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6706865">
            <a:off x="-2708358" y="3594902"/>
            <a:ext cx="22146455" cy="2602681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89971" y="710914"/>
            <a:ext cx="10997332" cy="7861586"/>
          </a:xfrm>
          <a:prstGeom prst="rect">
            <a:avLst/>
          </a:prstGeom>
        </p:spPr>
      </p:pic>
      <p:grpSp>
        <p:nvGrpSpPr>
          <p:cNvPr id="4" name="Group 4"/>
          <p:cNvGrpSpPr/>
          <p:nvPr/>
        </p:nvGrpSpPr>
        <p:grpSpPr>
          <a:xfrm>
            <a:off x="1893374" y="827908"/>
            <a:ext cx="13404960" cy="2072954"/>
            <a:chOff x="-3549253" y="-1407604"/>
            <a:chExt cx="17873280" cy="2763938"/>
          </a:xfrm>
        </p:grpSpPr>
        <p:sp>
          <p:nvSpPr>
            <p:cNvPr id="5" name="TextBox 5"/>
            <p:cNvSpPr txBox="1"/>
            <p:nvPr/>
          </p:nvSpPr>
          <p:spPr>
            <a:xfrm>
              <a:off x="-3549253" y="-1407604"/>
              <a:ext cx="17873280" cy="1763559"/>
            </a:xfrm>
            <a:prstGeom prst="rect">
              <a:avLst/>
            </a:prstGeom>
          </p:spPr>
          <p:txBody>
            <a:bodyPr wrap="square" lIns="0" tIns="0" rIns="0" bIns="0" rtlCol="0" anchor="t">
              <a:spAutoFit/>
            </a:bodyPr>
            <a:lstStyle/>
            <a:p>
              <a:pPr marL="0" lvl="0" indent="0" algn="ctr">
                <a:lnSpc>
                  <a:spcPts val="12037"/>
                </a:lnSpc>
                <a:spcBef>
                  <a:spcPct val="0"/>
                </a:spcBef>
              </a:pPr>
              <a:r>
                <a:rPr lang="en-US" sz="7200" dirty="0" err="1">
                  <a:solidFill>
                    <a:srgbClr val="0070C0"/>
                  </a:solidFill>
                  <a:latin typeface="#9Slide07 Stormtrooper" panose="020B0500000000000000" pitchFamily="34" charset="0"/>
                </a:rPr>
                <a:t>Nội</a:t>
              </a:r>
              <a:r>
                <a:rPr lang="en-US" sz="7200" dirty="0">
                  <a:solidFill>
                    <a:srgbClr val="0070C0"/>
                  </a:solidFill>
                  <a:latin typeface="#9Slide07 Stormtrooper" panose="020B0500000000000000" pitchFamily="34" charset="0"/>
                </a:rPr>
                <a:t> dung </a:t>
              </a:r>
              <a:r>
                <a:rPr lang="en-US" sz="7200" dirty="0" err="1">
                  <a:solidFill>
                    <a:srgbClr val="0070C0"/>
                  </a:solidFill>
                  <a:latin typeface="#9Slide07 Stormtrooper" panose="020B0500000000000000" pitchFamily="34" charset="0"/>
                </a:rPr>
                <a:t>bài</a:t>
              </a:r>
              <a:r>
                <a:rPr lang="en-US" sz="7200" dirty="0">
                  <a:solidFill>
                    <a:srgbClr val="0070C0"/>
                  </a:solidFill>
                  <a:latin typeface="#9Slide07 Stormtrooper" panose="020B0500000000000000" pitchFamily="34" charset="0"/>
                </a:rPr>
                <a:t> </a:t>
              </a:r>
              <a:r>
                <a:rPr lang="en-US" sz="7200" dirty="0" err="1">
                  <a:solidFill>
                    <a:srgbClr val="0070C0"/>
                  </a:solidFill>
                  <a:latin typeface="#9Slide07 Stormtrooper" panose="020B0500000000000000" pitchFamily="34" charset="0"/>
                </a:rPr>
                <a:t>học</a:t>
              </a:r>
              <a:endParaRPr lang="en-US" sz="7200" dirty="0">
                <a:solidFill>
                  <a:srgbClr val="0070C0"/>
                </a:solidFill>
                <a:latin typeface="#9Slide07 Stormtrooper" panose="020B0500000000000000" pitchFamily="34" charset="0"/>
              </a:endParaRPr>
            </a:p>
          </p:txBody>
        </p:sp>
        <p:sp>
          <p:nvSpPr>
            <p:cNvPr id="6" name="TextBox 6"/>
            <p:cNvSpPr txBox="1"/>
            <p:nvPr/>
          </p:nvSpPr>
          <p:spPr>
            <a:xfrm>
              <a:off x="-695031" y="680507"/>
              <a:ext cx="12164835" cy="675827"/>
            </a:xfrm>
            <a:prstGeom prst="rect">
              <a:avLst/>
            </a:prstGeom>
          </p:spPr>
          <p:txBody>
            <a:bodyPr lIns="0" tIns="0" rIns="0" bIns="0" rtlCol="0" anchor="t">
              <a:spAutoFit/>
            </a:bodyPr>
            <a:lstStyle/>
            <a:p>
              <a:pPr algn="ctr">
                <a:lnSpc>
                  <a:spcPts val="4096"/>
                </a:lnSpc>
              </a:pPr>
              <a:endParaRPr lang="en-US" sz="2925" dirty="0">
                <a:solidFill>
                  <a:srgbClr val="262A55"/>
                </a:solidFill>
                <a:latin typeface="Nunito"/>
              </a:endParaRPr>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191584" y="4421041"/>
            <a:ext cx="3683310" cy="5416632"/>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777397" y="4237921"/>
            <a:ext cx="1959836" cy="5416632"/>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68370" flipH="1">
            <a:off x="2366916" y="1446198"/>
            <a:ext cx="930025" cy="1111986"/>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934288">
            <a:off x="14999992" y="4013267"/>
            <a:ext cx="944696" cy="1129527"/>
          </a:xfrm>
          <a:prstGeom prst="rect">
            <a:avLst/>
          </a:prstGeom>
        </p:spPr>
      </p:pic>
      <p:pic>
        <p:nvPicPr>
          <p:cNvPr id="11" name="Picture 10"/>
          <p:cNvPicPr>
            <a:picLocks noChangeAspect="1"/>
          </p:cNvPicPr>
          <p:nvPr/>
        </p:nvPicPr>
        <p:blipFill>
          <a:blip r:embed="rId13"/>
          <a:stretch>
            <a:fillRect/>
          </a:stretch>
        </p:blipFill>
        <p:spPr>
          <a:xfrm>
            <a:off x="14688241" y="154385"/>
            <a:ext cx="3584519" cy="2688389"/>
          </a:xfrm>
          <a:prstGeom prst="ellipse">
            <a:avLst/>
          </a:prstGeom>
          <a:ln>
            <a:noFill/>
          </a:ln>
          <a:effectLst>
            <a:softEdge rad="112500"/>
          </a:effectLst>
        </p:spPr>
      </p:pic>
      <p:pic>
        <p:nvPicPr>
          <p:cNvPr id="12" name="Google Shape;444;p60"/>
          <p:cNvPicPr preferRelativeResize="0"/>
          <p:nvPr/>
        </p:nvPicPr>
        <p:blipFill>
          <a:blip r:embed="rId14">
            <a:alphaModFix/>
          </a:blip>
          <a:stretch>
            <a:fillRect/>
          </a:stretch>
        </p:blipFill>
        <p:spPr>
          <a:xfrm>
            <a:off x="3583730" y="2449808"/>
            <a:ext cx="955169" cy="785932"/>
          </a:xfrm>
          <a:prstGeom prst="rect">
            <a:avLst/>
          </a:prstGeom>
          <a:noFill/>
          <a:ln>
            <a:noFill/>
          </a:ln>
        </p:spPr>
      </p:pic>
      <p:sp>
        <p:nvSpPr>
          <p:cNvPr id="13" name="TextBox 1"/>
          <p:cNvSpPr txBox="1"/>
          <p:nvPr/>
        </p:nvSpPr>
        <p:spPr>
          <a:xfrm>
            <a:off x="4911134" y="2312410"/>
            <a:ext cx="9276169"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1.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Một</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số</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tính</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chất</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của</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oxygen</a:t>
            </a:r>
          </a:p>
        </p:txBody>
      </p:sp>
      <p:pic>
        <p:nvPicPr>
          <p:cNvPr id="14" name="Google Shape;444;p60"/>
          <p:cNvPicPr preferRelativeResize="0"/>
          <p:nvPr/>
        </p:nvPicPr>
        <p:blipFill>
          <a:blip r:embed="rId14">
            <a:alphaModFix/>
          </a:blip>
          <a:stretch>
            <a:fillRect/>
          </a:stretch>
        </p:blipFill>
        <p:spPr>
          <a:xfrm>
            <a:off x="3540833" y="3595568"/>
            <a:ext cx="955169" cy="785932"/>
          </a:xfrm>
          <a:prstGeom prst="rect">
            <a:avLst/>
          </a:prstGeom>
          <a:noFill/>
          <a:ln>
            <a:noFill/>
          </a:ln>
        </p:spPr>
      </p:pic>
      <p:sp>
        <p:nvSpPr>
          <p:cNvPr id="15" name="TextBox 1"/>
          <p:cNvSpPr txBox="1"/>
          <p:nvPr/>
        </p:nvSpPr>
        <p:spPr>
          <a:xfrm>
            <a:off x="4818565" y="3535811"/>
            <a:ext cx="9152563"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2.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Tầm</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quan</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trọng</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của</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oxygen</a:t>
            </a:r>
          </a:p>
        </p:txBody>
      </p:sp>
      <p:pic>
        <p:nvPicPr>
          <p:cNvPr id="2050" name="Picture 2" descr="Search free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664133" y="2264163"/>
            <a:ext cx="911712" cy="9117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earch free icon"/>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H="1">
            <a:off x="3741514" y="3559405"/>
            <a:ext cx="911712" cy="911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utumn tre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36445" y="4699681"/>
            <a:ext cx="879986" cy="87998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
          <p:cNvSpPr txBox="1"/>
          <p:nvPr/>
        </p:nvSpPr>
        <p:spPr>
          <a:xfrm>
            <a:off x="6564690" y="4610100"/>
            <a:ext cx="2655510"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Sự</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sống</a:t>
            </a:r>
            <a:endPar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endParaRPr>
          </a:p>
        </p:txBody>
      </p:sp>
      <p:pic>
        <p:nvPicPr>
          <p:cNvPr id="20" name="Picture 4" descr="Autumn tre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43311" y="5686907"/>
            <a:ext cx="879986" cy="87998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1"/>
          <p:cNvSpPr txBox="1"/>
          <p:nvPr/>
        </p:nvSpPr>
        <p:spPr>
          <a:xfrm>
            <a:off x="6583329" y="5573130"/>
            <a:ext cx="2789271"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Sự</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cháy</a:t>
            </a:r>
            <a:endPar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endParaRPr>
          </a:p>
        </p:txBody>
      </p:sp>
      <p:pic>
        <p:nvPicPr>
          <p:cNvPr id="22" name="Picture 4" descr="Autumn tree"/>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38800" y="6701914"/>
            <a:ext cx="879986" cy="879986"/>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1"/>
          <p:cNvSpPr txBox="1"/>
          <p:nvPr/>
        </p:nvSpPr>
        <p:spPr>
          <a:xfrm>
            <a:off x="6549266" y="6701914"/>
            <a:ext cx="5837271" cy="92333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Sự</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đốt</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nhiên</a:t>
            </a:r>
            <a:r>
              <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 </a:t>
            </a:r>
            <a:r>
              <a:rPr lang="en-US" sz="5400" dirty="0" err="1">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rPr>
              <a:t>liệu</a:t>
            </a:r>
            <a:endParaRPr lang="en-US" sz="5400" dirty="0">
              <a:solidFill>
                <a:srgbClr val="262A55"/>
              </a:solidFill>
              <a:effectLst>
                <a:glow rad="139700">
                  <a:schemeClr val="accent4">
                    <a:satMod val="175000"/>
                    <a:alpha val="40000"/>
                  </a:schemeClr>
                </a:glow>
              </a:effectLst>
              <a:latin typeface="SVN-TradeMark" panose="02000000000000000000" pitchFamily="2" charset="0"/>
              <a:cs typeface="Times"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D0D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6448">
            <a:off x="-4556906" y="-2382896"/>
            <a:ext cx="22146455" cy="26026817"/>
          </a:xfrm>
          <a:prstGeom prst="rect">
            <a:avLst/>
          </a:prstGeom>
        </p:spPr>
      </p:pic>
      <p:sp>
        <p:nvSpPr>
          <p:cNvPr id="4" name="TextBox 4"/>
          <p:cNvSpPr txBox="1"/>
          <p:nvPr/>
        </p:nvSpPr>
        <p:spPr>
          <a:xfrm>
            <a:off x="765101" y="1895139"/>
            <a:ext cx="12203658" cy="2205732"/>
          </a:xfrm>
          <a:prstGeom prst="rect">
            <a:avLst/>
          </a:prstGeom>
        </p:spPr>
        <p:txBody>
          <a:bodyPr wrap="square" lIns="0" tIns="0" rIns="0" bIns="0" rtlCol="0" anchor="t">
            <a:spAutoFit/>
          </a:bodyPr>
          <a:lstStyle/>
          <a:p>
            <a:pPr>
              <a:lnSpc>
                <a:spcPts val="8640"/>
              </a:lnSpc>
            </a:pPr>
            <a:r>
              <a:rPr lang="en-US" sz="7200" dirty="0" err="1">
                <a:solidFill>
                  <a:srgbClr val="FA7A4A"/>
                </a:solidFill>
                <a:latin typeface="#9Slide03 IcielNovecento sans E" panose="00000900000000000000" pitchFamily="2" charset="0"/>
              </a:rPr>
              <a:t>Thảo</a:t>
            </a:r>
            <a:r>
              <a:rPr lang="en-US" sz="7200" dirty="0">
                <a:solidFill>
                  <a:srgbClr val="FA7A4A"/>
                </a:solidFill>
                <a:latin typeface="#9Slide03 IcielNovecento sans E" panose="00000900000000000000" pitchFamily="2" charset="0"/>
              </a:rPr>
              <a:t> </a:t>
            </a:r>
            <a:r>
              <a:rPr lang="en-US" sz="7200" dirty="0" err="1">
                <a:solidFill>
                  <a:srgbClr val="FA7A4A"/>
                </a:solidFill>
                <a:latin typeface="#9Slide03 IcielNovecento sans E" panose="00000900000000000000" pitchFamily="2" charset="0"/>
              </a:rPr>
              <a:t>luận</a:t>
            </a:r>
            <a:r>
              <a:rPr lang="en-US" sz="7200" dirty="0">
                <a:solidFill>
                  <a:srgbClr val="FA7A4A"/>
                </a:solidFill>
                <a:latin typeface="#9Slide03 IcielNovecento sans E" panose="00000900000000000000" pitchFamily="2" charset="0"/>
              </a:rPr>
              <a:t> </a:t>
            </a:r>
            <a:r>
              <a:rPr lang="en-US" sz="7200" dirty="0" err="1">
                <a:solidFill>
                  <a:srgbClr val="FA7A4A"/>
                </a:solidFill>
                <a:latin typeface="#9Slide03 IcielNovecento sans E" panose="00000900000000000000" pitchFamily="2" charset="0"/>
              </a:rPr>
              <a:t>nhóm</a:t>
            </a:r>
            <a:r>
              <a:rPr lang="en-US" sz="7200" dirty="0">
                <a:solidFill>
                  <a:srgbClr val="FA7A4A"/>
                </a:solidFill>
                <a:latin typeface="#9Slide03 IcielNovecento sans E" panose="00000900000000000000" pitchFamily="2" charset="0"/>
              </a:rPr>
              <a:t> </a:t>
            </a:r>
            <a:r>
              <a:rPr lang="en-US" sz="7200" dirty="0" err="1">
                <a:solidFill>
                  <a:srgbClr val="FA7A4A"/>
                </a:solidFill>
                <a:latin typeface="#9Slide03 IcielNovecento sans E" panose="00000900000000000000" pitchFamily="2" charset="0"/>
              </a:rPr>
              <a:t>cặp</a:t>
            </a:r>
            <a:r>
              <a:rPr lang="en-US" sz="7200" dirty="0">
                <a:solidFill>
                  <a:srgbClr val="FA7A4A"/>
                </a:solidFill>
                <a:latin typeface="#9Slide03 IcielNovecento sans E" panose="00000900000000000000" pitchFamily="2" charset="0"/>
              </a:rPr>
              <a:t> (2HS)</a:t>
            </a:r>
          </a:p>
          <a:p>
            <a:pPr>
              <a:lnSpc>
                <a:spcPts val="8640"/>
              </a:lnSpc>
            </a:pPr>
            <a:r>
              <a:rPr lang="en-US" sz="7200" dirty="0">
                <a:solidFill>
                  <a:srgbClr val="FA7A4A"/>
                </a:solidFill>
                <a:latin typeface="#9Slide03 IcielNovecento sans E" panose="00000900000000000000" pitchFamily="2" charset="0"/>
              </a:rPr>
              <a:t> </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132315" y="1438550"/>
            <a:ext cx="3691555" cy="7492085"/>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90614" flipH="1">
            <a:off x="12895024" y="1530342"/>
            <a:ext cx="934381" cy="111719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311576" flipH="1">
            <a:off x="17518016" y="3118497"/>
            <a:ext cx="841522" cy="1006168"/>
          </a:xfrm>
          <a:prstGeom prst="rect">
            <a:avLst/>
          </a:prstGeom>
        </p:spPr>
      </p:pic>
      <p:sp>
        <p:nvSpPr>
          <p:cNvPr id="10" name="TextBox 4"/>
          <p:cNvSpPr txBox="1"/>
          <p:nvPr/>
        </p:nvSpPr>
        <p:spPr>
          <a:xfrm>
            <a:off x="-884657" y="4058071"/>
            <a:ext cx="13086167" cy="2291333"/>
          </a:xfrm>
          <a:prstGeom prst="rect">
            <a:avLst/>
          </a:prstGeom>
        </p:spPr>
        <p:txBody>
          <a:bodyPr wrap="square" lIns="0" tIns="0" rIns="0" bIns="0" rtlCol="0" anchor="t">
            <a:spAutoFit/>
          </a:bodyPr>
          <a:lstStyle/>
          <a:p>
            <a:pPr algn="ctr">
              <a:lnSpc>
                <a:spcPts val="8640"/>
              </a:lnSpc>
            </a:pPr>
            <a:r>
              <a:rPr lang="en-US" sz="9600" dirty="0" err="1">
                <a:solidFill>
                  <a:srgbClr val="FA7A4A"/>
                </a:solidFill>
                <a:latin typeface="#9Slide04 AdrianeSwash" panose="02000504060000090004" pitchFamily="2" charset="0"/>
              </a:rPr>
              <a:t>Hoàn</a:t>
            </a:r>
            <a:r>
              <a:rPr lang="en-US" sz="9600" dirty="0">
                <a:solidFill>
                  <a:srgbClr val="FA7A4A"/>
                </a:solidFill>
                <a:latin typeface="#9Slide04 AdrianeSwash" panose="02000504060000090004" pitchFamily="2" charset="0"/>
              </a:rPr>
              <a:t> </a:t>
            </a:r>
            <a:r>
              <a:rPr lang="en-US" sz="9600" dirty="0" err="1">
                <a:solidFill>
                  <a:srgbClr val="FA7A4A"/>
                </a:solidFill>
                <a:latin typeface="#9Slide04 AdrianeSwash" panose="02000504060000090004" pitchFamily="2" charset="0"/>
              </a:rPr>
              <a:t>thành</a:t>
            </a:r>
            <a:r>
              <a:rPr lang="en-US" sz="9600" dirty="0">
                <a:solidFill>
                  <a:srgbClr val="FA7A4A"/>
                </a:solidFill>
                <a:latin typeface="#9Slide04 AdrianeSwash" panose="02000504060000090004" pitchFamily="2" charset="0"/>
              </a:rPr>
              <a:t> </a:t>
            </a:r>
          </a:p>
          <a:p>
            <a:pPr algn="ctr">
              <a:lnSpc>
                <a:spcPts val="8640"/>
              </a:lnSpc>
            </a:pPr>
            <a:r>
              <a:rPr lang="en-US" sz="9600" dirty="0" err="1">
                <a:solidFill>
                  <a:srgbClr val="FA7A4A"/>
                </a:solidFill>
                <a:latin typeface="#9Slide04 AdrianeSwash" panose="02000504060000090004" pitchFamily="2" charset="0"/>
              </a:rPr>
              <a:t>phiếu</a:t>
            </a:r>
            <a:r>
              <a:rPr lang="en-US" sz="9600" dirty="0">
                <a:solidFill>
                  <a:srgbClr val="FA7A4A"/>
                </a:solidFill>
                <a:latin typeface="#9Slide04 AdrianeSwash" panose="02000504060000090004" pitchFamily="2" charset="0"/>
              </a:rPr>
              <a:t> </a:t>
            </a:r>
            <a:r>
              <a:rPr lang="en-US" sz="9600" dirty="0" err="1">
                <a:solidFill>
                  <a:srgbClr val="FA7A4A"/>
                </a:solidFill>
                <a:latin typeface="#9Slide04 AdrianeSwash" panose="02000504060000090004" pitchFamily="2" charset="0"/>
              </a:rPr>
              <a:t>học</a:t>
            </a:r>
            <a:r>
              <a:rPr lang="en-US" sz="9600" dirty="0">
                <a:solidFill>
                  <a:srgbClr val="FA7A4A"/>
                </a:solidFill>
                <a:latin typeface="#9Slide04 AdrianeSwash" panose="02000504060000090004" pitchFamily="2" charset="0"/>
              </a:rPr>
              <a:t> </a:t>
            </a:r>
            <a:r>
              <a:rPr lang="en-US" sz="9600" dirty="0" err="1">
                <a:solidFill>
                  <a:srgbClr val="FA7A4A"/>
                </a:solidFill>
                <a:latin typeface="#9Slide04 AdrianeSwash" panose="02000504060000090004" pitchFamily="2" charset="0"/>
              </a:rPr>
              <a:t>tập</a:t>
            </a:r>
            <a:r>
              <a:rPr lang="en-US" sz="9600" dirty="0">
                <a:solidFill>
                  <a:srgbClr val="FA7A4A"/>
                </a:solidFill>
                <a:latin typeface="#9Slide04 AdrianeSwash" panose="02000504060000090004" pitchFamily="2" charset="0"/>
              </a:rPr>
              <a:t> </a:t>
            </a:r>
            <a:r>
              <a:rPr lang="en-US" sz="9600" dirty="0" err="1">
                <a:solidFill>
                  <a:srgbClr val="FA7A4A"/>
                </a:solidFill>
                <a:latin typeface="#9Slide04 AdrianeSwash" panose="02000504060000090004" pitchFamily="2" charset="0"/>
              </a:rPr>
              <a:t>số</a:t>
            </a:r>
            <a:r>
              <a:rPr lang="en-US" sz="9600" dirty="0">
                <a:solidFill>
                  <a:srgbClr val="FA7A4A"/>
                </a:solidFill>
                <a:latin typeface="#9Slide04 AdrianeSwash" panose="02000504060000090004" pitchFamily="2" charset="0"/>
              </a:rPr>
              <a:t> 1</a:t>
            </a:r>
          </a:p>
        </p:txBody>
      </p:sp>
      <p:pic>
        <p:nvPicPr>
          <p:cNvPr id="11"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361034" y="2585276"/>
            <a:ext cx="3228639" cy="7621251"/>
          </a:xfrm>
          <a:prstGeom prst="rect">
            <a:avLst/>
          </a:prstGeom>
        </p:spPr>
      </p:pic>
      <p:pic>
        <p:nvPicPr>
          <p:cNvPr id="12"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400000">
            <a:off x="13943352" y="4634430"/>
            <a:ext cx="951870" cy="574625"/>
          </a:xfrm>
          <a:prstGeom prst="rect">
            <a:avLst/>
          </a:prstGeom>
        </p:spPr>
      </p:pic>
      <p:pic>
        <p:nvPicPr>
          <p:cNvPr id="13"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5192345">
            <a:off x="10237953" y="3160031"/>
            <a:ext cx="951870" cy="666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descr="Cau hoi"/>
          <p:cNvPicPr>
            <a:picLocks noGrp="1" noChangeAspect="1" noChangeArrowheads="1" noCro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0" y="1906007"/>
            <a:ext cx="1016279" cy="83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016285" y="1940133"/>
            <a:ext cx="7792646" cy="766482"/>
          </a:xfrm>
          <a:prstGeom prst="rect">
            <a:avLst/>
          </a:prstGeom>
          <a:solidFill>
            <a:srgbClr val="FF9933"/>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4200" dirty="0">
                <a:solidFill>
                  <a:prstClr val="white"/>
                </a:solidFill>
                <a:latin typeface="Times New Roman" panose="02020603050405020304" pitchFamily="18" charset="0"/>
                <a:cs typeface="Times New Roman" panose="02020603050405020304" pitchFamily="18" charset="0"/>
              </a:rPr>
              <a:t>PHIẾU HỌC TẬP SỐ 1 ( 3 </a:t>
            </a:r>
            <a:r>
              <a:rPr lang="en-US" sz="4200" dirty="0" err="1">
                <a:solidFill>
                  <a:prstClr val="white"/>
                </a:solidFill>
                <a:latin typeface="Times New Roman" panose="02020603050405020304" pitchFamily="18" charset="0"/>
                <a:cs typeface="Times New Roman" panose="02020603050405020304" pitchFamily="18" charset="0"/>
              </a:rPr>
              <a:t>phút</a:t>
            </a:r>
            <a:r>
              <a:rPr lang="en-US" sz="4200" dirty="0">
                <a:solidFill>
                  <a:prstClr val="white"/>
                </a:solidFill>
                <a:latin typeface="Times New Roman" panose="02020603050405020304" pitchFamily="18" charset="0"/>
                <a:cs typeface="Times New Roman" panose="02020603050405020304" pitchFamily="18" charset="0"/>
              </a:rPr>
              <a:t>) </a:t>
            </a:r>
          </a:p>
        </p:txBody>
      </p:sp>
      <p:sp>
        <p:nvSpPr>
          <p:cNvPr id="8" name="Rectangle 7"/>
          <p:cNvSpPr/>
          <p:nvPr/>
        </p:nvSpPr>
        <p:spPr>
          <a:xfrm>
            <a:off x="576465" y="3161818"/>
            <a:ext cx="10647295" cy="5805757"/>
          </a:xfrm>
          <a:prstGeom prst="rect">
            <a:avLst/>
          </a:prstGeom>
        </p:spPr>
        <p:txBody>
          <a:bodyPr wrap="square">
            <a:spAutoFit/>
          </a:bodyPr>
          <a:lstStyle/>
          <a:p>
            <a:pPr indent="-342900" defTabSz="1371600">
              <a:lnSpc>
                <a:spcPct val="150000"/>
              </a:lnSpc>
            </a:pP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indent="-342900" defTabSz="1371600">
              <a:lnSpc>
                <a:spcPct val="150000"/>
              </a:lnSpc>
            </a:pP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hít</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oxigen</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defTabSz="1371600">
              <a:lnSpc>
                <a:spcPct val="150000"/>
              </a:lnSpc>
            </a:pPr>
            <a:r>
              <a:rPr lang="en-US" sz="4200" b="1" dirty="0">
                <a:solidFill>
                  <a:srgbClr val="000000"/>
                </a:solidFill>
                <a:latin typeface="Times New Roman" panose="02020603050405020304" pitchFamily="18" charset="0"/>
                <a:ea typeface="Times New Roman" panose="02020603050405020304" pitchFamily="18" charset="0"/>
              </a:rPr>
              <a:t>3. Tại </a:t>
            </a:r>
            <a:r>
              <a:rPr lang="en-US" sz="4200" b="1" dirty="0" err="1">
                <a:solidFill>
                  <a:srgbClr val="000000"/>
                </a:solidFill>
                <a:latin typeface="Times New Roman" panose="02020603050405020304" pitchFamily="18" charset="0"/>
                <a:ea typeface="Times New Roman" panose="02020603050405020304" pitchFamily="18" charset="0"/>
              </a:rPr>
              <a:t>sao</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trong</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các</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bể</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cá</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cảnh</a:t>
            </a:r>
            <a:r>
              <a:rPr lang="en-US" sz="4200" b="1" dirty="0">
                <a:solidFill>
                  <a:srgbClr val="000000"/>
                </a:solidFill>
                <a:latin typeface="Times New Roman" panose="02020603050405020304" pitchFamily="18" charset="0"/>
                <a:ea typeface="Times New Roman" panose="02020603050405020304" pitchFamily="18" charset="0"/>
              </a:rPr>
              <a:t> hay ở </a:t>
            </a:r>
            <a:r>
              <a:rPr lang="en-US" sz="4200" b="1" dirty="0" err="1">
                <a:solidFill>
                  <a:srgbClr val="000000"/>
                </a:solidFill>
                <a:latin typeface="Times New Roman" panose="02020603050405020304" pitchFamily="18" charset="0"/>
                <a:ea typeface="Times New Roman" panose="02020603050405020304" pitchFamily="18" charset="0"/>
              </a:rPr>
              <a:t>đầm</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nuôi</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tôm</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thường</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lắp</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đặt</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hệ</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thống</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quạt</a:t>
            </a:r>
            <a:r>
              <a:rPr lang="en-US" sz="4200" b="1" dirty="0">
                <a:solidFill>
                  <a:srgbClr val="000000"/>
                </a:solidFill>
                <a:latin typeface="Times New Roman" panose="02020603050405020304" pitchFamily="18" charset="0"/>
                <a:ea typeface="Times New Roman" panose="02020603050405020304" pitchFamily="18" charset="0"/>
              </a:rPr>
              <a:t> </a:t>
            </a:r>
            <a:r>
              <a:rPr lang="en-US" sz="4200" b="1" dirty="0" err="1">
                <a:solidFill>
                  <a:srgbClr val="000000"/>
                </a:solidFill>
                <a:latin typeface="Times New Roman" panose="02020603050405020304" pitchFamily="18" charset="0"/>
                <a:ea typeface="Times New Roman" panose="02020603050405020304" pitchFamily="18" charset="0"/>
              </a:rPr>
              <a:t>khí</a:t>
            </a:r>
            <a:r>
              <a:rPr lang="en-US" sz="4200" b="1" dirty="0">
                <a:solidFill>
                  <a:srgbClr val="000000"/>
                </a:solidFill>
                <a:latin typeface="Times New Roman" panose="02020603050405020304" pitchFamily="18" charset="0"/>
                <a:ea typeface="Times New Roman" panose="02020603050405020304" pitchFamily="18" charset="0"/>
              </a:rPr>
              <a:t> ?</a:t>
            </a:r>
            <a:endParaRPr lang="en-US" sz="4200" b="1" dirty="0">
              <a:solidFill>
                <a:prstClr val="black"/>
              </a:solidFill>
              <a:latin typeface="Calibri"/>
            </a:endParaRPr>
          </a:p>
        </p:txBody>
      </p:sp>
      <p:pic>
        <p:nvPicPr>
          <p:cNvPr id="10" name="Picture 10" descr="Digit 18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625431" y="514787"/>
            <a:ext cx="3086100" cy="111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43448" y="6064697"/>
            <a:ext cx="6268085" cy="3832415"/>
          </a:xfrm>
          <a:prstGeom prst="rect">
            <a:avLst/>
          </a:prstGeom>
        </p:spPr>
      </p:pic>
      <p:pic>
        <p:nvPicPr>
          <p:cNvPr id="9" name="Content Placeholder 10"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4943" y="2335189"/>
            <a:ext cx="6206592" cy="3716408"/>
          </a:xfrm>
          <a:prstGeom prst="rect">
            <a:avLst/>
          </a:prstGeom>
        </p:spPr>
      </p:pic>
    </p:spTree>
    <p:extLst>
      <p:ext uri="{BB962C8B-B14F-4D97-AF65-F5344CB8AC3E}">
        <p14:creationId xmlns:p14="http://schemas.microsoft.com/office/powerpoint/2010/main" val="2550936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5"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par>
                                <p:cTn id="20" presetID="10" presetClass="entr" presetSubtype="0" fill="hold" nodeType="withEffect">
                                  <p:stCondLst>
                                    <p:cond delay="0"/>
                                  </p:stCondLst>
                                  <p:iterate type="lt">
                                    <p:tmPct val="0"/>
                                  </p:iterate>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xit" presetSubtype="0" fill="hold" nodeType="clickEffect">
                                  <p:stCondLst>
                                    <p:cond delay="0"/>
                                  </p:stCondLst>
                                  <p:iterate type="lt">
                                    <p:tmPct val="5000"/>
                                  </p:iterate>
                                  <p:childTnLst>
                                    <p:anim calcmode="lin" valueType="num">
                                      <p:cBhvr>
                                        <p:cTn id="26" dur="1000"/>
                                        <p:tgtEl>
                                          <p:spTgt spid="10"/>
                                        </p:tgtEl>
                                        <p:attrNameLst>
                                          <p:attrName>ppt_w</p:attrName>
                                        </p:attrNameLst>
                                      </p:cBhvr>
                                      <p:tavLst>
                                        <p:tav tm="0">
                                          <p:val>
                                            <p:strVal val="ppt_w"/>
                                          </p:val>
                                        </p:tav>
                                        <p:tav tm="100000">
                                          <p:val>
                                            <p:fltVal val="0"/>
                                          </p:val>
                                        </p:tav>
                                      </p:tavLst>
                                    </p:anim>
                                    <p:anim calcmode="lin" valueType="num">
                                      <p:cBhvr>
                                        <p:cTn id="27" dur="1000"/>
                                        <p:tgtEl>
                                          <p:spTgt spid="10"/>
                                        </p:tgtEl>
                                        <p:attrNameLst>
                                          <p:attrName>ppt_h</p:attrName>
                                        </p:attrNameLst>
                                      </p:cBhvr>
                                      <p:tavLst>
                                        <p:tav tm="0">
                                          <p:val>
                                            <p:strVal val="ppt_h"/>
                                          </p:val>
                                        </p:tav>
                                        <p:tav tm="100000">
                                          <p:val>
                                            <p:fltVal val="0"/>
                                          </p:val>
                                        </p:tav>
                                      </p:tavLst>
                                    </p:anim>
                                    <p:anim calcmode="lin" valueType="num">
                                      <p:cBhvr>
                                        <p:cTn id="28" dur="1000"/>
                                        <p:tgtEl>
                                          <p:spTgt spid="10"/>
                                        </p:tgtEl>
                                        <p:attrNameLst>
                                          <p:attrName>style.rotation</p:attrName>
                                        </p:attrNameLst>
                                      </p:cBhvr>
                                      <p:tavLst>
                                        <p:tav tm="0">
                                          <p:val>
                                            <p:fltVal val="0"/>
                                          </p:val>
                                        </p:tav>
                                        <p:tav tm="100000">
                                          <p:val>
                                            <p:fltVal val="90"/>
                                          </p:val>
                                        </p:tav>
                                      </p:tavLst>
                                    </p:anim>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448992" y="87361"/>
            <a:ext cx="5798129" cy="735677"/>
          </a:xfrm>
          <a:prstGeom prst="roundRect">
            <a:avLst/>
          </a:prstGeom>
          <a:solidFill>
            <a:srgbClr val="FF993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371600"/>
            <a:r>
              <a:rPr lang="en-US" sz="4800" dirty="0" err="1">
                <a:solidFill>
                  <a:prstClr val="white"/>
                </a:solidFill>
                <a:latin typeface="Times New Roman" panose="02020603050405020304" pitchFamily="18" charset="0"/>
                <a:cs typeface="Times New Roman" panose="02020603050405020304" pitchFamily="18" charset="0"/>
              </a:rPr>
              <a:t>Phiếu</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học</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tập</a:t>
            </a:r>
            <a:r>
              <a:rPr lang="en-US" sz="4800" dirty="0">
                <a:solidFill>
                  <a:prstClr val="white"/>
                </a:solidFill>
                <a:latin typeface="Times New Roman" panose="02020603050405020304" pitchFamily="18" charset="0"/>
                <a:cs typeface="Times New Roman" panose="02020603050405020304" pitchFamily="18" charset="0"/>
              </a:rPr>
              <a:t> </a:t>
            </a:r>
            <a:r>
              <a:rPr lang="en-US" sz="4800" dirty="0" err="1">
                <a:solidFill>
                  <a:prstClr val="white"/>
                </a:solidFill>
                <a:latin typeface="Times New Roman" panose="02020603050405020304" pitchFamily="18" charset="0"/>
                <a:cs typeface="Times New Roman" panose="02020603050405020304" pitchFamily="18" charset="0"/>
              </a:rPr>
              <a:t>số</a:t>
            </a:r>
            <a:r>
              <a:rPr lang="en-US" sz="4800" dirty="0">
                <a:solidFill>
                  <a:prstClr val="white"/>
                </a:solidFill>
                <a:latin typeface="Times New Roman" panose="02020603050405020304" pitchFamily="18" charset="0"/>
                <a:cs typeface="Times New Roman" panose="02020603050405020304" pitchFamily="18" charset="0"/>
              </a:rPr>
              <a:t> 1</a:t>
            </a:r>
          </a:p>
        </p:txBody>
      </p:sp>
      <p:sp>
        <p:nvSpPr>
          <p:cNvPr id="4" name="Rectangle 3"/>
          <p:cNvSpPr/>
          <p:nvPr/>
        </p:nvSpPr>
        <p:spPr>
          <a:xfrm>
            <a:off x="369962" y="978286"/>
            <a:ext cx="11503838" cy="737318"/>
          </a:xfrm>
          <a:prstGeom prst="rect">
            <a:avLst/>
          </a:prstGeom>
        </p:spPr>
        <p:txBody>
          <a:bodyPr wrap="square">
            <a:spAutoFit/>
          </a:bodyPr>
          <a:lstStyle/>
          <a:p>
            <a:pPr indent="-342900" defTabSz="1371600">
              <a:lnSpc>
                <a:spcPct val="107000"/>
              </a:lnSpc>
            </a:pP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tồn</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đâu</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53602" y="4585842"/>
            <a:ext cx="12547454" cy="1384995"/>
          </a:xfrm>
          <a:prstGeom prst="rect">
            <a:avLst/>
          </a:prstGeom>
        </p:spPr>
        <p:txBody>
          <a:bodyPr wrap="square">
            <a:spAutoFit/>
          </a:bodyPr>
          <a:lstStyle/>
          <a:p>
            <a:pPr defTabSz="1371600"/>
            <a:r>
              <a:rPr lang="en-US" sz="4200" b="1" dirty="0">
                <a:solidFill>
                  <a:srgbClr val="1134E5"/>
                </a:solidFill>
                <a:latin typeface="Times New Roman" panose="02020603050405020304" pitchFamily="18" charset="0"/>
                <a:ea typeface="Times New Roman" panose="02020603050405020304" pitchFamily="18" charset="0"/>
              </a:rPr>
              <a:t>3. Tại </a:t>
            </a:r>
            <a:r>
              <a:rPr lang="en-US" sz="4200" b="1" dirty="0" err="1">
                <a:solidFill>
                  <a:srgbClr val="1134E5"/>
                </a:solidFill>
                <a:latin typeface="Times New Roman" panose="02020603050405020304" pitchFamily="18" charset="0"/>
                <a:ea typeface="Times New Roman" panose="02020603050405020304" pitchFamily="18" charset="0"/>
              </a:rPr>
              <a:t>sao</a:t>
            </a:r>
            <a:r>
              <a:rPr lang="en-US" sz="4200" b="1" dirty="0">
                <a:solidFill>
                  <a:srgbClr val="1134E5"/>
                </a:solidFill>
                <a:latin typeface="Times New Roman" panose="02020603050405020304" pitchFamily="18" charset="0"/>
                <a:ea typeface="Times New Roman" panose="02020603050405020304" pitchFamily="18" charset="0"/>
              </a:rPr>
              <a:t> ở </a:t>
            </a:r>
            <a:r>
              <a:rPr lang="en-US" sz="4200" b="1" dirty="0" err="1">
                <a:solidFill>
                  <a:srgbClr val="1134E5"/>
                </a:solidFill>
                <a:latin typeface="Times New Roman" panose="02020603050405020304" pitchFamily="18" charset="0"/>
                <a:ea typeface="Times New Roman" panose="02020603050405020304" pitchFamily="18" charset="0"/>
              </a:rPr>
              <a:t>đám</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nuôi</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tôm</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thường</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lắp</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đặt</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hệ</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thống</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quạt</a:t>
            </a:r>
            <a:r>
              <a:rPr lang="en-US" sz="4200" b="1" dirty="0">
                <a:solidFill>
                  <a:srgbClr val="1134E5"/>
                </a:solidFill>
                <a:latin typeface="Times New Roman" panose="02020603050405020304" pitchFamily="18" charset="0"/>
                <a:ea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rPr>
              <a:t> ?</a:t>
            </a:r>
            <a:endParaRPr lang="en-US" sz="4200" b="1" dirty="0">
              <a:solidFill>
                <a:srgbClr val="1134E5"/>
              </a:solidFill>
              <a:latin typeface="Calibri"/>
            </a:endParaRPr>
          </a:p>
        </p:txBody>
      </p:sp>
      <p:sp>
        <p:nvSpPr>
          <p:cNvPr id="6" name="Rectangle 5"/>
          <p:cNvSpPr/>
          <p:nvPr/>
        </p:nvSpPr>
        <p:spPr>
          <a:xfrm>
            <a:off x="257396" y="2346730"/>
            <a:ext cx="12227298" cy="1428917"/>
          </a:xfrm>
          <a:prstGeom prst="rect">
            <a:avLst/>
          </a:prstGeom>
        </p:spPr>
        <p:txBody>
          <a:bodyPr wrap="square">
            <a:spAutoFit/>
          </a:bodyPr>
          <a:lstStyle/>
          <a:p>
            <a:pPr indent="-342900" defTabSz="1371600">
              <a:lnSpc>
                <a:spcPct val="107000"/>
              </a:lnSpc>
            </a:pP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xuyên</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hít</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màu</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mùi</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4200" b="1" dirty="0" err="1">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200" b="1" dirty="0">
                <a:solidFill>
                  <a:srgbClr val="1134E5"/>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4200" b="1" dirty="0">
              <a:solidFill>
                <a:srgbClr val="1134E5"/>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523703" y="1654366"/>
            <a:ext cx="13326770" cy="737318"/>
          </a:xfrm>
          <a:prstGeom prst="rect">
            <a:avLst/>
          </a:prstGeom>
        </p:spPr>
        <p:txBody>
          <a:bodyPr wrap="square">
            <a:spAutoFit/>
          </a:bodyPr>
          <a:lstStyle/>
          <a:p>
            <a:pPr indent="-342900" defTabSz="1371600">
              <a:lnSpc>
                <a:spcPct val="107000"/>
              </a:lnSpc>
            </a:pP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cơ</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thực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 name="Picture 7"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2371" y="6536402"/>
            <a:ext cx="5540459" cy="3677259"/>
          </a:xfrm>
          <a:prstGeom prst="rect">
            <a:avLst/>
          </a:prstGeom>
        </p:spPr>
      </p:pic>
      <p:sp>
        <p:nvSpPr>
          <p:cNvPr id="11" name="Rectangle 10"/>
          <p:cNvSpPr/>
          <p:nvPr/>
        </p:nvSpPr>
        <p:spPr>
          <a:xfrm>
            <a:off x="164488" y="5980782"/>
            <a:ext cx="12114734" cy="4195316"/>
          </a:xfrm>
          <a:prstGeom prst="rect">
            <a:avLst/>
          </a:prstGeom>
        </p:spPr>
        <p:txBody>
          <a:bodyPr wrap="square">
            <a:spAutoFit/>
          </a:bodyPr>
          <a:lstStyle/>
          <a:p>
            <a:pPr indent="-342900" algn="just" defTabSz="1371600">
              <a:lnSpc>
                <a:spcPct val="107000"/>
              </a:lnSpc>
            </a:pP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Bổ</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sung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ít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nuôi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tôm</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số</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lớn</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đầm</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nuôi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rất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ít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Chính</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vì</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vậy</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ta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phải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lắp</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đặt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hệ</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quạt</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sục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liên</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tục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giúp</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oxygen tan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hơn</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đó</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tôm</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đủ</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oxgen</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để</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hô</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hấp</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 name="Rectangle 12"/>
          <p:cNvSpPr/>
          <p:nvPr/>
        </p:nvSpPr>
        <p:spPr>
          <a:xfrm>
            <a:off x="369962" y="3872806"/>
            <a:ext cx="10723418" cy="737318"/>
          </a:xfrm>
          <a:prstGeom prst="rect">
            <a:avLst/>
          </a:prstGeom>
        </p:spPr>
        <p:txBody>
          <a:bodyPr wrap="square">
            <a:spAutoFit/>
          </a:bodyPr>
          <a:lstStyle/>
          <a:p>
            <a:pPr indent="-342900" defTabSz="1371600">
              <a:lnSpc>
                <a:spcPct val="107000"/>
              </a:lnSpc>
            </a:pP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Khí</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oxygen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màu</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mùi</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2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vị</a:t>
            </a:r>
            <a:r>
              <a:rPr lang="en-US" sz="4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2" name="Content Placeholder 10"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4694" y="2856794"/>
            <a:ext cx="5555810" cy="3716408"/>
          </a:xfrm>
          <a:prstGeom prst="rect">
            <a:avLst/>
          </a:prstGeom>
        </p:spPr>
      </p:pic>
    </p:spTree>
    <p:extLst>
      <p:ext uri="{BB962C8B-B14F-4D97-AF65-F5344CB8AC3E}">
        <p14:creationId xmlns:p14="http://schemas.microsoft.com/office/powerpoint/2010/main" val="80009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05" y="400808"/>
            <a:ext cx="11988052" cy="586227"/>
          </a:xfrm>
        </p:spPr>
        <p:txBody>
          <a:bodyPr>
            <a:noAutofit/>
          </a:bodyPr>
          <a:lstStyle/>
          <a:p>
            <a:r>
              <a:rPr lang="en-US" sz="4200" b="1" dirty="0">
                <a:solidFill>
                  <a:srgbClr val="FF0000"/>
                </a:solidFill>
                <a:latin typeface="Times New Roman" panose="02020603050405020304" pitchFamily="18" charset="0"/>
                <a:cs typeface="Times New Roman" panose="02020603050405020304" pitchFamily="18" charset="0"/>
              </a:rPr>
              <a:t>1 </a:t>
            </a:r>
            <a:r>
              <a:rPr lang="en-US" sz="4200" b="1" dirty="0" err="1">
                <a:solidFill>
                  <a:srgbClr val="FF0000"/>
                </a:solidFill>
                <a:latin typeface="Times New Roman" panose="02020603050405020304" pitchFamily="18" charset="0"/>
                <a:cs typeface="Times New Roman" panose="02020603050405020304" pitchFamily="18" charset="0"/>
              </a:rPr>
              <a:t>lít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nước</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a:latin typeface="Times New Roman" panose="02020603050405020304" pitchFamily="18" charset="0"/>
                <a:cs typeface="Times New Roman" panose="02020603050405020304" pitchFamily="18" charset="0"/>
              </a:rPr>
              <a:t>ở 20</a:t>
            </a:r>
            <a:r>
              <a:rPr lang="en-US" sz="4200" b="1" baseline="30000" dirty="0">
                <a:latin typeface="Times New Roman" panose="02020603050405020304" pitchFamily="18" charset="0"/>
                <a:cs typeface="Times New Roman" panose="02020603050405020304" pitchFamily="18" charset="0"/>
              </a:rPr>
              <a:t>0</a:t>
            </a:r>
            <a:r>
              <a:rPr lang="en-US" sz="4200" b="1" dirty="0">
                <a:latin typeface="Times New Roman" panose="02020603050405020304" pitchFamily="18" charset="0"/>
                <a:cs typeface="Times New Roman" panose="02020603050405020304" pitchFamily="18" charset="0"/>
              </a:rPr>
              <a:t>C </a:t>
            </a:r>
            <a:r>
              <a:rPr lang="en-US" sz="4200" b="1" dirty="0" err="1">
                <a:latin typeface="Times New Roman" panose="02020603050405020304" pitchFamily="18" charset="0"/>
                <a:cs typeface="Times New Roman" panose="02020603050405020304" pitchFamily="18" charset="0"/>
              </a:rPr>
              <a:t>hòa</a:t>
            </a:r>
            <a:r>
              <a:rPr lang="en-US" sz="4200" b="1" dirty="0">
                <a:latin typeface="Times New Roman" panose="02020603050405020304" pitchFamily="18" charset="0"/>
                <a:cs typeface="Times New Roman" panose="02020603050405020304" pitchFamily="18" charset="0"/>
              </a:rPr>
              <a:t> tan </a:t>
            </a:r>
            <a:r>
              <a:rPr lang="en-US" sz="4200" b="1" dirty="0" err="1">
                <a:latin typeface="Times New Roman" panose="02020603050405020304" pitchFamily="18" charset="0"/>
                <a:cs typeface="Times New Roman" panose="02020603050405020304" pitchFamily="18" charset="0"/>
              </a:rPr>
              <a:t>được</a:t>
            </a:r>
            <a:r>
              <a:rPr lang="en-US" sz="4200" b="1" dirty="0">
                <a:latin typeface="Times New Roman" panose="02020603050405020304" pitchFamily="18" charset="0"/>
                <a:cs typeface="Times New Roman" panose="02020603050405020304" pitchFamily="18" charset="0"/>
              </a:rPr>
              <a:t> </a:t>
            </a:r>
            <a:r>
              <a:rPr lang="en-US" sz="4200" b="1" dirty="0">
                <a:solidFill>
                  <a:srgbClr val="FF0000"/>
                </a:solidFill>
                <a:latin typeface="Times New Roman" panose="02020603050405020304" pitchFamily="18" charset="0"/>
                <a:cs typeface="Times New Roman" panose="02020603050405020304" pitchFamily="18" charset="0"/>
              </a:rPr>
              <a:t>31 ml </a:t>
            </a:r>
            <a:r>
              <a:rPr lang="en-US" sz="4200" b="1" dirty="0" err="1">
                <a:solidFill>
                  <a:srgbClr val="FF0000"/>
                </a:solidFill>
                <a:latin typeface="Times New Roman" panose="02020603050405020304" pitchFamily="18" charset="0"/>
                <a:cs typeface="Times New Roman" panose="02020603050405020304" pitchFamily="18" charset="0"/>
              </a:rPr>
              <a:t>khí</a:t>
            </a:r>
            <a:r>
              <a:rPr lang="en-US" sz="4200" b="1" dirty="0">
                <a:solidFill>
                  <a:srgbClr val="FF0000"/>
                </a:solidFill>
                <a:latin typeface="Times New Roman" panose="02020603050405020304" pitchFamily="18" charset="0"/>
                <a:cs typeface="Times New Roman" panose="02020603050405020304" pitchFamily="18" charset="0"/>
              </a:rPr>
              <a:t> oxygen</a:t>
            </a:r>
            <a:r>
              <a:rPr lang="en-US" sz="4200" b="1" dirty="0">
                <a:latin typeface="Times New Roman" panose="02020603050405020304" pitchFamily="18" charset="0"/>
                <a:cs typeface="Times New Roman" panose="02020603050405020304" pitchFamily="18" charset="0"/>
              </a:rPr>
              <a:t>.</a:t>
            </a:r>
            <a:endParaRPr lang="en-US" sz="4200" dirty="0">
              <a:latin typeface="Times New Roman" panose="02020603050405020304" pitchFamily="18" charset="0"/>
              <a:cs typeface="Times New Roman" panose="02020603050405020304" pitchFamily="18" charset="0"/>
            </a:endParaRPr>
          </a:p>
        </p:txBody>
      </p:sp>
      <p:sp>
        <p:nvSpPr>
          <p:cNvPr id="3" name="Oval Callout 2"/>
          <p:cNvSpPr/>
          <p:nvPr/>
        </p:nvSpPr>
        <p:spPr>
          <a:xfrm rot="1045404">
            <a:off x="12444743" y="287390"/>
            <a:ext cx="5804910" cy="3096251"/>
          </a:xfrm>
          <a:prstGeom prst="wedgeEllipseCallout">
            <a:avLst>
              <a:gd name="adj1" fmla="val -38613"/>
              <a:gd name="adj2" fmla="val 93533"/>
            </a:avLst>
          </a:prstGeom>
          <a:solidFill>
            <a:srgbClr val="39E74E"/>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defTabSz="1371600"/>
            <a:r>
              <a:rPr lang="en-US" sz="4200" b="1" dirty="0" err="1">
                <a:solidFill>
                  <a:prstClr val="white"/>
                </a:solidFill>
                <a:latin typeface="Times New Roman" panose="02020603050405020304" pitchFamily="18" charset="0"/>
                <a:cs typeface="Times New Roman" panose="02020603050405020304" pitchFamily="18" charset="0"/>
              </a:rPr>
              <a:t>Vậy</a:t>
            </a:r>
            <a:r>
              <a:rPr lang="en-US" sz="4200" b="1" dirty="0">
                <a:solidFill>
                  <a:prstClr val="white"/>
                </a:solidFill>
                <a:latin typeface="Times New Roman" panose="02020603050405020304" pitchFamily="18" charset="0"/>
                <a:cs typeface="Times New Roman" panose="02020603050405020304" pitchFamily="18" charset="0"/>
              </a:rPr>
              <a:t> oxygen </a:t>
            </a:r>
            <a:r>
              <a:rPr lang="en-US" sz="4200" b="1" dirty="0" err="1">
                <a:solidFill>
                  <a:prstClr val="white"/>
                </a:solidFill>
                <a:latin typeface="Times New Roman" panose="02020603050405020304" pitchFamily="18" charset="0"/>
                <a:cs typeface="Times New Roman" panose="02020603050405020304" pitchFamily="18" charset="0"/>
              </a:rPr>
              <a:t>là</a:t>
            </a:r>
            <a:r>
              <a:rPr lang="en-US" sz="4200" b="1" dirty="0">
                <a:solidFill>
                  <a:prstClr val="white"/>
                </a:solidFill>
                <a:latin typeface="Times New Roman" panose="02020603050405020304" pitchFamily="18" charset="0"/>
                <a:cs typeface="Times New Roman" panose="02020603050405020304" pitchFamily="18" charset="0"/>
              </a:rPr>
              <a:t> </a:t>
            </a:r>
            <a:r>
              <a:rPr lang="en-US" sz="4200" b="1" dirty="0" err="1">
                <a:solidFill>
                  <a:prstClr val="white"/>
                </a:solidFill>
                <a:latin typeface="Times New Roman" panose="02020603050405020304" pitchFamily="18" charset="0"/>
                <a:cs typeface="Times New Roman" panose="02020603050405020304" pitchFamily="18" charset="0"/>
              </a:rPr>
              <a:t>chất</a:t>
            </a:r>
            <a:r>
              <a:rPr lang="en-US" sz="4200" b="1" dirty="0">
                <a:solidFill>
                  <a:prstClr val="white"/>
                </a:solidFill>
                <a:latin typeface="Times New Roman" panose="02020603050405020304" pitchFamily="18" charset="0"/>
                <a:cs typeface="Times New Roman" panose="02020603050405020304" pitchFamily="18" charset="0"/>
              </a:rPr>
              <a:t> tan </a:t>
            </a:r>
            <a:r>
              <a:rPr lang="en-US" sz="4200" b="1" dirty="0" err="1">
                <a:solidFill>
                  <a:prstClr val="white"/>
                </a:solidFill>
                <a:latin typeface="Times New Roman" panose="02020603050405020304" pitchFamily="18" charset="0"/>
                <a:cs typeface="Times New Roman" panose="02020603050405020304" pitchFamily="18" charset="0"/>
              </a:rPr>
              <a:t>nhiều</a:t>
            </a:r>
            <a:r>
              <a:rPr lang="en-US" sz="4200" b="1" dirty="0">
                <a:solidFill>
                  <a:prstClr val="white"/>
                </a:solidFill>
                <a:latin typeface="Times New Roman" panose="02020603050405020304" pitchFamily="18" charset="0"/>
                <a:cs typeface="Times New Roman" panose="02020603050405020304" pitchFamily="18" charset="0"/>
              </a:rPr>
              <a:t> hay tan </a:t>
            </a:r>
            <a:r>
              <a:rPr lang="en-US" sz="4200" b="1" dirty="0" err="1">
                <a:solidFill>
                  <a:prstClr val="white"/>
                </a:solidFill>
                <a:latin typeface="Times New Roman" panose="02020603050405020304" pitchFamily="18" charset="0"/>
                <a:cs typeface="Times New Roman" panose="02020603050405020304" pitchFamily="18" charset="0"/>
              </a:rPr>
              <a:t>ít</a:t>
            </a:r>
            <a:r>
              <a:rPr lang="en-US" sz="4200" b="1" dirty="0">
                <a:solidFill>
                  <a:prstClr val="white"/>
                </a:solidFill>
                <a:latin typeface="Times New Roman" panose="02020603050405020304" pitchFamily="18" charset="0"/>
                <a:cs typeface="Times New Roman" panose="02020603050405020304" pitchFamily="18" charset="0"/>
              </a:rPr>
              <a:t> </a:t>
            </a:r>
            <a:r>
              <a:rPr lang="en-US" sz="4200" b="1" dirty="0" err="1">
                <a:solidFill>
                  <a:prstClr val="white"/>
                </a:solidFill>
                <a:latin typeface="Times New Roman" panose="02020603050405020304" pitchFamily="18" charset="0"/>
                <a:cs typeface="Times New Roman" panose="02020603050405020304" pitchFamily="18" charset="0"/>
              </a:rPr>
              <a:t>trong</a:t>
            </a:r>
            <a:r>
              <a:rPr lang="en-US" sz="4200" b="1" dirty="0">
                <a:solidFill>
                  <a:prstClr val="white"/>
                </a:solidFill>
                <a:latin typeface="Times New Roman" panose="02020603050405020304" pitchFamily="18" charset="0"/>
                <a:cs typeface="Times New Roman" panose="02020603050405020304" pitchFamily="18" charset="0"/>
              </a:rPr>
              <a:t> </a:t>
            </a:r>
            <a:r>
              <a:rPr lang="en-US" sz="4200" b="1" dirty="0" err="1">
                <a:solidFill>
                  <a:prstClr val="white"/>
                </a:solidFill>
                <a:latin typeface="Times New Roman" panose="02020603050405020304" pitchFamily="18" charset="0"/>
                <a:cs typeface="Times New Roman" panose="02020603050405020304" pitchFamily="18" charset="0"/>
              </a:rPr>
              <a:t>nước</a:t>
            </a:r>
            <a:r>
              <a:rPr lang="en-US" sz="4200" b="1" dirty="0">
                <a:solidFill>
                  <a:prstClr val="white"/>
                </a:solidFill>
                <a:latin typeface="Times New Roman" panose="02020603050405020304" pitchFamily="18" charset="0"/>
                <a:cs typeface="Times New Roman" panose="02020603050405020304" pitchFamily="18" charset="0"/>
              </a:rPr>
              <a:t>?</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8024" y="5715227"/>
            <a:ext cx="3955505" cy="4385357"/>
          </a:xfrm>
          <a:prstGeom prst="rect">
            <a:avLst/>
          </a:prstGeom>
        </p:spPr>
      </p:pic>
      <p:sp>
        <p:nvSpPr>
          <p:cNvPr id="5" name="Rectangle 4"/>
          <p:cNvSpPr/>
          <p:nvPr/>
        </p:nvSpPr>
        <p:spPr>
          <a:xfrm>
            <a:off x="699715" y="2013337"/>
            <a:ext cx="8981732" cy="1406333"/>
          </a:xfrm>
          <a:prstGeom prst="rect">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defTabSz="1371600"/>
            <a:r>
              <a:rPr lang="en-US" sz="4200" b="1" u="sng" dirty="0" err="1">
                <a:solidFill>
                  <a:prstClr val="black"/>
                </a:solidFill>
                <a:latin typeface="Times New Roman" panose="02020603050405020304" pitchFamily="18" charset="0"/>
                <a:cs typeface="Times New Roman" panose="02020603050405020304" pitchFamily="18" charset="0"/>
              </a:rPr>
              <a:t>Trả</a:t>
            </a:r>
            <a:r>
              <a:rPr lang="en-US" sz="4200" b="1" u="sng" dirty="0">
                <a:solidFill>
                  <a:prstClr val="black"/>
                </a:solidFill>
                <a:latin typeface="Times New Roman" panose="02020603050405020304" pitchFamily="18" charset="0"/>
                <a:cs typeface="Times New Roman" panose="02020603050405020304" pitchFamily="18" charset="0"/>
              </a:rPr>
              <a:t> </a:t>
            </a:r>
            <a:r>
              <a:rPr lang="en-US" sz="4200" b="1" u="sng" dirty="0" err="1">
                <a:solidFill>
                  <a:prstClr val="black"/>
                </a:solidFill>
                <a:latin typeface="Times New Roman" panose="02020603050405020304" pitchFamily="18" charset="0"/>
                <a:cs typeface="Times New Roman" panose="02020603050405020304" pitchFamily="18" charset="0"/>
              </a:rPr>
              <a:t>lời</a:t>
            </a:r>
            <a:r>
              <a:rPr lang="en-US" sz="4200" b="1" u="sng" dirty="0">
                <a:solidFill>
                  <a:prstClr val="black"/>
                </a:solidFill>
                <a:latin typeface="Times New Roman" panose="02020603050405020304" pitchFamily="18" charset="0"/>
                <a:cs typeface="Times New Roman" panose="02020603050405020304" pitchFamily="18" charset="0"/>
              </a:rPr>
              <a:t>:</a:t>
            </a:r>
          </a:p>
          <a:p>
            <a:pPr algn="ctr" defTabSz="1371600"/>
            <a:r>
              <a:rPr lang="en-US" sz="4200" dirty="0" err="1">
                <a:solidFill>
                  <a:prstClr val="black"/>
                </a:solidFill>
                <a:latin typeface="Times New Roman" panose="02020603050405020304" pitchFamily="18" charset="0"/>
                <a:cs typeface="Times New Roman" panose="02020603050405020304" pitchFamily="18" charset="0"/>
              </a:rPr>
              <a:t>Khí</a:t>
            </a:r>
            <a:r>
              <a:rPr lang="en-US" sz="4200" dirty="0">
                <a:solidFill>
                  <a:prstClr val="black"/>
                </a:solidFill>
                <a:latin typeface="Times New Roman" panose="02020603050405020304" pitchFamily="18" charset="0"/>
                <a:cs typeface="Times New Roman" panose="02020603050405020304" pitchFamily="18" charset="0"/>
              </a:rPr>
              <a:t> oxygen </a:t>
            </a:r>
            <a:r>
              <a:rPr lang="en-US" sz="4200" dirty="0" err="1">
                <a:solidFill>
                  <a:prstClr val="black"/>
                </a:solidFill>
                <a:latin typeface="Times New Roman" panose="02020603050405020304" pitchFamily="18" charset="0"/>
                <a:cs typeface="Times New Roman" panose="02020603050405020304" pitchFamily="18" charset="0"/>
              </a:rPr>
              <a:t>ít</a:t>
            </a:r>
            <a:r>
              <a:rPr lang="en-US" sz="4200" dirty="0">
                <a:solidFill>
                  <a:prstClr val="black"/>
                </a:solidFill>
                <a:latin typeface="Times New Roman" panose="02020603050405020304" pitchFamily="18" charset="0"/>
                <a:cs typeface="Times New Roman" panose="02020603050405020304" pitchFamily="18" charset="0"/>
              </a:rPr>
              <a:t> tan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nước</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369794" y="1056360"/>
            <a:ext cx="11988053" cy="779079"/>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4200" b="1" dirty="0">
                <a:solidFill>
                  <a:srgbClr val="FF0000"/>
                </a:solidFill>
                <a:latin typeface="Times New Roman" panose="02020603050405020304" pitchFamily="18" charset="0"/>
                <a:cs typeface="Times New Roman" panose="02020603050405020304" pitchFamily="18" charset="0"/>
              </a:rPr>
              <a:t>1 </a:t>
            </a:r>
            <a:r>
              <a:rPr lang="en-US" sz="4200" b="1" dirty="0" err="1">
                <a:solidFill>
                  <a:srgbClr val="FF0000"/>
                </a:solidFill>
                <a:latin typeface="Times New Roman" panose="02020603050405020304" pitchFamily="18" charset="0"/>
                <a:cs typeface="Times New Roman" panose="02020603050405020304" pitchFamily="18" charset="0"/>
              </a:rPr>
              <a:t>lít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nước</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a:solidFill>
                  <a:prstClr val="black"/>
                </a:solidFill>
                <a:latin typeface="Times New Roman" panose="02020603050405020304" pitchFamily="18" charset="0"/>
                <a:cs typeface="Times New Roman" panose="02020603050405020304" pitchFamily="18" charset="0"/>
              </a:rPr>
              <a:t>ở 20</a:t>
            </a:r>
            <a:r>
              <a:rPr lang="en-US" sz="4200" b="1" baseline="30000" dirty="0">
                <a:solidFill>
                  <a:prstClr val="black"/>
                </a:solidFill>
                <a:latin typeface="Times New Roman" panose="02020603050405020304" pitchFamily="18" charset="0"/>
                <a:cs typeface="Times New Roman" panose="02020603050405020304" pitchFamily="18" charset="0"/>
              </a:rPr>
              <a:t>0</a:t>
            </a:r>
            <a:r>
              <a:rPr lang="en-US" sz="4200" b="1" dirty="0">
                <a:solidFill>
                  <a:prstClr val="black"/>
                </a:solidFill>
                <a:latin typeface="Times New Roman" panose="02020603050405020304" pitchFamily="18" charset="0"/>
                <a:cs typeface="Times New Roman" panose="02020603050405020304" pitchFamily="18" charset="0"/>
              </a:rPr>
              <a:t>C </a:t>
            </a:r>
            <a:r>
              <a:rPr lang="en-US" sz="4200" b="1" dirty="0" err="1">
                <a:solidFill>
                  <a:prstClr val="black"/>
                </a:solidFill>
                <a:latin typeface="Times New Roman" panose="02020603050405020304" pitchFamily="18" charset="0"/>
                <a:cs typeface="Times New Roman" panose="02020603050405020304" pitchFamily="18" charset="0"/>
              </a:rPr>
              <a:t>hòa</a:t>
            </a:r>
            <a:r>
              <a:rPr lang="en-US" sz="4200" b="1" dirty="0">
                <a:solidFill>
                  <a:prstClr val="black"/>
                </a:solidFill>
                <a:latin typeface="Times New Roman" panose="02020603050405020304" pitchFamily="18" charset="0"/>
                <a:cs typeface="Times New Roman" panose="02020603050405020304" pitchFamily="18" charset="0"/>
              </a:rPr>
              <a:t> tan </a:t>
            </a:r>
            <a:r>
              <a:rPr lang="en-US" sz="4200" b="1" dirty="0" err="1">
                <a:solidFill>
                  <a:prstClr val="black"/>
                </a:solidFill>
                <a:latin typeface="Times New Roman" panose="02020603050405020304" pitchFamily="18" charset="0"/>
                <a:cs typeface="Times New Roman" panose="02020603050405020304" pitchFamily="18" charset="0"/>
              </a:rPr>
              <a:t>được</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a:solidFill>
                  <a:srgbClr val="FF0000"/>
                </a:solidFill>
                <a:latin typeface="Times New Roman" panose="02020603050405020304" pitchFamily="18" charset="0"/>
                <a:cs typeface="Times New Roman" panose="02020603050405020304" pitchFamily="18" charset="0"/>
              </a:rPr>
              <a:t>700 </a:t>
            </a:r>
            <a:r>
              <a:rPr lang="en-US" sz="4200" b="1" dirty="0" err="1">
                <a:solidFill>
                  <a:srgbClr val="FF0000"/>
                </a:solidFill>
                <a:latin typeface="Times New Roman" panose="02020603050405020304" pitchFamily="18" charset="0"/>
                <a:cs typeface="Times New Roman" panose="02020603050405020304" pitchFamily="18" charset="0"/>
              </a:rPr>
              <a:t>lít</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khí</a:t>
            </a:r>
            <a:r>
              <a:rPr lang="en-US" sz="4200" b="1" dirty="0">
                <a:solidFill>
                  <a:srgbClr val="FF0000"/>
                </a:solidFill>
                <a:latin typeface="Times New Roman" panose="02020603050405020304" pitchFamily="18" charset="0"/>
                <a:cs typeface="Times New Roman" panose="02020603050405020304" pitchFamily="18" charset="0"/>
              </a:rPr>
              <a:t> </a:t>
            </a:r>
            <a:r>
              <a:rPr lang="en-US" sz="4200" b="1" dirty="0" err="1">
                <a:solidFill>
                  <a:srgbClr val="FF0000"/>
                </a:solidFill>
                <a:latin typeface="Times New Roman" panose="02020603050405020304" pitchFamily="18" charset="0"/>
                <a:cs typeface="Times New Roman" panose="02020603050405020304" pitchFamily="18" charset="0"/>
              </a:rPr>
              <a:t>amoniac</a:t>
            </a:r>
            <a:r>
              <a:rPr lang="en-US" sz="4200" dirty="0">
                <a:solidFill>
                  <a:prstClr val="black"/>
                </a:solidFill>
                <a:latin typeface="Times New Roman" panose="02020603050405020304" pitchFamily="18" charset="0"/>
                <a:cs typeface="Times New Roman" panose="02020603050405020304" pitchFamily="18" charset="0"/>
              </a:rPr>
              <a:t>.</a:t>
            </a:r>
          </a:p>
        </p:txBody>
      </p:sp>
      <p:pic>
        <p:nvPicPr>
          <p:cNvPr id="10" name="Picture 9"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03" y="4023780"/>
            <a:ext cx="2767458" cy="2819306"/>
          </a:xfrm>
          <a:prstGeom prst="rect">
            <a:avLst/>
          </a:prstGeom>
        </p:spPr>
      </p:pic>
      <p:sp>
        <p:nvSpPr>
          <p:cNvPr id="11" name="Title 1"/>
          <p:cNvSpPr txBox="1">
            <a:spLocks/>
          </p:cNvSpPr>
          <p:nvPr/>
        </p:nvSpPr>
        <p:spPr>
          <a:xfrm>
            <a:off x="3164961" y="4914139"/>
            <a:ext cx="14284839" cy="586227"/>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371600"/>
            <a:r>
              <a:rPr lang="en-US" sz="4200" b="1" dirty="0">
                <a:solidFill>
                  <a:prstClr val="black"/>
                </a:solidFill>
                <a:latin typeface="Times New Roman" panose="02020603050405020304" pitchFamily="18" charset="0"/>
                <a:cs typeface="Times New Roman" panose="02020603050405020304" pitchFamily="18" charset="0"/>
              </a:rPr>
              <a:t>Oxygen </a:t>
            </a:r>
            <a:r>
              <a:rPr lang="en-US" sz="4200" b="1" dirty="0" err="1">
                <a:solidFill>
                  <a:prstClr val="black"/>
                </a:solidFill>
                <a:latin typeface="Times New Roman" panose="02020603050405020304" pitchFamily="18" charset="0"/>
                <a:cs typeface="Times New Roman" panose="02020603050405020304" pitchFamily="18" charset="0"/>
              </a:rPr>
              <a:t>hóa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lỏng</a:t>
            </a:r>
            <a:r>
              <a:rPr lang="en-US" sz="4200" b="1" dirty="0">
                <a:solidFill>
                  <a:prstClr val="black"/>
                </a:solidFill>
                <a:latin typeface="Times New Roman" panose="02020603050405020304" pitchFamily="18" charset="0"/>
                <a:cs typeface="Times New Roman" panose="02020603050405020304" pitchFamily="18" charset="0"/>
              </a:rPr>
              <a:t> ở -183</a:t>
            </a:r>
            <a:r>
              <a:rPr lang="en-US" sz="4200" b="1" baseline="30000" dirty="0">
                <a:solidFill>
                  <a:prstClr val="black"/>
                </a:solidFill>
                <a:latin typeface="Times New Roman" panose="02020603050405020304" pitchFamily="18" charset="0"/>
                <a:cs typeface="Times New Roman" panose="02020603050405020304" pitchFamily="18" charset="0"/>
              </a:rPr>
              <a:t>0</a:t>
            </a:r>
            <a:r>
              <a:rPr lang="en-US" sz="4200" b="1" dirty="0">
                <a:solidFill>
                  <a:prstClr val="black"/>
                </a:solidFill>
                <a:latin typeface="Times New Roman" panose="02020603050405020304" pitchFamily="18" charset="0"/>
                <a:cs typeface="Times New Roman" panose="02020603050405020304" pitchFamily="18" charset="0"/>
              </a:rPr>
              <a:t>C </a:t>
            </a:r>
            <a:r>
              <a:rPr lang="en-US" sz="4200" b="1" dirty="0" err="1">
                <a:solidFill>
                  <a:prstClr val="black"/>
                </a:solidFill>
                <a:latin typeface="Times New Roman" panose="02020603050405020304" pitchFamily="18" charset="0"/>
                <a:cs typeface="Times New Roman" panose="02020603050405020304" pitchFamily="18" charset="0"/>
              </a:rPr>
              <a:t>và</a:t>
            </a:r>
            <a:r>
              <a:rPr lang="en-US" sz="4200" b="1" dirty="0">
                <a:solidFill>
                  <a:prstClr val="black"/>
                </a:solidFill>
                <a:latin typeface="Times New Roman" panose="02020603050405020304" pitchFamily="18" charset="0"/>
                <a:cs typeface="Times New Roman" panose="02020603050405020304" pitchFamily="18" charset="0"/>
              </a:rPr>
              <a:t> oxygen </a:t>
            </a:r>
            <a:r>
              <a:rPr lang="en-US" sz="4200" b="1" dirty="0" err="1">
                <a:solidFill>
                  <a:prstClr val="black"/>
                </a:solidFill>
                <a:latin typeface="Times New Roman" panose="02020603050405020304" pitchFamily="18" charset="0"/>
                <a:cs typeface="Times New Roman" panose="02020603050405020304" pitchFamily="18" charset="0"/>
              </a:rPr>
              <a:t>lỏng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có</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màu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xanh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nhạt</a:t>
            </a:r>
            <a:r>
              <a:rPr lang="en-US" sz="4200" b="1"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6466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53" presetClass="exit" presetSubtype="32" fill="hold" grpId="1" nodeType="withEffect">
                                  <p:stCondLst>
                                    <p:cond delay="0"/>
                                  </p:stCondLst>
                                  <p:childTnLst>
                                    <p:anim calcmode="lin" valueType="num">
                                      <p:cBhvr>
                                        <p:cTn id="31" dur="500"/>
                                        <p:tgtEl>
                                          <p:spTgt spid="3"/>
                                        </p:tgtEl>
                                        <p:attrNameLst>
                                          <p:attrName>ppt_w</p:attrName>
                                        </p:attrNameLst>
                                      </p:cBhvr>
                                      <p:tavLst>
                                        <p:tav tm="0">
                                          <p:val>
                                            <p:strVal val="ppt_w"/>
                                          </p:val>
                                        </p:tav>
                                        <p:tav tm="100000">
                                          <p:val>
                                            <p:fltVal val="0"/>
                                          </p:val>
                                        </p:tav>
                                      </p:tavLst>
                                    </p:anim>
                                    <p:anim calcmode="lin" valueType="num">
                                      <p:cBhvr>
                                        <p:cTn id="32" dur="500"/>
                                        <p:tgtEl>
                                          <p:spTgt spid="3"/>
                                        </p:tgtEl>
                                        <p:attrNameLst>
                                          <p:attrName>ppt_h</p:attrName>
                                        </p:attrNameLst>
                                      </p:cBhvr>
                                      <p:tavLst>
                                        <p:tav tm="0">
                                          <p:val>
                                            <p:strVal val="ppt_h"/>
                                          </p:val>
                                        </p:tav>
                                        <p:tav tm="100000">
                                          <p:val>
                                            <p:fltVal val="0"/>
                                          </p:val>
                                        </p:tav>
                                      </p:tavLst>
                                    </p:anim>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5143" y="723900"/>
            <a:ext cx="9150895" cy="8810773"/>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8544" y="2976765"/>
            <a:ext cx="3856916" cy="475628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524263">
            <a:off x="5253790" y="2785753"/>
            <a:ext cx="951870" cy="66630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7480614">
            <a:off x="1122610" y="7601089"/>
            <a:ext cx="951870" cy="666309"/>
          </a:xfrm>
          <a:prstGeom prst="rect">
            <a:avLst/>
          </a:prstGeom>
        </p:spPr>
      </p:pic>
      <p:sp>
        <p:nvSpPr>
          <p:cNvPr id="10" name="TextBox 27">
            <a:extLst>
              <a:ext uri="{FF2B5EF4-FFF2-40B4-BE49-F238E27FC236}">
                <a16:creationId xmlns:a16="http://schemas.microsoft.com/office/drawing/2014/main" xmlns="" id="{7E0814F8-0A15-4C77-8AF4-45BB6B063686}"/>
              </a:ext>
            </a:extLst>
          </p:cNvPr>
          <p:cNvSpPr txBox="1">
            <a:spLocks noChangeArrowheads="1"/>
          </p:cNvSpPr>
          <p:nvPr/>
        </p:nvSpPr>
        <p:spPr bwMode="auto">
          <a:xfrm>
            <a:off x="8458200" y="2407841"/>
            <a:ext cx="9601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Khí</a:t>
            </a:r>
            <a:r>
              <a:rPr lang="en-US" altLang="vi-VN" sz="4800" b="1" dirty="0">
                <a:solidFill>
                  <a:srgbClr val="C00000"/>
                </a:solidFill>
                <a:latin typeface="#9Slide05 Pattaya" panose="00000500000000000000" pitchFamily="2" charset="-34"/>
                <a:cs typeface="#9Slide05 Pattaya" panose="00000500000000000000" pitchFamily="2" charset="-34"/>
              </a:rPr>
              <a:t> oxygen </a:t>
            </a:r>
            <a:r>
              <a:rPr lang="en-US" altLang="vi-VN" sz="4800" b="1" dirty="0" err="1">
                <a:solidFill>
                  <a:srgbClr val="C00000"/>
                </a:solidFill>
                <a:latin typeface="#9Slide05 Pattaya" panose="00000500000000000000" pitchFamily="2" charset="-34"/>
                <a:cs typeface="#9Slide05 Pattaya" panose="00000500000000000000" pitchFamily="2" charset="-34"/>
              </a:rPr>
              <a:t>là</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chất</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khí</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không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màu</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không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mùi</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không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vị</a:t>
            </a:r>
            <a:r>
              <a:rPr lang="en-US" altLang="vi-VN" sz="4800" b="1" dirty="0">
                <a:solidFill>
                  <a:srgbClr val="C00000"/>
                </a:solidFill>
                <a:latin typeface="#9Slide05 Pattaya" panose="00000500000000000000" pitchFamily="2" charset="-34"/>
                <a:cs typeface="#9Slide05 Pattaya" panose="00000500000000000000" pitchFamily="2" charset="-34"/>
              </a:rPr>
              <a:t>.</a:t>
            </a:r>
          </a:p>
          <a:p>
            <a:pPr fontAlgn="base">
              <a:spcBef>
                <a:spcPct val="0"/>
              </a:spcBef>
              <a:spcAft>
                <a:spcPct val="0"/>
              </a:spcAft>
            </a:pP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Ít</a:t>
            </a:r>
            <a:r>
              <a:rPr lang="en-US" altLang="vi-VN" sz="4800" b="1" dirty="0">
                <a:solidFill>
                  <a:srgbClr val="C00000"/>
                </a:solidFill>
                <a:latin typeface="#9Slide05 Pattaya" panose="00000500000000000000" pitchFamily="2" charset="-34"/>
                <a:cs typeface="#9Slide05 Pattaya" panose="00000500000000000000" pitchFamily="2" charset="-34"/>
              </a:rPr>
              <a:t> tan </a:t>
            </a:r>
            <a:r>
              <a:rPr lang="en-US" altLang="vi-VN" sz="4800" b="1" dirty="0" err="1">
                <a:solidFill>
                  <a:srgbClr val="C00000"/>
                </a:solidFill>
                <a:latin typeface="#9Slide05 Pattaya" panose="00000500000000000000" pitchFamily="2" charset="-34"/>
                <a:cs typeface="#9Slide05 Pattaya" panose="00000500000000000000" pitchFamily="2" charset="-34"/>
              </a:rPr>
              <a:t>trong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nước</a:t>
            </a:r>
            <a:endParaRPr lang="en-US" altLang="vi-VN" sz="4800" b="1" dirty="0">
              <a:solidFill>
                <a:srgbClr val="C00000"/>
              </a:solidFill>
              <a:latin typeface="#9Slide05 Pattaya" panose="00000500000000000000" pitchFamily="2" charset="-34"/>
              <a:cs typeface="#9Slide05 Pattaya" panose="00000500000000000000" pitchFamily="2" charset="-34"/>
            </a:endParaRPr>
          </a:p>
          <a:p>
            <a:pPr fontAlgn="base">
              <a:spcBef>
                <a:spcPct val="0"/>
              </a:spcBef>
              <a:spcAft>
                <a:spcPct val="0"/>
              </a:spcAft>
            </a:pP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Nặng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hơn</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không</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khí</a:t>
            </a:r>
            <a:r>
              <a:rPr lang="en-US" altLang="vi-VN" sz="4800" b="1" dirty="0">
                <a:solidFill>
                  <a:srgbClr val="C00000"/>
                </a:solidFill>
                <a:latin typeface="#9Slide05 Pattaya" panose="00000500000000000000" pitchFamily="2" charset="-34"/>
                <a:cs typeface="#9Slide05 Pattaya" panose="00000500000000000000" pitchFamily="2" charset="-34"/>
              </a:rPr>
              <a:t>.</a:t>
            </a:r>
          </a:p>
          <a:p>
            <a:pPr fontAlgn="base">
              <a:spcBef>
                <a:spcPct val="0"/>
              </a:spcBef>
              <a:spcAft>
                <a:spcPct val="0"/>
              </a:spcAft>
            </a:pP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Hóa</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lỏng</a:t>
            </a:r>
            <a:r>
              <a:rPr lang="en-US" altLang="vi-VN" sz="4800" b="1" dirty="0">
                <a:solidFill>
                  <a:srgbClr val="C00000"/>
                </a:solidFill>
                <a:latin typeface="#9Slide05 Pattaya" panose="00000500000000000000" pitchFamily="2" charset="-34"/>
                <a:cs typeface="#9Slide05 Pattaya" panose="00000500000000000000" pitchFamily="2" charset="-34"/>
              </a:rPr>
              <a:t> ở -183</a:t>
            </a:r>
            <a:r>
              <a:rPr lang="en-US" altLang="vi-VN" sz="4800" b="1" baseline="30000" dirty="0">
                <a:solidFill>
                  <a:srgbClr val="C00000"/>
                </a:solidFill>
                <a:latin typeface="#9Slide05 Pattaya" panose="00000500000000000000" pitchFamily="2" charset="-34"/>
                <a:cs typeface="#9Slide05 Pattaya" panose="00000500000000000000" pitchFamily="2" charset="-34"/>
              </a:rPr>
              <a:t>0</a:t>
            </a:r>
            <a:r>
              <a:rPr lang="en-US" altLang="vi-VN" sz="4800" b="1" dirty="0">
                <a:solidFill>
                  <a:srgbClr val="C00000"/>
                </a:solidFill>
                <a:latin typeface="#9Slide05 Pattaya" panose="00000500000000000000" pitchFamily="2" charset="-34"/>
                <a:cs typeface="#9Slide05 Pattaya" panose="00000500000000000000" pitchFamily="2" charset="-34"/>
              </a:rPr>
              <a:t>C </a:t>
            </a:r>
            <a:r>
              <a:rPr lang="en-US" altLang="vi-VN" sz="4800" b="1" dirty="0" err="1">
                <a:solidFill>
                  <a:srgbClr val="C00000"/>
                </a:solidFill>
                <a:latin typeface="#9Slide05 Pattaya" panose="00000500000000000000" pitchFamily="2" charset="-34"/>
                <a:cs typeface="#9Slide05 Pattaya" panose="00000500000000000000" pitchFamily="2" charset="-34"/>
              </a:rPr>
              <a:t>và</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có</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màu</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xanh</a:t>
            </a:r>
            <a:r>
              <a:rPr lang="en-US" altLang="vi-VN" sz="4800" b="1" dirty="0">
                <a:solidFill>
                  <a:srgbClr val="C00000"/>
                </a:solidFill>
                <a:latin typeface="#9Slide05 Pattaya" panose="00000500000000000000" pitchFamily="2" charset="-34"/>
                <a:cs typeface="#9Slide05 Pattaya" panose="00000500000000000000" pitchFamily="2" charset="-34"/>
              </a:rPr>
              <a:t> </a:t>
            </a:r>
            <a:r>
              <a:rPr lang="en-US" altLang="vi-VN" sz="4800" b="1" dirty="0" err="1">
                <a:solidFill>
                  <a:srgbClr val="C00000"/>
                </a:solidFill>
                <a:latin typeface="#9Slide05 Pattaya" panose="00000500000000000000" pitchFamily="2" charset="-34"/>
                <a:cs typeface="#9Slide05 Pattaya" panose="00000500000000000000" pitchFamily="2" charset="-34"/>
              </a:rPr>
              <a:t>nhạt</a:t>
            </a:r>
            <a:endParaRPr lang="en-US" altLang="vi-VN" sz="4800" b="1" dirty="0">
              <a:solidFill>
                <a:srgbClr val="C00000"/>
              </a:solidFill>
              <a:latin typeface="#9Slide05 Pattaya" panose="00000500000000000000" pitchFamily="2" charset="-34"/>
              <a:cs typeface="#9Slide05 Pattaya" panose="00000500000000000000" pitchFamily="2" charset="-34"/>
            </a:endParaRPr>
          </a:p>
          <a:p>
            <a:pPr fontAlgn="base">
              <a:spcBef>
                <a:spcPct val="0"/>
              </a:spcBef>
              <a:spcAft>
                <a:spcPct val="0"/>
              </a:spcAft>
            </a:pPr>
            <a:r>
              <a:rPr lang="en-US" altLang="vi-VN" sz="4800" b="1" dirty="0">
                <a:solidFill>
                  <a:srgbClr val="C00000"/>
                </a:solidFill>
                <a:latin typeface="#9Slide05 Pattaya" panose="00000500000000000000" pitchFamily="2" charset="-34"/>
                <a:cs typeface="#9Slide05 Pattaya" panose="00000500000000000000" pitchFamily="2" charset="-34"/>
              </a:rPr>
              <a:t> </a:t>
            </a:r>
          </a:p>
        </p:txBody>
      </p:sp>
      <p:pic>
        <p:nvPicPr>
          <p:cNvPr id="4098" name="Picture 2" descr="Note Icon Animation by Motion Mela on Dribbble"/>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6250" y="0"/>
            <a:ext cx="3072774" cy="23045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79019" y1="53678" x2="79019" y2="53678"/>
                        <a14:foregroundMark x1="40054" y1="25613" x2="40054" y2="25613"/>
                        <a14:foregroundMark x1="46049" y1="25613" x2="46049" y2="25613"/>
                        <a14:foregroundMark x1="58038" y1="50681" x2="58038" y2="50681"/>
                      </a14:backgroundRemoval>
                    </a14:imgEffect>
                  </a14:imgLayer>
                </a14:imgProps>
              </a:ext>
              <a:ext uri="{28A0092B-C50C-407E-A947-70E740481C1C}">
                <a14:useLocalDpi xmlns:a14="http://schemas.microsoft.com/office/drawing/2010/main" val="0"/>
              </a:ext>
            </a:extLst>
          </a:blip>
          <a:stretch>
            <a:fillRect/>
          </a:stretch>
        </p:blipFill>
        <p:spPr>
          <a:xfrm>
            <a:off x="15451875" y="293324"/>
            <a:ext cx="2065919" cy="2065919"/>
          </a:xfrm>
          <a:prstGeom prst="rect">
            <a:avLst/>
          </a:prstGeom>
        </p:spPr>
      </p:pic>
      <p:pic>
        <p:nvPicPr>
          <p:cNvPr id="18" name="Picture 4" descr="Autumn tre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8200" y="4661380"/>
            <a:ext cx="693528" cy="6935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Autumn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278" y="3890670"/>
            <a:ext cx="667450" cy="6674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utumn tre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84278" y="2481805"/>
            <a:ext cx="667450" cy="6674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utumn tree">
            <a:extLst>
              <a:ext uri="{FF2B5EF4-FFF2-40B4-BE49-F238E27FC236}">
                <a16:creationId xmlns:a16="http://schemas.microsoft.com/office/drawing/2014/main" xmlns="" id="{92884971-1E51-4BF2-9BDD-4A51AA6B83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58200" y="5364372"/>
            <a:ext cx="693528" cy="6935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729</TotalTime>
  <Words>1618</Words>
  <Application>Microsoft Office PowerPoint</Application>
  <PresentationFormat>Tùy chỉnh</PresentationFormat>
  <Paragraphs>142</Paragraphs>
  <Slides>37</Slides>
  <Notes>1</Notes>
  <HiddenSlides>0</HiddenSlides>
  <MMClips>1</MMClips>
  <ScaleCrop>false</ScaleCrop>
  <HeadingPairs>
    <vt:vector size="6" baseType="variant">
      <vt:variant>
        <vt:lpstr>Phông được dùng</vt:lpstr>
      </vt:variant>
      <vt:variant>
        <vt:i4>23</vt:i4>
      </vt:variant>
      <vt:variant>
        <vt:lpstr>Chủ đề</vt:lpstr>
      </vt:variant>
      <vt:variant>
        <vt:i4>2</vt:i4>
      </vt:variant>
      <vt:variant>
        <vt:lpstr>Tiêu đề Bản chiếu</vt:lpstr>
      </vt:variant>
      <vt:variant>
        <vt:i4>37</vt:i4>
      </vt:variant>
    </vt:vector>
  </HeadingPairs>
  <TitlesOfParts>
    <vt:vector size="62" baseType="lpstr">
      <vt:lpstr>Arial</vt:lpstr>
      <vt:lpstr>Nunito</vt:lpstr>
      <vt:lpstr>#9Slide03 Arima Madurai Medium</vt:lpstr>
      <vt:lpstr>#9Slide07 Stormtrooper</vt:lpstr>
      <vt:lpstr>#9Slide03 IcielNovecento sans E</vt:lpstr>
      <vt:lpstr>#9Slide03 Arima Madurai ExtraBo</vt:lpstr>
      <vt:lpstr>SVN-TradeMark</vt:lpstr>
      <vt:lpstr>Nunito Bold</vt:lpstr>
      <vt:lpstr>Crot Retrology Clean</vt:lpstr>
      <vt:lpstr>Tw Cen MT</vt:lpstr>
      <vt:lpstr>SVN-Anastasia</vt:lpstr>
      <vt:lpstr>UTM Nyala</vt:lpstr>
      <vt:lpstr>#9Slide03 Bebas Neue ZSmall</vt:lpstr>
      <vt:lpstr>Times</vt:lpstr>
      <vt:lpstr>Calibri</vt:lpstr>
      <vt:lpstr>#9Slide04 Noto Serif Bold</vt:lpstr>
      <vt:lpstr>#9Slide05 Pattaya</vt:lpstr>
      <vt:lpstr>Tahoma</vt:lpstr>
      <vt:lpstr>#9Slide05 Voyage</vt:lpstr>
      <vt:lpstr>Fredoka One Bold</vt:lpstr>
      <vt:lpstr>Wingdings</vt:lpstr>
      <vt:lpstr>#9Slide04 AdrianeSwash</vt:lpstr>
      <vt:lpstr>Times New Roman</vt:lpstr>
      <vt:lpstr>Office Theme</vt:lpstr>
      <vt:lpstr>1_Office Theme</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1 lít nước ở 200C hòa tan được 31 ml khí oxygen.</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Để có  một cơ thể khỏe mạnh cần phải đảm bảo đủ nhu cầu oxygen cho cơ thể bằng cách:</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Bản trình bày của PowerPoint</vt:lpstr>
      <vt:lpstr>Bạn được cộng 10 điểm.</vt:lpstr>
      <vt:lpstr>Bản trình bày của PowerPoint</vt:lpstr>
      <vt:lpstr>Oxygen có những tính chất nào sau đây?</vt:lpstr>
      <vt:lpstr>Ô may mắn.</vt:lpstr>
      <vt:lpstr>Bản trình bày của PowerPoint</vt:lpstr>
      <vt:lpstr>Bản trình bày của PowerPoint</vt:lpstr>
      <vt:lpstr>Bản trình bày của PowerPoint</vt:lpstr>
      <vt:lpstr>Bản trình bày của PowerPoint</vt:lpstr>
      <vt:lpstr>Bản trình bày của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Hien Bui</cp:lastModifiedBy>
  <cp:revision>52</cp:revision>
  <dcterms:created xsi:type="dcterms:W3CDTF">2006-08-16T00:00:00Z</dcterms:created>
  <dcterms:modified xsi:type="dcterms:W3CDTF">2024-11-11T15:11:32Z</dcterms:modified>
  <dc:identifier>DAEmrOdHClA</dc:identifier>
</cp:coreProperties>
</file>