
<file path=[Content_Types].xml><?xml version="1.0" encoding="utf-8"?>
<Types xmlns="http://schemas.openxmlformats.org/package/2006/content-types">
  <Default Extension="png" ContentType="image/png"/>
  <Default Extension="bin" ContentType="application/vnd.openxmlformats-officedocument.oleObject"/>
  <Default Extension="m4a" ContentType="audio/unknown"/>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2" r:id="rId2"/>
    <p:sldMasterId id="2147483842" r:id="rId3"/>
    <p:sldMasterId id="2147483849" r:id="rId4"/>
  </p:sldMasterIdLst>
  <p:notesMasterIdLst>
    <p:notesMasterId r:id="rId30"/>
  </p:notesMasterIdLst>
  <p:sldIdLst>
    <p:sldId id="725" r:id="rId5"/>
    <p:sldId id="557" r:id="rId6"/>
    <p:sldId id="541" r:id="rId7"/>
    <p:sldId id="627" r:id="rId8"/>
    <p:sldId id="749" r:id="rId9"/>
    <p:sldId id="762" r:id="rId10"/>
    <p:sldId id="760" r:id="rId11"/>
    <p:sldId id="745" r:id="rId12"/>
    <p:sldId id="748" r:id="rId13"/>
    <p:sldId id="750" r:id="rId14"/>
    <p:sldId id="708" r:id="rId15"/>
    <p:sldId id="733" r:id="rId16"/>
    <p:sldId id="751" r:id="rId17"/>
    <p:sldId id="752" r:id="rId18"/>
    <p:sldId id="753" r:id="rId19"/>
    <p:sldId id="755" r:id="rId20"/>
    <p:sldId id="754" r:id="rId21"/>
    <p:sldId id="756" r:id="rId22"/>
    <p:sldId id="717" r:id="rId23"/>
    <p:sldId id="718" r:id="rId24"/>
    <p:sldId id="757" r:id="rId25"/>
    <p:sldId id="758" r:id="rId26"/>
    <p:sldId id="761" r:id="rId27"/>
    <p:sldId id="763" r:id="rId28"/>
    <p:sldId id="7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F25667-9196-4374-97A6-55987CD82E11}">
          <p14:sldIdLst>
            <p14:sldId id="725"/>
            <p14:sldId id="557"/>
            <p14:sldId id="541"/>
            <p14:sldId id="627"/>
            <p14:sldId id="749"/>
            <p14:sldId id="762"/>
            <p14:sldId id="760"/>
            <p14:sldId id="745"/>
            <p14:sldId id="748"/>
            <p14:sldId id="750"/>
            <p14:sldId id="708"/>
            <p14:sldId id="733"/>
            <p14:sldId id="751"/>
            <p14:sldId id="752"/>
            <p14:sldId id="753"/>
            <p14:sldId id="755"/>
            <p14:sldId id="754"/>
            <p14:sldId id="756"/>
            <p14:sldId id="717"/>
            <p14:sldId id="718"/>
            <p14:sldId id="757"/>
            <p14:sldId id="758"/>
            <p14:sldId id="761"/>
            <p14:sldId id="763"/>
            <p14:sldId id="726"/>
          </p14:sldIdLst>
        </p14:section>
        <p14:section name="Untitled Section" id="{23B076FD-EE4D-4FC6-B500-9B9BB41F4880}">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43C0C"/>
    <a:srgbClr val="FFC000"/>
    <a:srgbClr val="ED7D31"/>
    <a:srgbClr val="C55A11"/>
    <a:srgbClr val="FFFF00"/>
    <a:srgbClr val="726753"/>
    <a:srgbClr val="00B050"/>
    <a:srgbClr val="4472C4"/>
    <a:srgbClr val="642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94033" autoAdjust="0"/>
  </p:normalViewPr>
  <p:slideViewPr>
    <p:cSldViewPr snapToGrid="0">
      <p:cViewPr varScale="1">
        <p:scale>
          <a:sx n="64" d="100"/>
          <a:sy n="64" d="100"/>
        </p:scale>
        <p:origin x="-105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F999E-D79C-4868-9AF5-BF12031B918F}" type="datetimeFigureOut">
              <a:rPr lang="en-US" smtClean="0"/>
              <a:t>29/10/2024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0F083-9418-4176-B743-FA6DB6940C0D}" type="slidenum">
              <a:rPr lang="en-US" smtClean="0"/>
              <a:t>‹#›</a:t>
            </a:fld>
            <a:endParaRPr lang="en-US"/>
          </a:p>
        </p:txBody>
      </p:sp>
    </p:spTree>
    <p:extLst>
      <p:ext uri="{BB962C8B-B14F-4D97-AF65-F5344CB8AC3E}">
        <p14:creationId xmlns:p14="http://schemas.microsoft.com/office/powerpoint/2010/main" val="396374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28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74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02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02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799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5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F7A80772-5F48-444B-909E-60FACAB6B8FE}"/>
              </a:ext>
            </a:extLst>
          </p:cNvPr>
          <p:cNvSpPr/>
          <p:nvPr userDrawn="1"/>
        </p:nvSpPr>
        <p:spPr>
          <a:xfrm>
            <a:off x="4457702" y="0"/>
            <a:ext cx="7734300" cy="6858000"/>
          </a:xfrm>
          <a:custGeom>
            <a:avLst/>
            <a:gdLst>
              <a:gd name="connsiteX0" fmla="*/ 3160975 w 7734300"/>
              <a:gd name="connsiteY0" fmla="*/ 0 h 6858000"/>
              <a:gd name="connsiteX1" fmla="*/ 3167701 w 7734300"/>
              <a:gd name="connsiteY1" fmla="*/ 0 h 6858000"/>
              <a:gd name="connsiteX2" fmla="*/ 7734300 w 7734300"/>
              <a:gd name="connsiteY2" fmla="*/ 0 h 6858000"/>
              <a:gd name="connsiteX3" fmla="*/ 7734300 w 7734300"/>
              <a:gd name="connsiteY3" fmla="*/ 6858000 h 6858000"/>
              <a:gd name="connsiteX4" fmla="*/ 3167701 w 7734300"/>
              <a:gd name="connsiteY4" fmla="*/ 6858000 h 6858000"/>
              <a:gd name="connsiteX5" fmla="*/ 3160975 w 7734300"/>
              <a:gd name="connsiteY5" fmla="*/ 6858000 h 6858000"/>
              <a:gd name="connsiteX6" fmla="*/ 3160975 w 7734300"/>
              <a:gd name="connsiteY6" fmla="*/ 6850774 h 6858000"/>
              <a:gd name="connsiteX7" fmla="*/ 0 w 7734300"/>
              <a:gd name="connsiteY7" fmla="*/ 3454443 h 6858000"/>
              <a:gd name="connsiteX8" fmla="*/ 3160975 w 7734300"/>
              <a:gd name="connsiteY8" fmla="*/ 73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4300" h="68580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Picture Placeholder 7">
            <a:extLst>
              <a:ext uri="{FF2B5EF4-FFF2-40B4-BE49-F238E27FC236}">
                <a16:creationId xmlns="" xmlns:a16="http://schemas.microsoft.com/office/drawing/2014/main" id="{DF16B449-F5B7-4D1C-B524-58A0CCD4754B}"/>
              </a:ext>
            </a:extLst>
          </p:cNvPr>
          <p:cNvSpPr>
            <a:spLocks noGrp="1"/>
          </p:cNvSpPr>
          <p:nvPr>
            <p:ph type="pic" sz="quarter" idx="14" hasCustomPrompt="1"/>
          </p:nvPr>
        </p:nvSpPr>
        <p:spPr>
          <a:xfrm>
            <a:off x="3" y="0"/>
            <a:ext cx="7734300" cy="6858000"/>
          </a:xfrm>
          <a:custGeom>
            <a:avLst/>
            <a:gdLst>
              <a:gd name="connsiteX0" fmla="*/ 0 w 7302500"/>
              <a:gd name="connsiteY0" fmla="*/ 0 h 6858000"/>
              <a:gd name="connsiteX1" fmla="*/ 4311650 w 7302500"/>
              <a:gd name="connsiteY1" fmla="*/ 0 h 6858000"/>
              <a:gd name="connsiteX2" fmla="*/ 4318000 w 7302500"/>
              <a:gd name="connsiteY2" fmla="*/ 0 h 6858000"/>
              <a:gd name="connsiteX3" fmla="*/ 4318000 w 7302500"/>
              <a:gd name="connsiteY3" fmla="*/ 7226 h 6858000"/>
              <a:gd name="connsiteX4" fmla="*/ 7302500 w 7302500"/>
              <a:gd name="connsiteY4" fmla="*/ 3403557 h 6858000"/>
              <a:gd name="connsiteX5" fmla="*/ 4318000 w 7302500"/>
              <a:gd name="connsiteY5" fmla="*/ 6850666 h 6858000"/>
              <a:gd name="connsiteX6" fmla="*/ 4318000 w 7302500"/>
              <a:gd name="connsiteY6" fmla="*/ 6858000 h 6858000"/>
              <a:gd name="connsiteX7" fmla="*/ 4311650 w 7302500"/>
              <a:gd name="connsiteY7" fmla="*/ 6858000 h 6858000"/>
              <a:gd name="connsiteX8" fmla="*/ 0 w 73025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0" h="6858000">
                <a:moveTo>
                  <a:pt x="0" y="0"/>
                </a:moveTo>
                <a:lnTo>
                  <a:pt x="4311650" y="0"/>
                </a:lnTo>
                <a:lnTo>
                  <a:pt x="4318000" y="0"/>
                </a:lnTo>
                <a:lnTo>
                  <a:pt x="4318000" y="7226"/>
                </a:lnTo>
                <a:lnTo>
                  <a:pt x="7302500" y="3403557"/>
                </a:lnTo>
                <a:lnTo>
                  <a:pt x="4318000" y="6850666"/>
                </a:lnTo>
                <a:lnTo>
                  <a:pt x="4318000" y="6858000"/>
                </a:lnTo>
                <a:lnTo>
                  <a:pt x="4311650"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dirty="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Tree>
    <p:extLst>
      <p:ext uri="{BB962C8B-B14F-4D97-AF65-F5344CB8AC3E}">
        <p14:creationId xmlns:p14="http://schemas.microsoft.com/office/powerpoint/2010/main" val="252340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84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E3503243-A816-45B2-8D73-8FD35BAB63ED}"/>
              </a:ext>
            </a:extLst>
          </p:cNvPr>
          <p:cNvGrpSpPr/>
          <p:nvPr userDrawn="1"/>
        </p:nvGrpSpPr>
        <p:grpSpPr>
          <a:xfrm>
            <a:off x="8766547" y="1684871"/>
            <a:ext cx="2664296" cy="4683693"/>
            <a:chOff x="445712" y="1449040"/>
            <a:chExt cx="2113018" cy="3924176"/>
          </a:xfrm>
        </p:grpSpPr>
        <p:sp>
          <p:nvSpPr>
            <p:cNvPr id="3" name="Rounded Rectangle 5">
              <a:extLst>
                <a:ext uri="{FF2B5EF4-FFF2-40B4-BE49-F238E27FC236}">
                  <a16:creationId xmlns="" xmlns:a16="http://schemas.microsoft.com/office/drawing/2014/main" id="{D0617E07-B62F-4C5A-8324-8121790C557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6">
              <a:extLst>
                <a:ext uri="{FF2B5EF4-FFF2-40B4-BE49-F238E27FC236}">
                  <a16:creationId xmlns="" xmlns:a16="http://schemas.microsoft.com/office/drawing/2014/main" id="{595E3AE0-69B9-44BD-A213-EFFEE695836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7">
              <a:extLst>
                <a:ext uri="{FF2B5EF4-FFF2-40B4-BE49-F238E27FC236}">
                  <a16:creationId xmlns="" xmlns:a16="http://schemas.microsoft.com/office/drawing/2014/main" id="{7F7644BA-95E4-4334-B15E-5641519DE454}"/>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 xmlns:a16="http://schemas.microsoft.com/office/drawing/2014/main" id="{45589BD7-1AAE-47A5-A953-39874867B91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7" name="Rounded Rectangle 10">
                <a:extLst>
                  <a:ext uri="{FF2B5EF4-FFF2-40B4-BE49-F238E27FC236}">
                    <a16:creationId xmlns="" xmlns:a16="http://schemas.microsoft.com/office/drawing/2014/main" id="{FC370075-FBF1-4459-A6DC-D8D76AEB076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8" name="Picture Placeholder 2">
            <a:extLst>
              <a:ext uri="{FF2B5EF4-FFF2-40B4-BE49-F238E27FC236}">
                <a16:creationId xmlns="" xmlns:a16="http://schemas.microsoft.com/office/drawing/2014/main" id="{7E3183AA-105B-47EF-AA5D-058969BF023A}"/>
              </a:ext>
            </a:extLst>
          </p:cNvPr>
          <p:cNvSpPr>
            <a:spLocks noGrp="1"/>
          </p:cNvSpPr>
          <p:nvPr>
            <p:ph type="pic" idx="11" hasCustomPrompt="1"/>
          </p:nvPr>
        </p:nvSpPr>
        <p:spPr>
          <a:xfrm>
            <a:off x="8954467" y="2096437"/>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 xmlns:a16="http://schemas.microsoft.com/office/drawing/2014/main" id="{EFC2D6A0-18EB-4B00-815F-BF0C52FA5DFB}"/>
              </a:ext>
            </a:extLst>
          </p:cNvPr>
          <p:cNvSpPr>
            <a:spLocks noGrp="1"/>
          </p:cNvSpPr>
          <p:nvPr>
            <p:ph type="body" sz="quarter" idx="10" hasCustomPrompt="1"/>
          </p:nvPr>
        </p:nvSpPr>
        <p:spPr>
          <a:xfrm>
            <a:off x="323532"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54479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53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DBDBE0CB-23EF-4EA9-9EFC-763B13F4C0A1}"/>
              </a:ext>
            </a:extLst>
          </p:cNvPr>
          <p:cNvSpPr/>
          <p:nvPr userDrawn="1"/>
        </p:nvSpPr>
        <p:spPr>
          <a:xfrm>
            <a:off x="1220560"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30</a:t>
            </a:r>
          </a:p>
        </p:txBody>
      </p:sp>
      <p:sp>
        <p:nvSpPr>
          <p:cNvPr id="3" name="Picture Placeholder 4">
            <a:extLst>
              <a:ext uri="{FF2B5EF4-FFF2-40B4-BE49-F238E27FC236}">
                <a16:creationId xmlns="" xmlns:a16="http://schemas.microsoft.com/office/drawing/2014/main" id="{CC899DDF-74C3-4C72-AED1-0962CD155470}"/>
              </a:ext>
            </a:extLst>
          </p:cNvPr>
          <p:cNvSpPr>
            <a:spLocks noGrp="1"/>
          </p:cNvSpPr>
          <p:nvPr>
            <p:ph type="pic" sz="quarter" idx="14" hasCustomPrompt="1"/>
          </p:nvPr>
        </p:nvSpPr>
        <p:spPr>
          <a:xfrm>
            <a:off x="981076"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5971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61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 xmlns:a16="http://schemas.microsoft.com/office/drawing/2014/main" id="{975CB74E-F65F-47F8-A8AE-7B7FF78C2892}"/>
              </a:ext>
            </a:extLst>
          </p:cNvPr>
          <p:cNvGrpSpPr/>
          <p:nvPr userDrawn="1"/>
        </p:nvGrpSpPr>
        <p:grpSpPr>
          <a:xfrm>
            <a:off x="4079368" y="1970858"/>
            <a:ext cx="4033264" cy="3172231"/>
            <a:chOff x="2444748" y="555045"/>
            <a:chExt cx="7282048" cy="5727454"/>
          </a:xfrm>
        </p:grpSpPr>
        <p:sp>
          <p:nvSpPr>
            <p:cNvPr id="3" name="Freeform: Shape 2">
              <a:extLst>
                <a:ext uri="{FF2B5EF4-FFF2-40B4-BE49-F238E27FC236}">
                  <a16:creationId xmlns="" xmlns:a16="http://schemas.microsoft.com/office/drawing/2014/main" id="{1895E5FF-2AD1-4D60-B9DC-23569CF082C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 name="Freeform: Shape 3">
              <a:extLst>
                <a:ext uri="{FF2B5EF4-FFF2-40B4-BE49-F238E27FC236}">
                  <a16:creationId xmlns="" xmlns:a16="http://schemas.microsoft.com/office/drawing/2014/main" id="{7D141F39-0A15-4C0D-9357-F96ECF220458}"/>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5" name="Freeform: Shape 4">
              <a:extLst>
                <a:ext uri="{FF2B5EF4-FFF2-40B4-BE49-F238E27FC236}">
                  <a16:creationId xmlns="" xmlns:a16="http://schemas.microsoft.com/office/drawing/2014/main" id="{021450A8-BB0B-4C76-AECE-EDEA1A12A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 name="Freeform: Shape 5">
              <a:extLst>
                <a:ext uri="{FF2B5EF4-FFF2-40B4-BE49-F238E27FC236}">
                  <a16:creationId xmlns="" xmlns:a16="http://schemas.microsoft.com/office/drawing/2014/main" id="{AB5AAF11-525B-4526-A0C8-892969E7202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 name="Freeform: Shape 6">
              <a:extLst>
                <a:ext uri="{FF2B5EF4-FFF2-40B4-BE49-F238E27FC236}">
                  <a16:creationId xmlns="" xmlns:a16="http://schemas.microsoft.com/office/drawing/2014/main" id="{84A9E649-7CC2-4EA9-AB25-19096B52AE8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8" name="Freeform: Shape 7">
              <a:extLst>
                <a:ext uri="{FF2B5EF4-FFF2-40B4-BE49-F238E27FC236}">
                  <a16:creationId xmlns="" xmlns:a16="http://schemas.microsoft.com/office/drawing/2014/main" id="{646FFB54-5A6B-402C-BF64-F9A0D4F6092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9" name="Freeform: Shape 8">
              <a:extLst>
                <a:ext uri="{FF2B5EF4-FFF2-40B4-BE49-F238E27FC236}">
                  <a16:creationId xmlns="" xmlns:a16="http://schemas.microsoft.com/office/drawing/2014/main" id="{79BDEE8A-9721-4F12-BF30-B3892398A2A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 name="Freeform: Shape 9">
              <a:extLst>
                <a:ext uri="{FF2B5EF4-FFF2-40B4-BE49-F238E27FC236}">
                  <a16:creationId xmlns="" xmlns:a16="http://schemas.microsoft.com/office/drawing/2014/main" id="{6BF995AF-82CD-4344-B5B9-370E1050E42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sp>
        <p:nvSpPr>
          <p:cNvPr id="11" name="그림 개체 틀 2">
            <a:extLst>
              <a:ext uri="{FF2B5EF4-FFF2-40B4-BE49-F238E27FC236}">
                <a16:creationId xmlns="" xmlns:a16="http://schemas.microsoft.com/office/drawing/2014/main" id="{C682587B-FE10-4ADA-9DD2-A1F1EC01BC3D}"/>
              </a:ext>
            </a:extLst>
          </p:cNvPr>
          <p:cNvSpPr>
            <a:spLocks noGrp="1"/>
          </p:cNvSpPr>
          <p:nvPr>
            <p:ph type="pic" sz="quarter" idx="43" hasCustomPrompt="1"/>
          </p:nvPr>
        </p:nvSpPr>
        <p:spPr>
          <a:xfrm>
            <a:off x="4222247" y="2124991"/>
            <a:ext cx="3722584" cy="215576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Text Placeholder 9">
            <a:extLst>
              <a:ext uri="{FF2B5EF4-FFF2-40B4-BE49-F238E27FC236}">
                <a16:creationId xmlns="" xmlns:a16="http://schemas.microsoft.com/office/drawing/2014/main" id="{5B4BF6DC-797F-4878-8F38-6D12B5EA5B85}"/>
              </a:ext>
            </a:extLst>
          </p:cNvPr>
          <p:cNvSpPr>
            <a:spLocks noGrp="1"/>
          </p:cNvSpPr>
          <p:nvPr>
            <p:ph type="body" sz="quarter" idx="10" hasCustomPrompt="1"/>
          </p:nvPr>
        </p:nvSpPr>
        <p:spPr>
          <a:xfrm>
            <a:off x="323532"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471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62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9">
            <a:extLst>
              <a:ext uri="{FF2B5EF4-FFF2-40B4-BE49-F238E27FC236}">
                <a16:creationId xmlns="" xmlns:a16="http://schemas.microsoft.com/office/drawing/2014/main" id="{0D4AE3C9-25F7-435F-8241-E0E3E024E63B}"/>
              </a:ext>
            </a:extLst>
          </p:cNvPr>
          <p:cNvSpPr>
            <a:spLocks noGrp="1"/>
          </p:cNvSpPr>
          <p:nvPr>
            <p:ph type="body" sz="quarter" idx="10" hasCustomPrompt="1"/>
          </p:nvPr>
        </p:nvSpPr>
        <p:spPr>
          <a:xfrm>
            <a:off x="323532"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69877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8180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32"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89396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2"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5"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81" y="1276656"/>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44"/>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7"/>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4125056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2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1" y="1508788"/>
            <a:ext cx="11329259" cy="614197"/>
          </a:xfrm>
          <a:prstGeom prst="rect">
            <a:avLst/>
          </a:prstGeom>
        </p:spPr>
        <p:txBody>
          <a:bodyPr anchor="ctr"/>
          <a:lstStyle>
            <a:lvl1pPr marL="0" indent="0">
              <a:buNone/>
              <a:defRPr sz="2667">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042272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2639616" y="1316772"/>
            <a:ext cx="9217024" cy="614197"/>
          </a:xfrm>
          <a:prstGeom prst="rect">
            <a:avLst/>
          </a:prstGeom>
        </p:spPr>
        <p:txBody>
          <a:bodyPr anchor="ctr"/>
          <a:lstStyle>
            <a:lvl1pPr marL="0" indent="0">
              <a:buNone/>
              <a:defRPr sz="2667">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43334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244ED96-7C13-4BA6-A715-255E02C85A4D}"/>
              </a:ext>
            </a:extLst>
          </p:cNvPr>
          <p:cNvSpPr>
            <a:spLocks noGrp="1"/>
          </p:cNvSpPr>
          <p:nvPr>
            <p:ph type="dt" sz="half" idx="10"/>
          </p:nvPr>
        </p:nvSpPr>
        <p:spPr>
          <a:xfrm>
            <a:off x="838200" y="6356350"/>
            <a:ext cx="2743200" cy="365125"/>
          </a:xfrm>
          <a:prstGeom prst="rect">
            <a:avLst/>
          </a:prstGeom>
        </p:spPr>
        <p:txBody>
          <a:bodyPr/>
          <a:lstStyle/>
          <a:p>
            <a:fld id="{45D4D05C-3DE2-403D-B7DB-D8153E6E9CBA}" type="datetimeFigureOut">
              <a:rPr lang="en-US" smtClean="0"/>
              <a:t>29/10/2024</a:t>
            </a:fld>
            <a:endParaRPr lang="en-US"/>
          </a:p>
        </p:txBody>
      </p:sp>
      <p:sp>
        <p:nvSpPr>
          <p:cNvPr id="3" name="Footer Placeholder 2">
            <a:extLst>
              <a:ext uri="{FF2B5EF4-FFF2-40B4-BE49-F238E27FC236}">
                <a16:creationId xmlns="" xmlns:a16="http://schemas.microsoft.com/office/drawing/2014/main" id="{F6E8EB95-0CBA-44D4-81B5-F282FFD4DF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D1625747-B822-4362-A0C2-292452B3697F}"/>
              </a:ext>
            </a:extLst>
          </p:cNvPr>
          <p:cNvSpPr>
            <a:spLocks noGrp="1"/>
          </p:cNvSpPr>
          <p:nvPr>
            <p:ph type="sldNum" sz="quarter" idx="12"/>
          </p:nvPr>
        </p:nvSpPr>
        <p:spPr>
          <a:xfrm>
            <a:off x="8610600" y="6356350"/>
            <a:ext cx="2743200" cy="365125"/>
          </a:xfrm>
          <a:prstGeom prst="rect">
            <a:avLst/>
          </a:prstGeom>
        </p:spPr>
        <p:txBody>
          <a:bodyPr/>
          <a:lstStyle/>
          <a:p>
            <a:fld id="{DFD780E5-64E1-4C51-BB28-E34438E9B0DD}" type="slidenum">
              <a:rPr lang="en-US" smtClean="0"/>
              <a:t>‹#›</a:t>
            </a:fld>
            <a:endParaRPr lang="en-US"/>
          </a:p>
        </p:txBody>
      </p:sp>
    </p:spTree>
    <p:extLst>
      <p:ext uri="{BB962C8B-B14F-4D97-AF65-F5344CB8AC3E}">
        <p14:creationId xmlns:p14="http://schemas.microsoft.com/office/powerpoint/2010/main" val="990728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482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290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148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040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96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427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804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220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401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178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262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402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1" y="1508788"/>
            <a:ext cx="11329259" cy="614197"/>
          </a:xfrm>
          <a:prstGeom prst="rect">
            <a:avLst/>
          </a:prstGeom>
        </p:spPr>
        <p:txBody>
          <a:bodyPr anchor="ctr"/>
          <a:lstStyle>
            <a:lvl1pPr marL="0" indent="0">
              <a:buNone/>
              <a:defRPr sz="2667">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7537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59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32"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 xmlns:a16="http://schemas.microsoft.com/office/drawing/2014/main" id="{F9033F92-5447-4701-9973-78667CCF7DF9}"/>
              </a:ext>
            </a:extLst>
          </p:cNvPr>
          <p:cNvSpPr>
            <a:spLocks noGrp="1"/>
          </p:cNvSpPr>
          <p:nvPr>
            <p:ph type="pic" sz="quarter" idx="14" hasCustomPrompt="1"/>
          </p:nvPr>
        </p:nvSpPr>
        <p:spPr>
          <a:xfrm>
            <a:off x="905524" y="1837041"/>
            <a:ext cx="2268000" cy="1986288"/>
          </a:xfrm>
          <a:prstGeom prst="rect">
            <a:avLst/>
          </a:prstGeom>
          <a:solidFill>
            <a:schemeClr val="bg1">
              <a:lumMod val="95000"/>
            </a:schemeClr>
          </a:solidFill>
          <a:ln w="1905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a:extLst>
              <a:ext uri="{FF2B5EF4-FFF2-40B4-BE49-F238E27FC236}">
                <a16:creationId xmlns="" xmlns:a16="http://schemas.microsoft.com/office/drawing/2014/main" id="{81009FC0-F461-43C1-A305-424A4B8DBC21}"/>
              </a:ext>
            </a:extLst>
          </p:cNvPr>
          <p:cNvSpPr>
            <a:spLocks noGrp="1"/>
          </p:cNvSpPr>
          <p:nvPr>
            <p:ph type="pic" sz="quarter" idx="33" hasCustomPrompt="1"/>
          </p:nvPr>
        </p:nvSpPr>
        <p:spPr>
          <a:xfrm>
            <a:off x="3603313" y="1837041"/>
            <a:ext cx="2268000" cy="1986288"/>
          </a:xfrm>
          <a:prstGeom prst="rect">
            <a:avLst/>
          </a:prstGeom>
          <a:solidFill>
            <a:schemeClr val="bg1">
              <a:lumMod val="95000"/>
            </a:schemeClr>
          </a:solidFill>
          <a:ln w="19050">
            <a:solidFill>
              <a:schemeClr val="accent2"/>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
        <p:nvSpPr>
          <p:cNvPr id="14" name="그림 개체 틀 2">
            <a:extLst>
              <a:ext uri="{FF2B5EF4-FFF2-40B4-BE49-F238E27FC236}">
                <a16:creationId xmlns="" xmlns:a16="http://schemas.microsoft.com/office/drawing/2014/main" id="{2D3E3847-E4AC-4C7E-9A5E-BE2F9DB0A4D3}"/>
              </a:ext>
            </a:extLst>
          </p:cNvPr>
          <p:cNvSpPr>
            <a:spLocks noGrp="1"/>
          </p:cNvSpPr>
          <p:nvPr>
            <p:ph type="pic" sz="quarter" idx="38" hasCustomPrompt="1"/>
          </p:nvPr>
        </p:nvSpPr>
        <p:spPr>
          <a:xfrm>
            <a:off x="6301103" y="1837041"/>
            <a:ext cx="2268000" cy="1986288"/>
          </a:xfrm>
          <a:prstGeom prst="rect">
            <a:avLst/>
          </a:prstGeom>
          <a:solidFill>
            <a:schemeClr val="bg1">
              <a:lumMod val="95000"/>
            </a:schemeClr>
          </a:solidFill>
          <a:ln w="19050">
            <a:solidFill>
              <a:schemeClr val="accent3"/>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
        <p:nvSpPr>
          <p:cNvPr id="15" name="그림 개체 틀 2">
            <a:extLst>
              <a:ext uri="{FF2B5EF4-FFF2-40B4-BE49-F238E27FC236}">
                <a16:creationId xmlns="" xmlns:a16="http://schemas.microsoft.com/office/drawing/2014/main" id="{C0A871EA-43B6-40F5-B8FE-1A422C77A0C5}"/>
              </a:ext>
            </a:extLst>
          </p:cNvPr>
          <p:cNvSpPr>
            <a:spLocks noGrp="1"/>
          </p:cNvSpPr>
          <p:nvPr>
            <p:ph type="pic" sz="quarter" idx="43" hasCustomPrompt="1"/>
          </p:nvPr>
        </p:nvSpPr>
        <p:spPr>
          <a:xfrm>
            <a:off x="9016308" y="1837041"/>
            <a:ext cx="2268000" cy="1986288"/>
          </a:xfrm>
          <a:prstGeom prst="rect">
            <a:avLst/>
          </a:prstGeom>
          <a:solidFill>
            <a:schemeClr val="bg1">
              <a:lumMod val="95000"/>
            </a:schemeClr>
          </a:solidFill>
          <a:ln w="19050">
            <a:solidFill>
              <a:schemeClr val="accent4"/>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Tree>
    <p:extLst>
      <p:ext uri="{BB962C8B-B14F-4D97-AF65-F5344CB8AC3E}">
        <p14:creationId xmlns:p14="http://schemas.microsoft.com/office/powerpoint/2010/main" val="392655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5">
            <a:extLst>
              <a:ext uri="{FF2B5EF4-FFF2-40B4-BE49-F238E27FC236}">
                <a16:creationId xmlns="" xmlns:a16="http://schemas.microsoft.com/office/drawing/2014/main" id="{9A757F5D-4C8E-4BEE-AD55-7B1F4C7E5058}"/>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3" name="Picture Placeholder 5">
            <a:extLst>
              <a:ext uri="{FF2B5EF4-FFF2-40B4-BE49-F238E27FC236}">
                <a16:creationId xmlns="" xmlns:a16="http://schemas.microsoft.com/office/drawing/2014/main" id="{6F757335-D800-4EEA-9CE9-408094DD27B1}"/>
              </a:ext>
            </a:extLst>
          </p:cNvPr>
          <p:cNvSpPr>
            <a:spLocks noGrp="1"/>
          </p:cNvSpPr>
          <p:nvPr>
            <p:ph type="pic" sz="quarter" idx="11" hasCustomPrompt="1"/>
          </p:nvPr>
        </p:nvSpPr>
        <p:spPr>
          <a:xfrm>
            <a:off x="6455346"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4" name="Picture Placeholder 5">
            <a:extLst>
              <a:ext uri="{FF2B5EF4-FFF2-40B4-BE49-F238E27FC236}">
                <a16:creationId xmlns="" xmlns:a16="http://schemas.microsoft.com/office/drawing/2014/main" id="{0649CB23-30FC-4222-A82E-B62216712CD9}"/>
              </a:ext>
            </a:extLst>
          </p:cNvPr>
          <p:cNvSpPr>
            <a:spLocks noGrp="1"/>
          </p:cNvSpPr>
          <p:nvPr>
            <p:ph type="pic" sz="quarter" idx="12" hasCustomPrompt="1"/>
          </p:nvPr>
        </p:nvSpPr>
        <p:spPr>
          <a:xfrm>
            <a:off x="9307486"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5507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4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10">
            <a:extLst>
              <a:ext uri="{FF2B5EF4-FFF2-40B4-BE49-F238E27FC236}">
                <a16:creationId xmlns="" xmlns:a16="http://schemas.microsoft.com/office/drawing/2014/main" id="{96DDDB5F-280B-4331-9598-C8195A43A25D}"/>
              </a:ext>
            </a:extLst>
          </p:cNvPr>
          <p:cNvSpPr>
            <a:spLocks noGrp="1"/>
          </p:cNvSpPr>
          <p:nvPr>
            <p:ph type="pic" sz="quarter" idx="10" hasCustomPrompt="1"/>
          </p:nvPr>
        </p:nvSpPr>
        <p:spPr>
          <a:xfrm>
            <a:off x="0" y="1588585"/>
            <a:ext cx="12192000" cy="3192965"/>
          </a:xfrm>
          <a:prstGeom prst="rect">
            <a:avLst/>
          </a:prstGeom>
          <a:solidFill>
            <a:schemeClr val="bg1">
              <a:lumMod val="85000"/>
            </a:scheme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3" name="Rectangle 2">
            <a:extLst>
              <a:ext uri="{FF2B5EF4-FFF2-40B4-BE49-F238E27FC236}">
                <a16:creationId xmlns="" xmlns:a16="http://schemas.microsoft.com/office/drawing/2014/main" id="{908B40CD-7F2F-4D2A-ABFB-C9D21AE99420}"/>
              </a:ext>
            </a:extLst>
          </p:cNvPr>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white"/>
                </a:solidFill>
                <a:effectLst/>
                <a:uLnTx/>
                <a:uFillTx/>
                <a:latin typeface="Arial"/>
                <a:cs typeface="+mn-cs"/>
              </a:rPr>
              <a:t>                     </a:t>
            </a: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 name="Rectangle 3">
            <a:extLst>
              <a:ext uri="{FF2B5EF4-FFF2-40B4-BE49-F238E27FC236}">
                <a16:creationId xmlns="" xmlns:a16="http://schemas.microsoft.com/office/drawing/2014/main" id="{5353D3E8-EA73-4D55-A85B-305A0FC68ADE}"/>
              </a:ext>
            </a:extLst>
          </p:cNvPr>
          <p:cNvSpPr/>
          <p:nvPr userDrawn="1"/>
        </p:nvSpPr>
        <p:spPr>
          <a:xfrm>
            <a:off x="0" y="6638931"/>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83392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367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11390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597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89096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909" r:id="rId4"/>
  </p:sldLayoutIdLst>
  <p:txStyles>
    <p:titleStyle>
      <a:lvl1pPr algn="ctr" defTabSz="1219170" rtl="0" eaLnBrk="1" latinLnBrk="1" hangingPunct="1">
        <a:spcBef>
          <a:spcPct val="0"/>
        </a:spcBef>
        <a:buNone/>
        <a:defRPr sz="4800" b="1" kern="1200">
          <a:solidFill>
            <a:schemeClr val="tx1"/>
          </a:solidFill>
          <a:latin typeface="Arial" pitchFamily="34" charset="0"/>
          <a:ea typeface="+mj-ea"/>
          <a:cs typeface="Arial" pitchFamily="34" charset="0"/>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392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9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22.xml"/><Relationship Id="rId6" Type="http://schemas.openxmlformats.org/officeDocument/2006/relationships/image" Target="../media/image28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1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image" Target="../media/image15.png"/><Relationship Id="rId17" Type="http://schemas.openxmlformats.org/officeDocument/2006/relationships/audio" Target="../media/audio3.wav"/><Relationship Id="rId2" Type="http://schemas.openxmlformats.org/officeDocument/2006/relationships/notesSlide" Target="../notesSlides/notesSlide2.xml"/><Relationship Id="rId16" Type="http://schemas.openxmlformats.org/officeDocument/2006/relationships/audio" Target="../media/audio2.wav"/><Relationship Id="rId1" Type="http://schemas.openxmlformats.org/officeDocument/2006/relationships/slideLayout" Target="../slideLayouts/slideLayout31.xml"/><Relationship Id="rId6" Type="http://schemas.openxmlformats.org/officeDocument/2006/relationships/audio" Target="../media/audio4.wav"/><Relationship Id="rId5" Type="http://schemas.openxmlformats.org/officeDocument/2006/relationships/audio" Target="../media/audio3.wav"/><Relationship Id="rId15" Type="http://schemas.openxmlformats.org/officeDocument/2006/relationships/audio" Target="../media/audio1.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hyperlink" Target="Tr&#242;%20ch&#417;i%20&#273;o&#225;n%20t&#234;n%20nguy&#234;n%20t&#7889;/Tr&#242;%20ch&#417;i%20&#273;o&#225;n%20t&#234;n%20nguy&#234;n%20t&#7889;.mp4" TargetMode="External"/><Relationship Id="rId5" Type="http://schemas.openxmlformats.org/officeDocument/2006/relationships/image" Target="../media/image18.gi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31.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14319" y="2249848"/>
            <a:ext cx="8145747" cy="3416320"/>
          </a:xfrm>
          <a:prstGeom prst="rect">
            <a:avLst/>
          </a:prstGeom>
          <a:noFill/>
        </p:spPr>
        <p:txBody>
          <a:bodyPr wrap="square">
            <a:spAutoFit/>
          </a:bodyPr>
          <a:lstStyle/>
          <a:p>
            <a:pPr marL="0" marR="0" lvl="0" indent="0" algn="ctr" defTabSz="914400" rtl="0" eaLnBrk="1" fontAlgn="base" latinLnBrk="0" hangingPunct="1">
              <a:lnSpc>
                <a:spcPct val="200000"/>
              </a:lnSpc>
              <a:spcBef>
                <a:spcPct val="0"/>
              </a:spcBef>
              <a:spcAft>
                <a:spcPct val="0"/>
              </a:spcAft>
              <a:buClrTx/>
              <a:buSzTx/>
              <a:buFontTx/>
              <a:buNone/>
              <a:tabLst/>
              <a:defRPr/>
            </a:pPr>
            <a:r>
              <a:rPr kumimoji="0" lang="en-US" sz="5400" b="1" i="0" u="none" strike="noStrike" kern="1200" cap="all" spc="0" normalizeH="0" baseline="0" noProof="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QUÝ </a:t>
            </a:r>
            <a:r>
              <a:rPr kumimoji="0" lang="en-US" sz="54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THẦY CÔ GIÁO </a:t>
            </a:r>
          </a:p>
          <a:p>
            <a:pPr marL="0" marR="0" lvl="0" indent="0" algn="ctr" defTabSz="914400" rtl="0" eaLnBrk="1" fontAlgn="base" latinLnBrk="0" hangingPunct="1">
              <a:lnSpc>
                <a:spcPct val="200000"/>
              </a:lnSpc>
              <a:spcBef>
                <a:spcPct val="0"/>
              </a:spcBef>
              <a:spcAft>
                <a:spcPct val="0"/>
              </a:spcAft>
              <a:buClrTx/>
              <a:buSzTx/>
              <a:buFontTx/>
              <a:buNone/>
              <a:tabLst/>
              <a:defRPr/>
            </a:pPr>
            <a:r>
              <a:rPr kumimoji="0" lang="en-US" sz="54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VỀ DỰ </a:t>
            </a:r>
            <a:r>
              <a:rPr kumimoji="0" lang="en-US" sz="54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GiỜ</a:t>
            </a:r>
            <a:r>
              <a:rPr kumimoji="0" lang="en-US" sz="54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 </a:t>
            </a:r>
            <a:r>
              <a:rPr kumimoji="0" lang="en-US" sz="54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thăm</a:t>
            </a:r>
            <a:r>
              <a:rPr kumimoji="0" lang="en-US" sz="54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 </a:t>
            </a:r>
            <a:r>
              <a:rPr kumimoji="0" lang="en-US" sz="5400" b="1" i="0" u="none" strike="noStrike" kern="1200" cap="all" spc="0" normalizeH="0" baseline="0" noProof="0" dirty="0" err="1">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lớp</a:t>
            </a:r>
            <a:r>
              <a:rPr kumimoji="0" lang="en-US" sz="54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 </a:t>
            </a:r>
          </a:p>
        </p:txBody>
      </p:sp>
      <p:sp>
        <p:nvSpPr>
          <p:cNvPr id="6" name="Rectangle 5"/>
          <p:cNvSpPr/>
          <p:nvPr/>
        </p:nvSpPr>
        <p:spPr>
          <a:xfrm>
            <a:off x="-227196" y="762300"/>
            <a:ext cx="6608947" cy="1292662"/>
          </a:xfrm>
          <a:prstGeom prst="rect">
            <a:avLst/>
          </a:prstGeom>
          <a:noFill/>
        </p:spPr>
        <p:txBody>
          <a:bodyPr wrap="square">
            <a:spAutoFit/>
          </a:bodyP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en-US" sz="60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CHÀO </a:t>
            </a:r>
            <a:r>
              <a:rPr kumimoji="0" lang="en-US" sz="6000" b="1" i="0" u="none" strike="noStrike" kern="1200" cap="all" spc="0" normalizeH="0" baseline="0" noProof="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rPr>
              <a:t>MỪNG </a:t>
            </a:r>
            <a:endParaRPr kumimoji="0" lang="en-US" sz="6000" b="1" i="0" u="none" strike="noStrike" kern="1200" cap="all" spc="0" normalizeH="0" baseline="0" noProof="0"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50116835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337DAA-0240-4E23-BD2A-F2509170137A}"/>
              </a:ext>
            </a:extLst>
          </p:cNvPr>
          <p:cNvSpPr txBox="1"/>
          <p:nvPr/>
        </p:nvSpPr>
        <p:spPr>
          <a:xfrm>
            <a:off x="252487" y="201409"/>
            <a:ext cx="96160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a:solidFill>
                  <a:prstClr val="black"/>
                </a:solidFill>
                <a:latin typeface="iCiel Soup of Justice" pitchFamily="2" charset="0"/>
              </a:rPr>
              <a:t>IV</a:t>
            </a:r>
            <a:r>
              <a:rPr kumimoji="0" lang="en-US" sz="4400" b="1" i="0" u="none" strike="noStrike" kern="1200" cap="none" spc="0" normalizeH="0" baseline="0" noProof="0">
                <a:ln>
                  <a:noFill/>
                </a:ln>
                <a:solidFill>
                  <a:prstClr val="black"/>
                </a:solidFill>
                <a:effectLst/>
                <a:uLnTx/>
                <a:uFillTx/>
                <a:latin typeface="iCiel Soup of Justice" pitchFamily="2" charset="0"/>
              </a:rPr>
              <a:t> </a:t>
            </a:r>
            <a:r>
              <a:rPr kumimoji="0" lang="en-US" sz="4400" b="1" i="0" u="none" strike="noStrike" kern="1200" cap="none" spc="0" normalizeH="0" baseline="0" noProof="0" dirty="0">
                <a:ln>
                  <a:noFill/>
                </a:ln>
                <a:solidFill>
                  <a:prstClr val="black"/>
                </a:solidFill>
                <a:effectLst/>
                <a:uLnTx/>
                <a:uFillTx/>
                <a:latin typeface="iCiel Soup of Justice" pitchFamily="2" charset="0"/>
              </a:rPr>
              <a:t>– TÍNH KIM LOẠI, TÍNH PHI KIM</a:t>
            </a:r>
            <a:endParaRPr kumimoji="0" lang="vi-VN" sz="4400" b="1" i="0" u="none" strike="noStrike" kern="1200" cap="none" spc="0" normalizeH="0" baseline="0" noProof="0" dirty="0">
              <a:ln>
                <a:noFill/>
              </a:ln>
              <a:solidFill>
                <a:prstClr val="black"/>
              </a:solidFill>
              <a:effectLst/>
              <a:uLnTx/>
              <a:uFillTx/>
              <a:latin typeface="iCiel Soup of Justice" pitchFamily="2" charset="0"/>
            </a:endParaRPr>
          </a:p>
        </p:txBody>
      </p:sp>
    </p:spTree>
    <p:extLst>
      <p:ext uri="{BB962C8B-B14F-4D97-AF65-F5344CB8AC3E}">
        <p14:creationId xmlns:p14="http://schemas.microsoft.com/office/powerpoint/2010/main" val="3059147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337DAA-0240-4E23-BD2A-F2509170137A}"/>
              </a:ext>
            </a:extLst>
          </p:cNvPr>
          <p:cNvSpPr txBox="1"/>
          <p:nvPr/>
        </p:nvSpPr>
        <p:spPr>
          <a:xfrm>
            <a:off x="252487" y="201409"/>
            <a:ext cx="96160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a:solidFill>
                  <a:prstClr val="black"/>
                </a:solidFill>
                <a:latin typeface="iCiel Soup of Justice" pitchFamily="2" charset="0"/>
              </a:rPr>
              <a:t>IV</a:t>
            </a:r>
            <a:r>
              <a:rPr kumimoji="0" lang="en-US" sz="4400" b="1" i="0" u="none" strike="noStrike" kern="1200" cap="none" spc="0" normalizeH="0" baseline="0" noProof="0">
                <a:ln>
                  <a:noFill/>
                </a:ln>
                <a:solidFill>
                  <a:prstClr val="black"/>
                </a:solidFill>
                <a:effectLst/>
                <a:uLnTx/>
                <a:uFillTx/>
                <a:latin typeface="iCiel Soup of Justice" pitchFamily="2" charset="0"/>
              </a:rPr>
              <a:t> </a:t>
            </a:r>
            <a:r>
              <a:rPr kumimoji="0" lang="en-US" sz="4400" b="1" i="0" u="none" strike="noStrike" kern="1200" cap="none" spc="0" normalizeH="0" baseline="0" noProof="0" dirty="0">
                <a:ln>
                  <a:noFill/>
                </a:ln>
                <a:solidFill>
                  <a:prstClr val="black"/>
                </a:solidFill>
                <a:effectLst/>
                <a:uLnTx/>
                <a:uFillTx/>
                <a:latin typeface="iCiel Soup of Justice" pitchFamily="2" charset="0"/>
              </a:rPr>
              <a:t>– TÍNH KIM LOẠI, TÍNH PHI KIM</a:t>
            </a:r>
            <a:endParaRPr kumimoji="0" lang="vi-VN" sz="4400" b="1" i="0" u="none" strike="noStrike" kern="1200" cap="none" spc="0" normalizeH="0" baseline="0" noProof="0" dirty="0">
              <a:ln>
                <a:noFill/>
              </a:ln>
              <a:solidFill>
                <a:prstClr val="black"/>
              </a:solidFill>
              <a:effectLst/>
              <a:uLnTx/>
              <a:uFillTx/>
              <a:latin typeface="iCiel Soup of Justice" pitchFamily="2" charset="0"/>
            </a:endParaRPr>
          </a:p>
        </p:txBody>
      </p:sp>
      <p:sp>
        <p:nvSpPr>
          <p:cNvPr id="24" name="Line 4"/>
          <p:cNvSpPr>
            <a:spLocks noChangeShapeType="1"/>
          </p:cNvSpPr>
          <p:nvPr/>
        </p:nvSpPr>
        <p:spPr bwMode="auto">
          <a:xfrm>
            <a:off x="4447521" y="2053638"/>
            <a:ext cx="12239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맑은 고딕"/>
              <a:ea typeface="+mn-ea"/>
              <a:cs typeface="+mn-cs"/>
            </a:endParaRPr>
          </a:p>
        </p:txBody>
      </p:sp>
      <p:sp>
        <p:nvSpPr>
          <p:cNvPr id="25" name="Text Box 5"/>
          <p:cNvSpPr txBox="1">
            <a:spLocks noChangeArrowheads="1"/>
          </p:cNvSpPr>
          <p:nvPr/>
        </p:nvSpPr>
        <p:spPr bwMode="auto">
          <a:xfrm>
            <a:off x="5999151" y="2742122"/>
            <a:ext cx="172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Li</a:t>
            </a:r>
            <a:r>
              <a:rPr kumimoji="0" lang="en-US" altLang="zh-CN" sz="3200" b="1" i="0" u="none" strike="noStrike" kern="1200" cap="none" spc="0" normalizeH="0" baseline="30000" noProof="0" dirty="0">
                <a:ln>
                  <a:noFill/>
                </a:ln>
                <a:solidFill>
                  <a:srgbClr val="181848"/>
                </a:solidFill>
                <a:effectLst/>
                <a:uLnTx/>
                <a:uFillTx/>
                <a:latin typeface="Times New Roman" panose="02020603050405020304" pitchFamily="18" charset="0"/>
                <a:ea typeface="宋体" panose="02010600030101010101" pitchFamily="2" charset="-122"/>
                <a:cs typeface="+mn-cs"/>
              </a:rPr>
              <a:t>+</a:t>
            </a:r>
            <a:r>
              <a:rPr kumimoji="0" lang="en-US" altLang="zh-CN" sz="32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 </a:t>
            </a:r>
            <a:r>
              <a:rPr kumimoji="0" lang="en-US" altLang="zh-CN" sz="3200" b="1" i="0" u="none" strike="noStrike" kern="1200" cap="none" spc="0" normalizeH="0" baseline="0" noProof="0" dirty="0">
                <a:ln>
                  <a:noFill/>
                </a:ln>
                <a:solidFill>
                  <a:srgbClr val="CC0099"/>
                </a:solidFill>
                <a:effectLst/>
                <a:uLnTx/>
                <a:uFillTx/>
                <a:latin typeface="Times New Roman" panose="02020603050405020304" pitchFamily="18" charset="0"/>
                <a:ea typeface="宋体" panose="02010600030101010101" pitchFamily="2" charset="-122"/>
                <a:cs typeface="+mn-cs"/>
              </a:rPr>
              <a:t>1s</a:t>
            </a:r>
            <a:r>
              <a:rPr kumimoji="0" lang="en-US" altLang="zh-CN" sz="3200" b="1" i="0" u="none" strike="noStrike" kern="1200" cap="none" spc="0" normalizeH="0" baseline="30000" noProof="0" dirty="0">
                <a:ln>
                  <a:noFill/>
                </a:ln>
                <a:solidFill>
                  <a:srgbClr val="CC0099"/>
                </a:solidFill>
                <a:effectLst/>
                <a:uLnTx/>
                <a:uFillTx/>
                <a:latin typeface="Times New Roman" panose="02020603050405020304" pitchFamily="18" charset="0"/>
                <a:ea typeface="宋体" panose="02010600030101010101" pitchFamily="2" charset="-122"/>
                <a:cs typeface="+mn-cs"/>
              </a:rPr>
              <a:t>2</a:t>
            </a:r>
            <a:endParaRPr kumimoji="0" lang="en-US" altLang="zh-CN" sz="3200" b="1" i="0" u="none" strike="noStrike" kern="1200" cap="none" spc="0" normalizeH="0" baseline="30000" noProof="0" dirty="0">
              <a:ln>
                <a:noFill/>
              </a:ln>
              <a:solidFill>
                <a:srgbClr val="CC0099"/>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Oval 8"/>
          <p:cNvSpPr>
            <a:spLocks noChangeArrowheads="1"/>
          </p:cNvSpPr>
          <p:nvPr/>
        </p:nvSpPr>
        <p:spPr bwMode="auto">
          <a:xfrm>
            <a:off x="557675" y="1276637"/>
            <a:ext cx="1800225" cy="17240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27" name="Oval 9"/>
          <p:cNvSpPr>
            <a:spLocks noChangeArrowheads="1"/>
          </p:cNvSpPr>
          <p:nvPr/>
        </p:nvSpPr>
        <p:spPr bwMode="auto">
          <a:xfrm>
            <a:off x="2243599" y="2191036"/>
            <a:ext cx="215900" cy="215900"/>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28" name="Oval 10"/>
          <p:cNvSpPr>
            <a:spLocks noChangeArrowheads="1"/>
          </p:cNvSpPr>
          <p:nvPr/>
        </p:nvSpPr>
        <p:spPr bwMode="auto">
          <a:xfrm>
            <a:off x="910099" y="1581436"/>
            <a:ext cx="1079500" cy="10668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Comic Sans MS" panose="030F0702030302020204" pitchFamily="66" charset="0"/>
              <a:ea typeface="宋体" panose="02010600030101010101" pitchFamily="2" charset="-122"/>
              <a:cs typeface="+mn-cs"/>
            </a:endParaRPr>
          </a:p>
        </p:txBody>
      </p:sp>
      <p:sp>
        <p:nvSpPr>
          <p:cNvPr id="29" name="Oval 11"/>
          <p:cNvSpPr>
            <a:spLocks noChangeArrowheads="1"/>
          </p:cNvSpPr>
          <p:nvPr/>
        </p:nvSpPr>
        <p:spPr bwMode="auto">
          <a:xfrm>
            <a:off x="1037099" y="1505236"/>
            <a:ext cx="215900" cy="215900"/>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30" name="Oval 12"/>
          <p:cNvSpPr>
            <a:spLocks noChangeArrowheads="1"/>
          </p:cNvSpPr>
          <p:nvPr/>
        </p:nvSpPr>
        <p:spPr bwMode="auto">
          <a:xfrm>
            <a:off x="1626059" y="2456149"/>
            <a:ext cx="215900" cy="215900"/>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31" name="Oval 13"/>
          <p:cNvSpPr>
            <a:spLocks noChangeArrowheads="1"/>
          </p:cNvSpPr>
          <p:nvPr/>
        </p:nvSpPr>
        <p:spPr bwMode="auto">
          <a:xfrm>
            <a:off x="1224421" y="1873536"/>
            <a:ext cx="431800" cy="428625"/>
          </a:xfrm>
          <a:prstGeom prst="ellipse">
            <a:avLst/>
          </a:prstGeom>
          <a:solidFill>
            <a:srgbClr val="C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mn-cs"/>
              </a:rPr>
              <a:t>3+</a:t>
            </a:r>
            <a:endParaRPr kumimoji="0" lang="en-US" altLang="zh-CN" sz="18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Oval 16"/>
          <p:cNvSpPr>
            <a:spLocks noChangeArrowheads="1"/>
          </p:cNvSpPr>
          <p:nvPr/>
        </p:nvSpPr>
        <p:spPr bwMode="auto">
          <a:xfrm>
            <a:off x="6228555" y="1469872"/>
            <a:ext cx="1079500" cy="11525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1800" b="0" i="0" u="none" strike="noStrike" kern="1200" cap="none" spc="0" normalizeH="0" baseline="0" noProof="0">
              <a:ln>
                <a:noFill/>
              </a:ln>
              <a:solidFill>
                <a:prstClr val="black"/>
              </a:solidFill>
              <a:effectLst/>
              <a:uLnTx/>
              <a:uFillTx/>
              <a:latin typeface="Comic Sans MS" panose="030F0702030302020204" pitchFamily="66" charset="0"/>
              <a:ea typeface="宋体" panose="02010600030101010101" pitchFamily="2" charset="-122"/>
              <a:cs typeface="+mn-cs"/>
            </a:endParaRPr>
          </a:p>
        </p:txBody>
      </p:sp>
      <p:sp>
        <p:nvSpPr>
          <p:cNvPr id="34" name="Oval 17"/>
          <p:cNvSpPr>
            <a:spLocks noChangeArrowheads="1"/>
          </p:cNvSpPr>
          <p:nvPr/>
        </p:nvSpPr>
        <p:spPr bwMode="auto">
          <a:xfrm>
            <a:off x="6517480" y="1809593"/>
            <a:ext cx="492125" cy="469900"/>
          </a:xfrm>
          <a:prstGeom prst="ellipse">
            <a:avLst/>
          </a:prstGeom>
          <a:solidFill>
            <a:srgbClr val="C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mn-cs"/>
              </a:rPr>
              <a:t>3+</a:t>
            </a:r>
            <a:endParaRPr kumimoji="0" lang="en-US" altLang="zh-CN" sz="18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Oval 19"/>
          <p:cNvSpPr>
            <a:spLocks noChangeArrowheads="1"/>
          </p:cNvSpPr>
          <p:nvPr/>
        </p:nvSpPr>
        <p:spPr bwMode="auto">
          <a:xfrm>
            <a:off x="6939755" y="1449230"/>
            <a:ext cx="228600" cy="215900"/>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37" name="Oval 20"/>
          <p:cNvSpPr>
            <a:spLocks noChangeArrowheads="1"/>
          </p:cNvSpPr>
          <p:nvPr/>
        </p:nvSpPr>
        <p:spPr bwMode="auto">
          <a:xfrm>
            <a:off x="6196807" y="2211230"/>
            <a:ext cx="215900" cy="215900"/>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38" name="Text Box 21"/>
          <p:cNvSpPr txBox="1">
            <a:spLocks noChangeArrowheads="1"/>
          </p:cNvSpPr>
          <p:nvPr/>
        </p:nvSpPr>
        <p:spPr bwMode="auto">
          <a:xfrm>
            <a:off x="3246246" y="1757366"/>
            <a:ext cx="131228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5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- 1e</a:t>
            </a:r>
          </a:p>
        </p:txBody>
      </p:sp>
      <p:sp>
        <p:nvSpPr>
          <p:cNvPr id="39" name="Text Box 5"/>
          <p:cNvSpPr txBox="1">
            <a:spLocks noChangeArrowheads="1"/>
          </p:cNvSpPr>
          <p:nvPr/>
        </p:nvSpPr>
        <p:spPr bwMode="auto">
          <a:xfrm>
            <a:off x="5517453" y="3286428"/>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altLang="zh-CN" sz="2400" b="1">
                <a:solidFill>
                  <a:srgbClr val="181848"/>
                </a:solidFill>
                <a:latin typeface="Times New Roman" panose="02020603050405020304" pitchFamily="18" charset="0"/>
              </a:rPr>
              <a:t>CATION</a:t>
            </a:r>
            <a:endParaRPr kumimoji="0" lang="en-US" altLang="zh-CN" sz="2400" b="1" i="0" u="none" strike="noStrike" kern="1200" cap="none" spc="0" normalizeH="0" baseline="30000" noProof="0" dirty="0">
              <a:ln>
                <a:noFill/>
              </a:ln>
              <a:solidFill>
                <a:srgbClr val="181848"/>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5"/>
              <p:cNvSpPr txBox="1">
                <a:spLocks noChangeArrowheads="1"/>
              </p:cNvSpPr>
              <p:nvPr/>
            </p:nvSpPr>
            <p:spPr bwMode="auto">
              <a:xfrm>
                <a:off x="8089717" y="1659633"/>
                <a:ext cx="3896160"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14:m>
                  <m:oMath xmlns:m="http://schemas.openxmlformats.org/officeDocument/2006/math">
                    <m:r>
                      <a:rPr kumimoji="0" lang="en-US" altLang="zh-CN" sz="4000" b="1" i="1" u="none" strike="noStrike" kern="1200" cap="none" spc="0" normalizeH="0" baseline="0" noProof="0" smtClean="0">
                        <a:ln>
                          <a:noFill/>
                        </a:ln>
                        <a:solidFill>
                          <a:srgbClr val="181848"/>
                        </a:solidFill>
                        <a:effectLst/>
                        <a:uLnTx/>
                        <a:uFillTx/>
                        <a:latin typeface="Cambria Math" panose="02040503050406030204" pitchFamily="18" charset="0"/>
                        <a:ea typeface="Cambria Math" panose="02040503050406030204" pitchFamily="18" charset="0"/>
                        <a:cs typeface="+mn-cs"/>
                      </a:rPr>
                      <m:t>→</m:t>
                    </m:r>
                  </m:oMath>
                </a14:m>
                <a:r>
                  <a:rPr kumimoji="0" lang="en-US" altLang="zh-CN" sz="4000" b="1" i="0" u="none" strike="noStrike" kern="1200" cap="none" spc="0" normalizeH="0" baseline="0" noProof="0" dirty="0" err="1">
                    <a:ln>
                      <a:noFill/>
                    </a:ln>
                    <a:solidFill>
                      <a:srgbClr val="181848"/>
                    </a:solidFill>
                    <a:effectLst/>
                    <a:uLnTx/>
                    <a:uFillTx/>
                    <a:latin typeface="Times New Roman" panose="02020603050405020304" pitchFamily="18" charset="0"/>
                    <a:ea typeface="宋体" panose="02010600030101010101" pitchFamily="2" charset="-122"/>
                    <a:cs typeface="+mn-cs"/>
                  </a:rPr>
                  <a:t>Tính</a:t>
                </a:r>
                <a:r>
                  <a:rPr kumimoji="0" lang="en-US" altLang="zh-CN" sz="40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 </a:t>
                </a:r>
                <a:r>
                  <a:rPr kumimoji="0" lang="en-US" altLang="zh-CN" sz="4000" b="1" i="0" u="none" strike="noStrike" kern="1200" cap="none" spc="0" normalizeH="0" baseline="0" noProof="0" dirty="0" err="1">
                    <a:ln>
                      <a:noFill/>
                    </a:ln>
                    <a:solidFill>
                      <a:srgbClr val="181848"/>
                    </a:solidFill>
                    <a:effectLst/>
                    <a:uLnTx/>
                    <a:uFillTx/>
                    <a:latin typeface="Times New Roman" panose="02020603050405020304" pitchFamily="18" charset="0"/>
                    <a:ea typeface="宋体" panose="02010600030101010101" pitchFamily="2" charset="-122"/>
                    <a:cs typeface="+mn-cs"/>
                  </a:rPr>
                  <a:t>kim</a:t>
                </a:r>
                <a:r>
                  <a:rPr kumimoji="0" lang="en-US" altLang="zh-CN" sz="40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 </a:t>
                </a:r>
                <a:r>
                  <a:rPr kumimoji="0" lang="en-US" altLang="zh-CN" sz="4000" b="1" i="0" u="none" strike="noStrike" kern="1200" cap="none" spc="0" normalizeH="0" baseline="0" noProof="0" dirty="0" err="1">
                    <a:ln>
                      <a:noFill/>
                    </a:ln>
                    <a:solidFill>
                      <a:srgbClr val="181848"/>
                    </a:solidFill>
                    <a:effectLst/>
                    <a:uLnTx/>
                    <a:uFillTx/>
                    <a:latin typeface="Times New Roman" panose="02020603050405020304" pitchFamily="18" charset="0"/>
                    <a:ea typeface="宋体" panose="02010600030101010101" pitchFamily="2" charset="-122"/>
                    <a:cs typeface="+mn-cs"/>
                  </a:rPr>
                  <a:t>loại</a:t>
                </a:r>
                <a:endParaRPr kumimoji="0" lang="en-US" altLang="zh-CN" sz="4000" b="1" i="0" u="none" strike="noStrike" kern="1200" cap="none" spc="0" normalizeH="0" baseline="30000" noProof="0" dirty="0">
                  <a:ln>
                    <a:noFill/>
                  </a:ln>
                  <a:solidFill>
                    <a:srgbClr val="181848"/>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40" name="Text Box 5"/>
              <p:cNvSpPr txBox="1">
                <a:spLocks noRot="1" noChangeAspect="1" noMove="1" noResize="1" noEditPoints="1" noAdjustHandles="1" noChangeArrowheads="1" noChangeShapeType="1" noTextEdit="1"/>
              </p:cNvSpPr>
              <p:nvPr/>
            </p:nvSpPr>
            <p:spPr bwMode="auto">
              <a:xfrm>
                <a:off x="8089717" y="1659633"/>
                <a:ext cx="3896160" cy="707886"/>
              </a:xfrm>
              <a:prstGeom prst="rect">
                <a:avLst/>
              </a:prstGeom>
              <a:blipFill>
                <a:blip r:embed="rId2"/>
                <a:stretch>
                  <a:fillRect t="-15517" r="-1095" b="-36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4" name="Group 29"/>
          <p:cNvGrpSpPr>
            <a:grpSpLocks/>
          </p:cNvGrpSpPr>
          <p:nvPr/>
        </p:nvGrpSpPr>
        <p:grpSpPr bwMode="auto">
          <a:xfrm>
            <a:off x="557674" y="4004679"/>
            <a:ext cx="2070119" cy="1943100"/>
            <a:chOff x="916" y="1201"/>
            <a:chExt cx="1598" cy="1582"/>
          </a:xfrm>
        </p:grpSpPr>
        <p:sp>
          <p:nvSpPr>
            <p:cNvPr id="75" name="Oval 4"/>
            <p:cNvSpPr>
              <a:spLocks noChangeArrowheads="1"/>
            </p:cNvSpPr>
            <p:nvPr/>
          </p:nvSpPr>
          <p:spPr bwMode="auto">
            <a:xfrm>
              <a:off x="1554" y="1826"/>
              <a:ext cx="340" cy="340"/>
            </a:xfrm>
            <a:prstGeom prst="ellipse">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mn-cs"/>
                </a:rPr>
                <a:t>9+</a:t>
              </a:r>
              <a:endParaRPr kumimoji="0" lang="en-US" altLang="zh-CN" sz="20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6" name="Oval 5"/>
            <p:cNvSpPr>
              <a:spLocks noChangeArrowheads="1"/>
            </p:cNvSpPr>
            <p:nvPr/>
          </p:nvSpPr>
          <p:spPr bwMode="auto">
            <a:xfrm>
              <a:off x="1259" y="1529"/>
              <a:ext cx="907" cy="90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77" name="Oval 6"/>
            <p:cNvSpPr>
              <a:spLocks noChangeArrowheads="1"/>
            </p:cNvSpPr>
            <p:nvPr/>
          </p:nvSpPr>
          <p:spPr bwMode="auto">
            <a:xfrm>
              <a:off x="984" y="1253"/>
              <a:ext cx="1496" cy="147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78" name="Oval 11"/>
            <p:cNvSpPr>
              <a:spLocks noChangeArrowheads="1"/>
            </p:cNvSpPr>
            <p:nvPr/>
          </p:nvSpPr>
          <p:spPr bwMode="auto">
            <a:xfrm>
              <a:off x="916" y="2028"/>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79" name="Oval 14"/>
            <p:cNvSpPr>
              <a:spLocks noChangeArrowheads="1"/>
            </p:cNvSpPr>
            <p:nvPr/>
          </p:nvSpPr>
          <p:spPr bwMode="auto">
            <a:xfrm>
              <a:off x="922" y="1801"/>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80" name="Oval 15"/>
            <p:cNvSpPr>
              <a:spLocks noChangeArrowheads="1"/>
            </p:cNvSpPr>
            <p:nvPr/>
          </p:nvSpPr>
          <p:spPr bwMode="auto">
            <a:xfrm>
              <a:off x="1694" y="2670"/>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81" name="Oval 19"/>
            <p:cNvSpPr>
              <a:spLocks noChangeArrowheads="1"/>
            </p:cNvSpPr>
            <p:nvPr/>
          </p:nvSpPr>
          <p:spPr bwMode="auto">
            <a:xfrm>
              <a:off x="2401" y="2033"/>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82" name="Oval 20"/>
            <p:cNvSpPr>
              <a:spLocks noChangeArrowheads="1"/>
            </p:cNvSpPr>
            <p:nvPr/>
          </p:nvSpPr>
          <p:spPr bwMode="auto">
            <a:xfrm>
              <a:off x="2401" y="1804"/>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83" name="Oval 21"/>
            <p:cNvSpPr>
              <a:spLocks noChangeArrowheads="1"/>
            </p:cNvSpPr>
            <p:nvPr/>
          </p:nvSpPr>
          <p:spPr bwMode="auto">
            <a:xfrm>
              <a:off x="1778" y="1201"/>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84" name="Oval 22"/>
            <p:cNvSpPr>
              <a:spLocks noChangeArrowheads="1"/>
            </p:cNvSpPr>
            <p:nvPr/>
          </p:nvSpPr>
          <p:spPr bwMode="auto">
            <a:xfrm>
              <a:off x="1551" y="1207"/>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85" name="Oval 23"/>
            <p:cNvSpPr>
              <a:spLocks noChangeArrowheads="1"/>
            </p:cNvSpPr>
            <p:nvPr/>
          </p:nvSpPr>
          <p:spPr bwMode="auto">
            <a:xfrm>
              <a:off x="1668" y="2386"/>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86" name="Oval 24"/>
            <p:cNvSpPr>
              <a:spLocks noChangeArrowheads="1"/>
            </p:cNvSpPr>
            <p:nvPr/>
          </p:nvSpPr>
          <p:spPr bwMode="auto">
            <a:xfrm>
              <a:off x="1665" y="1479"/>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grpSp>
      <p:grpSp>
        <p:nvGrpSpPr>
          <p:cNvPr id="89" name="Group 46"/>
          <p:cNvGrpSpPr>
            <a:grpSpLocks/>
          </p:cNvGrpSpPr>
          <p:nvPr/>
        </p:nvGrpSpPr>
        <p:grpSpPr bwMode="auto">
          <a:xfrm>
            <a:off x="5955171" y="4060248"/>
            <a:ext cx="1937984" cy="1804987"/>
            <a:chOff x="3508" y="395"/>
            <a:chExt cx="1598" cy="1582"/>
          </a:xfrm>
        </p:grpSpPr>
        <p:sp>
          <p:nvSpPr>
            <p:cNvPr id="90" name="Oval 30"/>
            <p:cNvSpPr>
              <a:spLocks noChangeArrowheads="1"/>
            </p:cNvSpPr>
            <p:nvPr/>
          </p:nvSpPr>
          <p:spPr bwMode="auto">
            <a:xfrm>
              <a:off x="4146" y="1020"/>
              <a:ext cx="340" cy="340"/>
            </a:xfrm>
            <a:prstGeom prst="ellipse">
              <a:avLst/>
            </a:prstGeom>
            <a:solidFill>
              <a:srgbClr val="CC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mn-cs"/>
                </a:rPr>
                <a:t>9+</a:t>
              </a:r>
              <a:endParaRPr kumimoji="0" lang="en-US" altLang="zh-CN" sz="2000" b="1"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1" name="Oval 31"/>
            <p:cNvSpPr>
              <a:spLocks noChangeArrowheads="1"/>
            </p:cNvSpPr>
            <p:nvPr/>
          </p:nvSpPr>
          <p:spPr bwMode="auto">
            <a:xfrm>
              <a:off x="3851" y="723"/>
              <a:ext cx="907" cy="90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92" name="Oval 32"/>
            <p:cNvSpPr>
              <a:spLocks noChangeArrowheads="1"/>
            </p:cNvSpPr>
            <p:nvPr/>
          </p:nvSpPr>
          <p:spPr bwMode="auto">
            <a:xfrm>
              <a:off x="3576" y="447"/>
              <a:ext cx="1496" cy="147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93" name="Oval 34"/>
            <p:cNvSpPr>
              <a:spLocks noChangeArrowheads="1"/>
            </p:cNvSpPr>
            <p:nvPr/>
          </p:nvSpPr>
          <p:spPr bwMode="auto">
            <a:xfrm>
              <a:off x="3508" y="1222"/>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94" name="Oval 35"/>
            <p:cNvSpPr>
              <a:spLocks noChangeArrowheads="1"/>
            </p:cNvSpPr>
            <p:nvPr/>
          </p:nvSpPr>
          <p:spPr bwMode="auto">
            <a:xfrm>
              <a:off x="3514" y="995"/>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95" name="Oval 36"/>
            <p:cNvSpPr>
              <a:spLocks noChangeArrowheads="1"/>
            </p:cNvSpPr>
            <p:nvPr/>
          </p:nvSpPr>
          <p:spPr bwMode="auto">
            <a:xfrm>
              <a:off x="4286" y="1864"/>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96" name="Oval 37"/>
            <p:cNvSpPr>
              <a:spLocks noChangeArrowheads="1"/>
            </p:cNvSpPr>
            <p:nvPr/>
          </p:nvSpPr>
          <p:spPr bwMode="auto">
            <a:xfrm>
              <a:off x="4993" y="1227"/>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97" name="Oval 38"/>
            <p:cNvSpPr>
              <a:spLocks noChangeArrowheads="1"/>
            </p:cNvSpPr>
            <p:nvPr/>
          </p:nvSpPr>
          <p:spPr bwMode="auto">
            <a:xfrm>
              <a:off x="4993" y="998"/>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98" name="Oval 39"/>
            <p:cNvSpPr>
              <a:spLocks noChangeArrowheads="1"/>
            </p:cNvSpPr>
            <p:nvPr/>
          </p:nvSpPr>
          <p:spPr bwMode="auto">
            <a:xfrm>
              <a:off x="4370" y="395"/>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99" name="Oval 40"/>
            <p:cNvSpPr>
              <a:spLocks noChangeArrowheads="1"/>
            </p:cNvSpPr>
            <p:nvPr/>
          </p:nvSpPr>
          <p:spPr bwMode="auto">
            <a:xfrm>
              <a:off x="4143" y="401"/>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100" name="Oval 41"/>
            <p:cNvSpPr>
              <a:spLocks noChangeArrowheads="1"/>
            </p:cNvSpPr>
            <p:nvPr/>
          </p:nvSpPr>
          <p:spPr bwMode="auto">
            <a:xfrm>
              <a:off x="4260" y="1580"/>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101" name="Oval 42"/>
            <p:cNvSpPr>
              <a:spLocks noChangeArrowheads="1"/>
            </p:cNvSpPr>
            <p:nvPr/>
          </p:nvSpPr>
          <p:spPr bwMode="auto">
            <a:xfrm>
              <a:off x="4257" y="673"/>
              <a:ext cx="113" cy="113"/>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sp>
          <p:nvSpPr>
            <p:cNvPr id="102" name="Oval 45"/>
            <p:cNvSpPr>
              <a:spLocks noChangeArrowheads="1"/>
            </p:cNvSpPr>
            <p:nvPr/>
          </p:nvSpPr>
          <p:spPr bwMode="auto">
            <a:xfrm>
              <a:off x="4560" y="1797"/>
              <a:ext cx="113" cy="113"/>
            </a:xfrm>
            <a:prstGeom prst="ellipse">
              <a:avLst/>
            </a:prstGeom>
            <a:solidFill>
              <a:srgbClr val="0000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a:ln>
                  <a:noFill/>
                </a:ln>
                <a:solidFill>
                  <a:prstClr val="black"/>
                </a:solidFill>
                <a:effectLst/>
                <a:uLnTx/>
                <a:uFillTx/>
                <a:latin typeface=".VnTime" panose="020B7200000000000000" pitchFamily="34" charset="0"/>
                <a:ea typeface="宋体" panose="02010600030101010101" pitchFamily="2" charset="-122"/>
                <a:cs typeface="+mn-cs"/>
              </a:endParaRPr>
            </a:p>
          </p:txBody>
        </p:sp>
      </p:grpSp>
      <p:sp>
        <p:nvSpPr>
          <p:cNvPr id="4" name="Rectangle 3"/>
          <p:cNvSpPr/>
          <p:nvPr/>
        </p:nvSpPr>
        <p:spPr>
          <a:xfrm>
            <a:off x="412339" y="6028866"/>
            <a:ext cx="2486578" cy="584775"/>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200" b="1" i="0" u="none" strike="noStrike" kern="1200" cap="none" spc="0" normalizeH="0" baseline="0" noProof="0" dirty="0">
                <a:ln>
                  <a:noFill/>
                </a:ln>
                <a:solidFill>
                  <a:srgbClr val="660066"/>
                </a:solidFill>
                <a:effectLst/>
                <a:uLnTx/>
                <a:uFillTx/>
                <a:latin typeface="Times New Roman" panose="02020603050405020304" pitchFamily="18" charset="0"/>
                <a:ea typeface="宋体" panose="02010600030101010101" pitchFamily="2" charset="-122"/>
                <a:cs typeface="+mn-cs"/>
              </a:rPr>
              <a:t>F: 1s</a:t>
            </a:r>
            <a:r>
              <a:rPr kumimoji="0" lang="en-US" altLang="zh-CN" sz="3200" b="1" i="0" u="none" strike="noStrike" kern="1200" cap="none" spc="0" normalizeH="0" baseline="30000" noProof="0" dirty="0">
                <a:ln>
                  <a:noFill/>
                </a:ln>
                <a:solidFill>
                  <a:srgbClr val="660066"/>
                </a:solidFill>
                <a:effectLst/>
                <a:uLnTx/>
                <a:uFillTx/>
                <a:latin typeface="Times New Roman" panose="02020603050405020304" pitchFamily="18" charset="0"/>
                <a:ea typeface="宋体" panose="02010600030101010101" pitchFamily="2" charset="-122"/>
                <a:cs typeface="+mn-cs"/>
              </a:rPr>
              <a:t>2  </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2s</a:t>
            </a:r>
            <a:r>
              <a:rPr kumimoji="0" lang="en-US" altLang="zh-CN" sz="3200" b="1"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2p</a:t>
            </a:r>
            <a:r>
              <a:rPr kumimoji="0" lang="en-US" altLang="zh-CN" sz="3200" b="1"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mn-cs"/>
              </a:rPr>
              <a:t>5</a:t>
            </a:r>
            <a:endParaRPr kumimoji="0" lang="en-US" altLang="zh-CN" sz="3200" b="1"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4" name="Text Box 5"/>
          <p:cNvSpPr txBox="1">
            <a:spLocks noChangeArrowheads="1"/>
          </p:cNvSpPr>
          <p:nvPr/>
        </p:nvSpPr>
        <p:spPr bwMode="auto">
          <a:xfrm>
            <a:off x="5288553" y="5859016"/>
            <a:ext cx="3194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F</a:t>
            </a:r>
            <a:r>
              <a:rPr kumimoji="0" lang="en-US" altLang="zh-CN" sz="3200" b="1" i="0" u="none" strike="noStrike" kern="1200" cap="none" spc="0" normalizeH="0" baseline="30000" noProof="0" dirty="0">
                <a:ln>
                  <a:noFill/>
                </a:ln>
                <a:solidFill>
                  <a:srgbClr val="181848"/>
                </a:solidFill>
                <a:effectLst/>
                <a:uLnTx/>
                <a:uFillTx/>
                <a:latin typeface="Times New Roman" panose="02020603050405020304" pitchFamily="18" charset="0"/>
                <a:ea typeface="宋体" panose="02010600030101010101" pitchFamily="2" charset="-122"/>
                <a:cs typeface="+mn-cs"/>
              </a:rPr>
              <a:t>-</a:t>
            </a:r>
            <a:r>
              <a:rPr kumimoji="0" lang="en-US" altLang="zh-CN" sz="32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 1s</a:t>
            </a:r>
            <a:r>
              <a:rPr kumimoji="0" lang="en-US" altLang="zh-CN" sz="3200" b="1" i="0" u="none" strike="noStrike" kern="1200" cap="none" spc="0" normalizeH="0" baseline="30000" noProof="0" dirty="0">
                <a:ln>
                  <a:noFill/>
                </a:ln>
                <a:solidFill>
                  <a:srgbClr val="181848"/>
                </a:solidFill>
                <a:effectLst/>
                <a:uLnTx/>
                <a:uFillTx/>
                <a:latin typeface="Times New Roman" panose="02020603050405020304" pitchFamily="18" charset="0"/>
                <a:ea typeface="宋体" panose="02010600030101010101" pitchFamily="2" charset="-122"/>
                <a:cs typeface="+mn-cs"/>
              </a:rPr>
              <a:t>2 </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2s</a:t>
            </a:r>
            <a:r>
              <a:rPr kumimoji="0" lang="en-US" altLang="zh-CN" sz="3200" b="1"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2p</a:t>
            </a:r>
            <a:r>
              <a:rPr kumimoji="0" lang="en-US" altLang="zh-CN" sz="3200" b="1"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mn-cs"/>
              </a:rPr>
              <a:t>6</a:t>
            </a:r>
            <a:endParaRPr kumimoji="0" lang="en-US" altLang="zh-CN" sz="3200" b="1"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 name="Text Box 5"/>
          <p:cNvSpPr txBox="1">
            <a:spLocks noChangeArrowheads="1"/>
          </p:cNvSpPr>
          <p:nvPr/>
        </p:nvSpPr>
        <p:spPr bwMode="auto">
          <a:xfrm>
            <a:off x="5637201" y="6409605"/>
            <a:ext cx="245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altLang="zh-CN" sz="2400" b="1">
                <a:solidFill>
                  <a:srgbClr val="181848"/>
                </a:solidFill>
                <a:latin typeface="Times New Roman" panose="02020603050405020304" pitchFamily="18" charset="0"/>
              </a:rPr>
              <a:t>ANION</a:t>
            </a:r>
            <a:endParaRPr kumimoji="0" lang="en-US" altLang="zh-CN" sz="2400" b="1" i="0" u="none" strike="noStrike" kern="1200" cap="none" spc="0" normalizeH="0" baseline="30000" noProof="0" dirty="0">
              <a:ln>
                <a:noFill/>
              </a:ln>
              <a:solidFill>
                <a:srgbClr val="181848"/>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6" name="Text Box 5"/>
              <p:cNvSpPr txBox="1">
                <a:spLocks noChangeArrowheads="1"/>
              </p:cNvSpPr>
              <p:nvPr/>
            </p:nvSpPr>
            <p:spPr bwMode="auto">
              <a:xfrm>
                <a:off x="8121026" y="4597956"/>
                <a:ext cx="3864855"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4000" b="1" i="1" u="none" strike="noStrike" kern="1200" cap="none" spc="0" normalizeH="0" baseline="0" noProof="0" smtClean="0">
                        <a:ln>
                          <a:noFill/>
                        </a:ln>
                        <a:solidFill>
                          <a:srgbClr val="181848"/>
                        </a:solidFill>
                        <a:effectLst/>
                        <a:uLnTx/>
                        <a:uFillTx/>
                        <a:latin typeface="Cambria Math" panose="02040503050406030204" pitchFamily="18" charset="0"/>
                        <a:ea typeface="Cambria Math" panose="02040503050406030204" pitchFamily="18" charset="0"/>
                        <a:cs typeface="+mn-cs"/>
                      </a:rPr>
                      <m:t>→</m:t>
                    </m:r>
                  </m:oMath>
                </a14:m>
                <a:r>
                  <a:rPr kumimoji="0" lang="en-US" altLang="zh-CN" sz="4000" b="1" i="0" u="none" strike="noStrike" kern="1200" cap="none" spc="0" normalizeH="0" baseline="0" noProof="0" dirty="0" err="1">
                    <a:ln>
                      <a:noFill/>
                    </a:ln>
                    <a:solidFill>
                      <a:srgbClr val="181848"/>
                    </a:solidFill>
                    <a:effectLst/>
                    <a:uLnTx/>
                    <a:uFillTx/>
                    <a:latin typeface="Times New Roman" panose="02020603050405020304" pitchFamily="18" charset="0"/>
                    <a:ea typeface="宋体" panose="02010600030101010101" pitchFamily="2" charset="-122"/>
                    <a:cs typeface="+mn-cs"/>
                  </a:rPr>
                  <a:t>Tính</a:t>
                </a:r>
                <a:r>
                  <a:rPr kumimoji="0" lang="en-US" altLang="zh-CN" sz="40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 phi </a:t>
                </a:r>
                <a:r>
                  <a:rPr kumimoji="0" lang="en-US" altLang="zh-CN" sz="4000" b="1" i="0" u="none" strike="noStrike" kern="1200" cap="none" spc="0" normalizeH="0" baseline="0" noProof="0" dirty="0" err="1">
                    <a:ln>
                      <a:noFill/>
                    </a:ln>
                    <a:solidFill>
                      <a:srgbClr val="181848"/>
                    </a:solidFill>
                    <a:effectLst/>
                    <a:uLnTx/>
                    <a:uFillTx/>
                    <a:latin typeface="Times New Roman" panose="02020603050405020304" pitchFamily="18" charset="0"/>
                    <a:ea typeface="宋体" panose="02010600030101010101" pitchFamily="2" charset="-122"/>
                    <a:cs typeface="+mn-cs"/>
                  </a:rPr>
                  <a:t>kim</a:t>
                </a:r>
                <a:endParaRPr kumimoji="0" lang="en-US" altLang="zh-CN" sz="4000" b="1" i="0" u="none" strike="noStrike" kern="1200" cap="none" spc="0" normalizeH="0" baseline="30000" noProof="0" dirty="0">
                  <a:ln>
                    <a:noFill/>
                  </a:ln>
                  <a:solidFill>
                    <a:srgbClr val="181848"/>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06" name="Text Box 5"/>
              <p:cNvSpPr txBox="1">
                <a:spLocks noRot="1" noChangeAspect="1" noMove="1" noResize="1" noEditPoints="1" noAdjustHandles="1" noChangeArrowheads="1" noChangeShapeType="1" noTextEdit="1"/>
              </p:cNvSpPr>
              <p:nvPr/>
            </p:nvSpPr>
            <p:spPr bwMode="auto">
              <a:xfrm>
                <a:off x="8121023" y="4597953"/>
                <a:ext cx="3864854" cy="707886"/>
              </a:xfrm>
              <a:prstGeom prst="rect">
                <a:avLst/>
              </a:prstGeom>
              <a:blipFill>
                <a:blip r:embed="rId3"/>
                <a:stretch>
                  <a:fillRect t="-15517" r="-158" b="-36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Text Box 3"/>
          <p:cNvSpPr txBox="1">
            <a:spLocks noChangeArrowheads="1"/>
          </p:cNvSpPr>
          <p:nvPr/>
        </p:nvSpPr>
        <p:spPr bwMode="auto">
          <a:xfrm>
            <a:off x="252489" y="3143374"/>
            <a:ext cx="2520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Li:  </a:t>
            </a:r>
            <a:r>
              <a:rPr kumimoji="0" lang="en-US" altLang="zh-CN" sz="3200" b="1" i="0" u="none" strike="noStrike" kern="1200" cap="none" spc="0" normalizeH="0" baseline="0" noProof="0" dirty="0">
                <a:ln>
                  <a:noFill/>
                </a:ln>
                <a:solidFill>
                  <a:srgbClr val="660066"/>
                </a:solidFill>
                <a:effectLst/>
                <a:uLnTx/>
                <a:uFillTx/>
                <a:latin typeface="Times New Roman" panose="02020603050405020304" pitchFamily="18" charset="0"/>
                <a:ea typeface="宋体" panose="02010600030101010101" pitchFamily="2" charset="-122"/>
                <a:cs typeface="+mn-cs"/>
              </a:rPr>
              <a:t>1s</a:t>
            </a:r>
            <a:r>
              <a:rPr kumimoji="0" lang="en-US" altLang="zh-CN" sz="3200" b="1" i="0" u="none" strike="noStrike" kern="1200" cap="none" spc="0" normalizeH="0" baseline="30000" noProof="0" dirty="0">
                <a:ln>
                  <a:noFill/>
                </a:ln>
                <a:solidFill>
                  <a:srgbClr val="660066"/>
                </a:solidFill>
                <a:effectLst/>
                <a:uLnTx/>
                <a:uFillTx/>
                <a:latin typeface="Times New Roman" panose="02020603050405020304" pitchFamily="18" charset="0"/>
                <a:ea typeface="宋体" panose="02010600030101010101" pitchFamily="2" charset="-122"/>
                <a:cs typeface="+mn-cs"/>
              </a:rPr>
              <a:t>2</a:t>
            </a:r>
            <a:r>
              <a:rPr kumimoji="0" lang="en-US" altLang="zh-CN" sz="3200" b="1" i="0" u="none" strike="noStrike" kern="1200" cap="none" spc="0" normalizeH="0" baseline="0" noProof="0" dirty="0">
                <a:ln>
                  <a:noFill/>
                </a:ln>
                <a:solidFill>
                  <a:srgbClr val="660066"/>
                </a:solidFill>
                <a:effectLst/>
                <a:uLnTx/>
                <a:uFillTx/>
                <a:latin typeface="Times New Roman" panose="02020603050405020304" pitchFamily="18" charset="0"/>
                <a:ea typeface="宋体" panose="02010600030101010101" pitchFamily="2" charset="-122"/>
                <a:cs typeface="+mn-cs"/>
              </a:rPr>
              <a:t> </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2s</a:t>
            </a:r>
            <a:r>
              <a:rPr kumimoji="0" lang="en-US" altLang="zh-CN" sz="3200" b="1"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mn-cs"/>
              </a:rPr>
              <a:t>1</a:t>
            </a:r>
            <a:r>
              <a:rPr kumimoji="0" lang="en-US" altLang="zh-CN" sz="32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mn-cs"/>
              </a:rPr>
              <a:t> </a:t>
            </a:r>
            <a:endParaRPr kumimoji="0" lang="en-US" altLang="zh-CN" sz="3200" b="1" i="0" u="none" strike="noStrike" kern="1200" cap="none" spc="0" normalizeH="0" baseline="0" noProof="0" dirty="0">
              <a:ln>
                <a:noFill/>
              </a:ln>
              <a:solidFill>
                <a:srgbClr val="181848"/>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8" name="Text Box 21"/>
          <p:cNvSpPr txBox="1">
            <a:spLocks noChangeArrowheads="1"/>
          </p:cNvSpPr>
          <p:nvPr/>
        </p:nvSpPr>
        <p:spPr bwMode="auto">
          <a:xfrm>
            <a:off x="3246245" y="4665674"/>
            <a:ext cx="131228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5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+ 1e</a:t>
            </a:r>
          </a:p>
        </p:txBody>
      </p:sp>
      <p:sp>
        <p:nvSpPr>
          <p:cNvPr id="59" name="Line 4"/>
          <p:cNvSpPr>
            <a:spLocks noChangeShapeType="1"/>
          </p:cNvSpPr>
          <p:nvPr/>
        </p:nvSpPr>
        <p:spPr bwMode="auto">
          <a:xfrm>
            <a:off x="4506693" y="4998465"/>
            <a:ext cx="12239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맑은 고딕"/>
              <a:ea typeface="+mn-ea"/>
              <a:cs typeface="+mn-cs"/>
            </a:endParaRPr>
          </a:p>
        </p:txBody>
      </p:sp>
      <p:sp>
        <p:nvSpPr>
          <p:cNvPr id="54" name="Text Box 5"/>
          <p:cNvSpPr txBox="1">
            <a:spLocks noChangeArrowheads="1"/>
          </p:cNvSpPr>
          <p:nvPr/>
        </p:nvSpPr>
        <p:spPr bwMode="auto">
          <a:xfrm>
            <a:off x="8247630" y="6147685"/>
            <a:ext cx="38648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smtClean="0">
                <a:solidFill>
                  <a:srgbClr val="181848"/>
                </a:solidFill>
                <a:latin typeface="Times New Roman" panose="02020603050405020304" pitchFamily="18" charset="0"/>
                <a:cs typeface="Times New Roman" panose="02020603050405020304" pitchFamily="18" charset="0"/>
              </a:rPr>
              <a:t>Độ âm điện</a:t>
            </a:r>
            <a:endParaRPr kumimoji="0" lang="en-US" altLang="zh-CN" sz="4000" b="1" i="0" u="none" strike="noStrike" kern="1200" cap="none" spc="0" normalizeH="0" baseline="30000" noProof="0" dirty="0">
              <a:ln>
                <a:noFill/>
              </a:ln>
              <a:solidFill>
                <a:srgbClr val="181848"/>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Mũi tên Lên Xuống 2"/>
          <p:cNvSpPr/>
          <p:nvPr/>
        </p:nvSpPr>
        <p:spPr>
          <a:xfrm>
            <a:off x="10010473" y="5360264"/>
            <a:ext cx="531721" cy="796007"/>
          </a:xfrm>
          <a:prstGeom prst="up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65249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ircle(in)">
                                      <p:cBhvr>
                                        <p:cTn id="7" dur="2000"/>
                                        <p:tgtEl>
                                          <p:spTgt spid="5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6" presetClass="emph" presetSubtype="0" fill="hold" grpId="1" nodeType="afterEffect">
                                  <p:stCondLst>
                                    <p:cond delay="0"/>
                                  </p:stCondLst>
                                  <p:childTnLst>
                                    <p:animScale>
                                      <p:cBhvr>
                                        <p:cTn id="14"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234512" y="0"/>
            <a:ext cx="1116777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a:solidFill>
                  <a:prstClr val="black"/>
                </a:solidFill>
                <a:latin typeface="Times New Roman" pitchFamily="18" charset="0"/>
                <a:cs typeface="Times New Roman" pitchFamily="18" charset="0"/>
              </a:rPr>
              <a:t>HOẠT ĐỘNG </a:t>
            </a:r>
            <a:r>
              <a:rPr lang="en-US" sz="6600" b="1" smtClean="0">
                <a:solidFill>
                  <a:prstClr val="black"/>
                </a:solidFill>
                <a:latin typeface="Times New Roman" pitchFamily="18" charset="0"/>
                <a:cs typeface="Times New Roman" pitchFamily="18" charset="0"/>
              </a:rPr>
              <a:t>TRẠM</a:t>
            </a:r>
            <a:endPar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3" y="1431235"/>
            <a:ext cx="5409852" cy="504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401" y="1431235"/>
            <a:ext cx="6346747" cy="493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20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1024221" y="41964"/>
            <a:ext cx="11167779" cy="707886"/>
          </a:xfrm>
          <a:prstGeom prst="rect">
            <a:avLst/>
          </a:prstGeom>
          <a:noFill/>
        </p:spPr>
        <p:txBody>
          <a:bodyPr wrap="square" rtlCol="0">
            <a:spAutoFit/>
          </a:bodyPr>
          <a:lstStyle/>
          <a:p>
            <a:r>
              <a:rPr lang="en-US" sz="4000" b="1">
                <a:latin typeface="Times New Roman" pitchFamily="18" charset="0"/>
                <a:cs typeface="Times New Roman" pitchFamily="18" charset="0"/>
              </a:rPr>
              <a:t>TRẠM TRẢI NGHIỆM – THỰC HÀNH</a:t>
            </a:r>
            <a:r>
              <a:rPr lang="en-US" sz="4000">
                <a:latin typeface="Times New Roman" pitchFamily="18" charset="0"/>
                <a:cs typeface="Times New Roman" pitchFamily="18" charset="0"/>
              </a:rPr>
              <a:t> </a:t>
            </a:r>
            <a:endParaRPr lang="vi-VN" sz="4000">
              <a:latin typeface="Times New Roman" pitchFamily="18" charset="0"/>
              <a:cs typeface="Times New Roman" pitchFamily="18" charset="0"/>
            </a:endParaRPr>
          </a:p>
        </p:txBody>
      </p:sp>
      <p:graphicFrame>
        <p:nvGraphicFramePr>
          <p:cNvPr id="4" name="Table 2"/>
          <p:cNvGraphicFramePr>
            <a:graphicFrameLocks noGrp="1"/>
          </p:cNvGraphicFramePr>
          <p:nvPr>
            <p:extLst>
              <p:ext uri="{D42A27DB-BD31-4B8C-83A1-F6EECF244321}">
                <p14:modId xmlns:p14="http://schemas.microsoft.com/office/powerpoint/2010/main" val="1060925013"/>
              </p:ext>
            </p:extLst>
          </p:nvPr>
        </p:nvGraphicFramePr>
        <p:xfrm>
          <a:off x="0" y="984263"/>
          <a:ext cx="12192001" cy="4569460"/>
        </p:xfrm>
        <a:graphic>
          <a:graphicData uri="http://schemas.openxmlformats.org/drawingml/2006/table">
            <a:tbl>
              <a:tblPr firstRow="1" firstCol="1" bandRow="1"/>
              <a:tblGrid>
                <a:gridCol w="741951">
                  <a:extLst>
                    <a:ext uri="{9D8B030D-6E8A-4147-A177-3AD203B41FA5}">
                      <a16:colId xmlns="" xmlns:a16="http://schemas.microsoft.com/office/drawing/2014/main" val="1895313862"/>
                    </a:ext>
                  </a:extLst>
                </a:gridCol>
                <a:gridCol w="2637353">
                  <a:extLst>
                    <a:ext uri="{9D8B030D-6E8A-4147-A177-3AD203B41FA5}">
                      <a16:colId xmlns="" xmlns:a16="http://schemas.microsoft.com/office/drawing/2014/main" val="509400095"/>
                    </a:ext>
                  </a:extLst>
                </a:gridCol>
                <a:gridCol w="2295939">
                  <a:extLst>
                    <a:ext uri="{9D8B030D-6E8A-4147-A177-3AD203B41FA5}">
                      <a16:colId xmlns="" xmlns:a16="http://schemas.microsoft.com/office/drawing/2014/main" val="4225574019"/>
                    </a:ext>
                  </a:extLst>
                </a:gridCol>
                <a:gridCol w="3220279">
                  <a:extLst>
                    <a:ext uri="{9D8B030D-6E8A-4147-A177-3AD203B41FA5}">
                      <a16:colId xmlns="" xmlns:a16="http://schemas.microsoft.com/office/drawing/2014/main" val="1299358966"/>
                    </a:ext>
                  </a:extLst>
                </a:gridCol>
                <a:gridCol w="3296479">
                  <a:extLst>
                    <a:ext uri="{9D8B030D-6E8A-4147-A177-3AD203B41FA5}">
                      <a16:colId xmlns="" xmlns:a16="http://schemas.microsoft.com/office/drawing/2014/main" val="3773523844"/>
                    </a:ext>
                  </a:extLst>
                </a:gridCol>
              </a:tblGrid>
              <a:tr h="1136073">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STT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Tên thí nghiệm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Hiện tượng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marL="0" marR="0" indent="0" algn="ctr" defTabSz="1219170" rtl="0" eaLnBrk="1" fontAlgn="auto" latinLnBrk="1" hangingPunct="1">
                        <a:lnSpc>
                          <a:spcPct val="107000"/>
                        </a:lnSpc>
                        <a:spcBef>
                          <a:spcPts val="0"/>
                        </a:spcBef>
                        <a:spcAft>
                          <a:spcPts val="0"/>
                        </a:spcAft>
                        <a:buClrTx/>
                        <a:buSzTx/>
                        <a:buFontTx/>
                        <a:buNone/>
                        <a:tabLst/>
                        <a:defRPr/>
                      </a:pP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Phương trình </a:t>
                      </a:r>
                    </a:p>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phản ứng</a:t>
                      </a:r>
                    </a:p>
                    <a:p>
                      <a:pPr algn="ctr">
                        <a:lnSpc>
                          <a:spcPct val="107000"/>
                        </a:lnSpc>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Kết luận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 xmlns:a16="http://schemas.microsoft.com/office/drawing/2014/main" val="3705111042"/>
                  </a:ext>
                </a:extLst>
              </a:tr>
              <a:tr h="1330036">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Na tác dụng </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với </a:t>
                      </a:r>
                      <a:r>
                        <a:rPr lang="en-US" sz="2800">
                          <a:effectLst/>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a:effectLst/>
                          <a:latin typeface="Times New Roman" panose="02020603050405020304" pitchFamily="18" charset="0"/>
                          <a:ea typeface="Calibri" panose="020F0502020204030204" pitchFamily="34" charset="0"/>
                          <a:cs typeface="Times New Roman" panose="02020603050405020304" pitchFamily="18" charset="0"/>
                        </a:rPr>
                        <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So sánh tính kim loại của Na và </a:t>
                      </a: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Mg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 xmlns:a16="http://schemas.microsoft.com/office/drawing/2014/main" val="159853415"/>
                  </a:ext>
                </a:extLst>
              </a:tr>
              <a:tr h="1413164">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Mg tác dụng với H</a:t>
                      </a:r>
                      <a:r>
                        <a:rPr lang="en-US" sz="28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a:effectLst/>
                          <a:latin typeface="Times New Roman" panose="02020603050405020304" pitchFamily="18" charset="0"/>
                          <a:ea typeface="Calibri" panose="020F0502020204030204" pitchFamily="34" charset="0"/>
                          <a:cs typeface="Times New Roman" panose="02020603050405020304" pitchFamily="18" charset="0"/>
                        </a:rPr>
                        <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252192792"/>
                  </a:ext>
                </a:extLst>
              </a:tr>
            </a:tbl>
          </a:graphicData>
        </a:graphic>
      </p:graphicFrame>
    </p:spTree>
    <p:extLst>
      <p:ext uri="{BB962C8B-B14F-4D97-AF65-F5344CB8AC3E}">
        <p14:creationId xmlns:p14="http://schemas.microsoft.com/office/powerpoint/2010/main" val="2254390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850738" y="12147"/>
            <a:ext cx="11167779"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ĐÁP ÁN </a:t>
            </a:r>
            <a:r>
              <a:rPr lang="en-US" sz="4000" b="1" smtClean="0">
                <a:latin typeface="Times New Roman" pitchFamily="18" charset="0"/>
                <a:cs typeface="Times New Roman" pitchFamily="18" charset="0"/>
              </a:rPr>
              <a:t>TRẠM </a:t>
            </a:r>
            <a:r>
              <a:rPr lang="en-US" sz="4000" b="1">
                <a:latin typeface="Times New Roman" pitchFamily="18" charset="0"/>
                <a:cs typeface="Times New Roman" pitchFamily="18" charset="0"/>
              </a:rPr>
              <a:t>TRẢI NGHIỆM – THỰC HÀNH</a:t>
            </a:r>
            <a:r>
              <a:rPr lang="en-US" sz="4000">
                <a:latin typeface="Times New Roman" pitchFamily="18" charset="0"/>
                <a:cs typeface="Times New Roman" pitchFamily="18" charset="0"/>
              </a:rPr>
              <a:t> </a:t>
            </a:r>
            <a:endParaRPr lang="vi-VN" sz="4000">
              <a:latin typeface="Times New Roman" pitchFamily="18" charset="0"/>
              <a:cs typeface="Times New Roman" pitchFamily="18" charset="0"/>
            </a:endParaRPr>
          </a:p>
        </p:txBody>
      </p:sp>
      <p:graphicFrame>
        <p:nvGraphicFramePr>
          <p:cNvPr id="4" name="Table 2"/>
          <p:cNvGraphicFramePr>
            <a:graphicFrameLocks noGrp="1"/>
          </p:cNvGraphicFramePr>
          <p:nvPr>
            <p:extLst>
              <p:ext uri="{D42A27DB-BD31-4B8C-83A1-F6EECF244321}">
                <p14:modId xmlns:p14="http://schemas.microsoft.com/office/powerpoint/2010/main" val="3523334958"/>
              </p:ext>
            </p:extLst>
          </p:nvPr>
        </p:nvGraphicFramePr>
        <p:xfrm>
          <a:off x="0" y="984263"/>
          <a:ext cx="12192001" cy="4959337"/>
        </p:xfrm>
        <a:graphic>
          <a:graphicData uri="http://schemas.openxmlformats.org/drawingml/2006/table">
            <a:tbl>
              <a:tblPr firstRow="1" firstCol="1" bandRow="1"/>
              <a:tblGrid>
                <a:gridCol w="741951">
                  <a:extLst>
                    <a:ext uri="{9D8B030D-6E8A-4147-A177-3AD203B41FA5}">
                      <a16:colId xmlns="" xmlns:a16="http://schemas.microsoft.com/office/drawing/2014/main" val="1895313862"/>
                    </a:ext>
                  </a:extLst>
                </a:gridCol>
                <a:gridCol w="2100640">
                  <a:extLst>
                    <a:ext uri="{9D8B030D-6E8A-4147-A177-3AD203B41FA5}">
                      <a16:colId xmlns="" xmlns:a16="http://schemas.microsoft.com/office/drawing/2014/main" val="509400095"/>
                    </a:ext>
                  </a:extLst>
                </a:gridCol>
                <a:gridCol w="2256183">
                  <a:extLst>
                    <a:ext uri="{9D8B030D-6E8A-4147-A177-3AD203B41FA5}">
                      <a16:colId xmlns="" xmlns:a16="http://schemas.microsoft.com/office/drawing/2014/main" val="4225574019"/>
                    </a:ext>
                  </a:extLst>
                </a:gridCol>
                <a:gridCol w="3796748">
                  <a:extLst>
                    <a:ext uri="{9D8B030D-6E8A-4147-A177-3AD203B41FA5}">
                      <a16:colId xmlns="" xmlns:a16="http://schemas.microsoft.com/office/drawing/2014/main" val="1299358966"/>
                    </a:ext>
                  </a:extLst>
                </a:gridCol>
                <a:gridCol w="3296479">
                  <a:extLst>
                    <a:ext uri="{9D8B030D-6E8A-4147-A177-3AD203B41FA5}">
                      <a16:colId xmlns="" xmlns:a16="http://schemas.microsoft.com/office/drawing/2014/main" val="3773523844"/>
                    </a:ext>
                  </a:extLst>
                </a:gridCol>
              </a:tblGrid>
              <a:tr h="1136073">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STT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Tên </a:t>
                      </a: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TN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Hiện tượng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Phương trình phản ứng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Kết luận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 xmlns:a16="http://schemas.microsoft.com/office/drawing/2014/main" val="3705111042"/>
                  </a:ext>
                </a:extLst>
              </a:tr>
              <a:tr h="1914951">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Na tác dụng </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với </a:t>
                      </a:r>
                      <a:r>
                        <a:rPr lang="en-US" sz="2800">
                          <a:effectLst/>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a:effectLst/>
                          <a:latin typeface="Times New Roman" panose="02020603050405020304" pitchFamily="18" charset="0"/>
                          <a:ea typeface="Calibri" panose="020F0502020204030204" pitchFamily="34" charset="0"/>
                          <a:cs typeface="Times New Roman" panose="02020603050405020304" pitchFamily="18" charset="0"/>
                        </a:rPr>
                        <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So sánh tính kim loại của Na và </a:t>
                      </a: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Mg</a:t>
                      </a:r>
                    </a:p>
                    <a:p>
                      <a:pPr>
                        <a:lnSpc>
                          <a:spcPct val="107000"/>
                        </a:lnSpc>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 xmlns:a16="http://schemas.microsoft.com/office/drawing/2014/main" val="159853415"/>
                  </a:ext>
                </a:extLst>
              </a:tr>
              <a:tr h="1908313">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Mg tác dụng với H</a:t>
                      </a:r>
                      <a:r>
                        <a:rPr lang="en-US" sz="28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a:effectLst/>
                          <a:latin typeface="Times New Roman" panose="02020603050405020304" pitchFamily="18" charset="0"/>
                          <a:ea typeface="Calibri" panose="020F0502020204030204" pitchFamily="34" charset="0"/>
                          <a:cs typeface="Times New Roman" panose="02020603050405020304" pitchFamily="18" charset="0"/>
                        </a:rPr>
                        <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等线"/>
                        </a:defRPr>
                      </a:lvl1pPr>
                      <a:lvl2pPr marL="609585" algn="l" defTabSz="1219170" rtl="0" eaLnBrk="1" latinLnBrk="1" hangingPunct="1">
                        <a:defRPr sz="2400" kern="1200">
                          <a:solidFill>
                            <a:schemeClr val="tx1"/>
                          </a:solidFill>
                          <a:latin typeface="等线"/>
                        </a:defRPr>
                      </a:lvl2pPr>
                      <a:lvl3pPr marL="1219170" algn="l" defTabSz="1219170" rtl="0" eaLnBrk="1" latinLnBrk="1" hangingPunct="1">
                        <a:defRPr sz="2400" kern="1200">
                          <a:solidFill>
                            <a:schemeClr val="tx1"/>
                          </a:solidFill>
                          <a:latin typeface="等线"/>
                        </a:defRPr>
                      </a:lvl3pPr>
                      <a:lvl4pPr marL="1828754" algn="l" defTabSz="1219170" rtl="0" eaLnBrk="1" latinLnBrk="1" hangingPunct="1">
                        <a:defRPr sz="2400" kern="1200">
                          <a:solidFill>
                            <a:schemeClr val="tx1"/>
                          </a:solidFill>
                          <a:latin typeface="等线"/>
                        </a:defRPr>
                      </a:lvl4pPr>
                      <a:lvl5pPr marL="2438339" algn="l" defTabSz="1219170" rtl="0" eaLnBrk="1" latinLnBrk="1" hangingPunct="1">
                        <a:defRPr sz="2400" kern="1200">
                          <a:solidFill>
                            <a:schemeClr val="tx1"/>
                          </a:solidFill>
                          <a:latin typeface="等线"/>
                        </a:defRPr>
                      </a:lvl5pPr>
                      <a:lvl6pPr marL="3047924" algn="l" defTabSz="1219170" rtl="0" eaLnBrk="1" latinLnBrk="1" hangingPunct="1">
                        <a:defRPr sz="2400" kern="1200">
                          <a:solidFill>
                            <a:schemeClr val="tx1"/>
                          </a:solidFill>
                          <a:latin typeface="等线"/>
                        </a:defRPr>
                      </a:lvl6pPr>
                      <a:lvl7pPr marL="3657509" algn="l" defTabSz="1219170" rtl="0" eaLnBrk="1" latinLnBrk="1" hangingPunct="1">
                        <a:defRPr sz="2400" kern="1200">
                          <a:solidFill>
                            <a:schemeClr val="tx1"/>
                          </a:solidFill>
                          <a:latin typeface="等线"/>
                        </a:defRPr>
                      </a:lvl7pPr>
                      <a:lvl8pPr marL="4267093" algn="l" defTabSz="1219170" rtl="0" eaLnBrk="1" latinLnBrk="1" hangingPunct="1">
                        <a:defRPr sz="2400" kern="1200">
                          <a:solidFill>
                            <a:schemeClr val="tx1"/>
                          </a:solidFill>
                          <a:latin typeface="等线"/>
                        </a:defRPr>
                      </a:lvl8pPr>
                      <a:lvl9pPr marL="4876678" algn="l" defTabSz="1219170" rtl="0" eaLnBrk="1" latinLnBrk="1" hangingPunct="1">
                        <a:defRPr sz="2400" kern="1200">
                          <a:solidFill>
                            <a:schemeClr val="tx1"/>
                          </a:solidFill>
                          <a:latin typeface="等线"/>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252192792"/>
                  </a:ext>
                </a:extLst>
              </a:tr>
            </a:tbl>
          </a:graphicData>
        </a:graphic>
      </p:graphicFrame>
      <mc:AlternateContent xmlns:mc="http://schemas.openxmlformats.org/markup-compatibility/2006" xmlns:a14="http://schemas.microsoft.com/office/drawing/2010/main">
        <mc:Choice Requires="a14">
          <p:sp>
            <p:nvSpPr>
              <p:cNvPr id="9" name="Rectangle 1"/>
              <p:cNvSpPr/>
              <p:nvPr/>
            </p:nvSpPr>
            <p:spPr>
              <a:xfrm>
                <a:off x="5078896" y="2519491"/>
                <a:ext cx="3845925" cy="492443"/>
              </a:xfrm>
              <a:prstGeom prst="rect">
                <a:avLst/>
              </a:prstGeom>
            </p:spPr>
            <p:txBody>
              <a:bodyPr wrap="none">
                <a:spAutoFit/>
              </a:bodyPr>
              <a:lstStyle/>
              <a:p>
                <a:r>
                  <a:rPr lang="en-US" sz="2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2Na +2H</a:t>
                </a:r>
                <a:r>
                  <a:rPr lang="en-US" sz="2600" b="1" baseline="-25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O</a:t>
                </a:r>
                <a14:m>
                  <m:oMath xmlns:m="http://schemas.openxmlformats.org/officeDocument/2006/math">
                    <m:r>
                      <a:rPr lang="en-US" sz="2600" b="1">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2NaOH +H</a:t>
                </a:r>
                <a:r>
                  <a:rPr lang="en-US" sz="2600" b="1" baseline="-25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endParaRPr lang="en-US"/>
              </a:p>
            </p:txBody>
          </p:sp>
        </mc:Choice>
        <mc:Fallback xmlns="">
          <p:sp>
            <p:nvSpPr>
              <p:cNvPr id="9" name="Rectangle 1"/>
              <p:cNvSpPr>
                <a:spLocks noRot="1" noChangeAspect="1" noMove="1" noResize="1" noEditPoints="1" noAdjustHandles="1" noChangeArrowheads="1" noChangeShapeType="1" noTextEdit="1"/>
              </p:cNvSpPr>
              <p:nvPr/>
            </p:nvSpPr>
            <p:spPr>
              <a:xfrm>
                <a:off x="5078896" y="2519491"/>
                <a:ext cx="3845925" cy="492443"/>
              </a:xfrm>
              <a:prstGeom prst="rect">
                <a:avLst/>
              </a:prstGeom>
              <a:blipFill rotWithShape="1">
                <a:blip r:embed="rId2"/>
                <a:stretch>
                  <a:fillRect l="-2694" t="-11111" r="-158" b="-2963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2"/>
              <p:cNvSpPr/>
              <p:nvPr/>
            </p:nvSpPr>
            <p:spPr>
              <a:xfrm>
                <a:off x="5142540" y="4365178"/>
                <a:ext cx="3908442" cy="520463"/>
              </a:xfrm>
              <a:prstGeom prst="rect">
                <a:avLst/>
              </a:prstGeom>
            </p:spPr>
            <p:txBody>
              <a:bodyPr wrap="none">
                <a:spAutoFit/>
              </a:bodyPr>
              <a:lstStyle/>
              <a:p>
                <a:pPr lvl="0" algn="ctr">
                  <a:lnSpc>
                    <a:spcPct val="107000"/>
                  </a:lnSpc>
                </a:pPr>
                <a:r>
                  <a:rPr lang="en-US" sz="2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Mg+2H</a:t>
                </a:r>
                <a:r>
                  <a:rPr lang="en-US" sz="2600" b="1" baseline="-25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O</a:t>
                </a:r>
                <a14:m>
                  <m:oMath xmlns:m="http://schemas.openxmlformats.org/officeDocument/2006/math">
                    <m:r>
                      <a:rPr lang="en-US" sz="2600" b="1">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Mg(OH)</a:t>
                </a:r>
                <a:r>
                  <a:rPr lang="en-US" sz="2600" b="1" baseline="-25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a:t>
                </a:r>
                <a:r>
                  <a:rPr lang="en-US" sz="2600" b="1" baseline="-25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6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10" name="Rectangle 2"/>
              <p:cNvSpPr>
                <a:spLocks noRot="1" noChangeAspect="1" noMove="1" noResize="1" noEditPoints="1" noAdjustHandles="1" noChangeArrowheads="1" noChangeShapeType="1" noTextEdit="1"/>
              </p:cNvSpPr>
              <p:nvPr/>
            </p:nvSpPr>
            <p:spPr>
              <a:xfrm>
                <a:off x="5142540" y="4365178"/>
                <a:ext cx="3908442" cy="520463"/>
              </a:xfrm>
              <a:prstGeom prst="rect">
                <a:avLst/>
              </a:prstGeom>
              <a:blipFill rotWithShape="1">
                <a:blip r:embed="rId3"/>
                <a:stretch>
                  <a:fillRect l="-2340" t="-10588" b="-235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5"/>
              <p:cNvSpPr/>
              <p:nvPr/>
            </p:nvSpPr>
            <p:spPr>
              <a:xfrm>
                <a:off x="2943855" y="2196326"/>
                <a:ext cx="2135041" cy="1631216"/>
              </a:xfrm>
              <a:prstGeom prst="rect">
                <a:avLst/>
              </a:prstGeom>
            </p:spPr>
            <p:txBody>
              <a:bodyPr wrap="square">
                <a:spAutoFit/>
              </a:bodyPr>
              <a:lstStyle/>
              <a:p>
                <a:pPr lvl="0" algn="just"/>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Na phản ứng </a:t>
                </a: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mãnh liệt </a:t>
                </a:r>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 nước </a:t>
                </a:r>
              </a:p>
              <a:p>
                <a:pPr lvl="0" algn="just"/>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Phenophatlein</a:t>
                </a:r>
                <a14:m>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chuyển </a:t>
                </a: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hồng </a:t>
                </a:r>
                <a:r>
                  <a:rPr 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đậm</a:t>
                </a:r>
                <a:endPar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5"/>
              <p:cNvSpPr>
                <a:spLocks noRot="1" noChangeAspect="1" noMove="1" noResize="1" noEditPoints="1" noAdjustHandles="1" noChangeArrowheads="1" noChangeShapeType="1" noTextEdit="1"/>
              </p:cNvSpPr>
              <p:nvPr/>
            </p:nvSpPr>
            <p:spPr>
              <a:xfrm>
                <a:off x="2943855" y="2196326"/>
                <a:ext cx="2135041" cy="1631216"/>
              </a:xfrm>
              <a:prstGeom prst="rect">
                <a:avLst/>
              </a:prstGeom>
              <a:blipFill rotWithShape="1">
                <a:blip r:embed="rId4"/>
                <a:stretch>
                  <a:fillRect l="-3143" t="-1866" r="-2857" b="-559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6"/>
              <p:cNvSpPr/>
              <p:nvPr/>
            </p:nvSpPr>
            <p:spPr>
              <a:xfrm>
                <a:off x="2943855" y="4083384"/>
                <a:ext cx="2214553" cy="1631216"/>
              </a:xfrm>
              <a:prstGeom prst="rect">
                <a:avLst/>
              </a:prstGeom>
            </p:spPr>
            <p:txBody>
              <a:bodyPr wrap="square">
                <a:spAutoFit/>
              </a:bodyPr>
              <a:lstStyle/>
              <a:p>
                <a:pPr lvl="0" algn="just">
                  <a:defRPr/>
                </a:pPr>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Mg phản ứng </a:t>
                </a: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rất chậm </a:t>
                </a:r>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 nước( cần nhiệt độ)</a:t>
                </a:r>
              </a:p>
              <a:p>
                <a:pPr lvl="0" algn="just">
                  <a:defRPr/>
                </a:pPr>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Phenophatlein</a:t>
                </a:r>
                <a14:m>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chuyển </a:t>
                </a:r>
                <a:r>
                  <a:rPr 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hồng nhạt</a:t>
                </a:r>
              </a:p>
            </p:txBody>
          </p:sp>
        </mc:Choice>
        <mc:Fallback xmlns="">
          <p:sp>
            <p:nvSpPr>
              <p:cNvPr id="12" name="Rectangle 6"/>
              <p:cNvSpPr>
                <a:spLocks noRot="1" noChangeAspect="1" noMove="1" noResize="1" noEditPoints="1" noAdjustHandles="1" noChangeArrowheads="1" noChangeShapeType="1" noTextEdit="1"/>
              </p:cNvSpPr>
              <p:nvPr/>
            </p:nvSpPr>
            <p:spPr>
              <a:xfrm>
                <a:off x="2943855" y="4083384"/>
                <a:ext cx="2214553" cy="1631216"/>
              </a:xfrm>
              <a:prstGeom prst="rect">
                <a:avLst/>
              </a:prstGeom>
              <a:blipFill rotWithShape="1">
                <a:blip r:embed="rId5"/>
                <a:stretch>
                  <a:fillRect l="-3030" t="-1873" r="-2755" b="-59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7"/>
              <p:cNvSpPr/>
              <p:nvPr/>
            </p:nvSpPr>
            <p:spPr>
              <a:xfrm>
                <a:off x="9135418" y="3248670"/>
                <a:ext cx="2064989" cy="706540"/>
              </a:xfrm>
              <a:prstGeom prst="rect">
                <a:avLst/>
              </a:prstGeom>
            </p:spPr>
            <p:txBody>
              <a:bodyPr wrap="none">
                <a:spAutoFit/>
              </a:bodyPr>
              <a:lstStyle/>
              <a:p>
                <a:pPr lvl="0" algn="ctr">
                  <a:lnSpc>
                    <a:spcPct val="107000"/>
                  </a:lnSpc>
                </a:pPr>
                <a:r>
                  <a:rPr lang="en-US"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 </a:t>
                </a:r>
                <a14:m>
                  <m:oMath xmlns:m="http://schemas.openxmlformats.org/officeDocument/2006/math">
                    <m:r>
                      <a:rPr lang="en-US" sz="4000" b="1" i="1">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4000" b="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Mg</a:t>
                </a:r>
              </a:p>
            </p:txBody>
          </p:sp>
        </mc:Choice>
        <mc:Fallback xmlns="">
          <p:sp>
            <p:nvSpPr>
              <p:cNvPr id="13" name="Rectangle 7"/>
              <p:cNvSpPr>
                <a:spLocks noRot="1" noChangeAspect="1" noMove="1" noResize="1" noEditPoints="1" noAdjustHandles="1" noChangeArrowheads="1" noChangeShapeType="1" noTextEdit="1"/>
              </p:cNvSpPr>
              <p:nvPr/>
            </p:nvSpPr>
            <p:spPr>
              <a:xfrm>
                <a:off x="9135418" y="3248670"/>
                <a:ext cx="2064989" cy="706540"/>
              </a:xfrm>
              <a:prstGeom prst="rect">
                <a:avLst/>
              </a:prstGeom>
              <a:blipFill rotWithShape="1">
                <a:blip r:embed="rId6"/>
                <a:stretch>
                  <a:fillRect l="-10651" t="-15517" r="-10355" b="-36207"/>
                </a:stretch>
              </a:blipFill>
            </p:spPr>
            <p:txBody>
              <a:bodyPr/>
              <a:lstStyle/>
              <a:p>
                <a:r>
                  <a:rPr lang="vi-VN">
                    <a:noFill/>
                  </a:rPr>
                  <a:t> </a:t>
                </a:r>
              </a:p>
            </p:txBody>
          </p:sp>
        </mc:Fallback>
      </mc:AlternateContent>
    </p:spTree>
    <p:extLst>
      <p:ext uri="{BB962C8B-B14F-4D97-AF65-F5344CB8AC3E}">
        <p14:creationId xmlns:p14="http://schemas.microsoft.com/office/powerpoint/2010/main" val="174995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1024221" y="41964"/>
            <a:ext cx="11167779" cy="707886"/>
          </a:xfrm>
          <a:prstGeom prst="rect">
            <a:avLst/>
          </a:prstGeom>
          <a:noFill/>
        </p:spPr>
        <p:txBody>
          <a:bodyPr wrap="square" rtlCol="0">
            <a:spAutoFit/>
          </a:bodyPr>
          <a:lstStyle/>
          <a:p>
            <a:r>
              <a:rPr lang="en-US" sz="4000" b="1">
                <a:latin typeface="Times New Roman" pitchFamily="18" charset="0"/>
                <a:cs typeface="Times New Roman" pitchFamily="18" charset="0"/>
              </a:rPr>
              <a:t>TRẠM TRẢI NGHIỆM – THỰC HÀNH</a:t>
            </a:r>
            <a:r>
              <a:rPr lang="en-US" sz="4000">
                <a:latin typeface="Times New Roman" pitchFamily="18" charset="0"/>
                <a:cs typeface="Times New Roman" pitchFamily="18" charset="0"/>
              </a:rPr>
              <a:t> </a:t>
            </a:r>
            <a:endParaRPr lang="vi-VN" sz="4000">
              <a:latin typeface="Times New Roman" pitchFamily="18" charset="0"/>
              <a:cs typeface="Times New Roman" pitchFamily="18" charset="0"/>
            </a:endParaRPr>
          </a:p>
        </p:txBody>
      </p:sp>
      <p:sp>
        <p:nvSpPr>
          <p:cNvPr id="9" name="TextBox 32">
            <a:extLst>
              <a:ext uri="{FF2B5EF4-FFF2-40B4-BE49-F238E27FC236}">
                <a16:creationId xmlns="" xmlns:a16="http://schemas.microsoft.com/office/drawing/2014/main" id="{E0B49571-2F2C-42C0-B095-6140C35FD2DF}"/>
              </a:ext>
            </a:extLst>
          </p:cNvPr>
          <p:cNvSpPr txBox="1"/>
          <p:nvPr/>
        </p:nvSpPr>
        <p:spPr>
          <a:xfrm>
            <a:off x="3365480" y="1169695"/>
            <a:ext cx="485388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Trong 1 chu kì </a:t>
            </a:r>
            <a:endParaRPr kumimoji="0" lang="vi-VN" sz="4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10" name="Picture 1"/>
          <p:cNvPicPr>
            <a:picLocks noChangeAspect="1"/>
          </p:cNvPicPr>
          <p:nvPr/>
        </p:nvPicPr>
        <p:blipFill rotWithShape="1">
          <a:blip r:embed="rId2"/>
          <a:srcRect r="11463" b="1174"/>
          <a:stretch/>
        </p:blipFill>
        <p:spPr>
          <a:xfrm>
            <a:off x="30047" y="2035565"/>
            <a:ext cx="12079097" cy="1655791"/>
          </a:xfrm>
          <a:prstGeom prst="rect">
            <a:avLst/>
          </a:prstGeom>
        </p:spPr>
      </p:pic>
      <p:sp>
        <p:nvSpPr>
          <p:cNvPr id="11" name="TextBox 33">
            <a:extLst>
              <a:ext uri="{FF2B5EF4-FFF2-40B4-BE49-F238E27FC236}">
                <a16:creationId xmlns="" xmlns:a16="http://schemas.microsoft.com/office/drawing/2014/main" id="{E0B49571-2F2C-42C0-B095-6140C35FD2DF}"/>
              </a:ext>
            </a:extLst>
          </p:cNvPr>
          <p:cNvSpPr txBox="1"/>
          <p:nvPr/>
        </p:nvSpPr>
        <p:spPr>
          <a:xfrm>
            <a:off x="57759" y="3994232"/>
            <a:ext cx="12079097" cy="2000548"/>
          </a:xfrm>
          <a:prstGeom prst="rect">
            <a:avLst/>
          </a:prstGeom>
          <a:solidFill>
            <a:sysClr val="window" lastClr="FFFFFF"/>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Trong 1 chu kì, </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theo chiều tăng của điện tích hạt nhân</a:t>
            </a:r>
            <a:endParaRPr kumimoji="0" lang="en-US" sz="36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 Tính kim loại </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của các nguyên tố có xu hướng </a:t>
            </a:r>
            <a:r>
              <a:rPr kumimoji="0" lang="en-US" sz="44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giảm dần</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 Tính phi kim </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của các nguyên tố có xu hướng </a:t>
            </a:r>
            <a:r>
              <a:rPr kumimoji="0" lang="en-US" sz="44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tăng dần </a:t>
            </a:r>
            <a:endParaRPr kumimoji="0" lang="vi-VN" sz="36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9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3966205" y="41964"/>
            <a:ext cx="4879622" cy="707886"/>
          </a:xfrm>
          <a:prstGeom prst="rect">
            <a:avLst/>
          </a:prstGeom>
          <a:noFill/>
        </p:spPr>
        <p:txBody>
          <a:bodyPr wrap="square" rtlCol="0">
            <a:spAutoFit/>
          </a:bodyPr>
          <a:lstStyle/>
          <a:p>
            <a:r>
              <a:rPr lang="en-US" sz="4000" b="1">
                <a:latin typeface="Times New Roman" pitchFamily="18" charset="0"/>
                <a:cs typeface="Times New Roman" pitchFamily="18" charset="0"/>
              </a:rPr>
              <a:t>TRẠM </a:t>
            </a:r>
            <a:r>
              <a:rPr lang="en-US" sz="4000" b="1" smtClean="0">
                <a:latin typeface="Times New Roman" pitchFamily="18" charset="0"/>
                <a:cs typeface="Times New Roman" pitchFamily="18" charset="0"/>
              </a:rPr>
              <a:t>QUAN SÁT</a:t>
            </a:r>
            <a:r>
              <a:rPr lang="en-US" sz="4000" smtClean="0">
                <a:latin typeface="Times New Roman" pitchFamily="18" charset="0"/>
                <a:cs typeface="Times New Roman" pitchFamily="18" charset="0"/>
              </a:rPr>
              <a:t> </a:t>
            </a:r>
            <a:endParaRPr lang="vi-VN" sz="4000">
              <a:latin typeface="Times New Roman" pitchFamily="18" charset="0"/>
              <a:cs typeface="Times New Roman" pitchFamily="18" charset="0"/>
            </a:endParaRPr>
          </a:p>
        </p:txBody>
      </p:sp>
      <p:graphicFrame>
        <p:nvGraphicFramePr>
          <p:cNvPr id="3" name="Table 1"/>
          <p:cNvGraphicFramePr>
            <a:graphicFrameLocks noGrp="1"/>
          </p:cNvGraphicFramePr>
          <p:nvPr>
            <p:extLst>
              <p:ext uri="{D42A27DB-BD31-4B8C-83A1-F6EECF244321}">
                <p14:modId xmlns:p14="http://schemas.microsoft.com/office/powerpoint/2010/main" val="1049930241"/>
              </p:ext>
            </p:extLst>
          </p:nvPr>
        </p:nvGraphicFramePr>
        <p:xfrm>
          <a:off x="-1" y="814578"/>
          <a:ext cx="12192001" cy="3652520"/>
        </p:xfrm>
        <a:graphic>
          <a:graphicData uri="http://schemas.openxmlformats.org/drawingml/2006/table">
            <a:tbl>
              <a:tblPr firstRow="1" firstCol="1" bandRow="1"/>
              <a:tblGrid>
                <a:gridCol w="2584175">
                  <a:extLst>
                    <a:ext uri="{9D8B030D-6E8A-4147-A177-3AD203B41FA5}">
                      <a16:colId xmlns="" xmlns:a16="http://schemas.microsoft.com/office/drawing/2014/main" val="1526382311"/>
                    </a:ext>
                  </a:extLst>
                </a:gridCol>
                <a:gridCol w="2375452">
                  <a:extLst>
                    <a:ext uri="{9D8B030D-6E8A-4147-A177-3AD203B41FA5}">
                      <a16:colId xmlns="" xmlns:a16="http://schemas.microsoft.com/office/drawing/2014/main" val="2735307722"/>
                    </a:ext>
                  </a:extLst>
                </a:gridCol>
                <a:gridCol w="3200400">
                  <a:extLst>
                    <a:ext uri="{9D8B030D-6E8A-4147-A177-3AD203B41FA5}">
                      <a16:colId xmlns="" xmlns:a16="http://schemas.microsoft.com/office/drawing/2014/main" val="1766422026"/>
                    </a:ext>
                  </a:extLst>
                </a:gridCol>
                <a:gridCol w="4031974">
                  <a:extLst>
                    <a:ext uri="{9D8B030D-6E8A-4147-A177-3AD203B41FA5}">
                      <a16:colId xmlns="" xmlns:a16="http://schemas.microsoft.com/office/drawing/2014/main" val="3578958491"/>
                    </a:ext>
                  </a:extLst>
                </a:gridCol>
              </a:tblGrid>
              <a:tr h="75334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Tên thí nghiệm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Hiện tượng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a:lnSpc>
                          <a:spcPct val="107000"/>
                        </a:lnSpc>
                        <a:spcAft>
                          <a:spcPts val="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Phương trình </a:t>
                      </a:r>
                    </a:p>
                    <a:p>
                      <a:pPr algn="ctr">
                        <a:lnSpc>
                          <a:spcPct val="107000"/>
                        </a:lnSpc>
                        <a:spcAft>
                          <a:spcPts val="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phản ứng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Kết luận: So sánh tính phi kim của </a:t>
                      </a: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chlorine </a:t>
                      </a:r>
                      <a:r>
                        <a:rPr lang="en-US" sz="2800">
                          <a:effectLst/>
                          <a:latin typeface="Times New Roman" panose="02020603050405020304" pitchFamily="18" charset="0"/>
                          <a:ea typeface="Calibri" panose="020F0502020204030204" pitchFamily="34" charset="0"/>
                          <a:cs typeface="Times New Roman" panose="02020603050405020304" pitchFamily="18" charset="0"/>
                        </a:rPr>
                        <a:t>và </a:t>
                      </a: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iodine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 xmlns:a16="http://schemas.microsoft.com/office/drawing/2014/main" val="3143913356"/>
                  </a:ext>
                </a:extLst>
              </a:tr>
              <a:tr h="1255568">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Cl</a:t>
                      </a:r>
                      <a:r>
                        <a:rPr lang="en-US" sz="2800" baseline="-25000" smtClean="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0" smtClean="0">
                          <a:effectLst/>
                          <a:latin typeface="Times New Roman" panose="02020603050405020304" pitchFamily="18" charset="0"/>
                          <a:ea typeface="Calibri" panose="020F0502020204030204" pitchFamily="34" charset="0"/>
                          <a:cs typeface="Times New Roman" panose="02020603050405020304" pitchFamily="18" charset="0"/>
                        </a:rPr>
                        <a:t> tác dụng với dung dịch KI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 xmlns:a16="http://schemas.microsoft.com/office/drawing/2014/main" val="2532152186"/>
                  </a:ext>
                </a:extLst>
              </a:tr>
            </a:tbl>
          </a:graphicData>
        </a:graphic>
      </p:graphicFrame>
    </p:spTree>
    <p:extLst>
      <p:ext uri="{BB962C8B-B14F-4D97-AF65-F5344CB8AC3E}">
        <p14:creationId xmlns:p14="http://schemas.microsoft.com/office/powerpoint/2010/main" val="2256541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2992170" y="499164"/>
            <a:ext cx="6688544"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ĐÁP </a:t>
            </a:r>
            <a:r>
              <a:rPr lang="en-US" sz="4000" b="1" smtClean="0">
                <a:latin typeface="Times New Roman" panose="02020603050405020304" pitchFamily="18" charset="0"/>
                <a:cs typeface="Times New Roman" panose="02020603050405020304" pitchFamily="18" charset="0"/>
              </a:rPr>
              <a:t>ÁN TRẠM QUAN SÁT</a:t>
            </a:r>
            <a:endParaRPr lang="vi-VN" sz="4000">
              <a:latin typeface="Times New Roman" pitchFamily="18" charset="0"/>
              <a:cs typeface="Times New Roman" pitchFamily="18" charset="0"/>
            </a:endParaRPr>
          </a:p>
        </p:txBody>
      </p:sp>
      <p:graphicFrame>
        <p:nvGraphicFramePr>
          <p:cNvPr id="3" name="Table 1"/>
          <p:cNvGraphicFramePr>
            <a:graphicFrameLocks noGrp="1"/>
          </p:cNvGraphicFramePr>
          <p:nvPr>
            <p:extLst>
              <p:ext uri="{D42A27DB-BD31-4B8C-83A1-F6EECF244321}">
                <p14:modId xmlns:p14="http://schemas.microsoft.com/office/powerpoint/2010/main" val="979328706"/>
              </p:ext>
            </p:extLst>
          </p:nvPr>
        </p:nvGraphicFramePr>
        <p:xfrm>
          <a:off x="41565" y="1609725"/>
          <a:ext cx="12095288" cy="3652072"/>
        </p:xfrm>
        <a:graphic>
          <a:graphicData uri="http://schemas.openxmlformats.org/drawingml/2006/table">
            <a:tbl>
              <a:tblPr firstRow="1" firstCol="1" bandRow="1"/>
              <a:tblGrid>
                <a:gridCol w="2065531">
                  <a:extLst>
                    <a:ext uri="{9D8B030D-6E8A-4147-A177-3AD203B41FA5}">
                      <a16:colId xmlns="" xmlns:a16="http://schemas.microsoft.com/office/drawing/2014/main" val="1934220725"/>
                    </a:ext>
                  </a:extLst>
                </a:gridCol>
                <a:gridCol w="2604052">
                  <a:extLst>
                    <a:ext uri="{9D8B030D-6E8A-4147-A177-3AD203B41FA5}">
                      <a16:colId xmlns="" xmlns:a16="http://schemas.microsoft.com/office/drawing/2014/main" val="813449563"/>
                    </a:ext>
                  </a:extLst>
                </a:gridCol>
                <a:gridCol w="3961796">
                  <a:extLst>
                    <a:ext uri="{9D8B030D-6E8A-4147-A177-3AD203B41FA5}">
                      <a16:colId xmlns="" xmlns:a16="http://schemas.microsoft.com/office/drawing/2014/main" val="4028994373"/>
                    </a:ext>
                  </a:extLst>
                </a:gridCol>
                <a:gridCol w="3463909">
                  <a:extLst>
                    <a:ext uri="{9D8B030D-6E8A-4147-A177-3AD203B41FA5}">
                      <a16:colId xmlns="" xmlns:a16="http://schemas.microsoft.com/office/drawing/2014/main" val="1052508317"/>
                    </a:ext>
                  </a:extLst>
                </a:gridCol>
              </a:tblGrid>
              <a:tr h="1216611">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Thí nghiệm</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Hiện tượng</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Phương trình </a:t>
                      </a:r>
                    </a:p>
                    <a:p>
                      <a:pPr marL="0" marR="0" indent="0" algn="ctr" defTabSz="1219170" rtl="0" eaLnBrk="1" fontAlgn="auto" latinLnBrk="1" hangingPunct="1">
                        <a:lnSpc>
                          <a:spcPct val="107000"/>
                        </a:lnSpc>
                        <a:spcBef>
                          <a:spcPts val="0"/>
                        </a:spcBef>
                        <a:spcAft>
                          <a:spcPts val="0"/>
                        </a:spcAft>
                        <a:buClrTx/>
                        <a:buSzTx/>
                        <a:buFontTx/>
                        <a:buNone/>
                        <a:tabLst/>
                        <a:defRPr/>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phản ứng</a:t>
                      </a:r>
                    </a:p>
                    <a:p>
                      <a:pPr algn="ctr">
                        <a:lnSpc>
                          <a:spcPct val="107000"/>
                        </a:lnSpc>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Kết luận</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34501889"/>
                  </a:ext>
                </a:extLst>
              </a:tr>
              <a:tr h="2282377">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gn="ct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Cl</a:t>
                      </a:r>
                      <a:r>
                        <a:rPr lang="en-US" sz="28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0">
                          <a:effectLst/>
                          <a:latin typeface="Times New Roman" panose="02020603050405020304" pitchFamily="18" charset="0"/>
                          <a:ea typeface="Calibri" panose="020F0502020204030204" pitchFamily="34" charset="0"/>
                          <a:cs typeface="Times New Roman" panose="02020603050405020304" pitchFamily="18" charset="0"/>
                        </a:rPr>
                        <a:t> tác dụng với </a:t>
                      </a:r>
                      <a:endParaRPr lang="en-US" sz="2800" baseline="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800" baseline="0" smtClean="0">
                          <a:effectLst/>
                          <a:latin typeface="Times New Roman" panose="02020603050405020304" pitchFamily="18" charset="0"/>
                          <a:ea typeface="Calibri" panose="020F0502020204030204" pitchFamily="34" charset="0"/>
                          <a:cs typeface="Times New Roman" panose="02020603050405020304" pitchFamily="18" charset="0"/>
                        </a:rPr>
                        <a:t>dung </a:t>
                      </a:r>
                      <a:r>
                        <a:rPr lang="en-US" sz="2800" baseline="0">
                          <a:effectLst/>
                          <a:latin typeface="Times New Roman" panose="02020603050405020304" pitchFamily="18" charset="0"/>
                          <a:ea typeface="Calibri" panose="020F0502020204030204" pitchFamily="34" charset="0"/>
                          <a:cs typeface="Times New Roman" panose="02020603050405020304" pitchFamily="18" charset="0"/>
                        </a:rPr>
                        <a:t>dịch KI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a:lnSpc>
                          <a:spcPct val="107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19170" rtl="0" eaLnBrk="1" latinLnBrk="1" hangingPunct="1">
                        <a:defRPr sz="2400" kern="1200">
                          <a:solidFill>
                            <a:schemeClr val="tx1"/>
                          </a:solidFill>
                          <a:latin typeface="Calibri"/>
                        </a:defRPr>
                      </a:lvl1pPr>
                      <a:lvl2pPr marL="609585" algn="l" defTabSz="1219170" rtl="0" eaLnBrk="1" latinLnBrk="1" hangingPunct="1">
                        <a:defRPr sz="2400" kern="1200">
                          <a:solidFill>
                            <a:schemeClr val="tx1"/>
                          </a:solidFill>
                          <a:latin typeface="Calibri"/>
                        </a:defRPr>
                      </a:lvl2pPr>
                      <a:lvl3pPr marL="1219170" algn="l" defTabSz="1219170" rtl="0" eaLnBrk="1" latinLnBrk="1" hangingPunct="1">
                        <a:defRPr sz="2400" kern="1200">
                          <a:solidFill>
                            <a:schemeClr val="tx1"/>
                          </a:solidFill>
                          <a:latin typeface="Calibri"/>
                        </a:defRPr>
                      </a:lvl3pPr>
                      <a:lvl4pPr marL="1828754" algn="l" defTabSz="1219170" rtl="0" eaLnBrk="1" latinLnBrk="1" hangingPunct="1">
                        <a:defRPr sz="2400" kern="1200">
                          <a:solidFill>
                            <a:schemeClr val="tx1"/>
                          </a:solidFill>
                          <a:latin typeface="Calibri"/>
                        </a:defRPr>
                      </a:lvl4pPr>
                      <a:lvl5pPr marL="2438339" algn="l" defTabSz="1219170" rtl="0" eaLnBrk="1" latinLnBrk="1" hangingPunct="1">
                        <a:defRPr sz="2400" kern="1200">
                          <a:solidFill>
                            <a:schemeClr val="tx1"/>
                          </a:solidFill>
                          <a:latin typeface="Calibri"/>
                        </a:defRPr>
                      </a:lvl5pPr>
                      <a:lvl6pPr marL="3047924" algn="l" defTabSz="1219170" rtl="0" eaLnBrk="1" latinLnBrk="1" hangingPunct="1">
                        <a:defRPr sz="2400" kern="1200">
                          <a:solidFill>
                            <a:schemeClr val="tx1"/>
                          </a:solidFill>
                          <a:latin typeface="Calibri"/>
                        </a:defRPr>
                      </a:lvl6pPr>
                      <a:lvl7pPr marL="3657509" algn="l" defTabSz="1219170" rtl="0" eaLnBrk="1" latinLnBrk="1" hangingPunct="1">
                        <a:defRPr sz="2400" kern="1200">
                          <a:solidFill>
                            <a:schemeClr val="tx1"/>
                          </a:solidFill>
                          <a:latin typeface="Calibri"/>
                        </a:defRPr>
                      </a:lvl7pPr>
                      <a:lvl8pPr marL="4267093" algn="l" defTabSz="1219170" rtl="0" eaLnBrk="1" latinLnBrk="1" hangingPunct="1">
                        <a:defRPr sz="2400" kern="1200">
                          <a:solidFill>
                            <a:schemeClr val="tx1"/>
                          </a:solidFill>
                          <a:latin typeface="Calibri"/>
                        </a:defRPr>
                      </a:lvl8pPr>
                      <a:lvl9pPr marL="4876678" algn="l" defTabSz="1219170" rtl="0" eaLnBrk="1" latinLnBrk="1" hangingPunct="1">
                        <a:defRPr sz="2400" kern="1200">
                          <a:solidFill>
                            <a:schemeClr val="tx1"/>
                          </a:solidFill>
                          <a:latin typeface="Calibri"/>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879530206"/>
                  </a:ext>
                </a:extLst>
              </a:tr>
            </a:tbl>
          </a:graphicData>
        </a:graphic>
      </p:graphicFrame>
      <mc:AlternateContent xmlns:mc="http://schemas.openxmlformats.org/markup-compatibility/2006" xmlns:a14="http://schemas.microsoft.com/office/drawing/2010/main">
        <mc:Choice Requires="a14">
          <p:sp>
            <p:nvSpPr>
              <p:cNvPr id="4" name="Rectangle 2"/>
              <p:cNvSpPr/>
              <p:nvPr/>
            </p:nvSpPr>
            <p:spPr>
              <a:xfrm>
                <a:off x="4838407" y="3366068"/>
                <a:ext cx="3869970" cy="619272"/>
              </a:xfrm>
              <a:prstGeom prst="rect">
                <a:avLst/>
              </a:prstGeom>
            </p:spPr>
            <p:txBody>
              <a:bodyPr wrap="none">
                <a:spAutoFit/>
              </a:bodyPr>
              <a:lstStyle/>
              <a:p>
                <a:pPr lvl="0">
                  <a:lnSpc>
                    <a:spcPct val="107000"/>
                  </a:lnSpc>
                </a:pPr>
                <a:r>
                  <a:rPr lang="en-US" sz="32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Cl</a:t>
                </a:r>
                <a:r>
                  <a:rPr lang="en-US" sz="3200" b="1"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+2K</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14:m>
                  <m:oMath xmlns:m="http://schemas.openxmlformats.org/officeDocument/2006/math">
                    <m:r>
                      <a:rPr lang="en-US" sz="32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2K</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Cl</a:t>
                </a:r>
                <a:r>
                  <a:rPr lang="en-US" sz="32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 I</a:t>
                </a:r>
                <a:r>
                  <a:rPr lang="en-US" sz="3200" b="1"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endParaRPr lang="en-US" sz="36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2"/>
              <p:cNvSpPr>
                <a:spLocks noRot="1" noChangeAspect="1" noMove="1" noResize="1" noEditPoints="1" noAdjustHandles="1" noChangeArrowheads="1" noChangeShapeType="1" noTextEdit="1"/>
              </p:cNvSpPr>
              <p:nvPr/>
            </p:nvSpPr>
            <p:spPr>
              <a:xfrm>
                <a:off x="4838407" y="3366068"/>
                <a:ext cx="3869970" cy="619272"/>
              </a:xfrm>
              <a:prstGeom prst="rect">
                <a:avLst/>
              </a:prstGeom>
              <a:blipFill rotWithShape="1">
                <a:blip r:embed="rId2"/>
                <a:stretch>
                  <a:fillRect l="-4094" t="-13725" r="-945" b="-24510"/>
                </a:stretch>
              </a:blipFill>
            </p:spPr>
            <p:txBody>
              <a:bodyPr/>
              <a:lstStyle/>
              <a:p>
                <a:r>
                  <a:rPr lang="vi-VN">
                    <a:noFill/>
                  </a:rPr>
                  <a:t> </a:t>
                </a:r>
              </a:p>
            </p:txBody>
          </p:sp>
        </mc:Fallback>
      </mc:AlternateContent>
      <p:pic>
        <p:nvPicPr>
          <p:cNvPr id="5" name="Picture 30"/>
          <p:cNvPicPr>
            <a:picLocks noChangeAspect="1"/>
          </p:cNvPicPr>
          <p:nvPr/>
        </p:nvPicPr>
        <p:blipFill>
          <a:blip r:embed="rId3"/>
          <a:stretch>
            <a:fillRect/>
          </a:stretch>
        </p:blipFill>
        <p:spPr>
          <a:xfrm>
            <a:off x="2232116" y="3036744"/>
            <a:ext cx="1053219" cy="1673808"/>
          </a:xfrm>
          <a:prstGeom prst="rect">
            <a:avLst/>
          </a:prstGeom>
        </p:spPr>
      </p:pic>
      <p:pic>
        <p:nvPicPr>
          <p:cNvPr id="6" name="Picture 32"/>
          <p:cNvPicPr>
            <a:picLocks noChangeAspect="1"/>
          </p:cNvPicPr>
          <p:nvPr/>
        </p:nvPicPr>
        <p:blipFill>
          <a:blip r:embed="rId4"/>
          <a:stretch>
            <a:fillRect/>
          </a:stretch>
        </p:blipFill>
        <p:spPr>
          <a:xfrm>
            <a:off x="3365150" y="3036744"/>
            <a:ext cx="1246909" cy="1673808"/>
          </a:xfrm>
          <a:prstGeom prst="rect">
            <a:avLst/>
          </a:prstGeom>
        </p:spPr>
      </p:pic>
      <p:sp>
        <p:nvSpPr>
          <p:cNvPr id="8" name="Rectangle 3"/>
          <p:cNvSpPr/>
          <p:nvPr/>
        </p:nvSpPr>
        <p:spPr>
          <a:xfrm>
            <a:off x="8509291" y="3036747"/>
            <a:ext cx="3699164" cy="1277914"/>
          </a:xfrm>
          <a:prstGeom prst="rect">
            <a:avLst/>
          </a:prstGeom>
        </p:spPr>
        <p:txBody>
          <a:bodyPr wrap="square">
            <a:spAutoFit/>
          </a:bodyPr>
          <a:lstStyle/>
          <a:p>
            <a:pPr lvl="0" algn="ctr">
              <a:lnSpc>
                <a:spcPct val="107000"/>
              </a:lnSpc>
              <a:defRPr/>
            </a:pPr>
            <a:r>
              <a:rPr lang="en-US" sz="3600" b="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Cl </a:t>
            </a:r>
            <a:r>
              <a:rPr lang="en-US" sz="36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tính phi kim mạnh hơn </a:t>
            </a:r>
            <a:r>
              <a:rPr lang="en-US" sz="3600" b="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a:t>
            </a:r>
            <a:endParaRPr lang="en-US"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54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1024221" y="41964"/>
            <a:ext cx="11167779"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ĐÁP </a:t>
            </a:r>
            <a:r>
              <a:rPr lang="en-US" sz="4000" b="1" smtClean="0">
                <a:latin typeface="Times New Roman" panose="02020603050405020304" pitchFamily="18" charset="0"/>
                <a:cs typeface="Times New Roman" panose="02020603050405020304" pitchFamily="18" charset="0"/>
              </a:rPr>
              <a:t>ÁN TRẠM QUAN SÁT</a:t>
            </a:r>
            <a:endParaRPr lang="vi-VN" sz="4000">
              <a:latin typeface="Times New Roman" pitchFamily="18" charset="0"/>
              <a:cs typeface="Times New Roman" pitchFamily="18" charset="0"/>
            </a:endParaRPr>
          </a:p>
        </p:txBody>
      </p:sp>
      <p:sp>
        <p:nvSpPr>
          <p:cNvPr id="9" name="TextBox 33">
            <a:extLst>
              <a:ext uri="{FF2B5EF4-FFF2-40B4-BE49-F238E27FC236}">
                <a16:creationId xmlns="" xmlns:a16="http://schemas.microsoft.com/office/drawing/2014/main" id="{E0B49571-2F2C-42C0-B095-6140C35FD2DF}"/>
              </a:ext>
            </a:extLst>
          </p:cNvPr>
          <p:cNvSpPr txBox="1"/>
          <p:nvPr/>
        </p:nvSpPr>
        <p:spPr>
          <a:xfrm>
            <a:off x="378508" y="2193852"/>
            <a:ext cx="2048773" cy="2308324"/>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Trong 1 nhóm </a:t>
            </a:r>
            <a:endParaRPr lang="vi-VN" sz="4800" b="1" dirty="0">
              <a:latin typeface="Times New Roman" panose="02020603050405020304" pitchFamily="18" charset="0"/>
              <a:cs typeface="Times New Roman" panose="02020603050405020304" pitchFamily="18" charset="0"/>
            </a:endParaRPr>
          </a:p>
        </p:txBody>
      </p:sp>
      <p:pic>
        <p:nvPicPr>
          <p:cNvPr id="10" name="Picture 2"/>
          <p:cNvPicPr>
            <a:picLocks noChangeAspect="1"/>
          </p:cNvPicPr>
          <p:nvPr/>
        </p:nvPicPr>
        <p:blipFill rotWithShape="1">
          <a:blip r:embed="rId2"/>
          <a:srcRect l="5507" r="4255"/>
          <a:stretch/>
        </p:blipFill>
        <p:spPr>
          <a:xfrm>
            <a:off x="2278833" y="1117717"/>
            <a:ext cx="1260764" cy="5604135"/>
          </a:xfrm>
          <a:prstGeom prst="rect">
            <a:avLst/>
          </a:prstGeom>
        </p:spPr>
      </p:pic>
      <p:sp>
        <p:nvSpPr>
          <p:cNvPr id="11" name="TextBox 34">
            <a:extLst>
              <a:ext uri="{FF2B5EF4-FFF2-40B4-BE49-F238E27FC236}">
                <a16:creationId xmlns="" xmlns:a16="http://schemas.microsoft.com/office/drawing/2014/main" id="{E0B49571-2F2C-42C0-B095-6140C35FD2DF}"/>
              </a:ext>
            </a:extLst>
          </p:cNvPr>
          <p:cNvSpPr txBox="1"/>
          <p:nvPr/>
        </p:nvSpPr>
        <p:spPr>
          <a:xfrm>
            <a:off x="4027485" y="1901838"/>
            <a:ext cx="8081663" cy="3662541"/>
          </a:xfrm>
          <a:prstGeom prst="rect">
            <a:avLst/>
          </a:prstGeom>
          <a:solidFill>
            <a:sysClr val="window" lastClr="FFFFFF"/>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Trong 1 nhóm, </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theo chiều tăng của điện tích hạt nhân</a:t>
            </a:r>
            <a:endParaRPr kumimoji="0" lang="en-US" sz="36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 Tính kim loại </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của các nguyên tố có xu hướng </a:t>
            </a:r>
            <a:r>
              <a:rPr kumimoji="0" lang="en-US" sz="44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tăng dần</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rPr>
              <a:t>.</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    + Tính phi kim </a:t>
            </a:r>
            <a:r>
              <a:rPr kumimoji="0" lang="en-US" sz="3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của các nguyên tố có xu hướng </a:t>
            </a:r>
            <a:r>
              <a:rPr kumimoji="0" lang="en-US" sz="44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giảm dần </a:t>
            </a:r>
            <a:endParaRPr kumimoji="0" lang="vi-VN" sz="36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 xmlns:a16="http://schemas.microsoft.com/office/drawing/2014/main" id="{881807C1-D2F2-40A5-9172-58491FE2FA0E}"/>
              </a:ext>
            </a:extLst>
          </p:cNvPr>
          <p:cNvSpPr/>
          <p:nvPr/>
        </p:nvSpPr>
        <p:spPr>
          <a:xfrm>
            <a:off x="3826567" y="1673590"/>
            <a:ext cx="8199180" cy="52928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5" name="Arrow: Down 4">
            <a:extLst>
              <a:ext uri="{FF2B5EF4-FFF2-40B4-BE49-F238E27FC236}">
                <a16:creationId xmlns="" xmlns:a16="http://schemas.microsoft.com/office/drawing/2014/main" id="{F890ACB6-C272-41AC-A39D-12263BE3D9F8}"/>
              </a:ext>
            </a:extLst>
          </p:cNvPr>
          <p:cNvSpPr/>
          <p:nvPr/>
        </p:nvSpPr>
        <p:spPr>
          <a:xfrm>
            <a:off x="3678635" y="2202876"/>
            <a:ext cx="531964" cy="4475021"/>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6" name="Rectangle: Rounded Corners 5">
            <a:extLst>
              <a:ext uri="{FF2B5EF4-FFF2-40B4-BE49-F238E27FC236}">
                <a16:creationId xmlns="" xmlns:a16="http://schemas.microsoft.com/office/drawing/2014/main" id="{947B0DF9-8C83-4D4F-853B-076870E490DC}"/>
              </a:ext>
            </a:extLst>
          </p:cNvPr>
          <p:cNvSpPr/>
          <p:nvPr/>
        </p:nvSpPr>
        <p:spPr>
          <a:xfrm>
            <a:off x="3826567" y="229787"/>
            <a:ext cx="8199180" cy="153111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en-US" sz="36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 r</a:t>
            </a:r>
            <a:r>
              <a:rPr lang="en-US" sz="3600" b="1" baseline="-25000">
                <a:solidFill>
                  <a:prstClr val="black"/>
                </a:solidFill>
                <a:latin typeface="Times New Roman" panose="02020603050405020304" pitchFamily="18" charset="0"/>
                <a:ea typeface="Cambria" panose="02040503050406030204" pitchFamily="18" charset="0"/>
                <a:cs typeface="Times New Roman" panose="02020603050405020304" pitchFamily="18" charset="0"/>
              </a:rPr>
              <a:t>NT</a:t>
            </a:r>
            <a:r>
              <a:rPr lang="en-US" sz="36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 giảm</a:t>
            </a:r>
            <a:r>
              <a:rPr lang="en-US" sz="3600" b="1" baseline="-2500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lang="en-US" sz="36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 Độ âm điện </a:t>
            </a:r>
            <a:r>
              <a:rPr lang="en-US" sz="4800" b="1">
                <a:solidFill>
                  <a:srgbClr val="0000CC"/>
                </a:solidFill>
                <a:latin typeface="Times New Roman" panose="02020603050405020304" pitchFamily="18" charset="0"/>
                <a:ea typeface="Cambria" panose="02040503050406030204" pitchFamily="18" charset="0"/>
                <a:cs typeface="Times New Roman" panose="02020603050405020304" pitchFamily="18" charset="0"/>
              </a:rPr>
              <a:t>tăng</a:t>
            </a:r>
          </a:p>
          <a:p>
            <a:pPr marL="0" marR="0" lvl="0" indent="0" algn="ctr" defTabSz="914400" rtl="0" eaLnBrk="1" fontAlgn="auto" latinLnBrk="0" hangingPunct="1">
              <a:spcBef>
                <a:spcPts val="0"/>
              </a:spcBef>
              <a:spcAft>
                <a:spcPts val="0"/>
              </a:spcAft>
              <a:buClrTx/>
              <a:buSzTx/>
              <a:buFontTx/>
              <a:buNone/>
              <a:tabLst/>
              <a:defRPr/>
            </a:pPr>
            <a:r>
              <a:rPr lang="en-US" sz="36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 Kim loại</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rPr>
              <a:t>giảm; </a:t>
            </a:r>
            <a:r>
              <a:rPr kumimoji="0" lang="en-US" sz="4000" b="1" i="0" u="none" strike="noStrike" kern="1200" cap="none" spc="0" normalizeH="0" baseline="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Phi kim </a:t>
            </a:r>
            <a:r>
              <a:rPr kumimoji="0" lang="en-US" sz="4800" b="1" i="0" u="none" strike="noStrike" kern="1200" cap="none" spc="0" normalizeH="0" baseline="0" noProof="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rPr>
              <a:t>tăng</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Rounded Corners 7">
            <a:extLst>
              <a:ext uri="{FF2B5EF4-FFF2-40B4-BE49-F238E27FC236}">
                <a16:creationId xmlns="" xmlns:a16="http://schemas.microsoft.com/office/drawing/2014/main" id="{AF5B8768-A159-4B61-B4DA-03BA000E3533}"/>
              </a:ext>
            </a:extLst>
          </p:cNvPr>
          <p:cNvSpPr/>
          <p:nvPr/>
        </p:nvSpPr>
        <p:spPr>
          <a:xfrm>
            <a:off x="1350469" y="229792"/>
            <a:ext cx="2402131" cy="644810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r</a:t>
            </a:r>
            <a:r>
              <a:rPr lang="en-US" sz="4000" b="1" baseline="-25000">
                <a:solidFill>
                  <a:schemeClr val="tx1"/>
                </a:solidFill>
                <a:latin typeface="Times New Roman" panose="02020603050405020304" pitchFamily="18" charset="0"/>
                <a:ea typeface="Cambria" panose="02040503050406030204" pitchFamily="18" charset="0"/>
                <a:cs typeface="Times New Roman" panose="02020603050405020304" pitchFamily="18" charset="0"/>
              </a:rPr>
              <a:t>NT </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tăng;</a:t>
            </a:r>
            <a:r>
              <a:rPr lang="en-US" sz="4000" b="1" baseline="3000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endPar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Độ âm điện </a:t>
            </a:r>
            <a:r>
              <a:rPr lang="en-US" sz="4400" b="1">
                <a:solidFill>
                  <a:srgbClr val="0000CC"/>
                </a:solidFill>
                <a:latin typeface="Times New Roman" panose="02020603050405020304" pitchFamily="18" charset="0"/>
                <a:ea typeface="Cambria" panose="02040503050406030204" pitchFamily="18" charset="0"/>
                <a:cs typeface="Times New Roman" panose="02020603050405020304" pitchFamily="18" charset="0"/>
              </a:rPr>
              <a:t>giảm</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Kim</a:t>
            </a:r>
            <a:r>
              <a:rPr kumimoji="0" lang="en-US" sz="4000" b="1" i="0" u="none" strike="noStrike" kern="1200" cap="none" spc="0" normalizeH="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 loại </a:t>
            </a:r>
            <a:r>
              <a:rPr kumimoji="0" lang="en-US" sz="4800" b="1" i="0" u="none" strike="noStrike" kern="1200" cap="none" spc="0" normalizeH="0" baseline="0" noProof="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rPr>
              <a:t>tăng,</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Phi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Kim </a:t>
            </a:r>
            <a:r>
              <a:rPr kumimoji="0" lang="en-US" sz="4800" b="1" i="0" u="none" strike="noStrike" kern="1200" cap="none" spc="0" normalizeH="0" baseline="0" noProof="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rPr>
              <a:t>giảm</a:t>
            </a:r>
            <a:endParaRPr kumimoji="0" lang="vi-VN" sz="4800" b="1" i="0" u="none" strike="noStrike" kern="1200" cap="none" spc="0" normalizeH="0" baseline="0" noProof="0" dirty="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26EACD1C-ED51-4229-BE31-9BCFC1E9755C}"/>
              </a:ext>
            </a:extLst>
          </p:cNvPr>
          <p:cNvSpPr txBox="1"/>
          <p:nvPr/>
        </p:nvSpPr>
        <p:spPr>
          <a:xfrm>
            <a:off x="5023676" y="1967019"/>
            <a:ext cx="20101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Chu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kì</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 xmlns:a16="http://schemas.microsoft.com/office/drawing/2014/main" id="{AEBC48EC-55E4-4FCA-B42A-8CAB6C895DE4}"/>
              </a:ext>
            </a:extLst>
          </p:cNvPr>
          <p:cNvSpPr txBox="1"/>
          <p:nvPr/>
        </p:nvSpPr>
        <p:spPr>
          <a:xfrm>
            <a:off x="4018584" y="4050312"/>
            <a:ext cx="20101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hought Bubble: Cloud 27">
            <a:extLst>
              <a:ext uri="{FF2B5EF4-FFF2-40B4-BE49-F238E27FC236}">
                <a16:creationId xmlns="" xmlns:a16="http://schemas.microsoft.com/office/drawing/2014/main" id="{369DD681-4D8B-45B3-B035-70EA44725BDA}"/>
              </a:ext>
            </a:extLst>
          </p:cNvPr>
          <p:cNvSpPr/>
          <p:nvPr/>
        </p:nvSpPr>
        <p:spPr>
          <a:xfrm rot="21215150">
            <a:off x="5996329" y="2051738"/>
            <a:ext cx="5383691" cy="3158493"/>
          </a:xfrm>
          <a:prstGeom prst="cloudCallout">
            <a:avLst>
              <a:gd name="adj1" fmla="val 29572"/>
              <a:gd name="adj2" fmla="val 78885"/>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N</a:t>
            </a:r>
            <a:r>
              <a:rPr kumimoji="0" lang="en-US" sz="4000" b="0" i="0" u="none" strike="noStrike" kern="1200" cap="none" spc="0" normalizeH="0" baseline="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guyên tố nào có tính</a:t>
            </a:r>
            <a:r>
              <a:rPr kumimoji="0" lang="en-US" sz="4000" b="0" i="0" u="none" strike="noStrike" kern="1200" cap="none" spc="0" normalizeH="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phi kim </a:t>
            </a:r>
            <a:r>
              <a:rPr kumimoji="0" lang="en-US" sz="4000" b="0" i="0" u="none" strike="noStrike" kern="1200" cap="none" spc="0" normalizeH="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mạnh nhất</a:t>
            </a:r>
            <a:r>
              <a:rPr kumimoji="0" lang="en-US" sz="4000" b="0" i="0" u="none" strike="noStrike" kern="1200" cap="none" spc="0" normalizeH="0" baseline="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vi-VN" sz="4000" b="0"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C2D817AF-9EA9-4ECB-9841-D0F1FF83B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60" y="4072834"/>
            <a:ext cx="1713869" cy="2856449"/>
          </a:xfrm>
          <a:prstGeom prst="rect">
            <a:avLst/>
          </a:prstGeom>
        </p:spPr>
      </p:pic>
    </p:spTree>
    <p:extLst>
      <p:ext uri="{BB962C8B-B14F-4D97-AF65-F5344CB8AC3E}">
        <p14:creationId xmlns:p14="http://schemas.microsoft.com/office/powerpoint/2010/main" val="23579815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p:bldP spid="12"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Trao thuong_Beethoven Vir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51857" y="4064978"/>
            <a:ext cx="233699" cy="233699"/>
          </a:xfrm>
          <a:prstGeom prst="rect">
            <a:avLst/>
          </a:prstGeom>
        </p:spPr>
      </p:pic>
      <p:pic>
        <p:nvPicPr>
          <p:cNvPr id="4" name="Picture 3">
            <a:extLst>
              <a:ext uri="{FF2B5EF4-FFF2-40B4-BE49-F238E27FC236}">
                <a16:creationId xmlns="" xmlns:a16="http://schemas.microsoft.com/office/drawing/2014/main" id="{4640E9CD-01F7-48A0-B753-26522E559C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0861" y="114305"/>
            <a:ext cx="1772451" cy="1870364"/>
          </a:xfrm>
          <a:prstGeom prst="rect">
            <a:avLst/>
          </a:prstGeom>
        </p:spPr>
      </p:pic>
      <p:sp>
        <p:nvSpPr>
          <p:cNvPr id="7" name="Rectangle 6"/>
          <p:cNvSpPr/>
          <p:nvPr/>
        </p:nvSpPr>
        <p:spPr>
          <a:xfrm>
            <a:off x="839212" y="1540476"/>
            <a:ext cx="10700365" cy="4797852"/>
          </a:xfrm>
          <a:prstGeom prst="rect">
            <a:avLst/>
          </a:prstGeom>
          <a:noFill/>
        </p:spPr>
        <p:txBody>
          <a:bodyPr wrap="none" lIns="91440" tIns="45720" rIns="91440" bIns="45720">
            <a:spAutoFit/>
          </a:bodyPr>
          <a:lstStyle/>
          <a:p>
            <a:pPr algn="ctr">
              <a:lnSpc>
                <a:spcPct val="130000"/>
              </a:lnSpc>
            </a:pPr>
            <a:r>
              <a:rPr lang="en-US" sz="4800" b="1">
                <a:ln w="9525">
                  <a:noFill/>
                  <a:prstDash val="solid"/>
                </a:ln>
                <a:solidFill>
                  <a:prstClr val="white"/>
                </a:solidFill>
                <a:effectLst>
                  <a:glow rad="228600">
                    <a:srgbClr val="4472C4">
                      <a:satMod val="175000"/>
                      <a:alpha val="40000"/>
                    </a:srgbClr>
                  </a:glow>
                </a:effectLst>
                <a:latin typeface="UTM Avenida" panose="02040603050506020204" pitchFamily="18" charset="0"/>
              </a:rPr>
              <a:t>Bài 6</a:t>
            </a:r>
          </a:p>
          <a:p>
            <a:pPr algn="ctr">
              <a:lnSpc>
                <a:spcPct val="130000"/>
              </a:lnSpc>
            </a:pPr>
            <a:r>
              <a:rPr lang="en-US" sz="4800" b="1">
                <a:ln w="9525">
                  <a:noFill/>
                  <a:prstDash val="solid"/>
                </a:ln>
                <a:solidFill>
                  <a:prstClr val="white"/>
                </a:solidFill>
                <a:effectLst>
                  <a:glow rad="228600">
                    <a:srgbClr val="4472C4">
                      <a:satMod val="175000"/>
                      <a:alpha val="40000"/>
                    </a:srgbClr>
                  </a:glow>
                </a:effectLst>
                <a:latin typeface="UTM Avenida" panose="02040603050506020204" pitchFamily="18" charset="0"/>
              </a:rPr>
              <a:t>Xu hướng biến đổi một số tính chất của </a:t>
            </a:r>
          </a:p>
          <a:p>
            <a:pPr algn="ctr">
              <a:lnSpc>
                <a:spcPct val="130000"/>
              </a:lnSpc>
            </a:pPr>
            <a:r>
              <a:rPr lang="en-US" sz="4800" b="1">
                <a:ln w="9525">
                  <a:noFill/>
                  <a:prstDash val="solid"/>
                </a:ln>
                <a:solidFill>
                  <a:prstClr val="white"/>
                </a:solidFill>
                <a:effectLst>
                  <a:glow rad="228600">
                    <a:srgbClr val="4472C4">
                      <a:satMod val="175000"/>
                      <a:alpha val="40000"/>
                    </a:srgbClr>
                  </a:glow>
                </a:effectLst>
                <a:latin typeface="UTM Avenida" panose="02040603050506020204" pitchFamily="18" charset="0"/>
              </a:rPr>
              <a:t>NGUYÊN TỬ CÁC NGUYÊN TỐ</a:t>
            </a:r>
          </a:p>
          <a:p>
            <a:pPr algn="ctr">
              <a:lnSpc>
                <a:spcPct val="130000"/>
              </a:lnSpc>
            </a:pPr>
            <a:r>
              <a:rPr lang="en-US" sz="4800" b="1">
                <a:ln w="9525">
                  <a:noFill/>
                  <a:prstDash val="solid"/>
                </a:ln>
                <a:solidFill>
                  <a:prstClr val="white"/>
                </a:solidFill>
                <a:effectLst>
                  <a:glow rad="228600">
                    <a:srgbClr val="4472C4">
                      <a:satMod val="175000"/>
                      <a:alpha val="40000"/>
                    </a:srgbClr>
                  </a:glow>
                </a:effectLst>
                <a:latin typeface="UTM Avenida" panose="02040603050506020204" pitchFamily="18" charset="0"/>
              </a:rPr>
              <a:t>Trong một chu kì và trong một </a:t>
            </a:r>
            <a:r>
              <a:rPr lang="en-US" sz="4800" b="1" smtClean="0">
                <a:ln w="9525">
                  <a:noFill/>
                  <a:prstDash val="solid"/>
                </a:ln>
                <a:solidFill>
                  <a:prstClr val="white"/>
                </a:solidFill>
                <a:effectLst>
                  <a:glow rad="228600">
                    <a:srgbClr val="4472C4">
                      <a:satMod val="175000"/>
                      <a:alpha val="40000"/>
                    </a:srgbClr>
                  </a:glow>
                </a:effectLst>
                <a:latin typeface="UTM Avenida" panose="02040603050506020204" pitchFamily="18" charset="0"/>
              </a:rPr>
              <a:t>nhóm</a:t>
            </a:r>
          </a:p>
          <a:p>
            <a:pPr algn="ctr">
              <a:lnSpc>
                <a:spcPct val="130000"/>
              </a:lnSpc>
            </a:pPr>
            <a:r>
              <a:rPr lang="en-US" sz="4800" b="1" smtClean="0">
                <a:ln w="9525">
                  <a:noFill/>
                  <a:prstDash val="solid"/>
                </a:ln>
                <a:solidFill>
                  <a:prstClr val="white"/>
                </a:solidFill>
                <a:effectLst>
                  <a:glow rad="228600">
                    <a:srgbClr val="4472C4">
                      <a:satMod val="175000"/>
                      <a:alpha val="40000"/>
                    </a:srgbClr>
                  </a:glow>
                </a:effectLst>
                <a:latin typeface="UTM Avenida" panose="02040603050506020204" pitchFamily="18" charset="0"/>
              </a:rPr>
              <a:t>(Tiết 2)</a:t>
            </a:r>
            <a:endParaRPr lang="en-US" sz="4800" b="1" dirty="0">
              <a:ln w="9525">
                <a:noFill/>
                <a:prstDash val="solid"/>
              </a:ln>
              <a:solidFill>
                <a:prstClr val="white"/>
              </a:solidFill>
              <a:effectLst>
                <a:glow rad="228600">
                  <a:srgbClr val="4472C4">
                    <a:satMod val="175000"/>
                    <a:alpha val="40000"/>
                  </a:srgbClr>
                </a:glow>
              </a:effectLst>
              <a:latin typeface="UTM Avenida" panose="02040603050506020204" pitchFamily="18" charset="0"/>
            </a:endParaRPr>
          </a:p>
        </p:txBody>
      </p:sp>
    </p:spTree>
    <p:extLst>
      <p:ext uri="{BB962C8B-B14F-4D97-AF65-F5344CB8AC3E}">
        <p14:creationId xmlns:p14="http://schemas.microsoft.com/office/powerpoint/2010/main" val="22671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992" fill="hold"/>
                                        <p:tgtEl>
                                          <p:spTgt spid="5"/>
                                        </p:tgtEl>
                                      </p:cBhvr>
                                    </p:cmd>
                                  </p:childTnLst>
                                </p:cTn>
                              </p:par>
                            </p:childTnLst>
                          </p:cTn>
                        </p:par>
                        <p:par>
                          <p:cTn id="7" fill="hold">
                            <p:stCondLst>
                              <p:cond delay="94992"/>
                            </p:stCondLst>
                            <p:childTnLst>
                              <p:par>
                                <p:cTn id="8" presetID="42"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0"/>
                                        <p:tgtEl>
                                          <p:spTgt spid="7"/>
                                        </p:tgtEl>
                                      </p:cBhvr>
                                    </p:animEffect>
                                    <p:anim calcmode="lin" valueType="num">
                                      <p:cBhvr>
                                        <p:cTn id="11" dur="5000" fill="hold"/>
                                        <p:tgtEl>
                                          <p:spTgt spid="7"/>
                                        </p:tgtEl>
                                        <p:attrNameLst>
                                          <p:attrName>ppt_x</p:attrName>
                                        </p:attrNameLst>
                                      </p:cBhvr>
                                      <p:tavLst>
                                        <p:tav tm="0">
                                          <p:val>
                                            <p:strVal val="#ppt_x"/>
                                          </p:val>
                                        </p:tav>
                                        <p:tav tm="100000">
                                          <p:val>
                                            <p:strVal val="#ppt_x"/>
                                          </p:val>
                                        </p:tav>
                                      </p:tavLst>
                                    </p:anim>
                                    <p:anim calcmode="lin" valueType="num">
                                      <p:cBhvr>
                                        <p:cTn id="12" dur="5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0919" t="9312" b="33828"/>
          <a:stretch/>
        </p:blipFill>
        <p:spPr>
          <a:xfrm>
            <a:off x="5" y="207820"/>
            <a:ext cx="12191999" cy="5130800"/>
          </a:xfrm>
          <a:prstGeom prst="rect">
            <a:avLst/>
          </a:prstGeom>
        </p:spPr>
      </p:pic>
      <p:pic>
        <p:nvPicPr>
          <p:cNvPr id="7" name="Picture 6"/>
          <p:cNvPicPr>
            <a:picLocks noChangeAspect="1"/>
          </p:cNvPicPr>
          <p:nvPr/>
        </p:nvPicPr>
        <p:blipFill rotWithShape="1">
          <a:blip r:embed="rId2"/>
          <a:srcRect l="25928" t="80552" r="-1" b="4406"/>
          <a:stretch/>
        </p:blipFill>
        <p:spPr>
          <a:xfrm>
            <a:off x="2054088" y="5358136"/>
            <a:ext cx="10137912" cy="1410252"/>
          </a:xfrm>
          <a:prstGeom prst="rect">
            <a:avLst/>
          </a:prstGeom>
        </p:spPr>
      </p:pic>
      <p:sp>
        <p:nvSpPr>
          <p:cNvPr id="8" name="Arrow: Right 3">
            <a:extLst>
              <a:ext uri="{FF2B5EF4-FFF2-40B4-BE49-F238E27FC236}">
                <a16:creationId xmlns="" xmlns:a16="http://schemas.microsoft.com/office/drawing/2014/main" id="{881807C1-D2F2-40A5-9172-58491FE2FA0E}"/>
              </a:ext>
            </a:extLst>
          </p:cNvPr>
          <p:cNvSpPr/>
          <p:nvPr/>
        </p:nvSpPr>
        <p:spPr>
          <a:xfrm>
            <a:off x="1255450" y="1214502"/>
            <a:ext cx="10765735" cy="36775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Arrow: Down 4">
            <a:extLst>
              <a:ext uri="{FF2B5EF4-FFF2-40B4-BE49-F238E27FC236}">
                <a16:creationId xmlns="" xmlns:a16="http://schemas.microsoft.com/office/drawing/2014/main" id="{F890ACB6-C272-41AC-A39D-12263BE3D9F8}"/>
              </a:ext>
            </a:extLst>
          </p:cNvPr>
          <p:cNvSpPr/>
          <p:nvPr/>
        </p:nvSpPr>
        <p:spPr>
          <a:xfrm>
            <a:off x="840216" y="1399309"/>
            <a:ext cx="396457" cy="498852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12"/>
          <p:cNvSpPr/>
          <p:nvPr/>
        </p:nvSpPr>
        <p:spPr>
          <a:xfrm>
            <a:off x="10600637" y="1504730"/>
            <a:ext cx="773947" cy="633117"/>
          </a:xfrm>
          <a:prstGeom prst="rect">
            <a:avLst/>
          </a:prstGeom>
          <a:noFill/>
          <a:ln w="762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ctangle: Rounded Corners 5">
            <a:extLst>
              <a:ext uri="{FF2B5EF4-FFF2-40B4-BE49-F238E27FC236}">
                <a16:creationId xmlns="" xmlns:a16="http://schemas.microsoft.com/office/drawing/2014/main" id="{947B0DF9-8C83-4D4F-853B-076870E490DC}"/>
              </a:ext>
            </a:extLst>
          </p:cNvPr>
          <p:cNvSpPr/>
          <p:nvPr/>
        </p:nvSpPr>
        <p:spPr>
          <a:xfrm>
            <a:off x="3202359" y="207820"/>
            <a:ext cx="8199180" cy="100668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8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Độ âm điện </a:t>
            </a:r>
            <a:r>
              <a:rPr lang="en-US" sz="4000" b="1">
                <a:solidFill>
                  <a:srgbClr val="0000CC"/>
                </a:solidFill>
                <a:latin typeface="Times New Roman" panose="02020603050405020304" pitchFamily="18" charset="0"/>
                <a:ea typeface="Cambria" panose="02040503050406030204" pitchFamily="18" charset="0"/>
                <a:cs typeface="Times New Roman" panose="02020603050405020304" pitchFamily="18" charset="0"/>
              </a:rPr>
              <a:t>tăng</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2800" b="1">
                <a:solidFill>
                  <a:prstClr val="black"/>
                </a:solidFill>
                <a:latin typeface="Times New Roman" panose="02020603050405020304" pitchFamily="18" charset="0"/>
                <a:ea typeface="Cambria" panose="02040503050406030204" pitchFamily="18" charset="0"/>
                <a:cs typeface="Times New Roman" panose="02020603050405020304" pitchFamily="18" charset="0"/>
              </a:rPr>
              <a:t> Kim loại</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rPr>
              <a:t>giảm; </a:t>
            </a:r>
            <a:r>
              <a:rPr kumimoji="0" lang="en-US" sz="3200" b="1" i="0" u="none" strike="noStrike" kern="1200" cap="none" spc="0" normalizeH="0" baseline="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Phi kim </a:t>
            </a:r>
            <a:r>
              <a:rPr kumimoji="0" lang="en-US" sz="4000" b="1" i="0" u="none" strike="noStrike" kern="1200" cap="none" spc="0" normalizeH="0" baseline="0" noProof="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rPr>
              <a:t>tăng</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Rectangle: Rounded Corners 7">
            <a:extLst>
              <a:ext uri="{FF2B5EF4-FFF2-40B4-BE49-F238E27FC236}">
                <a16:creationId xmlns="" xmlns:a16="http://schemas.microsoft.com/office/drawing/2014/main" id="{AF5B8768-A159-4B61-B4DA-03BA000E3533}"/>
              </a:ext>
            </a:extLst>
          </p:cNvPr>
          <p:cNvSpPr/>
          <p:nvPr/>
        </p:nvSpPr>
        <p:spPr>
          <a:xfrm>
            <a:off x="1255450" y="1504729"/>
            <a:ext cx="1946913" cy="484057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Độ âm điện </a:t>
            </a:r>
            <a:r>
              <a:rPr lang="en-US" sz="3600" b="1">
                <a:solidFill>
                  <a:srgbClr val="0000CC"/>
                </a:solidFill>
                <a:latin typeface="Times New Roman" panose="02020603050405020304" pitchFamily="18" charset="0"/>
                <a:ea typeface="Cambria" panose="02040503050406030204" pitchFamily="18" charset="0"/>
                <a:cs typeface="Times New Roman" panose="02020603050405020304" pitchFamily="18" charset="0"/>
              </a:rPr>
              <a:t>giảm</a:t>
            </a: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Kim</a:t>
            </a:r>
            <a:r>
              <a:rPr kumimoji="0" lang="en-US" sz="3200" b="1" i="0" u="none" strike="noStrike" kern="1200" cap="none" spc="0" normalizeH="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 loại </a:t>
            </a:r>
            <a:r>
              <a:rPr kumimoji="0" lang="en-US" sz="4000" b="1" i="0" u="none" strike="noStrike" kern="1200" cap="none" spc="0" normalizeH="0" baseline="0" noProof="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rPr>
              <a:t>tăng,</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Phi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Kim </a:t>
            </a:r>
            <a:r>
              <a:rPr kumimoji="0" lang="en-US" sz="4000" b="1" i="0" u="none" strike="noStrike" kern="1200" cap="none" spc="0" normalizeH="0" baseline="0" noProof="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rPr>
              <a:t>giảm</a:t>
            </a:r>
            <a:endParaRPr kumimoji="0" lang="vi-VN" sz="4000" b="1" i="0" u="none" strike="noStrike" kern="1200" cap="none" spc="0" normalizeH="0" baseline="0" noProof="0" dirty="0">
              <a:ln>
                <a:noFill/>
              </a:ln>
              <a:solidFill>
                <a:srgbClr val="0000CC"/>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727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indefinite" fill="hold" grpId="1" nodeType="click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4423404" y="310321"/>
            <a:ext cx="3001127" cy="707886"/>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VẬN DỤNG</a:t>
            </a:r>
            <a:endParaRPr lang="vi-VN" sz="4000">
              <a:latin typeface="Times New Roman" pitchFamily="18" charset="0"/>
              <a:cs typeface="Times New Roman" pitchFamily="18" charset="0"/>
            </a:endParaRPr>
          </a:p>
        </p:txBody>
      </p:sp>
      <p:sp>
        <p:nvSpPr>
          <p:cNvPr id="2" name="Hình chữ nhật 1"/>
          <p:cNvSpPr/>
          <p:nvPr/>
        </p:nvSpPr>
        <p:spPr>
          <a:xfrm>
            <a:off x="0" y="1273752"/>
            <a:ext cx="12192000" cy="4576894"/>
          </a:xfrm>
          <a:prstGeom prst="rect">
            <a:avLst/>
          </a:prstGeom>
        </p:spPr>
        <p:txBody>
          <a:bodyPr wrap="square">
            <a:spAutoFit/>
          </a:bodyPr>
          <a:lstStyle/>
          <a:p>
            <a:pPr marL="457200" algn="just">
              <a:lnSpc>
                <a:spcPct val="115000"/>
              </a:lnSpc>
              <a:spcBef>
                <a:spcPts val="600"/>
              </a:spcBef>
              <a:spcAft>
                <a:spcPts val="0"/>
              </a:spcAft>
              <a:tabLst>
                <a:tab pos="629920" algn="l"/>
              </a:tabLst>
            </a:pPr>
            <a:r>
              <a:rPr lang="en-US" sz="3200" b="1">
                <a:solidFill>
                  <a:srgbClr val="0D0D0D"/>
                </a:solidFill>
                <a:latin typeface="Times New Roman"/>
                <a:ea typeface="Calibri"/>
                <a:cs typeface="Times New Roman"/>
              </a:rPr>
              <a:t>Câu 1.</a:t>
            </a:r>
            <a:r>
              <a:rPr lang="en-US" sz="3200">
                <a:solidFill>
                  <a:srgbClr val="0D0D0D"/>
                </a:solidFill>
                <a:latin typeface="Times New Roman"/>
                <a:ea typeface="Calibri"/>
                <a:cs typeface="Times New Roman"/>
              </a:rPr>
              <a:t> Sự biến đổi tính chất trong bảng tuần hoàn</a:t>
            </a:r>
            <a:endParaRPr lang="vi-VN" sz="3200">
              <a:latin typeface="VNI-Times"/>
              <a:ea typeface="Calibri"/>
              <a:cs typeface="Times New Roman"/>
            </a:endParaRPr>
          </a:p>
          <a:p>
            <a:pPr algn="just">
              <a:lnSpc>
                <a:spcPct val="115000"/>
              </a:lnSpc>
              <a:spcAft>
                <a:spcPts val="0"/>
              </a:spcAft>
              <a:tabLst>
                <a:tab pos="3599815" algn="l"/>
                <a:tab pos="5039995" algn="l"/>
              </a:tabLst>
            </a:pPr>
            <a:r>
              <a:rPr lang="en-GB" sz="3200" b="1">
                <a:solidFill>
                  <a:srgbClr val="0D0D0D"/>
                </a:solidFill>
                <a:latin typeface="Times New Roman"/>
                <a:ea typeface="Arial"/>
              </a:rPr>
              <a:t>a</a:t>
            </a:r>
            <a:r>
              <a:rPr lang="vi-VN" sz="3200" b="1">
                <a:solidFill>
                  <a:srgbClr val="0D0D0D"/>
                </a:solidFill>
                <a:latin typeface="Times New Roman"/>
                <a:ea typeface="Arial"/>
              </a:rPr>
              <a:t>. </a:t>
            </a:r>
            <a:r>
              <a:rPr lang="vi-VN" sz="3200">
                <a:solidFill>
                  <a:srgbClr val="0D0D0D"/>
                </a:solidFill>
                <a:latin typeface="Times New Roman"/>
                <a:ea typeface="Arial"/>
              </a:rPr>
              <a:t>Độ âm điện </a:t>
            </a:r>
            <a:r>
              <a:rPr lang="en-GB" sz="3200">
                <a:solidFill>
                  <a:srgbClr val="0D0D0D"/>
                </a:solidFill>
                <a:latin typeface="Times New Roman"/>
                <a:ea typeface="Arial"/>
              </a:rPr>
              <a:t>giảm</a:t>
            </a:r>
            <a:r>
              <a:rPr lang="vi-VN" sz="3200">
                <a:solidFill>
                  <a:srgbClr val="0D0D0D"/>
                </a:solidFill>
                <a:latin typeface="Times New Roman"/>
                <a:ea typeface="Arial"/>
              </a:rPr>
              <a:t> từ trên xuống dưới trong một nhóm A</a:t>
            </a:r>
            <a:r>
              <a:rPr lang="vi-VN" sz="3200" smtClean="0">
                <a:solidFill>
                  <a:srgbClr val="0D0D0D"/>
                </a:solidFill>
                <a:latin typeface="Times New Roman"/>
                <a:ea typeface="Arial"/>
              </a:rPr>
              <a:t>. </a:t>
            </a:r>
            <a:endParaRPr lang="vi-VN" sz="3200">
              <a:ea typeface="Arial"/>
            </a:endParaRPr>
          </a:p>
          <a:p>
            <a:pPr algn="just">
              <a:lnSpc>
                <a:spcPct val="115000"/>
              </a:lnSpc>
              <a:spcAft>
                <a:spcPts val="0"/>
              </a:spcAft>
              <a:tabLst>
                <a:tab pos="3599815" algn="l"/>
                <a:tab pos="5039995" algn="l"/>
              </a:tabLst>
            </a:pPr>
            <a:r>
              <a:rPr lang="en-GB" sz="3200" b="1">
                <a:solidFill>
                  <a:srgbClr val="0D0D0D"/>
                </a:solidFill>
                <a:latin typeface="Times New Roman"/>
                <a:ea typeface="Arial"/>
              </a:rPr>
              <a:t>b</a:t>
            </a:r>
            <a:r>
              <a:rPr lang="vi-VN" sz="3200" b="1">
                <a:solidFill>
                  <a:srgbClr val="0D0D0D"/>
                </a:solidFill>
                <a:latin typeface="Times New Roman"/>
                <a:ea typeface="Arial"/>
              </a:rPr>
              <a:t>. </a:t>
            </a:r>
            <a:r>
              <a:rPr lang="vi-VN" sz="3200">
                <a:solidFill>
                  <a:srgbClr val="0D0D0D"/>
                </a:solidFill>
                <a:latin typeface="Times New Roman"/>
                <a:ea typeface="Arial"/>
              </a:rPr>
              <a:t>Trong một chu kỳ, bán kính nguyên tử giảm theo chiều tăng của điện tích hạt nhân.</a:t>
            </a:r>
            <a:endParaRPr lang="vi-VN" sz="3200">
              <a:ea typeface="Arial"/>
            </a:endParaRPr>
          </a:p>
          <a:p>
            <a:pPr algn="just">
              <a:lnSpc>
                <a:spcPct val="115000"/>
              </a:lnSpc>
              <a:spcAft>
                <a:spcPts val="0"/>
              </a:spcAft>
              <a:tabLst>
                <a:tab pos="3599815" algn="l"/>
                <a:tab pos="5039995" algn="l"/>
              </a:tabLst>
            </a:pPr>
            <a:r>
              <a:rPr lang="en-GB" sz="3200" b="1">
                <a:solidFill>
                  <a:srgbClr val="0D0D0D"/>
                </a:solidFill>
                <a:latin typeface="Times New Roman"/>
                <a:ea typeface="Arial"/>
              </a:rPr>
              <a:t>c</a:t>
            </a:r>
            <a:r>
              <a:rPr lang="vi-VN" sz="3200" b="1">
                <a:solidFill>
                  <a:srgbClr val="0D0D0D"/>
                </a:solidFill>
                <a:latin typeface="Times New Roman"/>
                <a:ea typeface="Arial"/>
              </a:rPr>
              <a:t>. </a:t>
            </a:r>
            <a:r>
              <a:rPr lang="vi-VN" sz="3200">
                <a:solidFill>
                  <a:srgbClr val="0D0D0D"/>
                </a:solidFill>
                <a:latin typeface="Times New Roman"/>
                <a:ea typeface="Arial"/>
              </a:rPr>
              <a:t>Trong một chu kỳ, theo chiều tăng của điện tích hạt nhân tính kim loại tăng dần.</a:t>
            </a:r>
            <a:endParaRPr lang="vi-VN" sz="3200">
              <a:ea typeface="Arial"/>
            </a:endParaRPr>
          </a:p>
          <a:p>
            <a:pPr algn="just">
              <a:lnSpc>
                <a:spcPct val="115000"/>
              </a:lnSpc>
              <a:spcAft>
                <a:spcPts val="0"/>
              </a:spcAft>
              <a:tabLst>
                <a:tab pos="3599815" algn="l"/>
                <a:tab pos="5039995" algn="l"/>
              </a:tabLst>
            </a:pPr>
            <a:r>
              <a:rPr lang="en-GB" sz="3200" b="1">
                <a:solidFill>
                  <a:srgbClr val="0D0D0D"/>
                </a:solidFill>
                <a:latin typeface="Times New Roman"/>
                <a:ea typeface="Arial"/>
              </a:rPr>
              <a:t>d</a:t>
            </a:r>
            <a:r>
              <a:rPr lang="vi-VN" sz="3200" b="1">
                <a:solidFill>
                  <a:srgbClr val="0D0D0D"/>
                </a:solidFill>
                <a:latin typeface="Times New Roman"/>
                <a:ea typeface="Arial"/>
              </a:rPr>
              <a:t>. </a:t>
            </a:r>
            <a:r>
              <a:rPr lang="vi-VN" sz="3200">
                <a:solidFill>
                  <a:srgbClr val="0D0D0D"/>
                </a:solidFill>
                <a:latin typeface="Times New Roman"/>
                <a:ea typeface="Arial"/>
              </a:rPr>
              <a:t>Trong một nhóm A, tính kim loại giảm dần theo chiều tăng của điện tích hạt nhân.</a:t>
            </a:r>
            <a:endParaRPr lang="vi-VN" sz="3200">
              <a:ea typeface="Arial"/>
            </a:endParaRPr>
          </a:p>
        </p:txBody>
      </p:sp>
      <p:sp>
        <p:nvSpPr>
          <p:cNvPr id="9" name="Hộp_Văn_Bản 8"/>
          <p:cNvSpPr txBox="1"/>
          <p:nvPr/>
        </p:nvSpPr>
        <p:spPr>
          <a:xfrm>
            <a:off x="9640957" y="1888436"/>
            <a:ext cx="665921" cy="523220"/>
          </a:xfrm>
          <a:prstGeom prst="rect">
            <a:avLst/>
          </a:prstGeom>
          <a:noFill/>
        </p:spPr>
        <p:txBody>
          <a:bodyPr wrap="square" rtlCol="0">
            <a:spAutoFit/>
          </a:bodyPr>
          <a:lstStyle/>
          <a:p>
            <a:r>
              <a:rPr lang="vi-VN" sz="2800" b="1">
                <a:solidFill>
                  <a:srgbClr val="FF0000"/>
                </a:solidFill>
                <a:latin typeface="+mj-lt"/>
              </a:rPr>
              <a:t>Đ</a:t>
            </a:r>
          </a:p>
        </p:txBody>
      </p:sp>
      <p:sp>
        <p:nvSpPr>
          <p:cNvPr id="10" name="Hộp_Văn_Bản 9"/>
          <p:cNvSpPr txBox="1"/>
          <p:nvPr/>
        </p:nvSpPr>
        <p:spPr>
          <a:xfrm>
            <a:off x="2607366" y="3038979"/>
            <a:ext cx="665921" cy="523220"/>
          </a:xfrm>
          <a:prstGeom prst="rect">
            <a:avLst/>
          </a:prstGeom>
          <a:noFill/>
        </p:spPr>
        <p:txBody>
          <a:bodyPr wrap="square" rtlCol="0">
            <a:spAutoFit/>
          </a:bodyPr>
          <a:lstStyle/>
          <a:p>
            <a:r>
              <a:rPr lang="vi-VN" sz="2800" b="1">
                <a:solidFill>
                  <a:srgbClr val="FF0000"/>
                </a:solidFill>
                <a:latin typeface="+mj-lt"/>
              </a:rPr>
              <a:t>Đ</a:t>
            </a:r>
          </a:p>
        </p:txBody>
      </p:sp>
      <p:sp>
        <p:nvSpPr>
          <p:cNvPr id="11" name="Hộp_Văn_Bản 10"/>
          <p:cNvSpPr txBox="1"/>
          <p:nvPr/>
        </p:nvSpPr>
        <p:spPr>
          <a:xfrm>
            <a:off x="2411896" y="5439511"/>
            <a:ext cx="665921" cy="523220"/>
          </a:xfrm>
          <a:prstGeom prst="rect">
            <a:avLst/>
          </a:prstGeom>
          <a:noFill/>
        </p:spPr>
        <p:txBody>
          <a:bodyPr wrap="square" rtlCol="0">
            <a:spAutoFit/>
          </a:bodyPr>
          <a:lstStyle/>
          <a:p>
            <a:r>
              <a:rPr lang="vi-VN" sz="2800" b="1" smtClean="0">
                <a:solidFill>
                  <a:srgbClr val="FF0000"/>
                </a:solidFill>
                <a:latin typeface="+mj-lt"/>
              </a:rPr>
              <a:t>S</a:t>
            </a:r>
            <a:endParaRPr lang="vi-VN" sz="2800" b="1">
              <a:solidFill>
                <a:srgbClr val="FF0000"/>
              </a:solidFill>
              <a:latin typeface="+mj-lt"/>
            </a:endParaRPr>
          </a:p>
        </p:txBody>
      </p:sp>
      <p:sp>
        <p:nvSpPr>
          <p:cNvPr id="12" name="Hộp_Văn_Bản 11"/>
          <p:cNvSpPr txBox="1"/>
          <p:nvPr/>
        </p:nvSpPr>
        <p:spPr>
          <a:xfrm>
            <a:off x="1620078" y="4194046"/>
            <a:ext cx="665921" cy="523220"/>
          </a:xfrm>
          <a:prstGeom prst="rect">
            <a:avLst/>
          </a:prstGeom>
          <a:noFill/>
        </p:spPr>
        <p:txBody>
          <a:bodyPr wrap="square" rtlCol="0">
            <a:spAutoFit/>
          </a:bodyPr>
          <a:lstStyle/>
          <a:p>
            <a:r>
              <a:rPr lang="vi-VN" sz="2800" b="1" smtClean="0">
                <a:solidFill>
                  <a:srgbClr val="FF0000"/>
                </a:solidFill>
                <a:latin typeface="+mj-lt"/>
              </a:rPr>
              <a:t>S</a:t>
            </a:r>
            <a:endParaRPr lang="vi-VN" sz="2800" b="1">
              <a:solidFill>
                <a:srgbClr val="FF0000"/>
              </a:solidFill>
              <a:latin typeface="+mj-lt"/>
            </a:endParaRPr>
          </a:p>
        </p:txBody>
      </p:sp>
    </p:spTree>
    <p:extLst>
      <p:ext uri="{BB962C8B-B14F-4D97-AF65-F5344CB8AC3E}">
        <p14:creationId xmlns:p14="http://schemas.microsoft.com/office/powerpoint/2010/main" val="20654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4423404" y="310321"/>
            <a:ext cx="3001127" cy="707886"/>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VẬN DỤNG</a:t>
            </a:r>
            <a:endParaRPr lang="vi-VN" sz="4000">
              <a:latin typeface="Times New Roman" pitchFamily="18" charset="0"/>
              <a:cs typeface="Times New Roman" pitchFamily="18" charset="0"/>
            </a:endParaRPr>
          </a:p>
        </p:txBody>
      </p:sp>
      <p:sp>
        <p:nvSpPr>
          <p:cNvPr id="4" name="Hình chữ nhật 3"/>
          <p:cNvSpPr/>
          <p:nvPr/>
        </p:nvSpPr>
        <p:spPr>
          <a:xfrm>
            <a:off x="96078" y="1253625"/>
            <a:ext cx="12095922" cy="3560975"/>
          </a:xfrm>
          <a:prstGeom prst="rect">
            <a:avLst/>
          </a:prstGeom>
        </p:spPr>
        <p:txBody>
          <a:bodyPr wrap="square">
            <a:spAutoFit/>
          </a:bodyPr>
          <a:lstStyle/>
          <a:p>
            <a:pPr algn="just">
              <a:lnSpc>
                <a:spcPct val="115000"/>
              </a:lnSpc>
              <a:spcAft>
                <a:spcPts val="0"/>
              </a:spcAft>
              <a:tabLst>
                <a:tab pos="173990" algn="l"/>
                <a:tab pos="3420745" algn="l"/>
              </a:tabLst>
            </a:pPr>
            <a:r>
              <a:rPr lang="vi-VN" sz="2800" b="1">
                <a:solidFill>
                  <a:srgbClr val="0D0D0D"/>
                </a:solidFill>
                <a:latin typeface="Times New Roman"/>
                <a:ea typeface="Arial"/>
              </a:rPr>
              <a:t>Câu 2</a:t>
            </a:r>
            <a:r>
              <a:rPr lang="vi-VN" sz="2800" b="1" smtClean="0">
                <a:solidFill>
                  <a:srgbClr val="0D0D0D"/>
                </a:solidFill>
                <a:latin typeface="Times New Roman"/>
                <a:ea typeface="Arial"/>
              </a:rPr>
              <a:t>. </a:t>
            </a:r>
            <a:r>
              <a:rPr lang="pt-BR" sz="2800">
                <a:solidFill>
                  <a:srgbClr val="0D0D0D"/>
                </a:solidFill>
                <a:latin typeface="Times New Roman"/>
                <a:ea typeface="Arial"/>
              </a:rPr>
              <a:t>Cho các nguyên tố : Mg (Z = 12) ; Si (Z = 14) ; S (Z = 16) ; K (Z = 19). </a:t>
            </a:r>
            <a:endParaRPr lang="vi-VN" sz="2800">
              <a:ea typeface="Arial"/>
            </a:endParaRPr>
          </a:p>
          <a:p>
            <a:pPr algn="just">
              <a:lnSpc>
                <a:spcPct val="115000"/>
              </a:lnSpc>
              <a:tabLst>
                <a:tab pos="173990" algn="l"/>
                <a:tab pos="3420745" algn="l"/>
              </a:tabLst>
            </a:pPr>
            <a:r>
              <a:rPr lang="vi-VN" sz="2800" b="1">
                <a:solidFill>
                  <a:srgbClr val="0D0D0D"/>
                </a:solidFill>
                <a:latin typeface="Times New Roman"/>
                <a:ea typeface="Arial"/>
              </a:rPr>
              <a:t>a</a:t>
            </a:r>
            <a:r>
              <a:rPr lang="vi-VN" sz="2800" b="1" smtClean="0">
                <a:solidFill>
                  <a:srgbClr val="0D0D0D"/>
                </a:solidFill>
                <a:latin typeface="Times New Roman"/>
                <a:ea typeface="Arial"/>
              </a:rPr>
              <a:t>.  </a:t>
            </a:r>
            <a:r>
              <a:rPr lang="vi-VN" sz="2800">
                <a:solidFill>
                  <a:srgbClr val="0D0D0D"/>
                </a:solidFill>
                <a:latin typeface="Times New Roman"/>
                <a:ea typeface="Arial"/>
              </a:rPr>
              <a:t>Các nguyên tố trên đều thuộc chu kì 3 và được sắp xếp theo chiều tăng dần điện tích hạt nhân </a:t>
            </a:r>
            <a:r>
              <a:rPr lang="vi-VN" sz="2800" smtClean="0">
                <a:solidFill>
                  <a:srgbClr val="0D0D0D"/>
                </a:solidFill>
                <a:latin typeface="Times New Roman"/>
                <a:ea typeface="Arial"/>
              </a:rPr>
              <a:t>.</a:t>
            </a:r>
            <a:endParaRPr lang="vi-VN" sz="2800" b="1" smtClean="0">
              <a:solidFill>
                <a:srgbClr val="0D0D0D"/>
              </a:solidFill>
              <a:latin typeface="Times New Roman"/>
              <a:ea typeface="Arial"/>
            </a:endParaRPr>
          </a:p>
          <a:p>
            <a:pPr algn="just">
              <a:lnSpc>
                <a:spcPct val="115000"/>
              </a:lnSpc>
              <a:spcAft>
                <a:spcPts val="0"/>
              </a:spcAft>
              <a:tabLst>
                <a:tab pos="173990" algn="l"/>
                <a:tab pos="3420745" algn="l"/>
              </a:tabLst>
            </a:pPr>
            <a:r>
              <a:rPr lang="vi-VN" sz="2800" b="1">
                <a:solidFill>
                  <a:srgbClr val="0D0D0D"/>
                </a:solidFill>
                <a:latin typeface="Times New Roman"/>
                <a:ea typeface="Arial"/>
              </a:rPr>
              <a:t>b</a:t>
            </a:r>
            <a:r>
              <a:rPr lang="vi-VN" sz="2800" b="1" smtClean="0">
                <a:solidFill>
                  <a:srgbClr val="0D0D0D"/>
                </a:solidFill>
                <a:latin typeface="Times New Roman"/>
                <a:ea typeface="Arial"/>
              </a:rPr>
              <a:t>.</a:t>
            </a:r>
            <a:r>
              <a:rPr lang="vi-VN" sz="2800" smtClean="0">
                <a:solidFill>
                  <a:srgbClr val="0D0D0D"/>
                </a:solidFill>
                <a:latin typeface="Times New Roman"/>
                <a:ea typeface="Arial"/>
              </a:rPr>
              <a:t>  </a:t>
            </a:r>
            <a:r>
              <a:rPr lang="vi-VN" sz="2800">
                <a:solidFill>
                  <a:srgbClr val="0D0D0D"/>
                </a:solidFill>
                <a:latin typeface="Times New Roman"/>
                <a:ea typeface="Arial"/>
              </a:rPr>
              <a:t>Theo xu hướng biến đổi tính phi </a:t>
            </a:r>
            <a:r>
              <a:rPr lang="vi-VN" sz="2800" smtClean="0">
                <a:solidFill>
                  <a:srgbClr val="0D0D0D"/>
                </a:solidFill>
                <a:latin typeface="Times New Roman"/>
                <a:ea typeface="Arial"/>
              </a:rPr>
              <a:t>kim, tính </a:t>
            </a:r>
            <a:r>
              <a:rPr lang="vi-VN" sz="2800">
                <a:solidFill>
                  <a:srgbClr val="0D0D0D"/>
                </a:solidFill>
                <a:latin typeface="Times New Roman"/>
                <a:ea typeface="Arial"/>
              </a:rPr>
              <a:t>phi kim của S lớn hơn Si.	</a:t>
            </a:r>
            <a:endParaRPr lang="vi-VN" sz="2800">
              <a:ea typeface="Arial"/>
            </a:endParaRPr>
          </a:p>
          <a:p>
            <a:pPr algn="just">
              <a:lnSpc>
                <a:spcPct val="115000"/>
              </a:lnSpc>
              <a:spcAft>
                <a:spcPts val="0"/>
              </a:spcAft>
              <a:tabLst>
                <a:tab pos="173990" algn="l"/>
                <a:tab pos="3420745" algn="l"/>
              </a:tabLst>
            </a:pPr>
            <a:r>
              <a:rPr lang="vi-VN" sz="2800" b="1" smtClean="0">
                <a:solidFill>
                  <a:srgbClr val="0D0D0D"/>
                </a:solidFill>
                <a:latin typeface="Times New Roman"/>
                <a:ea typeface="Arial"/>
              </a:rPr>
              <a:t>c.</a:t>
            </a:r>
            <a:r>
              <a:rPr lang="vi-VN" sz="2800" smtClean="0">
                <a:solidFill>
                  <a:srgbClr val="0D0D0D"/>
                </a:solidFill>
                <a:latin typeface="Times New Roman"/>
                <a:ea typeface="Arial"/>
              </a:rPr>
              <a:t>  K có tính kim loại mạnh nhất trong dãy </a:t>
            </a:r>
            <a:r>
              <a:rPr lang="vi-VN" sz="2800">
                <a:solidFill>
                  <a:srgbClr val="0D0D0D"/>
                </a:solidFill>
                <a:latin typeface="Times New Roman"/>
                <a:ea typeface="Arial"/>
              </a:rPr>
              <a:t>.</a:t>
            </a:r>
            <a:endParaRPr lang="vi-VN" sz="2800">
              <a:ea typeface="Arial"/>
            </a:endParaRPr>
          </a:p>
          <a:p>
            <a:pPr algn="just">
              <a:lnSpc>
                <a:spcPct val="115000"/>
              </a:lnSpc>
              <a:spcAft>
                <a:spcPts val="0"/>
              </a:spcAft>
              <a:tabLst>
                <a:tab pos="173990" algn="l"/>
                <a:tab pos="3420745" algn="l"/>
              </a:tabLst>
            </a:pPr>
            <a:r>
              <a:rPr lang="vi-VN" sz="2800" b="1" smtClean="0">
                <a:solidFill>
                  <a:srgbClr val="0D0D0D"/>
                </a:solidFill>
                <a:latin typeface="Times New Roman"/>
                <a:ea typeface="Arial"/>
              </a:rPr>
              <a:t>d.  </a:t>
            </a:r>
            <a:r>
              <a:rPr lang="vi-VN" sz="2800" smtClean="0">
                <a:solidFill>
                  <a:srgbClr val="0D0D0D"/>
                </a:solidFill>
                <a:latin typeface="Times New Roman"/>
                <a:ea typeface="Arial"/>
              </a:rPr>
              <a:t>Xu hướng biến đổi của tính phi kim phù hợp với xu hướng biến đổi của độ âm điện.</a:t>
            </a:r>
            <a:endParaRPr lang="vi-VN" sz="2800">
              <a:ea typeface="Arial"/>
            </a:endParaRPr>
          </a:p>
        </p:txBody>
      </p:sp>
      <p:sp>
        <p:nvSpPr>
          <p:cNvPr id="13" name="Hộp_Văn_Bản 12"/>
          <p:cNvSpPr txBox="1"/>
          <p:nvPr/>
        </p:nvSpPr>
        <p:spPr>
          <a:xfrm>
            <a:off x="2276061" y="2273072"/>
            <a:ext cx="665921" cy="523220"/>
          </a:xfrm>
          <a:prstGeom prst="rect">
            <a:avLst/>
          </a:prstGeom>
          <a:noFill/>
        </p:spPr>
        <p:txBody>
          <a:bodyPr wrap="square" rtlCol="0">
            <a:spAutoFit/>
          </a:bodyPr>
          <a:lstStyle/>
          <a:p>
            <a:r>
              <a:rPr lang="vi-VN" sz="2800" b="1" smtClean="0">
                <a:solidFill>
                  <a:srgbClr val="FF0000"/>
                </a:solidFill>
                <a:latin typeface="+mj-lt"/>
              </a:rPr>
              <a:t>S</a:t>
            </a:r>
            <a:endParaRPr lang="vi-VN" sz="2800" b="1">
              <a:solidFill>
                <a:srgbClr val="FF0000"/>
              </a:solidFill>
              <a:latin typeface="+mj-lt"/>
            </a:endParaRPr>
          </a:p>
        </p:txBody>
      </p:sp>
      <p:sp>
        <p:nvSpPr>
          <p:cNvPr id="14" name="Hộp_Văn_Bản 13"/>
          <p:cNvSpPr txBox="1"/>
          <p:nvPr/>
        </p:nvSpPr>
        <p:spPr>
          <a:xfrm>
            <a:off x="10426148" y="2786352"/>
            <a:ext cx="665921" cy="523220"/>
          </a:xfrm>
          <a:prstGeom prst="rect">
            <a:avLst/>
          </a:prstGeom>
          <a:noFill/>
        </p:spPr>
        <p:txBody>
          <a:bodyPr wrap="square" rtlCol="0">
            <a:spAutoFit/>
          </a:bodyPr>
          <a:lstStyle/>
          <a:p>
            <a:r>
              <a:rPr lang="vi-VN" sz="2800" b="1">
                <a:solidFill>
                  <a:srgbClr val="FF0000"/>
                </a:solidFill>
                <a:latin typeface="+mj-lt"/>
              </a:rPr>
              <a:t>Đ</a:t>
            </a:r>
          </a:p>
        </p:txBody>
      </p:sp>
      <p:sp>
        <p:nvSpPr>
          <p:cNvPr id="8" name="Hộp_Văn_Bản 7"/>
          <p:cNvSpPr txBox="1"/>
          <p:nvPr/>
        </p:nvSpPr>
        <p:spPr>
          <a:xfrm>
            <a:off x="6346135" y="3309572"/>
            <a:ext cx="665921" cy="523220"/>
          </a:xfrm>
          <a:prstGeom prst="rect">
            <a:avLst/>
          </a:prstGeom>
          <a:noFill/>
        </p:spPr>
        <p:txBody>
          <a:bodyPr wrap="square" rtlCol="0">
            <a:spAutoFit/>
          </a:bodyPr>
          <a:lstStyle/>
          <a:p>
            <a:r>
              <a:rPr lang="vi-VN" sz="2800" b="1">
                <a:solidFill>
                  <a:srgbClr val="FF0000"/>
                </a:solidFill>
                <a:latin typeface="+mj-lt"/>
              </a:rPr>
              <a:t>Đ</a:t>
            </a:r>
          </a:p>
        </p:txBody>
      </p:sp>
      <p:sp>
        <p:nvSpPr>
          <p:cNvPr id="9" name="Hộp_Văn_Bản 8"/>
          <p:cNvSpPr txBox="1"/>
          <p:nvPr/>
        </p:nvSpPr>
        <p:spPr>
          <a:xfrm>
            <a:off x="1012135" y="4255608"/>
            <a:ext cx="665921" cy="523220"/>
          </a:xfrm>
          <a:prstGeom prst="rect">
            <a:avLst/>
          </a:prstGeom>
          <a:noFill/>
        </p:spPr>
        <p:txBody>
          <a:bodyPr wrap="square" rtlCol="0">
            <a:spAutoFit/>
          </a:bodyPr>
          <a:lstStyle/>
          <a:p>
            <a:r>
              <a:rPr lang="vi-VN" sz="2800" b="1">
                <a:solidFill>
                  <a:srgbClr val="FF0000"/>
                </a:solidFill>
                <a:latin typeface="+mj-lt"/>
              </a:rPr>
              <a:t>Đ</a:t>
            </a:r>
          </a:p>
        </p:txBody>
      </p:sp>
    </p:spTree>
    <p:extLst>
      <p:ext uri="{BB962C8B-B14F-4D97-AF65-F5344CB8AC3E}">
        <p14:creationId xmlns:p14="http://schemas.microsoft.com/office/powerpoint/2010/main" val="15659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2337DAA-0240-4E23-BD2A-F2509170137A}"/>
              </a:ext>
            </a:extLst>
          </p:cNvPr>
          <p:cNvSpPr txBox="1"/>
          <p:nvPr/>
        </p:nvSpPr>
        <p:spPr>
          <a:xfrm>
            <a:off x="4423404" y="310321"/>
            <a:ext cx="3001127" cy="707886"/>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VẬN DỤNG</a:t>
            </a:r>
            <a:endParaRPr lang="vi-VN" sz="4000">
              <a:latin typeface="Times New Roman" pitchFamily="18" charset="0"/>
              <a:cs typeface="Times New Roman" pitchFamily="18" charset="0"/>
            </a:endParaRPr>
          </a:p>
        </p:txBody>
      </p:sp>
      <p:sp>
        <p:nvSpPr>
          <p:cNvPr id="4" name="Hình chữ nhật 3"/>
          <p:cNvSpPr/>
          <p:nvPr/>
        </p:nvSpPr>
        <p:spPr>
          <a:xfrm>
            <a:off x="96078" y="1225111"/>
            <a:ext cx="12095922" cy="1578894"/>
          </a:xfrm>
          <a:prstGeom prst="rect">
            <a:avLst/>
          </a:prstGeom>
        </p:spPr>
        <p:txBody>
          <a:bodyPr wrap="square">
            <a:spAutoFit/>
          </a:bodyPr>
          <a:lstStyle/>
          <a:p>
            <a:pPr algn="just">
              <a:lnSpc>
                <a:spcPct val="115000"/>
              </a:lnSpc>
              <a:spcAft>
                <a:spcPts val="0"/>
              </a:spcAft>
              <a:tabLst>
                <a:tab pos="173990" algn="l"/>
                <a:tab pos="3420745" algn="l"/>
              </a:tabLst>
            </a:pPr>
            <a:r>
              <a:rPr lang="vi-VN" sz="2800" b="1">
                <a:solidFill>
                  <a:srgbClr val="0D0D0D"/>
                </a:solidFill>
                <a:latin typeface="Times New Roman"/>
                <a:ea typeface="Arial"/>
              </a:rPr>
              <a:t>Câu </a:t>
            </a:r>
            <a:r>
              <a:rPr lang="vi-VN" sz="2800" b="1" smtClean="0">
                <a:solidFill>
                  <a:srgbClr val="0D0D0D"/>
                </a:solidFill>
                <a:latin typeface="Times New Roman"/>
                <a:ea typeface="Arial"/>
              </a:rPr>
              <a:t>3. </a:t>
            </a:r>
            <a:r>
              <a:rPr lang="pt-BR" sz="2800">
                <a:solidFill>
                  <a:srgbClr val="0D0D0D"/>
                </a:solidFill>
                <a:latin typeface="Times New Roman"/>
                <a:ea typeface="Arial"/>
              </a:rPr>
              <a:t>Cho các nguyên tố : </a:t>
            </a:r>
            <a:r>
              <a:rPr lang="vi-VN" sz="2800" smtClean="0">
                <a:solidFill>
                  <a:srgbClr val="0D0D0D"/>
                </a:solidFill>
                <a:latin typeface="Times New Roman"/>
                <a:ea typeface="Arial"/>
              </a:rPr>
              <a:t>Na(Z = 11); </a:t>
            </a:r>
            <a:r>
              <a:rPr lang="pt-BR" sz="2800" smtClean="0">
                <a:solidFill>
                  <a:srgbClr val="0D0D0D"/>
                </a:solidFill>
                <a:latin typeface="Times New Roman"/>
                <a:ea typeface="Arial"/>
              </a:rPr>
              <a:t>Mg </a:t>
            </a:r>
            <a:r>
              <a:rPr lang="pt-BR" sz="2800">
                <a:solidFill>
                  <a:srgbClr val="0D0D0D"/>
                </a:solidFill>
                <a:latin typeface="Times New Roman"/>
                <a:ea typeface="Arial"/>
              </a:rPr>
              <a:t>(Z = 12</a:t>
            </a:r>
            <a:r>
              <a:rPr lang="pt-BR" sz="2800" smtClean="0">
                <a:solidFill>
                  <a:srgbClr val="0D0D0D"/>
                </a:solidFill>
                <a:latin typeface="Times New Roman"/>
                <a:ea typeface="Arial"/>
              </a:rPr>
              <a:t>);</a:t>
            </a:r>
            <a:r>
              <a:rPr lang="vi-VN" sz="2800" smtClean="0">
                <a:solidFill>
                  <a:srgbClr val="0D0D0D"/>
                </a:solidFill>
                <a:latin typeface="Times New Roman"/>
                <a:ea typeface="Arial"/>
              </a:rPr>
              <a:t> Al (Z = 13) </a:t>
            </a:r>
            <a:r>
              <a:rPr lang="pt-BR" sz="2800" smtClean="0">
                <a:solidFill>
                  <a:srgbClr val="0D0D0D"/>
                </a:solidFill>
                <a:latin typeface="Times New Roman"/>
                <a:ea typeface="Arial"/>
              </a:rPr>
              <a:t>; </a:t>
            </a:r>
            <a:r>
              <a:rPr lang="pt-BR" sz="2800">
                <a:solidFill>
                  <a:srgbClr val="0D0D0D"/>
                </a:solidFill>
                <a:latin typeface="Times New Roman"/>
                <a:ea typeface="Arial"/>
              </a:rPr>
              <a:t>K (Z = 19). </a:t>
            </a:r>
            <a:endParaRPr lang="vi-VN" sz="2800">
              <a:ea typeface="Arial"/>
            </a:endParaRPr>
          </a:p>
          <a:p>
            <a:pPr marL="514350" indent="-514350" algn="just">
              <a:lnSpc>
                <a:spcPct val="115000"/>
              </a:lnSpc>
              <a:buAutoNum type="alphaLcPeriod"/>
              <a:tabLst>
                <a:tab pos="173990" algn="l"/>
                <a:tab pos="3420745" algn="l"/>
              </a:tabLst>
            </a:pPr>
            <a:r>
              <a:rPr lang="vi-VN" sz="2800" smtClean="0">
                <a:solidFill>
                  <a:srgbClr val="0D0D0D"/>
                </a:solidFill>
                <a:latin typeface="Times New Roman"/>
                <a:ea typeface="Arial"/>
              </a:rPr>
              <a:t>Có bao nhiêu kim loại mạnh hơn Mg</a:t>
            </a:r>
          </a:p>
          <a:p>
            <a:pPr algn="just">
              <a:lnSpc>
                <a:spcPct val="115000"/>
              </a:lnSpc>
              <a:tabLst>
                <a:tab pos="173990" algn="l"/>
                <a:tab pos="3420745" algn="l"/>
              </a:tabLst>
            </a:pPr>
            <a:r>
              <a:rPr lang="vi-VN" sz="2800" smtClean="0">
                <a:solidFill>
                  <a:srgbClr val="0D0D0D"/>
                </a:solidFill>
                <a:latin typeface="Times New Roman"/>
                <a:ea typeface="Arial"/>
              </a:rPr>
              <a:t>b. Có bao nhiều kim loại yếu hơn Na</a:t>
            </a:r>
            <a:endParaRPr lang="vi-VN" sz="2800">
              <a:ea typeface="Arial"/>
            </a:endParaRPr>
          </a:p>
        </p:txBody>
      </p:sp>
      <p:sp>
        <p:nvSpPr>
          <p:cNvPr id="13" name="Hộp_Văn_Bản 12"/>
          <p:cNvSpPr txBox="1"/>
          <p:nvPr/>
        </p:nvSpPr>
        <p:spPr>
          <a:xfrm>
            <a:off x="6144039" y="1792215"/>
            <a:ext cx="665921" cy="523220"/>
          </a:xfrm>
          <a:prstGeom prst="rect">
            <a:avLst/>
          </a:prstGeom>
          <a:noFill/>
        </p:spPr>
        <p:txBody>
          <a:bodyPr wrap="square" rtlCol="0">
            <a:spAutoFit/>
          </a:bodyPr>
          <a:lstStyle/>
          <a:p>
            <a:r>
              <a:rPr lang="vi-VN" sz="2800" b="1">
                <a:solidFill>
                  <a:srgbClr val="FF0000"/>
                </a:solidFill>
                <a:latin typeface="+mj-lt"/>
              </a:rPr>
              <a:t>2</a:t>
            </a:r>
          </a:p>
        </p:txBody>
      </p:sp>
      <p:sp>
        <p:nvSpPr>
          <p:cNvPr id="14" name="Hộp_Văn_Bản 13"/>
          <p:cNvSpPr txBox="1"/>
          <p:nvPr/>
        </p:nvSpPr>
        <p:spPr>
          <a:xfrm>
            <a:off x="5811078" y="2270463"/>
            <a:ext cx="665921" cy="523220"/>
          </a:xfrm>
          <a:prstGeom prst="rect">
            <a:avLst/>
          </a:prstGeom>
          <a:noFill/>
        </p:spPr>
        <p:txBody>
          <a:bodyPr wrap="square" rtlCol="0">
            <a:spAutoFit/>
          </a:bodyPr>
          <a:lstStyle/>
          <a:p>
            <a:r>
              <a:rPr lang="vi-VN" sz="2800" b="1">
                <a:solidFill>
                  <a:srgbClr val="FF0000"/>
                </a:solidFill>
                <a:latin typeface="+mj-lt"/>
              </a:rPr>
              <a:t>2</a:t>
            </a:r>
          </a:p>
        </p:txBody>
      </p:sp>
    </p:spTree>
    <p:extLst>
      <p:ext uri="{BB962C8B-B14F-4D97-AF65-F5344CB8AC3E}">
        <p14:creationId xmlns:p14="http://schemas.microsoft.com/office/powerpoint/2010/main" val="18422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descr="n3"/>
          <p:cNvPicPr>
            <a:picLocks noChangeAspect="1" noChangeArrowheads="1"/>
          </p:cNvPicPr>
          <p:nvPr/>
        </p:nvPicPr>
        <p:blipFill>
          <a:blip r:embed="rId3"/>
          <a:srcRect/>
          <a:stretch>
            <a:fillRect/>
          </a:stretch>
        </p:blipFill>
        <p:spPr bwMode="auto">
          <a:xfrm rot="10800000" flipV="1">
            <a:off x="637373" y="305590"/>
            <a:ext cx="10812698" cy="218732"/>
          </a:xfrm>
          <a:prstGeom prst="rect">
            <a:avLst/>
          </a:prstGeom>
          <a:noFill/>
          <a:ln w="9525">
            <a:noFill/>
            <a:miter lim="800000"/>
            <a:headEnd/>
            <a:tailEnd/>
          </a:ln>
        </p:spPr>
      </p:pic>
      <p:grpSp>
        <p:nvGrpSpPr>
          <p:cNvPr id="23" name="Group 22"/>
          <p:cNvGrpSpPr/>
          <p:nvPr/>
        </p:nvGrpSpPr>
        <p:grpSpPr>
          <a:xfrm>
            <a:off x="128091" y="136674"/>
            <a:ext cx="509282" cy="50928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p:cNvGrpSpPr/>
          <p:nvPr/>
        </p:nvGrpSpPr>
        <p:grpSpPr>
          <a:xfrm>
            <a:off x="11599862" y="77663"/>
            <a:ext cx="509282" cy="50928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ectangle 4"/>
          <p:cNvSpPr/>
          <p:nvPr/>
        </p:nvSpPr>
        <p:spPr>
          <a:xfrm>
            <a:off x="3940366" y="-1658"/>
            <a:ext cx="4206712" cy="1010871"/>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5400" b="1" noProof="0">
                <a:solidFill>
                  <a:schemeClr val="tx1"/>
                </a:solidFill>
                <a:latin typeface="Times New Roman" panose="02020603050405020304" pitchFamily="18" charset="0"/>
                <a:cs typeface="Times New Roman" panose="02020603050405020304" pitchFamily="18" charset="0"/>
              </a:rPr>
              <a:t>VẬN DỤNG</a:t>
            </a:r>
            <a:endParaRPr kumimoji="0" lang="en-US" sz="5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349124" y="1158163"/>
            <a:ext cx="4787456" cy="1384995"/>
          </a:xfrm>
          <a:prstGeom prst="rect">
            <a:avLst/>
          </a:prstGeom>
          <a:solidFill>
            <a:schemeClr val="bg1"/>
          </a:solidFill>
        </p:spPr>
        <p:txBody>
          <a:bodyPr wrap="square">
            <a:spAutoFit/>
          </a:bodyPr>
          <a:lstStyle/>
          <a:p>
            <a:r>
              <a:rPr lang="en-US" sz="2800">
                <a:latin typeface="Times New Roman" panose="02020603050405020304" pitchFamily="18" charset="0"/>
                <a:cs typeface="Times New Roman" panose="02020603050405020304" pitchFamily="18" charset="0"/>
              </a:rPr>
              <a:t>https://daihocpccc.edu.vn/2015/05/13/tin-tuc-phong-chay-chua-chay-178015/</a:t>
            </a:r>
          </a:p>
        </p:txBody>
      </p:sp>
      <p:pic>
        <p:nvPicPr>
          <p:cNvPr id="1026" name="Picture 2" descr="Nổ nhà máy hóa chất ở Giang Tô, gần 800 người thương v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90" y="1178128"/>
            <a:ext cx="6993145" cy="5444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ổ lớn, cháy dữ dội tại nhà máy hóa chất ở Trung Quốc - Tuổi Trẻ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90" y="1137618"/>
            <a:ext cx="6993145" cy="54848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128089" y="1117072"/>
            <a:ext cx="7159401" cy="5643945"/>
          </a:xfrm>
          <a:prstGeom prst="rect">
            <a:avLst/>
          </a:prstGeom>
        </p:spPr>
      </p:pic>
      <p:cxnSp>
        <p:nvCxnSpPr>
          <p:cNvPr id="6" name="Straight Connector 5"/>
          <p:cNvCxnSpPr/>
          <p:nvPr/>
        </p:nvCxnSpPr>
        <p:spPr>
          <a:xfrm>
            <a:off x="2770911" y="1593274"/>
            <a:ext cx="4405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30038" y="1828801"/>
            <a:ext cx="4405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25990" y="2692108"/>
            <a:ext cx="4783153" cy="4031873"/>
          </a:xfrm>
          <a:prstGeom prst="rect">
            <a:avLst/>
          </a:prstGeom>
          <a:solidFill>
            <a:srgbClr val="ED7D31"/>
          </a:solid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Em</a:t>
            </a:r>
            <a:r>
              <a:rPr kumimoji="0" lang="en-US" sz="3200" b="0" i="0" u="none" strike="noStrike" kern="1200" cap="none" spc="0" normalizeH="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hãy giải thích tại sao không nên dùng </a:t>
            </a:r>
            <a:r>
              <a:rPr kumimoji="0" lang="en-US" sz="3200" b="1" i="0" u="none" strike="noStrike" kern="1200" cap="none" spc="0" normalizeH="0" noProof="0">
                <a:ln>
                  <a:noFill/>
                </a:ln>
                <a:solidFill>
                  <a:schemeClr val="bg1"/>
                </a:solidFill>
                <a:effectLst/>
                <a:uLnTx/>
                <a:uFillTx/>
                <a:latin typeface="Times New Roman" panose="02020603050405020304" pitchFamily="18" charset="0"/>
                <a:cs typeface="Times New Roman" panose="02020603050405020304" pitchFamily="18" charset="0"/>
              </a:rPr>
              <a:t>nước, muối bị ẩm hay khí CO</a:t>
            </a:r>
            <a:r>
              <a:rPr kumimoji="0" lang="en-US" sz="3200" b="1" i="0" u="none" strike="noStrike" kern="1200" cap="none" spc="0" normalizeH="0" baseline="-25000" noProof="0">
                <a:ln>
                  <a:noFill/>
                </a:ln>
                <a:solidFill>
                  <a:schemeClr val="bg1"/>
                </a:solidFill>
                <a:effectLst/>
                <a:uLnTx/>
                <a:uFillTx/>
                <a:latin typeface="Times New Roman" panose="02020603050405020304" pitchFamily="18" charset="0"/>
                <a:cs typeface="Times New Roman" panose="02020603050405020304" pitchFamily="18" charset="0"/>
              </a:rPr>
              <a:t>2</a:t>
            </a:r>
            <a:r>
              <a:rPr kumimoji="0" lang="en-US" sz="3200" b="1" i="0" u="none" strike="noStrike" kern="1200" cap="none" spc="0" normalizeH="0" noProof="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để dập tắt đám cháy kim loại (Na; Mg…)</a:t>
            </a:r>
          </a:p>
          <a:p>
            <a:pPr marR="0" lvl="0" algn="just" defTabSz="914400" rtl="0" eaLnBrk="1" fontAlgn="auto" latinLnBrk="0" hangingPunct="1">
              <a:lnSpc>
                <a:spcPct val="100000"/>
              </a:lnSpc>
              <a:spcBef>
                <a:spcPts val="0"/>
              </a:spcBef>
              <a:spcAft>
                <a:spcPts val="0"/>
              </a:spcAft>
              <a:buClrTx/>
              <a:buSzTx/>
              <a:tabLst/>
              <a:defRPr/>
            </a:pPr>
            <a:r>
              <a:rPr lang="en-US" sz="3200" noProof="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noProof="0">
                <a:solidFill>
                  <a:schemeClr val="bg1"/>
                </a:solidFill>
                <a:latin typeface="Times New Roman" panose="02020603050405020304" pitchFamily="18" charset="0"/>
                <a:cs typeface="Times New Roman" panose="02020603050405020304" pitchFamily="18" charset="0"/>
              </a:rPr>
              <a:t>Tìm hiểu và đề xuất </a:t>
            </a:r>
            <a:r>
              <a:rPr lang="en-US" sz="3200" noProof="0">
                <a:solidFill>
                  <a:schemeClr val="tx1">
                    <a:lumMod val="95000"/>
                    <a:lumOff val="5000"/>
                  </a:schemeClr>
                </a:solidFill>
                <a:latin typeface="Times New Roman" panose="02020603050405020304" pitchFamily="18" charset="0"/>
                <a:cs typeface="Times New Roman" panose="02020603050405020304" pitchFamily="18" charset="0"/>
              </a:rPr>
              <a:t>cách dập tắt đám cháy kim loại an toàn.</a:t>
            </a:r>
            <a:endParaRPr kumimoji="0" lang="en-US" sz="3200" b="0" i="0" u="none" strike="noStrike" kern="1200" cap="none" spc="0" normalizeH="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1287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132117" y="1084220"/>
            <a:ext cx="99277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Chân</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cảm</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ơn</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thầy</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cô</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và</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0" i="0" u="none" strike="noStrike" kern="1200" cap="none" spc="0" normalizeH="0" baseline="0" noProof="0" dirty="0" err="1">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em</a:t>
            </a: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a:t>
            </a:r>
          </a:p>
        </p:txBody>
      </p:sp>
    </p:spTree>
    <p:extLst>
      <p:ext uri="{BB962C8B-B14F-4D97-AF65-F5344CB8AC3E}">
        <p14:creationId xmlns:p14="http://schemas.microsoft.com/office/powerpoint/2010/main" val="360817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8" y="7088"/>
            <a:ext cx="9143999" cy="68580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3" name="Straight Connector 2"/>
          <p:cNvCxnSpPr>
            <a:endCxn id="8" idx="1"/>
          </p:cNvCxnSpPr>
          <p:nvPr/>
        </p:nvCxnSpPr>
        <p:spPr>
          <a:xfrm>
            <a:off x="1857228" y="357368"/>
            <a:ext cx="1142381" cy="307872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9194097" y="3436097"/>
            <a:ext cx="1128219" cy="309569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09900" y="1878092"/>
            <a:ext cx="6172200" cy="3093356"/>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dirty="0">
                <a:solidFill>
                  <a:prstClr val="white"/>
                </a:solidFill>
                <a:latin typeface="UTM Avenida" panose="02040603050506020204" pitchFamily="18" charset="0"/>
                <a:cs typeface="Arial" panose="020B0604020202020204" pitchFamily="34" charset="0"/>
              </a:rPr>
              <a:t>KHỞI ĐỘNG</a:t>
            </a:r>
          </a:p>
        </p:txBody>
      </p:sp>
      <p:cxnSp>
        <p:nvCxnSpPr>
          <p:cNvPr id="6" name="Straight Connector 5"/>
          <p:cNvCxnSpPr>
            <a:stCxn id="8" idx="1"/>
          </p:cNvCxnSpPr>
          <p:nvPr/>
        </p:nvCxnSpPr>
        <p:spPr>
          <a:xfrm flipH="1">
            <a:off x="1858211" y="3436088"/>
            <a:ext cx="1141399" cy="3089764"/>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9194097" y="356708"/>
            <a:ext cx="1128219" cy="307938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999610" y="1815647"/>
            <a:ext cx="196649" cy="324088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panose="020F0502020204030204"/>
            </a:endParaRPr>
          </a:p>
        </p:txBody>
      </p:sp>
      <p:sp>
        <p:nvSpPr>
          <p:cNvPr id="9" name="Left Bracket 8"/>
          <p:cNvSpPr/>
          <p:nvPr/>
        </p:nvSpPr>
        <p:spPr>
          <a:xfrm rot="10800000">
            <a:off x="9003939" y="1815647"/>
            <a:ext cx="190156" cy="324088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panose="020F0502020204030204"/>
            </a:endParaRPr>
          </a:p>
        </p:txBody>
      </p:sp>
      <p:grpSp>
        <p:nvGrpSpPr>
          <p:cNvPr id="10" name="Group 9"/>
          <p:cNvGrpSpPr/>
          <p:nvPr/>
        </p:nvGrpSpPr>
        <p:grpSpPr>
          <a:xfrm>
            <a:off x="2749873" y="3175901"/>
            <a:ext cx="509283" cy="509282"/>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13" name="Group 12"/>
          <p:cNvGrpSpPr/>
          <p:nvPr/>
        </p:nvGrpSpPr>
        <p:grpSpPr>
          <a:xfrm>
            <a:off x="8928353" y="3174497"/>
            <a:ext cx="509283" cy="509282"/>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pic>
        <p:nvPicPr>
          <p:cNvPr id="29" name="Picture 5" descr="n3"/>
          <p:cNvPicPr>
            <a:picLocks noChangeAspect="1" noChangeArrowheads="1"/>
          </p:cNvPicPr>
          <p:nvPr/>
        </p:nvPicPr>
        <p:blipFill>
          <a:blip r:embed="rId8"/>
          <a:srcRect/>
          <a:stretch>
            <a:fillRect/>
          </a:stretch>
        </p:blipFill>
        <p:spPr bwMode="auto">
          <a:xfrm rot="10800000" flipV="1">
            <a:off x="1846927" y="305590"/>
            <a:ext cx="8475388" cy="171450"/>
          </a:xfrm>
          <a:prstGeom prst="rect">
            <a:avLst/>
          </a:prstGeom>
          <a:noFill/>
          <a:ln w="9525">
            <a:noFill/>
            <a:miter lim="800000"/>
            <a:headEnd/>
            <a:tailEnd/>
          </a:ln>
        </p:spPr>
      </p:pic>
      <p:pic>
        <p:nvPicPr>
          <p:cNvPr id="30" name="Picture 5" descr="n3"/>
          <p:cNvPicPr>
            <a:picLocks noChangeAspect="1" noChangeArrowheads="1"/>
          </p:cNvPicPr>
          <p:nvPr/>
        </p:nvPicPr>
        <p:blipFill>
          <a:blip r:embed="rId8"/>
          <a:srcRect/>
          <a:stretch>
            <a:fillRect/>
          </a:stretch>
        </p:blipFill>
        <p:spPr bwMode="auto">
          <a:xfrm rot="10800000" flipV="1">
            <a:off x="1846927" y="6503252"/>
            <a:ext cx="8475388" cy="171450"/>
          </a:xfrm>
          <a:prstGeom prst="rect">
            <a:avLst/>
          </a:prstGeom>
          <a:noFill/>
          <a:ln w="9525">
            <a:noFill/>
            <a:miter lim="800000"/>
            <a:headEnd/>
            <a:tailEnd/>
          </a:ln>
        </p:spPr>
      </p:pic>
      <p:grpSp>
        <p:nvGrpSpPr>
          <p:cNvPr id="17" name="Group 16"/>
          <p:cNvGrpSpPr/>
          <p:nvPr/>
        </p:nvGrpSpPr>
        <p:grpSpPr>
          <a:xfrm>
            <a:off x="1638237" y="6337478"/>
            <a:ext cx="509283" cy="50928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0" name="Group 19"/>
          <p:cNvGrpSpPr/>
          <p:nvPr/>
        </p:nvGrpSpPr>
        <p:grpSpPr>
          <a:xfrm>
            <a:off x="10037693" y="6337478"/>
            <a:ext cx="509283" cy="50928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3" name="Group 22"/>
          <p:cNvGrpSpPr/>
          <p:nvPr/>
        </p:nvGrpSpPr>
        <p:grpSpPr>
          <a:xfrm>
            <a:off x="1638237" y="117057"/>
            <a:ext cx="509283" cy="50928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6" name="Group 25"/>
          <p:cNvGrpSpPr/>
          <p:nvPr/>
        </p:nvGrpSpPr>
        <p:grpSpPr>
          <a:xfrm>
            <a:off x="10037693" y="117057"/>
            <a:ext cx="509283" cy="50928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Tree>
    <p:extLst>
      <p:ext uri="{BB962C8B-B14F-4D97-AF65-F5344CB8AC3E}">
        <p14:creationId xmlns:p14="http://schemas.microsoft.com/office/powerpoint/2010/main" val="28048499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3"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par>
                              <p:cTn id="32" fill="hold">
                                <p:stCondLst>
                                  <p:cond delay="600"/>
                                </p:stCondLst>
                                <p:childTnLst>
                                  <p:par>
                                    <p:cTn id="33" presetID="50" presetClass="entr" presetSubtype="0" decel="10000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700" fill="hold"/>
                                            <p:tgtEl>
                                              <p:spTgt spid="9"/>
                                            </p:tgtEl>
                                            <p:attrNameLst>
                                              <p:attrName>ppt_w</p:attrName>
                                            </p:attrNameLst>
                                          </p:cBhvr>
                                          <p:tavLst>
                                            <p:tav tm="0">
                                              <p:val>
                                                <p:strVal val="#ppt_w+.3"/>
                                              </p:val>
                                            </p:tav>
                                            <p:tav tm="100000">
                                              <p:val>
                                                <p:strVal val="#ppt_w"/>
                                              </p:val>
                                            </p:tav>
                                          </p:tavLst>
                                        </p:anim>
                                        <p:anim calcmode="lin" valueType="num">
                                          <p:cBhvr>
                                            <p:cTn id="36" dur="700" fill="hold"/>
                                            <p:tgtEl>
                                              <p:spTgt spid="9"/>
                                            </p:tgtEl>
                                            <p:attrNameLst>
                                              <p:attrName>ppt_h</p:attrName>
                                            </p:attrNameLst>
                                          </p:cBhvr>
                                          <p:tavLst>
                                            <p:tav tm="0">
                                              <p:val>
                                                <p:strVal val="#ppt_h"/>
                                              </p:val>
                                            </p:tav>
                                            <p:tav tm="100000">
                                              <p:val>
                                                <p:strVal val="#ppt_h"/>
                                              </p:val>
                                            </p:tav>
                                          </p:tavLst>
                                        </p:anim>
                                        <p:animEffect transition="in" filter="fade">
                                          <p:cBhvr>
                                            <p:cTn id="37" dur="700"/>
                                            <p:tgtEl>
                                              <p:spTgt spid="9"/>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700" fill="hold"/>
                                            <p:tgtEl>
                                              <p:spTgt spid="8"/>
                                            </p:tgtEl>
                                            <p:attrNameLst>
                                              <p:attrName>ppt_w</p:attrName>
                                            </p:attrNameLst>
                                          </p:cBhvr>
                                          <p:tavLst>
                                            <p:tav tm="0">
                                              <p:val>
                                                <p:strVal val="#ppt_w+.3"/>
                                              </p:val>
                                            </p:tav>
                                            <p:tav tm="100000">
                                              <p:val>
                                                <p:strVal val="#ppt_w"/>
                                              </p:val>
                                            </p:tav>
                                          </p:tavLst>
                                        </p:anim>
                                        <p:anim calcmode="lin" valueType="num">
                                          <p:cBhvr>
                                            <p:cTn id="41" dur="700" fill="hold"/>
                                            <p:tgtEl>
                                              <p:spTgt spid="8"/>
                                            </p:tgtEl>
                                            <p:attrNameLst>
                                              <p:attrName>ppt_h</p:attrName>
                                            </p:attrNameLst>
                                          </p:cBhvr>
                                          <p:tavLst>
                                            <p:tav tm="0">
                                              <p:val>
                                                <p:strVal val="#ppt_h"/>
                                              </p:val>
                                            </p:tav>
                                            <p:tav tm="100000">
                                              <p:val>
                                                <p:strVal val="#ppt_h"/>
                                              </p:val>
                                            </p:tav>
                                          </p:tavLst>
                                        </p:anim>
                                        <p:animEffect transition="in" filter="fade">
                                          <p:cBhvr>
                                            <p:cTn id="42" dur="7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5" name="suonho.wav"/>
                                            </p:tgtEl>
                                          </p:cMediaNode>
                                        </p:audio>
                                      </p:subTnLst>
                                    </p:cTn>
                                  </p:par>
                                </p:childTnLst>
                              </p:cTn>
                            </p:par>
                            <p:par>
                              <p:cTn id="43" fill="hold">
                                <p:stCondLst>
                                  <p:cond delay="1300"/>
                                </p:stCondLst>
                                <p:childTnLst>
                                  <p:par>
                                    <p:cTn id="44" presetID="14" presetClass="entr" presetSubtype="1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4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6"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6" name="Beep_1.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00)">
                                          <p:cBhvr>
                                            <p:cTn id="29" dur="9552" fill="hold"/>
                                            <p:tgtEl>
                                              <p:spTgt spid="31"/>
                                            </p:tgtEl>
                                          </p:cBhvr>
                                        </p:cmd>
                                      </p:childTnLst>
                                    </p:cTn>
                                  </p:par>
                                  <p:par>
                                    <p:cTn id="30" presetID="49" presetClass="entr" presetSubtype="0" decel="10000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300" fill="hold"/>
                                            <p:tgtEl>
                                              <p:spTgt spid="13"/>
                                            </p:tgtEl>
                                            <p:attrNameLst>
                                              <p:attrName>ppt_w</p:attrName>
                                            </p:attrNameLst>
                                          </p:cBhvr>
                                          <p:tavLst>
                                            <p:tav tm="0">
                                              <p:val>
                                                <p:fltVal val="0"/>
                                              </p:val>
                                            </p:tav>
                                            <p:tav tm="100000">
                                              <p:val>
                                                <p:strVal val="#ppt_w"/>
                                              </p:val>
                                            </p:tav>
                                          </p:tavLst>
                                        </p:anim>
                                        <p:anim calcmode="lin" valueType="num">
                                          <p:cBhvr>
                                            <p:cTn id="33" dur="300" fill="hold"/>
                                            <p:tgtEl>
                                              <p:spTgt spid="13"/>
                                            </p:tgtEl>
                                            <p:attrNameLst>
                                              <p:attrName>ppt_h</p:attrName>
                                            </p:attrNameLst>
                                          </p:cBhvr>
                                          <p:tavLst>
                                            <p:tav tm="0">
                                              <p:val>
                                                <p:fltVal val="0"/>
                                              </p:val>
                                            </p:tav>
                                            <p:tav tm="100000">
                                              <p:val>
                                                <p:strVal val="#ppt_h"/>
                                              </p:val>
                                            </p:tav>
                                          </p:tavLst>
                                        </p:anim>
                                        <p:anim calcmode="lin" valueType="num">
                                          <p:cBhvr>
                                            <p:cTn id="34" dur="300" fill="hold"/>
                                            <p:tgtEl>
                                              <p:spTgt spid="13"/>
                                            </p:tgtEl>
                                            <p:attrNameLst>
                                              <p:attrName>style.rotation</p:attrName>
                                            </p:attrNameLst>
                                          </p:cBhvr>
                                          <p:tavLst>
                                            <p:tav tm="0">
                                              <p:val>
                                                <p:fltVal val="360"/>
                                              </p:val>
                                            </p:tav>
                                            <p:tav tm="100000">
                                              <p:val>
                                                <p:fltVal val="0"/>
                                              </p:val>
                                            </p:tav>
                                          </p:tavLst>
                                        </p:anim>
                                        <p:animEffect transition="in" filter="fade">
                                          <p:cBhvr>
                                            <p:cTn id="35" dur="300"/>
                                            <p:tgtEl>
                                              <p:spTgt spid="13"/>
                                            </p:tgtEl>
                                          </p:cBhvr>
                                        </p:animEffect>
                                      </p:childTnLst>
                                    </p:cTn>
                                  </p:par>
                                </p:childTnLst>
                              </p:cTn>
                            </p:par>
                            <p:par>
                              <p:cTn id="36" fill="hold">
                                <p:stCondLst>
                                  <p:cond delay="9552"/>
                                </p:stCondLst>
                                <p:childTnLst>
                                  <p:par>
                                    <p:cTn id="37" presetID="50" presetClass="entr" presetSubtype="0"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700" fill="hold"/>
                                            <p:tgtEl>
                                              <p:spTgt spid="9"/>
                                            </p:tgtEl>
                                            <p:attrNameLst>
                                              <p:attrName>ppt_w</p:attrName>
                                            </p:attrNameLst>
                                          </p:cBhvr>
                                          <p:tavLst>
                                            <p:tav tm="0">
                                              <p:val>
                                                <p:strVal val="#ppt_w+.3"/>
                                              </p:val>
                                            </p:tav>
                                            <p:tav tm="100000">
                                              <p:val>
                                                <p:strVal val="#ppt_w"/>
                                              </p:val>
                                            </p:tav>
                                          </p:tavLst>
                                        </p:anim>
                                        <p:anim calcmode="lin" valueType="num">
                                          <p:cBhvr>
                                            <p:cTn id="40" dur="700" fill="hold"/>
                                            <p:tgtEl>
                                              <p:spTgt spid="9"/>
                                            </p:tgtEl>
                                            <p:attrNameLst>
                                              <p:attrName>ppt_h</p:attrName>
                                            </p:attrNameLst>
                                          </p:cBhvr>
                                          <p:tavLst>
                                            <p:tav tm="0">
                                              <p:val>
                                                <p:strVal val="#ppt_h"/>
                                              </p:val>
                                            </p:tav>
                                            <p:tav tm="100000">
                                              <p:val>
                                                <p:strVal val="#ppt_h"/>
                                              </p:val>
                                            </p:tav>
                                          </p:tavLst>
                                        </p:anim>
                                        <p:animEffect transition="in" filter="fade">
                                          <p:cBhvr>
                                            <p:cTn id="41" dur="700"/>
                                            <p:tgtEl>
                                              <p:spTgt spid="9"/>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700" fill="hold"/>
                                            <p:tgtEl>
                                              <p:spTgt spid="8"/>
                                            </p:tgtEl>
                                            <p:attrNameLst>
                                              <p:attrName>ppt_w</p:attrName>
                                            </p:attrNameLst>
                                          </p:cBhvr>
                                          <p:tavLst>
                                            <p:tav tm="0">
                                              <p:val>
                                                <p:strVal val="#ppt_w+.3"/>
                                              </p:val>
                                            </p:tav>
                                            <p:tav tm="100000">
                                              <p:val>
                                                <p:strVal val="#ppt_w"/>
                                              </p:val>
                                            </p:tav>
                                          </p:tavLst>
                                        </p:anim>
                                        <p:anim calcmode="lin" valueType="num">
                                          <p:cBhvr>
                                            <p:cTn id="45" dur="700" fill="hold"/>
                                            <p:tgtEl>
                                              <p:spTgt spid="8"/>
                                            </p:tgtEl>
                                            <p:attrNameLst>
                                              <p:attrName>ppt_h</p:attrName>
                                            </p:attrNameLst>
                                          </p:cBhvr>
                                          <p:tavLst>
                                            <p:tav tm="0">
                                              <p:val>
                                                <p:strVal val="#ppt_h"/>
                                              </p:val>
                                            </p:tav>
                                            <p:tav tm="100000">
                                              <p:val>
                                                <p:strVal val="#ppt_h"/>
                                              </p:val>
                                            </p:tav>
                                          </p:tavLst>
                                        </p:anim>
                                        <p:animEffect transition="in" filter="fade">
                                          <p:cBhvr>
                                            <p:cTn id="46" dur="700"/>
                                            <p:tgtEl>
                                              <p:spTgt spid="8"/>
                                            </p:tgtEl>
                                          </p:cBhvr>
                                        </p:animEffect>
                                      </p:childTnLst>
                                      <p:subTnLst>
                                        <p:audio>
                                          <p:cMediaNode>
                                            <p:cTn display="0" masterRel="sameClick">
                                              <p:stCondLst>
                                                <p:cond evt="begin" delay="0">
                                                  <p:tn val="42"/>
                                                </p:cond>
                                              </p:stCondLst>
                                              <p:endCondLst>
                                                <p:cond evt="onStopAudio" delay="0">
                                                  <p:tgtEl>
                                                    <p:sldTgt/>
                                                  </p:tgtEl>
                                                </p:cond>
                                              </p:endCondLst>
                                            </p:cTn>
                                            <p:tgtEl>
                                              <p:sndTgt r:embed="rId17" name="suonho.wav"/>
                                            </p:tgtEl>
                                          </p:cMediaNode>
                                        </p:audio>
                                      </p:subTnLst>
                                    </p:cTn>
                                  </p:par>
                                </p:childTnLst>
                              </p:cTn>
                            </p:par>
                            <p:par>
                              <p:cTn id="47" fill="hold">
                                <p:stCondLst>
                                  <p:cond delay="10252"/>
                                </p:stCondLst>
                                <p:childTnLst>
                                  <p:par>
                                    <p:cTn id="48" presetID="14" presetClass="entr" presetSubtype="1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400"/>
                                            <p:tgtEl>
                                              <p:spTgt spid="5"/>
                                            </p:tgtEl>
                                          </p:cBhvr>
                                        </p:animEffect>
                                      </p:childTnLst>
                                      <p:subTnLst>
                                        <p:audio>
                                          <p:cMediaNode>
                                            <p:cTn display="0" masterRel="sameClick">
                                              <p:stCondLst>
                                                <p:cond evt="begin" delay="0">
                                                  <p:tn val="48"/>
                                                </p:cond>
                                              </p:stCondLst>
                                              <p:endCondLst>
                                                <p:cond evt="onStopAudio" delay="0">
                                                  <p:tgtEl>
                                                    <p:sldTgt/>
                                                  </p:tgtEl>
                                                </p:cond>
                                              </p:endCondLst>
                                            </p:cTn>
                                            <p:tgtEl>
                                              <p:sndTgt r:embed="rId18"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37879">
                    <p:cTn id="51"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277047" y="603617"/>
            <a:ext cx="5104956" cy="891895"/>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dirty="0">
                <a:solidFill>
                  <a:prstClr val="white"/>
                </a:solidFill>
                <a:latin typeface="Times New Roman" panose="02020603050405020304" pitchFamily="18" charset="0"/>
                <a:cs typeface="Times New Roman" panose="02020603050405020304" pitchFamily="18" charset="0"/>
              </a:rPr>
              <a:t>KHỞI ĐỘNG</a:t>
            </a:r>
          </a:p>
        </p:txBody>
      </p:sp>
      <p:pic>
        <p:nvPicPr>
          <p:cNvPr id="29" name="Picture 5" descr="n3"/>
          <p:cNvPicPr>
            <a:picLocks noChangeAspect="1" noChangeArrowheads="1"/>
          </p:cNvPicPr>
          <p:nvPr/>
        </p:nvPicPr>
        <p:blipFill>
          <a:blip r:embed="rId5"/>
          <a:srcRect/>
          <a:stretch>
            <a:fillRect/>
          </a:stretch>
        </p:blipFill>
        <p:spPr bwMode="auto">
          <a:xfrm rot="10800000" flipV="1">
            <a:off x="637372" y="305590"/>
            <a:ext cx="10812699" cy="218732"/>
          </a:xfrm>
          <a:prstGeom prst="rect">
            <a:avLst/>
          </a:prstGeom>
          <a:noFill/>
          <a:ln w="9525">
            <a:noFill/>
            <a:miter lim="800000"/>
            <a:headEnd/>
            <a:tailEnd/>
          </a:ln>
        </p:spPr>
      </p:pic>
      <p:pic>
        <p:nvPicPr>
          <p:cNvPr id="30" name="Picture 5" descr="n3"/>
          <p:cNvPicPr>
            <a:picLocks noChangeAspect="1" noChangeArrowheads="1"/>
          </p:cNvPicPr>
          <p:nvPr/>
        </p:nvPicPr>
        <p:blipFill>
          <a:blip r:embed="rId5"/>
          <a:srcRect/>
          <a:stretch>
            <a:fillRect/>
          </a:stretch>
        </p:blipFill>
        <p:spPr bwMode="auto">
          <a:xfrm rot="10800000" flipV="1">
            <a:off x="1846927" y="6503252"/>
            <a:ext cx="8475388" cy="171450"/>
          </a:xfrm>
          <a:prstGeom prst="rect">
            <a:avLst/>
          </a:prstGeom>
          <a:noFill/>
          <a:ln w="9525">
            <a:noFill/>
            <a:miter lim="800000"/>
            <a:headEnd/>
            <a:tailEnd/>
          </a:ln>
        </p:spPr>
      </p:pic>
      <p:grpSp>
        <p:nvGrpSpPr>
          <p:cNvPr id="17" name="Group 16"/>
          <p:cNvGrpSpPr/>
          <p:nvPr/>
        </p:nvGrpSpPr>
        <p:grpSpPr>
          <a:xfrm>
            <a:off x="1638237" y="6337478"/>
            <a:ext cx="509283" cy="50928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0" name="Group 19"/>
          <p:cNvGrpSpPr/>
          <p:nvPr/>
        </p:nvGrpSpPr>
        <p:grpSpPr>
          <a:xfrm>
            <a:off x="10037693" y="6337478"/>
            <a:ext cx="509283" cy="50928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3" name="Group 22"/>
          <p:cNvGrpSpPr/>
          <p:nvPr/>
        </p:nvGrpSpPr>
        <p:grpSpPr>
          <a:xfrm>
            <a:off x="128090" y="136674"/>
            <a:ext cx="509283" cy="50928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6" name="Group 25"/>
          <p:cNvGrpSpPr/>
          <p:nvPr/>
        </p:nvGrpSpPr>
        <p:grpSpPr>
          <a:xfrm>
            <a:off x="11599861" y="77663"/>
            <a:ext cx="509283" cy="50928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39" name="Rectangle 38">
            <a:hlinkClick r:id="rId6" action="ppaction://hlinkfile"/>
          </p:cNvPr>
          <p:cNvSpPr/>
          <p:nvPr/>
        </p:nvSpPr>
        <p:spPr>
          <a:xfrm>
            <a:off x="1" y="3667167"/>
            <a:ext cx="12192000" cy="1620905"/>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r>
              <a:rPr lang="it-IT" sz="6600" b="1">
                <a:solidFill>
                  <a:srgbClr val="FFFF00"/>
                </a:solidFill>
                <a:latin typeface="Times New Roman" panose="02020603050405020304" pitchFamily="18" charset="0"/>
                <a:cs typeface="Times New Roman" panose="02020603050405020304" pitchFamily="18" charset="0"/>
              </a:rPr>
              <a:t>TRÒ </a:t>
            </a:r>
            <a:r>
              <a:rPr lang="it-IT" sz="6600" b="1" smtClean="0">
                <a:solidFill>
                  <a:srgbClr val="FFFF00"/>
                </a:solidFill>
                <a:latin typeface="Times New Roman" panose="02020603050405020304" pitchFamily="18" charset="0"/>
                <a:cs typeface="Times New Roman" panose="02020603050405020304" pitchFamily="18" charset="0"/>
              </a:rPr>
              <a:t>CHƠI ĐOÁN TÊN </a:t>
            </a:r>
            <a:endParaRPr lang="en-US" sz="66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881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400"/>
                                        <p:tgtEl>
                                          <p:spTgt spid="39"/>
                                        </p:tgtEl>
                                      </p:cBhvr>
                                    </p:animEffect>
                                  </p:childTnLst>
                                  <p:subTnLst>
                                    <p:audio>
                                      <p:cMediaNode>
                                        <p:cTn display="0" masterRel="sameClick">
                                          <p:stCondLst>
                                            <p:cond evt="begin" delay="0">
                                              <p:tn val="5"/>
                                            </p:cond>
                                          </p:stCondLst>
                                          <p:endCondLst>
                                            <p:cond evt="onStopAudio" delay="0">
                                              <p:tgtEl>
                                                <p:sldTgt/>
                                              </p:tgtEl>
                                            </p:cond>
                                          </p:endCondLst>
                                        </p:cTn>
                                        <p:tgtEl>
                                          <p:sndTgt r:embed="rId3"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2322890" y="0"/>
            <a:ext cx="7675875" cy="114567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smtClean="0">
                <a:solidFill>
                  <a:schemeClr val="tx1"/>
                </a:solidFill>
                <a:latin typeface="Times New Roman" panose="02020603050405020304" pitchFamily="18" charset="0"/>
                <a:cs typeface="Times New Roman" panose="02020603050405020304" pitchFamily="18" charset="0"/>
              </a:rPr>
              <a:t>III. ĐỘ ÂM ĐIỆN</a:t>
            </a:r>
            <a:endParaRPr lang="en-US" sz="6000" b="1" dirty="0">
              <a:solidFill>
                <a:schemeClr val="tx1"/>
              </a:solidFill>
              <a:latin typeface="Times New Roman" panose="02020603050405020304" pitchFamily="18" charset="0"/>
              <a:cs typeface="Times New Roman" panose="02020603050405020304" pitchFamily="18" charset="0"/>
            </a:endParaRPr>
          </a:p>
        </p:txBody>
      </p:sp>
      <p:pic>
        <p:nvPicPr>
          <p:cNvPr id="6217" name="Picture 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5670"/>
            <a:ext cx="12192000" cy="571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4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17"/>
                                        </p:tgtEl>
                                        <p:attrNameLst>
                                          <p:attrName>style.visibility</p:attrName>
                                        </p:attrNameLst>
                                      </p:cBhvr>
                                      <p:to>
                                        <p:strVal val="visible"/>
                                      </p:to>
                                    </p:set>
                                    <p:animEffect transition="in" filter="fade">
                                      <p:cBhvr>
                                        <p:cTn id="7" dur="1000"/>
                                        <p:tgtEl>
                                          <p:spTgt spid="6217"/>
                                        </p:tgtEl>
                                      </p:cBhvr>
                                    </p:animEffect>
                                    <p:anim calcmode="lin" valueType="num">
                                      <p:cBhvr>
                                        <p:cTn id="8" dur="1000" fill="hold"/>
                                        <p:tgtEl>
                                          <p:spTgt spid="6217"/>
                                        </p:tgtEl>
                                        <p:attrNameLst>
                                          <p:attrName>ppt_x</p:attrName>
                                        </p:attrNameLst>
                                      </p:cBhvr>
                                      <p:tavLst>
                                        <p:tav tm="0">
                                          <p:val>
                                            <p:strVal val="#ppt_x"/>
                                          </p:val>
                                        </p:tav>
                                        <p:tav tm="100000">
                                          <p:val>
                                            <p:strVal val="#ppt_x"/>
                                          </p:val>
                                        </p:tav>
                                      </p:tavLst>
                                    </p:anim>
                                    <p:anim calcmode="lin" valueType="num">
                                      <p:cBhvr>
                                        <p:cTn id="9" dur="1000" fill="hold"/>
                                        <p:tgtEl>
                                          <p:spTgt spid="6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2322890" y="0"/>
            <a:ext cx="7675875" cy="114567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smtClean="0">
                <a:solidFill>
                  <a:schemeClr val="tx1"/>
                </a:solidFill>
                <a:latin typeface="Times New Roman" panose="02020603050405020304" pitchFamily="18" charset="0"/>
                <a:cs typeface="Times New Roman" panose="02020603050405020304" pitchFamily="18" charset="0"/>
              </a:rPr>
              <a:t>III. ĐỘ ÂM ĐIỆN</a:t>
            </a:r>
            <a:endParaRPr lang="en-US" sz="6000" b="1" dirty="0">
              <a:solidFill>
                <a:schemeClr val="tx1"/>
              </a:solidFill>
              <a:latin typeface="Times New Roman" panose="02020603050405020304" pitchFamily="18" charset="0"/>
              <a:cs typeface="Times New Roman" panose="02020603050405020304" pitchFamily="18" charset="0"/>
            </a:endParaRPr>
          </a:p>
        </p:txBody>
      </p:sp>
      <p:sp>
        <p:nvSpPr>
          <p:cNvPr id="4" name="Hình chữ nhật 3"/>
          <p:cNvSpPr/>
          <p:nvPr/>
        </p:nvSpPr>
        <p:spPr>
          <a:xfrm>
            <a:off x="64826" y="1418776"/>
            <a:ext cx="11206147" cy="1815882"/>
          </a:xfrm>
          <a:prstGeom prst="rect">
            <a:avLst/>
          </a:prstGeom>
        </p:spPr>
        <p:txBody>
          <a:bodyPr wrap="square">
            <a:spAutoFit/>
          </a:bodyPr>
          <a:lstStyle/>
          <a:p>
            <a:r>
              <a:rPr lang="en-US" sz="2800" b="1">
                <a:latin typeface="Times New Roman" pitchFamily="18" charset="0"/>
                <a:cs typeface="Times New Roman" pitchFamily="18" charset="0"/>
              </a:rPr>
              <a:t>Vận dụng </a:t>
            </a:r>
            <a:endParaRPr lang="vi-VN" sz="2800">
              <a:latin typeface="Times New Roman" pitchFamily="18" charset="0"/>
              <a:cs typeface="Times New Roman" pitchFamily="18" charset="0"/>
            </a:endParaRPr>
          </a:p>
          <a:p>
            <a:r>
              <a:rPr lang="en-US" sz="2800">
                <a:latin typeface="Times New Roman" pitchFamily="18" charset="0"/>
                <a:cs typeface="Times New Roman" pitchFamily="18" charset="0"/>
              </a:rPr>
              <a:t>Sử dụng bảng tuần hoàn, dựa vào sự biến đổi độ âm điện trong một chu kì và trong một nhóm A, hãy sắp xếp thứ tự độ âm điện tăng dần của:</a:t>
            </a:r>
            <a:endParaRPr lang="vi-VN" sz="2800">
              <a:latin typeface="Times New Roman" pitchFamily="18" charset="0"/>
              <a:cs typeface="Times New Roman" pitchFamily="18" charset="0"/>
            </a:endParaRPr>
          </a:p>
          <a:p>
            <a:r>
              <a:rPr lang="en-US" sz="2800" smtClean="0">
                <a:latin typeface="Times New Roman" pitchFamily="18" charset="0"/>
                <a:cs typeface="Times New Roman" pitchFamily="18" charset="0"/>
              </a:rPr>
              <a:t>b</a:t>
            </a:r>
            <a:r>
              <a:rPr lang="en-US" sz="2800">
                <a:latin typeface="Times New Roman" pitchFamily="18" charset="0"/>
                <a:cs typeface="Times New Roman" pitchFamily="18" charset="0"/>
              </a:rPr>
              <a:t>. Ca và Mg				c. P và S</a:t>
            </a:r>
            <a:endParaRPr lang="vi-VN" sz="2800">
              <a:latin typeface="Times New Roman" pitchFamily="18" charset="0"/>
              <a:cs typeface="Times New Roman" pitchFamily="18" charset="0"/>
            </a:endParaRPr>
          </a:p>
        </p:txBody>
      </p:sp>
      <p:sp>
        <p:nvSpPr>
          <p:cNvPr id="5" name="Hộp_Văn_Bản 4"/>
          <p:cNvSpPr txBox="1"/>
          <p:nvPr/>
        </p:nvSpPr>
        <p:spPr>
          <a:xfrm>
            <a:off x="340033" y="3687417"/>
            <a:ext cx="3965713" cy="2246769"/>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Ca, Mg thuộc cùng một nhóm A. Mà trong một nhóm A, độ âm điện giảm dần</a:t>
            </a:r>
          </a:p>
          <a:p>
            <a:r>
              <a:rPr lang="en-US" sz="2800" smtClean="0">
                <a:solidFill>
                  <a:srgbClr val="FF0000"/>
                </a:solidFill>
                <a:latin typeface="Times New Roman" pitchFamily="18" charset="0"/>
                <a:cs typeface="Times New Roman" pitchFamily="18" charset="0"/>
                <a:sym typeface="Wingdings" pitchFamily="2" charset="2"/>
              </a:rPr>
              <a:t> </a:t>
            </a:r>
            <a:endParaRPr lang="vi-VN" sz="2800">
              <a:solidFill>
                <a:srgbClr val="FF0000"/>
              </a:solidFill>
              <a:latin typeface="Times New Roman" pitchFamily="18" charset="0"/>
              <a:cs typeface="Times New Roman" pitchFamily="18" charset="0"/>
            </a:endParaRPr>
          </a:p>
        </p:txBody>
      </p:sp>
      <p:graphicFrame>
        <p:nvGraphicFramePr>
          <p:cNvPr id="7" name="Đối tượng 6"/>
          <p:cNvGraphicFramePr>
            <a:graphicFrameLocks noChangeAspect="1"/>
          </p:cNvGraphicFramePr>
          <p:nvPr>
            <p:extLst>
              <p:ext uri="{D42A27DB-BD31-4B8C-83A1-F6EECF244321}">
                <p14:modId xmlns:p14="http://schemas.microsoft.com/office/powerpoint/2010/main" val="1001233031"/>
              </p:ext>
            </p:extLst>
          </p:nvPr>
        </p:nvGraphicFramePr>
        <p:xfrm>
          <a:off x="914952" y="5305698"/>
          <a:ext cx="2358737" cy="896320"/>
        </p:xfrm>
        <a:graphic>
          <a:graphicData uri="http://schemas.openxmlformats.org/presentationml/2006/ole">
            <mc:AlternateContent xmlns:mc="http://schemas.openxmlformats.org/markup-compatibility/2006">
              <mc:Choice xmlns:v="urn:schemas-microsoft-com:vml" Requires="v">
                <p:oleObj spid="_x0000_s9226" name="Equation" r:id="rId3" imgW="634680" imgH="241200" progId="Equation.DSMT4">
                  <p:embed/>
                </p:oleObj>
              </mc:Choice>
              <mc:Fallback>
                <p:oleObj name="Equation" r:id="rId3" imgW="634680" imgH="241200" progId="Equation.DSMT4">
                  <p:embed/>
                  <p:pic>
                    <p:nvPicPr>
                      <p:cNvPr id="0" name=""/>
                      <p:cNvPicPr/>
                      <p:nvPr/>
                    </p:nvPicPr>
                    <p:blipFill>
                      <a:blip r:embed="rId4"/>
                      <a:stretch>
                        <a:fillRect/>
                      </a:stretch>
                    </p:blipFill>
                    <p:spPr>
                      <a:xfrm>
                        <a:off x="914952" y="5305698"/>
                        <a:ext cx="2358737" cy="896320"/>
                      </a:xfrm>
                      <a:prstGeom prst="rect">
                        <a:avLst/>
                      </a:prstGeom>
                    </p:spPr>
                  </p:pic>
                </p:oleObj>
              </mc:Fallback>
            </mc:AlternateContent>
          </a:graphicData>
        </a:graphic>
      </p:graphicFrame>
      <p:sp>
        <p:nvSpPr>
          <p:cNvPr id="9" name="Hộp_Văn_Bản 8"/>
          <p:cNvSpPr txBox="1"/>
          <p:nvPr/>
        </p:nvSpPr>
        <p:spPr>
          <a:xfrm>
            <a:off x="5949015" y="3687416"/>
            <a:ext cx="5053602"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P</a:t>
            </a:r>
            <a:r>
              <a:rPr lang="en-US" sz="2800" smtClean="0">
                <a:solidFill>
                  <a:srgbClr val="FF0000"/>
                </a:solidFill>
                <a:latin typeface="Times New Roman" pitchFamily="18" charset="0"/>
                <a:cs typeface="Times New Roman" pitchFamily="18" charset="0"/>
              </a:rPr>
              <a:t>, S thuộc cùng một chu kì. Mà trong một chu kì, độ âm điện tăng dần</a:t>
            </a:r>
          </a:p>
          <a:p>
            <a:r>
              <a:rPr lang="en-US" sz="2800" smtClean="0">
                <a:solidFill>
                  <a:srgbClr val="FF0000"/>
                </a:solidFill>
                <a:latin typeface="Times New Roman" pitchFamily="18" charset="0"/>
                <a:cs typeface="Times New Roman" pitchFamily="18" charset="0"/>
                <a:sym typeface="Wingdings" pitchFamily="2" charset="2"/>
              </a:rPr>
              <a:t> </a:t>
            </a:r>
            <a:endParaRPr lang="vi-VN" sz="2800">
              <a:solidFill>
                <a:srgbClr val="FF0000"/>
              </a:solidFill>
              <a:latin typeface="Times New Roman" pitchFamily="18" charset="0"/>
              <a:cs typeface="Times New Roman" pitchFamily="18" charset="0"/>
            </a:endParaRPr>
          </a:p>
        </p:txBody>
      </p:sp>
      <p:graphicFrame>
        <p:nvGraphicFramePr>
          <p:cNvPr id="10" name="Đối tượng 9"/>
          <p:cNvGraphicFramePr>
            <a:graphicFrameLocks noChangeAspect="1"/>
          </p:cNvGraphicFramePr>
          <p:nvPr>
            <p:extLst>
              <p:ext uri="{D42A27DB-BD31-4B8C-83A1-F6EECF244321}">
                <p14:modId xmlns:p14="http://schemas.microsoft.com/office/powerpoint/2010/main" val="1089302039"/>
              </p:ext>
            </p:extLst>
          </p:nvPr>
        </p:nvGraphicFramePr>
        <p:xfrm>
          <a:off x="6600343" y="4810801"/>
          <a:ext cx="2120374" cy="930896"/>
        </p:xfrm>
        <a:graphic>
          <a:graphicData uri="http://schemas.openxmlformats.org/presentationml/2006/ole">
            <mc:AlternateContent xmlns:mc="http://schemas.openxmlformats.org/markup-compatibility/2006">
              <mc:Choice xmlns:v="urn:schemas-microsoft-com:vml" Requires="v">
                <p:oleObj spid="_x0000_s9227" name="Equation" r:id="rId5" imgW="520560" imgH="228600" progId="Equation.DSMT4">
                  <p:embed/>
                </p:oleObj>
              </mc:Choice>
              <mc:Fallback>
                <p:oleObj name="Equation" r:id="rId5" imgW="520560" imgH="228600" progId="Equation.DSMT4">
                  <p:embed/>
                  <p:pic>
                    <p:nvPicPr>
                      <p:cNvPr id="0" name=""/>
                      <p:cNvPicPr/>
                      <p:nvPr/>
                    </p:nvPicPr>
                    <p:blipFill>
                      <a:blip r:embed="rId6"/>
                      <a:stretch>
                        <a:fillRect/>
                      </a:stretch>
                    </p:blipFill>
                    <p:spPr>
                      <a:xfrm>
                        <a:off x="6600343" y="4810801"/>
                        <a:ext cx="2120374" cy="930896"/>
                      </a:xfrm>
                      <a:prstGeom prst="rect">
                        <a:avLst/>
                      </a:prstGeom>
                    </p:spPr>
                  </p:pic>
                </p:oleObj>
              </mc:Fallback>
            </mc:AlternateContent>
          </a:graphicData>
        </a:graphic>
      </p:graphicFrame>
    </p:spTree>
    <p:extLst>
      <p:ext uri="{BB962C8B-B14F-4D97-AF65-F5344CB8AC3E}">
        <p14:creationId xmlns:p14="http://schemas.microsoft.com/office/powerpoint/2010/main" val="373920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2322890" y="0"/>
            <a:ext cx="7675875" cy="114567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smtClean="0">
                <a:solidFill>
                  <a:schemeClr val="tx1"/>
                </a:solidFill>
                <a:latin typeface="Times New Roman" panose="02020603050405020304" pitchFamily="18" charset="0"/>
                <a:cs typeface="Times New Roman" panose="02020603050405020304" pitchFamily="18" charset="0"/>
              </a:rPr>
              <a:t>III. ĐỘ ÂM ĐIỆN</a:t>
            </a:r>
            <a:endParaRPr lang="en-US" sz="6000" b="1" dirty="0">
              <a:solidFill>
                <a:schemeClr val="tx1"/>
              </a:solidFill>
              <a:latin typeface="Times New Roman" panose="02020603050405020304" pitchFamily="18" charset="0"/>
              <a:cs typeface="Times New Roman" panose="02020603050405020304" pitchFamily="18" charset="0"/>
            </a:endParaRPr>
          </a:p>
        </p:txBody>
      </p:sp>
      <p:sp>
        <p:nvSpPr>
          <p:cNvPr id="4" name="Hình chữ nhật 3"/>
          <p:cNvSpPr/>
          <p:nvPr/>
        </p:nvSpPr>
        <p:spPr>
          <a:xfrm>
            <a:off x="64826" y="1418776"/>
            <a:ext cx="11206147" cy="1815882"/>
          </a:xfrm>
          <a:prstGeom prst="rect">
            <a:avLst/>
          </a:prstGeom>
        </p:spPr>
        <p:txBody>
          <a:bodyPr wrap="square">
            <a:spAutoFit/>
          </a:bodyPr>
          <a:lstStyle/>
          <a:p>
            <a:r>
              <a:rPr lang="en-US" sz="2800" b="1" smtClean="0">
                <a:latin typeface="Times New Roman" pitchFamily="18" charset="0"/>
                <a:cs typeface="Times New Roman" pitchFamily="18" charset="0"/>
              </a:rPr>
              <a:t>Bài 4 (SGK – Tr37)</a:t>
            </a:r>
            <a:endParaRPr lang="vi-VN" sz="2800">
              <a:latin typeface="Times New Roman" pitchFamily="18" charset="0"/>
              <a:cs typeface="Times New Roman" pitchFamily="18" charset="0"/>
            </a:endParaRPr>
          </a:p>
          <a:p>
            <a:r>
              <a:rPr lang="en-US" sz="2800" smtClean="0">
                <a:latin typeface="Times New Roman" pitchFamily="18" charset="0"/>
                <a:cs typeface="Times New Roman" pitchFamily="18" charset="0"/>
              </a:rPr>
              <a:t>Dãy các nguyên tố hóa học được sắp xếp theo thứ tự tăng dần là Ca, Mg, P, S. Hãy giải thích sự sắp xếp này dựa trên sự biến đổi độ âm điện theo chu kì và nhóm A</a:t>
            </a:r>
            <a:endParaRPr lang="vi-VN" sz="2800">
              <a:latin typeface="Times New Roman" pitchFamily="18" charset="0"/>
              <a:cs typeface="Times New Roman" pitchFamily="18" charset="0"/>
            </a:endParaRPr>
          </a:p>
        </p:txBody>
      </p:sp>
      <p:sp>
        <p:nvSpPr>
          <p:cNvPr id="5" name="Hộp_Văn_Bản 4"/>
          <p:cNvSpPr txBox="1"/>
          <p:nvPr/>
        </p:nvSpPr>
        <p:spPr>
          <a:xfrm>
            <a:off x="340034" y="3256529"/>
            <a:ext cx="2641706" cy="2677656"/>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Ca, Mg thuộc cùng một nhóm A. Mà trong một nhóm A, độ âm điện giảm dần</a:t>
            </a:r>
          </a:p>
          <a:p>
            <a:r>
              <a:rPr lang="en-US" sz="2800" smtClean="0">
                <a:solidFill>
                  <a:srgbClr val="FF0000"/>
                </a:solidFill>
                <a:latin typeface="Times New Roman" pitchFamily="18" charset="0"/>
                <a:cs typeface="Times New Roman" pitchFamily="18" charset="0"/>
                <a:sym typeface="Wingdings" pitchFamily="2" charset="2"/>
              </a:rPr>
              <a:t> </a:t>
            </a:r>
            <a:endParaRPr lang="vi-VN" sz="2800">
              <a:solidFill>
                <a:srgbClr val="FF0000"/>
              </a:solidFill>
              <a:latin typeface="Times New Roman" pitchFamily="18" charset="0"/>
              <a:cs typeface="Times New Roman" pitchFamily="18" charset="0"/>
            </a:endParaRPr>
          </a:p>
        </p:txBody>
      </p:sp>
      <p:graphicFrame>
        <p:nvGraphicFramePr>
          <p:cNvPr id="7" name="Đối tượng 6"/>
          <p:cNvGraphicFramePr>
            <a:graphicFrameLocks noChangeAspect="1"/>
          </p:cNvGraphicFramePr>
          <p:nvPr>
            <p:extLst>
              <p:ext uri="{D42A27DB-BD31-4B8C-83A1-F6EECF244321}">
                <p14:modId xmlns:p14="http://schemas.microsoft.com/office/powerpoint/2010/main" val="2820770324"/>
              </p:ext>
            </p:extLst>
          </p:nvPr>
        </p:nvGraphicFramePr>
        <p:xfrm>
          <a:off x="855318" y="5486025"/>
          <a:ext cx="2358737" cy="896320"/>
        </p:xfrm>
        <a:graphic>
          <a:graphicData uri="http://schemas.openxmlformats.org/presentationml/2006/ole">
            <mc:AlternateContent xmlns:mc="http://schemas.openxmlformats.org/markup-compatibility/2006">
              <mc:Choice xmlns:v="urn:schemas-microsoft-com:vml" Requires="v">
                <p:oleObj spid="_x0000_s8245" name="Equation" r:id="rId3" imgW="634680" imgH="241200" progId="Equation.DSMT4">
                  <p:embed/>
                </p:oleObj>
              </mc:Choice>
              <mc:Fallback>
                <p:oleObj name="Equation" r:id="rId3" imgW="634680" imgH="241200" progId="Equation.DSMT4">
                  <p:embed/>
                  <p:pic>
                    <p:nvPicPr>
                      <p:cNvPr id="0" name=""/>
                      <p:cNvPicPr/>
                      <p:nvPr/>
                    </p:nvPicPr>
                    <p:blipFill>
                      <a:blip r:embed="rId4"/>
                      <a:stretch>
                        <a:fillRect/>
                      </a:stretch>
                    </p:blipFill>
                    <p:spPr>
                      <a:xfrm>
                        <a:off x="855318" y="5486025"/>
                        <a:ext cx="2358737" cy="896320"/>
                      </a:xfrm>
                      <a:prstGeom prst="rect">
                        <a:avLst/>
                      </a:prstGeom>
                    </p:spPr>
                  </p:pic>
                </p:oleObj>
              </mc:Fallback>
            </mc:AlternateContent>
          </a:graphicData>
        </a:graphic>
      </p:graphicFrame>
      <p:sp>
        <p:nvSpPr>
          <p:cNvPr id="9" name="Hộp_Văn_Bản 8"/>
          <p:cNvSpPr txBox="1"/>
          <p:nvPr/>
        </p:nvSpPr>
        <p:spPr>
          <a:xfrm>
            <a:off x="6714329" y="2923039"/>
            <a:ext cx="2628455" cy="2677656"/>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P</a:t>
            </a:r>
            <a:r>
              <a:rPr lang="en-US" sz="2800" smtClean="0">
                <a:solidFill>
                  <a:srgbClr val="FF0000"/>
                </a:solidFill>
                <a:latin typeface="Times New Roman" pitchFamily="18" charset="0"/>
                <a:cs typeface="Times New Roman" pitchFamily="18" charset="0"/>
              </a:rPr>
              <a:t>, S thuộc cùng một chu kì. Mà trong một chu kì, độ âm điện tăng dần</a:t>
            </a:r>
          </a:p>
          <a:p>
            <a:r>
              <a:rPr lang="en-US" sz="2800" smtClean="0">
                <a:solidFill>
                  <a:srgbClr val="FF0000"/>
                </a:solidFill>
                <a:latin typeface="Times New Roman" pitchFamily="18" charset="0"/>
                <a:cs typeface="Times New Roman" pitchFamily="18" charset="0"/>
                <a:sym typeface="Wingdings" pitchFamily="2" charset="2"/>
              </a:rPr>
              <a:t> </a:t>
            </a:r>
            <a:endParaRPr lang="vi-VN" sz="2800">
              <a:solidFill>
                <a:srgbClr val="FF0000"/>
              </a:solidFill>
              <a:latin typeface="Times New Roman" pitchFamily="18" charset="0"/>
              <a:cs typeface="Times New Roman" pitchFamily="18" charset="0"/>
            </a:endParaRPr>
          </a:p>
        </p:txBody>
      </p:sp>
      <p:graphicFrame>
        <p:nvGraphicFramePr>
          <p:cNvPr id="10" name="Đối tượng 9"/>
          <p:cNvGraphicFramePr>
            <a:graphicFrameLocks noChangeAspect="1"/>
          </p:cNvGraphicFramePr>
          <p:nvPr>
            <p:extLst>
              <p:ext uri="{D42A27DB-BD31-4B8C-83A1-F6EECF244321}">
                <p14:modId xmlns:p14="http://schemas.microsoft.com/office/powerpoint/2010/main" val="1163528880"/>
              </p:ext>
            </p:extLst>
          </p:nvPr>
        </p:nvGraphicFramePr>
        <p:xfrm>
          <a:off x="7222410" y="5244577"/>
          <a:ext cx="2120374" cy="930896"/>
        </p:xfrm>
        <a:graphic>
          <a:graphicData uri="http://schemas.openxmlformats.org/presentationml/2006/ole">
            <mc:AlternateContent xmlns:mc="http://schemas.openxmlformats.org/markup-compatibility/2006">
              <mc:Choice xmlns:v="urn:schemas-microsoft-com:vml" Requires="v">
                <p:oleObj spid="_x0000_s8246" name="Equation" r:id="rId5" imgW="520560" imgH="228600" progId="Equation.DSMT4">
                  <p:embed/>
                </p:oleObj>
              </mc:Choice>
              <mc:Fallback>
                <p:oleObj name="Equation" r:id="rId5" imgW="520560" imgH="228600" progId="Equation.DSMT4">
                  <p:embed/>
                  <p:pic>
                    <p:nvPicPr>
                      <p:cNvPr id="0" name=""/>
                      <p:cNvPicPr/>
                      <p:nvPr/>
                    </p:nvPicPr>
                    <p:blipFill>
                      <a:blip r:embed="rId6"/>
                      <a:stretch>
                        <a:fillRect/>
                      </a:stretch>
                    </p:blipFill>
                    <p:spPr>
                      <a:xfrm>
                        <a:off x="7222410" y="5244577"/>
                        <a:ext cx="2120374" cy="930896"/>
                      </a:xfrm>
                      <a:prstGeom prst="rect">
                        <a:avLst/>
                      </a:prstGeom>
                    </p:spPr>
                  </p:pic>
                </p:oleObj>
              </mc:Fallback>
            </mc:AlternateContent>
          </a:graphicData>
        </a:graphic>
      </p:graphicFrame>
      <p:sp>
        <p:nvSpPr>
          <p:cNvPr id="8" name="Hộp_Văn_Bản 7"/>
          <p:cNvSpPr txBox="1"/>
          <p:nvPr/>
        </p:nvSpPr>
        <p:spPr>
          <a:xfrm>
            <a:off x="3397972" y="3032369"/>
            <a:ext cx="2628455" cy="2677656"/>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Mg, P thuộc cùng một chu kì. Mà trong một chu kì, độ âm điện tăng dần</a:t>
            </a:r>
          </a:p>
          <a:p>
            <a:r>
              <a:rPr lang="en-US" sz="2800" smtClean="0">
                <a:solidFill>
                  <a:srgbClr val="FF0000"/>
                </a:solidFill>
                <a:latin typeface="Times New Roman" pitchFamily="18" charset="0"/>
                <a:cs typeface="Times New Roman" pitchFamily="18" charset="0"/>
                <a:sym typeface="Wingdings" pitchFamily="2" charset="2"/>
              </a:rPr>
              <a:t> </a:t>
            </a:r>
            <a:endParaRPr lang="vi-VN" sz="2800">
              <a:solidFill>
                <a:srgbClr val="FF0000"/>
              </a:solidFill>
              <a:latin typeface="Times New Roman" pitchFamily="18" charset="0"/>
              <a:cs typeface="Times New Roman" pitchFamily="18" charset="0"/>
            </a:endParaRPr>
          </a:p>
        </p:txBody>
      </p:sp>
      <p:graphicFrame>
        <p:nvGraphicFramePr>
          <p:cNvPr id="3" name="Đối tượng 2"/>
          <p:cNvGraphicFramePr>
            <a:graphicFrameLocks noChangeAspect="1"/>
          </p:cNvGraphicFramePr>
          <p:nvPr>
            <p:extLst>
              <p:ext uri="{D42A27DB-BD31-4B8C-83A1-F6EECF244321}">
                <p14:modId xmlns:p14="http://schemas.microsoft.com/office/powerpoint/2010/main" val="861247625"/>
              </p:ext>
            </p:extLst>
          </p:nvPr>
        </p:nvGraphicFramePr>
        <p:xfrm>
          <a:off x="3935827" y="5287457"/>
          <a:ext cx="2090600" cy="845136"/>
        </p:xfrm>
        <a:graphic>
          <a:graphicData uri="http://schemas.openxmlformats.org/presentationml/2006/ole">
            <mc:AlternateContent xmlns:mc="http://schemas.openxmlformats.org/markup-compatibility/2006">
              <mc:Choice xmlns:v="urn:schemas-microsoft-com:vml" Requires="v">
                <p:oleObj spid="_x0000_s8247" name="Equation" r:id="rId7" imgW="596880" imgH="241200" progId="Equation.DSMT4">
                  <p:embed/>
                </p:oleObj>
              </mc:Choice>
              <mc:Fallback>
                <p:oleObj name="Equation" r:id="rId7" imgW="596880" imgH="241200" progId="Equation.DSMT4">
                  <p:embed/>
                  <p:pic>
                    <p:nvPicPr>
                      <p:cNvPr id="0" name=""/>
                      <p:cNvPicPr/>
                      <p:nvPr/>
                    </p:nvPicPr>
                    <p:blipFill>
                      <a:blip r:embed="rId8"/>
                      <a:stretch>
                        <a:fillRect/>
                      </a:stretch>
                    </p:blipFill>
                    <p:spPr>
                      <a:xfrm>
                        <a:off x="3935827" y="5287457"/>
                        <a:ext cx="2090600" cy="845136"/>
                      </a:xfrm>
                      <a:prstGeom prst="rect">
                        <a:avLst/>
                      </a:prstGeom>
                    </p:spPr>
                  </p:pic>
                </p:oleObj>
              </mc:Fallback>
            </mc:AlternateContent>
          </a:graphicData>
        </a:graphic>
      </p:graphicFrame>
    </p:spTree>
    <p:extLst>
      <p:ext uri="{BB962C8B-B14F-4D97-AF65-F5344CB8AC3E}">
        <p14:creationId xmlns:p14="http://schemas.microsoft.com/office/powerpoint/2010/main" val="39977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FD6FC3-EF49-0B1B-AB3A-090D4E321CDD}"/>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xmlns="" id="{6CEF98BD-8C35-7DAB-F2F9-649129396E43}"/>
              </a:ext>
            </a:extLst>
          </p:cNvPr>
          <p:cNvGrpSpPr/>
          <p:nvPr/>
        </p:nvGrpSpPr>
        <p:grpSpPr>
          <a:xfrm>
            <a:off x="225679" y="421177"/>
            <a:ext cx="11816692" cy="3524599"/>
            <a:chOff x="374650" y="381000"/>
            <a:chExt cx="11442700" cy="6165850"/>
          </a:xfrm>
        </p:grpSpPr>
        <p:sp>
          <p:nvSpPr>
            <p:cNvPr id="6" name="Rectangle 5">
              <a:extLst>
                <a:ext uri="{FF2B5EF4-FFF2-40B4-BE49-F238E27FC236}">
                  <a16:creationId xmlns:a16="http://schemas.microsoft.com/office/drawing/2014/main" xmlns="" id="{C40A435C-2BC5-B0E0-C6AC-6D1A3649F5BA}"/>
                </a:ext>
              </a:extLst>
            </p:cNvPr>
            <p:cNvSpPr/>
            <p:nvPr/>
          </p:nvSpPr>
          <p:spPr>
            <a:xfrm>
              <a:off x="374650" y="381000"/>
              <a:ext cx="11442700" cy="6165850"/>
            </a:xfrm>
            <a:prstGeom prst="rect">
              <a:avLst/>
            </a:prstGeom>
            <a:solidFill>
              <a:schemeClr val="bg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CC10648-C99B-7A79-E31C-061BA0DA02D2}"/>
                </a:ext>
              </a:extLst>
            </p:cNvPr>
            <p:cNvSpPr/>
            <p:nvPr/>
          </p:nvSpPr>
          <p:spPr>
            <a:xfrm>
              <a:off x="467366" y="615591"/>
              <a:ext cx="11276341" cy="57233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xmlns="" id="{F4C65B32-545E-30F2-AE04-E28525B8ADD0}"/>
              </a:ext>
            </a:extLst>
          </p:cNvPr>
          <p:cNvSpPr txBox="1"/>
          <p:nvPr/>
        </p:nvSpPr>
        <p:spPr>
          <a:xfrm>
            <a:off x="422529" y="599395"/>
            <a:ext cx="11243001" cy="2831544"/>
          </a:xfrm>
          <a:prstGeom prst="rect">
            <a:avLst/>
          </a:prstGeom>
          <a:noFill/>
        </p:spPr>
        <p:txBody>
          <a:bodyPr wrap="square" rtlCol="0">
            <a:spAutoFit/>
          </a:bodyPr>
          <a:lstStyle/>
          <a:p>
            <a:pPr algn="just"/>
            <a:r>
              <a:rPr lang="en-US" sz="3400" b="1">
                <a:latin typeface="Times New Roman" pitchFamily="18" charset="0"/>
                <a:ea typeface="#9Slide03 Roboto" panose="02000000000000000000" pitchFamily="2" charset="0"/>
                <a:cs typeface="Times New Roman" pitchFamily="18" charset="0"/>
              </a:rPr>
              <a:t>Bài </a:t>
            </a:r>
            <a:r>
              <a:rPr lang="en-US" sz="3400" b="1" smtClean="0">
                <a:latin typeface="Times New Roman" pitchFamily="18" charset="0"/>
                <a:ea typeface="#9Slide03 Roboto" panose="02000000000000000000" pitchFamily="2" charset="0"/>
                <a:cs typeface="Times New Roman" pitchFamily="18" charset="0"/>
              </a:rPr>
              <a:t>tập 5: </a:t>
            </a:r>
            <a:r>
              <a:rPr lang="en-US" sz="2400">
                <a:latin typeface="Times New Roman" pitchFamily="18" charset="0"/>
                <a:ea typeface="#9Slide03 Roboto" panose="02000000000000000000" pitchFamily="2" charset="0"/>
                <a:cs typeface="Times New Roman" pitchFamily="18" charset="0"/>
              </a:rPr>
              <a:t>Almelec là hợp kim của aluminium với một lượng nhỏ magnesium và silicon (98,8% aluminium; 0,7% magnesium và 0,5% silicon). Almelec được sử dụng làm dây điện cao thế do nhẹ, dẫn điện tốt và bền. Dựa vào bảng tuần hoàn các nguyên tố hóa học, hãy:</a:t>
            </a:r>
          </a:p>
          <a:p>
            <a:pPr marL="457200" indent="-457200" algn="just">
              <a:buAutoNum type="alphaLcParenR"/>
            </a:pPr>
            <a:r>
              <a:rPr lang="en-US" sz="2400">
                <a:latin typeface="Times New Roman" pitchFamily="18" charset="0"/>
                <a:ea typeface="#9Slide03 Roboto" panose="02000000000000000000" pitchFamily="2" charset="0"/>
                <a:cs typeface="Times New Roman" pitchFamily="18" charset="0"/>
              </a:rPr>
              <a:t>Sắp xếp theo thứ tự tăng dần về bán kính nguyên tử của các nguyên tố hóa học có trong almelec.</a:t>
            </a:r>
          </a:p>
          <a:p>
            <a:pPr marL="457200" indent="-457200" algn="just">
              <a:buAutoNum type="alphaLcParenR"/>
            </a:pPr>
            <a:r>
              <a:rPr lang="en-US" sz="2400">
                <a:latin typeface="Times New Roman" pitchFamily="18" charset="0"/>
                <a:ea typeface="#9Slide03 Roboto" panose="02000000000000000000" pitchFamily="2" charset="0"/>
                <a:cs typeface="Times New Roman" pitchFamily="18" charset="0"/>
              </a:rPr>
              <a:t>Cho biết thứ tự giảm dần về độ âm điện của các nguyên tố hóa học có trong almelec.</a:t>
            </a:r>
          </a:p>
        </p:txBody>
      </p:sp>
      <p:grpSp>
        <p:nvGrpSpPr>
          <p:cNvPr id="14" name="Group 13">
            <a:extLst>
              <a:ext uri="{FF2B5EF4-FFF2-40B4-BE49-F238E27FC236}">
                <a16:creationId xmlns:a16="http://schemas.microsoft.com/office/drawing/2014/main" xmlns="" id="{260DAF5D-D577-B1D4-7ABE-BB93CA927DD8}"/>
              </a:ext>
            </a:extLst>
          </p:cNvPr>
          <p:cNvGrpSpPr/>
          <p:nvPr/>
        </p:nvGrpSpPr>
        <p:grpSpPr>
          <a:xfrm>
            <a:off x="225205" y="4250576"/>
            <a:ext cx="11816691" cy="2177936"/>
            <a:chOff x="93656" y="381000"/>
            <a:chExt cx="11451658" cy="6165850"/>
          </a:xfrm>
        </p:grpSpPr>
        <p:sp>
          <p:nvSpPr>
            <p:cNvPr id="15" name="Rectangle 14">
              <a:extLst>
                <a:ext uri="{FF2B5EF4-FFF2-40B4-BE49-F238E27FC236}">
                  <a16:creationId xmlns:a16="http://schemas.microsoft.com/office/drawing/2014/main" xmlns="" id="{AC177E3F-9D90-D825-7BB1-6B7E6D1CF15D}"/>
                </a:ext>
              </a:extLst>
            </p:cNvPr>
            <p:cNvSpPr/>
            <p:nvPr/>
          </p:nvSpPr>
          <p:spPr>
            <a:xfrm>
              <a:off x="93656" y="381000"/>
              <a:ext cx="11451658" cy="6165850"/>
            </a:xfrm>
            <a:prstGeom prst="rect">
              <a:avLst/>
            </a:prstGeom>
            <a:solidFill>
              <a:schemeClr val="bg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1D31E52-02C9-510E-E631-BFA87CAF32A8}"/>
                </a:ext>
              </a:extLst>
            </p:cNvPr>
            <p:cNvSpPr/>
            <p:nvPr/>
          </p:nvSpPr>
          <p:spPr>
            <a:xfrm>
              <a:off x="186906" y="615142"/>
              <a:ext cx="11285170" cy="573014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TextBox 12">
            <a:extLst>
              <a:ext uri="{FF2B5EF4-FFF2-40B4-BE49-F238E27FC236}">
                <a16:creationId xmlns:a16="http://schemas.microsoft.com/office/drawing/2014/main" xmlns="" id="{DDD3A2A7-21FA-8024-208C-E89F85BB53CD}"/>
              </a:ext>
            </a:extLst>
          </p:cNvPr>
          <p:cNvSpPr txBox="1"/>
          <p:nvPr/>
        </p:nvSpPr>
        <p:spPr>
          <a:xfrm>
            <a:off x="4747187" y="4482593"/>
            <a:ext cx="3471328" cy="523220"/>
          </a:xfrm>
          <a:prstGeom prst="rect">
            <a:avLst/>
          </a:prstGeom>
          <a:noFill/>
        </p:spPr>
        <p:txBody>
          <a:bodyPr wrap="square" rtlCol="0">
            <a:spAutoFit/>
          </a:bodyPr>
          <a:lstStyle/>
          <a:p>
            <a:pPr algn="just"/>
            <a:r>
              <a:rPr lang="en-US" sz="2800">
                <a:solidFill>
                  <a:srgbClr val="E01E26"/>
                </a:solidFill>
                <a:latin typeface="Times New Roman" pitchFamily="18" charset="0"/>
                <a:cs typeface="Times New Roman" pitchFamily="18" charset="0"/>
              </a:rPr>
              <a:t>Hướng dẫn giải</a:t>
            </a:r>
          </a:p>
        </p:txBody>
      </p:sp>
      <p:sp>
        <p:nvSpPr>
          <p:cNvPr id="17" name="TextBox 16">
            <a:extLst>
              <a:ext uri="{FF2B5EF4-FFF2-40B4-BE49-F238E27FC236}">
                <a16:creationId xmlns:a16="http://schemas.microsoft.com/office/drawing/2014/main" xmlns="" id="{C97F0CBB-983A-6210-76AE-BA69841FC59D}"/>
              </a:ext>
            </a:extLst>
          </p:cNvPr>
          <p:cNvSpPr txBox="1"/>
          <p:nvPr/>
        </p:nvSpPr>
        <p:spPr>
          <a:xfrm>
            <a:off x="474504" y="5230236"/>
            <a:ext cx="11243001" cy="1200329"/>
          </a:xfrm>
          <a:prstGeom prst="rect">
            <a:avLst/>
          </a:prstGeom>
          <a:noFill/>
        </p:spPr>
        <p:txBody>
          <a:bodyPr wrap="square" rtlCol="0">
            <a:spAutoFit/>
          </a:bodyPr>
          <a:lstStyle/>
          <a:p>
            <a:pPr algn="just"/>
            <a:r>
              <a:rPr lang="en-US" sz="2400" smtClean="0">
                <a:latin typeface="Times New Roman" pitchFamily="18" charset="0"/>
                <a:ea typeface="#9Slide03 Roboto" panose="02000000000000000000" pitchFamily="2" charset="0"/>
                <a:cs typeface="Times New Roman" pitchFamily="18" charset="0"/>
              </a:rPr>
              <a:t>Mg, Al, Si đều thuộc cùng chu kì 3</a:t>
            </a:r>
          </a:p>
          <a:p>
            <a:pPr algn="just"/>
            <a:r>
              <a:rPr lang="en-US" sz="2400" smtClean="0">
                <a:latin typeface="Times New Roman" pitchFamily="18" charset="0"/>
                <a:ea typeface="#9Slide03 Roboto" panose="02000000000000000000" pitchFamily="2" charset="0"/>
                <a:cs typeface="Times New Roman" pitchFamily="18" charset="0"/>
              </a:rPr>
              <a:t>a) Sắp </a:t>
            </a:r>
            <a:r>
              <a:rPr lang="en-US" sz="2400">
                <a:latin typeface="Times New Roman" pitchFamily="18" charset="0"/>
                <a:ea typeface="#9Slide03 Roboto" panose="02000000000000000000" pitchFamily="2" charset="0"/>
                <a:cs typeface="Times New Roman" pitchFamily="18" charset="0"/>
              </a:rPr>
              <a:t>xếp theo thứ tự tăng dần về bán kính nguyên tử: Si &lt; Al &lt; Mg</a:t>
            </a:r>
          </a:p>
          <a:p>
            <a:pPr algn="just"/>
            <a:r>
              <a:rPr lang="en-US" sz="2400" smtClean="0">
                <a:latin typeface="Times New Roman" pitchFamily="18" charset="0"/>
                <a:ea typeface="#9Slide03 Roboto" panose="02000000000000000000" pitchFamily="2" charset="0"/>
                <a:cs typeface="Times New Roman" pitchFamily="18" charset="0"/>
              </a:rPr>
              <a:t>b) Thứ </a:t>
            </a:r>
            <a:r>
              <a:rPr lang="en-US" sz="2400">
                <a:latin typeface="Times New Roman" pitchFamily="18" charset="0"/>
                <a:ea typeface="#9Slide03 Roboto" panose="02000000000000000000" pitchFamily="2" charset="0"/>
                <a:cs typeface="Times New Roman" pitchFamily="18" charset="0"/>
              </a:rPr>
              <a:t>tự giảm dần về độ âm điện: Si &gt; Al &gt; Mg</a:t>
            </a:r>
          </a:p>
        </p:txBody>
      </p:sp>
    </p:spTree>
    <p:extLst>
      <p:ext uri="{BB962C8B-B14F-4D97-AF65-F5344CB8AC3E}">
        <p14:creationId xmlns:p14="http://schemas.microsoft.com/office/powerpoint/2010/main" val="308369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42159" y="255747"/>
            <a:ext cx="7675875" cy="114567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smtClean="0">
                <a:solidFill>
                  <a:schemeClr val="tx1"/>
                </a:solidFill>
                <a:latin typeface="Times New Roman" panose="02020603050405020304" pitchFamily="18" charset="0"/>
                <a:cs typeface="Times New Roman" panose="02020603050405020304" pitchFamily="18" charset="0"/>
              </a:rPr>
              <a:t>III. ĐỘ ÂM ĐIỆN</a:t>
            </a:r>
            <a:endParaRPr lang="en-US" sz="6000" b="1" dirty="0">
              <a:solidFill>
                <a:schemeClr val="tx1"/>
              </a:solidFill>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xmlns="" id="{F69DC8C1-AF2E-A56C-68CD-EB835AC37934}"/>
              </a:ext>
            </a:extLst>
          </p:cNvPr>
          <p:cNvSpPr txBox="1"/>
          <p:nvPr/>
        </p:nvSpPr>
        <p:spPr>
          <a:xfrm>
            <a:off x="403192" y="1496354"/>
            <a:ext cx="11243001" cy="830997"/>
          </a:xfrm>
          <a:prstGeom prst="rect">
            <a:avLst/>
          </a:prstGeom>
          <a:noFill/>
        </p:spPr>
        <p:txBody>
          <a:bodyPr wrap="square" rtlCol="0">
            <a:spAutoFit/>
          </a:bodyPr>
          <a:lstStyle/>
          <a:p>
            <a:pPr algn="just"/>
            <a:r>
              <a:rPr lang="en-US" sz="2400" b="1" smtClean="0">
                <a:solidFill>
                  <a:srgbClr val="FF0000"/>
                </a:solidFill>
                <a:latin typeface="Times New Roman" pitchFamily="18" charset="0"/>
                <a:ea typeface="#9Slide03 Roboto" panose="02000000000000000000" pitchFamily="2" charset="0"/>
                <a:cs typeface="Times New Roman" pitchFamily="18" charset="0"/>
              </a:rPr>
              <a:t>1. Khái niệm: </a:t>
            </a:r>
            <a:r>
              <a:rPr lang="en-US" sz="2400" smtClean="0">
                <a:latin typeface="Times New Roman" pitchFamily="18" charset="0"/>
                <a:ea typeface="#9Slide03 Roboto" panose="02000000000000000000" pitchFamily="2" charset="0"/>
                <a:cs typeface="Times New Roman" pitchFamily="18" charset="0"/>
              </a:rPr>
              <a:t>Độ </a:t>
            </a:r>
            <a:r>
              <a:rPr lang="en-US" sz="2400">
                <a:latin typeface="Times New Roman" pitchFamily="18" charset="0"/>
                <a:ea typeface="#9Slide03 Roboto" panose="02000000000000000000" pitchFamily="2" charset="0"/>
                <a:cs typeface="Times New Roman" pitchFamily="18" charset="0"/>
              </a:rPr>
              <a:t>âm điện của nguyên tử là đại lượng đặc trưng cho khả năng hút electron của nguyên tử một nguyên tố hóa học khi tạo thành liên kết hóa học</a:t>
            </a:r>
          </a:p>
        </p:txBody>
      </p:sp>
      <p:sp>
        <p:nvSpPr>
          <p:cNvPr id="32" name="TextBox 2">
            <a:extLst>
              <a:ext uri="{FF2B5EF4-FFF2-40B4-BE49-F238E27FC236}">
                <a16:creationId xmlns:a16="http://schemas.microsoft.com/office/drawing/2014/main" xmlns="" id="{F69DC8C1-AF2E-A56C-68CD-EB835AC37934}"/>
              </a:ext>
            </a:extLst>
          </p:cNvPr>
          <p:cNvSpPr txBox="1"/>
          <p:nvPr/>
        </p:nvSpPr>
        <p:spPr>
          <a:xfrm>
            <a:off x="555591" y="2583032"/>
            <a:ext cx="11243001" cy="461665"/>
          </a:xfrm>
          <a:prstGeom prst="rect">
            <a:avLst/>
          </a:prstGeom>
          <a:noFill/>
        </p:spPr>
        <p:txBody>
          <a:bodyPr wrap="square" rtlCol="0">
            <a:spAutoFit/>
          </a:bodyPr>
          <a:lstStyle/>
          <a:p>
            <a:pPr algn="just"/>
            <a:r>
              <a:rPr lang="en-US" sz="2400" b="1" smtClean="0">
                <a:solidFill>
                  <a:srgbClr val="FF0000"/>
                </a:solidFill>
                <a:latin typeface="Times New Roman" pitchFamily="18" charset="0"/>
                <a:ea typeface="#9Slide03 Roboto" panose="02000000000000000000" pitchFamily="2" charset="0"/>
                <a:cs typeface="Times New Roman" pitchFamily="18" charset="0"/>
              </a:rPr>
              <a:t>2. Xu hướng biến đổi</a:t>
            </a:r>
            <a:endParaRPr lang="en-US" sz="2400">
              <a:latin typeface="Times New Roman" pitchFamily="18" charset="0"/>
              <a:ea typeface="#9Slide03 Roboto" panose="02000000000000000000" pitchFamily="2" charset="0"/>
              <a:cs typeface="Times New Roman"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3906"/>
            <a:ext cx="6512998" cy="368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ũi tên Xuống 2"/>
          <p:cNvSpPr/>
          <p:nvPr/>
        </p:nvSpPr>
        <p:spPr>
          <a:xfrm>
            <a:off x="584018" y="5433396"/>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4" name="Mũi tên Lên 3"/>
          <p:cNvSpPr/>
          <p:nvPr/>
        </p:nvSpPr>
        <p:spPr>
          <a:xfrm>
            <a:off x="3672267" y="3447387"/>
            <a:ext cx="372797" cy="53373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pic>
        <p:nvPicPr>
          <p:cNvPr id="5125" name="Picture 5" descr="C:\Users\Hien Bui\Desktop\Untitled Project\ĐỘ ÂM ĐIỆN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538" y="3150307"/>
            <a:ext cx="4579471" cy="3449276"/>
          </a:xfrm>
          <a:prstGeom prst="rect">
            <a:avLst/>
          </a:prstGeom>
          <a:noFill/>
          <a:extLst>
            <a:ext uri="{909E8E84-426E-40DD-AFC4-6F175D3DCCD1}">
              <a14:hiddenFill xmlns:a14="http://schemas.microsoft.com/office/drawing/2010/main">
                <a:solidFill>
                  <a:srgbClr val="FFFFFF"/>
                </a:solidFill>
              </a14:hiddenFill>
            </a:ext>
          </a:extLst>
        </p:spPr>
      </p:pic>
      <p:sp>
        <p:nvSpPr>
          <p:cNvPr id="7" name="Hộp_Văn_Bản 6"/>
          <p:cNvSpPr txBox="1"/>
          <p:nvPr/>
        </p:nvSpPr>
        <p:spPr>
          <a:xfrm>
            <a:off x="6651281" y="4475795"/>
            <a:ext cx="274434" cy="523220"/>
          </a:xfrm>
          <a:prstGeom prst="rect">
            <a:avLst/>
          </a:prstGeom>
          <a:noFill/>
        </p:spPr>
        <p:txBody>
          <a:bodyPr wrap="none" rtlCol="0">
            <a:spAutoFit/>
          </a:bodyPr>
          <a:lstStyle/>
          <a:p>
            <a:r>
              <a:rPr lang="en-US" sz="2800" smtClean="0">
                <a:latin typeface="Times New Roman" pitchFamily="18" charset="0"/>
                <a:cs typeface="Times New Roman" pitchFamily="18" charset="0"/>
              </a:rPr>
              <a:t> </a:t>
            </a:r>
            <a:endParaRPr lang="vi-VN" sz="2800">
              <a:latin typeface="Times New Roman" pitchFamily="18" charset="0"/>
              <a:cs typeface="Times New Roman" pitchFamily="18" charset="0"/>
            </a:endParaRPr>
          </a:p>
        </p:txBody>
      </p:sp>
      <p:sp>
        <p:nvSpPr>
          <p:cNvPr id="8" name="Mũi tên Phải 7"/>
          <p:cNvSpPr/>
          <p:nvPr/>
        </p:nvSpPr>
        <p:spPr>
          <a:xfrm>
            <a:off x="6485438" y="4531321"/>
            <a:ext cx="1515561" cy="48463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105017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anim calcmode="lin" valueType="num">
                                      <p:cBhvr>
                                        <p:cTn id="20" dur="1000" fill="hold"/>
                                        <p:tgtEl>
                                          <p:spTgt spid="5124"/>
                                        </p:tgtEl>
                                        <p:attrNameLst>
                                          <p:attrName>ppt_x</p:attrName>
                                        </p:attrNameLst>
                                      </p:cBhvr>
                                      <p:tavLst>
                                        <p:tav tm="0">
                                          <p:val>
                                            <p:strVal val="#ppt_x"/>
                                          </p:val>
                                        </p:tav>
                                        <p:tav tm="100000">
                                          <p:val>
                                            <p:strVal val="#ppt_x"/>
                                          </p:val>
                                        </p:tav>
                                      </p:tavLst>
                                    </p:anim>
                                    <p:anim calcmode="lin" valueType="num">
                                      <p:cBhvr>
                                        <p:cTn id="21" dur="1000" fill="hold"/>
                                        <p:tgtEl>
                                          <p:spTgt spid="51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5125"/>
                                        </p:tgtEl>
                                        <p:attrNameLst>
                                          <p:attrName>style.visibility</p:attrName>
                                        </p:attrNameLst>
                                      </p:cBhvr>
                                      <p:to>
                                        <p:strVal val="visible"/>
                                      </p:to>
                                    </p:set>
                                    <p:animEffect transition="in" filter="fade">
                                      <p:cBhvr>
                                        <p:cTn id="41" dur="1000"/>
                                        <p:tgtEl>
                                          <p:spTgt spid="5125"/>
                                        </p:tgtEl>
                                      </p:cBhvr>
                                    </p:animEffect>
                                    <p:anim calcmode="lin" valueType="num">
                                      <p:cBhvr>
                                        <p:cTn id="42" dur="1000" fill="hold"/>
                                        <p:tgtEl>
                                          <p:spTgt spid="5125"/>
                                        </p:tgtEl>
                                        <p:attrNameLst>
                                          <p:attrName>ppt_x</p:attrName>
                                        </p:attrNameLst>
                                      </p:cBhvr>
                                      <p:tavLst>
                                        <p:tav tm="0">
                                          <p:val>
                                            <p:strVal val="#ppt_x"/>
                                          </p:val>
                                        </p:tav>
                                        <p:tav tm="100000">
                                          <p:val>
                                            <p:strVal val="#ppt_x"/>
                                          </p:val>
                                        </p:tav>
                                      </p:tavLst>
                                    </p:anim>
                                    <p:anim calcmode="lin" valueType="num">
                                      <p:cBhvr>
                                        <p:cTn id="43"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 grpId="0" animBg="1"/>
      <p:bldP spid="4"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ection Break Slide Master">
  <a:themeElements>
    <a:clrScheme name="ALLPPT-207">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7">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9283</TotalTime>
  <Words>1224</Words>
  <Application>Microsoft Office PowerPoint</Application>
  <PresentationFormat>Tùy chỉnh</PresentationFormat>
  <Paragraphs>190</Paragraphs>
  <Slides>25</Slides>
  <Notes>5</Notes>
  <HiddenSlides>0</HiddenSlides>
  <MMClips>1</MMClips>
  <ScaleCrop>false</ScaleCrop>
  <HeadingPairs>
    <vt:vector size="6" baseType="variant">
      <vt:variant>
        <vt:lpstr>Chủ đề</vt:lpstr>
      </vt:variant>
      <vt:variant>
        <vt:i4>4</vt:i4>
      </vt:variant>
      <vt:variant>
        <vt:lpstr>Hệ phục vụ nhúng OLE</vt:lpstr>
      </vt:variant>
      <vt:variant>
        <vt:i4>1</vt:i4>
      </vt:variant>
      <vt:variant>
        <vt:lpstr>Tiêu đề Bản chiếu</vt:lpstr>
      </vt:variant>
      <vt:variant>
        <vt:i4>25</vt:i4>
      </vt:variant>
    </vt:vector>
  </HeadingPairs>
  <TitlesOfParts>
    <vt:vector size="30" baseType="lpstr">
      <vt:lpstr>Section Break Slide Master</vt:lpstr>
      <vt:lpstr>Contents Slide Master</vt:lpstr>
      <vt:lpstr>1_Office Theme</vt:lpstr>
      <vt:lpstr>2_Office Theme</vt:lpstr>
      <vt:lpstr>Equation</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 Nguyen Thanh</dc:creator>
  <cp:lastModifiedBy>Hien Bui</cp:lastModifiedBy>
  <cp:revision>758</cp:revision>
  <dcterms:created xsi:type="dcterms:W3CDTF">2020-03-31T01:45:18Z</dcterms:created>
  <dcterms:modified xsi:type="dcterms:W3CDTF">2024-10-29T01:06:55Z</dcterms:modified>
</cp:coreProperties>
</file>