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72" r:id="rId3"/>
    <p:sldId id="271" r:id="rId4"/>
    <p:sldId id="279" r:id="rId5"/>
    <p:sldId id="278" r:id="rId6"/>
    <p:sldId id="280" r:id="rId7"/>
    <p:sldId id="274" r:id="rId8"/>
    <p:sldId id="269" r:id="rId9"/>
    <p:sldId id="266" r:id="rId10"/>
    <p:sldId id="281" r:id="rId11"/>
    <p:sldId id="276" r:id="rId12"/>
    <p:sldId id="298" r:id="rId13"/>
    <p:sldId id="299" r:id="rId14"/>
    <p:sldId id="282" r:id="rId15"/>
    <p:sldId id="300" r:id="rId16"/>
    <p:sldId id="301" r:id="rId17"/>
    <p:sldId id="295" r:id="rId18"/>
    <p:sldId id="303" r:id="rId19"/>
    <p:sldId id="302" r:id="rId20"/>
    <p:sldId id="297" r:id="rId21"/>
    <p:sldId id="294" r:id="rId22"/>
    <p:sldId id="290" r:id="rId23"/>
    <p:sldId id="265" r:id="rId24"/>
    <p:sldId id="27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0500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5" d="100"/>
          <a:sy n="65" d="100"/>
        </p:scale>
        <p:origin x="-1296" y="-6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bleStyles" Target="tableStyles.xml"/><Relationship Id="rId27" Type="http://schemas.openxmlformats.org/officeDocument/2006/relationships/viewProps" Target="viewProps.xml"/><Relationship Id="rId26" Type="http://schemas.openxmlformats.org/officeDocument/2006/relationships/presProps" Target="presProps.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270ABAF-CFFE-4DD9-B33D-9FA3631FEE7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270ABAF-CFFE-4DD9-B33D-9FA3631FEE7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270ABAF-CFFE-4DD9-B33D-9FA3631FEE7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10"/>
          </p:nvPr>
        </p:nvSpPr>
        <p:spPr/>
        <p:txBody>
          <a:bodyPr/>
          <a:lstStyle/>
          <a:p>
            <a:fld id="{C270ABAF-CFFE-4DD9-B33D-9FA3631FEE7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endParaRPr lang="en-US" smtClean="0"/>
          </a:p>
        </p:txBody>
      </p:sp>
      <p:sp>
        <p:nvSpPr>
          <p:cNvPr id="4" name="Date Placeholder 3"/>
          <p:cNvSpPr>
            <a:spLocks noGrp="1"/>
          </p:cNvSpPr>
          <p:nvPr>
            <p:ph type="dt" sz="half" idx="10"/>
          </p:nvPr>
        </p:nvSpPr>
        <p:spPr/>
        <p:txBody>
          <a:bodyPr/>
          <a:lstStyle/>
          <a:p>
            <a:fld id="{C270ABAF-CFFE-4DD9-B33D-9FA3631FEE73}"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Date Placeholder 4"/>
          <p:cNvSpPr>
            <a:spLocks noGrp="1"/>
          </p:cNvSpPr>
          <p:nvPr>
            <p:ph type="dt" sz="half" idx="10"/>
          </p:nvPr>
        </p:nvSpPr>
        <p:spPr/>
        <p:txBody>
          <a:bodyPr/>
          <a:lstStyle/>
          <a:p>
            <a:fld id="{C270ABAF-CFFE-4DD9-B33D-9FA3631FEE7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endParaRPr lang="en-US" smtClean="0"/>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7" name="Date Placeholder 6"/>
          <p:cNvSpPr>
            <a:spLocks noGrp="1"/>
          </p:cNvSpPr>
          <p:nvPr>
            <p:ph type="dt" sz="half" idx="10"/>
          </p:nvPr>
        </p:nvSpPr>
        <p:spPr/>
        <p:txBody>
          <a:bodyPr/>
          <a:lstStyle/>
          <a:p>
            <a:fld id="{C270ABAF-CFFE-4DD9-B33D-9FA3631FEE73}" type="datetimeFigureOut">
              <a:rPr lang="en-US" smtClean="0"/>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270ABAF-CFFE-4DD9-B33D-9FA3631FEE73}" type="datetimeFigureOut">
              <a:rPr lang="en-US" smtClean="0"/>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0ABAF-CFFE-4DD9-B33D-9FA3631FEE73}" type="datetimeFigureOut">
              <a:rPr lang="en-US" smtClean="0"/>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270ABAF-CFFE-4DD9-B33D-9FA3631FEE7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endParaRPr lang="en-US" smtClean="0"/>
          </a:p>
        </p:txBody>
      </p:sp>
      <p:sp>
        <p:nvSpPr>
          <p:cNvPr id="5" name="Date Placeholder 4"/>
          <p:cNvSpPr>
            <a:spLocks noGrp="1"/>
          </p:cNvSpPr>
          <p:nvPr>
            <p:ph type="dt" sz="half" idx="10"/>
          </p:nvPr>
        </p:nvSpPr>
        <p:spPr/>
        <p:txBody>
          <a:bodyPr/>
          <a:lstStyle/>
          <a:p>
            <a:fld id="{C270ABAF-CFFE-4DD9-B33D-9FA3631FEE73}" type="datetimeFigureOut">
              <a:rPr lang="en-US" smtClean="0"/>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51DABCB-720C-414D-A731-87464CBF10E2}"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endParaRPr lang="en-US" smtClean="0"/>
          </a:p>
          <a:p>
            <a:pPr lvl="1"/>
            <a:r>
              <a:rPr lang="en-US" smtClean="0"/>
              <a:t>Second level</a:t>
            </a:r>
            <a:endParaRPr lang="en-US" smtClean="0"/>
          </a:p>
          <a:p>
            <a:pPr lvl="2"/>
            <a:r>
              <a:rPr lang="en-US" smtClean="0"/>
              <a:t>Third level</a:t>
            </a:r>
            <a:endParaRPr lang="en-US" smtClean="0"/>
          </a:p>
          <a:p>
            <a:pPr lvl="3"/>
            <a:r>
              <a:rPr lang="en-US" smtClean="0"/>
              <a:t>Fourth level</a:t>
            </a:r>
            <a:endParaRPr lang="en-US" smtClean="0"/>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270ABAF-CFFE-4DD9-B33D-9FA3631FEE73}" type="datetimeFigureOut">
              <a:rPr lang="en-US" smtClean="0"/>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1DABCB-720C-414D-A731-87464CBF10E2}"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nvPr>
        </p:nvGraphicFramePr>
        <p:xfrm>
          <a:off x="395536" y="1700808"/>
          <a:ext cx="8496944" cy="4896544"/>
        </p:xfrm>
        <a:graphic>
          <a:graphicData uri="http://schemas.openxmlformats.org/drawingml/2006/table">
            <a:tbl>
              <a:tblPr firstRow="1" firstCol="1" bandRow="1"/>
              <a:tblGrid>
                <a:gridCol w="2956271"/>
                <a:gridCol w="2651308"/>
                <a:gridCol w="2889365"/>
              </a:tblGrid>
              <a:tr h="1890543">
                <a:tc>
                  <a:txBody>
                    <a:bodyPr/>
                    <a:lstStyle/>
                    <a:p>
                      <a:pPr marL="36195" marR="107950" algn="ctr">
                        <a:lnSpc>
                          <a:spcPct val="107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endParaRPr lang="en-US" sz="2400" dirty="0">
                        <a:effectLst/>
                        <a:latin typeface=".VnTime"/>
                        <a:ea typeface="Times New Roman" panose="02020603050405020304" pitchFamily="18" charset="0"/>
                        <a:cs typeface="Times New Roman" panose="02020603050405020304" pitchFamily="18" charset="0"/>
                      </a:endParaRPr>
                    </a:p>
                    <a:p>
                      <a:pPr marL="36195" marR="107950" algn="ctr">
                        <a:lnSpc>
                          <a:spcPct val="107000"/>
                        </a:lnSpc>
                        <a:spcAft>
                          <a:spcPts val="0"/>
                        </a:spcAft>
                        <a:tabLst>
                          <a:tab pos="1190625" algn="l"/>
                        </a:tabLs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ĐÃ BIẾT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về</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Gò Me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(K)</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7950" algn="ctr">
                        <a:lnSpc>
                          <a:spcPct val="107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endParaRPr lang="en-US" sz="2400" dirty="0">
                        <a:effectLst/>
                        <a:latin typeface=".VnTime"/>
                        <a:ea typeface="Times New Roman" panose="02020603050405020304" pitchFamily="18" charset="0"/>
                        <a:cs typeface="Times New Roman" panose="02020603050405020304" pitchFamily="18" charset="0"/>
                      </a:endParaRPr>
                    </a:p>
                    <a:p>
                      <a:pPr marL="36195" marR="107950" algn="ctr">
                        <a:lnSpc>
                          <a:spcPct val="107000"/>
                        </a:lnSpc>
                        <a:spcAft>
                          <a:spcPts val="0"/>
                        </a:spcAft>
                        <a:tabLst>
                          <a:tab pos="1190625" algn="l"/>
                        </a:tabLs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MUỐN BIẾT</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về bài thơ Gò Me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7950" algn="ctr">
                        <a:lnSpc>
                          <a:spcPct val="107000"/>
                        </a:lnSpc>
                        <a:spcAft>
                          <a:spcPts val="0"/>
                        </a:spcAft>
                      </a:pP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Những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điều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em</a:t>
                      </a:r>
                      <a:endParaRPr lang="en-US" sz="2400" dirty="0">
                        <a:effectLst/>
                        <a:latin typeface=".VnTime"/>
                        <a:ea typeface="Times New Roman" panose="02020603050405020304" pitchFamily="18" charset="0"/>
                        <a:cs typeface="Times New Roman" panose="02020603050405020304" pitchFamily="18" charset="0"/>
                      </a:endParaRPr>
                    </a:p>
                    <a:p>
                      <a:pPr marL="36195" marR="107950" algn="ctr">
                        <a:lnSpc>
                          <a:spcPct val="107000"/>
                        </a:lnSpc>
                        <a:spcAft>
                          <a:spcPts val="0"/>
                        </a:spcAft>
                      </a:pPr>
                      <a:r>
                        <a:rPr lang="en-US" sz="24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HỌC ĐƯỢC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qua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bài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thơ</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400" dirty="0">
                          <a:effectLst/>
                          <a:latin typeface="Times New Roman" panose="02020603050405020304" pitchFamily="18" charset="0"/>
                          <a:ea typeface="Times New Roman" panose="02020603050405020304" pitchFamily="18" charset="0"/>
                          <a:cs typeface="Times New Roman" panose="02020603050405020304" pitchFamily="18" charset="0"/>
                        </a:rPr>
                        <a:t> Gò M</a:t>
                      </a:r>
                      <a:r>
                        <a:rPr lang="vi-VN"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e </a:t>
                      </a:r>
                      <a:endParaRPr lang="vi-VN" sz="2400" dirty="0" smtClean="0">
                        <a:effectLst/>
                        <a:latin typeface="Times New Roman" panose="02020603050405020304" pitchFamily="18" charset="0"/>
                        <a:ea typeface="Times New Roman" panose="02020603050405020304" pitchFamily="18" charset="0"/>
                        <a:cs typeface="Times New Roman" panose="02020603050405020304" pitchFamily="18" charset="0"/>
                      </a:endParaRPr>
                    </a:p>
                    <a:p>
                      <a:pPr marL="36195" marR="107950" algn="ctr">
                        <a:lnSpc>
                          <a:spcPct val="107000"/>
                        </a:lnSpc>
                        <a:spcAft>
                          <a:spcPts val="0"/>
                        </a:spcAft>
                      </a:pPr>
                      <a:r>
                        <a:rPr lang="en-US" sz="240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06001">
                <a:tc>
                  <a:txBody>
                    <a:bodyPr/>
                    <a:lstStyle/>
                    <a:p>
                      <a:pPr marR="107950" algn="just">
                        <a:lnSpc>
                          <a:spcPct val="150000"/>
                        </a:lnSpc>
                        <a:spcAft>
                          <a:spcPts val="0"/>
                        </a:spcAft>
                        <a:tabLst>
                          <a:tab pos="1190625" algn="l"/>
                        </a:tabLst>
                      </a:pPr>
                      <a:r>
                        <a:rPr lang="pl-PL"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p>
                      <a:pPr marL="36195" marR="107950" algn="just">
                        <a:lnSpc>
                          <a:spcPct val="150000"/>
                        </a:lnSpc>
                        <a:spcAft>
                          <a:spcPts val="0"/>
                        </a:spcAft>
                        <a:tabLst>
                          <a:tab pos="1190625" algn="l"/>
                        </a:tabLst>
                      </a:pP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p>
                      <a:pPr marL="36195" marR="107950" algn="just">
                        <a:lnSpc>
                          <a:spcPct val="150000"/>
                        </a:lnSpc>
                        <a:spcAft>
                          <a:spcPts val="0"/>
                        </a:spcAft>
                        <a:tabLst>
                          <a:tab pos="1190625" algn="l"/>
                        </a:tabLst>
                      </a:pP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7950" algn="just">
                        <a:lnSpc>
                          <a:spcPct val="107000"/>
                        </a:lnSpc>
                        <a:spcAft>
                          <a:spcPts val="0"/>
                        </a:spcAft>
                        <a:tabLst>
                          <a:tab pos="1190625" algn="l"/>
                        </a:tabLst>
                      </a:pP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vi-VN" sz="2400" b="0" dirty="0" smtClean="0">
                        <a:solidFill>
                          <a:schemeClr val="tx1"/>
                        </a:solidFill>
                        <a:effectLst/>
                        <a:latin typeface=".VnTime"/>
                        <a:ea typeface="Times New Roman" panose="02020603050405020304" pitchFamily="18" charset="0"/>
                        <a:cs typeface="Times New Roman" panose="02020603050405020304" pitchFamily="18" charset="0"/>
                      </a:endParaRPr>
                    </a:p>
                    <a:p>
                      <a:pPr marL="36195" marR="107950" algn="just">
                        <a:lnSpc>
                          <a:spcPct val="107000"/>
                        </a:lnSpc>
                        <a:spcAft>
                          <a:spcPts val="0"/>
                        </a:spcAft>
                        <a:tabLst>
                          <a:tab pos="1190625" algn="l"/>
                        </a:tabLst>
                      </a:pP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p>
                      <a:pPr marL="36195" marR="107950" algn="just">
                        <a:lnSpc>
                          <a:spcPct val="150000"/>
                        </a:lnSpc>
                        <a:spcAft>
                          <a:spcPts val="0"/>
                        </a:spcAft>
                        <a:tabLst>
                          <a:tab pos="1190625" algn="l"/>
                        </a:tabLst>
                      </a:pP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p>
                      <a:pPr marL="36195" marR="107950" algn="just">
                        <a:lnSpc>
                          <a:spcPct val="150000"/>
                        </a:lnSpc>
                        <a:spcAft>
                          <a:spcPts val="0"/>
                        </a:spcAft>
                        <a:tabLst>
                          <a:tab pos="1190625" algn="l"/>
                        </a:tabLst>
                      </a:pP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6195" marR="107950" algn="just">
                        <a:lnSpc>
                          <a:spcPct val="107000"/>
                        </a:lnSpc>
                        <a:spcAft>
                          <a:spcPts val="0"/>
                        </a:spcAft>
                        <a:tabLst>
                          <a:tab pos="1190625" algn="l"/>
                        </a:tabLst>
                      </a:pPr>
                      <a:r>
                        <a:rPr lang="pl-PL"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vi-VN"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p>
                      <a:pPr marL="36195" marR="107950" algn="just">
                        <a:lnSpc>
                          <a:spcPct val="150000"/>
                        </a:lnSpc>
                        <a:spcAft>
                          <a:spcPts val="0"/>
                        </a:spcAft>
                        <a:tabLst>
                          <a:tab pos="1190625" algn="l"/>
                        </a:tabLst>
                      </a:pPr>
                      <a:r>
                        <a:rPr lang="pl-PL" sz="2400" dirty="0" smtClean="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Rectangle 6"/>
          <p:cNvSpPr/>
          <p:nvPr/>
        </p:nvSpPr>
        <p:spPr>
          <a:xfrm>
            <a:off x="395536" y="291821"/>
            <a:ext cx="8352927" cy="875368"/>
          </a:xfrm>
          <a:prstGeom prst="rect">
            <a:avLst/>
          </a:prstGeom>
        </p:spPr>
        <p:txBody>
          <a:bodyPr wrap="square">
            <a:spAutoFit/>
          </a:bodyPr>
          <a:lstStyle/>
          <a:p>
            <a:pPr algn="ctr">
              <a:lnSpc>
                <a:spcPct val="106000"/>
              </a:lnSpc>
              <a:spcBef>
                <a:spcPts val="1000"/>
              </a:spcBef>
              <a:spcAft>
                <a:spcPts val="0"/>
              </a:spcAft>
            </a:pPr>
            <a:r>
              <a:rPr lang="en-US" sz="2400" b="1" dirty="0" smtClean="0">
                <a:solidFill>
                  <a:srgbClr val="FF0000"/>
                </a:solidFill>
                <a:latin typeface="Times New Roman" panose="02020603050405020304" pitchFamily="18" charset="0"/>
                <a:ea typeface="Calibri" panose="020F0502020204030204" pitchFamily="34" charset="0"/>
              </a:rPr>
              <a:t>HĐCN </a:t>
            </a:r>
            <a:r>
              <a:rPr lang="en-US" sz="2400" b="1" dirty="0">
                <a:solidFill>
                  <a:srgbClr val="FF0000"/>
                </a:solidFill>
                <a:latin typeface="Times New Roman" panose="02020603050405020304" pitchFamily="18" charset="0"/>
                <a:ea typeface="Calibri" panose="020F0502020204030204" pitchFamily="34" charset="0"/>
              </a:rPr>
              <a:t>(2 </a:t>
            </a:r>
            <a:r>
              <a:rPr lang="en-US" sz="2400" b="1" dirty="0" err="1">
                <a:solidFill>
                  <a:srgbClr val="FF0000"/>
                </a:solidFill>
                <a:latin typeface="Times New Roman" panose="02020603050405020304" pitchFamily="18" charset="0"/>
                <a:ea typeface="Calibri" panose="020F0502020204030204" pitchFamily="34" charset="0"/>
              </a:rPr>
              <a:t>phút</a:t>
            </a:r>
            <a:r>
              <a:rPr lang="en-US" sz="2400" b="1" dirty="0" smtClean="0">
                <a:solidFill>
                  <a:srgbClr val="FF0000"/>
                </a:solidFill>
                <a:latin typeface="Times New Roman" panose="02020603050405020304" pitchFamily="18" charset="0"/>
                <a:ea typeface="Calibri" panose="020F0502020204030204" pitchFamily="34" charset="0"/>
              </a:rPr>
              <a:t>)</a:t>
            </a:r>
            <a:r>
              <a:rPr lang="vi-VN" sz="2400" b="1" dirty="0" smtClean="0">
                <a:solidFill>
                  <a:srgbClr val="FF0000"/>
                </a:solidFill>
                <a:latin typeface="Times New Roman" panose="02020603050405020304" pitchFamily="18" charset="0"/>
                <a:ea typeface="Calibri" panose="020F0502020204030204" pitchFamily="34" charset="0"/>
              </a:rPr>
              <a:t> –</a:t>
            </a:r>
            <a:r>
              <a:rPr lang="en-US" sz="2400" b="1" dirty="0" smtClean="0">
                <a:solidFill>
                  <a:srgbClr val="FF0000"/>
                </a:solidFill>
                <a:latin typeface="Times New Roman" panose="02020603050405020304" pitchFamily="18" charset="0"/>
                <a:ea typeface="Calibri" panose="020F0502020204030204" pitchFamily="34" charset="0"/>
              </a:rPr>
              <a:t> </a:t>
            </a:r>
            <a:r>
              <a:rPr lang="vi-VN" sz="2400" b="1" dirty="0" smtClean="0">
                <a:solidFill>
                  <a:srgbClr val="FF0000"/>
                </a:solidFill>
                <a:latin typeface="Times New Roman" panose="02020603050405020304" pitchFamily="18" charset="0"/>
                <a:ea typeface="Calibri" panose="020F0502020204030204" pitchFamily="34" charset="0"/>
              </a:rPr>
              <a:t>Em </a:t>
            </a:r>
            <a:r>
              <a:rPr lang="en-US" sz="2400" b="1" dirty="0" err="1" smtClean="0">
                <a:solidFill>
                  <a:srgbClr val="FF0000"/>
                </a:solidFill>
                <a:latin typeface="Times New Roman" panose="02020603050405020304" pitchFamily="18" charset="0"/>
                <a:ea typeface="Times New Roman" panose="02020603050405020304" pitchFamily="18" charset="0"/>
              </a:rPr>
              <a:t>hoàn</a:t>
            </a:r>
            <a:r>
              <a:rPr lang="en-US" sz="2400" b="1" dirty="0" smtClean="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thiện</a:t>
            </a:r>
            <a:r>
              <a:rPr lang="vi-VN" sz="2400" b="1" dirty="0">
                <a:solidFill>
                  <a:srgbClr val="FF0000"/>
                </a:solidFill>
                <a:latin typeface="Times New Roman" panose="02020603050405020304" pitchFamily="18" charset="0"/>
                <a:ea typeface="Times New Roman" panose="02020603050405020304" pitchFamily="18" charset="0"/>
              </a:rPr>
              <a:t> cột K, W trong</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phiếu</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học</a:t>
            </a:r>
            <a:r>
              <a:rPr lang="en-US" sz="2400" b="1" dirty="0">
                <a:solidFill>
                  <a:srgbClr val="FF0000"/>
                </a:solidFill>
                <a:latin typeface="Times New Roman" panose="02020603050405020304" pitchFamily="18" charset="0"/>
                <a:ea typeface="Times New Roman" panose="02020603050405020304" pitchFamily="18" charset="0"/>
              </a:rPr>
              <a:t> </a:t>
            </a:r>
            <a:r>
              <a:rPr lang="en-US" sz="2400" b="1" dirty="0" err="1">
                <a:solidFill>
                  <a:srgbClr val="FF0000"/>
                </a:solidFill>
                <a:latin typeface="Times New Roman" panose="02020603050405020304" pitchFamily="18" charset="0"/>
                <a:ea typeface="Times New Roman" panose="02020603050405020304" pitchFamily="18" charset="0"/>
              </a:rPr>
              <a:t>tập</a:t>
            </a:r>
            <a:r>
              <a:rPr lang="en-US" sz="2400" b="1" dirty="0">
                <a:solidFill>
                  <a:srgbClr val="FF0000"/>
                </a:solidFill>
                <a:latin typeface="Times New Roman" panose="02020603050405020304" pitchFamily="18" charset="0"/>
                <a:ea typeface="Times New Roman" panose="02020603050405020304" pitchFamily="18" charset="0"/>
              </a:rPr>
              <a:t> (KWL</a:t>
            </a:r>
            <a:r>
              <a:rPr lang="en-US" sz="2400" b="1" dirty="0" smtClean="0">
                <a:solidFill>
                  <a:srgbClr val="FF0000"/>
                </a:solidFill>
                <a:latin typeface="Times New Roman" panose="02020603050405020304" pitchFamily="18" charset="0"/>
                <a:ea typeface="Times New Roman" panose="02020603050405020304" pitchFamily="18" charset="0"/>
              </a:rPr>
              <a:t>)</a:t>
            </a:r>
            <a:endParaRPr lang="en-US" sz="2400" dirty="0">
              <a:latin typeface="Times New Roman" panose="02020603050405020304" pitchFamily="18" charset="0"/>
              <a:ea typeface="Times New Roman" panose="02020603050405020304" pitchFamily="18" charset="0"/>
            </a:endParaRPr>
          </a:p>
        </p:txBody>
      </p:sp>
      <p:sp>
        <p:nvSpPr>
          <p:cNvPr id="8" name="Rectangle 7"/>
          <p:cNvSpPr/>
          <p:nvPr/>
        </p:nvSpPr>
        <p:spPr>
          <a:xfrm>
            <a:off x="1115616" y="1142858"/>
            <a:ext cx="6256841" cy="461665"/>
          </a:xfrm>
          <a:prstGeom prst="rect">
            <a:avLst/>
          </a:prstGeom>
        </p:spPr>
        <p:txBody>
          <a:bodyPr wrap="none">
            <a:spAutoFit/>
          </a:bodyPr>
          <a:lstStyle/>
          <a:p>
            <a:pPr lvl="0"/>
            <a:r>
              <a:rPr lang="vi-VN" sz="2400" b="1"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     Phiếu học tập số 1- h</a:t>
            </a:r>
            <a:r>
              <a:rPr lang="pl-PL" sz="2400" b="1" dirty="0" smtClean="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oàn </a:t>
            </a:r>
            <a:r>
              <a:rPr lang="pl-PL" sz="2400" b="1" dirty="0">
                <a:solidFill>
                  <a:srgbClr val="000000"/>
                </a:solidFill>
                <a:latin typeface="Times New Roman" panose="02020603050405020304" pitchFamily="18" charset="0"/>
                <a:ea typeface="Times New Roman" panose="02020603050405020304" pitchFamily="18" charset="0"/>
                <a:cs typeface="Times New Roman" panose="02020603050405020304" pitchFamily="18" charset="0"/>
              </a:rPr>
              <a:t>thành phiếu KWL</a:t>
            </a:r>
            <a:endParaRPr lang="en-US" sz="2400" dirty="0">
              <a:solidFill>
                <a:prstClr val="black"/>
              </a:solidFill>
              <a:latin typeface=".VnTime"/>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260648"/>
            <a:ext cx="8301608" cy="4525963"/>
          </a:xfrm>
        </p:spPr>
        <p:txBody>
          <a:bodyPr/>
          <a:lstStyle/>
          <a:p>
            <a:pPr marL="0" indent="0" algn="just">
              <a:spcAft>
                <a:spcPts val="0"/>
              </a:spcAft>
              <a:buNone/>
            </a:pPr>
            <a:r>
              <a:rPr lang="vi-VN"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 Từ vẻ đẹp của thiên nhiên Gò Me qua nỗi nhớ của nhà thơ,  em có tình cảm cảm xúc như thế nào về cảnh sắc quê hương mình, tình cảm của em với thiên </a:t>
            </a:r>
            <a:r>
              <a:rPr lang="vi-VN" b="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nhiên</a:t>
            </a:r>
            <a:r>
              <a:rPr lang="vi-VN" b="1" smtClean="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solidFill>
                <a:srgbClr val="FF0000"/>
              </a:solidFill>
              <a:latin typeface=".VnTime"/>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marL="0" indent="0">
              <a:buNone/>
            </a:pPr>
            <a:r>
              <a:rPr lang="en-US" dirty="0">
                <a:latin typeface="Times New Roman" panose="02020603050405020304" pitchFamily="18" charset="0"/>
                <a:cs typeface="Times New Roman" panose="02020603050405020304" pitchFamily="18" charset="0"/>
              </a:rPr>
              <a:t>HĐCN (</a:t>
            </a:r>
            <a:r>
              <a:rPr lang="en-US" dirty="0" err="1">
                <a:latin typeface="Times New Roman" panose="02020603050405020304" pitchFamily="18" charset="0"/>
                <a:cs typeface="Times New Roman" panose="02020603050405020304" pitchFamily="18" charset="0"/>
              </a:rPr>
              <a:t>5P</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Hs</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chú</a:t>
            </a:r>
            <a:r>
              <a:rPr lang="en-US" dirty="0">
                <a:latin typeface="Times New Roman" panose="02020603050405020304" pitchFamily="18" charset="0"/>
                <a:cs typeface="Times New Roman" panose="02020603050405020304" pitchFamily="18" charset="0"/>
              </a:rPr>
              <a:t> ý </a:t>
            </a:r>
            <a:r>
              <a:rPr lang="en-US" dirty="0" err="1">
                <a:latin typeface="Times New Roman" panose="02020603050405020304" pitchFamily="18" charset="0"/>
                <a:cs typeface="Times New Roman" panose="02020603050405020304" pitchFamily="18" charset="0"/>
              </a:rPr>
              <a:t>từ</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Quê</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tôi</a:t>
            </a:r>
            <a:r>
              <a:rPr lang="en-US" dirty="0">
                <a:latin typeface="Times New Roman" panose="02020603050405020304" pitchFamily="18" charset="0"/>
                <a:cs typeface="Times New Roman" panose="02020603050405020304" pitchFamily="18" charset="0"/>
              </a:rPr>
              <a:t>"...</a:t>
            </a:r>
            <a:r>
              <a:rPr lang="en-US" dirty="0" err="1">
                <a:latin typeface="Times New Roman" panose="02020603050405020304" pitchFamily="18" charset="0"/>
                <a:cs typeface="Times New Roman" panose="02020603050405020304" pitchFamily="18" charset="0"/>
              </a:rPr>
              <a:t>ngọt</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ngào</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marL="0" indent="0">
              <a:buNone/>
            </a:pPr>
            <a:r>
              <a:rPr lang="en-US" b="1" i="1" dirty="0" err="1">
                <a:solidFill>
                  <a:srgbClr val="FF0000"/>
                </a:solidFill>
                <a:latin typeface="Times New Roman" panose="02020603050405020304" pitchFamily="18" charset="0"/>
                <a:cs typeface="Times New Roman" panose="02020603050405020304" pitchFamily="18" charset="0"/>
              </a:rPr>
              <a:t>H1</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Hình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ảnh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người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dân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Gò</a:t>
            </a:r>
            <a:r>
              <a:rPr lang="en-US" b="1" i="1" dirty="0">
                <a:solidFill>
                  <a:srgbClr val="FF0000"/>
                </a:solidFill>
                <a:latin typeface="Times New Roman" panose="02020603050405020304" pitchFamily="18" charset="0"/>
                <a:cs typeface="Times New Roman" panose="02020603050405020304" pitchFamily="18" charset="0"/>
              </a:rPr>
              <a:t> Me </a:t>
            </a:r>
            <a:r>
              <a:rPr lang="en-US" b="1" i="1" dirty="0" err="1">
                <a:solidFill>
                  <a:srgbClr val="FF0000"/>
                </a:solidFill>
                <a:latin typeface="Times New Roman" panose="02020603050405020304" pitchFamily="18" charset="0"/>
                <a:cs typeface="Times New Roman" panose="02020603050405020304" pitchFamily="18" charset="0"/>
              </a:rPr>
              <a:t>được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khắc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họa</a:t>
            </a:r>
            <a:r>
              <a:rPr lang="en-US" b="1" i="1" dirty="0">
                <a:solidFill>
                  <a:srgbClr val="FF0000"/>
                </a:solidFill>
                <a:latin typeface="Times New Roman" panose="02020603050405020304" pitchFamily="18" charset="0"/>
                <a:cs typeface="Times New Roman" panose="02020603050405020304" pitchFamily="18" charset="0"/>
              </a:rPr>
              <a:t> qua </a:t>
            </a:r>
            <a:r>
              <a:rPr lang="en-US" b="1" i="1" dirty="0" err="1">
                <a:solidFill>
                  <a:srgbClr val="FF0000"/>
                </a:solidFill>
                <a:latin typeface="Times New Roman" panose="02020603050405020304" pitchFamily="18" charset="0"/>
                <a:cs typeface="Times New Roman" panose="02020603050405020304" pitchFamily="18" charset="0"/>
              </a:rPr>
              <a:t>những</a:t>
            </a:r>
            <a:r>
              <a:rPr lang="en-US" b="1" i="1" dirty="0">
                <a:solidFill>
                  <a:srgbClr val="FF0000"/>
                </a:solidFill>
                <a:latin typeface="Times New Roman" panose="02020603050405020304" pitchFamily="18" charset="0"/>
                <a:cs typeface="Times New Roman" panose="02020603050405020304" pitchFamily="18" charset="0"/>
              </a:rPr>
              <a:t> chi </a:t>
            </a:r>
            <a:r>
              <a:rPr lang="en-US" b="1" i="1" dirty="0" err="1">
                <a:solidFill>
                  <a:srgbClr val="FF0000"/>
                </a:solidFill>
                <a:latin typeface="Times New Roman" panose="02020603050405020304" pitchFamily="18" charset="0"/>
                <a:cs typeface="Times New Roman" panose="02020603050405020304" pitchFamily="18" charset="0"/>
              </a:rPr>
              <a:t>tiết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nào</a:t>
            </a:r>
            <a:r>
              <a:rPr lang="en-US" b="1"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b="1" i="1" dirty="0" err="1">
                <a:solidFill>
                  <a:srgbClr val="FF0000"/>
                </a:solidFill>
                <a:latin typeface="Times New Roman" panose="02020603050405020304" pitchFamily="18" charset="0"/>
                <a:cs typeface="Times New Roman" panose="02020603050405020304" pitchFamily="18" charset="0"/>
              </a:rPr>
              <a:t>H2</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sử</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dụng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biện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pháp</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nghệ</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thuật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gì</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để</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khắc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họa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hình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ảnh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người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dân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Gò</a:t>
            </a:r>
            <a:r>
              <a:rPr lang="en-US" b="1" i="1" dirty="0">
                <a:solidFill>
                  <a:srgbClr val="FF0000"/>
                </a:solidFill>
                <a:latin typeface="Times New Roman" panose="02020603050405020304" pitchFamily="18" charset="0"/>
                <a:cs typeface="Times New Roman" panose="02020603050405020304" pitchFamily="18" charset="0"/>
              </a:rPr>
              <a:t> Me</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b="1" i="1" dirty="0" err="1">
                <a:solidFill>
                  <a:srgbClr val="FF0000"/>
                </a:solidFill>
                <a:latin typeface="Times New Roman" panose="02020603050405020304" pitchFamily="18" charset="0"/>
                <a:cs typeface="Times New Roman" panose="02020603050405020304" pitchFamily="18" charset="0"/>
              </a:rPr>
              <a:t>H3</a:t>
            </a:r>
            <a:r>
              <a:rPr lang="en-US" b="1" i="1" dirty="0">
                <a:solidFill>
                  <a:srgbClr val="FF0000"/>
                </a:solidFill>
                <a:latin typeface="Times New Roman" panose="02020603050405020304" pitchFamily="18" charset="0"/>
                <a:cs typeface="Times New Roman" panose="02020603050405020304" pitchFamily="18" charset="0"/>
              </a:rPr>
              <a:t>: Qua </a:t>
            </a:r>
            <a:r>
              <a:rPr lang="en-US" b="1" i="1" dirty="0" err="1">
                <a:solidFill>
                  <a:srgbClr val="FF0000"/>
                </a:solidFill>
                <a:latin typeface="Times New Roman" panose="02020603050405020304" pitchFamily="18" charset="0"/>
                <a:cs typeface="Times New Roman" panose="02020603050405020304" pitchFamily="18" charset="0"/>
              </a:rPr>
              <a:t>đó</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gợi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cho</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em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cảm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nhận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gì</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về</a:t>
            </a:r>
            <a:r>
              <a:rPr lang="en-US" b="1" i="1" dirty="0">
                <a:solidFill>
                  <a:srgbClr val="FF0000"/>
                </a:solidFill>
                <a:latin typeface="Times New Roman" panose="02020603050405020304" pitchFamily="18" charset="0"/>
                <a:cs typeface="Times New Roman" panose="02020603050405020304" pitchFamily="18" charset="0"/>
              </a:rPr>
              <a:t> con </a:t>
            </a:r>
            <a:r>
              <a:rPr lang="en-US" b="1" i="1" dirty="0" err="1">
                <a:solidFill>
                  <a:srgbClr val="FF0000"/>
                </a:solidFill>
                <a:latin typeface="Times New Roman" panose="02020603050405020304" pitchFamily="18" charset="0"/>
                <a:cs typeface="Times New Roman" panose="02020603050405020304" pitchFamily="18" charset="0"/>
              </a:rPr>
              <a:t>người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nơi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Gò</a:t>
            </a:r>
            <a:r>
              <a:rPr lang="en-US" b="1" i="1" dirty="0">
                <a:solidFill>
                  <a:srgbClr val="FF0000"/>
                </a:solidFill>
                <a:latin typeface="Times New Roman" panose="02020603050405020304" pitchFamily="18" charset="0"/>
                <a:cs typeface="Times New Roman" panose="02020603050405020304" pitchFamily="18" charset="0"/>
              </a:rPr>
              <a:t> Me.</a:t>
            </a:r>
            <a:endParaRPr lang="en-US" dirty="0">
              <a:solidFill>
                <a:srgbClr val="FF000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marL="0" indent="0">
              <a:buNone/>
            </a:pPr>
            <a:r>
              <a:rPr lang="vi-VN" i="1" dirty="0">
                <a:solidFill>
                  <a:srgbClr val="002060"/>
                </a:solidFill>
                <a:latin typeface="Times New Roman" panose="02020603050405020304" pitchFamily="18" charset="0"/>
                <a:cs typeface="Times New Roman" panose="02020603050405020304" pitchFamily="18" charset="0"/>
              </a:rPr>
              <a:t>Những chị, những em má núng đồng tiền.</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Nọc cấy, tay tròn, nghiêng nón làm duyên,</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Véo von điệu hát cổ truyền.</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Tre thôi khúc khích, mây chìm lắng nghe:</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vi-VN" i="1" dirty="0">
                <a:solidFill>
                  <a:srgbClr val="002060"/>
                </a:solidFill>
                <a:latin typeface="Times New Roman" panose="02020603050405020304" pitchFamily="18" charset="0"/>
                <a:cs typeface="Times New Roman" panose="02020603050405020304" pitchFamily="18" charset="0"/>
              </a:rPr>
              <a:t>Chị tôi má đỏ thẹn thò,</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Giã me bên trã canh chua ngọt ngào.</a:t>
            </a:r>
            <a:br>
              <a:rPr lang="vi-VN" i="1" dirty="0">
                <a:solidFill>
                  <a:srgbClr val="002060"/>
                </a:solidFill>
                <a:latin typeface="Times New Roman" panose="02020603050405020304" pitchFamily="18" charset="0"/>
                <a:cs typeface="Times New Roman" panose="02020603050405020304" pitchFamily="18" charset="0"/>
              </a:rPr>
            </a:br>
            <a:endParaRPr lang="en-US" i="1" dirty="0">
              <a:solidFill>
                <a:srgbClr val="00206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a:bodyPr>
          <a:lstStyle/>
          <a:p>
            <a:pPr marL="0" indent="0">
              <a:buNone/>
            </a:pPr>
            <a:r>
              <a:rPr lang="vi-VN" i="1" u="sng" dirty="0">
                <a:solidFill>
                  <a:srgbClr val="002060"/>
                </a:solidFill>
                <a:latin typeface="Times New Roman" panose="02020603050405020304" pitchFamily="18" charset="0"/>
                <a:cs typeface="Times New Roman" panose="02020603050405020304" pitchFamily="18" charset="0"/>
              </a:rPr>
              <a:t>Những chị, những em </a:t>
            </a:r>
            <a:r>
              <a:rPr lang="vi-VN" i="1" dirty="0">
                <a:solidFill>
                  <a:srgbClr val="002060"/>
                </a:solidFill>
                <a:latin typeface="Times New Roman" panose="02020603050405020304" pitchFamily="18" charset="0"/>
                <a:cs typeface="Times New Roman" panose="02020603050405020304" pitchFamily="18" charset="0"/>
              </a:rPr>
              <a:t>má núng đồng tiền.</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Nọc cấy</a:t>
            </a:r>
            <a:r>
              <a:rPr lang="vi-VN" i="1" dirty="0">
                <a:solidFill>
                  <a:srgbClr val="002060"/>
                </a:solidFill>
                <a:latin typeface="Times New Roman" panose="02020603050405020304" pitchFamily="18" charset="0"/>
                <a:cs typeface="Times New Roman" panose="02020603050405020304" pitchFamily="18" charset="0"/>
              </a:rPr>
              <a:t>, tay tròn, nghiêng nón làm duyên,</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Véo von </a:t>
            </a:r>
            <a:r>
              <a:rPr lang="vi-VN" i="1" dirty="0">
                <a:solidFill>
                  <a:srgbClr val="002060"/>
                </a:solidFill>
                <a:latin typeface="Times New Roman" panose="02020603050405020304" pitchFamily="18" charset="0"/>
                <a:cs typeface="Times New Roman" panose="02020603050405020304" pitchFamily="18" charset="0"/>
              </a:rPr>
              <a:t>điệu hát cổ truyền.</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Tre thôi khúc khích, mây chìm lắng nghe:</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vi-VN" i="1" u="sng" dirty="0">
                <a:solidFill>
                  <a:srgbClr val="002060"/>
                </a:solidFill>
                <a:latin typeface="Times New Roman" panose="02020603050405020304" pitchFamily="18" charset="0"/>
                <a:cs typeface="Times New Roman" panose="02020603050405020304" pitchFamily="18" charset="0"/>
              </a:rPr>
              <a:t>Chị tôi </a:t>
            </a:r>
            <a:r>
              <a:rPr lang="vi-VN" i="1" dirty="0">
                <a:solidFill>
                  <a:srgbClr val="002060"/>
                </a:solidFill>
                <a:latin typeface="Times New Roman" panose="02020603050405020304" pitchFamily="18" charset="0"/>
                <a:cs typeface="Times New Roman" panose="02020603050405020304" pitchFamily="18" charset="0"/>
              </a:rPr>
              <a:t>má đỏ thẹn thò,</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Giã me </a:t>
            </a:r>
            <a:r>
              <a:rPr lang="vi-VN" i="1" dirty="0">
                <a:solidFill>
                  <a:srgbClr val="002060"/>
                </a:solidFill>
                <a:latin typeface="Times New Roman" panose="02020603050405020304" pitchFamily="18" charset="0"/>
                <a:cs typeface="Times New Roman" panose="02020603050405020304" pitchFamily="18" charset="0"/>
              </a:rPr>
              <a:t>bên trã canh chua ngọt ngào.</a:t>
            </a:r>
            <a:br>
              <a:rPr lang="vi-VN" i="1" dirty="0">
                <a:solidFill>
                  <a:srgbClr val="002060"/>
                </a:solidFill>
                <a:latin typeface="Times New Roman" panose="02020603050405020304" pitchFamily="18" charset="0"/>
                <a:cs typeface="Times New Roman" panose="02020603050405020304" pitchFamily="18" charset="0"/>
              </a:rPr>
            </a:br>
            <a:r>
              <a:rPr lang="en-US" dirty="0"/>
              <a:t> </a:t>
            </a:r>
            <a:endParaRPr lang="en-US" dirty="0"/>
          </a:p>
          <a:p>
            <a:pPr marL="0" indent="0">
              <a:buNone/>
            </a:pPr>
            <a:endParaRPr lang="en-US" i="1" dirty="0">
              <a:solidFill>
                <a:srgbClr val="00206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lnSpcReduction="10000"/>
          </a:bodyPr>
          <a:lstStyle/>
          <a:p>
            <a:pPr marL="0" indent="0">
              <a:buNone/>
            </a:pPr>
            <a:r>
              <a:rPr lang="vi-VN" i="1" u="sng" dirty="0">
                <a:solidFill>
                  <a:srgbClr val="002060"/>
                </a:solidFill>
                <a:latin typeface="Times New Roman" panose="02020603050405020304" pitchFamily="18" charset="0"/>
                <a:cs typeface="Times New Roman" panose="02020603050405020304" pitchFamily="18" charset="0"/>
              </a:rPr>
              <a:t>Những chị, những em </a:t>
            </a:r>
            <a:r>
              <a:rPr lang="vi-VN" i="1" dirty="0">
                <a:solidFill>
                  <a:srgbClr val="002060"/>
                </a:solidFill>
                <a:latin typeface="Times New Roman" panose="02020603050405020304" pitchFamily="18" charset="0"/>
                <a:cs typeface="Times New Roman" panose="02020603050405020304" pitchFamily="18" charset="0"/>
              </a:rPr>
              <a:t>má núng đồng tiền.</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Nọc cấy</a:t>
            </a:r>
            <a:r>
              <a:rPr lang="vi-VN" i="1" dirty="0">
                <a:solidFill>
                  <a:srgbClr val="002060"/>
                </a:solidFill>
                <a:latin typeface="Times New Roman" panose="02020603050405020304" pitchFamily="18" charset="0"/>
                <a:cs typeface="Times New Roman" panose="02020603050405020304" pitchFamily="18" charset="0"/>
              </a:rPr>
              <a:t>, tay tròn, nghiêng nón làm duyên,</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Véo von </a:t>
            </a:r>
            <a:r>
              <a:rPr lang="vi-VN" i="1" dirty="0">
                <a:solidFill>
                  <a:srgbClr val="002060"/>
                </a:solidFill>
                <a:latin typeface="Times New Roman" panose="02020603050405020304" pitchFamily="18" charset="0"/>
                <a:cs typeface="Times New Roman" panose="02020603050405020304" pitchFamily="18" charset="0"/>
              </a:rPr>
              <a:t>điệu hát cổ truyền.</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Tre thôi khúc khích, mây chìm lắng nghe:</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vi-VN" i="1" u="sng" dirty="0">
                <a:solidFill>
                  <a:srgbClr val="002060"/>
                </a:solidFill>
                <a:latin typeface="Times New Roman" panose="02020603050405020304" pitchFamily="18" charset="0"/>
                <a:cs typeface="Times New Roman" panose="02020603050405020304" pitchFamily="18" charset="0"/>
              </a:rPr>
              <a:t>Chị tôi </a:t>
            </a:r>
            <a:r>
              <a:rPr lang="vi-VN" i="1" dirty="0">
                <a:solidFill>
                  <a:srgbClr val="002060"/>
                </a:solidFill>
                <a:latin typeface="Times New Roman" panose="02020603050405020304" pitchFamily="18" charset="0"/>
                <a:cs typeface="Times New Roman" panose="02020603050405020304" pitchFamily="18" charset="0"/>
              </a:rPr>
              <a:t>má đỏ thẹn thò,</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Giã me </a:t>
            </a:r>
            <a:r>
              <a:rPr lang="vi-VN" i="1" dirty="0">
                <a:solidFill>
                  <a:srgbClr val="002060"/>
                </a:solidFill>
                <a:latin typeface="Times New Roman" panose="02020603050405020304" pitchFamily="18" charset="0"/>
                <a:cs typeface="Times New Roman" panose="02020603050405020304" pitchFamily="18" charset="0"/>
              </a:rPr>
              <a:t>bên trã canh chua ngọt ngào.</a:t>
            </a:r>
            <a:br>
              <a:rPr lang="vi-VN" i="1" dirty="0">
                <a:solidFill>
                  <a:srgbClr val="002060"/>
                </a:solidFill>
                <a:latin typeface="Times New Roman" panose="02020603050405020304" pitchFamily="18" charset="0"/>
                <a:cs typeface="Times New Roman" panose="02020603050405020304" pitchFamily="18" charset="0"/>
              </a:rPr>
            </a:br>
            <a:r>
              <a:rPr lang="en-US" dirty="0"/>
              <a:t> </a:t>
            </a:r>
            <a:endParaRPr lang="en-US" dirty="0"/>
          </a:p>
          <a:p>
            <a:pPr marL="0" indent="0">
              <a:buNone/>
            </a:pPr>
            <a:r>
              <a:rPr lang="en-US" dirty="0" smtClean="0">
                <a:solidFill>
                  <a:srgbClr val="0070C0"/>
                </a:solidFill>
                <a:latin typeface="Times New Roman" panose="02020603050405020304" pitchFamily="18" charset="0"/>
                <a:cs typeface="Times New Roman" panose="02020603050405020304" pitchFamily="18" charset="0"/>
              </a:rPr>
              <a:t>=&gt;</a:t>
            </a:r>
            <a:r>
              <a:rPr lang="en-US" dirty="0" err="1" smtClean="0">
                <a:solidFill>
                  <a:srgbClr val="0070C0"/>
                </a:solidFill>
                <a:latin typeface="Times New Roman" panose="02020603050405020304" pitchFamily="18" charset="0"/>
                <a:cs typeface="Times New Roman" panose="02020603050405020304" pitchFamily="18" charset="0"/>
              </a:rPr>
              <a:t>Bằng</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việc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sử</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dụng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tính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từ</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từ</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láy</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thấy</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ảnh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những</a:t>
            </a:r>
            <a:r>
              <a:rPr lang="en-US" dirty="0">
                <a:solidFill>
                  <a:srgbClr val="0070C0"/>
                </a:solidFill>
                <a:latin typeface="Times New Roman" panose="02020603050405020304" pitchFamily="18" charset="0"/>
                <a:cs typeface="Times New Roman" panose="02020603050405020304" pitchFamily="18" charset="0"/>
              </a:rPr>
              <a:t> con </a:t>
            </a:r>
            <a:r>
              <a:rPr lang="en-US" dirty="0" err="1">
                <a:solidFill>
                  <a:srgbClr val="0070C0"/>
                </a:solidFill>
                <a:latin typeface="Times New Roman" panose="02020603050405020304" pitchFamily="18" charset="0"/>
                <a:cs typeface="Times New Roman" panose="02020603050405020304" pitchFamily="18" charset="0"/>
              </a:rPr>
              <a:t>người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lao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động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chần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chất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khoẻ</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khoắn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duyên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dáng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yêu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đời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gắn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bó</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với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xứ</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sở</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endParaRPr lang="en-US" i="1" dirty="0">
              <a:solidFill>
                <a:srgbClr val="002060"/>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5793507"/>
          </a:xfrm>
        </p:spPr>
        <p:txBody>
          <a:bodyPr>
            <a:normAutofit/>
          </a:bodyPr>
          <a:lstStyle/>
          <a:p>
            <a:pPr marL="0" indent="0">
              <a:buNone/>
            </a:pPr>
            <a:r>
              <a:rPr lang="en-US" dirty="0">
                <a:latin typeface="Times New Roman" panose="02020603050405020304" pitchFamily="18" charset="0"/>
                <a:cs typeface="Times New Roman" panose="02020603050405020304" pitchFamily="18" charset="0"/>
              </a:rPr>
              <a:t>HĐCĐ (</a:t>
            </a:r>
            <a:r>
              <a:rPr lang="en-US" dirty="0" err="1">
                <a:latin typeface="Times New Roman" panose="02020603050405020304" pitchFamily="18" charset="0"/>
                <a:cs typeface="Times New Roman" panose="02020603050405020304" pitchFamily="18" charset="0"/>
              </a:rPr>
              <a:t>4p</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r>
              <a:rPr lang="en-US" dirty="0" err="1" smtClean="0">
                <a:latin typeface="Times New Roman" panose="02020603050405020304" pitchFamily="18" charset="0"/>
                <a:cs typeface="Times New Roman" panose="02020603050405020304" pitchFamily="18" charset="0"/>
              </a:rPr>
              <a:t>đọc</a:t>
            </a:r>
            <a:r>
              <a:rPr lang="en-US" dirty="0" smtClean="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lại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toàn</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bài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thơ</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và</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trả</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lời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câu</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hỏi</a:t>
            </a:r>
            <a:r>
              <a:rPr lang="en-US"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0" indent="0">
              <a:buNone/>
            </a:pPr>
            <a:r>
              <a:rPr lang="en-US" b="1" i="1" dirty="0">
                <a:solidFill>
                  <a:srgbClr val="FF0000"/>
                </a:solidFill>
                <a:latin typeface="Times New Roman" panose="02020603050405020304" pitchFamily="18" charset="0"/>
                <a:cs typeface="Times New Roman" panose="02020603050405020304" pitchFamily="18" charset="0"/>
              </a:rPr>
              <a:t>1) </a:t>
            </a:r>
            <a:r>
              <a:rPr lang="en-US" b="1" i="1" dirty="0" err="1">
                <a:solidFill>
                  <a:srgbClr val="FF0000"/>
                </a:solidFill>
                <a:latin typeface="Times New Roman" panose="02020603050405020304" pitchFamily="18" charset="0"/>
                <a:cs typeface="Times New Roman" panose="02020603050405020304" pitchFamily="18" charset="0"/>
              </a:rPr>
              <a:t>Nhớ</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đến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Gò</a:t>
            </a:r>
            <a:r>
              <a:rPr lang="en-US" b="1" i="1" dirty="0">
                <a:solidFill>
                  <a:srgbClr val="FF0000"/>
                </a:solidFill>
                <a:latin typeface="Times New Roman" panose="02020603050405020304" pitchFamily="18" charset="0"/>
                <a:cs typeface="Times New Roman" panose="02020603050405020304" pitchFamily="18" charset="0"/>
              </a:rPr>
              <a:t> Me,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nhớ</a:t>
            </a:r>
            <a:r>
              <a:rPr lang="en-US" b="1" i="1" dirty="0">
                <a:solidFill>
                  <a:srgbClr val="FF0000"/>
                </a:solidFill>
                <a:latin typeface="Times New Roman" panose="02020603050405020304" pitchFamily="18" charset="0"/>
                <a:cs typeface="Times New Roman" panose="02020603050405020304" pitchFamily="18" charset="0"/>
              </a:rPr>
              <a:t> da </a:t>
            </a:r>
            <a:r>
              <a:rPr lang="en-US" b="1" i="1" dirty="0" err="1">
                <a:solidFill>
                  <a:srgbClr val="FF0000"/>
                </a:solidFill>
                <a:latin typeface="Times New Roman" panose="02020603050405020304" pitchFamily="18" charset="0"/>
                <a:cs typeface="Times New Roman" panose="02020603050405020304" pitchFamily="18" charset="0"/>
              </a:rPr>
              <a:t>diết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điệu</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hò</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quê</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hương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Việc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nhà</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thơ</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hai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lần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dẫn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lại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câu</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hò</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gợi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cho</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em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suy</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nghĩ</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gì</a:t>
            </a:r>
            <a:r>
              <a:rPr lang="en-US" b="1"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b="1" i="1" dirty="0">
                <a:solidFill>
                  <a:srgbClr val="FF0000"/>
                </a:solidFill>
                <a:latin typeface="Times New Roman" panose="02020603050405020304" pitchFamily="18" charset="0"/>
                <a:cs typeface="Times New Roman" panose="02020603050405020304" pitchFamily="18" charset="0"/>
              </a:rPr>
              <a:t>2) </a:t>
            </a:r>
            <a:r>
              <a:rPr lang="en-US" b="1" i="1" dirty="0" err="1">
                <a:solidFill>
                  <a:srgbClr val="FF0000"/>
                </a:solidFill>
                <a:latin typeface="Times New Roman" panose="02020603050405020304" pitchFamily="18" charset="0"/>
                <a:cs typeface="Times New Roman" panose="02020603050405020304" pitchFamily="18" charset="0"/>
              </a:rPr>
              <a:t>Em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cảm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nhận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như</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thế</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nào</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về</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tình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cảm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của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tác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giả</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đối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với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Gò</a:t>
            </a:r>
            <a:r>
              <a:rPr lang="en-US" b="1" i="1" dirty="0">
                <a:solidFill>
                  <a:srgbClr val="FF0000"/>
                </a:solidFill>
                <a:latin typeface="Times New Roman" panose="02020603050405020304" pitchFamily="18" charset="0"/>
                <a:cs typeface="Times New Roman" panose="02020603050405020304" pitchFamily="18" charset="0"/>
              </a:rPr>
              <a:t> Me?</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r>
              <a:rPr lang="en-US" b="1" i="1" dirty="0">
                <a:solidFill>
                  <a:srgbClr val="FF0000"/>
                </a:solidFill>
                <a:latin typeface="Times New Roman" panose="02020603050405020304" pitchFamily="18" charset="0"/>
                <a:cs typeface="Times New Roman" panose="02020603050405020304" pitchFamily="18" charset="0"/>
              </a:rPr>
              <a:t>3) </a:t>
            </a:r>
            <a:r>
              <a:rPr lang="en-US" b="1" i="1" dirty="0" err="1">
                <a:solidFill>
                  <a:srgbClr val="FF0000"/>
                </a:solidFill>
                <a:latin typeface="Times New Roman" panose="02020603050405020304" pitchFamily="18" charset="0"/>
                <a:cs typeface="Times New Roman" panose="02020603050405020304" pitchFamily="18" charset="0"/>
              </a:rPr>
              <a:t>Em</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hãy</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chỉ</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ra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những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biểu</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hiện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của</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tình</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yêu</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quê</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hương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đất</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nước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được</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thể</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hiện</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trong</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a:solidFill>
                  <a:srgbClr val="FF0000"/>
                </a:solidFill>
                <a:latin typeface="Times New Roman" panose="02020603050405020304" pitchFamily="18" charset="0"/>
                <a:cs typeface="Times New Roman" panose="02020603050405020304" pitchFamily="18" charset="0"/>
              </a:rPr>
              <a:t>bài</a:t>
            </a:r>
            <a:r>
              <a:rPr lang="en-US" b="1" i="1" dirty="0">
                <a:solidFill>
                  <a:srgbClr val="FF0000"/>
                </a:solidFill>
                <a:latin typeface="Times New Roman" panose="02020603050405020304" pitchFamily="18" charset="0"/>
                <a:cs typeface="Times New Roman" panose="02020603050405020304" pitchFamily="18" charset="0"/>
              </a:rPr>
              <a:t> </a:t>
            </a:r>
            <a:r>
              <a:rPr lang="en-US" b="1" i="1" dirty="0" err="1" smtClean="0">
                <a:solidFill>
                  <a:srgbClr val="FF0000"/>
                </a:solidFill>
                <a:latin typeface="Times New Roman" panose="02020603050405020304" pitchFamily="18" charset="0"/>
                <a:cs typeface="Times New Roman" panose="02020603050405020304" pitchFamily="18" charset="0"/>
              </a:rPr>
              <a:t>thơ</a:t>
            </a:r>
            <a:r>
              <a:rPr lang="en-US" b="1" i="1" dirty="0">
                <a:solidFill>
                  <a:srgbClr val="FF0000"/>
                </a:solidFill>
                <a:latin typeface="Times New Roman" panose="02020603050405020304" pitchFamily="18" charset="0"/>
                <a:cs typeface="Times New Roman" panose="02020603050405020304" pitchFamily="18" charset="0"/>
              </a:rPr>
              <a:t>?</a:t>
            </a:r>
            <a:endParaRPr lang="en-US" dirty="0">
              <a:solidFill>
                <a:srgbClr val="FF0000"/>
              </a:solidFill>
              <a:latin typeface="Times New Roman" panose="02020603050405020304" pitchFamily="18" charset="0"/>
              <a:cs typeface="Times New Roman" panose="02020603050405020304" pitchFamily="18" charset="0"/>
            </a:endParaRPr>
          </a:p>
          <a:p>
            <a:pPr marL="0" indent="0">
              <a:buNone/>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lnSpcReduction="10000"/>
          </a:bodyPr>
          <a:lstStyle/>
          <a:p>
            <a:pPr marL="0" indent="0">
              <a:buNone/>
            </a:pPr>
            <a:r>
              <a:rPr lang="vi-VN" i="1" dirty="0">
                <a:solidFill>
                  <a:srgbClr val="002060"/>
                </a:solidFill>
                <a:latin typeface="Times New Roman" panose="02020603050405020304" pitchFamily="18" charset="0"/>
                <a:cs typeface="Times New Roman" panose="02020603050405020304" pitchFamily="18" charset="0"/>
              </a:rPr>
              <a:t>“Hò ơ...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vì mê giọng hò”.</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br>
              <a:rPr lang="vi-VN" i="1" dirty="0">
                <a:solidFill>
                  <a:srgbClr val="002060"/>
                </a:solidFill>
                <a:latin typeface="Times New Roman" panose="02020603050405020304" pitchFamily="18" charset="0"/>
                <a:cs typeface="Times New Roman" panose="02020603050405020304" pitchFamily="18" charset="0"/>
              </a:rPr>
            </a:br>
            <a:endParaRPr lang="en-US" dirty="0">
              <a:solidFill>
                <a:srgbClr val="002060"/>
              </a:solidFill>
              <a:latin typeface="Times New Roman" panose="02020603050405020304" pitchFamily="18" charset="0"/>
              <a:cs typeface="Times New Roman" panose="02020603050405020304" pitchFamily="18" charset="0"/>
            </a:endParaRPr>
          </a:p>
          <a:p>
            <a:pPr marL="0" indent="0">
              <a:buNone/>
            </a:pPr>
            <a:r>
              <a:rPr lang="vi-VN" i="1" dirty="0">
                <a:solidFill>
                  <a:srgbClr val="002060"/>
                </a:solidFill>
                <a:latin typeface="Times New Roman" panose="02020603050405020304" pitchFamily="18" charset="0"/>
                <a:cs typeface="Times New Roman" panose="02020603050405020304" pitchFamily="18" charset="0"/>
              </a:rPr>
              <a:t>Ôi, thuở ấu thơ,</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Cắt cỏ, chăn bò.</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Gối đầu lên áo,</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Nằm dưới làn me, nghe tre thổi sáo.</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dirty="0"/>
          </a:p>
          <a:p>
            <a:pPr marL="0" indent="0">
              <a:buNone/>
            </a:pPr>
            <a:r>
              <a:rPr lang="vi-VN" i="1" dirty="0">
                <a:solidFill>
                  <a:srgbClr val="002060"/>
                </a:solidFill>
                <a:latin typeface="Times New Roman" panose="02020603050405020304" pitchFamily="18" charset="0"/>
                <a:cs typeface="Times New Roman" panose="02020603050405020304" pitchFamily="18" charset="0"/>
              </a:rPr>
              <a:t>“Hò ơ...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vì mê giọng hò!”</a:t>
            </a:r>
            <a:br>
              <a:rPr lang="vi-VN" i="1" dirty="0">
                <a:solidFill>
                  <a:srgbClr val="002060"/>
                </a:solidFill>
                <a:latin typeface="Times New Roman" panose="02020603050405020304" pitchFamily="18" charset="0"/>
                <a:cs typeface="Times New Roman" panose="02020603050405020304" pitchFamily="18" charset="0"/>
              </a:rPr>
            </a:br>
            <a:endParaRPr lang="en-US" dirty="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lnSpcReduction="10000"/>
          </a:bodyPr>
          <a:lstStyle/>
          <a:p>
            <a:pPr marL="0" indent="0">
              <a:buNone/>
            </a:pPr>
            <a:r>
              <a:rPr lang="vi-VN" i="1" dirty="0">
                <a:solidFill>
                  <a:srgbClr val="002060"/>
                </a:solidFill>
                <a:latin typeface="Times New Roman" panose="02020603050405020304" pitchFamily="18" charset="0"/>
                <a:cs typeface="Times New Roman" panose="02020603050405020304" pitchFamily="18" charset="0"/>
              </a:rPr>
              <a:t>“</a:t>
            </a:r>
            <a:r>
              <a:rPr lang="vi-VN" i="1" u="sng" dirty="0">
                <a:solidFill>
                  <a:srgbClr val="002060"/>
                </a:solidFill>
                <a:latin typeface="Times New Roman" panose="02020603050405020304" pitchFamily="18" charset="0"/>
                <a:cs typeface="Times New Roman" panose="02020603050405020304" pitchFamily="18" charset="0"/>
              </a:rPr>
              <a:t>Hò ơ</a:t>
            </a:r>
            <a:r>
              <a:rPr lang="vi-VN" i="1" dirty="0">
                <a:solidFill>
                  <a:srgbClr val="002060"/>
                </a:solidFill>
                <a:latin typeface="Times New Roman" panose="02020603050405020304" pitchFamily="18" charset="0"/>
                <a:cs typeface="Times New Roman" panose="02020603050405020304" pitchFamily="18" charset="0"/>
              </a:rPr>
              <a:t>...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vì mê giọng hò”.</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br>
              <a:rPr lang="vi-VN" i="1" dirty="0">
                <a:solidFill>
                  <a:srgbClr val="002060"/>
                </a:solidFill>
                <a:latin typeface="Times New Roman" panose="02020603050405020304" pitchFamily="18" charset="0"/>
                <a:cs typeface="Times New Roman" panose="02020603050405020304" pitchFamily="18" charset="0"/>
              </a:rPr>
            </a:br>
            <a:endParaRPr lang="en-US" dirty="0">
              <a:solidFill>
                <a:srgbClr val="002060"/>
              </a:solidFill>
              <a:latin typeface="Times New Roman" panose="02020603050405020304" pitchFamily="18" charset="0"/>
              <a:cs typeface="Times New Roman" panose="02020603050405020304" pitchFamily="18" charset="0"/>
            </a:endParaRPr>
          </a:p>
          <a:p>
            <a:pPr marL="0" indent="0">
              <a:buNone/>
            </a:pPr>
            <a:r>
              <a:rPr lang="vi-VN" i="1" dirty="0">
                <a:solidFill>
                  <a:srgbClr val="FF0000"/>
                </a:solidFill>
                <a:latin typeface="Times New Roman" panose="02020603050405020304" pitchFamily="18" charset="0"/>
                <a:cs typeface="Times New Roman" panose="02020603050405020304" pitchFamily="18" charset="0"/>
              </a:rPr>
              <a:t>Ôi, </a:t>
            </a:r>
            <a:r>
              <a:rPr lang="vi-VN" i="1" u="sng" dirty="0">
                <a:solidFill>
                  <a:srgbClr val="002060"/>
                </a:solidFill>
                <a:latin typeface="Times New Roman" panose="02020603050405020304" pitchFamily="18" charset="0"/>
                <a:cs typeface="Times New Roman" panose="02020603050405020304" pitchFamily="18" charset="0"/>
              </a:rPr>
              <a:t>thuở ấu thơ</a:t>
            </a:r>
            <a:r>
              <a:rPr lang="vi-VN" i="1" dirty="0">
                <a:solidFill>
                  <a:srgbClr val="002060"/>
                </a:solidFill>
                <a:latin typeface="Times New Roman" panose="02020603050405020304" pitchFamily="18" charset="0"/>
                <a:cs typeface="Times New Roman" panose="02020603050405020304" pitchFamily="18" charset="0"/>
              </a:rPr>
              <a:t>,</a:t>
            </a:r>
            <a:br>
              <a:rPr lang="vi-VN" i="1"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Cắt cỏ, chăn bò.</a:t>
            </a:r>
            <a:br>
              <a:rPr lang="vi-VN" i="1" u="sng"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Gối đầu lên áo,</a:t>
            </a:r>
            <a:br>
              <a:rPr lang="vi-VN" i="1" u="sng" dirty="0">
                <a:solidFill>
                  <a:srgbClr val="002060"/>
                </a:solidFill>
                <a:latin typeface="Times New Roman" panose="02020603050405020304" pitchFamily="18" charset="0"/>
                <a:cs typeface="Times New Roman" panose="02020603050405020304" pitchFamily="18" charset="0"/>
              </a:rPr>
            </a:br>
            <a:r>
              <a:rPr lang="vi-VN" i="1" u="sng" dirty="0">
                <a:solidFill>
                  <a:srgbClr val="002060"/>
                </a:solidFill>
                <a:latin typeface="Times New Roman" panose="02020603050405020304" pitchFamily="18" charset="0"/>
                <a:cs typeface="Times New Roman" panose="02020603050405020304" pitchFamily="18" charset="0"/>
              </a:rPr>
              <a:t>Nằm dưới làn me, nghe tre thổi sáo</a:t>
            </a:r>
            <a:r>
              <a:rPr lang="vi-VN" i="1" dirty="0">
                <a:solidFill>
                  <a:srgbClr val="002060"/>
                </a:solidFill>
                <a:latin typeface="Times New Roman" panose="02020603050405020304" pitchFamily="18" charset="0"/>
                <a:cs typeface="Times New Roman" panose="02020603050405020304" pitchFamily="18" charset="0"/>
              </a:rPr>
              <a:t>.</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dirty="0"/>
          </a:p>
          <a:p>
            <a:pPr marL="0" indent="0">
              <a:buNone/>
            </a:pPr>
            <a:r>
              <a:rPr lang="vi-VN" i="1" dirty="0">
                <a:solidFill>
                  <a:srgbClr val="002060"/>
                </a:solidFill>
                <a:latin typeface="Times New Roman" panose="02020603050405020304" pitchFamily="18" charset="0"/>
                <a:cs typeface="Times New Roman" panose="02020603050405020304" pitchFamily="18" charset="0"/>
              </a:rPr>
              <a:t>“Hò ơ...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a:t>
            </a:r>
            <a:r>
              <a:rPr lang="vi-VN" i="1" u="sng" dirty="0">
                <a:solidFill>
                  <a:srgbClr val="002060"/>
                </a:solidFill>
                <a:latin typeface="Times New Roman" panose="02020603050405020304" pitchFamily="18" charset="0"/>
                <a:cs typeface="Times New Roman" panose="02020603050405020304" pitchFamily="18" charset="0"/>
              </a:rPr>
              <a:t>vì mê giọng hò!”</a:t>
            </a:r>
            <a:br>
              <a:rPr lang="vi-VN" i="1" u="sng" dirty="0">
                <a:solidFill>
                  <a:srgbClr val="002060"/>
                </a:solidFill>
                <a:latin typeface="Times New Roman" panose="02020603050405020304" pitchFamily="18" charset="0"/>
                <a:cs typeface="Times New Roman" panose="02020603050405020304" pitchFamily="18" charset="0"/>
              </a:rPr>
            </a:br>
            <a:endParaRPr lang="en-US" u="sng" dirty="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normAutofit fontScale="85000" lnSpcReduction="20000"/>
          </a:bodyPr>
          <a:lstStyle/>
          <a:p>
            <a:pPr marL="0" indent="0">
              <a:buNone/>
            </a:pPr>
            <a:r>
              <a:rPr lang="vi-VN" i="1" dirty="0">
                <a:solidFill>
                  <a:srgbClr val="002060"/>
                </a:solidFill>
                <a:latin typeface="Times New Roman" panose="02020603050405020304" pitchFamily="18" charset="0"/>
                <a:cs typeface="Times New Roman" panose="02020603050405020304" pitchFamily="18" charset="0"/>
              </a:rPr>
              <a:t>“Hò ơ...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vì mê giọng hò”.</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smtClean="0">
                <a:solidFill>
                  <a:srgbClr val="002060"/>
                </a:solidFill>
                <a:latin typeface="Times New Roman" panose="02020603050405020304" pitchFamily="18" charset="0"/>
                <a:cs typeface="Times New Roman" panose="02020603050405020304" pitchFamily="18" charset="0"/>
              </a:rPr>
              <a:t>….</a:t>
            </a:r>
            <a:endParaRPr lang="en-US" dirty="0">
              <a:solidFill>
                <a:srgbClr val="002060"/>
              </a:solidFill>
              <a:latin typeface="Times New Roman" panose="02020603050405020304" pitchFamily="18" charset="0"/>
              <a:cs typeface="Times New Roman" panose="02020603050405020304" pitchFamily="18" charset="0"/>
            </a:endParaRPr>
          </a:p>
          <a:p>
            <a:pPr marL="0" indent="0">
              <a:buNone/>
            </a:pPr>
            <a:r>
              <a:rPr lang="vi-VN" i="1" dirty="0">
                <a:solidFill>
                  <a:srgbClr val="002060"/>
                </a:solidFill>
                <a:latin typeface="Times New Roman" panose="02020603050405020304" pitchFamily="18" charset="0"/>
                <a:cs typeface="Times New Roman" panose="02020603050405020304" pitchFamily="18" charset="0"/>
              </a:rPr>
              <a:t>Ôi, thuở ấu thơ,</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Cắt cỏ, chăn bò.</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Gối đầu lên áo,</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Nằm dưới làn me, nghe tre thổi sáo.</a:t>
            </a:r>
            <a:endParaRPr lang="en-US" i="1" dirty="0">
              <a:solidFill>
                <a:srgbClr val="002060"/>
              </a:solidFill>
              <a:latin typeface="Times New Roman" panose="02020603050405020304" pitchFamily="18" charset="0"/>
              <a:cs typeface="Times New Roman" panose="02020603050405020304" pitchFamily="18" charset="0"/>
            </a:endParaRPr>
          </a:p>
          <a:p>
            <a:pPr marL="0" indent="0">
              <a:buNone/>
            </a:pPr>
            <a:r>
              <a:rPr lang="en-US" i="1" dirty="0">
                <a:solidFill>
                  <a:srgbClr val="002060"/>
                </a:solidFill>
                <a:latin typeface="Times New Roman" panose="02020603050405020304" pitchFamily="18" charset="0"/>
                <a:cs typeface="Times New Roman" panose="02020603050405020304" pitchFamily="18" charset="0"/>
              </a:rPr>
              <a:t>….</a:t>
            </a:r>
            <a:endParaRPr lang="en-US" dirty="0"/>
          </a:p>
          <a:p>
            <a:pPr marL="0" indent="0">
              <a:buNone/>
            </a:pPr>
            <a:r>
              <a:rPr lang="vi-VN" i="1" dirty="0">
                <a:solidFill>
                  <a:srgbClr val="002060"/>
                </a:solidFill>
                <a:latin typeface="Times New Roman" panose="02020603050405020304" pitchFamily="18" charset="0"/>
                <a:cs typeface="Times New Roman" panose="02020603050405020304" pitchFamily="18" charset="0"/>
              </a:rPr>
              <a:t>“Hò ơ... Trai Biên Hòa lụy gái Gò Me</a:t>
            </a:r>
            <a:br>
              <a:rPr lang="vi-VN" i="1" dirty="0">
                <a:solidFill>
                  <a:srgbClr val="002060"/>
                </a:solidFill>
                <a:latin typeface="Times New Roman" panose="02020603050405020304" pitchFamily="18" charset="0"/>
                <a:cs typeface="Times New Roman" panose="02020603050405020304" pitchFamily="18" charset="0"/>
              </a:rPr>
            </a:br>
            <a:r>
              <a:rPr lang="vi-VN" i="1" dirty="0">
                <a:solidFill>
                  <a:srgbClr val="002060"/>
                </a:solidFill>
                <a:latin typeface="Times New Roman" panose="02020603050405020304" pitchFamily="18" charset="0"/>
                <a:cs typeface="Times New Roman" panose="02020603050405020304" pitchFamily="18" charset="0"/>
              </a:rPr>
              <a:t>Không vì sắc lịch, mà chỉ vì mê giọng hò!”</a:t>
            </a:r>
            <a:br>
              <a:rPr lang="vi-VN" i="1" dirty="0">
                <a:solidFill>
                  <a:srgbClr val="002060"/>
                </a:solidFill>
                <a:latin typeface="Times New Roman" panose="02020603050405020304" pitchFamily="18" charset="0"/>
                <a:cs typeface="Times New Roman" panose="02020603050405020304" pitchFamily="18" charset="0"/>
              </a:rPr>
            </a:br>
            <a:endParaRPr lang="en-US" i="1"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en-US" i="1" dirty="0" smtClean="0">
                <a:solidFill>
                  <a:srgbClr val="0070C0"/>
                </a:solidFill>
                <a:latin typeface="Times New Roman" panose="02020603050405020304" pitchFamily="18" charset="0"/>
                <a:cs typeface="Times New Roman" panose="02020603050405020304" pitchFamily="18" charset="0"/>
              </a:rPr>
              <a:t>=&gt;</a:t>
            </a:r>
            <a:r>
              <a:rPr lang="en-US" dirty="0" err="1" smtClean="0">
                <a:solidFill>
                  <a:srgbClr val="0070C0"/>
                </a:solidFill>
                <a:latin typeface="Times New Roman" panose="02020603050405020304" pitchFamily="18" charset="0"/>
                <a:cs typeface="Times New Roman" panose="02020603050405020304" pitchFamily="18" charset="0"/>
              </a:rPr>
              <a:t>Xuyên</a:t>
            </a:r>
            <a:r>
              <a:rPr lang="en-US" dirty="0" smtClean="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suốt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bài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là</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yêu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sự</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gắn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bó</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với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nỗi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nhớ</a:t>
            </a:r>
            <a:r>
              <a:rPr lang="en-US" dirty="0">
                <a:solidFill>
                  <a:srgbClr val="0070C0"/>
                </a:solidFill>
                <a:latin typeface="Times New Roman" panose="02020603050405020304" pitchFamily="18" charset="0"/>
                <a:cs typeface="Times New Roman" panose="02020603050405020304" pitchFamily="18" charset="0"/>
              </a:rPr>
              <a:t> da </a:t>
            </a:r>
            <a:r>
              <a:rPr lang="en-US" dirty="0" err="1">
                <a:solidFill>
                  <a:srgbClr val="0070C0"/>
                </a:solidFill>
                <a:latin typeface="Times New Roman" panose="02020603050405020304" pitchFamily="18" charset="0"/>
                <a:cs typeface="Times New Roman" panose="02020603050405020304" pitchFamily="18" charset="0"/>
              </a:rPr>
              <a:t>diết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khi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phải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xa</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và</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niềm</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tự</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hào</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về</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vẻ</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đẹp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của</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hương-vẻ</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đẹp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của</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thiên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nhiên</a:t>
            </a:r>
            <a:r>
              <a:rPr lang="en-US" dirty="0">
                <a:solidFill>
                  <a:srgbClr val="0070C0"/>
                </a:solidFill>
                <a:latin typeface="Times New Roman" panose="02020603050405020304" pitchFamily="18" charset="0"/>
                <a:cs typeface="Times New Roman" panose="02020603050405020304" pitchFamily="18" charset="0"/>
              </a:rPr>
              <a:t>, con </a:t>
            </a:r>
            <a:r>
              <a:rPr lang="en-US" dirty="0" err="1">
                <a:solidFill>
                  <a:srgbClr val="0070C0"/>
                </a:solidFill>
                <a:latin typeface="Times New Roman" panose="02020603050405020304" pitchFamily="18" charset="0"/>
                <a:cs typeface="Times New Roman" panose="02020603050405020304" pitchFamily="18" charset="0"/>
              </a:rPr>
              <a:t>người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văn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hoá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lịch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sử</a:t>
            </a:r>
            <a:r>
              <a:rPr lang="en-US" dirty="0">
                <a:solidFill>
                  <a:srgbClr val="0070C0"/>
                </a:solidFill>
                <a:latin typeface="Times New Roman" panose="02020603050405020304" pitchFamily="18" charset="0"/>
                <a:cs typeface="Times New Roman" panose="02020603050405020304" pitchFamily="18" charset="0"/>
              </a:rPr>
              <a:t>,...</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marL="0" indent="0">
              <a:buNone/>
            </a:pPr>
            <a:r>
              <a:rPr lang="nl-NL" b="1" dirty="0">
                <a:solidFill>
                  <a:srgbClr val="0070C0"/>
                </a:solidFill>
                <a:latin typeface="Times New Roman" panose="02020603050405020304" pitchFamily="18" charset="0"/>
                <a:cs typeface="Times New Roman" panose="02020603050405020304" pitchFamily="18" charset="0"/>
              </a:rPr>
              <a:t>1/ Nghệ thuật:</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r>
              <a:rPr lang="nl-NL" dirty="0" smtClean="0">
                <a:solidFill>
                  <a:srgbClr val="0070C0"/>
                </a:solidFill>
                <a:latin typeface="Times New Roman" panose="02020603050405020304" pitchFamily="18" charset="0"/>
                <a:cs typeface="Times New Roman" panose="02020603050405020304" pitchFamily="18" charset="0"/>
              </a:rPr>
              <a:t>T</a:t>
            </a:r>
            <a:r>
              <a:rPr lang="en-US" dirty="0" err="1">
                <a:solidFill>
                  <a:srgbClr val="0070C0"/>
                </a:solidFill>
                <a:latin typeface="Times New Roman" panose="02020603050405020304" pitchFamily="18" charset="0"/>
                <a:cs typeface="Times New Roman" panose="02020603050405020304" pitchFamily="18" charset="0"/>
              </a:rPr>
              <a:t>hể</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tự</a:t>
            </a:r>
            <a:r>
              <a:rPr lang="en-US" dirty="0">
                <a:solidFill>
                  <a:srgbClr val="0070C0"/>
                </a:solidFill>
                <a:latin typeface="Times New Roman" panose="02020603050405020304" pitchFamily="18" charset="0"/>
                <a:cs typeface="Times New Roman" panose="02020603050405020304" pitchFamily="18" charset="0"/>
              </a:rPr>
              <a:t> do. </a:t>
            </a:r>
            <a:r>
              <a:rPr lang="en-US" dirty="0" err="1">
                <a:solidFill>
                  <a:srgbClr val="0070C0"/>
                </a:solidFill>
                <a:latin typeface="Times New Roman" panose="02020603050405020304" pitchFamily="18" charset="0"/>
                <a:cs typeface="Times New Roman" panose="02020603050405020304" pitchFamily="18" charset="0"/>
              </a:rPr>
              <a:t>Giọng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điệu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tâm</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xúc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động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tha</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thiết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ảnh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chân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thực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gợi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cảm</a:t>
            </a:r>
            <a:r>
              <a:rPr lang="en-US" dirty="0">
                <a:solidFill>
                  <a:srgbClr val="0070C0"/>
                </a:solidFill>
                <a:latin typeface="Times New Roman" panose="02020603050405020304" pitchFamily="18" charset="0"/>
                <a:cs typeface="Times New Roman" panose="02020603050405020304" pitchFamily="18" charset="0"/>
              </a:rPr>
              <a:t>. NT so </a:t>
            </a:r>
            <a:r>
              <a:rPr lang="en-US" dirty="0" err="1">
                <a:solidFill>
                  <a:srgbClr val="0070C0"/>
                </a:solidFill>
                <a:latin typeface="Times New Roman" panose="02020603050405020304" pitchFamily="18" charset="0"/>
                <a:cs typeface="Times New Roman" panose="02020603050405020304" pitchFamily="18" charset="0"/>
              </a:rPr>
              <a:t>sánh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nhân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hoá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sinh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động</a:t>
            </a:r>
            <a:r>
              <a:rPr lang="en-US" dirty="0">
                <a:solidFill>
                  <a:srgbClr val="0070C0"/>
                </a:solidFill>
                <a:latin typeface="Times New Roman" panose="02020603050405020304" pitchFamily="18" charset="0"/>
                <a:cs typeface="Times New Roman" panose="02020603050405020304" pitchFamily="18" charset="0"/>
              </a:rPr>
              <a:t>.</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r>
              <a:rPr lang="en-US" b="1" dirty="0">
                <a:solidFill>
                  <a:srgbClr val="0070C0"/>
                </a:solidFill>
                <a:latin typeface="Times New Roman" panose="02020603050405020304" pitchFamily="18" charset="0"/>
                <a:cs typeface="Times New Roman" panose="02020603050405020304" pitchFamily="18" charset="0"/>
              </a:rPr>
              <a:t>2. </a:t>
            </a:r>
            <a:r>
              <a:rPr lang="en-US" b="1" dirty="0" err="1">
                <a:solidFill>
                  <a:srgbClr val="0070C0"/>
                </a:solidFill>
                <a:latin typeface="Times New Roman" panose="02020603050405020304" pitchFamily="18" charset="0"/>
                <a:cs typeface="Times New Roman" panose="02020603050405020304" pitchFamily="18" charset="0"/>
              </a:rPr>
              <a:t>Nội</a:t>
            </a:r>
            <a:r>
              <a:rPr lang="en-US" b="1" dirty="0">
                <a:solidFill>
                  <a:srgbClr val="0070C0"/>
                </a:solidFill>
                <a:latin typeface="Times New Roman" panose="02020603050405020304" pitchFamily="18" charset="0"/>
                <a:cs typeface="Times New Roman" panose="02020603050405020304" pitchFamily="18" charset="0"/>
              </a:rPr>
              <a:t> dung  </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r>
              <a:rPr lang="en-US" dirty="0" smtClean="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Bài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thơ</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thể</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hiện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cảm</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nhớ</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thương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gắn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bó</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thiết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tha</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với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hương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đất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nước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Từ</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đó</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gợi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nhắc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mỗi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người</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về</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tình</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yêu</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đất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nước</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biết</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trân</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quý</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những</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vẻ</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đẹp</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quê</a:t>
            </a:r>
            <a:r>
              <a:rPr lang="en-US" dirty="0">
                <a:solidFill>
                  <a:srgbClr val="0070C0"/>
                </a:solidFill>
                <a:latin typeface="Times New Roman" panose="02020603050405020304" pitchFamily="18" charset="0"/>
                <a:cs typeface="Times New Roman" panose="02020603050405020304" pitchFamily="18" charset="0"/>
              </a:rPr>
              <a:t> </a:t>
            </a:r>
            <a:r>
              <a:rPr lang="en-US" dirty="0" err="1">
                <a:solidFill>
                  <a:srgbClr val="0070C0"/>
                </a:solidFill>
                <a:latin typeface="Times New Roman" panose="02020603050405020304" pitchFamily="18" charset="0"/>
                <a:cs typeface="Times New Roman" panose="02020603050405020304" pitchFamily="18" charset="0"/>
              </a:rPr>
              <a:t>hương</a:t>
            </a:r>
            <a:r>
              <a:rPr lang="en-US" dirty="0">
                <a:solidFill>
                  <a:srgbClr val="0070C0"/>
                </a:solidFill>
                <a:latin typeface="Times New Roman" panose="02020603050405020304" pitchFamily="18" charset="0"/>
                <a:cs typeface="Times New Roman" panose="02020603050405020304" pitchFamily="18" charset="0"/>
              </a:rPr>
              <a:t>,…</a:t>
            </a:r>
            <a:endParaRPr lang="en-US" dirty="0">
              <a:solidFill>
                <a:srgbClr val="0070C0"/>
              </a:solidFill>
              <a:latin typeface="Times New Roman" panose="02020603050405020304" pitchFamily="18" charset="0"/>
              <a:cs typeface="Times New Roman" panose="02020603050405020304" pitchFamily="18" charset="0"/>
            </a:endParaRPr>
          </a:p>
          <a:p>
            <a:pPr marL="0" indent="0">
              <a:buNone/>
            </a:pPr>
            <a:endParaRPr lang="en-US" dirty="0">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1"/>
          <a:stretch>
            <a:fillRect/>
          </a:stretch>
        </p:blipFill>
        <p:spPr>
          <a:xfrm>
            <a:off x="395536" y="332657"/>
            <a:ext cx="8352928" cy="604867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pPr marL="0" indent="0">
              <a:buNone/>
            </a:pPr>
            <a:r>
              <a:rPr lang="en-US" dirty="0" err="1">
                <a:solidFill>
                  <a:srgbClr val="FF0000"/>
                </a:solidFill>
              </a:rPr>
              <a:t>Viết</a:t>
            </a:r>
            <a:r>
              <a:rPr lang="en-US" dirty="0">
                <a:solidFill>
                  <a:srgbClr val="FF0000"/>
                </a:solidFill>
              </a:rPr>
              <a:t> </a:t>
            </a:r>
            <a:r>
              <a:rPr lang="en-US" dirty="0" err="1">
                <a:solidFill>
                  <a:srgbClr val="FF0000"/>
                </a:solidFill>
              </a:rPr>
              <a:t>đoạn</a:t>
            </a:r>
            <a:r>
              <a:rPr lang="en-US" dirty="0">
                <a:solidFill>
                  <a:srgbClr val="FF0000"/>
                </a:solidFill>
              </a:rPr>
              <a:t> </a:t>
            </a:r>
            <a:r>
              <a:rPr lang="en-US" dirty="0" err="1">
                <a:solidFill>
                  <a:srgbClr val="FF0000"/>
                </a:solidFill>
              </a:rPr>
              <a:t>văn</a:t>
            </a:r>
            <a:r>
              <a:rPr lang="en-US" dirty="0">
                <a:solidFill>
                  <a:srgbClr val="FF0000"/>
                </a:solidFill>
              </a:rPr>
              <a:t>( </a:t>
            </a:r>
            <a:r>
              <a:rPr lang="en-US" dirty="0" err="1">
                <a:solidFill>
                  <a:srgbClr val="FF0000"/>
                </a:solidFill>
              </a:rPr>
              <a:t>khoảng</a:t>
            </a:r>
            <a:r>
              <a:rPr lang="en-US" dirty="0">
                <a:solidFill>
                  <a:srgbClr val="FF0000"/>
                </a:solidFill>
              </a:rPr>
              <a:t> 5-7 </a:t>
            </a:r>
            <a:r>
              <a:rPr lang="en-US" dirty="0" err="1">
                <a:solidFill>
                  <a:srgbClr val="FF0000"/>
                </a:solidFill>
              </a:rPr>
              <a:t>câu</a:t>
            </a:r>
            <a:r>
              <a:rPr lang="en-US" dirty="0">
                <a:solidFill>
                  <a:srgbClr val="FF0000"/>
                </a:solidFill>
              </a:rPr>
              <a:t>) </a:t>
            </a:r>
            <a:r>
              <a:rPr lang="en-US" dirty="0" err="1">
                <a:solidFill>
                  <a:srgbClr val="FF0000"/>
                </a:solidFill>
              </a:rPr>
              <a:t>nêu</a:t>
            </a:r>
            <a:r>
              <a:rPr lang="en-US" dirty="0">
                <a:solidFill>
                  <a:srgbClr val="FF0000"/>
                </a:solidFill>
              </a:rPr>
              <a:t> </a:t>
            </a:r>
            <a:r>
              <a:rPr lang="en-US" dirty="0" err="1">
                <a:solidFill>
                  <a:srgbClr val="FF0000"/>
                </a:solidFill>
              </a:rPr>
              <a:t>cảm</a:t>
            </a:r>
            <a:r>
              <a:rPr lang="en-US" dirty="0">
                <a:solidFill>
                  <a:srgbClr val="FF0000"/>
                </a:solidFill>
              </a:rPr>
              <a:t> </a:t>
            </a:r>
            <a:r>
              <a:rPr lang="en-US" dirty="0" err="1">
                <a:solidFill>
                  <a:srgbClr val="FF0000"/>
                </a:solidFill>
              </a:rPr>
              <a:t>nhận</a:t>
            </a:r>
            <a:r>
              <a:rPr lang="en-US" dirty="0">
                <a:solidFill>
                  <a:srgbClr val="FF0000"/>
                </a:solidFill>
              </a:rPr>
              <a:t> </a:t>
            </a:r>
            <a:r>
              <a:rPr lang="en-US" dirty="0" err="1">
                <a:solidFill>
                  <a:srgbClr val="FF0000"/>
                </a:solidFill>
              </a:rPr>
              <a:t>của</a:t>
            </a:r>
            <a:r>
              <a:rPr lang="en-US" dirty="0">
                <a:solidFill>
                  <a:srgbClr val="FF0000"/>
                </a:solidFill>
              </a:rPr>
              <a:t> </a:t>
            </a:r>
            <a:r>
              <a:rPr lang="en-US" dirty="0" err="1">
                <a:solidFill>
                  <a:srgbClr val="FF0000"/>
                </a:solidFill>
              </a:rPr>
              <a:t>em</a:t>
            </a:r>
            <a:r>
              <a:rPr lang="en-US" dirty="0">
                <a:solidFill>
                  <a:srgbClr val="FF0000"/>
                </a:solidFill>
              </a:rPr>
              <a:t> </a:t>
            </a:r>
            <a:r>
              <a:rPr lang="en-US" dirty="0" err="1">
                <a:solidFill>
                  <a:srgbClr val="FF0000"/>
                </a:solidFill>
              </a:rPr>
              <a:t>về</a:t>
            </a:r>
            <a:r>
              <a:rPr lang="en-US" dirty="0">
                <a:solidFill>
                  <a:srgbClr val="FF0000"/>
                </a:solidFill>
              </a:rPr>
              <a:t> </a:t>
            </a:r>
            <a:r>
              <a:rPr lang="en-US" dirty="0" err="1">
                <a:solidFill>
                  <a:srgbClr val="FF0000"/>
                </a:solidFill>
              </a:rPr>
              <a:t>đoạn</a:t>
            </a:r>
            <a:r>
              <a:rPr lang="en-US" dirty="0">
                <a:solidFill>
                  <a:srgbClr val="FF0000"/>
                </a:solidFill>
              </a:rPr>
              <a:t> </a:t>
            </a:r>
            <a:r>
              <a:rPr lang="en-US" dirty="0" err="1">
                <a:solidFill>
                  <a:srgbClr val="FF0000"/>
                </a:solidFill>
              </a:rPr>
              <a:t>thơ</a:t>
            </a:r>
            <a:r>
              <a:rPr lang="en-US" dirty="0">
                <a:solidFill>
                  <a:srgbClr val="FF0000"/>
                </a:solidFill>
              </a:rPr>
              <a:t> </a:t>
            </a:r>
            <a:r>
              <a:rPr lang="en-US" dirty="0" err="1">
                <a:solidFill>
                  <a:srgbClr val="FF0000"/>
                </a:solidFill>
              </a:rPr>
              <a:t>từ</a:t>
            </a:r>
            <a:r>
              <a:rPr lang="en-US" dirty="0">
                <a:solidFill>
                  <a:srgbClr val="FF0000"/>
                </a:solidFill>
              </a:rPr>
              <a:t> </a:t>
            </a:r>
            <a:endParaRPr lang="en-US" dirty="0">
              <a:solidFill>
                <a:srgbClr val="FF0000"/>
              </a:solidFill>
            </a:endParaRPr>
          </a:p>
          <a:p>
            <a:pPr marL="0" indent="0">
              <a:buNone/>
            </a:pPr>
            <a:r>
              <a:rPr lang="en-US" dirty="0"/>
              <a:t>“ </a:t>
            </a:r>
            <a:r>
              <a:rPr lang="en-US" i="1" dirty="0" err="1"/>
              <a:t>Ổi</a:t>
            </a:r>
            <a:r>
              <a:rPr lang="en-US" i="1" dirty="0"/>
              <a:t>, </a:t>
            </a:r>
            <a:r>
              <a:rPr lang="en-US" i="1" dirty="0" err="1"/>
              <a:t>thuở</a:t>
            </a:r>
            <a:r>
              <a:rPr lang="en-US" i="1" dirty="0"/>
              <a:t> </a:t>
            </a:r>
            <a:r>
              <a:rPr lang="en-US" i="1" dirty="0" err="1"/>
              <a:t>ấu</a:t>
            </a:r>
            <a:r>
              <a:rPr lang="en-US" i="1" dirty="0"/>
              <a:t> </a:t>
            </a:r>
            <a:r>
              <a:rPr lang="en-US" i="1" dirty="0" err="1"/>
              <a:t>thơ</a:t>
            </a:r>
            <a:r>
              <a:rPr lang="en-US" dirty="0"/>
              <a:t> </a:t>
            </a:r>
            <a:endParaRPr lang="en-US" dirty="0"/>
          </a:p>
          <a:p>
            <a:pPr marL="0" indent="0">
              <a:buNone/>
            </a:pPr>
            <a:r>
              <a:rPr lang="en-US" dirty="0"/>
              <a:t>… </a:t>
            </a:r>
            <a:endParaRPr lang="en-US" dirty="0"/>
          </a:p>
          <a:p>
            <a:pPr marL="0" indent="0">
              <a:buNone/>
            </a:pPr>
            <a:r>
              <a:rPr lang="en-US" i="1" dirty="0" err="1"/>
              <a:t>Lá</a:t>
            </a:r>
            <a:r>
              <a:rPr lang="en-US" i="1" dirty="0"/>
              <a:t> </a:t>
            </a:r>
            <a:r>
              <a:rPr lang="en-US" i="1" dirty="0" err="1"/>
              <a:t>xanh</a:t>
            </a:r>
            <a:r>
              <a:rPr lang="en-US" i="1" dirty="0"/>
              <a:t> </a:t>
            </a:r>
            <a:r>
              <a:rPr lang="en-US" i="1" dirty="0" err="1"/>
              <a:t>như</a:t>
            </a:r>
            <a:r>
              <a:rPr lang="en-US" i="1" dirty="0"/>
              <a:t> </a:t>
            </a:r>
            <a:r>
              <a:rPr lang="en-US" i="1" dirty="0" err="1"/>
              <a:t>dải</a:t>
            </a:r>
            <a:r>
              <a:rPr lang="en-US" i="1" dirty="0"/>
              <a:t> </a:t>
            </a:r>
            <a:r>
              <a:rPr lang="en-US" i="1" dirty="0" err="1"/>
              <a:t>lụa</a:t>
            </a:r>
            <a:r>
              <a:rPr lang="en-US" i="1" dirty="0"/>
              <a:t> </a:t>
            </a:r>
            <a:r>
              <a:rPr lang="en-US" i="1" dirty="0" err="1"/>
              <a:t>mềm</a:t>
            </a:r>
            <a:r>
              <a:rPr lang="en-US" i="1" dirty="0"/>
              <a:t> </a:t>
            </a:r>
            <a:r>
              <a:rPr lang="en-US" i="1" dirty="0" err="1"/>
              <a:t>lửng</a:t>
            </a:r>
            <a:r>
              <a:rPr lang="en-US" i="1" dirty="0"/>
              <a:t> </a:t>
            </a:r>
            <a:r>
              <a:rPr lang="en-US" i="1" dirty="0" err="1"/>
              <a:t>lơ</a:t>
            </a:r>
            <a:r>
              <a:rPr lang="en-US" i="1" dirty="0"/>
              <a:t>.”</a:t>
            </a:r>
            <a:endParaRPr lang="en-US" dirty="0"/>
          </a:p>
          <a:p>
            <a:pPr marL="0" indent="0">
              <a:buNone/>
            </a:pPr>
            <a:r>
              <a:rPr lang="nl-NL" b="1" dirty="0"/>
              <a:t> </a:t>
            </a:r>
            <a:endParaRPr lang="en-US" dirty="0"/>
          </a:p>
          <a:p>
            <a:pPr marL="0" indent="0">
              <a:buNone/>
            </a:pPr>
            <a:r>
              <a:rPr lang="nl-NL" b="1" dirty="0"/>
              <a:t> </a:t>
            </a:r>
            <a:endParaRPr lang="en-US" dirty="0"/>
          </a:p>
          <a:p>
            <a:pPr marL="0" indent="0">
              <a:buNone/>
            </a:pP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6632"/>
            <a:ext cx="8229600" cy="6009531"/>
          </a:xfrm>
        </p:spPr>
        <p:txBody>
          <a:bodyPr/>
          <a:lstStyle/>
          <a:p>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1052736"/>
            <a:ext cx="8352928" cy="4525963"/>
          </a:xfrm>
        </p:spPr>
        <p:txBody>
          <a:bodyPr/>
          <a:lstStyle/>
          <a:p>
            <a:pPr marL="0" indent="0" algn="just">
              <a:spcAft>
                <a:spcPts val="0"/>
              </a:spcAft>
              <a:buNone/>
              <a:tabLst>
                <a:tab pos="932180" algn="l"/>
              </a:tabLst>
            </a:pPr>
            <a:r>
              <a:rPr lang="vi-VN" b="1" dirty="0" smtClean="0">
                <a:latin typeface="Times New Roman" panose="02020603050405020304" pitchFamily="18" charset="0"/>
                <a:ea typeface="Arial" panose="020B0604020202020204" pitchFamily="34" charset="0"/>
                <a:cs typeface="Times New Roman" panose="02020603050405020304" pitchFamily="18" charset="0"/>
              </a:rPr>
              <a:t>* </a:t>
            </a:r>
            <a:r>
              <a:rPr lang="nl-NL" b="1" dirty="0" smtClean="0">
                <a:latin typeface="Times New Roman" panose="02020603050405020304" pitchFamily="18" charset="0"/>
                <a:ea typeface="Arial" panose="020B0604020202020204" pitchFamily="34" charset="0"/>
                <a:cs typeface="Times New Roman" panose="02020603050405020304" pitchFamily="18" charset="0"/>
              </a:rPr>
              <a:t>Hướng </a:t>
            </a:r>
            <a:r>
              <a:rPr lang="nl-NL" b="1" dirty="0">
                <a:latin typeface="Times New Roman" panose="02020603050405020304" pitchFamily="18" charset="0"/>
                <a:ea typeface="Arial" panose="020B0604020202020204" pitchFamily="34" charset="0"/>
                <a:cs typeface="Times New Roman" panose="02020603050405020304" pitchFamily="18" charset="0"/>
              </a:rPr>
              <a:t>dẫn học bài </a:t>
            </a:r>
            <a:endParaRPr lang="vi-VN" sz="2800" dirty="0" smtClean="0">
              <a:latin typeface=".VnTime"/>
              <a:ea typeface="Arial" panose="020B0604020202020204" pitchFamily="34" charset="0"/>
              <a:cs typeface="Times New Roman" panose="02020603050405020304" pitchFamily="18" charset="0"/>
            </a:endParaRPr>
          </a:p>
          <a:p>
            <a:pPr marL="0" indent="0" algn="just">
              <a:spcAft>
                <a:spcPts val="0"/>
              </a:spcAft>
              <a:buNone/>
              <a:tabLst>
                <a:tab pos="932180" algn="l"/>
              </a:tabLst>
            </a:pPr>
            <a:r>
              <a:rPr lang="vi-VN" sz="2800" b="1" dirty="0">
                <a:latin typeface=".VnTime"/>
                <a:ea typeface="Arial" panose="020B0604020202020204" pitchFamily="34" charset="0"/>
                <a:cs typeface="Times New Roman" panose="02020603050405020304" pitchFamily="18" charset="0"/>
              </a:rPr>
              <a:t>-</a:t>
            </a:r>
            <a:r>
              <a:rPr lang="nl-NL" b="1" dirty="0" smtClean="0">
                <a:latin typeface="Times New Roman" panose="02020603050405020304" pitchFamily="18" charset="0"/>
                <a:ea typeface="Arial" panose="020B0604020202020204" pitchFamily="34" charset="0"/>
                <a:cs typeface="Times New Roman" panose="02020603050405020304" pitchFamily="18" charset="0"/>
              </a:rPr>
              <a:t> </a:t>
            </a:r>
            <a:r>
              <a:rPr lang="nl-NL" b="1" dirty="0">
                <a:latin typeface="Times New Roman" panose="02020603050405020304" pitchFamily="18" charset="0"/>
                <a:ea typeface="Arial" panose="020B0604020202020204" pitchFamily="34" charset="0"/>
                <a:cs typeface="Times New Roman" panose="02020603050405020304" pitchFamily="18" charset="0"/>
              </a:rPr>
              <a:t>Bài cũ</a:t>
            </a:r>
            <a:r>
              <a:rPr lang="nl-NL" b="1" dirty="0" smtClean="0">
                <a:latin typeface="Times New Roman" panose="02020603050405020304" pitchFamily="18" charset="0"/>
                <a:ea typeface="Arial" panose="020B0604020202020204" pitchFamily="34" charset="0"/>
                <a:cs typeface="Times New Roman" panose="02020603050405020304" pitchFamily="18" charset="0"/>
              </a:rPr>
              <a:t>:</a:t>
            </a:r>
            <a:r>
              <a:rPr lang="nl-NL" dirty="0" smtClean="0">
                <a:latin typeface="Times New Roman" panose="02020603050405020304" pitchFamily="18" charset="0"/>
                <a:ea typeface="Arial" panose="020B0604020202020204" pitchFamily="34" charset="0"/>
                <a:cs typeface="Times New Roman" panose="02020603050405020304" pitchFamily="18" charset="0"/>
              </a:rPr>
              <a:t> </a:t>
            </a:r>
            <a:r>
              <a:rPr lang="nl-NL" dirty="0">
                <a:latin typeface="Times New Roman" panose="02020603050405020304" pitchFamily="18" charset="0"/>
                <a:ea typeface="Arial" panose="020B0604020202020204" pitchFamily="34" charset="0"/>
                <a:cs typeface="Times New Roman" panose="02020603050405020304" pitchFamily="18" charset="0"/>
              </a:rPr>
              <a:t>Học thuộc lòng </a:t>
            </a:r>
            <a:r>
              <a:rPr lang="vi-VN" dirty="0">
                <a:latin typeface="Times New Roman" panose="02020603050405020304" pitchFamily="18" charset="0"/>
                <a:ea typeface="Arial" panose="020B0604020202020204" pitchFamily="34" charset="0"/>
                <a:cs typeface="Times New Roman" panose="02020603050405020304" pitchFamily="18" charset="0"/>
              </a:rPr>
              <a:t>đoạn thơ ( từ đầu -&gt; </a:t>
            </a:r>
            <a:r>
              <a:rPr lang="vi-VN" dirty="0" smtClean="0">
                <a:latin typeface="Times New Roman" panose="02020603050405020304" pitchFamily="18" charset="0"/>
                <a:ea typeface="Arial" panose="020B0604020202020204" pitchFamily="34" charset="0"/>
                <a:cs typeface="Times New Roman" panose="02020603050405020304" pitchFamily="18" charset="0"/>
              </a:rPr>
              <a:t>giọng hò), học hiểu </a:t>
            </a:r>
            <a:r>
              <a:rPr lang="vi-VN" dirty="0">
                <a:latin typeface="Times New Roman" panose="02020603050405020304" pitchFamily="18" charset="0"/>
                <a:ea typeface="Arial" panose="020B0604020202020204" pitchFamily="34" charset="0"/>
                <a:cs typeface="Times New Roman" panose="02020603050405020304" pitchFamily="18" charset="0"/>
              </a:rPr>
              <a:t>vở </a:t>
            </a:r>
            <a:r>
              <a:rPr lang="vi-VN" dirty="0" smtClean="0">
                <a:latin typeface="Times New Roman" panose="02020603050405020304" pitchFamily="18" charset="0"/>
                <a:ea typeface="Arial" panose="020B0604020202020204" pitchFamily="34" charset="0"/>
                <a:cs typeface="Times New Roman" panose="02020603050405020304" pitchFamily="18" charset="0"/>
              </a:rPr>
              <a:t>ghi.</a:t>
            </a:r>
            <a:endParaRPr lang="en-US" sz="2800" dirty="0">
              <a:latin typeface=".VnTime"/>
              <a:ea typeface="Times New Roman" panose="02020603050405020304" pitchFamily="18" charset="0"/>
              <a:cs typeface="Times New Roman" panose="02020603050405020304" pitchFamily="18" charset="0"/>
            </a:endParaRPr>
          </a:p>
          <a:p>
            <a:pPr marL="0" indent="0" algn="just">
              <a:spcAft>
                <a:spcPts val="0"/>
              </a:spcAft>
              <a:buNone/>
              <a:tabLst>
                <a:tab pos="932180" algn="l"/>
              </a:tabLst>
            </a:pPr>
            <a:r>
              <a:rPr lang="vi-VN" b="1" dirty="0" smtClean="0">
                <a:latin typeface="Times New Roman" panose="02020603050405020304" pitchFamily="18" charset="0"/>
                <a:ea typeface="Arial" panose="020B0604020202020204" pitchFamily="34" charset="0"/>
                <a:cs typeface="Times New Roman" panose="02020603050405020304" pitchFamily="18" charset="0"/>
              </a:rPr>
              <a:t>- </a:t>
            </a:r>
            <a:r>
              <a:rPr lang="nl-NL" b="1" dirty="0" smtClean="0">
                <a:latin typeface="Times New Roman" panose="02020603050405020304" pitchFamily="18" charset="0"/>
                <a:ea typeface="Arial" panose="020B0604020202020204" pitchFamily="34" charset="0"/>
                <a:cs typeface="Times New Roman" panose="02020603050405020304" pitchFamily="18" charset="0"/>
              </a:rPr>
              <a:t> </a:t>
            </a:r>
            <a:r>
              <a:rPr lang="nl-NL" b="1" dirty="0">
                <a:latin typeface="Times New Roman" panose="02020603050405020304" pitchFamily="18" charset="0"/>
                <a:ea typeface="Arial" panose="020B0604020202020204" pitchFamily="34" charset="0"/>
                <a:cs typeface="Times New Roman" panose="02020603050405020304" pitchFamily="18" charset="0"/>
              </a:rPr>
              <a:t>Bài mới: </a:t>
            </a:r>
            <a:r>
              <a:rPr lang="vi-VN" dirty="0">
                <a:latin typeface="Times New Roman" panose="02020603050405020304" pitchFamily="18" charset="0"/>
                <a:ea typeface="Arial" panose="020B0604020202020204" pitchFamily="34" charset="0"/>
                <a:cs typeface="Times New Roman" panose="02020603050405020304" pitchFamily="18" charset="0"/>
              </a:rPr>
              <a:t>Tìm hiểu về con người </a:t>
            </a:r>
            <a:r>
              <a:rPr lang="vi-VN">
                <a:latin typeface="Times New Roman" panose="02020603050405020304" pitchFamily="18" charset="0"/>
                <a:ea typeface="Arial" panose="020B0604020202020204" pitchFamily="34" charset="0"/>
                <a:cs typeface="Times New Roman" panose="02020603050405020304" pitchFamily="18" charset="0"/>
              </a:rPr>
              <a:t>Gò </a:t>
            </a:r>
            <a:r>
              <a:rPr lang="vi-VN" smtClean="0">
                <a:latin typeface="Times New Roman" panose="02020603050405020304" pitchFamily="18" charset="0"/>
                <a:ea typeface="Arial" panose="020B0604020202020204" pitchFamily="34" charset="0"/>
                <a:cs typeface="Times New Roman" panose="02020603050405020304" pitchFamily="18" charset="0"/>
              </a:rPr>
              <a:t>Me, những điệu hò, tình cảm của tác giả.</a:t>
            </a:r>
            <a:endParaRPr lang="en-US" sz="2800" dirty="0">
              <a:latin typeface=".VnTime"/>
              <a:ea typeface="Times New Roman" panose="02020603050405020304" pitchFamily="18" charset="0"/>
              <a:cs typeface="Times New Roman" panose="02020603050405020304" pitchFamily="18" charset="0"/>
            </a:endParaRPr>
          </a:p>
          <a:p>
            <a:endParaRPr lang="en-US" dirty="0"/>
          </a:p>
        </p:txBody>
      </p:sp>
      <p:pic>
        <p:nvPicPr>
          <p:cNvPr id="2" name="Picture 1"/>
          <p:cNvPicPr>
            <a:picLocks noChangeAspect="1"/>
          </p:cNvPicPr>
          <p:nvPr/>
        </p:nvPicPr>
        <p:blipFill>
          <a:blip r:embed="rId1"/>
          <a:stretch>
            <a:fillRect/>
          </a:stretch>
        </p:blipFill>
        <p:spPr>
          <a:xfrm>
            <a:off x="107504" y="-99392"/>
            <a:ext cx="1621677" cy="1603387"/>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404664"/>
            <a:ext cx="8229600" cy="4525963"/>
          </a:xfrm>
        </p:spPr>
        <p:txBody>
          <a:bodyPr>
            <a:normAutofit/>
          </a:bodyPr>
          <a:lstStyle/>
          <a:p>
            <a:pPr marL="0" indent="0" algn="just">
              <a:spcAft>
                <a:spcPts val="0"/>
              </a:spcAft>
              <a:buNone/>
            </a:pP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H: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Căn</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cứ</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vào</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nội</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dung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bài</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thơ</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có</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thể</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chia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bài</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thơ</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vi-VN"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làm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mấy</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phần</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Nội</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dung </a:t>
            </a:r>
            <a:r>
              <a:rPr lang="en-US" b="1" dirty="0" err="1">
                <a:solidFill>
                  <a:srgbClr val="FF0000"/>
                </a:solidFill>
                <a:latin typeface="Times New Roman" panose="02020603050405020304" pitchFamily="18" charset="0"/>
                <a:ea typeface="Arial" panose="020B0604020202020204" pitchFamily="34" charset="0"/>
                <a:cs typeface="Times New Roman" panose="02020603050405020304" pitchFamily="18" charset="0"/>
              </a:rPr>
              <a:t>từng</a:t>
            </a:r>
            <a:r>
              <a:rPr lang="en-US"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 </a:t>
            </a:r>
            <a:r>
              <a:rPr lang="vi-VN" b="1" dirty="0">
                <a:solidFill>
                  <a:srgbClr val="FF0000"/>
                </a:solidFill>
                <a:latin typeface="Times New Roman" panose="02020603050405020304" pitchFamily="18" charset="0"/>
                <a:ea typeface="Arial" panose="020B0604020202020204" pitchFamily="34" charset="0"/>
                <a:cs typeface="Times New Roman" panose="02020603050405020304" pitchFamily="18" charset="0"/>
              </a:rPr>
              <a:t>phần?</a:t>
            </a:r>
            <a:endParaRPr lang="en-US" sz="2800" dirty="0">
              <a:solidFill>
                <a:srgbClr val="FF0000"/>
              </a:solidFill>
              <a:latin typeface=".VnTime"/>
              <a:ea typeface="Times New Roman" panose="02020603050405020304" pitchFamily="18" charset="0"/>
              <a:cs typeface="Times New Roman" panose="02020603050405020304" pitchFamily="18" charset="0"/>
            </a:endParaRPr>
          </a:p>
          <a:p>
            <a:pPr marL="0" indent="0" algn="just">
              <a:spcAft>
                <a:spcPts val="0"/>
              </a:spcAft>
              <a:buNone/>
            </a:pPr>
            <a:r>
              <a:rPr lang="en-US" b="1" dirty="0" smtClean="0">
                <a:latin typeface="Times New Roman" panose="02020603050405020304" pitchFamily="18" charset="0"/>
                <a:ea typeface="Arial" panose="020B0604020202020204" pitchFamily="34" charset="0"/>
                <a:cs typeface="Times New Roman" panose="02020603050405020304" pitchFamily="18" charset="0"/>
              </a:rPr>
              <a:t>* </a:t>
            </a:r>
            <a:r>
              <a:rPr lang="en-US" b="1" dirty="0" err="1">
                <a:latin typeface="Times New Roman" panose="02020603050405020304" pitchFamily="18" charset="0"/>
                <a:ea typeface="Arial" panose="020B0604020202020204" pitchFamily="34" charset="0"/>
                <a:cs typeface="Times New Roman" panose="02020603050405020304" pitchFamily="18" charset="0"/>
              </a:rPr>
              <a:t>Bố</a:t>
            </a:r>
            <a:r>
              <a:rPr lang="en-US" b="1" dirty="0">
                <a:latin typeface="Times New Roman" panose="02020603050405020304" pitchFamily="18" charset="0"/>
                <a:ea typeface="Arial" panose="020B0604020202020204" pitchFamily="34" charset="0"/>
                <a:cs typeface="Times New Roman" panose="02020603050405020304" pitchFamily="18" charset="0"/>
              </a:rPr>
              <a:t> </a:t>
            </a:r>
            <a:r>
              <a:rPr lang="en-US" b="1" dirty="0" err="1">
                <a:latin typeface="Times New Roman" panose="02020603050405020304" pitchFamily="18" charset="0"/>
                <a:ea typeface="Arial" panose="020B0604020202020204" pitchFamily="34" charset="0"/>
                <a:cs typeface="Times New Roman" panose="02020603050405020304" pitchFamily="18" charset="0"/>
              </a:rPr>
              <a:t>cục</a:t>
            </a:r>
            <a:r>
              <a:rPr lang="en-US" b="1" dirty="0">
                <a:latin typeface="Times New Roman" panose="02020603050405020304" pitchFamily="18" charset="0"/>
                <a:ea typeface="Arial" panose="020B0604020202020204" pitchFamily="34" charset="0"/>
                <a:cs typeface="Times New Roman" panose="02020603050405020304" pitchFamily="18" charset="0"/>
              </a:rPr>
              <a:t> 2 </a:t>
            </a:r>
            <a:r>
              <a:rPr lang="en-US" b="1" dirty="0" err="1">
                <a:latin typeface="Times New Roman" panose="02020603050405020304" pitchFamily="18" charset="0"/>
                <a:ea typeface="Arial" panose="020B0604020202020204" pitchFamily="34" charset="0"/>
                <a:cs typeface="Times New Roman" panose="02020603050405020304" pitchFamily="18" charset="0"/>
              </a:rPr>
              <a:t>phần</a:t>
            </a:r>
            <a:endParaRPr lang="en-US" sz="2800" dirty="0">
              <a:latin typeface=".VnTime"/>
              <a:ea typeface="Times New Roman" panose="02020603050405020304" pitchFamily="18" charset="0"/>
              <a:cs typeface="Times New Roman" panose="02020603050405020304" pitchFamily="18" charset="0"/>
            </a:endParaRPr>
          </a:p>
          <a:p>
            <a:pPr marL="0" indent="0" algn="just">
              <a:spcAft>
                <a:spcPts val="0"/>
              </a:spcAft>
              <a:buNone/>
            </a:pPr>
            <a:r>
              <a:rPr lang="vi-VN" dirty="0">
                <a:latin typeface="Times New Roman" panose="02020603050405020304" pitchFamily="18" charset="0"/>
                <a:ea typeface="Arial" panose="020B0604020202020204" pitchFamily="34" charset="0"/>
                <a:cs typeface="Times New Roman" panose="02020603050405020304" pitchFamily="18" charset="0"/>
              </a:rPr>
              <a:t>-</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Phần</a:t>
            </a:r>
            <a:r>
              <a:rPr lang="en-US" dirty="0">
                <a:latin typeface="Times New Roman" panose="02020603050405020304" pitchFamily="18" charset="0"/>
                <a:ea typeface="Arial" panose="020B0604020202020204" pitchFamily="34" charset="0"/>
                <a:cs typeface="Times New Roman" panose="02020603050405020304" pitchFamily="18" charset="0"/>
              </a:rPr>
              <a:t> 1:Từ </a:t>
            </a:r>
            <a:r>
              <a:rPr lang="en-US" dirty="0" err="1">
                <a:latin typeface="Times New Roman" panose="02020603050405020304" pitchFamily="18" charset="0"/>
                <a:ea typeface="Arial" panose="020B0604020202020204" pitchFamily="34" charset="0"/>
                <a:cs typeface="Times New Roman" panose="02020603050405020304" pitchFamily="18" charset="0"/>
              </a:rPr>
              <a:t>đầu</a:t>
            </a:r>
            <a:r>
              <a:rPr lang="en-US" dirty="0">
                <a:latin typeface="Times New Roman" panose="02020603050405020304" pitchFamily="18" charset="0"/>
                <a:ea typeface="Arial" panose="020B0604020202020204" pitchFamily="34" charset="0"/>
                <a:cs typeface="Times New Roman" panose="02020603050405020304" pitchFamily="18" charset="0"/>
              </a:rPr>
              <a:t> -&gt; </a:t>
            </a:r>
            <a:r>
              <a:rPr lang="en-US" dirty="0" err="1">
                <a:latin typeface="Times New Roman" panose="02020603050405020304" pitchFamily="18" charset="0"/>
                <a:ea typeface="Arial" panose="020B0604020202020204" pitchFamily="34" charset="0"/>
                <a:cs typeface="Times New Roman" panose="02020603050405020304" pitchFamily="18" charset="0"/>
              </a:rPr>
              <a:t>chỉ</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vì</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mê</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giọng</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hò</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=&gt;</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Vẻ</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đẹp</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của</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thiên</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nhiên</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và</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con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người</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Gò</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Me</a:t>
            </a:r>
            <a:endParaRPr lang="en-US" sz="2800" dirty="0">
              <a:solidFill>
                <a:srgbClr val="0000CC"/>
              </a:solidFill>
              <a:latin typeface=".VnTime"/>
              <a:ea typeface="Times New Roman" panose="02020603050405020304" pitchFamily="18" charset="0"/>
              <a:cs typeface="Times New Roman" panose="02020603050405020304" pitchFamily="18" charset="0"/>
            </a:endParaRPr>
          </a:p>
          <a:p>
            <a:pPr marL="0" indent="0" algn="just">
              <a:spcAft>
                <a:spcPts val="0"/>
              </a:spcAft>
              <a:buNone/>
            </a:pPr>
            <a:r>
              <a:rPr lang="vi-VN" dirty="0">
                <a:latin typeface="Times New Roman" panose="02020603050405020304" pitchFamily="18" charset="0"/>
                <a:ea typeface="Arial" panose="020B0604020202020204" pitchFamily="34" charset="0"/>
                <a:cs typeface="Times New Roman" panose="02020603050405020304" pitchFamily="18" charset="0"/>
              </a:rPr>
              <a:t>-</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Phần</a:t>
            </a:r>
            <a:r>
              <a:rPr lang="en-US" dirty="0">
                <a:latin typeface="Times New Roman" panose="02020603050405020304" pitchFamily="18" charset="0"/>
                <a:ea typeface="Arial" panose="020B0604020202020204" pitchFamily="34" charset="0"/>
                <a:cs typeface="Times New Roman" panose="02020603050405020304" pitchFamily="18" charset="0"/>
              </a:rPr>
              <a:t> 2: </a:t>
            </a:r>
            <a:r>
              <a:rPr lang="en-US" dirty="0" err="1">
                <a:latin typeface="Times New Roman" panose="02020603050405020304" pitchFamily="18" charset="0"/>
                <a:ea typeface="Arial" panose="020B0604020202020204" pitchFamily="34" charset="0"/>
                <a:cs typeface="Times New Roman" panose="02020603050405020304" pitchFamily="18" charset="0"/>
              </a:rPr>
              <a:t>Còn</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err="1">
                <a:latin typeface="Times New Roman" panose="02020603050405020304" pitchFamily="18" charset="0"/>
                <a:ea typeface="Arial" panose="020B0604020202020204" pitchFamily="34" charset="0"/>
                <a:cs typeface="Times New Roman" panose="02020603050405020304" pitchFamily="18" charset="0"/>
              </a:rPr>
              <a:t>lại</a:t>
            </a:r>
            <a:r>
              <a:rPr lang="en-US" dirty="0">
                <a:latin typeface="Times New Roman" panose="02020603050405020304" pitchFamily="18" charset="0"/>
                <a:ea typeface="Arial" panose="020B0604020202020204" pitchFamily="34" charset="0"/>
                <a:cs typeface="Times New Roman" panose="02020603050405020304" pitchFamily="18" charset="0"/>
              </a:rPr>
              <a:t> </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=&gt;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Kí</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ức</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tuổi</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thơ</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và</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những</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điệu</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 </a:t>
            </a:r>
            <a:r>
              <a:rPr lang="en-US" dirty="0" err="1">
                <a:solidFill>
                  <a:srgbClr val="0000CC"/>
                </a:solidFill>
                <a:latin typeface="Times New Roman" panose="02020603050405020304" pitchFamily="18" charset="0"/>
                <a:ea typeface="Arial" panose="020B0604020202020204" pitchFamily="34" charset="0"/>
                <a:cs typeface="Times New Roman" panose="02020603050405020304" pitchFamily="18" charset="0"/>
              </a:rPr>
              <a:t>hò</a:t>
            </a:r>
            <a:r>
              <a:rPr lang="en-US" dirty="0">
                <a:solidFill>
                  <a:srgbClr val="0000CC"/>
                </a:solidFill>
                <a:latin typeface="Times New Roman" panose="02020603050405020304" pitchFamily="18" charset="0"/>
                <a:ea typeface="Arial" panose="020B0604020202020204" pitchFamily="34" charset="0"/>
                <a:cs typeface="Times New Roman" panose="02020603050405020304" pitchFamily="18" charset="0"/>
              </a:rPr>
              <a:t>.</a:t>
            </a:r>
            <a:endParaRPr lang="en-US" sz="2800" dirty="0">
              <a:solidFill>
                <a:srgbClr val="0000CC"/>
              </a:solidFill>
              <a:latin typeface=".VnTime"/>
              <a:ea typeface="Times New Roman" panose="02020603050405020304" pitchFamily="18" charset="0"/>
              <a:cs typeface="Times New Roman" panose="02020603050405020304" pitchFamily="18" charset="0"/>
            </a:endParaRPr>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1"/>
          </p:nvPr>
        </p:nvGraphicFramePr>
        <p:xfrm>
          <a:off x="467544" y="2106828"/>
          <a:ext cx="8424936" cy="4658808"/>
        </p:xfrm>
        <a:graphic>
          <a:graphicData uri="http://schemas.openxmlformats.org/drawingml/2006/table">
            <a:tbl>
              <a:tblPr firstRow="1" firstCol="1" bandRow="1"/>
              <a:tblGrid>
                <a:gridCol w="4056392"/>
                <a:gridCol w="4368544"/>
              </a:tblGrid>
              <a:tr h="277755">
                <a:tc>
                  <a:txBody>
                    <a:bodyPr/>
                    <a:lstStyle/>
                    <a:p>
                      <a:pPr algn="ctr">
                        <a:lnSpc>
                          <a:spcPct val="107000"/>
                        </a:lnSpc>
                        <a:spcAft>
                          <a:spcPts val="0"/>
                        </a:spcAft>
                      </a:pPr>
                      <a:r>
                        <a:rPr lang="pt-B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Cảnh sắc Gò Me</a:t>
                      </a:r>
                      <a:endParaRPr lang="en-US" sz="2000" dirty="0">
                        <a:solidFill>
                          <a:srgbClr val="FF0000"/>
                        </a:solidFill>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vi-VN"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pt-B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ghệ </a:t>
                      </a:r>
                      <a:r>
                        <a:rPr lang="vi-VN"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thuật, tác dụng của nghệ thuật</a:t>
                      </a:r>
                      <a:endParaRPr lang="en-US" sz="2000" dirty="0">
                        <a:solidFill>
                          <a:srgbClr val="FF0000"/>
                        </a:solidFill>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8142">
                <a:tc>
                  <a:txBody>
                    <a:bodyPr/>
                    <a:lstStyle/>
                    <a:p>
                      <a:pPr>
                        <a:lnSpc>
                          <a:spcPct val="107000"/>
                        </a:lnSpc>
                        <a:spcAft>
                          <a:spcPts val="0"/>
                        </a:spcAft>
                      </a:pP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Không gian</a:t>
                      </a: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ct val="107000"/>
                        </a:lnSpc>
                        <a:spcAft>
                          <a:spcPts val="0"/>
                        </a:spcAft>
                      </a:pP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47927">
                <a:tc>
                  <a:txBody>
                    <a:bodyPr/>
                    <a:lstStyle/>
                    <a:p>
                      <a:pPr>
                        <a:lnSpc>
                          <a:spcPct val="107000"/>
                        </a:lnSpc>
                        <a:spcAft>
                          <a:spcPts val="0"/>
                        </a:spcAft>
                        <a:tabLst>
                          <a:tab pos="1386840" algn="l"/>
                        </a:tabLst>
                      </a:pP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605484">
                <a:tc>
                  <a:txBody>
                    <a:bodyPr/>
                    <a:lstStyle/>
                    <a:p>
                      <a:pPr>
                        <a:lnSpc>
                          <a:spcPct val="107000"/>
                        </a:lnSpc>
                        <a:spcAft>
                          <a:spcPts val="0"/>
                        </a:spcAft>
                      </a:pP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Âm </a:t>
                      </a:r>
                      <a:r>
                        <a:rPr lang="pt-BR"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lang="pt-BR" sz="2000"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2071302">
                <a:tc>
                  <a:txBody>
                    <a:bodyPr/>
                    <a:lstStyle/>
                    <a:p>
                      <a:pPr>
                        <a:lnSpc>
                          <a:spcPct val="107000"/>
                        </a:lnSpc>
                        <a:spcAft>
                          <a:spcPts val="0"/>
                        </a:spcAft>
                      </a:pP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Hình </a:t>
                      </a: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ảnh</a:t>
                      </a:r>
                      <a:endParaRPr lang="en-US" sz="2000" dirty="0">
                        <a:solidFill>
                          <a:srgbClr val="0000CC"/>
                        </a:solidFill>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629817">
                <a:tc gridSpan="2">
                  <a:txBody>
                    <a:bodyPr/>
                    <a:lstStyle/>
                    <a:p>
                      <a:pPr>
                        <a:lnSpc>
                          <a:spcPct val="107000"/>
                        </a:lnSpc>
                        <a:spcAft>
                          <a:spcPts val="0"/>
                        </a:spcAft>
                      </a:pPr>
                      <a:r>
                        <a:rPr lang="pt-BR"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Cảm nhận vẻ đẹp cảnh sắc Gò Me: </a:t>
                      </a:r>
                      <a:r>
                        <a:rPr lang="vi-VN" sz="2000" dirty="0" smtClean="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txBody>
                  <a:tcPr marL="67190" marR="6719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
        <p:nvSpPr>
          <p:cNvPr id="3" name="Rectangle 2"/>
          <p:cNvSpPr/>
          <p:nvPr/>
        </p:nvSpPr>
        <p:spPr>
          <a:xfrm>
            <a:off x="467544" y="44624"/>
            <a:ext cx="8352928" cy="1938992"/>
          </a:xfrm>
          <a:prstGeom prst="rect">
            <a:avLst/>
          </a:prstGeom>
        </p:spPr>
        <p:txBody>
          <a:bodyPr wrap="square">
            <a:spAutoFit/>
          </a:bodyPr>
          <a:lstStyle/>
          <a:p>
            <a:pPr algn="just">
              <a:spcAft>
                <a:spcPts val="0"/>
              </a:spcAft>
            </a:pPr>
            <a:r>
              <a:rPr lang="vi-VN" sz="2000" b="1" dirty="0">
                <a:solidFill>
                  <a:srgbClr val="FF0000"/>
                </a:solidFill>
                <a:latin typeface="Times New Roman" panose="02020603050405020304" pitchFamily="18" charset="0"/>
                <a:ea typeface="MS Mincho"/>
                <a:cs typeface="Times New Roman" panose="02020603050405020304" pitchFamily="18" charset="0"/>
              </a:rPr>
              <a:t>H:  </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Qua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nỗi</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nhớ</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của</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nhà</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thơ</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một</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người</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con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phải</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sống</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xa</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quê</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cảnh</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sắc</a:t>
            </a:r>
            <a:r>
              <a:rPr lang="vi-VN"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thiên nhiên</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Gò</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Me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hiện</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lên</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như</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thế</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nào</a:t>
            </a:r>
            <a:r>
              <a:rPr lang="en-US" sz="2000" b="1" dirty="0">
                <a:solidFill>
                  <a:srgbClr val="FF0000"/>
                </a:solidFill>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b="1" dirty="0">
              <a:solidFill>
                <a:srgbClr val="FF0000"/>
              </a:solidFill>
              <a:latin typeface=".VnTime"/>
              <a:ea typeface="Times New Roman" panose="02020603050405020304" pitchFamily="18" charset="0"/>
              <a:cs typeface="Times New Roman" panose="02020603050405020304" pitchFamily="18" charset="0"/>
            </a:endParaRPr>
          </a:p>
          <a:p>
            <a:pPr algn="just">
              <a:spcAft>
                <a:spcPts val="0"/>
              </a:spcAft>
            </a:pPr>
            <a:r>
              <a:rPr lang="vi-VN" sz="2000" dirty="0">
                <a:latin typeface="Times New Roman" panose="02020603050405020304" pitchFamily="18" charset="0"/>
                <a:ea typeface="Times New Roman" panose="02020603050405020304" pitchFamily="18" charset="0"/>
                <a:cs typeface="Times New Roman" panose="02020603050405020304" pitchFamily="18" charset="0"/>
              </a:rPr>
              <a:t>( Gợi ý</a:t>
            </a:r>
            <a:r>
              <a:rPr lang="vi-VN" sz="2000" dirty="0" smtClean="0">
                <a:latin typeface="Times New Roman" panose="02020603050405020304" pitchFamily="18" charset="0"/>
                <a:ea typeface="Times New Roman" panose="02020603050405020304" pitchFamily="18" charset="0"/>
                <a:cs typeface="Times New Roman" panose="02020603050405020304" pitchFamily="18" charset="0"/>
              </a:rPr>
              <a:t>:</a:t>
            </a:r>
            <a:r>
              <a:rPr lang="vi-VN" sz="2000" dirty="0" smtClean="0">
                <a:latin typeface=".VnTime"/>
                <a:ea typeface="Times New Roman" panose="02020603050405020304" pitchFamily="18" charset="0"/>
                <a:cs typeface="Times New Roman" panose="02020603050405020304" pitchFamily="18" charset="0"/>
              </a:rPr>
              <a:t> </a:t>
            </a:r>
            <a:r>
              <a:rPr lang="vi-VN" sz="2000" dirty="0" smtClean="0">
                <a:latin typeface="Times New Roman" panose="02020603050405020304" pitchFamily="18" charset="0"/>
                <a:ea typeface="Times New Roman" panose="02020603050405020304" pitchFamily="18" charset="0"/>
                <a:cs typeface="Times New Roman" panose="02020603050405020304" pitchFamily="18" charset="0"/>
              </a:rPr>
              <a:t>1</a:t>
            </a:r>
            <a:r>
              <a:rPr lang="vi-VN"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Tìm</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những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chi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tiết</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hình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ảnh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miêu</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tả</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không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gian</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ánh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sáng</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err="1">
                <a:latin typeface="Times New Roman" panose="02020603050405020304" pitchFamily="18" charset="0"/>
                <a:ea typeface="Times New Roman" panose="02020603050405020304" pitchFamily="18" charset="0"/>
                <a:cs typeface="Times New Roman" panose="02020603050405020304" pitchFamily="18" charset="0"/>
              </a:rPr>
              <a:t>âm</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cs typeface="Times New Roman" panose="02020603050405020304" pitchFamily="18" charset="0"/>
              </a:rPr>
              <a:t>thanh, </a:t>
            </a:r>
            <a:r>
              <a:rPr lang="vi-VN" sz="2000" dirty="0" smtClean="0">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a:latin typeface="Times New Roman" panose="02020603050405020304" pitchFamily="18" charset="0"/>
                <a:ea typeface="Times New Roman" panose="02020603050405020304" pitchFamily="18" charset="0"/>
                <a:cs typeface="Times New Roman" panose="02020603050405020304" pitchFamily="18" charset="0"/>
              </a:rPr>
              <a:t>hình ảnh</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VnTime"/>
              <a:ea typeface="Times New Roman" panose="02020603050405020304" pitchFamily="18" charset="0"/>
              <a:cs typeface="Times New Roman" panose="02020603050405020304" pitchFamily="18" charset="0"/>
            </a:endParaRPr>
          </a:p>
          <a:p>
            <a:pPr algn="just">
              <a:spcAft>
                <a:spcPts val="0"/>
              </a:spcAft>
            </a:pPr>
            <a:r>
              <a:rPr lang="vi-VN" sz="2000" dirty="0">
                <a:latin typeface="Times New Roman" panose="02020603050405020304" pitchFamily="18" charset="0"/>
                <a:ea typeface="Times New Roman" panose="02020603050405020304" pitchFamily="18" charset="0"/>
                <a:cs typeface="Times New Roman" panose="02020603050405020304" pitchFamily="18" charset="0"/>
              </a:rPr>
              <a:t>2. Chỉ ra từ ngữ, phép tu từ được sử dụng? Tác dụng? </a:t>
            </a:r>
            <a:endParaRPr lang="en-US" sz="2000" dirty="0">
              <a:latin typeface=".VnTime"/>
              <a:ea typeface="Times New Roman" panose="02020603050405020304" pitchFamily="18" charset="0"/>
              <a:cs typeface="Times New Roman" panose="02020603050405020304" pitchFamily="18" charset="0"/>
            </a:endParaRPr>
          </a:p>
          <a:p>
            <a:pPr algn="just">
              <a:spcAft>
                <a:spcPts val="0"/>
              </a:spcAft>
            </a:pPr>
            <a:r>
              <a:rPr lang="vi-VN" sz="2000" dirty="0">
                <a:latin typeface="Times New Roman" panose="02020603050405020304" pitchFamily="18" charset="0"/>
                <a:ea typeface="Times New Roman" panose="02020603050405020304" pitchFamily="18" charset="0"/>
                <a:cs typeface="Times New Roman" panose="02020603050405020304" pitchFamily="18" charset="0"/>
              </a:rPr>
              <a:t>3. Em có cảm nhận như thế nào về cảnh sắc thiên nhiên Gò Me?)</a:t>
            </a:r>
            <a:endParaRPr lang="en-US" sz="2000" dirty="0">
              <a:effectLst/>
              <a:latin typeface=".VnTime"/>
              <a:ea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07504" y="116632"/>
          <a:ext cx="8856984" cy="6696744"/>
        </p:xfrm>
        <a:graphic>
          <a:graphicData uri="http://schemas.openxmlformats.org/drawingml/2006/table">
            <a:tbl>
              <a:tblPr firstRow="1" firstCol="1" bandRow="1"/>
              <a:tblGrid>
                <a:gridCol w="4392488"/>
                <a:gridCol w="4464496"/>
              </a:tblGrid>
              <a:tr h="365435">
                <a:tc>
                  <a:txBody>
                    <a:bodyPr/>
                    <a:lstStyle/>
                    <a:p>
                      <a:pPr algn="ctr">
                        <a:lnSpc>
                          <a:spcPct val="107000"/>
                        </a:lnSpc>
                        <a:spcAft>
                          <a:spcPts val="0"/>
                        </a:spcAft>
                      </a:pPr>
                      <a:r>
                        <a:rPr lang="pt-B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Cảnh sắc Gò Me</a:t>
                      </a:r>
                      <a:endParaRPr lang="en-US" sz="2000" dirty="0">
                        <a:solidFill>
                          <a:srgbClr val="FF0000"/>
                        </a:solidFill>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7000"/>
                        </a:lnSpc>
                        <a:spcAft>
                          <a:spcPts val="0"/>
                        </a:spcAft>
                      </a:pPr>
                      <a:r>
                        <a:rPr lang="vi-VN"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N</a:t>
                      </a:r>
                      <a:r>
                        <a:rPr lang="pt-BR"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ghệ </a:t>
                      </a:r>
                      <a:r>
                        <a:rPr lang="vi-VN" sz="2000" b="1"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thuật, tác dụng của nghệ thuật</a:t>
                      </a:r>
                      <a:endParaRPr lang="en-US" sz="2000" dirty="0">
                        <a:solidFill>
                          <a:srgbClr val="FF0000"/>
                        </a:solidFill>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868">
                <a:tc>
                  <a:txBody>
                    <a:bodyPr/>
                    <a:lstStyle/>
                    <a:p>
                      <a:pPr>
                        <a:lnSpc>
                          <a:spcPct val="107000"/>
                        </a:lnSpc>
                        <a:spcAft>
                          <a:spcPts val="0"/>
                        </a:spcAft>
                      </a:pP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Không gian: </a:t>
                      </a:r>
                      <a:r>
                        <a:rPr lang="vi-VN" sz="2000"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Mắt trông ra bể, ruộng vây quanh, bốn mùa gió mát </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4">
                  <a:txBody>
                    <a:bodyPr/>
                    <a:lstStyle/>
                    <a:p>
                      <a:pPr algn="just">
                        <a:lnSpc>
                          <a:spcPct val="107000"/>
                        </a:lnSpc>
                        <a:spcAft>
                          <a:spcPts val="0"/>
                        </a:spcAft>
                      </a:pP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Từ láy: </a:t>
                      </a: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leng keng, lao xao</a:t>
                      </a: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-&gt; âm thanh quen thuộc, làm cho câu thơ sinh động gợi hình gợi cảm.</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Biện pháp nhân hóa: </a:t>
                      </a: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trăng tắm, mây bơi</a:t>
                      </a: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-&gt;  cảnh vật hiện lên sống động, nên thơ.</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Biện pháp so sánh: nước trong như nước </a:t>
                      </a:r>
                      <a:r>
                        <a:rPr lang="vi-VN"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mắt</a:t>
                      </a:r>
                      <a:r>
                        <a:rPr lang="vi-VN" sz="2000" baseline="0" dirty="0">
                          <a:effectLst/>
                          <a:latin typeface=".VnTime"/>
                          <a:ea typeface="Times New Roman" panose="02020603050405020304" pitchFamily="18" charset="0"/>
                          <a:cs typeface="Times New Roman" panose="02020603050405020304" pitchFamily="18" charset="0"/>
                        </a:rPr>
                        <a:t> </a:t>
                      </a:r>
                      <a:r>
                        <a:rPr lang="vi-VN" sz="2000" dirty="0" smtClean="0">
                          <a:effectLst/>
                          <a:latin typeface="Times New Roman" panose="02020603050405020304" pitchFamily="18" charset="0"/>
                          <a:ea typeface="Times New Roman" panose="02020603050405020304" pitchFamily="18" charset="0"/>
                          <a:cs typeface="Times New Roman" panose="02020603050405020304" pitchFamily="18" charset="0"/>
                        </a:rPr>
                        <a:t>-&gt;  </a:t>
                      </a: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sự trong xanh, thanh mát của nước ao, vẻ đẹp trong lành của làng quê.</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Biện pháp ẩn dụ, nhân hóa: mái lá khoan thai thở -&gt; hiện lên những mái nhà tranh và nhịp sống ở làng quê làng quê  yên ả, thanh bình.</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dirty="0">
                          <a:effectLst/>
                          <a:latin typeface="Times New Roman" panose="02020603050405020304" pitchFamily="18" charset="0"/>
                          <a:ea typeface="Times New Roman" panose="02020603050405020304" pitchFamily="18" charset="0"/>
                          <a:cs typeface="Times New Roman" panose="02020603050405020304" pitchFamily="18" charset="0"/>
                        </a:rPr>
                        <a:t>- Biện pháp so sánh:  Lá xanh như dải lụa -&gt; vẻ đẹp xanh mát, mềm mại nên thơ.</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30868">
                <a:tc>
                  <a:txBody>
                    <a:bodyPr/>
                    <a:lstStyle/>
                    <a:p>
                      <a:pPr>
                        <a:lnSpc>
                          <a:spcPct val="107000"/>
                        </a:lnSpc>
                        <a:spcAft>
                          <a:spcPts val="0"/>
                        </a:spcAft>
                        <a:tabLst>
                          <a:tab pos="1386840" algn="l"/>
                        </a:tabLst>
                      </a:pP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dirty="0" err="1"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Ánh</a:t>
                      </a:r>
                      <a:r>
                        <a:rPr lang="en-US"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dirty="0" err="1">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sáng</a:t>
                      </a:r>
                      <a:r>
                        <a:rPr lang="en-US"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đốm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hải</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đăng</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tắt</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loé</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a:t>
                      </a:r>
                      <a:r>
                        <a:rPr lang="en-US"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đêm, lúa chói rực,  ánh trăng</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817270">
                <a:tc>
                  <a:txBody>
                    <a:bodyPr/>
                    <a:lstStyle/>
                    <a:p>
                      <a:pPr>
                        <a:lnSpc>
                          <a:spcPct val="107000"/>
                        </a:lnSpc>
                        <a:spcAft>
                          <a:spcPts val="0"/>
                        </a:spcAft>
                      </a:pP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pt-BR"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Âm </a:t>
                      </a:r>
                      <a:r>
                        <a:rPr lang="pt-BR"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thanh</a:t>
                      </a:r>
                      <a:r>
                        <a:rPr lang="pt-BR"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pt-BR" sz="2000" i="1" dirty="0">
                          <a:solidFill>
                            <a:srgbClr val="0D0D0D"/>
                          </a:solidFill>
                          <a:effectLst/>
                          <a:latin typeface=".VnTime"/>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leng</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keng</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nhạc</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ngựa</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lao</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xao</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vườn</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mía</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a:t>
                      </a:r>
                      <a:r>
                        <a:rPr lang="en-US" sz="2000" i="1" dirty="0" err="1">
                          <a:solidFill>
                            <a:srgbClr val="0D0D0D"/>
                          </a:solidFill>
                          <a:effectLst/>
                          <a:latin typeface="Times New Roman" panose="02020603050405020304" pitchFamily="18" charset="0"/>
                          <a:ea typeface="MS Mincho"/>
                          <a:cs typeface="Times New Roman" panose="02020603050405020304" pitchFamily="18" charset="0"/>
                        </a:rPr>
                        <a:t>chim</a:t>
                      </a:r>
                      <a:r>
                        <a:rPr lang="en-US" sz="2000" i="1" dirty="0">
                          <a:solidFill>
                            <a:srgbClr val="0D0D0D"/>
                          </a:solidFill>
                          <a:effectLst/>
                          <a:latin typeface="Times New Roman" panose="02020603050405020304" pitchFamily="18" charset="0"/>
                          <a:ea typeface="MS Mincho"/>
                          <a:cs typeface="Times New Roman" panose="02020603050405020304" pitchFamily="18" charset="0"/>
                        </a:rPr>
                        <a:t> cu </a:t>
                      </a:r>
                      <a:r>
                        <a:rPr lang="vi-VN" sz="2000" i="1" dirty="0">
                          <a:solidFill>
                            <a:srgbClr val="0D0D0D"/>
                          </a:solidFill>
                          <a:effectLst/>
                          <a:latin typeface="Times New Roman" panose="02020603050405020304" pitchFamily="18" charset="0"/>
                          <a:ea typeface="MS Mincho"/>
                          <a:cs typeface="Times New Roman" panose="02020603050405020304" pitchFamily="18" charset="0"/>
                        </a:rPr>
                        <a:t>gáy, </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2956000">
                <a:tc>
                  <a:txBody>
                    <a:bodyPr/>
                    <a:lstStyle/>
                    <a:p>
                      <a:pPr>
                        <a:lnSpc>
                          <a:spcPct val="107000"/>
                        </a:lnSpc>
                        <a:spcAft>
                          <a:spcPts val="0"/>
                        </a:spcAft>
                      </a:pP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b="1" dirty="0" smtClean="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Hình </a:t>
                      </a:r>
                      <a:r>
                        <a:rPr lang="vi-VN" sz="2000" b="1" dirty="0">
                          <a:solidFill>
                            <a:srgbClr val="0000CC"/>
                          </a:solidFill>
                          <a:effectLst/>
                          <a:latin typeface="Times New Roman" panose="02020603050405020304" pitchFamily="18" charset="0"/>
                          <a:ea typeface="Times New Roman" panose="02020603050405020304" pitchFamily="18" charset="0"/>
                          <a:cs typeface="Times New Roman" panose="02020603050405020304" pitchFamily="18" charset="0"/>
                        </a:rPr>
                        <a:t>ảnh</a:t>
                      </a:r>
                      <a:endParaRPr lang="en-US" sz="2000" dirty="0">
                        <a:solidFill>
                          <a:srgbClr val="0000CC"/>
                        </a:solidFill>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Con đê</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cát đỏ cỏ viền</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Lúa</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nàng keo chói rực mặt trời</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Ao</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làng trăng tắm, mây bơi</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Nước trong như nước mắt người tôi yêu;</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Mái lá</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khoan thai thở làn gió nhẹ</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u="sng"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a:t>
                      </a: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non cong vắt lưỡi liềm</a:t>
                      </a:r>
                      <a:endParaRPr lang="en-US" sz="2000" dirty="0">
                        <a:effectLst/>
                        <a:latin typeface=".VnTime"/>
                        <a:ea typeface="Times New Roman" panose="02020603050405020304" pitchFamily="18" charset="0"/>
                        <a:cs typeface="Times New Roman" panose="02020603050405020304" pitchFamily="18" charset="0"/>
                      </a:endParaRPr>
                    </a:p>
                    <a:p>
                      <a:pPr algn="just">
                        <a:lnSpc>
                          <a:spcPct val="107000"/>
                        </a:lnSpc>
                        <a:spcAft>
                          <a:spcPts val="0"/>
                        </a:spcAft>
                      </a:pPr>
                      <a:r>
                        <a:rPr lang="vi-VN" sz="20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Lá xanh như dải lụa mềm lửng lơ</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cPr/>
                </a:tc>
              </a:tr>
              <a:tr h="1096303">
                <a:tc gridSpan="2">
                  <a:txBody>
                    <a:bodyPr/>
                    <a:lstStyle/>
                    <a:p>
                      <a:pPr>
                        <a:lnSpc>
                          <a:spcPct val="107000"/>
                        </a:lnSpc>
                        <a:spcAft>
                          <a:spcPts val="0"/>
                        </a:spcAft>
                      </a:pPr>
                      <a:r>
                        <a:rPr lang="pt-BR"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Cảm nhận vẻ đẹp cảnh sắc Gò Me: </a:t>
                      </a:r>
                      <a:r>
                        <a:rPr lang="vi-VN" sz="2000" dirty="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dirty="0" smtClean="0">
                          <a:solidFill>
                            <a:srgbClr val="0D0D0D"/>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p>
                      <a:pPr>
                        <a:lnSpc>
                          <a:spcPct val="107000"/>
                        </a:lnSpc>
                        <a:spcAft>
                          <a:spcPts val="0"/>
                        </a:spcAft>
                      </a:pP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vi-VN" sz="2000" i="1"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000" dirty="0">
                        <a:effectLst/>
                        <a:latin typeface=".VnTime"/>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1560" y="1268760"/>
            <a:ext cx="8229600" cy="4525963"/>
          </a:xfrm>
        </p:spPr>
        <p:txBody>
          <a:bodyPr/>
          <a:lstStyle/>
          <a:p>
            <a:pPr marL="0" indent="0" algn="just">
              <a:spcAft>
                <a:spcPts val="0"/>
              </a:spcAft>
              <a:buNone/>
            </a:pPr>
            <a:r>
              <a:rPr lang="vi-VN" sz="2800" dirty="0" smtClean="0">
                <a:solidFill>
                  <a:srgbClr val="0000CC"/>
                </a:solidFill>
                <a:latin typeface="Times New Roman" panose="02020603050405020304" pitchFamily="18" charset="0"/>
                <a:ea typeface="MS Mincho"/>
              </a:rPr>
              <a:t>    </a:t>
            </a:r>
            <a:r>
              <a:rPr lang="en-US" sz="2800" dirty="0" smtClean="0">
                <a:solidFill>
                  <a:srgbClr val="0000CC"/>
                </a:solidFill>
                <a:latin typeface="Times New Roman" panose="02020603050405020304" pitchFamily="18" charset="0"/>
                <a:ea typeface="MS Mincho"/>
              </a:rPr>
              <a:t>- </a:t>
            </a:r>
            <a:r>
              <a:rPr lang="vi-VN" sz="2800" dirty="0">
                <a:solidFill>
                  <a:srgbClr val="0000CC"/>
                </a:solidFill>
                <a:latin typeface="Times New Roman" panose="02020603050405020304" pitchFamily="18" charset="0"/>
                <a:ea typeface="MS Mincho"/>
              </a:rPr>
              <a:t>Miêu tả chi tiết cụ thể bằng nhiêu giác quan, từ xa đến </a:t>
            </a:r>
            <a:r>
              <a:rPr lang="vi-VN" sz="2800" dirty="0" smtClean="0">
                <a:solidFill>
                  <a:srgbClr val="0000CC"/>
                </a:solidFill>
                <a:latin typeface="Times New Roman" panose="02020603050405020304" pitchFamily="18" charset="0"/>
                <a:ea typeface="MS Mincho"/>
              </a:rPr>
              <a:t>gần, </a:t>
            </a:r>
            <a:r>
              <a:rPr lang="vi-VN" sz="2800" dirty="0">
                <a:solidFill>
                  <a:srgbClr val="0000CC"/>
                </a:solidFill>
                <a:latin typeface="Times New Roman" panose="02020603050405020304" pitchFamily="18" charset="0"/>
                <a:ea typeface="MS Mincho"/>
              </a:rPr>
              <a:t>sử dụng từ láy, p</a:t>
            </a:r>
            <a:r>
              <a:rPr lang="en-US" sz="2800" dirty="0" err="1">
                <a:solidFill>
                  <a:srgbClr val="0000CC"/>
                </a:solidFill>
                <a:latin typeface="Times New Roman" panose="02020603050405020304" pitchFamily="18" charset="0"/>
                <a:ea typeface="MS Mincho"/>
              </a:rPr>
              <a:t>hép</a:t>
            </a:r>
            <a:r>
              <a:rPr lang="en-US" sz="2800" dirty="0">
                <a:solidFill>
                  <a:srgbClr val="0000CC"/>
                </a:solidFill>
                <a:latin typeface="Times New Roman" panose="02020603050405020304" pitchFamily="18" charset="0"/>
                <a:ea typeface="MS Mincho"/>
              </a:rPr>
              <a:t> </a:t>
            </a:r>
            <a:r>
              <a:rPr lang="en-US" sz="2800" dirty="0" err="1">
                <a:solidFill>
                  <a:srgbClr val="0000CC"/>
                </a:solidFill>
                <a:latin typeface="Times New Roman" panose="02020603050405020304" pitchFamily="18" charset="0"/>
                <a:ea typeface="MS Mincho"/>
              </a:rPr>
              <a:t>tu</a:t>
            </a:r>
            <a:r>
              <a:rPr lang="en-US" sz="2800" dirty="0">
                <a:solidFill>
                  <a:srgbClr val="0000CC"/>
                </a:solidFill>
                <a:latin typeface="Times New Roman" panose="02020603050405020304" pitchFamily="18" charset="0"/>
                <a:ea typeface="MS Mincho"/>
              </a:rPr>
              <a:t> </a:t>
            </a:r>
            <a:r>
              <a:rPr lang="en-US" sz="2800" dirty="0" err="1">
                <a:solidFill>
                  <a:srgbClr val="0000CC"/>
                </a:solidFill>
                <a:latin typeface="Times New Roman" panose="02020603050405020304" pitchFamily="18" charset="0"/>
                <a:ea typeface="MS Mincho"/>
              </a:rPr>
              <a:t>từ</a:t>
            </a:r>
            <a:r>
              <a:rPr lang="en-US" sz="2800" dirty="0">
                <a:solidFill>
                  <a:srgbClr val="0000CC"/>
                </a:solidFill>
                <a:latin typeface="Times New Roman" panose="02020603050405020304" pitchFamily="18" charset="0"/>
                <a:ea typeface="MS Mincho"/>
              </a:rPr>
              <a:t> so </a:t>
            </a:r>
            <a:r>
              <a:rPr lang="vi-VN" sz="2800" dirty="0">
                <a:solidFill>
                  <a:srgbClr val="0000CC"/>
                </a:solidFill>
                <a:latin typeface="Times New Roman" panose="02020603050405020304" pitchFamily="18" charset="0"/>
                <a:ea typeface="MS Mincho"/>
              </a:rPr>
              <a:t>sánh, </a:t>
            </a:r>
            <a:r>
              <a:rPr lang="en-US" sz="2800" dirty="0" err="1">
                <a:solidFill>
                  <a:srgbClr val="0000CC"/>
                </a:solidFill>
                <a:latin typeface="Times New Roman" panose="02020603050405020304" pitchFamily="18" charset="0"/>
                <a:ea typeface="MS Mincho"/>
              </a:rPr>
              <a:t>nhân</a:t>
            </a:r>
            <a:r>
              <a:rPr lang="en-US" sz="2800" dirty="0">
                <a:solidFill>
                  <a:srgbClr val="0000CC"/>
                </a:solidFill>
                <a:latin typeface="Times New Roman" panose="02020603050405020304" pitchFamily="18" charset="0"/>
                <a:ea typeface="MS Mincho"/>
              </a:rPr>
              <a:t> </a:t>
            </a:r>
            <a:r>
              <a:rPr lang="vi-VN" sz="2800" dirty="0">
                <a:solidFill>
                  <a:srgbClr val="0000CC"/>
                </a:solidFill>
                <a:latin typeface="Times New Roman" panose="02020603050405020304" pitchFamily="18" charset="0"/>
                <a:ea typeface="MS Mincho"/>
              </a:rPr>
              <a:t>hoá, ẩn dụ</a:t>
            </a:r>
            <a:r>
              <a:rPr lang="vi-VN" sz="2800" dirty="0" smtClean="0">
                <a:solidFill>
                  <a:srgbClr val="0000CC"/>
                </a:solidFill>
                <a:latin typeface="Times New Roman" panose="02020603050405020304" pitchFamily="18" charset="0"/>
                <a:ea typeface="MS Mincho"/>
              </a:rPr>
              <a:t>.</a:t>
            </a:r>
            <a:r>
              <a:rPr lang="vi-VN" sz="2800" dirty="0" smtClean="0">
                <a:solidFill>
                  <a:srgbClr val="0000CC"/>
                </a:solidFill>
                <a:latin typeface="Times New Roman" panose="02020603050405020304" pitchFamily="18" charset="0"/>
                <a:ea typeface="Calibri" panose="020F0502020204030204" pitchFamily="34" charset="0"/>
                <a:cs typeface="Times New Roman" panose="02020603050405020304" pitchFamily="18" charset="0"/>
              </a:rPr>
              <a:t>  </a:t>
            </a:r>
            <a:r>
              <a:rPr lang="vi-VN" sz="2800" dirty="0">
                <a:latin typeface="Times New Roman" panose="02020603050405020304" pitchFamily="18" charset="0"/>
                <a:ea typeface="Calibri" panose="020F0502020204030204" pitchFamily="34" charset="0"/>
                <a:cs typeface="Times New Roman" panose="02020603050405020304" pitchFamily="18" charset="0"/>
              </a:rPr>
              <a:t>B</a:t>
            </a:r>
            <a:r>
              <a:rPr lang="en-US" sz="2800" dirty="0" err="1">
                <a:latin typeface="Times New Roman" panose="02020603050405020304" pitchFamily="18" charset="0"/>
                <a:ea typeface="Calibri" panose="020F0502020204030204" pitchFamily="34" charset="0"/>
                <a:cs typeface="Times New Roman" panose="02020603050405020304" pitchFamily="18" charset="0"/>
              </a:rPr>
              <a:t>ức</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tranh</a:t>
            </a:r>
            <a:r>
              <a:rPr lang="vi-VN" sz="2800" dirty="0">
                <a:latin typeface="Times New Roman" panose="02020603050405020304" pitchFamily="18" charset="0"/>
                <a:ea typeface="Calibri" panose="020F0502020204030204" pitchFamily="34" charset="0"/>
                <a:cs typeface="Times New Roman" panose="02020603050405020304" pitchFamily="18" charset="0"/>
              </a:rPr>
              <a:t> quê hương hiện lên </a:t>
            </a:r>
            <a:r>
              <a:rPr lang="en-US" sz="2800" dirty="0" err="1">
                <a:latin typeface="Times New Roman" panose="02020603050405020304" pitchFamily="18" charset="0"/>
                <a:ea typeface="Calibri" panose="020F0502020204030204" pitchFamily="34" charset="0"/>
                <a:cs typeface="Times New Roman" panose="02020603050405020304" pitchFamily="18" charset="0"/>
              </a:rPr>
              <a:t>sinh</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động</a:t>
            </a:r>
            <a:r>
              <a:rPr lang="vi-VN" sz="2800" dirty="0">
                <a:latin typeface="Times New Roman" panose="02020603050405020304" pitchFamily="18" charset="0"/>
                <a:ea typeface="Calibri" panose="020F0502020204030204" pitchFamily="34" charset="0"/>
                <a:cs typeface="Times New Roman" panose="02020603050405020304" pitchFamily="18" charset="0"/>
              </a:rPr>
              <a:t> với không gian rộng lớn, ánh sáng rực rỡ, hình ảnh, âm thanh quen thuộc. Đó là vùng đất  trù phú nên thơ, xanh mát,</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tràn</a:t>
            </a:r>
            <a:r>
              <a:rPr lang="en-US" sz="2800" dirty="0">
                <a:latin typeface="Times New Roman" panose="02020603050405020304" pitchFamily="18" charset="0"/>
                <a:ea typeface="Calibri" panose="020F0502020204030204" pitchFamily="34" charset="0"/>
                <a:cs typeface="Times New Roman" panose="02020603050405020304" pitchFamily="18" charset="0"/>
              </a:rPr>
              <a:t> </a:t>
            </a:r>
            <a:r>
              <a:rPr lang="en-US" sz="2800" dirty="0" err="1">
                <a:latin typeface="Times New Roman" panose="02020603050405020304" pitchFamily="18" charset="0"/>
                <a:ea typeface="Calibri" panose="020F0502020204030204" pitchFamily="34" charset="0"/>
                <a:cs typeface="Times New Roman" panose="02020603050405020304" pitchFamily="18" charset="0"/>
              </a:rPr>
              <a:t>trề</a:t>
            </a:r>
            <a:r>
              <a:rPr lang="vi-VN" sz="2800" dirty="0">
                <a:latin typeface="Times New Roman" panose="02020603050405020304" pitchFamily="18" charset="0"/>
                <a:ea typeface="Calibri" panose="020F0502020204030204" pitchFamily="34" charset="0"/>
                <a:cs typeface="Times New Roman" panose="02020603050405020304" pitchFamily="18" charset="0"/>
              </a:rPr>
              <a:t> sức sống</a:t>
            </a:r>
            <a:r>
              <a:rPr lang="en-US" sz="2800" dirty="0">
                <a:latin typeface="Times New Roman" panose="02020603050405020304" pitchFamily="18" charset="0"/>
                <a:ea typeface="Calibri" panose="020F0502020204030204" pitchFamily="34" charset="0"/>
                <a:cs typeface="Times New Roman" panose="02020603050405020304" pitchFamily="18" charset="0"/>
              </a:rPr>
              <a:t>.</a:t>
            </a:r>
            <a:endParaRPr lang="en-US" sz="2800" dirty="0">
              <a:latin typeface=".VnTime"/>
              <a:ea typeface="Times New Roman" panose="02020603050405020304" pitchFamily="18" charset="0"/>
              <a:cs typeface="Times New Roman" panose="02020603050405020304" pitchFamily="18" charset="0"/>
            </a:endParaRPr>
          </a:p>
          <a:p>
            <a:endParaRPr lang="en-US" dirty="0"/>
          </a:p>
        </p:txBody>
      </p:sp>
      <p:pic>
        <p:nvPicPr>
          <p:cNvPr id="2" name="Picture 1"/>
          <p:cNvPicPr>
            <a:picLocks noChangeAspect="1"/>
          </p:cNvPicPr>
          <p:nvPr/>
        </p:nvPicPr>
        <p:blipFill>
          <a:blip r:embed="rId1"/>
          <a:stretch>
            <a:fillRect/>
          </a:stretch>
        </p:blipFill>
        <p:spPr>
          <a:xfrm>
            <a:off x="395536" y="-99392"/>
            <a:ext cx="1621677" cy="1603387"/>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7653</Words>
  <Application>WPS Presentation</Application>
  <PresentationFormat>On-screen Show (4:3)</PresentationFormat>
  <Paragraphs>192</Paragraphs>
  <Slides>23</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23</vt:i4>
      </vt:variant>
    </vt:vector>
  </HeadingPairs>
  <TitlesOfParts>
    <vt:vector size="34" baseType="lpstr">
      <vt:lpstr>Arial</vt:lpstr>
      <vt:lpstr>SimSun</vt:lpstr>
      <vt:lpstr>Wingdings</vt:lpstr>
      <vt:lpstr>Times New Roman</vt:lpstr>
      <vt:lpstr>.VnTime</vt:lpstr>
      <vt:lpstr>Segoe Print</vt:lpstr>
      <vt:lpstr>Calibri</vt:lpstr>
      <vt:lpstr>MS Mincho</vt:lpstr>
      <vt:lpstr>Microsoft YaHei</vt:lpstr>
      <vt:lpstr>Arial Unicode MS</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CNS</dc:creator>
  <cp:lastModifiedBy>thaontbx</cp:lastModifiedBy>
  <cp:revision>74</cp:revision>
  <dcterms:created xsi:type="dcterms:W3CDTF">2022-09-05T15:35:00Z</dcterms:created>
  <dcterms:modified xsi:type="dcterms:W3CDTF">2024-12-30T04:07:29Z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151AA628C0AE47C4B3667A250CB75562_12</vt:lpwstr>
  </property>
  <property fmtid="{D5CDD505-2E9C-101B-9397-08002B2CF9AE}" pid="3" name="KSOProductBuildVer">
    <vt:lpwstr>1033-12.2.0.19307</vt:lpwstr>
  </property>
</Properties>
</file>