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387" r:id="rId2"/>
    <p:sldId id="259" r:id="rId3"/>
    <p:sldId id="257" r:id="rId4"/>
    <p:sldId id="384" r:id="rId5"/>
    <p:sldId id="306" r:id="rId6"/>
    <p:sldId id="434" r:id="rId7"/>
    <p:sldId id="435" r:id="rId8"/>
    <p:sldId id="436" r:id="rId9"/>
    <p:sldId id="437" r:id="rId10"/>
    <p:sldId id="438" r:id="rId11"/>
    <p:sldId id="313" r:id="rId12"/>
    <p:sldId id="404" r:id="rId13"/>
    <p:sldId id="405" r:id="rId14"/>
    <p:sldId id="407" r:id="rId15"/>
    <p:sldId id="330" r:id="rId16"/>
    <p:sldId id="408" r:id="rId17"/>
    <p:sldId id="410" r:id="rId18"/>
    <p:sldId id="409" r:id="rId19"/>
    <p:sldId id="414" r:id="rId20"/>
    <p:sldId id="420" r:id="rId21"/>
    <p:sldId id="421" r:id="rId22"/>
    <p:sldId id="422" r:id="rId23"/>
    <p:sldId id="423" r:id="rId24"/>
    <p:sldId id="425" r:id="rId25"/>
    <p:sldId id="426" r:id="rId26"/>
    <p:sldId id="427" r:id="rId27"/>
    <p:sldId id="419" r:id="rId28"/>
    <p:sldId id="418" r:id="rId29"/>
    <p:sldId id="433" r:id="rId30"/>
    <p:sldId id="265" r:id="rId31"/>
    <p:sldId id="400" r:id="rId32"/>
    <p:sldId id="401" r:id="rId33"/>
    <p:sldId id="402" r:id="rId34"/>
    <p:sldId id="403" r:id="rId35"/>
    <p:sldId id="399" r:id="rId36"/>
    <p:sldId id="385" r:id="rId37"/>
  </p:sldIdLst>
  <p:sldSz cx="18288000" cy="10287000"/>
  <p:notesSz cx="6858000" cy="9144000"/>
  <p:embeddedFontLst>
    <p:embeddedFont>
      <p:font typeface="Cambria Math" panose="02040503050406030204" pitchFamily="18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Euclid" panose="02020503060505020303" pitchFamily="18" charset="0"/>
      <p:regular r:id="rId44"/>
      <p:bold r:id="rId45"/>
      <p:italic r:id="rId46"/>
      <p:boldItalic r:id="rId47"/>
    </p:embeddedFont>
    <p:embeddedFont>
      <p:font typeface="宋体" panose="02010600030101010101" pitchFamily="2" charset="-122"/>
      <p:regular r:id="rId48"/>
    </p:embeddedFont>
    <p:embeddedFont>
      <p:font typeface="Segoe UI" panose="020B0502040204020203" pitchFamily="34" charset="0"/>
      <p:regular r:id="rId49"/>
      <p:bold r:id="rId50"/>
      <p:italic r:id="rId51"/>
      <p:boldItalic r:id="rId52"/>
    </p:embeddedFont>
    <p:embeddedFont>
      <p:font typeface="微软雅黑" panose="020B0503020204020204" pitchFamily="34" charset="-122"/>
      <p:regular r:id="rId53"/>
      <p:bold r:id="rId54"/>
    </p:embeddedFont>
    <p:embeddedFont>
      <p:font typeface="Cambria" panose="02040503050406030204" pitchFamily="18" charset="0"/>
      <p:regular r:id="rId55"/>
      <p:bold r:id="rId56"/>
      <p:italic r:id="rId57"/>
      <p:boldItalic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54" d="100"/>
          <a:sy n="54" d="100"/>
        </p:scale>
        <p:origin x="114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Relationship Id="rId9" Type="http://schemas.openxmlformats.org/officeDocument/2006/relationships/image" Target="../media/image10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7" Type="http://schemas.openxmlformats.org/officeDocument/2006/relationships/image" Target="../media/image111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6" Type="http://schemas.openxmlformats.org/officeDocument/2006/relationships/image" Target="../media/image110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11" Type="http://schemas.openxmlformats.org/officeDocument/2006/relationships/image" Target="../media/image60.wmf"/><Relationship Id="rId5" Type="http://schemas.openxmlformats.org/officeDocument/2006/relationships/image" Target="../media/image54.wmf"/><Relationship Id="rId10" Type="http://schemas.openxmlformats.org/officeDocument/2006/relationships/image" Target="../media/image59.wmf"/><Relationship Id="rId4" Type="http://schemas.openxmlformats.org/officeDocument/2006/relationships/image" Target="../media/image53.wmf"/><Relationship Id="rId9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73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12" Type="http://schemas.openxmlformats.org/officeDocument/2006/relationships/image" Target="../media/image72.wmf"/><Relationship Id="rId2" Type="http://schemas.openxmlformats.org/officeDocument/2006/relationships/image" Target="../media/image62.wmf"/><Relationship Id="rId16" Type="http://schemas.openxmlformats.org/officeDocument/2006/relationships/image" Target="../media/image74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11" Type="http://schemas.openxmlformats.org/officeDocument/2006/relationships/image" Target="../media/image71.wmf"/><Relationship Id="rId5" Type="http://schemas.openxmlformats.org/officeDocument/2006/relationships/image" Target="../media/image65.wmf"/><Relationship Id="rId15" Type="http://schemas.openxmlformats.org/officeDocument/2006/relationships/image" Target="../media/image50.wmf"/><Relationship Id="rId10" Type="http://schemas.openxmlformats.org/officeDocument/2006/relationships/image" Target="../media/image70.wmf"/><Relationship Id="rId4" Type="http://schemas.openxmlformats.org/officeDocument/2006/relationships/image" Target="../media/image64.wmf"/><Relationship Id="rId9" Type="http://schemas.openxmlformats.org/officeDocument/2006/relationships/image" Target="../media/image69.wmf"/><Relationship Id="rId14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88.wmf"/><Relationship Id="rId7" Type="http://schemas.openxmlformats.org/officeDocument/2006/relationships/image" Target="../media/image92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6" Type="http://schemas.openxmlformats.org/officeDocument/2006/relationships/image" Target="../media/image91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Relationship Id="rId9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8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521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42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109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94" t="34041" r="11052" b="45480"/>
          <a:stretch/>
        </p:blipFill>
        <p:spPr>
          <a:xfrm>
            <a:off x="-4572" y="52519"/>
            <a:ext cx="18297144" cy="101819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7952" y="2993201"/>
            <a:ext cx="13712096" cy="923330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139911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000" b="1" i="0" kern="1200" cap="none" spc="-75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4461" y="4891058"/>
            <a:ext cx="11699081" cy="23021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7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2606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" Target="slide34.xml"/><Relationship Id="rId7" Type="http://schemas.openxmlformats.org/officeDocument/2006/relationships/image" Target="../media/image59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34.xml"/><Relationship Id="rId7" Type="http://schemas.openxmlformats.org/officeDocument/2006/relationships/image" Target="../media/image6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0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0.png"/><Relationship Id="rId5" Type="http://schemas.openxmlformats.org/officeDocument/2006/relationships/image" Target="../media/image541.png"/><Relationship Id="rId10" Type="http://schemas.openxmlformats.org/officeDocument/2006/relationships/image" Target="../media/image58.png"/><Relationship Id="rId4" Type="http://schemas.openxmlformats.org/officeDocument/2006/relationships/image" Target="../media/image480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38.wmf"/><Relationship Id="rId3" Type="http://schemas.openxmlformats.org/officeDocument/2006/relationships/oleObject" Target="../embeddings/oleObject3.bin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wmf"/><Relationship Id="rId20" Type="http://schemas.openxmlformats.org/officeDocument/2006/relationships/image" Target="../media/image39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31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6.wmf"/><Relationship Id="rId22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4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4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57.wmf"/><Relationship Id="rId3" Type="http://schemas.openxmlformats.org/officeDocument/2006/relationships/oleObject" Target="../embeddings/oleObject22.bin"/><Relationship Id="rId21" Type="http://schemas.openxmlformats.org/officeDocument/2006/relationships/oleObject" Target="../embeddings/oleObject31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wmf"/><Relationship Id="rId20" Type="http://schemas.openxmlformats.org/officeDocument/2006/relationships/image" Target="../media/image5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26.bin"/><Relationship Id="rId24" Type="http://schemas.openxmlformats.org/officeDocument/2006/relationships/image" Target="../media/image60.wmf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23" Type="http://schemas.openxmlformats.org/officeDocument/2006/relationships/oleObject" Target="../embeddings/oleObject32.bin"/><Relationship Id="rId10" Type="http://schemas.openxmlformats.org/officeDocument/2006/relationships/image" Target="../media/image53.wmf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50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55.wmf"/><Relationship Id="rId22" Type="http://schemas.openxmlformats.org/officeDocument/2006/relationships/image" Target="../media/image59.wmf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8.bin"/><Relationship Id="rId18" Type="http://schemas.openxmlformats.org/officeDocument/2006/relationships/image" Target="../media/image68.wmf"/><Relationship Id="rId26" Type="http://schemas.openxmlformats.org/officeDocument/2006/relationships/image" Target="../media/image72.wmf"/><Relationship Id="rId3" Type="http://schemas.openxmlformats.org/officeDocument/2006/relationships/oleObject" Target="../embeddings/oleObject33.bin"/><Relationship Id="rId21" Type="http://schemas.openxmlformats.org/officeDocument/2006/relationships/oleObject" Target="../embeddings/oleObject42.bin"/><Relationship Id="rId34" Type="http://schemas.openxmlformats.org/officeDocument/2006/relationships/oleObject" Target="../embeddings/oleObject49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65.wmf"/><Relationship Id="rId17" Type="http://schemas.openxmlformats.org/officeDocument/2006/relationships/oleObject" Target="../embeddings/oleObject40.bin"/><Relationship Id="rId25" Type="http://schemas.openxmlformats.org/officeDocument/2006/relationships/oleObject" Target="../embeddings/oleObject44.bin"/><Relationship Id="rId3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7.wmf"/><Relationship Id="rId20" Type="http://schemas.openxmlformats.org/officeDocument/2006/relationships/image" Target="../media/image69.wmf"/><Relationship Id="rId29" Type="http://schemas.openxmlformats.org/officeDocument/2006/relationships/oleObject" Target="../embeddings/oleObject46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37.bin"/><Relationship Id="rId24" Type="http://schemas.openxmlformats.org/officeDocument/2006/relationships/image" Target="../media/image71.wmf"/><Relationship Id="rId32" Type="http://schemas.openxmlformats.org/officeDocument/2006/relationships/image" Target="../media/image50.wmf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23" Type="http://schemas.openxmlformats.org/officeDocument/2006/relationships/oleObject" Target="../embeddings/oleObject43.bin"/><Relationship Id="rId28" Type="http://schemas.openxmlformats.org/officeDocument/2006/relationships/image" Target="../media/image73.wmf"/><Relationship Id="rId10" Type="http://schemas.openxmlformats.org/officeDocument/2006/relationships/image" Target="../media/image64.wmf"/><Relationship Id="rId19" Type="http://schemas.openxmlformats.org/officeDocument/2006/relationships/oleObject" Target="../embeddings/oleObject41.bin"/><Relationship Id="rId31" Type="http://schemas.openxmlformats.org/officeDocument/2006/relationships/oleObject" Target="../embeddings/oleObject47.bin"/><Relationship Id="rId4" Type="http://schemas.openxmlformats.org/officeDocument/2006/relationships/image" Target="../media/image61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66.wmf"/><Relationship Id="rId22" Type="http://schemas.openxmlformats.org/officeDocument/2006/relationships/image" Target="../media/image70.wmf"/><Relationship Id="rId27" Type="http://schemas.openxmlformats.org/officeDocument/2006/relationships/oleObject" Target="../embeddings/oleObject45.bin"/><Relationship Id="rId30" Type="http://schemas.openxmlformats.org/officeDocument/2006/relationships/image" Target="../media/image51.wmf"/><Relationship Id="rId35" Type="http://schemas.openxmlformats.org/officeDocument/2006/relationships/image" Target="../media/image74.wmf"/><Relationship Id="rId8" Type="http://schemas.openxmlformats.org/officeDocument/2006/relationships/image" Target="../media/image6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7.gif"/><Relationship Id="rId4" Type="http://schemas.openxmlformats.org/officeDocument/2006/relationships/image" Target="../media/image76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57.bin"/><Relationship Id="rId18" Type="http://schemas.openxmlformats.org/officeDocument/2006/relationships/image" Target="../media/image85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82.wmf"/><Relationship Id="rId1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4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5" Type="http://schemas.openxmlformats.org/officeDocument/2006/relationships/oleObject" Target="../embeddings/oleObject58.bin"/><Relationship Id="rId10" Type="http://schemas.openxmlformats.org/officeDocument/2006/relationships/image" Target="../media/image81.wmf"/><Relationship Id="rId19" Type="http://schemas.openxmlformats.org/officeDocument/2006/relationships/oleObject" Target="../embeddings/oleObject60.bin"/><Relationship Id="rId4" Type="http://schemas.openxmlformats.org/officeDocument/2006/relationships/image" Target="../media/image78.w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83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13" Type="http://schemas.openxmlformats.org/officeDocument/2006/relationships/oleObject" Target="../embeddings/oleObject66.bin"/><Relationship Id="rId18" Type="http://schemas.openxmlformats.org/officeDocument/2006/relationships/image" Target="../media/image93.w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90.wmf"/><Relationship Id="rId1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2.wmf"/><Relationship Id="rId20" Type="http://schemas.openxmlformats.org/officeDocument/2006/relationships/image" Target="../media/image94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87.wmf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62.bin"/><Relationship Id="rId15" Type="http://schemas.openxmlformats.org/officeDocument/2006/relationships/oleObject" Target="../embeddings/oleObject67.bin"/><Relationship Id="rId10" Type="http://schemas.openxmlformats.org/officeDocument/2006/relationships/image" Target="../media/image89.wmf"/><Relationship Id="rId19" Type="http://schemas.openxmlformats.org/officeDocument/2006/relationships/oleObject" Target="../embeddings/oleObject69.bin"/><Relationship Id="rId4" Type="http://schemas.openxmlformats.org/officeDocument/2006/relationships/image" Target="../media/image86.wmf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91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99.wmf"/><Relationship Id="rId18" Type="http://schemas.openxmlformats.org/officeDocument/2006/relationships/oleObject" Target="../embeddings/oleObject77.bin"/><Relationship Id="rId3" Type="http://schemas.openxmlformats.org/officeDocument/2006/relationships/oleObject" Target="../embeddings/oleObject70.bin"/><Relationship Id="rId21" Type="http://schemas.openxmlformats.org/officeDocument/2006/relationships/image" Target="../media/image103.wmf"/><Relationship Id="rId7" Type="http://schemas.openxmlformats.org/officeDocument/2006/relationships/image" Target="../media/image96.wmf"/><Relationship Id="rId12" Type="http://schemas.openxmlformats.org/officeDocument/2006/relationships/oleObject" Target="../embeddings/oleObject74.bin"/><Relationship Id="rId17" Type="http://schemas.openxmlformats.org/officeDocument/2006/relationships/image" Target="../media/image10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6.bin"/><Relationship Id="rId20" Type="http://schemas.openxmlformats.org/officeDocument/2006/relationships/oleObject" Target="../embeddings/oleObject78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71.bin"/><Relationship Id="rId11" Type="http://schemas.openxmlformats.org/officeDocument/2006/relationships/image" Target="../media/image98.wmf"/><Relationship Id="rId5" Type="http://schemas.openxmlformats.org/officeDocument/2006/relationships/image" Target="../media/image104.png"/><Relationship Id="rId15" Type="http://schemas.openxmlformats.org/officeDocument/2006/relationships/image" Target="../media/image100.wmf"/><Relationship Id="rId10" Type="http://schemas.openxmlformats.org/officeDocument/2006/relationships/oleObject" Target="../embeddings/oleObject73.bin"/><Relationship Id="rId19" Type="http://schemas.openxmlformats.org/officeDocument/2006/relationships/image" Target="../media/image102.wmf"/><Relationship Id="rId4" Type="http://schemas.openxmlformats.org/officeDocument/2006/relationships/image" Target="../media/image95.wmf"/><Relationship Id="rId9" Type="http://schemas.openxmlformats.org/officeDocument/2006/relationships/image" Target="../media/image97.wmf"/><Relationship Id="rId14" Type="http://schemas.openxmlformats.org/officeDocument/2006/relationships/oleObject" Target="../embeddings/oleObject7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oleObject" Target="../embeddings/oleObject83.bin"/><Relationship Id="rId18" Type="http://schemas.openxmlformats.org/officeDocument/2006/relationships/image" Target="../media/image111.wmf"/><Relationship Id="rId3" Type="http://schemas.openxmlformats.org/officeDocument/2006/relationships/oleObject" Target="../embeddings/oleObject79.bin"/><Relationship Id="rId7" Type="http://schemas.openxmlformats.org/officeDocument/2006/relationships/image" Target="../media/image139.png"/><Relationship Id="rId12" Type="http://schemas.openxmlformats.org/officeDocument/2006/relationships/image" Target="../media/image140.png"/><Relationship Id="rId17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0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6.wmf"/><Relationship Id="rId11" Type="http://schemas.openxmlformats.org/officeDocument/2006/relationships/image" Target="../media/image108.wmf"/><Relationship Id="rId5" Type="http://schemas.openxmlformats.org/officeDocument/2006/relationships/oleObject" Target="../embeddings/oleObject80.bin"/><Relationship Id="rId15" Type="http://schemas.openxmlformats.org/officeDocument/2006/relationships/oleObject" Target="../embeddings/oleObject84.bin"/><Relationship Id="rId10" Type="http://schemas.openxmlformats.org/officeDocument/2006/relationships/oleObject" Target="../embeddings/oleObject82.bin"/><Relationship Id="rId19" Type="http://schemas.openxmlformats.org/officeDocument/2006/relationships/image" Target="../media/image141.png"/><Relationship Id="rId4" Type="http://schemas.openxmlformats.org/officeDocument/2006/relationships/image" Target="../media/image105.wmf"/><Relationship Id="rId9" Type="http://schemas.openxmlformats.org/officeDocument/2006/relationships/image" Target="../media/image107.wmf"/><Relationship Id="rId14" Type="http://schemas.openxmlformats.org/officeDocument/2006/relationships/image" Target="../media/image10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microsoft.com/office/2007/relationships/hdphoto" Target="../media/hdphoto3.wdp"/><Relationship Id="rId18" Type="http://schemas.openxmlformats.org/officeDocument/2006/relationships/image" Target="../media/image130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12" Type="http://schemas.openxmlformats.org/officeDocument/2006/relationships/image" Target="../media/image127.png"/><Relationship Id="rId17" Type="http://schemas.microsoft.com/office/2007/relationships/hdphoto" Target="../media/hdphoto5.wdp"/><Relationship Id="rId2" Type="http://schemas.openxmlformats.org/officeDocument/2006/relationships/audio" Target="../media/audio2.wav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microsoft.com/office/2007/relationships/hdphoto" Target="../media/hdphoto2.wdp"/><Relationship Id="rId5" Type="http://schemas.openxmlformats.org/officeDocument/2006/relationships/image" Target="../media/image121.png"/><Relationship Id="rId15" Type="http://schemas.microsoft.com/office/2007/relationships/hdphoto" Target="../media/hdphoto4.wdp"/><Relationship Id="rId10" Type="http://schemas.openxmlformats.org/officeDocument/2006/relationships/image" Target="../media/image126.png"/><Relationship Id="rId19" Type="http://schemas.microsoft.com/office/2007/relationships/hdphoto" Target="../media/hdphoto6.wdp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33.png"/><Relationship Id="rId18" Type="http://schemas.microsoft.com/office/2007/relationships/hdphoto" Target="../media/hdphoto8.wdp"/><Relationship Id="rId26" Type="http://schemas.microsoft.com/office/2007/relationships/hdphoto" Target="../media/hdphoto11.wdp"/><Relationship Id="rId3" Type="http://schemas.openxmlformats.org/officeDocument/2006/relationships/audio" Target="../media/audio3.wav"/><Relationship Id="rId21" Type="http://schemas.openxmlformats.org/officeDocument/2006/relationships/image" Target="../media/image130.png"/><Relationship Id="rId7" Type="http://schemas.openxmlformats.org/officeDocument/2006/relationships/image" Target="../media/image121.png"/><Relationship Id="rId12" Type="http://schemas.openxmlformats.org/officeDocument/2006/relationships/image" Target="../media/image125.png"/><Relationship Id="rId17" Type="http://schemas.openxmlformats.org/officeDocument/2006/relationships/image" Target="../media/image134.png"/><Relationship Id="rId25" Type="http://schemas.openxmlformats.org/officeDocument/2006/relationships/image" Target="../media/image137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3.wdp"/><Relationship Id="rId20" Type="http://schemas.microsoft.com/office/2007/relationships/hdphoto" Target="../media/hdphoto9.wdp"/><Relationship Id="rId29" Type="http://schemas.openxmlformats.org/officeDocument/2006/relationships/image" Target="../media/image142.png"/><Relationship Id="rId1" Type="http://schemas.openxmlformats.org/officeDocument/2006/relationships/tags" Target="../tags/tag2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24" Type="http://schemas.microsoft.com/office/2007/relationships/hdphoto" Target="../media/hdphoto10.wdp"/><Relationship Id="rId5" Type="http://schemas.openxmlformats.org/officeDocument/2006/relationships/image" Target="../media/image119.jpeg"/><Relationship Id="rId15" Type="http://schemas.openxmlformats.org/officeDocument/2006/relationships/image" Target="../media/image127.png"/><Relationship Id="rId23" Type="http://schemas.openxmlformats.org/officeDocument/2006/relationships/image" Target="../media/image136.png"/><Relationship Id="rId28" Type="http://schemas.microsoft.com/office/2007/relationships/hdphoto" Target="../media/hdphoto12.wdp"/><Relationship Id="rId10" Type="http://schemas.openxmlformats.org/officeDocument/2006/relationships/image" Target="../media/image132.png"/><Relationship Id="rId19" Type="http://schemas.openxmlformats.org/officeDocument/2006/relationships/image" Target="../media/image135.png"/><Relationship Id="rId4" Type="http://schemas.openxmlformats.org/officeDocument/2006/relationships/audio" Target="../media/audio1.wav"/><Relationship Id="rId9" Type="http://schemas.openxmlformats.org/officeDocument/2006/relationships/image" Target="../media/image123.png"/><Relationship Id="rId14" Type="http://schemas.microsoft.com/office/2007/relationships/hdphoto" Target="../media/hdphoto7.wdp"/><Relationship Id="rId22" Type="http://schemas.microsoft.com/office/2007/relationships/hdphoto" Target="../media/hdphoto6.wdp"/><Relationship Id="rId27" Type="http://schemas.openxmlformats.org/officeDocument/2006/relationships/image" Target="../media/image138.png"/><Relationship Id="rId30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8.svg"/><Relationship Id="rId4" Type="http://schemas.openxmlformats.org/officeDocument/2006/relationships/image" Target="../media/image1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0" y="1"/>
            <a:ext cx="6005946" cy="10604183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-9267" y="0"/>
            <a:ext cx="4994963" cy="10287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82C7F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78"/>
          <a:stretch/>
        </p:blipFill>
        <p:spPr>
          <a:xfrm>
            <a:off x="262143" y="-1268871"/>
            <a:ext cx="6567963" cy="1155587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1769B7C-E50A-74FF-DECF-55015F4BA99B}"/>
              </a:ext>
            </a:extLst>
          </p:cNvPr>
          <p:cNvGrpSpPr/>
          <p:nvPr/>
        </p:nvGrpSpPr>
        <p:grpSpPr>
          <a:xfrm>
            <a:off x="-1917402" y="8051562"/>
            <a:ext cx="22122803" cy="2237865"/>
            <a:chOff x="-2419622" y="5397105"/>
            <a:chExt cx="14748535" cy="1491910"/>
          </a:xfrm>
        </p:grpSpPr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xmlns="" id="{F00D32FF-93D5-14F2-E28D-F54C81911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xmlns="" id="{0889D413-7EB0-6D52-6B3B-A6624F5AD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518422" y="746496"/>
            <a:ext cx="8291052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7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0"/>
            <a:ext cx="16614631" cy="2378317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11369" y="2972507"/>
                <a:ext cx="16609188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371600">
                  <a:defRPr/>
                </a:pPr>
                <a:r>
                  <a:rPr kumimoji="0" lang="nl-NL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Một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vật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rơi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tự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do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từ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độ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cao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396,9 m.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Biết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quãng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đường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chuyển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động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(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mét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vật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phụ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thuộc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vào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thời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gian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t (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giây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bởi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công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p>
                        <m:r>
                          <a:rPr lang="vi-VN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Vật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chạm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đất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sau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69" y="2972507"/>
                <a:ext cx="16609188" cy="2123658"/>
              </a:xfrm>
              <a:prstGeom prst="rect">
                <a:avLst/>
              </a:prstGeom>
              <a:blipFill rotWithShape="0">
                <a:blip r:embed="rId4"/>
                <a:stretch>
                  <a:fillRect l="-1505" t="-6322" r="-1285" b="-13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02404" y="6116919"/>
            <a:ext cx="166091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B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D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478000" y="6116919"/>
            <a:ext cx="26670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35000" cy="2743200"/>
            <a:chOff x="2193759" y="2917658"/>
            <a:chExt cx="13335000" cy="2743200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  <a:grpFill/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241761" y="3706951"/>
              <a:ext cx="6885210" cy="13157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nl-NL" sz="5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TỰ</a:t>
              </a:r>
              <a:r>
                <a:rPr kumimoji="0" lang="nl-NL" sz="53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LUẬN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Bài 3.37</a:t>
                </a:r>
                <a:r>
                  <a:rPr lang="vi-VN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Không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sử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dụng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máy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tính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cầm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tay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,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tính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giá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trị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8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4(2+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  <m:rad>
                          <m:radPr>
                            <m:degHide m:val="on"/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vi-VN" sz="48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loud 2">
            <a:hlinkClick r:id="rId3" action="ppaction://hlinksldjump"/>
          </p:cNvPr>
          <p:cNvSpPr/>
          <p:nvPr/>
        </p:nvSpPr>
        <p:spPr>
          <a:xfrm>
            <a:off x="-533400" y="2706700"/>
            <a:ext cx="3538817" cy="1657350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</a:rPr>
              <a:t>GIẢI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19400" y="3021374"/>
                <a:ext cx="13500229" cy="1595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ó: </m:t>
                    </m:r>
                    <m:r>
                      <m:rPr>
                        <m:sty m:val="p"/>
                      </m:rP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4(2+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021374"/>
                <a:ext cx="13500229" cy="15954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38600" y="4538663"/>
                <a:ext cx="11353800" cy="1463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(2+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(2−</m:t>
                        </m:r>
                        <m:rad>
                          <m:radPr>
                            <m:degHide m:val="on"/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538663"/>
                <a:ext cx="11353800" cy="14637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38600" y="6152970"/>
                <a:ext cx="11353800" cy="900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2−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2(2+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2+</m:t>
                    </m:r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152970"/>
                <a:ext cx="11353800" cy="90043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038600" y="7138661"/>
                <a:ext cx="11353800" cy="900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2−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4+2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7138661"/>
                <a:ext cx="11353800" cy="9004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67000" y="8035620"/>
                <a:ext cx="38862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8035620"/>
                <a:ext cx="3886200" cy="8309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743200" y="8808303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 smtClean="0"/>
              <a:t>Vậy</a:t>
            </a:r>
            <a:r>
              <a:rPr lang="en-US" sz="4800" dirty="0" smtClean="0"/>
              <a:t> A = 4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0903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nip Diagonal Corner Rectangle 1"/>
              <p:cNvSpPr/>
              <p:nvPr/>
            </p:nvSpPr>
            <p:spPr>
              <a:xfrm>
                <a:off x="1752600" y="32657"/>
                <a:ext cx="15468600" cy="2667000"/>
              </a:xfrm>
              <a:prstGeom prst="snip2Diag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Bài 3.38</a:t>
                </a:r>
                <a:r>
                  <a:rPr lang="vi-VN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Cho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smtClean="0"/>
                  <a:t>v</a:t>
                </a:r>
                <a:r>
                  <a:rPr lang="en-US" sz="4000" dirty="0" smtClean="0"/>
                  <a:t>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≠4 </m:t>
                    </m:r>
                  </m:oMath>
                </a14:m>
                <a:endPara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a/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Rút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gọn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A</a:t>
                </a:r>
              </a:p>
              <a:p>
                <a:pPr lvl="0">
                  <a:defRPr/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b/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ính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giá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trị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A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tại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x=14</a:t>
                </a:r>
                <a:endParaRPr lang="vi-VN" sz="40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2657"/>
                <a:ext cx="15468600" cy="2667000"/>
              </a:xfrm>
              <a:prstGeom prst="snip2Diag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loud 2">
            <a:hlinkClick r:id="rId3" action="ppaction://hlinksldjump"/>
          </p:cNvPr>
          <p:cNvSpPr/>
          <p:nvPr/>
        </p:nvSpPr>
        <p:spPr>
          <a:xfrm>
            <a:off x="0" y="1485900"/>
            <a:ext cx="1905000" cy="1524000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</a:rPr>
              <a:t>GIẢI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-304800" y="3390900"/>
                <a:ext cx="7543800" cy="1722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0" y="3390900"/>
                <a:ext cx="7543800" cy="17229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2705100"/>
                <a:ext cx="81534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 smtClean="0"/>
                  <a:t>a/ </a:t>
                </a:r>
                <a:r>
                  <a:rPr lang="en-US" sz="4800" dirty="0" err="1" smtClean="0"/>
                  <a:t>Với</a:t>
                </a:r>
                <a:r>
                  <a:rPr lang="en-US" sz="4800" dirty="0" smtClean="0"/>
                  <a:t> ĐKXĐ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&gt;0;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4 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ó:</m:t>
                    </m:r>
                  </m:oMath>
                </a14:m>
                <a:r>
                  <a:rPr lang="en-US" sz="4800" dirty="0" smtClean="0"/>
                  <a:t> </a:t>
                </a:r>
                <a:endParaRPr lang="en-US" sz="4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05100"/>
                <a:ext cx="8153400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3441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5143500"/>
                <a:ext cx="8305800" cy="174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rad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2−4(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43500"/>
                <a:ext cx="8305800" cy="174637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28600" y="6896100"/>
                <a:ext cx="8305800" cy="174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896100"/>
                <a:ext cx="8305800" cy="174637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28600" y="8572500"/>
                <a:ext cx="3810000" cy="1480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8572500"/>
                <a:ext cx="3810000" cy="148002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 flipH="1">
            <a:off x="8991600" y="2686172"/>
            <a:ext cx="76200" cy="7600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448800" y="3040440"/>
                <a:ext cx="81534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 smtClean="0"/>
                  <a:t>b/ </a:t>
                </a:r>
                <a:r>
                  <a:rPr lang="en-US" sz="4800" dirty="0" err="1" smtClean="0"/>
                  <a:t>Thay</a:t>
                </a:r>
                <a:r>
                  <a:rPr lang="en-US" sz="4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 </m:t>
                    </m:r>
                  </m:oMath>
                </a14:m>
                <a:r>
                  <a:rPr lang="en-US" sz="4800" dirty="0" smtClean="0"/>
                  <a:t>(thỏa </a:t>
                </a:r>
                <a:r>
                  <a:rPr lang="en-US" sz="4800" dirty="0" err="1" smtClean="0"/>
                  <a:t>mãn</a:t>
                </a:r>
                <a:r>
                  <a:rPr lang="en-US" sz="4800" dirty="0" smtClean="0"/>
                  <a:t> ĐKXĐ) </a:t>
                </a:r>
                <a:r>
                  <a:rPr lang="en-US" sz="4800" dirty="0" err="1" smtClean="0"/>
                  <a:t>vào</a:t>
                </a:r>
                <a:r>
                  <a:rPr lang="en-US" sz="4800" dirty="0" smtClean="0"/>
                  <a:t> </a:t>
                </a:r>
                <a:r>
                  <a:rPr lang="en-US" sz="4800" dirty="0" err="1" smtClean="0"/>
                  <a:t>biểu</a:t>
                </a:r>
                <a:r>
                  <a:rPr lang="en-US" sz="4800" dirty="0" smtClean="0"/>
                  <a:t> </a:t>
                </a:r>
                <a:r>
                  <a:rPr lang="en-US" sz="4800" dirty="0" err="1" smtClean="0"/>
                  <a:t>thức</a:t>
                </a:r>
                <a:r>
                  <a:rPr lang="en-US" sz="4800" dirty="0" smtClean="0"/>
                  <a:t> A ta </a:t>
                </a:r>
                <a:r>
                  <a:rPr lang="en-US" sz="4800" dirty="0" err="1" smtClean="0"/>
                  <a:t>có</a:t>
                </a:r>
                <a:r>
                  <a:rPr lang="en-US" sz="4800" dirty="0" smtClean="0"/>
                  <a:t>:</a:t>
                </a:r>
                <a:endParaRPr lang="en-US" sz="48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040440"/>
                <a:ext cx="8153400" cy="1569660"/>
              </a:xfrm>
              <a:prstGeom prst="rect">
                <a:avLst/>
              </a:prstGeom>
              <a:blipFill rotWithShape="0">
                <a:blip r:embed="rId9"/>
                <a:stretch>
                  <a:fillRect l="-3363" t="-8560" b="-2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753600" y="4840234"/>
                <a:ext cx="7239000" cy="1141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14−4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4840234"/>
                <a:ext cx="7239000" cy="114146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829800" y="6211897"/>
                <a:ext cx="6858000" cy="1141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 smtClean="0"/>
                  <a:t>Vậy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</m:t>
                    </m:r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0" y="6211897"/>
                <a:ext cx="6858000" cy="1141403"/>
              </a:xfrm>
              <a:prstGeom prst="rect">
                <a:avLst/>
              </a:prstGeom>
              <a:blipFill rotWithShape="0">
                <a:blip r:embed="rId11"/>
                <a:stretch>
                  <a:fillRect l="-4089" b="-14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91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7" grpId="0"/>
      <p:bldP spid="9" grpId="0"/>
      <p:bldP spid="10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75" t="34167" r="3125" b="27501"/>
          <a:stretch/>
        </p:blipFill>
        <p:spPr>
          <a:xfrm>
            <a:off x="0" y="-114300"/>
            <a:ext cx="184404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52197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09242"/>
              </p:ext>
            </p:extLst>
          </p:nvPr>
        </p:nvGraphicFramePr>
        <p:xfrm>
          <a:off x="2133600" y="5295900"/>
          <a:ext cx="114300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/>
                <a:gridCol w="2857500"/>
                <a:gridCol w="2857500"/>
                <a:gridCol w="2857500"/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I(A)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Q(J)</a:t>
                      </a:r>
                      <a:endParaRPr lang="en-US" sz="4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112,5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59817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78105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7541955"/>
            <a:ext cx="1661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800 J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Rt = 800</a:t>
            </a: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R=10, t = 5s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</a:t>
            </a:r>
            <a:r>
              <a:rPr lang="en-US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.10.5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I</a:t>
            </a:r>
            <a:r>
              <a:rPr lang="en-US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16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= 4 (A) (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&gt; 0)</a:t>
            </a: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800J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16743" y="1880405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3. MỞ RỘNG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7608" y="38100"/>
            <a:ext cx="126451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DẠNG BÀI TẬP TOÁN THƯỜNG GẶP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BIỂU THỨC CHỨA CĂN BẬC HAI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47900"/>
            <a:ext cx="16804600" cy="7848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4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smtClean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smtClean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6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3001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xmlns="" id="{2DE3F184-D216-42D2-8E8D-2580A7AD863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31495" y="993774"/>
              <a:ext cx="6347460" cy="304822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173730">
                      <a:extLst>
                        <a:ext uri="{9D8B030D-6E8A-4147-A177-3AD203B41FA5}">
                          <a16:colId xmlns:a16="http://schemas.microsoft.com/office/drawing/2014/main" xmlns="" val="2990352650"/>
                        </a:ext>
                      </a:extLst>
                    </a:gridCol>
                    <a:gridCol w="3173730">
                      <a:extLst>
                        <a:ext uri="{9D8B030D-6E8A-4147-A177-3AD203B41FA5}">
                          <a16:colId xmlns:a16="http://schemas.microsoft.com/office/drawing/2014/main" xmlns="" val="245935743"/>
                        </a:ext>
                      </a:extLst>
                    </a:gridCol>
                  </a:tblGrid>
                  <a:tr h="556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Dạng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US" sz="2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pháp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xmlns="" val="237642331"/>
                      </a:ext>
                    </a:extLst>
                  </a:tr>
                  <a:tr h="597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2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xmlns="" val="1541462284"/>
                      </a:ext>
                    </a:extLst>
                  </a:tr>
                  <a:tr h="90754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≠0</m:t>
                                </m:r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xmlns="" val="2212701634"/>
                      </a:ext>
                    </a:extLst>
                  </a:tr>
                  <a:tr h="987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7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xmlns="" val="27305603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DE3F184-D216-42D2-8E8D-2580A7AD863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31495" y="993774"/>
              <a:ext cx="6347460" cy="304822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17373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990352650"/>
                        </a:ext>
                      </a:extLst>
                    </a:gridCol>
                    <a:gridCol w="317373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45935743"/>
                        </a:ext>
                      </a:extLst>
                    </a:gridCol>
                  </a:tblGrid>
                  <a:tr h="556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Dạng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US" sz="2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pháp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7642331"/>
                      </a:ext>
                    </a:extLst>
                  </a:tr>
                  <a:tr h="5971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92" t="-97980" r="-100768" b="-3161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00192" t="-97980" r="-768" b="-3161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541462284"/>
                      </a:ext>
                    </a:extLst>
                  </a:tr>
                  <a:tr h="9075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92" t="-131544" r="-100768" b="-1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00192" t="-131544" r="-768" b="-1100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12701634"/>
                      </a:ext>
                    </a:extLst>
                  </a:tr>
                  <a:tr h="9872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92" t="-212963" r="-100768" b="-1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00192" t="-212963" r="-768" b="-1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73056035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9426CA9-03E0-458C-B50D-9E52F20CC027}"/>
              </a:ext>
            </a:extLst>
          </p:cNvPr>
          <p:cNvCxnSpPr/>
          <p:nvPr/>
        </p:nvCxnSpPr>
        <p:spPr>
          <a:xfrm>
            <a:off x="7698105" y="784830"/>
            <a:ext cx="0" cy="93135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0851D24-0170-47D0-AF30-9E06035C93E1}"/>
              </a:ext>
            </a:extLst>
          </p:cNvPr>
          <p:cNvSpPr/>
          <p:nvPr/>
        </p:nvSpPr>
        <p:spPr>
          <a:xfrm>
            <a:off x="290458" y="5143500"/>
            <a:ext cx="7100942" cy="49549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8A74B7E-74B9-445B-B529-22CCF90665B3}"/>
                  </a:ext>
                </a:extLst>
              </p:cNvPr>
              <p:cNvSpPr txBox="1"/>
              <p:nvPr/>
            </p:nvSpPr>
            <p:spPr>
              <a:xfrm>
                <a:off x="531496" y="5274200"/>
                <a:ext cx="7320914" cy="125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Bài 1. 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a/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  <m:r>
                      <a:rPr lang="en-US" sz="36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A74B7E-74B9-445B-B529-22CCF906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96" y="5274200"/>
                <a:ext cx="7320914" cy="1252587"/>
              </a:xfrm>
              <a:prstGeom prst="rect">
                <a:avLst/>
              </a:prstGeom>
              <a:blipFill rotWithShape="0">
                <a:blip r:embed="rId4"/>
                <a:stretch>
                  <a:fillRect l="-2498" t="-3398" b="-16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128079D-6926-42B9-81EA-1DD8C0ABCF55}"/>
              </a:ext>
            </a:extLst>
          </p:cNvPr>
          <p:cNvSpPr txBox="1"/>
          <p:nvPr/>
        </p:nvSpPr>
        <p:spPr>
          <a:xfrm>
            <a:off x="3274695" y="6438900"/>
            <a:ext cx="11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A61A7D2E-CB9A-4F26-8506-2E4BC12F0E2F}"/>
                  </a:ext>
                </a:extLst>
              </p:cNvPr>
              <p:cNvSpPr txBox="1"/>
              <p:nvPr/>
            </p:nvSpPr>
            <p:spPr>
              <a:xfrm>
                <a:off x="391422" y="7251662"/>
                <a:ext cx="6978014" cy="1498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61A7D2E-CB9A-4F26-8506-2E4BC12F0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22" y="7251662"/>
                <a:ext cx="6978014" cy="1498808"/>
              </a:xfrm>
              <a:prstGeom prst="rect">
                <a:avLst/>
              </a:prstGeom>
              <a:blipFill rotWithShape="0">
                <a:blip r:embed="rId5"/>
                <a:stretch>
                  <a:fillRect t="-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99C733F-32D2-4080-B99D-4FB10DDAAE11}"/>
                  </a:ext>
                </a:extLst>
              </p:cNvPr>
              <p:cNvSpPr txBox="1"/>
              <p:nvPr/>
            </p:nvSpPr>
            <p:spPr>
              <a:xfrm>
                <a:off x="2284935" y="8882057"/>
                <a:ext cx="365188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99C733F-32D2-4080-B99D-4FB10DDAA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35" y="8882057"/>
                <a:ext cx="3651885" cy="892552"/>
              </a:xfrm>
              <a:prstGeom prst="rect">
                <a:avLst/>
              </a:prstGeom>
              <a:blipFill rotWithShape="0">
                <a:blip r:embed="rId6"/>
                <a:stretch>
                  <a:fillRect l="-5175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B01DB55-DD01-4024-963A-49EDCFF6150A}"/>
              </a:ext>
            </a:extLst>
          </p:cNvPr>
          <p:cNvSpPr/>
          <p:nvPr/>
        </p:nvSpPr>
        <p:spPr>
          <a:xfrm>
            <a:off x="8161020" y="993776"/>
            <a:ext cx="9595485" cy="39268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D89C90E-77A7-46DA-B6FB-E2FFCBEA2FE0}"/>
                  </a:ext>
                </a:extLst>
              </p:cNvPr>
              <p:cNvSpPr txBox="1"/>
              <p:nvPr/>
            </p:nvSpPr>
            <p:spPr>
              <a:xfrm>
                <a:off x="8517257" y="1147463"/>
                <a:ext cx="8223405" cy="975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b/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D89C90E-77A7-46DA-B6FB-E2FFCBEA2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257" y="1147463"/>
                <a:ext cx="8223405" cy="975395"/>
              </a:xfrm>
              <a:prstGeom prst="rect">
                <a:avLst/>
              </a:prstGeom>
              <a:blipFill rotWithShape="0">
                <a:blip r:embed="rId7"/>
                <a:stretch>
                  <a:fillRect l="-2224" r="-2224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81B35E2-3006-46DE-8CE4-A86762DDB843}"/>
              </a:ext>
            </a:extLst>
          </p:cNvPr>
          <p:cNvSpPr txBox="1"/>
          <p:nvPr/>
        </p:nvSpPr>
        <p:spPr>
          <a:xfrm>
            <a:off x="12384405" y="2012740"/>
            <a:ext cx="11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C5E9C448-F510-4EA0-AFA6-7D7CE7CCBBCB}"/>
                  </a:ext>
                </a:extLst>
              </p:cNvPr>
              <p:cNvSpPr txBox="1"/>
              <p:nvPr/>
            </p:nvSpPr>
            <p:spPr>
              <a:xfrm>
                <a:off x="9481186" y="2868512"/>
                <a:ext cx="6093335" cy="1775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    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5E9C448-F510-4EA0-AFA6-7D7CE7CCB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186" y="2868512"/>
                <a:ext cx="6093335" cy="177561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4E4A1B8-2095-4287-861C-83D093C8CAC2}"/>
              </a:ext>
            </a:extLst>
          </p:cNvPr>
          <p:cNvSpPr/>
          <p:nvPr/>
        </p:nvSpPr>
        <p:spPr>
          <a:xfrm>
            <a:off x="8256344" y="5143500"/>
            <a:ext cx="9595485" cy="48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533E916-E2BD-42A0-BC56-A12BF71CF502}"/>
                  </a:ext>
                </a:extLst>
              </p:cNvPr>
              <p:cNvSpPr txBox="1"/>
              <p:nvPr/>
            </p:nvSpPr>
            <p:spPr>
              <a:xfrm>
                <a:off x="8517258" y="5377072"/>
                <a:ext cx="9239247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c/ </a:t>
                </a:r>
                <a:r>
                  <a:rPr lang="en-US" sz="36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</m:rad>
                      </m:den>
                    </m:f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33E916-E2BD-42A0-BC56-A12BF71CF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258" y="5377072"/>
                <a:ext cx="9239247" cy="1471941"/>
              </a:xfrm>
              <a:prstGeom prst="rect">
                <a:avLst/>
              </a:prstGeom>
              <a:blipFill rotWithShape="0">
                <a:blip r:embed="rId9"/>
                <a:stretch>
                  <a:fillRect l="-1979" b="-14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CE13940-F9B2-47F9-A7E9-7F65AD2DCB1B}"/>
              </a:ext>
            </a:extLst>
          </p:cNvPr>
          <p:cNvSpPr txBox="1"/>
          <p:nvPr/>
        </p:nvSpPr>
        <p:spPr>
          <a:xfrm>
            <a:off x="12268200" y="6362700"/>
            <a:ext cx="11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EC81FB1-28AA-4761-92B4-EEDD86EBD03C}"/>
                  </a:ext>
                </a:extLst>
              </p:cNvPr>
              <p:cNvSpPr txBox="1"/>
              <p:nvPr/>
            </p:nvSpPr>
            <p:spPr>
              <a:xfrm>
                <a:off x="8585014" y="7225160"/>
                <a:ext cx="9266815" cy="2269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&gt;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                                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ê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(Chia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âm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dấu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)</a:t>
                </a:r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C81FB1-28AA-4761-92B4-EEDD86EBD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014" y="7225160"/>
                <a:ext cx="9266815" cy="2269532"/>
              </a:xfrm>
              <a:prstGeom prst="rect">
                <a:avLst/>
              </a:prstGeom>
              <a:blipFill rotWithShape="0">
                <a:blip r:embed="rId10"/>
                <a:stretch>
                  <a:fillRect r="-1250" b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426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0" grpId="0"/>
      <p:bldP spid="21" grpId="0" animBg="1"/>
      <p:bldP spid="24" grpId="0"/>
      <p:bldP spid="26" grpId="0"/>
      <p:bldP spid="28" grpId="0" animBg="1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300162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2A6221F6-4878-41BB-9CA1-D55BFD9BA27D}"/>
              </a:ext>
            </a:extLst>
          </p:cNvPr>
          <p:cNvSpPr/>
          <p:nvPr/>
        </p:nvSpPr>
        <p:spPr>
          <a:xfrm>
            <a:off x="152400" y="1104900"/>
            <a:ext cx="14554200" cy="2667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259466"/>
              </p:ext>
            </p:extLst>
          </p:nvPr>
        </p:nvGraphicFramePr>
        <p:xfrm>
          <a:off x="1371600" y="2036763"/>
          <a:ext cx="7012909" cy="158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3" imgW="2247840" imgH="507960" progId="Equation.DSMT4">
                  <p:embed/>
                </p:oleObj>
              </mc:Choice>
              <mc:Fallback>
                <p:oleObj name="Equation" r:id="rId3" imgW="22478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2036763"/>
                        <a:ext cx="7012909" cy="1582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58059" y="2400300"/>
            <a:ext cx="4775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818676"/>
              </p:ext>
            </p:extLst>
          </p:nvPr>
        </p:nvGraphicFramePr>
        <p:xfrm>
          <a:off x="9906000" y="2628900"/>
          <a:ext cx="2675423" cy="86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5" imgW="787320" imgH="253800" progId="Equation.DSMT4">
                  <p:embed/>
                </p:oleObj>
              </mc:Choice>
              <mc:Fallback>
                <p:oleObj name="Equation" r:id="rId5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0" y="2628900"/>
                        <a:ext cx="2675423" cy="86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1003637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704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359" y="-3059"/>
            <a:ext cx="8149931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9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9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409612"/>
              </p:ext>
            </p:extLst>
          </p:nvPr>
        </p:nvGraphicFramePr>
        <p:xfrm>
          <a:off x="369887" y="876300"/>
          <a:ext cx="7859713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" name="Equation" r:id="rId3" imgW="2247840" imgH="507960" progId="Equation.DSMT4">
                  <p:embed/>
                </p:oleObj>
              </mc:Choice>
              <mc:Fallback>
                <p:oleObj name="Equation" r:id="rId3" imgW="22478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887" y="876300"/>
                        <a:ext cx="7859713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28862" y="-5095"/>
            <a:ext cx="6281738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849720"/>
              </p:ext>
            </p:extLst>
          </p:nvPr>
        </p:nvGraphicFramePr>
        <p:xfrm>
          <a:off x="3419475" y="190500"/>
          <a:ext cx="2752725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" name="Equation" r:id="rId5" imgW="787320" imgH="253800" progId="Equation.DSMT4">
                  <p:embed/>
                </p:oleObj>
              </mc:Choice>
              <mc:Fallback>
                <p:oleObj name="Equation" r:id="rId5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9475" y="190500"/>
                        <a:ext cx="2752725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143475"/>
              </p:ext>
            </p:extLst>
          </p:nvPr>
        </p:nvGraphicFramePr>
        <p:xfrm>
          <a:off x="8229600" y="876300"/>
          <a:ext cx="883920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2" name="Equation" r:id="rId7" imgW="2527200" imgH="507960" progId="Equation.DSMT4">
                  <p:embed/>
                </p:oleObj>
              </mc:Choice>
              <mc:Fallback>
                <p:oleObj name="Equation" r:id="rId7" imgW="2527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29600" y="876300"/>
                        <a:ext cx="8839200" cy="177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564948"/>
              </p:ext>
            </p:extLst>
          </p:nvPr>
        </p:nvGraphicFramePr>
        <p:xfrm>
          <a:off x="723900" y="2628900"/>
          <a:ext cx="1035050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3" name="Equation" r:id="rId9" imgW="2958840" imgH="609480" progId="Equation.DSMT4">
                  <p:embed/>
                </p:oleObj>
              </mc:Choice>
              <mc:Fallback>
                <p:oleObj name="Equation" r:id="rId9" imgW="295884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3900" y="2628900"/>
                        <a:ext cx="10350500" cy="2128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906223"/>
              </p:ext>
            </p:extLst>
          </p:nvPr>
        </p:nvGraphicFramePr>
        <p:xfrm>
          <a:off x="717550" y="4613275"/>
          <a:ext cx="8839200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" name="Equation" r:id="rId11" imgW="2527200" imgH="609480" progId="Equation.DSMT4">
                  <p:embed/>
                </p:oleObj>
              </mc:Choice>
              <mc:Fallback>
                <p:oleObj name="Equation" r:id="rId11" imgW="25272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7550" y="4613275"/>
                        <a:ext cx="8839200" cy="213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873661"/>
              </p:ext>
            </p:extLst>
          </p:nvPr>
        </p:nvGraphicFramePr>
        <p:xfrm>
          <a:off x="9610725" y="4422775"/>
          <a:ext cx="8528050" cy="239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" name="Equation" r:id="rId13" imgW="2438280" imgH="685800" progId="Equation.DSMT4">
                  <p:embed/>
                </p:oleObj>
              </mc:Choice>
              <mc:Fallback>
                <p:oleObj name="Equation" r:id="rId13" imgW="243828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610725" y="4422775"/>
                        <a:ext cx="8528050" cy="239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039994"/>
              </p:ext>
            </p:extLst>
          </p:nvPr>
        </p:nvGraphicFramePr>
        <p:xfrm>
          <a:off x="730997" y="8158203"/>
          <a:ext cx="4787845" cy="2229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" name="Equation" r:id="rId15" imgW="1307880" imgH="609480" progId="Equation.DSMT4">
                  <p:embed/>
                </p:oleObj>
              </mc:Choice>
              <mc:Fallback>
                <p:oleObj name="Equation" r:id="rId15" imgW="130788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0997" y="8158203"/>
                        <a:ext cx="4787845" cy="2229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589097"/>
              </p:ext>
            </p:extLst>
          </p:nvPr>
        </p:nvGraphicFramePr>
        <p:xfrm>
          <a:off x="5534773" y="8025093"/>
          <a:ext cx="4511879" cy="2368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" name="Equation" r:id="rId17" imgW="1307880" imgH="685800" progId="Equation.DSMT4">
                  <p:embed/>
                </p:oleObj>
              </mc:Choice>
              <mc:Fallback>
                <p:oleObj name="Equation" r:id="rId17" imgW="130788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534773" y="8025093"/>
                        <a:ext cx="4511879" cy="2368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919796"/>
              </p:ext>
            </p:extLst>
          </p:nvPr>
        </p:nvGraphicFramePr>
        <p:xfrm>
          <a:off x="10186148" y="8153442"/>
          <a:ext cx="2324100" cy="1858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" name="Equation" r:id="rId19" imgW="634680" imgH="507960" progId="Equation.DSMT4">
                  <p:embed/>
                </p:oleObj>
              </mc:Choice>
              <mc:Fallback>
                <p:oleObj name="Equation" r:id="rId19" imgW="634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186148" y="8153442"/>
                        <a:ext cx="2324100" cy="1858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033779"/>
              </p:ext>
            </p:extLst>
          </p:nvPr>
        </p:nvGraphicFramePr>
        <p:xfrm>
          <a:off x="717550" y="6516688"/>
          <a:ext cx="7189788" cy="213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9" name="Equation" r:id="rId21" imgW="2057400" imgH="609480" progId="Equation.DSMT4">
                  <p:embed/>
                </p:oleObj>
              </mc:Choice>
              <mc:Fallback>
                <p:oleObj name="Equation" r:id="rId21" imgW="20574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17550" y="6516688"/>
                        <a:ext cx="7189788" cy="213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624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6800" y="773449"/>
            <a:ext cx="167640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7828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vi-VN" sz="77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lang="en-US" sz="7700" b="1" dirty="0" smtClean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en-US" sz="77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CĂN BẬC HAI VÀ CĂN BẬC BA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733800" y="5219700"/>
            <a:ext cx="12344400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en-US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TẬP CUỐI CHƯƠNG 3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0488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7769" y="3885737"/>
            <a:ext cx="1906291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ĐKXĐ: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940586"/>
              </p:ext>
            </p:extLst>
          </p:nvPr>
        </p:nvGraphicFramePr>
        <p:xfrm>
          <a:off x="2176061" y="4076700"/>
          <a:ext cx="2755106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6" name="Equation" r:id="rId3" imgW="787320" imgH="253800" progId="Equation.DSMT4">
                  <p:embed/>
                </p:oleObj>
              </mc:Choice>
              <mc:Fallback>
                <p:oleObj name="Equation" r:id="rId3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6061" y="4076700"/>
                        <a:ext cx="2755106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6598" y="4977074"/>
            <a:ext cx="2111091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+)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80727"/>
              </p:ext>
            </p:extLst>
          </p:nvPr>
        </p:nvGraphicFramePr>
        <p:xfrm>
          <a:off x="2598738" y="5192712"/>
          <a:ext cx="395446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7" name="Equation" r:id="rId5" imgW="1130040" imgH="203040" progId="Equation.DSMT4">
                  <p:embed/>
                </p:oleObj>
              </mc:Choice>
              <mc:Fallback>
                <p:oleObj name="Equation" r:id="rId5" imgW="1130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8738" y="5192712"/>
                        <a:ext cx="3954462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482564"/>
              </p:ext>
            </p:extLst>
          </p:nvPr>
        </p:nvGraphicFramePr>
        <p:xfrm>
          <a:off x="7812088" y="4610100"/>
          <a:ext cx="2398712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" name="Equation" r:id="rId7" imgW="685800" imgH="533160" progId="Equation.DSMT4">
                  <p:embed/>
                </p:oleObj>
              </mc:Choice>
              <mc:Fallback>
                <p:oleObj name="Equation" r:id="rId7" imgW="68580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12088" y="4610100"/>
                        <a:ext cx="2398712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721231"/>
              </p:ext>
            </p:extLst>
          </p:nvPr>
        </p:nvGraphicFramePr>
        <p:xfrm>
          <a:off x="10209213" y="4610100"/>
          <a:ext cx="2265362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9" name="Equation" r:id="rId9" imgW="647640" imgH="533160" progId="Equation.DSMT4">
                  <p:embed/>
                </p:oleObj>
              </mc:Choice>
              <mc:Fallback>
                <p:oleObj name="Equation" r:id="rId9" imgW="6476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09213" y="4610100"/>
                        <a:ext cx="2265362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695255" y="4533900"/>
            <a:ext cx="19351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(TMĐK)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783934" y="5295900"/>
            <a:ext cx="1465466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1603" y="6617838"/>
            <a:ext cx="14241713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+)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(TMĐK)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                      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773903"/>
              </p:ext>
            </p:extLst>
          </p:nvPr>
        </p:nvGraphicFramePr>
        <p:xfrm>
          <a:off x="2300481" y="6875738"/>
          <a:ext cx="1331118" cy="578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" name="Equation" r:id="rId11" imgW="380880" imgH="164880" progId="Equation.DSMT4">
                  <p:embed/>
                </p:oleObj>
              </mc:Choice>
              <mc:Fallback>
                <p:oleObj name="Equation" r:id="rId11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00481" y="6875738"/>
                        <a:ext cx="1331118" cy="578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94013"/>
              </p:ext>
            </p:extLst>
          </p:nvPr>
        </p:nvGraphicFramePr>
        <p:xfrm>
          <a:off x="8813800" y="6286500"/>
          <a:ext cx="2709863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" name="Equation" r:id="rId13" imgW="774360" imgH="507960" progId="Equation.DSMT4">
                  <p:embed/>
                </p:oleObj>
              </mc:Choice>
              <mc:Fallback>
                <p:oleObj name="Equation" r:id="rId13" imgW="774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813800" y="6286500"/>
                        <a:ext cx="2709863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665124"/>
              </p:ext>
            </p:extLst>
          </p:nvPr>
        </p:nvGraphicFramePr>
        <p:xfrm>
          <a:off x="1897063" y="7573963"/>
          <a:ext cx="5286375" cy="177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" name="Equation" r:id="rId15" imgW="1511280" imgH="507960" progId="Equation.DSMT4">
                  <p:embed/>
                </p:oleObj>
              </mc:Choice>
              <mc:Fallback>
                <p:oleObj name="Equation" r:id="rId15" imgW="15112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97063" y="7573963"/>
                        <a:ext cx="5286375" cy="177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17338" y="9242186"/>
            <a:ext cx="5231064" cy="91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A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= 3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= 4</a:t>
            </a:r>
          </a:p>
        </p:txBody>
      </p:sp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xmlns="" id="{2A6221F6-4878-41BB-9CA1-D55BFD9BA27D}"/>
              </a:ext>
            </a:extLst>
          </p:cNvPr>
          <p:cNvSpPr/>
          <p:nvPr/>
        </p:nvSpPr>
        <p:spPr>
          <a:xfrm>
            <a:off x="381000" y="800100"/>
            <a:ext cx="13944600" cy="24522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070" y="1020569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270924"/>
              </p:ext>
            </p:extLst>
          </p:nvPr>
        </p:nvGraphicFramePr>
        <p:xfrm>
          <a:off x="5627688" y="752475"/>
          <a:ext cx="2709862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3" name="Equation" r:id="rId17" imgW="774360" imgH="507960" progId="Equation.DSMT4">
                  <p:embed/>
                </p:oleObj>
              </mc:Choice>
              <mc:Fallback>
                <p:oleObj name="Equation" r:id="rId17" imgW="774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27688" y="752475"/>
                        <a:ext cx="2709862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26923" y="2244741"/>
            <a:ext cx="7159331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2800" y="3195305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621569"/>
              </p:ext>
            </p:extLst>
          </p:nvPr>
        </p:nvGraphicFramePr>
        <p:xfrm>
          <a:off x="9229725" y="2400300"/>
          <a:ext cx="39528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4" name="Equation" r:id="rId19" imgW="1130040" imgH="203040" progId="Equation.DSMT4">
                  <p:embed/>
                </p:oleObj>
              </mc:Choice>
              <mc:Fallback>
                <p:oleObj name="Equation" r:id="rId19" imgW="1130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229725" y="2400300"/>
                        <a:ext cx="3952875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40975" y="4914900"/>
            <a:ext cx="140762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3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19" grpId="0"/>
      <p:bldP spid="20" grpId="0"/>
      <p:bldP spid="25" grpId="0"/>
      <p:bldP spid="5" grpId="0"/>
      <p:bldP spid="9" grpId="0"/>
      <p:bldP spid="11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23171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251186"/>
              </p:ext>
            </p:extLst>
          </p:nvPr>
        </p:nvGraphicFramePr>
        <p:xfrm>
          <a:off x="12815888" y="2070100"/>
          <a:ext cx="3154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7" name="Equation" r:id="rId3" imgW="901440" imgH="241200" progId="Equation.DSMT4">
                  <p:embed/>
                </p:oleObj>
              </mc:Choice>
              <mc:Fallback>
                <p:oleObj name="Equation" r:id="rId3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15888" y="2070100"/>
                        <a:ext cx="3154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874946"/>
              </p:ext>
            </p:extLst>
          </p:nvPr>
        </p:nvGraphicFramePr>
        <p:xfrm>
          <a:off x="5091113" y="647700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" name="Equation" r:id="rId5" imgW="1777680" imgH="507960" progId="Equation.DSMT4">
                  <p:embed/>
                </p:oleObj>
              </mc:Choice>
              <mc:Fallback>
                <p:oleObj name="Equation" r:id="rId5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1113" y="647700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9470" y="955675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00814" y="2095500"/>
            <a:ext cx="4282519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1)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P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= 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95409" y="2019300"/>
            <a:ext cx="2830198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2)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30861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a/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, ta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49617"/>
              </p:ext>
            </p:extLst>
          </p:nvPr>
        </p:nvGraphicFramePr>
        <p:xfrm>
          <a:off x="4001453" y="3984777"/>
          <a:ext cx="1380476" cy="542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9" name="Equation" r:id="rId7" imgW="419040" imgH="164880" progId="Equation.DSMT4">
                  <p:embed/>
                </p:oleObj>
              </mc:Choice>
              <mc:Fallback>
                <p:oleObj name="Equation" r:id="rId7" imgW="4190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1453" y="3984777"/>
                        <a:ext cx="1380476" cy="542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502131"/>
              </p:ext>
            </p:extLst>
          </p:nvPr>
        </p:nvGraphicFramePr>
        <p:xfrm>
          <a:off x="3042777" y="4256088"/>
          <a:ext cx="2367423" cy="157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0" name="Equation" r:id="rId9" imgW="761760" imgH="507960" progId="Equation.DSMT4">
                  <p:embed/>
                </p:oleObj>
              </mc:Choice>
              <mc:Fallback>
                <p:oleObj name="Equation" r:id="rId9" imgW="7617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42777" y="4256088"/>
                        <a:ext cx="2367423" cy="1573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217626"/>
              </p:ext>
            </p:extLst>
          </p:nvPr>
        </p:nvGraphicFramePr>
        <p:xfrm>
          <a:off x="2895600" y="5654675"/>
          <a:ext cx="3932238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1" name="Equation" r:id="rId11" imgW="1282680" imgH="355320" progId="Equation.DSMT4">
                  <p:embed/>
                </p:oleObj>
              </mc:Choice>
              <mc:Fallback>
                <p:oleObj name="Equation" r:id="rId11" imgW="12826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95600" y="5654675"/>
                        <a:ext cx="3932238" cy="1089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585241"/>
              </p:ext>
            </p:extLst>
          </p:nvPr>
        </p:nvGraphicFramePr>
        <p:xfrm>
          <a:off x="2727953" y="6391275"/>
          <a:ext cx="39274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" name="Equation" r:id="rId13" imgW="1168200" imgH="241200" progId="Equation.DSMT4">
                  <p:embed/>
                </p:oleObj>
              </mc:Choice>
              <mc:Fallback>
                <p:oleObj name="Equation" r:id="rId13" imgW="1168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27953" y="6391275"/>
                        <a:ext cx="392747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076270"/>
              </p:ext>
            </p:extLst>
          </p:nvPr>
        </p:nvGraphicFramePr>
        <p:xfrm>
          <a:off x="2360613" y="7048500"/>
          <a:ext cx="3735387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" name="Equation" r:id="rId15" imgW="1257120" imgH="241200" progId="Equation.DSMT4">
                  <p:embed/>
                </p:oleObj>
              </mc:Choice>
              <mc:Fallback>
                <p:oleObj name="Equation" r:id="rId15" imgW="12571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360613" y="7048500"/>
                        <a:ext cx="3735387" cy="79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937167"/>
              </p:ext>
            </p:extLst>
          </p:nvPr>
        </p:nvGraphicFramePr>
        <p:xfrm>
          <a:off x="2765425" y="7699195"/>
          <a:ext cx="2949575" cy="797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4" name="Equation" r:id="rId17" imgW="749160" imgH="241200" progId="Equation.DSMT4">
                  <p:embed/>
                </p:oleObj>
              </mc:Choice>
              <mc:Fallback>
                <p:oleObj name="Equation" r:id="rId17" imgW="7491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65425" y="7699195"/>
                        <a:ext cx="2949575" cy="797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4094"/>
              </p:ext>
            </p:extLst>
          </p:nvPr>
        </p:nvGraphicFramePr>
        <p:xfrm>
          <a:off x="3269946" y="8449335"/>
          <a:ext cx="2216454" cy="73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" name="Equation" r:id="rId19" imgW="495000" imgH="241200" progId="Equation.DSMT4">
                  <p:embed/>
                </p:oleObj>
              </mc:Choice>
              <mc:Fallback>
                <p:oleObj name="Equation" r:id="rId19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269946" y="8449335"/>
                        <a:ext cx="2216454" cy="732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846118"/>
              </p:ext>
            </p:extLst>
          </p:nvPr>
        </p:nvGraphicFramePr>
        <p:xfrm>
          <a:off x="3849020" y="9136387"/>
          <a:ext cx="1389062" cy="600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6" name="Equation" r:id="rId21" imgW="380880" imgH="164880" progId="Equation.DSMT4">
                  <p:embed/>
                </p:oleObj>
              </mc:Choice>
              <mc:Fallback>
                <p:oleObj name="Equation" r:id="rId21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849020" y="9136387"/>
                        <a:ext cx="1389062" cy="600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334000" y="8944570"/>
            <a:ext cx="1952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(TMĐK)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55897" y="9182100"/>
            <a:ext cx="539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smtClean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600" dirty="0" smtClean="0">
                <a:latin typeface="Euclid" panose="02020503060505020303" pitchFamily="18" charset="0"/>
                <a:cs typeface="Arial" panose="020B0604020202020204" pitchFamily="34" charset="0"/>
              </a:rPr>
              <a:t> = 4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smtClean="0">
                <a:latin typeface="Euclid" panose="02020503060505020303" pitchFamily="18" charset="0"/>
                <a:cs typeface="Arial" panose="020B0604020202020204" pitchFamily="34" charset="0"/>
              </a:rPr>
              <a:t>P</a:t>
            </a:r>
            <a:r>
              <a:rPr lang="en-US" sz="3600" dirty="0" smtClean="0">
                <a:latin typeface="Euclid" panose="02020503060505020303" pitchFamily="18" charset="0"/>
                <a:cs typeface="Arial" panose="020B0604020202020204" pitchFamily="34" charset="0"/>
              </a:rPr>
              <a:t> = 4</a:t>
            </a:r>
            <a:endParaRPr lang="en-US" sz="36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5379" y="3162300"/>
            <a:ext cx="3772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252070"/>
              </p:ext>
            </p:extLst>
          </p:nvPr>
        </p:nvGraphicFramePr>
        <p:xfrm>
          <a:off x="5730266" y="3331755"/>
          <a:ext cx="2470759" cy="69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7" name="Equation" r:id="rId23" imgW="787320" imgH="253800" progId="Equation.DSMT4">
                  <p:embed/>
                </p:oleObj>
              </mc:Choice>
              <mc:Fallback>
                <p:oleObj name="Equation" r:id="rId23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730266" y="3331755"/>
                        <a:ext cx="2470759" cy="694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11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/>
      <p:bldP spid="27" grpId="0"/>
      <p:bldP spid="10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9201" y="3805145"/>
            <a:ext cx="611159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48221"/>
              </p:ext>
            </p:extLst>
          </p:nvPr>
        </p:nvGraphicFramePr>
        <p:xfrm>
          <a:off x="1893094" y="4000500"/>
          <a:ext cx="2755106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9" name="Equation" r:id="rId3" imgW="787320" imgH="253800" progId="Equation.DSMT4">
                  <p:embed/>
                </p:oleObj>
              </mc:Choice>
              <mc:Fallback>
                <p:oleObj name="Equation" r:id="rId3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3094" y="4000500"/>
                        <a:ext cx="2755106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387513"/>
              </p:ext>
            </p:extLst>
          </p:nvPr>
        </p:nvGraphicFramePr>
        <p:xfrm>
          <a:off x="1163638" y="4725988"/>
          <a:ext cx="31575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0" name="Equation" r:id="rId5" imgW="901440" imgH="241200" progId="Equation.DSMT4">
                  <p:embed/>
                </p:oleObj>
              </mc:Choice>
              <mc:Fallback>
                <p:oleObj name="Equation" r:id="rId5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63638" y="4725988"/>
                        <a:ext cx="3157537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406990"/>
              </p:ext>
            </p:extLst>
          </p:nvPr>
        </p:nvGraphicFramePr>
        <p:xfrm>
          <a:off x="766763" y="5357813"/>
          <a:ext cx="4535487" cy="177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1" name="Equation" r:id="rId7" imgW="1295280" imgH="507960" progId="Equation.DSMT4">
                  <p:embed/>
                </p:oleObj>
              </mc:Choice>
              <mc:Fallback>
                <p:oleObj name="Equation" r:id="rId7" imgW="12952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6763" y="5357813"/>
                        <a:ext cx="4535487" cy="177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943212"/>
              </p:ext>
            </p:extLst>
          </p:nvPr>
        </p:nvGraphicFramePr>
        <p:xfrm>
          <a:off x="757238" y="6854825"/>
          <a:ext cx="4357687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2" name="Equation" r:id="rId9" imgW="1244520" imgH="507960" progId="Equation.DSMT4">
                  <p:embed/>
                </p:oleObj>
              </mc:Choice>
              <mc:Fallback>
                <p:oleObj name="Equation" r:id="rId9" imgW="12445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7238" y="6854825"/>
                        <a:ext cx="4357687" cy="177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 flipV="1">
            <a:off x="7832799" y="4123667"/>
            <a:ext cx="5013" cy="6044252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124346"/>
              </p:ext>
            </p:extLst>
          </p:nvPr>
        </p:nvGraphicFramePr>
        <p:xfrm>
          <a:off x="762000" y="8289925"/>
          <a:ext cx="6621463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3" name="Equation" r:id="rId11" imgW="1892160" imgH="355320" progId="Equation.DSMT4">
                  <p:embed/>
                </p:oleObj>
              </mc:Choice>
              <mc:Fallback>
                <p:oleObj name="Equation" r:id="rId11" imgW="18921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2000" y="8289925"/>
                        <a:ext cx="6621463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926872"/>
              </p:ext>
            </p:extLst>
          </p:nvPr>
        </p:nvGraphicFramePr>
        <p:xfrm>
          <a:off x="735013" y="9299575"/>
          <a:ext cx="542131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" name="Equation" r:id="rId13" imgW="1549080" imgH="241200" progId="Equation.DSMT4">
                  <p:embed/>
                </p:oleObj>
              </mc:Choice>
              <mc:Fallback>
                <p:oleObj name="Equation" r:id="rId13" imgW="1549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5013" y="9299575"/>
                        <a:ext cx="542131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858001"/>
              </p:ext>
            </p:extLst>
          </p:nvPr>
        </p:nvGraphicFramePr>
        <p:xfrm>
          <a:off x="8472488" y="3771900"/>
          <a:ext cx="3916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5" name="Equation" r:id="rId15" imgW="1117440" imgH="241200" progId="Equation.DSMT4">
                  <p:embed/>
                </p:oleObj>
              </mc:Choice>
              <mc:Fallback>
                <p:oleObj name="Equation" r:id="rId15" imgW="1117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472488" y="3771900"/>
                        <a:ext cx="3916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828587"/>
              </p:ext>
            </p:extLst>
          </p:nvPr>
        </p:nvGraphicFramePr>
        <p:xfrm>
          <a:off x="8450263" y="4610100"/>
          <a:ext cx="520223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6" name="Equation" r:id="rId17" imgW="1485720" imgH="241200" progId="Equation.DSMT4">
                  <p:embed/>
                </p:oleObj>
              </mc:Choice>
              <mc:Fallback>
                <p:oleObj name="Equation" r:id="rId17" imgW="1485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50263" y="4610100"/>
                        <a:ext cx="520223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364646"/>
              </p:ext>
            </p:extLst>
          </p:nvPr>
        </p:nvGraphicFramePr>
        <p:xfrm>
          <a:off x="8472488" y="5295900"/>
          <a:ext cx="64960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7" name="Equation" r:id="rId19" imgW="1854000" imgH="355320" progId="Equation.DSMT4">
                  <p:embed/>
                </p:oleObj>
              </mc:Choice>
              <mc:Fallback>
                <p:oleObj name="Equation" r:id="rId19" imgW="1854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472488" y="5295900"/>
                        <a:ext cx="649605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3469734" y="8213144"/>
            <a:ext cx="1465466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459" y="3009001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004846"/>
              </p:ext>
            </p:extLst>
          </p:nvPr>
        </p:nvGraphicFramePr>
        <p:xfrm>
          <a:off x="8470900" y="6134100"/>
          <a:ext cx="5160963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8" name="Equation" r:id="rId21" imgW="1473120" imgH="355320" progId="Equation.DSMT4">
                  <p:embed/>
                </p:oleObj>
              </mc:Choice>
              <mc:Fallback>
                <p:oleObj name="Equation" r:id="rId21" imgW="14731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470900" y="6134100"/>
                        <a:ext cx="5160963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971155"/>
              </p:ext>
            </p:extLst>
          </p:nvPr>
        </p:nvGraphicFramePr>
        <p:xfrm>
          <a:off x="11117262" y="7048500"/>
          <a:ext cx="2446338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9" name="Equation" r:id="rId23" imgW="698400" imgH="711000" progId="Equation.DSMT4">
                  <p:embed/>
                </p:oleObj>
              </mc:Choice>
              <mc:Fallback>
                <p:oleObj name="Equation" r:id="rId23" imgW="69840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1117262" y="7048500"/>
                        <a:ext cx="2446338" cy="2490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86601"/>
              </p:ext>
            </p:extLst>
          </p:nvPr>
        </p:nvGraphicFramePr>
        <p:xfrm>
          <a:off x="14971713" y="8050213"/>
          <a:ext cx="1335087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0" name="Equation" r:id="rId25" imgW="380880" imgH="164880" progId="Equation.DSMT4">
                  <p:embed/>
                </p:oleObj>
              </mc:Choice>
              <mc:Fallback>
                <p:oleObj name="Equation" r:id="rId25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4971713" y="8050213"/>
                        <a:ext cx="1335087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6276655" y="7753384"/>
            <a:ext cx="19351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(TMĐK)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4563" y="2245304"/>
            <a:ext cx="2830198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chemeClr val="bg1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2)</a:t>
            </a: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schemeClr val="bg1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900" dirty="0">
              <a:solidFill>
                <a:srgbClr val="FFFF00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3664255" y="2486233"/>
          <a:ext cx="3155156" cy="621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1" name="Equation" r:id="rId27" imgW="901440" imgH="177480" progId="Equation.DSMT4">
                  <p:embed/>
                </p:oleObj>
              </mc:Choice>
              <mc:Fallback>
                <p:oleObj name="Equation" r:id="rId27" imgW="901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664255" y="2486233"/>
                        <a:ext cx="3155156" cy="621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xmlns="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23076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842483"/>
              </p:ext>
            </p:extLst>
          </p:nvPr>
        </p:nvGraphicFramePr>
        <p:xfrm>
          <a:off x="5146423" y="623887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2" name="Equation" r:id="rId29" imgW="1777680" imgH="507960" progId="Equation.DSMT4">
                  <p:embed/>
                </p:oleObj>
              </mc:Choice>
              <mc:Fallback>
                <p:oleObj name="Equation" r:id="rId29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146423" y="623887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9470" y="949491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624014"/>
              </p:ext>
            </p:extLst>
          </p:nvPr>
        </p:nvGraphicFramePr>
        <p:xfrm>
          <a:off x="3377679" y="2019300"/>
          <a:ext cx="3154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3" name="Equation" r:id="rId31" imgW="901440" imgH="241200" progId="Equation.DSMT4">
                  <p:embed/>
                </p:oleObj>
              </mc:Choice>
              <mc:Fallback>
                <p:oleObj name="Equation" r:id="rId31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3377679" y="2019300"/>
                        <a:ext cx="3154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457200" y="2095500"/>
            <a:ext cx="2830198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2)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56336" y="9331341"/>
            <a:ext cx="789806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smtClean="0">
                <a:latin typeface="Euclid" panose="02020503060505020303" pitchFamily="18" charset="0"/>
                <a:cs typeface="Arial" panose="020B0604020202020204" pitchFamily="34" charset="0"/>
              </a:rPr>
              <a:t>                     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= </a:t>
            </a:r>
            <a:r>
              <a:rPr lang="en-US" sz="3900" dirty="0" smtClean="0">
                <a:latin typeface="Euclid" panose="02020503060505020303" pitchFamily="18" charset="0"/>
                <a:cs typeface="Arial" panose="020B0604020202020204" pitchFamily="34" charset="0"/>
              </a:rPr>
              <a:t>9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327561"/>
              </p:ext>
            </p:extLst>
          </p:nvPr>
        </p:nvGraphicFramePr>
        <p:xfrm>
          <a:off x="9571038" y="9328150"/>
          <a:ext cx="3154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4" name="Equation" r:id="rId33" imgW="901440" imgH="241200" progId="Equation.DSMT4">
                  <p:embed/>
                </p:oleObj>
              </mc:Choice>
              <mc:Fallback>
                <p:oleObj name="Equation" r:id="rId33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9571038" y="9328150"/>
                        <a:ext cx="3154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132705"/>
              </p:ext>
            </p:extLst>
          </p:nvPr>
        </p:nvGraphicFramePr>
        <p:xfrm>
          <a:off x="8005762" y="7200900"/>
          <a:ext cx="2890838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5" name="Equation" r:id="rId34" imgW="825480" imgH="711000" progId="Equation.DSMT4">
                  <p:embed/>
                </p:oleObj>
              </mc:Choice>
              <mc:Fallback>
                <p:oleObj name="Equation" r:id="rId34" imgW="82548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8005762" y="7200900"/>
                        <a:ext cx="2890838" cy="2490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6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31" grpId="0"/>
      <p:bldP spid="35" grpId="0"/>
      <p:bldP spid="38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301144"/>
              </p:ext>
            </p:extLst>
          </p:nvPr>
        </p:nvGraphicFramePr>
        <p:xfrm>
          <a:off x="1828800" y="1333500"/>
          <a:ext cx="12709525" cy="785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Equation" r:id="rId3" imgW="3632040" imgH="2247840" progId="Equation.DSMT4">
                  <p:embed/>
                </p:oleObj>
              </mc:Choice>
              <mc:Fallback>
                <p:oleObj name="Equation" r:id="rId3" imgW="3632040" imgH="2247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8800" y="1333500"/>
                        <a:ext cx="12709525" cy="7856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0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2A6221F6-4878-41BB-9CA1-D55BFD9BA27D}"/>
              </a:ext>
            </a:extLst>
          </p:cNvPr>
          <p:cNvSpPr/>
          <p:nvPr/>
        </p:nvSpPr>
        <p:spPr>
          <a:xfrm>
            <a:off x="304800" y="1102920"/>
            <a:ext cx="8229600" cy="84601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960057"/>
              </p:ext>
            </p:extLst>
          </p:nvPr>
        </p:nvGraphicFramePr>
        <p:xfrm>
          <a:off x="381001" y="2705100"/>
          <a:ext cx="8077199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Equation" r:id="rId3" imgW="1917360" imgH="914400" progId="Equation.DSMT4">
                  <p:embed/>
                </p:oleObj>
              </mc:Choice>
              <mc:Fallback>
                <p:oleObj name="Equation" r:id="rId3" imgW="191736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1" y="2705100"/>
                        <a:ext cx="8077199" cy="459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1333500"/>
            <a:ext cx="5404043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9372600" y="1714500"/>
            <a:ext cx="8229600" cy="4191000"/>
          </a:xfrm>
          <a:prstGeom prst="cloudCallout">
            <a:avLst>
              <a:gd name="adj1" fmla="val -20367"/>
              <a:gd name="adj2" fmla="val 6814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HOẠT ĐỘNG NHÓM</a:t>
            </a:r>
          </a:p>
          <a:p>
            <a:pPr algn="ctr"/>
            <a:r>
              <a:rPr lang="en-US" sz="4000" dirty="0"/>
              <a:t>2</a:t>
            </a:r>
            <a:r>
              <a:rPr lang="en-US" sz="4000" dirty="0" smtClean="0"/>
              <a:t> </a:t>
            </a:r>
            <a:r>
              <a:rPr lang="en-US" sz="4000" dirty="0" err="1" smtClean="0"/>
              <a:t>phút</a:t>
            </a:r>
            <a:endParaRPr lang="en-US" sz="4000" dirty="0"/>
          </a:p>
        </p:txBody>
      </p:sp>
      <p:pic>
        <p:nvPicPr>
          <p:cNvPr id="7" name="Picture 8" descr="Digit 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1" y="6467593"/>
            <a:ext cx="5079714" cy="279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0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9201" y="3096752"/>
            <a:ext cx="6111594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035160"/>
              </p:ext>
            </p:extLst>
          </p:nvPr>
        </p:nvGraphicFramePr>
        <p:xfrm>
          <a:off x="1319213" y="3354083"/>
          <a:ext cx="2800350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2" name="Equation" r:id="rId3" imgW="799920" imgH="253800" progId="Equation.DSMT4">
                  <p:embed/>
                </p:oleObj>
              </mc:Choice>
              <mc:Fallback>
                <p:oleObj name="Equation" r:id="rId3" imgW="7999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19213" y="3354083"/>
                        <a:ext cx="2800350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5097" y="1"/>
            <a:ext cx="5404043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552194"/>
              </p:ext>
            </p:extLst>
          </p:nvPr>
        </p:nvGraphicFramePr>
        <p:xfrm>
          <a:off x="1473200" y="3843338"/>
          <a:ext cx="2668588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3" name="Equation" r:id="rId5" imgW="761760" imgH="469800" progId="Equation.DSMT4">
                  <p:embed/>
                </p:oleObj>
              </mc:Choice>
              <mc:Fallback>
                <p:oleObj name="Equation" r:id="rId5" imgW="7617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3200" y="3843338"/>
                        <a:ext cx="2668588" cy="16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624359"/>
              </p:ext>
            </p:extLst>
          </p:nvPr>
        </p:nvGraphicFramePr>
        <p:xfrm>
          <a:off x="1458913" y="5437188"/>
          <a:ext cx="257968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4" name="Equation" r:id="rId7" imgW="736560" imgH="241200" progId="Equation.DSMT4">
                  <p:embed/>
                </p:oleObj>
              </mc:Choice>
              <mc:Fallback>
                <p:oleObj name="Equation" r:id="rId7" imgW="736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58913" y="5437188"/>
                        <a:ext cx="257968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100443" y="5405105"/>
            <a:ext cx="3158591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)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741603"/>
              </p:ext>
            </p:extLst>
          </p:nvPr>
        </p:nvGraphicFramePr>
        <p:xfrm>
          <a:off x="4876800" y="5618629"/>
          <a:ext cx="1333500" cy="621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5" name="Equation" r:id="rId9" imgW="380880" imgH="177480" progId="Equation.DSMT4">
                  <p:embed/>
                </p:oleObj>
              </mc:Choice>
              <mc:Fallback>
                <p:oleObj name="Equation" r:id="rId9" imgW="380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76800" y="5618629"/>
                        <a:ext cx="1333500" cy="621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128840"/>
              </p:ext>
            </p:extLst>
          </p:nvPr>
        </p:nvGraphicFramePr>
        <p:xfrm>
          <a:off x="2303463" y="6357938"/>
          <a:ext cx="173513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6" name="Equation" r:id="rId11" imgW="495000" imgH="241200" progId="Equation.DSMT4">
                  <p:embed/>
                </p:oleObj>
              </mc:Choice>
              <mc:Fallback>
                <p:oleObj name="Equation" r:id="rId11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03463" y="6357938"/>
                        <a:ext cx="173513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161148"/>
              </p:ext>
            </p:extLst>
          </p:nvPr>
        </p:nvGraphicFramePr>
        <p:xfrm>
          <a:off x="2627313" y="7410450"/>
          <a:ext cx="13350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7" name="Equation" r:id="rId13" imgW="380880" imgH="164880" progId="Equation.DSMT4">
                  <p:embed/>
                </p:oleObj>
              </mc:Choice>
              <mc:Fallback>
                <p:oleObj name="Equation" r:id="rId13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27313" y="7410450"/>
                        <a:ext cx="13350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9600" y="7886700"/>
            <a:ext cx="3791088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ĐKXĐ: 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544397"/>
              </p:ext>
            </p:extLst>
          </p:nvPr>
        </p:nvGraphicFramePr>
        <p:xfrm>
          <a:off x="4191000" y="8115300"/>
          <a:ext cx="28003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8" name="Equation" r:id="rId15" imgW="799920" imgH="253800" progId="Equation.DSMT4">
                  <p:embed/>
                </p:oleObj>
              </mc:Choice>
              <mc:Fallback>
                <p:oleObj name="Equation" r:id="rId15" imgW="7999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91000" y="8115300"/>
                        <a:ext cx="280035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xmlns="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16160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228132"/>
              </p:ext>
            </p:extLst>
          </p:nvPr>
        </p:nvGraphicFramePr>
        <p:xfrm>
          <a:off x="433388" y="849313"/>
          <a:ext cx="6710362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9" name="Equation" r:id="rId17" imgW="1917360" imgH="469800" progId="Equation.DSMT4">
                  <p:embed/>
                </p:oleObj>
              </mc:Choice>
              <mc:Fallback>
                <p:oleObj name="Equation" r:id="rId17" imgW="19173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3388" y="849313"/>
                        <a:ext cx="6710362" cy="16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3765" y="2209136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8757905"/>
            <a:ext cx="60198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  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940671"/>
              </p:ext>
            </p:extLst>
          </p:nvPr>
        </p:nvGraphicFramePr>
        <p:xfrm>
          <a:off x="2133600" y="8953500"/>
          <a:ext cx="13350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0" name="Equation" r:id="rId19" imgW="380880" imgH="164880" progId="Equation.DSMT4">
                  <p:embed/>
                </p:oleObj>
              </mc:Choice>
              <mc:Fallback>
                <p:oleObj name="Equation" r:id="rId19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33600" y="8953500"/>
                        <a:ext cx="13350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8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7" grpId="0"/>
      <p:bldP spid="9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765" y="2209136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201" y="3096752"/>
            <a:ext cx="6111594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760602"/>
              </p:ext>
            </p:extLst>
          </p:nvPr>
        </p:nvGraphicFramePr>
        <p:xfrm>
          <a:off x="1397166" y="3398691"/>
          <a:ext cx="1333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6" name="Equation" r:id="rId3" imgW="380880" imgH="152280" progId="Equation.DSMT4">
                  <p:embed/>
                </p:oleObj>
              </mc:Choice>
              <mc:Fallback>
                <p:oleObj name="Equation" r:id="rId3" imgW="3808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7166" y="3398691"/>
                        <a:ext cx="13335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5097" y="1"/>
            <a:ext cx="5404043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922277"/>
              </p:ext>
            </p:extLst>
          </p:nvPr>
        </p:nvGraphicFramePr>
        <p:xfrm>
          <a:off x="1427163" y="5437188"/>
          <a:ext cx="253523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7" name="Equation" r:id="rId5" imgW="723600" imgH="241200" progId="Equation.DSMT4">
                  <p:embed/>
                </p:oleObj>
              </mc:Choice>
              <mc:Fallback>
                <p:oleObj name="Equation" r:id="rId5" imgW="723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7163" y="5437188"/>
                        <a:ext cx="253523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100443" y="5372100"/>
            <a:ext cx="7070186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TMĐK)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125985"/>
              </p:ext>
            </p:extLst>
          </p:nvPr>
        </p:nvGraphicFramePr>
        <p:xfrm>
          <a:off x="4905262" y="5372100"/>
          <a:ext cx="3422650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8" name="Equation" r:id="rId7" imgW="977760" imgH="317160" progId="Equation.DSMT4">
                  <p:embed/>
                </p:oleObj>
              </mc:Choice>
              <mc:Fallback>
                <p:oleObj name="Equation" r:id="rId7" imgW="97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05262" y="5372100"/>
                        <a:ext cx="3422650" cy="110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001397"/>
              </p:ext>
            </p:extLst>
          </p:nvPr>
        </p:nvGraphicFramePr>
        <p:xfrm>
          <a:off x="1998663" y="6356350"/>
          <a:ext cx="17351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9" name="Equation" r:id="rId9" imgW="495000" imgH="241200" progId="Equation.DSMT4">
                  <p:embed/>
                </p:oleObj>
              </mc:Choice>
              <mc:Fallback>
                <p:oleObj name="Equation" r:id="rId9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98663" y="6356350"/>
                        <a:ext cx="1735137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395534"/>
              </p:ext>
            </p:extLst>
          </p:nvPr>
        </p:nvGraphicFramePr>
        <p:xfrm>
          <a:off x="2170112" y="7412038"/>
          <a:ext cx="133508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0" name="Equation" r:id="rId11" imgW="380880" imgH="164880" progId="Equation.DSMT4">
                  <p:embed/>
                </p:oleObj>
              </mc:Choice>
              <mc:Fallback>
                <p:oleObj name="Equation" r:id="rId11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70112" y="7412038"/>
                        <a:ext cx="1335088" cy="57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33342" y="8055882"/>
            <a:ext cx="3791088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ĐKXĐ: 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529148"/>
              </p:ext>
            </p:extLst>
          </p:nvPr>
        </p:nvGraphicFramePr>
        <p:xfrm>
          <a:off x="4278374" y="7962900"/>
          <a:ext cx="1600200" cy="1864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1" name="Equation" r:id="rId13" imgW="457200" imgH="533160" progId="Equation.DSMT4">
                  <p:embed/>
                </p:oleObj>
              </mc:Choice>
              <mc:Fallback>
                <p:oleObj name="Equation" r:id="rId13" imgW="45720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78374" y="7962900"/>
                        <a:ext cx="1600200" cy="1864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773414"/>
              </p:ext>
            </p:extLst>
          </p:nvPr>
        </p:nvGraphicFramePr>
        <p:xfrm>
          <a:off x="6107112" y="8420100"/>
          <a:ext cx="364648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" name="Equation" r:id="rId15" imgW="1041120" imgH="253800" progId="Equation.DSMT4">
                  <p:embed/>
                </p:oleObj>
              </mc:Choice>
              <mc:Fallback>
                <p:oleObj name="Equation" r:id="rId15" imgW="10411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07112" y="8420100"/>
                        <a:ext cx="3646488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595131"/>
              </p:ext>
            </p:extLst>
          </p:nvPr>
        </p:nvGraphicFramePr>
        <p:xfrm>
          <a:off x="1370013" y="3852863"/>
          <a:ext cx="2622550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3" name="Equation" r:id="rId17" imgW="749160" imgH="507960" progId="Equation.DSMT4">
                  <p:embed/>
                </p:oleObj>
              </mc:Choice>
              <mc:Fallback>
                <p:oleObj name="Equation" r:id="rId17" imgW="749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370013" y="3852863"/>
                        <a:ext cx="2622550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xmlns="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16160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662805"/>
              </p:ext>
            </p:extLst>
          </p:nvPr>
        </p:nvGraphicFramePr>
        <p:xfrm>
          <a:off x="393700" y="781050"/>
          <a:ext cx="5240338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4" name="Equation" r:id="rId19" imgW="1498320" imgH="507960" progId="Equation.DSMT4">
                  <p:embed/>
                </p:oleObj>
              </mc:Choice>
              <mc:Fallback>
                <p:oleObj name="Equation" r:id="rId19" imgW="14983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93700" y="781050"/>
                        <a:ext cx="5240338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4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3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2A6221F6-4878-41BB-9CA1-D55BFD9BA27D}"/>
              </a:ext>
            </a:extLst>
          </p:cNvPr>
          <p:cNvSpPr/>
          <p:nvPr/>
        </p:nvSpPr>
        <p:spPr>
          <a:xfrm>
            <a:off x="76200" y="800100"/>
            <a:ext cx="18059400" cy="24842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94304"/>
              </p:ext>
            </p:extLst>
          </p:nvPr>
        </p:nvGraphicFramePr>
        <p:xfrm>
          <a:off x="5514975" y="647700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2" name="Equation" r:id="rId3" imgW="1777680" imgH="507960" progId="Equation.DSMT4">
                  <p:embed/>
                </p:oleObj>
              </mc:Choice>
              <mc:Fallback>
                <p:oleObj name="Equation" r:id="rId3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4975" y="647700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5354" y="2095500"/>
            <a:ext cx="1075416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smtClean="0">
                <a:latin typeface="Euclid" panose="02020503060505020303" pitchFamily="18" charset="0"/>
                <a:cs typeface="Arial" panose="020B0604020202020204" pitchFamily="34" charset="0"/>
              </a:rPr>
              <a:t>x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smtClean="0">
                <a:latin typeface="Euclid" panose="02020503060505020303" pitchFamily="18" charset="0"/>
                <a:cs typeface="Arial" panose="020B0604020202020204" pitchFamily="34" charset="0"/>
              </a:rPr>
              <a:t>A</a:t>
            </a:r>
            <a:r>
              <a:rPr lang="en-US" sz="3900" dirty="0" smtClean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Euclid" panose="02020503060505020303" pitchFamily="18" charset="0"/>
                <a:cs typeface="Arial" panose="020B0604020202020204" pitchFamily="34" charset="0"/>
              </a:rPr>
              <a:t>có</a:t>
            </a:r>
            <a:r>
              <a:rPr lang="en-US" sz="3900" dirty="0" smtClean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Euclid" panose="02020503060505020303" pitchFamily="18" charset="0"/>
                <a:cs typeface="Arial" panose="020B0604020202020204" pitchFamily="34" charset="0"/>
              </a:rPr>
              <a:t>giá</a:t>
            </a:r>
            <a:r>
              <a:rPr lang="en-US" sz="3900" dirty="0" smtClean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Euclid" panose="02020503060505020303" pitchFamily="18" charset="0"/>
                <a:cs typeface="Arial" panose="020B0604020202020204" pitchFamily="34" charset="0"/>
              </a:rPr>
              <a:t>trị</a:t>
            </a:r>
            <a:r>
              <a:rPr lang="en-US" sz="3900" dirty="0" smtClean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latin typeface="Euclid" panose="02020503060505020303" pitchFamily="18" charset="0"/>
                <a:cs typeface="Arial" panose="020B0604020202020204" pitchFamily="34" charset="0"/>
              </a:rPr>
              <a:t>nguyên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332" y="955675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9" name="tab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863" y="4948238"/>
            <a:ext cx="9071937" cy="3496515"/>
          </a:xfrm>
          <a:prstGeom prst="rect">
            <a:avLst/>
          </a:prstGeom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982200" y="8572500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để biểu thức A nhận giá trị nguyên thì 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82400" y="4305300"/>
            <a:ext cx="388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3600" dirty="0">
                <a:latin typeface="+mj-lt"/>
              </a:rPr>
              <a:t>Lập </a:t>
            </a:r>
            <a:r>
              <a:rPr lang="vi-VN" sz="3600" dirty="0" smtClean="0">
                <a:latin typeface="+mj-lt"/>
              </a:rPr>
              <a:t>bảng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giá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trị</a:t>
            </a:r>
            <a:r>
              <a:rPr lang="vi-VN" sz="3600" dirty="0" smtClean="0">
                <a:latin typeface="+mj-lt"/>
              </a:rPr>
              <a:t> </a:t>
            </a:r>
            <a:endParaRPr lang="en-US" sz="3600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1000" y="3543300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Giải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6935569"/>
            <a:ext cx="8361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3600" dirty="0">
                <a:latin typeface="+mj-lt"/>
              </a:rPr>
              <a:t>Để A nhận giá trị nguyên với x nguyên thì 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325438" y="4588014"/>
            <a:ext cx="1122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000" dirty="0">
                <a:latin typeface="+mj-lt"/>
              </a:rPr>
              <a:t>Với </a:t>
            </a:r>
            <a:endParaRPr lang="en-US" sz="40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4588014"/>
            <a:ext cx="1552575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000" dirty="0">
                <a:latin typeface="+mj-lt"/>
              </a:rPr>
              <a:t>ta có 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875820"/>
              </p:ext>
            </p:extLst>
          </p:nvPr>
        </p:nvGraphicFramePr>
        <p:xfrm>
          <a:off x="1327150" y="4597400"/>
          <a:ext cx="27114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3" name="Equation" r:id="rId6" imgW="774360" imgH="203040" progId="Equation.DSMT4">
                  <p:embed/>
                </p:oleObj>
              </mc:Choice>
              <mc:Fallback>
                <p:oleObj name="Equation" r:id="rId6" imgW="774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7150" y="4597400"/>
                        <a:ext cx="271145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745372"/>
              </p:ext>
            </p:extLst>
          </p:nvPr>
        </p:nvGraphicFramePr>
        <p:xfrm>
          <a:off x="479425" y="5119688"/>
          <a:ext cx="5997575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4" name="Equation" r:id="rId8" imgW="1714320" imgH="507960" progId="Equation.DSMT4">
                  <p:embed/>
                </p:oleObj>
              </mc:Choice>
              <mc:Fallback>
                <p:oleObj name="Equation" r:id="rId8" imgW="17143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9425" y="5119688"/>
                        <a:ext cx="5997575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753749"/>
              </p:ext>
            </p:extLst>
          </p:nvPr>
        </p:nvGraphicFramePr>
        <p:xfrm>
          <a:off x="611832" y="7675483"/>
          <a:ext cx="546735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5" name="Equation" r:id="rId10" imgW="1955520" imgH="469800" progId="Equation.DSMT4">
                  <p:embed/>
                </p:oleObj>
              </mc:Choice>
              <mc:Fallback>
                <p:oleObj name="Equation" r:id="rId10" imgW="19555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1832" y="7675483"/>
                        <a:ext cx="5467350" cy="131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580975"/>
              </p:ext>
            </p:extLst>
          </p:nvPr>
        </p:nvGraphicFramePr>
        <p:xfrm>
          <a:off x="152400" y="8837613"/>
          <a:ext cx="284003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6" name="Equation" r:id="rId12" imgW="1015920" imgH="266400" progId="Equation.DSMT4">
                  <p:embed/>
                </p:oleObj>
              </mc:Choice>
              <mc:Fallback>
                <p:oleObj name="Equation" r:id="rId12" imgW="10159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2400" y="8837613"/>
                        <a:ext cx="2840037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137312"/>
              </p:ext>
            </p:extLst>
          </p:nvPr>
        </p:nvGraphicFramePr>
        <p:xfrm>
          <a:off x="4800600" y="8750300"/>
          <a:ext cx="40830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7" name="Equation" r:id="rId14" imgW="1460160" imgH="317160" progId="Equation.DSMT4">
                  <p:embed/>
                </p:oleObj>
              </mc:Choice>
              <mc:Fallback>
                <p:oleObj name="Equation" r:id="rId14" imgW="1460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800600" y="8750300"/>
                        <a:ext cx="408305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971800" y="8877300"/>
            <a:ext cx="2177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3600" dirty="0" err="1" smtClean="0">
                <a:latin typeface="+mj-lt"/>
              </a:rPr>
              <a:t>nên</a:t>
            </a:r>
            <a:r>
              <a:rPr lang="en-US" sz="3600" dirty="0" smtClean="0">
                <a:latin typeface="+mj-lt"/>
              </a:rPr>
              <a:t> ta </a:t>
            </a:r>
            <a:r>
              <a:rPr lang="en-US" sz="3600" dirty="0" err="1" smtClean="0">
                <a:latin typeface="+mj-lt"/>
              </a:rPr>
              <a:t>có</a:t>
            </a:r>
            <a:r>
              <a:rPr lang="vi-VN" sz="3600" dirty="0" smtClean="0">
                <a:latin typeface="+mj-lt"/>
              </a:rPr>
              <a:t> </a:t>
            </a:r>
            <a:r>
              <a:rPr lang="en-US" sz="3600" dirty="0" smtClean="0">
                <a:latin typeface="+mj-lt"/>
              </a:rPr>
              <a:t> </a:t>
            </a:r>
            <a:endParaRPr lang="en-US" sz="3600" dirty="0">
              <a:latin typeface="+mj-lt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821016"/>
              </p:ext>
            </p:extLst>
          </p:nvPr>
        </p:nvGraphicFramePr>
        <p:xfrm>
          <a:off x="11979275" y="9224963"/>
          <a:ext cx="25908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8" name="Equation" r:id="rId16" imgW="927000" imgH="304560" progId="Equation.DSMT4">
                  <p:embed/>
                </p:oleObj>
              </mc:Choice>
              <mc:Fallback>
                <p:oleObj name="Equation" r:id="rId16" imgW="9270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979275" y="9224963"/>
                        <a:ext cx="2590800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57511"/>
              </p:ext>
            </p:extLst>
          </p:nvPr>
        </p:nvGraphicFramePr>
        <p:xfrm>
          <a:off x="9355138" y="4838700"/>
          <a:ext cx="13128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9" name="Equation" r:id="rId18" imgW="469800" imgH="241200" progId="Equation.DSMT4">
                  <p:embed/>
                </p:oleObj>
              </mc:Choice>
              <mc:Fallback>
                <p:oleObj name="Equation" r:id="rId18" imgW="469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355138" y="4838700"/>
                        <a:ext cx="1312862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305896"/>
              </p:ext>
            </p:extLst>
          </p:nvPr>
        </p:nvGraphicFramePr>
        <p:xfrm>
          <a:off x="9688513" y="5610225"/>
          <a:ext cx="6746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0" name="Equation" r:id="rId20" imgW="241200" imgH="241200" progId="Equation.DSMT4">
                  <p:embed/>
                </p:oleObj>
              </mc:Choice>
              <mc:Fallback>
                <p:oleObj name="Equation" r:id="rId20" imgW="241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88513" y="5610225"/>
                        <a:ext cx="674687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Connector 30"/>
          <p:cNvCxnSpPr/>
          <p:nvPr/>
        </p:nvCxnSpPr>
        <p:spPr>
          <a:xfrm flipH="1" flipV="1">
            <a:off x="8969188" y="4602938"/>
            <a:ext cx="13531" cy="5684062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67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3" grpId="0"/>
      <p:bldP spid="16" grpId="0"/>
      <p:bldP spid="17" grpId="0"/>
      <p:bldP spid="18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400" b="1" dirty="0">
              <a:cs typeface="Arial" panose="020B0604020202020204" pitchFamily="34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2A6221F6-4878-41BB-9CA1-D55BFD9BA27D}"/>
              </a:ext>
            </a:extLst>
          </p:cNvPr>
          <p:cNvSpPr/>
          <p:nvPr/>
        </p:nvSpPr>
        <p:spPr>
          <a:xfrm>
            <a:off x="188259" y="800100"/>
            <a:ext cx="17947341" cy="23171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793984"/>
              </p:ext>
            </p:extLst>
          </p:nvPr>
        </p:nvGraphicFramePr>
        <p:xfrm>
          <a:off x="5638800" y="700087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4" name="Equation" r:id="rId3" imgW="1777680" imgH="507960" progId="Equation.DSMT4">
                  <p:embed/>
                </p:oleObj>
              </mc:Choice>
              <mc:Fallback>
                <p:oleObj name="Equation" r:id="rId3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700087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66439" y="2095500"/>
            <a:ext cx="4245649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GTLN </a:t>
            </a:r>
            <a:r>
              <a:rPr lang="en-US" sz="3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smtClean="0">
                <a:latin typeface="Euclid" panose="02020503060505020303" pitchFamily="18" charset="0"/>
                <a:cs typeface="Arial" panose="020B0604020202020204" pitchFamily="34" charset="0"/>
              </a:rPr>
              <a:t>P</a:t>
            </a:r>
            <a:r>
              <a:rPr lang="en-US" sz="3900" dirty="0" smtClean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660" y="955675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4800" y="3162300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Giải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406133"/>
              </p:ext>
            </p:extLst>
          </p:nvPr>
        </p:nvGraphicFramePr>
        <p:xfrm>
          <a:off x="990600" y="3976688"/>
          <a:ext cx="2887662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5" name="Equation" r:id="rId5" imgW="825480" imgH="507960" progId="Equation.DSMT4">
                  <p:embed/>
                </p:oleObj>
              </mc:Choice>
              <mc:Fallback>
                <p:oleObj name="Equation" r:id="rId5" imgW="8254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3976688"/>
                        <a:ext cx="2887662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14039" y="3162300"/>
            <a:ext cx="82205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Với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                         ta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: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76600" y="3162300"/>
                <a:ext cx="32004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≥0;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162300"/>
                <a:ext cx="3200401" cy="70788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573854"/>
              </p:ext>
            </p:extLst>
          </p:nvPr>
        </p:nvGraphicFramePr>
        <p:xfrm>
          <a:off x="3962400" y="4000500"/>
          <a:ext cx="3065462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6" name="Equation" r:id="rId8" imgW="876240" imgH="507960" progId="Equation.DSMT4">
                  <p:embed/>
                </p:oleObj>
              </mc:Choice>
              <mc:Fallback>
                <p:oleObj name="Equation" r:id="rId8" imgW="8762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62400" y="4000500"/>
                        <a:ext cx="3065462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189781"/>
              </p:ext>
            </p:extLst>
          </p:nvPr>
        </p:nvGraphicFramePr>
        <p:xfrm>
          <a:off x="7069137" y="4110037"/>
          <a:ext cx="3065463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7" name="Equation" r:id="rId10" imgW="876240" imgH="469800" progId="Equation.DSMT4">
                  <p:embed/>
                </p:oleObj>
              </mc:Choice>
              <mc:Fallback>
                <p:oleObj name="Equation" r:id="rId10" imgW="8762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69137" y="4110037"/>
                        <a:ext cx="3065463" cy="164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4801" y="5981700"/>
            <a:ext cx="640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Với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                         ta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: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00199" y="5981700"/>
                <a:ext cx="32004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≥0;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5981700"/>
                <a:ext cx="3200401" cy="70788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253144"/>
              </p:ext>
            </p:extLst>
          </p:nvPr>
        </p:nvGraphicFramePr>
        <p:xfrm>
          <a:off x="6327775" y="5829300"/>
          <a:ext cx="4710113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8" name="Equation" r:id="rId13" imgW="1346040" imgH="317160" progId="Equation.DSMT4">
                  <p:embed/>
                </p:oleObj>
              </mc:Choice>
              <mc:Fallback>
                <p:oleObj name="Equation" r:id="rId13" imgW="1346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27775" y="5829300"/>
                        <a:ext cx="4710113" cy="110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051734"/>
              </p:ext>
            </p:extLst>
          </p:nvPr>
        </p:nvGraphicFramePr>
        <p:xfrm>
          <a:off x="11277600" y="5562600"/>
          <a:ext cx="3954463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9" name="Equation" r:id="rId15" imgW="1130040" imgH="469800" progId="Equation.DSMT4">
                  <p:embed/>
                </p:oleObj>
              </mc:Choice>
              <mc:Fallback>
                <p:oleObj name="Equation" r:id="rId15" imgW="11300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277600" y="5562600"/>
                        <a:ext cx="3954463" cy="16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767713"/>
              </p:ext>
            </p:extLst>
          </p:nvPr>
        </p:nvGraphicFramePr>
        <p:xfrm>
          <a:off x="15474723" y="5981700"/>
          <a:ext cx="22209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0" name="Equation" r:id="rId17" imgW="634680" imgH="253800" progId="Equation.DSMT4">
                  <p:embed/>
                </p:oleObj>
              </mc:Choice>
              <mc:Fallback>
                <p:oleObj name="Equation" r:id="rId17" imgW="634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474723" y="5981700"/>
                        <a:ext cx="2220912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28600" y="6950214"/>
            <a:ext cx="640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Dấu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=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xảy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ra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khi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267199" y="6972300"/>
                <a:ext cx="9601201" cy="714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rad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suy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</m:t>
                      </m:r>
                      <m:box>
                        <m:box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r>
                        <a:rPr lang="en-US" sz="40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 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≥0; 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≠1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199" y="6972300"/>
                <a:ext cx="9601201" cy="714811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28600" y="7864614"/>
            <a:ext cx="807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Vậy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GTLN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của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P = 2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khi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x = 0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4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2" grpId="0"/>
      <p:bldP spid="13" grpId="0"/>
      <p:bldP spid="14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1908393"/>
            <a:ext cx="12039600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altLang="vi-VN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16</a:t>
            </a:r>
          </a:p>
          <a:p>
            <a:pPr eaLnBrk="1" hangingPunct="1"/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vi-VN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vi-VN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= 0</a:t>
            </a: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&gt; 0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GTNN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09900"/>
            <a:ext cx="73430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3613100"/>
            <a:ext cx="2928689" cy="7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572000" y="419100"/>
            <a:ext cx="9220200" cy="14478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4800600" y="483394"/>
            <a:ext cx="85399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TẬP VỀ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</a:p>
        </p:txBody>
      </p:sp>
    </p:spTree>
    <p:extLst>
      <p:ext uri="{BB962C8B-B14F-4D97-AF65-F5344CB8AC3E}">
        <p14:creationId xmlns:p14="http://schemas.microsoft.com/office/powerpoint/2010/main" val="196066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2" name="cau_hoi_tinh_huong_trai_banh_so_90_duoc_lay_ngau_dc76808e-f3ca-4f83-8864-1e3717310037">
            <a:hlinkClick r:id="" action="ppaction://media"/>
            <a:extLst>
              <a:ext uri="{FF2B5EF4-FFF2-40B4-BE49-F238E27FC236}">
                <a16:creationId xmlns:a16="http://schemas.microsoft.com/office/drawing/2014/main" xmlns="" id="{FD39D25D-F2F6-CF64-9299-7D14AF001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447" y="6253101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054287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về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nhà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giao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138258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Ôn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tập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học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kì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1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765176" y="898575"/>
            <a:ext cx="10821227" cy="9208524"/>
            <a:chOff x="2178039" y="301344"/>
            <a:chExt cx="7214151" cy="6139016"/>
          </a:xfrm>
        </p:grpSpPr>
        <p:sp>
          <p:nvSpPr>
            <p:cNvPr id="7" name="Cloud 6"/>
            <p:cNvSpPr/>
            <p:nvPr/>
          </p:nvSpPr>
          <p:spPr>
            <a:xfrm>
              <a:off x="2584583" y="926446"/>
              <a:ext cx="6539697" cy="4769043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endParaRPr lang="en-US" sz="6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4" descr="Confetti in GIF Format - 55 Animated Images For Fre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039" y="301344"/>
              <a:ext cx="7214151" cy="613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34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9461500" y="4102100"/>
                <a:ext cx="2730500" cy="27559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0" y="0"/>
                <a:ext cx="2070100" cy="1699336"/>
              </a:xfrm>
              <a:prstGeom prst="rect">
                <a:avLst/>
              </a:prstGeom>
            </p:spPr>
          </p:pic>
        </p:grp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3677" t="7856" r="2937" b="8525"/>
          <a:stretch/>
        </p:blipFill>
        <p:spPr>
          <a:xfrm>
            <a:off x="-342513" y="-274360"/>
            <a:ext cx="15963900" cy="10073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/>
          <a:srcRect l="14565" t="18702" r="7844" b="13758"/>
          <a:stretch/>
        </p:blipFill>
        <p:spPr>
          <a:xfrm flipH="1">
            <a:off x="2835785" y="668935"/>
            <a:ext cx="1698503" cy="1532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/>
          <a:srcRect r="11306"/>
          <a:stretch/>
        </p:blipFill>
        <p:spPr>
          <a:xfrm>
            <a:off x="14570183" y="3356536"/>
            <a:ext cx="3179430" cy="6930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1"/>
          <a:stretch/>
        </p:blipFill>
        <p:spPr>
          <a:xfrm>
            <a:off x="-152400" y="8286750"/>
            <a:ext cx="18440400" cy="200025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1" b="34547" l="31354" r="6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2773" r="31733" b="65592"/>
          <a:stretch/>
        </p:blipFill>
        <p:spPr bwMode="auto">
          <a:xfrm rot="19830680">
            <a:off x="-6348914" y="-3018858"/>
            <a:ext cx="6327015" cy="75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37" l="10000" r="90000">
                        <a14:foregroundMark x1="47619" y1="65541" x2="47619" y2="65541"/>
                        <a14:foregroundMark x1="55714" y1="76135" x2="55714" y2="76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60" y="8984995"/>
            <a:ext cx="7600484" cy="9248486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95" b="33737" l="640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02" b="64648"/>
          <a:stretch/>
        </p:blipFill>
        <p:spPr bwMode="auto">
          <a:xfrm rot="1381394">
            <a:off x="-5911297" y="5908797"/>
            <a:ext cx="4662878" cy="749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79482" y="2095500"/>
            <a:ext cx="122523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nay.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ạ!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6" t="33506" r="33496" b="34988"/>
          <a:stretch/>
        </p:blipFill>
        <p:spPr bwMode="auto">
          <a:xfrm>
            <a:off x="16931774" y="-5213081"/>
            <a:ext cx="5359937" cy="689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6333" b="98140" l="980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68" y="4692524"/>
            <a:ext cx="5114916" cy="70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61936 0.6825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2" y="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82716E-6 L -0.40833 -0.996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49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4.5679E-6 L 0.77353 -0.5172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2" y="-258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52413 0.406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7" y="2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24" y="-23308"/>
            <a:ext cx="18356648" cy="10333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69" y="3412256"/>
            <a:ext cx="126873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Chúng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xin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kính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gửi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đến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các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thầy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cô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giáo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lời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kính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chúc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sức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khỏe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và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thật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nhiều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</a:p>
          <a:p>
            <a:pPr algn="ctr"/>
            <a:r>
              <a:rPr lang="en-US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yêu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thương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596" y="2179254"/>
            <a:ext cx="12687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7C8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NHÂN </a:t>
            </a:r>
            <a:r>
              <a:rPr lang="en-US" sz="5400">
                <a:solidFill>
                  <a:srgbClr val="FF7C8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NGÀY NHÀ GIÁO VIỆT NAM 20/11</a:t>
            </a:r>
            <a:endParaRPr lang="en-US" sz="5400" dirty="0">
              <a:solidFill>
                <a:srgbClr val="FF7C80"/>
              </a:solidFill>
              <a:latin typeface="SVN-Cookies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6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6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9461500" y="4102100"/>
                <a:ext cx="2730500" cy="27559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0" y="0"/>
                <a:ext cx="2070100" cy="1699336"/>
              </a:xfrm>
              <a:prstGeom prst="rect">
                <a:avLst/>
              </a:prstGeom>
            </p:spPr>
          </p:pic>
        </p:grp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l="3677" t="7856" r="2937" b="8525"/>
          <a:stretch/>
        </p:blipFill>
        <p:spPr>
          <a:xfrm>
            <a:off x="2171700" y="688176"/>
            <a:ext cx="13792200" cy="87032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/>
          <a:srcRect l="14565" t="18702" r="7844" b="13758"/>
          <a:stretch/>
        </p:blipFill>
        <p:spPr>
          <a:xfrm flipH="1">
            <a:off x="2835785" y="668935"/>
            <a:ext cx="1698503" cy="1532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/>
          <a:srcRect l="4291"/>
          <a:stretch/>
        </p:blipFill>
        <p:spPr>
          <a:xfrm>
            <a:off x="138705" y="1875301"/>
            <a:ext cx="4659084" cy="8411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1"/>
          <a:srcRect r="11306"/>
          <a:stretch/>
        </p:blipFill>
        <p:spPr>
          <a:xfrm>
            <a:off x="14570183" y="3356536"/>
            <a:ext cx="3179430" cy="6930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1"/>
          <a:stretch/>
        </p:blipFill>
        <p:spPr>
          <a:xfrm>
            <a:off x="-152400" y="8286750"/>
            <a:ext cx="18440400" cy="2000250"/>
          </a:xfrm>
          <a:prstGeom prst="rect">
            <a:avLst/>
          </a:prstGeom>
        </p:spPr>
      </p:pic>
      <p:sp>
        <p:nvSpPr>
          <p:cNvPr id="17" name="PA-文本框 88">
            <a:extLst>
              <a:ext uri="{FF2B5EF4-FFF2-40B4-BE49-F238E27FC236}">
                <a16:creationId xmlns:a16="http://schemas.microsoft.com/office/drawing/2014/main" xmlns="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04480" y="3741731"/>
            <a:ext cx="856762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 hangingPunct="0">
              <a:defRPr/>
            </a:pP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dành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bó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thắm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6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6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6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6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6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 defTabSz="1371669" hangingPunct="0">
              <a:defRPr/>
            </a:pP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6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6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lang="en-US" altLang="zh-CN" sz="60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638549" y="801656"/>
            <a:ext cx="8784678" cy="8041634"/>
            <a:chOff x="23251600" y="5848563"/>
            <a:chExt cx="9843467" cy="1166235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331" b="34547" l="31354" r="668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6" t="2773" r="31733" b="65592"/>
            <a:stretch/>
          </p:blipFill>
          <p:spPr bwMode="auto">
            <a:xfrm rot="19830680">
              <a:off x="23251600" y="6914017"/>
              <a:ext cx="6327015" cy="759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4583" y="5848563"/>
              <a:ext cx="7600484" cy="9248486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495" b="33737" l="640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2" b="64648"/>
            <a:stretch/>
          </p:blipFill>
          <p:spPr bwMode="auto">
            <a:xfrm rot="1381394">
              <a:off x="28223411" y="7463127"/>
              <a:ext cx="4662877" cy="749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6" t="33506" r="33496" b="34988"/>
            <a:stretch/>
          </p:blipFill>
          <p:spPr bwMode="auto">
            <a:xfrm>
              <a:off x="25494582" y="9132518"/>
              <a:ext cx="5359937" cy="689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6333" b="98140" l="9806" r="899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7622" y="10455818"/>
              <a:ext cx="5114917" cy="705510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 rot="20739127">
            <a:off x="12418780" y="3165295"/>
            <a:ext cx="3809540" cy="4089764"/>
            <a:chOff x="23251600" y="5848563"/>
            <a:chExt cx="9843466" cy="11662357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331" b="34547" l="31354" r="668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6" t="2773" r="31733" b="65592"/>
            <a:stretch/>
          </p:blipFill>
          <p:spPr bwMode="auto">
            <a:xfrm rot="19830680">
              <a:off x="23251600" y="6914017"/>
              <a:ext cx="6327015" cy="759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4582" y="5848563"/>
              <a:ext cx="7600484" cy="9248486"/>
            </a:xfrm>
            <a:prstGeom prst="rect">
              <a:avLst/>
            </a:prstGeom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495" b="33737" l="640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2" b="64648"/>
            <a:stretch/>
          </p:blipFill>
          <p:spPr bwMode="auto">
            <a:xfrm rot="1381394">
              <a:off x="28223411" y="7463127"/>
              <a:ext cx="4662877" cy="749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6" t="33506" r="33496" b="34988"/>
            <a:stretch/>
          </p:blipFill>
          <p:spPr bwMode="auto">
            <a:xfrm>
              <a:off x="25494582" y="9132518"/>
              <a:ext cx="5359937" cy="689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26333" b="98140" l="9806" r="899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7621" y="10455819"/>
              <a:ext cx="5114916" cy="7055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17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0.00463 L -0.15868 0.04105 C -0.19176 0.04938 -0.2415 0.05401 -0.29349 0.05401 C -0.35261 0.05401 -0.40009 0.04938 -0.43316 0.04105 L -0.59176 0.00463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92" y="24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4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11924" y="3012789"/>
            <a:ext cx="14333162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20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CÁM ƠN THẦY CÔ VÀ CÁC EM</a:t>
            </a:r>
            <a:endParaRPr lang="en-US" sz="132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6" y="7035379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2" y="3424036"/>
            <a:ext cx="398984" cy="5769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267295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3" y="6278401"/>
            <a:ext cx="2840229" cy="32476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4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0048"/>
            <a:ext cx="18288000" cy="45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99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390900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TRẮC NGHIỆM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2600" y="5524500"/>
            <a:ext cx="3048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5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 LUẬN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3909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14800" y="5372101"/>
            <a:ext cx="1236936" cy="1219199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637567" y="7581900"/>
            <a:ext cx="304923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91000" y="7429500"/>
            <a:ext cx="1236936" cy="1155973"/>
            <a:chOff x="2315060" y="3149849"/>
            <a:chExt cx="1236936" cy="1155973"/>
          </a:xfrm>
        </p:grpSpPr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6551377" y="3390900"/>
              <a:ext cx="5945858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kumimoji="0" lang="nl-NL" sz="5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TRẮC</a:t>
              </a:r>
              <a:r>
                <a:rPr kumimoji="0" lang="nl-NL" sz="55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NGHIỆM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1"/>
            <a:ext cx="16614631" cy="1676400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p:sp>
        <p:nvSpPr>
          <p:cNvPr id="28" name="Rectangle 27"/>
          <p:cNvSpPr/>
          <p:nvPr/>
        </p:nvSpPr>
        <p:spPr>
          <a:xfrm>
            <a:off x="685800" y="3307259"/>
            <a:ext cx="104670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Căn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4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là</a:t>
            </a:r>
            <a:r>
              <a:rPr lang="vi-VN" sz="44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90600" y="5905500"/>
                <a:ext cx="16010660" cy="1206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			B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-2			C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 </a:t>
                </a:r>
                <a:r>
                  <a:rPr lang="en-US" sz="44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-2</a:t>
                </a:r>
                <a:r>
                  <a:rPr lang="en-US" sz="4400" baseline="300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</a:t>
                </a:r>
                <a:r>
                  <a:rPr lang="en-US" sz="44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−</m:t>
                    </m:r>
                    <m:rad>
                      <m:radPr>
                        <m:degHide m:val="on"/>
                        <m:ctrlPr>
                          <a:rPr lang="vi-VN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05500"/>
                <a:ext cx="16010660" cy="1206805"/>
              </a:xfrm>
              <a:prstGeom prst="rect">
                <a:avLst/>
              </a:prstGeom>
              <a:blipFill rotWithShape="0">
                <a:blip r:embed="rId6"/>
                <a:stretch>
                  <a:fillRect l="-1561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8077200" y="5936283"/>
            <a:ext cx="3075617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13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1"/>
            <a:ext cx="16614631" cy="1899262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p:sp>
        <p:nvSpPr>
          <p:cNvPr id="28" name="Rectangle 27"/>
          <p:cNvSpPr/>
          <p:nvPr/>
        </p:nvSpPr>
        <p:spPr>
          <a:xfrm>
            <a:off x="1597577" y="2990901"/>
            <a:ext cx="15237186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49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smtClean="0">
                <a:solidFill>
                  <a:schemeClr val="bg1"/>
                </a:solidFill>
              </a:rPr>
              <a:t>là</a:t>
            </a:r>
            <a:r>
              <a:rPr lang="en-US" sz="4400" b="1" dirty="0" smtClean="0">
                <a:solidFill>
                  <a:schemeClr val="bg1"/>
                </a:solidFill>
              </a:rPr>
              <a:t>: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66800" y="5829300"/>
                <a:ext cx="16230600" cy="1202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7</a:t>
                </a:r>
                <a:r>
                  <a:rPr lang="en-US" sz="4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-7			C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7 </a:t>
                </a:r>
                <a:r>
                  <a:rPr lang="en-US" sz="44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-7			D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829300"/>
                <a:ext cx="16230600" cy="1202060"/>
              </a:xfrm>
              <a:prstGeom prst="rect">
                <a:avLst/>
              </a:prstGeom>
              <a:blipFill rotWithShape="0">
                <a:blip r:embed="rId6"/>
                <a:stretch>
                  <a:fillRect l="-150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685800" y="5905500"/>
            <a:ext cx="23622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353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627240"/>
            <a:ext cx="16614631" cy="1830460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752600" y="2247900"/>
                <a:ext cx="14703786" cy="1986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</a:pPr>
                <a:r>
                  <a:rPr kumimoji="0" lang="nl-NL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 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Rút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gọn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vi-VN" sz="4400" b="1" dirty="0">
                    <a:solidFill>
                      <a:schemeClr val="bg1"/>
                    </a:solidFill>
                  </a:rPr>
                  <a:t>: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vi-VN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g>
                      <m:e>
                        <m:sSup>
                          <m:sSupPr>
                            <m:ctrlP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</m:e>
                            </m:rad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ta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được</a:t>
                </a:r>
                <a:r>
                  <a:rPr lang="en-US" sz="4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: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247900"/>
                <a:ext cx="14703786" cy="1986826"/>
              </a:xfrm>
              <a:prstGeom prst="rect">
                <a:avLst/>
              </a:prstGeom>
              <a:blipFill rotWithShape="0">
                <a:blip r:embed="rId4"/>
                <a:stretch>
                  <a:fillRect l="-1700" b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52600" y="5023663"/>
                <a:ext cx="14703786" cy="2253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371600">
                  <a:defRPr/>
                </a:pPr>
                <a:r>
                  <a:rPr lang="en-US" sz="4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</m:oMath>
                </a14:m>
                <a:r>
                  <a:rPr lang="en-US" sz="4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B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</m:oMath>
                </a14:m>
                <a:endParaRPr lang="vi-VN" sz="4400" dirty="0">
                  <a:solidFill>
                    <a:prstClr val="black"/>
                  </a:solidFill>
                </a:endParaRPr>
              </a:p>
              <a:p>
                <a:pPr defTabSz="1371600">
                  <a:defRPr/>
                </a:pPr>
                <a:endParaRPr lang="en-US" sz="44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defTabSz="1371600">
                  <a:defRPr/>
                </a:pPr>
                <a:r>
                  <a:rPr lang="en-US" sz="4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US" sz="4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D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</m:oMath>
                </a14:m>
                <a:endParaRPr lang="vi-VN" sz="4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023663"/>
                <a:ext cx="14703786" cy="2253437"/>
              </a:xfrm>
              <a:prstGeom prst="rect">
                <a:avLst/>
              </a:prstGeom>
              <a:blipFill rotWithShape="0">
                <a:blip r:embed="rId7"/>
                <a:stretch>
                  <a:fillRect l="-1700" t="-2703" b="-1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8382000" y="4869483"/>
            <a:ext cx="34290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4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0"/>
            <a:ext cx="16614631" cy="2378317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22014" y="3314700"/>
                <a:ext cx="15694386" cy="1461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nl-NL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 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Độ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dài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đường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kính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(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mét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)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hình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tròn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có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diện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tích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sau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khi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làm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tròn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kết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quả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đến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chữ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thập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phân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hai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bằng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014" y="3314700"/>
                <a:ext cx="15694386" cy="1461875"/>
              </a:xfrm>
              <a:prstGeom prst="rect">
                <a:avLst/>
              </a:prstGeom>
              <a:blipFill rotWithShape="0">
                <a:blip r:embed="rId4"/>
                <a:stretch>
                  <a:fillRect l="-1553" t="-9167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22014" y="6065144"/>
            <a:ext cx="160106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2,26			B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2,50				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1,13			D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1,12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38200" y="6014718"/>
            <a:ext cx="27432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4261</TotalTime>
  <Words>1128</Words>
  <Application>Microsoft Office PowerPoint</Application>
  <PresentationFormat>Custom</PresentationFormat>
  <Paragraphs>200</Paragraphs>
  <Slides>36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SVN-Cookies</vt:lpstr>
      <vt:lpstr>Cambria Math</vt:lpstr>
      <vt:lpstr>#9Slide07 Itim</vt:lpstr>
      <vt:lpstr>Calibri</vt:lpstr>
      <vt:lpstr>Euclid</vt:lpstr>
      <vt:lpstr>Times New Roman</vt:lpstr>
      <vt:lpstr>宋体</vt:lpstr>
      <vt:lpstr>Segoe UI</vt:lpstr>
      <vt:lpstr>等线</vt:lpstr>
      <vt:lpstr>微软雅黑</vt:lpstr>
      <vt:lpstr>Cambria</vt:lpstr>
      <vt:lpstr>Arial</vt:lpstr>
      <vt:lpstr>Tahoma</vt:lpstr>
      <vt:lpstr>SVN-Whimsy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112</cp:revision>
  <dcterms:created xsi:type="dcterms:W3CDTF">2006-08-16T00:00:00Z</dcterms:created>
  <dcterms:modified xsi:type="dcterms:W3CDTF">2024-07-06T15:42:14Z</dcterms:modified>
  <dc:identifier>DAFWAZhnXwQ</dc:identifier>
</cp:coreProperties>
</file>