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67" r:id="rId3"/>
    <p:sldId id="268" r:id="rId4"/>
    <p:sldId id="364" r:id="rId5"/>
    <p:sldId id="365" r:id="rId6"/>
    <p:sldId id="366" r:id="rId7"/>
    <p:sldId id="367" r:id="rId8"/>
    <p:sldId id="368" r:id="rId9"/>
    <p:sldId id="369" r:id="rId10"/>
    <p:sldId id="370" r:id="rId11"/>
    <p:sldId id="291" r:id="rId12"/>
    <p:sldId id="274" r:id="rId13"/>
    <p:sldId id="302" r:id="rId14"/>
    <p:sldId id="292" r:id="rId15"/>
    <p:sldId id="303" r:id="rId16"/>
    <p:sldId id="294" r:id="rId17"/>
    <p:sldId id="295" r:id="rId18"/>
    <p:sldId id="296" r:id="rId19"/>
    <p:sldId id="297" r:id="rId20"/>
    <p:sldId id="299" r:id="rId21"/>
    <p:sldId id="300" r:id="rId22"/>
    <p:sldId id="301" r:id="rId23"/>
    <p:sldId id="262" r:id="rId24"/>
  </p:sldIdLst>
  <p:sldSz cx="18288000" cy="10287000"/>
  <p:notesSz cx="6858000" cy="9144000"/>
  <p:embeddedFontLst>
    <p:embeddedFont>
      <p:font typeface="Cambria Math" panose="02040503050406030204" pitchFamily="18" charset="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9749" autoAdjust="0"/>
    <p:restoredTop sz="94673" autoAdjust="0"/>
  </p:normalViewPr>
  <p:slideViewPr>
    <p:cSldViewPr>
      <p:cViewPr varScale="1">
        <p:scale>
          <a:sx n="38" d="100"/>
          <a:sy n="38" d="100"/>
        </p:scale>
        <p:origin x="96"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push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push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push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push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push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push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push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push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push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push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push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31/10/2024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push dir="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image" Target="../media/image7.svg"/><Relationship Id="rId7" Type="http://schemas.openxmlformats.org/officeDocument/2006/relationships/image" Target="../media/image37.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90.png"/><Relationship Id="rId10" Type="http://schemas.openxmlformats.org/officeDocument/2006/relationships/image" Target="../media/image35.svg"/><Relationship Id="rId4" Type="http://schemas.openxmlformats.org/officeDocument/2006/relationships/image" Target="../media/image89.png"/><Relationship Id="rId9"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91.png"/><Relationship Id="rId4" Type="http://schemas.openxmlformats.org/officeDocument/2006/relationships/image" Target="../media/image3.sv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92.png"/><Relationship Id="rId4" Type="http://schemas.openxmlformats.org/officeDocument/2006/relationships/image" Target="../media/image3.sv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84.png"/><Relationship Id="rId4" Type="http://schemas.openxmlformats.org/officeDocument/2006/relationships/image" Target="../media/image3.sv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93.png"/><Relationship Id="rId4" Type="http://schemas.openxmlformats.org/officeDocument/2006/relationships/image" Target="../media/image3.sv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95.png"/><Relationship Id="rId4" Type="http://schemas.openxmlformats.org/officeDocument/2006/relationships/image" Target="../media/image3.svg"/></Relationships>
</file>

<file path=ppt/slides/_rels/slide16.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3.svg"/><Relationship Id="rId5" Type="http://schemas.openxmlformats.org/officeDocument/2006/relationships/image" Target="../media/image42.png"/><Relationship Id="rId10" Type="http://schemas.openxmlformats.org/officeDocument/2006/relationships/image" Target="../media/image45.svg"/><Relationship Id="rId4" Type="http://schemas.openxmlformats.org/officeDocument/2006/relationships/image" Target="../media/image3.svg"/><Relationship Id="rId9"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3.sv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96.png"/><Relationship Id="rId4" Type="http://schemas.openxmlformats.org/officeDocument/2006/relationships/image" Target="../media/image3.sv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97.pn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3.sv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98.png"/><Relationship Id="rId4" Type="http://schemas.openxmlformats.org/officeDocument/2006/relationships/image" Target="../media/image3.sv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99.png"/><Relationship Id="rId4" Type="http://schemas.openxmlformats.org/officeDocument/2006/relationships/image" Target="../media/image3.sv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00.png"/><Relationship Id="rId4" Type="http://schemas.openxmlformats.org/officeDocument/2006/relationships/image" Target="../media/image3.svg"/></Relationships>
</file>

<file path=ppt/slides/_rels/slide23.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2.png"/><Relationship Id="rId7" Type="http://schemas.openxmlformats.org/officeDocument/2006/relationships/image" Target="../media/image4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5.png"/><Relationship Id="rId18" Type="http://schemas.openxmlformats.org/officeDocument/2006/relationships/slide" Target="slide9.xml"/><Relationship Id="rId3" Type="http://schemas.openxmlformats.org/officeDocument/2006/relationships/image" Target="../media/image7.svg"/><Relationship Id="rId21" Type="http://schemas.openxmlformats.org/officeDocument/2006/relationships/image" Target="../media/image29.png"/><Relationship Id="rId7" Type="http://schemas.openxmlformats.org/officeDocument/2006/relationships/image" Target="../media/image20.png"/><Relationship Id="rId12" Type="http://schemas.openxmlformats.org/officeDocument/2006/relationships/slide" Target="slide6.xml"/><Relationship Id="rId17" Type="http://schemas.openxmlformats.org/officeDocument/2006/relationships/image" Target="../media/image27.png"/><Relationship Id="rId25" Type="http://schemas.openxmlformats.org/officeDocument/2006/relationships/image" Target="../media/image33.svg"/><Relationship Id="rId2" Type="http://schemas.openxmlformats.org/officeDocument/2006/relationships/image" Target="../media/image6.png"/><Relationship Id="rId16" Type="http://schemas.openxmlformats.org/officeDocument/2006/relationships/slide" Target="slide8.xml"/><Relationship Id="rId20" Type="http://schemas.openxmlformats.org/officeDocument/2006/relationships/slide" Target="slide10.xml"/><Relationship Id="rId1" Type="http://schemas.openxmlformats.org/officeDocument/2006/relationships/slideLayout" Target="../slideLayouts/slideLayout7.xml"/><Relationship Id="rId6" Type="http://schemas.openxmlformats.org/officeDocument/2006/relationships/image" Target="../media/image17.svg"/><Relationship Id="rId11" Type="http://schemas.openxmlformats.org/officeDocument/2006/relationships/image" Target="../media/image24.png"/><Relationship Id="rId24" Type="http://schemas.openxmlformats.org/officeDocument/2006/relationships/image" Target="../media/image32.png"/><Relationship Id="rId5" Type="http://schemas.openxmlformats.org/officeDocument/2006/relationships/image" Target="../media/image16.png"/><Relationship Id="rId15" Type="http://schemas.openxmlformats.org/officeDocument/2006/relationships/image" Target="../media/image26.png"/><Relationship Id="rId23" Type="http://schemas.openxmlformats.org/officeDocument/2006/relationships/image" Target="../media/image31.svg"/><Relationship Id="rId10" Type="http://schemas.openxmlformats.org/officeDocument/2006/relationships/image" Target="../media/image23.png"/><Relationship Id="rId19" Type="http://schemas.openxmlformats.org/officeDocument/2006/relationships/image" Target="../media/image28.png"/><Relationship Id="rId4" Type="http://schemas.openxmlformats.org/officeDocument/2006/relationships/slide" Target="slide11.xml"/><Relationship Id="rId9" Type="http://schemas.openxmlformats.org/officeDocument/2006/relationships/image" Target="../media/image22.png"/><Relationship Id="rId14" Type="http://schemas.openxmlformats.org/officeDocument/2006/relationships/slide" Target="slide7.xml"/><Relationship Id="rId22" Type="http://schemas.openxmlformats.org/officeDocument/2006/relationships/image" Target="../media/image30.png"/></Relationships>
</file>

<file path=ppt/slides/_rels/slide6.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7.svg"/><Relationship Id="rId7" Type="http://schemas.openxmlformats.org/officeDocument/2006/relationships/image" Target="../media/image34.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slide" Target="slide5.xml"/><Relationship Id="rId5" Type="http://schemas.openxmlformats.org/officeDocument/2006/relationships/image" Target="../media/image75.png"/><Relationship Id="rId10" Type="http://schemas.openxmlformats.org/officeDocument/2006/relationships/image" Target="../media/image37.svg"/><Relationship Id="rId4" Type="http://schemas.openxmlformats.org/officeDocument/2006/relationships/image" Target="../media/image74.png"/><Relationship Id="rId9" Type="http://schemas.openxmlformats.org/officeDocument/2006/relationships/image" Target="../media/image36.png"/></Relationships>
</file>

<file path=ppt/slides/_rels/slide7.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image" Target="../media/image38.svg"/><Relationship Id="rId7" Type="http://schemas.openxmlformats.org/officeDocument/2006/relationships/image" Target="../media/image39.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82.png"/><Relationship Id="rId10" Type="http://schemas.openxmlformats.org/officeDocument/2006/relationships/image" Target="../media/image40.svg"/><Relationship Id="rId4" Type="http://schemas.openxmlformats.org/officeDocument/2006/relationships/image" Target="../media/image81.png"/><Relationship Id="rId9" Type="http://schemas.openxmlformats.org/officeDocument/2006/relationships/image" Target="../media/image34.png"/></Relationships>
</file>

<file path=ppt/slides/_rels/slide8.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image" Target="../media/image38.svg"/><Relationship Id="rId7" Type="http://schemas.openxmlformats.org/officeDocument/2006/relationships/image" Target="../media/image39.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86.png"/><Relationship Id="rId10" Type="http://schemas.openxmlformats.org/officeDocument/2006/relationships/image" Target="../media/image40.svg"/><Relationship Id="rId4" Type="http://schemas.openxmlformats.org/officeDocument/2006/relationships/image" Target="../media/image85.png"/><Relationship Id="rId9" Type="http://schemas.openxmlformats.org/officeDocument/2006/relationships/image" Target="../media/image34.png"/></Relationships>
</file>

<file path=ppt/slides/_rels/slide9.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image" Target="../media/image7.svg"/><Relationship Id="rId7" Type="http://schemas.openxmlformats.org/officeDocument/2006/relationships/image" Target="../media/image37.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88.png"/><Relationship Id="rId10" Type="http://schemas.openxmlformats.org/officeDocument/2006/relationships/image" Target="../media/image35.svg"/><Relationship Id="rId4" Type="http://schemas.openxmlformats.org/officeDocument/2006/relationships/image" Target="../media/image87.png"/><Relationship Id="rId9"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2993" t="-61988" r="-12993" b="-61988"/>
            </a:stretch>
          </a:blipFill>
        </p:spPr>
      </p:sp>
      <p:grpSp>
        <p:nvGrpSpPr>
          <p:cNvPr id="3" name="Group 3"/>
          <p:cNvGrpSpPr/>
          <p:nvPr/>
        </p:nvGrpSpPr>
        <p:grpSpPr>
          <a:xfrm>
            <a:off x="1028700" y="1028700"/>
            <a:ext cx="16230600" cy="8229600"/>
            <a:chOff x="0" y="0"/>
            <a:chExt cx="4274726" cy="2167467"/>
          </a:xfrm>
        </p:grpSpPr>
        <p:sp>
          <p:nvSpPr>
            <p:cNvPr id="4" name="Freeform 4"/>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FEEC8"/>
            </a:solidFill>
          </p:spPr>
        </p:sp>
        <p:sp>
          <p:nvSpPr>
            <p:cNvPr id="5" name="TextBox 5"/>
            <p:cNvSpPr txBox="1"/>
            <p:nvPr/>
          </p:nvSpPr>
          <p:spPr>
            <a:xfrm>
              <a:off x="0" y="-28575"/>
              <a:ext cx="4274726" cy="2196042"/>
            </a:xfrm>
            <a:prstGeom prst="rect">
              <a:avLst/>
            </a:prstGeom>
          </p:spPr>
          <p:txBody>
            <a:bodyPr lIns="50800" tIns="50800" rIns="50800" bIns="50800" rtlCol="0" anchor="ctr"/>
            <a:lstStyle/>
            <a:p>
              <a:pPr algn="ctr">
                <a:lnSpc>
                  <a:spcPts val="2241"/>
                </a:lnSpc>
              </a:pPr>
              <a:endParaRPr/>
            </a:p>
          </p:txBody>
        </p:sp>
      </p:grpSp>
      <p:sp>
        <p:nvSpPr>
          <p:cNvPr id="6" name="Freeform 6"/>
          <p:cNvSpPr/>
          <p:nvPr/>
        </p:nvSpPr>
        <p:spPr>
          <a:xfrm rot="-7062821">
            <a:off x="2013480" y="6570202"/>
            <a:ext cx="9386333" cy="8211630"/>
          </a:xfrm>
          <a:custGeom>
            <a:avLst/>
            <a:gdLst/>
            <a:ahLst/>
            <a:cxnLst/>
            <a:rect l="l" t="t" r="r" b="b"/>
            <a:pathLst>
              <a:path w="9386333" h="8211630">
                <a:moveTo>
                  <a:pt x="0" y="0"/>
                </a:moveTo>
                <a:lnTo>
                  <a:pt x="9386333" y="0"/>
                </a:lnTo>
                <a:lnTo>
                  <a:pt x="9386333" y="8211630"/>
                </a:lnTo>
                <a:lnTo>
                  <a:pt x="0" y="821163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Freeform 7"/>
          <p:cNvSpPr/>
          <p:nvPr/>
        </p:nvSpPr>
        <p:spPr>
          <a:xfrm rot="1044451">
            <a:off x="-2022870" y="-2675620"/>
            <a:ext cx="9386333" cy="8211630"/>
          </a:xfrm>
          <a:custGeom>
            <a:avLst/>
            <a:gdLst/>
            <a:ahLst/>
            <a:cxnLst/>
            <a:rect l="l" t="t" r="r" b="b"/>
            <a:pathLst>
              <a:path w="9386333" h="8211630">
                <a:moveTo>
                  <a:pt x="0" y="0"/>
                </a:moveTo>
                <a:lnTo>
                  <a:pt x="9386333" y="0"/>
                </a:lnTo>
                <a:lnTo>
                  <a:pt x="9386333" y="8211630"/>
                </a:lnTo>
                <a:lnTo>
                  <a:pt x="0" y="821163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Freeform 8"/>
          <p:cNvSpPr/>
          <p:nvPr/>
        </p:nvSpPr>
        <p:spPr>
          <a:xfrm>
            <a:off x="12114075" y="0"/>
            <a:ext cx="5982082" cy="2431314"/>
          </a:xfrm>
          <a:custGeom>
            <a:avLst/>
            <a:gdLst/>
            <a:ahLst/>
            <a:cxnLst/>
            <a:rect l="l" t="t" r="r" b="b"/>
            <a:pathLst>
              <a:path w="5982082" h="2431314">
                <a:moveTo>
                  <a:pt x="0" y="0"/>
                </a:moveTo>
                <a:lnTo>
                  <a:pt x="5982082" y="0"/>
                </a:lnTo>
                <a:lnTo>
                  <a:pt x="5982082" y="2431314"/>
                </a:lnTo>
                <a:lnTo>
                  <a:pt x="0" y="243131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9" name="Freeform 9"/>
          <p:cNvSpPr/>
          <p:nvPr/>
        </p:nvSpPr>
        <p:spPr>
          <a:xfrm>
            <a:off x="12814381" y="8042643"/>
            <a:ext cx="5982082" cy="2431314"/>
          </a:xfrm>
          <a:custGeom>
            <a:avLst/>
            <a:gdLst/>
            <a:ahLst/>
            <a:cxnLst/>
            <a:rect l="l" t="t" r="r" b="b"/>
            <a:pathLst>
              <a:path w="5982082" h="2431314">
                <a:moveTo>
                  <a:pt x="0" y="0"/>
                </a:moveTo>
                <a:lnTo>
                  <a:pt x="5982082" y="0"/>
                </a:lnTo>
                <a:lnTo>
                  <a:pt x="5982082" y="2431314"/>
                </a:lnTo>
                <a:lnTo>
                  <a:pt x="0" y="243131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0" name="Freeform 10"/>
          <p:cNvSpPr/>
          <p:nvPr/>
        </p:nvSpPr>
        <p:spPr>
          <a:xfrm flipH="1">
            <a:off x="-2642723" y="8207973"/>
            <a:ext cx="6014933" cy="2444666"/>
          </a:xfrm>
          <a:custGeom>
            <a:avLst/>
            <a:gdLst/>
            <a:ahLst/>
            <a:cxnLst/>
            <a:rect l="l" t="t" r="r" b="b"/>
            <a:pathLst>
              <a:path w="6014933" h="2444666">
                <a:moveTo>
                  <a:pt x="6014934" y="0"/>
                </a:moveTo>
                <a:lnTo>
                  <a:pt x="0" y="0"/>
                </a:lnTo>
                <a:lnTo>
                  <a:pt x="0" y="2444665"/>
                </a:lnTo>
                <a:lnTo>
                  <a:pt x="6014934" y="2444665"/>
                </a:lnTo>
                <a:lnTo>
                  <a:pt x="6014934"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5" name="TextBox 15"/>
          <p:cNvSpPr txBox="1"/>
          <p:nvPr/>
        </p:nvSpPr>
        <p:spPr>
          <a:xfrm>
            <a:off x="6211325" y="1598470"/>
            <a:ext cx="5865347" cy="1015663"/>
          </a:xfrm>
          <a:prstGeom prst="rect">
            <a:avLst/>
          </a:prstGeom>
        </p:spPr>
        <p:txBody>
          <a:bodyPr wrap="square" lIns="0" tIns="0" rIns="0" bIns="0" rtlCol="0" anchor="t">
            <a:spAutoFit/>
          </a:bodyPr>
          <a:lstStyle/>
          <a:p>
            <a:pPr algn="ctr"/>
            <a:r>
              <a:rPr lang="en-US" sz="6600" b="1" dirty="0">
                <a:solidFill>
                  <a:srgbClr val="7030A0"/>
                </a:solidFill>
                <a:latin typeface="Arial" panose="020B0604020202020204" pitchFamily="34" charset="0"/>
                <a:cs typeface="Arial" panose="020B0604020202020204" pitchFamily="34" charset="0"/>
              </a:rPr>
              <a:t>KHỞI ĐỘNG.</a:t>
            </a:r>
          </a:p>
        </p:txBody>
      </p:sp>
      <p:sp>
        <p:nvSpPr>
          <p:cNvPr id="23" name="TextBox 22">
            <a:extLst>
              <a:ext uri="{FF2B5EF4-FFF2-40B4-BE49-F238E27FC236}">
                <a16:creationId xmlns:a16="http://schemas.microsoft.com/office/drawing/2014/main" id="{4A85F4FB-C5A0-A921-0708-62574222541C}"/>
              </a:ext>
            </a:extLst>
          </p:cNvPr>
          <p:cNvSpPr txBox="1"/>
          <p:nvPr/>
        </p:nvSpPr>
        <p:spPr>
          <a:xfrm>
            <a:off x="1820692" y="2733135"/>
            <a:ext cx="14646614" cy="5299015"/>
          </a:xfrm>
          <a:prstGeom prst="rect">
            <a:avLst/>
          </a:prstGeom>
          <a:noFill/>
        </p:spPr>
        <p:txBody>
          <a:bodyPr wrap="square">
            <a:spAutoFit/>
          </a:bodyPr>
          <a:lstStyle/>
          <a:p>
            <a:pPr algn="just">
              <a:lnSpc>
                <a:spcPct val="200000"/>
              </a:lnSpc>
              <a:spcBef>
                <a:spcPts val="600"/>
              </a:spcBef>
              <a:spcAft>
                <a:spcPts val="600"/>
              </a:spcAft>
            </a:pPr>
            <a:r>
              <a:rPr lang="da-DK" sz="4400" dirty="0" err="1">
                <a:effectLst/>
                <a:latin typeface="Arial" panose="020B0604020202020204" pitchFamily="34" charset="0"/>
                <a:ea typeface="Calibri" panose="020F0502020204030204" pitchFamily="34" charset="0"/>
                <a:cs typeface="Arial" panose="020B0604020202020204" pitchFamily="34" charset="0"/>
              </a:rPr>
              <a:t>Bạn</a:t>
            </a:r>
            <a:r>
              <a:rPr lang="da-DK" sz="4400" dirty="0">
                <a:effectLst/>
                <a:latin typeface="Arial" panose="020B0604020202020204" pitchFamily="34" charset="0"/>
                <a:ea typeface="Calibri" panose="020F0502020204030204" pitchFamily="34" charset="0"/>
                <a:cs typeface="Arial" panose="020B0604020202020204" pitchFamily="34" charset="0"/>
              </a:rPr>
              <a:t> Thanh </a:t>
            </a:r>
            <a:r>
              <a:rPr lang="da-DK" sz="4400" dirty="0" err="1">
                <a:effectLst/>
                <a:latin typeface="Arial" panose="020B0604020202020204" pitchFamily="34" charset="0"/>
                <a:ea typeface="Calibri" panose="020F0502020204030204" pitchFamily="34" charset="0"/>
                <a:cs typeface="Arial" panose="020B0604020202020204" pitchFamily="34" charset="0"/>
              </a:rPr>
              <a:t>có</a:t>
            </a:r>
            <a:r>
              <a:rPr lang="da-DK" sz="4400" dirty="0">
                <a:effectLst/>
                <a:latin typeface="Arial" panose="020B0604020202020204" pitchFamily="34" charset="0"/>
                <a:ea typeface="Calibri" panose="020F0502020204030204" pitchFamily="34" charset="0"/>
                <a:cs typeface="Arial" panose="020B0604020202020204" pitchFamily="34" charset="0"/>
              </a:rPr>
              <a:t> 100 </a:t>
            </a:r>
            <a:r>
              <a:rPr lang="da-DK" sz="4400" dirty="0" err="1">
                <a:effectLst/>
                <a:latin typeface="Arial" panose="020B0604020202020204" pitchFamily="34" charset="0"/>
                <a:ea typeface="Calibri" panose="020F0502020204030204" pitchFamily="34" charset="0"/>
                <a:cs typeface="Arial" panose="020B0604020202020204" pitchFamily="34" charset="0"/>
              </a:rPr>
              <a:t>nghìn</a:t>
            </a:r>
            <a:r>
              <a:rPr lang="da-DK" sz="4400" dirty="0">
                <a:effectLst/>
                <a:latin typeface="Arial" panose="020B0604020202020204" pitchFamily="34" charset="0"/>
                <a:ea typeface="Calibri" panose="020F0502020204030204" pitchFamily="34" charset="0"/>
                <a:cs typeface="Arial" panose="020B0604020202020204" pitchFamily="34" charset="0"/>
              </a:rPr>
              <a:t> </a:t>
            </a:r>
            <a:r>
              <a:rPr lang="da-DK" sz="4400" dirty="0" err="1">
                <a:effectLst/>
                <a:latin typeface="Arial" panose="020B0604020202020204" pitchFamily="34" charset="0"/>
                <a:ea typeface="Calibri" panose="020F0502020204030204" pitchFamily="34" charset="0"/>
                <a:cs typeface="Arial" panose="020B0604020202020204" pitchFamily="34" charset="0"/>
              </a:rPr>
              <a:t>đồng</a:t>
            </a:r>
            <a:r>
              <a:rPr lang="da-DK" sz="4400" dirty="0">
                <a:effectLst/>
                <a:latin typeface="Arial" panose="020B0604020202020204" pitchFamily="34" charset="0"/>
                <a:ea typeface="Calibri" panose="020F0502020204030204" pitchFamily="34" charset="0"/>
                <a:cs typeface="Arial" panose="020B0604020202020204" pitchFamily="34" charset="0"/>
              </a:rPr>
              <a:t>. </a:t>
            </a:r>
            <a:r>
              <a:rPr lang="da-DK" sz="4400" dirty="0" err="1">
                <a:effectLst/>
                <a:latin typeface="Arial" panose="020B0604020202020204" pitchFamily="34" charset="0"/>
                <a:ea typeface="Calibri" panose="020F0502020204030204" pitchFamily="34" charset="0"/>
                <a:cs typeface="Arial" panose="020B0604020202020204" pitchFamily="34" charset="0"/>
              </a:rPr>
              <a:t>Bạn</a:t>
            </a:r>
            <a:r>
              <a:rPr lang="da-DK" sz="4400" dirty="0">
                <a:effectLst/>
                <a:latin typeface="Arial" panose="020B0604020202020204" pitchFamily="34" charset="0"/>
                <a:ea typeface="Calibri" panose="020F0502020204030204" pitchFamily="34" charset="0"/>
                <a:cs typeface="Arial" panose="020B0604020202020204" pitchFamily="34" charset="0"/>
              </a:rPr>
              <a:t> </a:t>
            </a:r>
            <a:r>
              <a:rPr lang="da-DK" sz="4400" dirty="0" err="1">
                <a:effectLst/>
                <a:latin typeface="Arial" panose="020B0604020202020204" pitchFamily="34" charset="0"/>
                <a:ea typeface="Calibri" panose="020F0502020204030204" pitchFamily="34" charset="0"/>
                <a:cs typeface="Arial" panose="020B0604020202020204" pitchFamily="34" charset="0"/>
              </a:rPr>
              <a:t>muốn</a:t>
            </a:r>
            <a:r>
              <a:rPr lang="da-DK" sz="4400" dirty="0">
                <a:effectLst/>
                <a:latin typeface="Arial" panose="020B0604020202020204" pitchFamily="34" charset="0"/>
                <a:ea typeface="Calibri" panose="020F0502020204030204" pitchFamily="34" charset="0"/>
                <a:cs typeface="Arial" panose="020B0604020202020204" pitchFamily="34" charset="0"/>
              </a:rPr>
              <a:t> </a:t>
            </a:r>
            <a:r>
              <a:rPr lang="da-DK" sz="4400" dirty="0" err="1">
                <a:effectLst/>
                <a:latin typeface="Arial" panose="020B0604020202020204" pitchFamily="34" charset="0"/>
                <a:ea typeface="Calibri" panose="020F0502020204030204" pitchFamily="34" charset="0"/>
                <a:cs typeface="Arial" panose="020B0604020202020204" pitchFamily="34" charset="0"/>
              </a:rPr>
              <a:t>mua</a:t>
            </a:r>
            <a:r>
              <a:rPr lang="da-DK" sz="4400" dirty="0">
                <a:effectLst/>
                <a:latin typeface="Arial" panose="020B0604020202020204" pitchFamily="34" charset="0"/>
                <a:ea typeface="Calibri" panose="020F0502020204030204" pitchFamily="34" charset="0"/>
                <a:cs typeface="Arial" panose="020B0604020202020204" pitchFamily="34" charset="0"/>
              </a:rPr>
              <a:t> </a:t>
            </a:r>
            <a:r>
              <a:rPr lang="da-DK" sz="4400" dirty="0" err="1">
                <a:effectLst/>
                <a:latin typeface="Arial" panose="020B0604020202020204" pitchFamily="34" charset="0"/>
                <a:ea typeface="Calibri" panose="020F0502020204030204" pitchFamily="34" charset="0"/>
                <a:cs typeface="Arial" panose="020B0604020202020204" pitchFamily="34" charset="0"/>
              </a:rPr>
              <a:t>một</a:t>
            </a:r>
            <a:r>
              <a:rPr lang="da-DK" sz="4400" dirty="0">
                <a:effectLst/>
                <a:latin typeface="Arial" panose="020B0604020202020204" pitchFamily="34" charset="0"/>
                <a:ea typeface="Calibri" panose="020F0502020204030204" pitchFamily="34" charset="0"/>
                <a:cs typeface="Arial" panose="020B0604020202020204" pitchFamily="34" charset="0"/>
              </a:rPr>
              <a:t> </a:t>
            </a:r>
            <a:r>
              <a:rPr lang="da-DK" sz="4400" dirty="0" err="1">
                <a:effectLst/>
                <a:latin typeface="Arial" panose="020B0604020202020204" pitchFamily="34" charset="0"/>
                <a:ea typeface="Calibri" panose="020F0502020204030204" pitchFamily="34" charset="0"/>
                <a:cs typeface="Arial" panose="020B0604020202020204" pitchFamily="34" charset="0"/>
              </a:rPr>
              <a:t>cái</a:t>
            </a:r>
            <a:r>
              <a:rPr lang="da-DK" sz="4400" dirty="0">
                <a:effectLst/>
                <a:latin typeface="Arial" panose="020B0604020202020204" pitchFamily="34" charset="0"/>
                <a:ea typeface="Calibri" panose="020F0502020204030204" pitchFamily="34" charset="0"/>
                <a:cs typeface="Arial" panose="020B0604020202020204" pitchFamily="34" charset="0"/>
              </a:rPr>
              <a:t> </a:t>
            </a:r>
            <a:r>
              <a:rPr lang="da-DK" sz="4400" dirty="0" err="1">
                <a:effectLst/>
                <a:latin typeface="Arial" panose="020B0604020202020204" pitchFamily="34" charset="0"/>
                <a:ea typeface="Calibri" panose="020F0502020204030204" pitchFamily="34" charset="0"/>
                <a:cs typeface="Arial" panose="020B0604020202020204" pitchFamily="34" charset="0"/>
              </a:rPr>
              <a:t>bút</a:t>
            </a:r>
            <a:r>
              <a:rPr lang="da-DK" sz="4400" dirty="0">
                <a:effectLst/>
                <a:latin typeface="Arial" panose="020B0604020202020204" pitchFamily="34" charset="0"/>
                <a:ea typeface="Calibri" panose="020F0502020204030204" pitchFamily="34" charset="0"/>
                <a:cs typeface="Arial" panose="020B0604020202020204" pitchFamily="34" charset="0"/>
              </a:rPr>
              <a:t> </a:t>
            </a:r>
            <a:r>
              <a:rPr lang="da-DK" sz="4400" dirty="0" err="1">
                <a:effectLst/>
                <a:latin typeface="Arial" panose="020B0604020202020204" pitchFamily="34" charset="0"/>
                <a:ea typeface="Calibri" panose="020F0502020204030204" pitchFamily="34" charset="0"/>
                <a:cs typeface="Arial" panose="020B0604020202020204" pitchFamily="34" charset="0"/>
              </a:rPr>
              <a:t>giá</a:t>
            </a:r>
            <a:r>
              <a:rPr lang="da-DK" sz="4400" dirty="0">
                <a:effectLst/>
                <a:latin typeface="Arial" panose="020B0604020202020204" pitchFamily="34" charset="0"/>
                <a:ea typeface="Calibri" panose="020F0502020204030204" pitchFamily="34" charset="0"/>
                <a:cs typeface="Arial" panose="020B0604020202020204" pitchFamily="34" charset="0"/>
              </a:rPr>
              <a:t> 18 </a:t>
            </a:r>
            <a:r>
              <a:rPr lang="da-DK" sz="4400" dirty="0" err="1">
                <a:effectLst/>
                <a:latin typeface="Arial" panose="020B0604020202020204" pitchFamily="34" charset="0"/>
                <a:ea typeface="Calibri" panose="020F0502020204030204" pitchFamily="34" charset="0"/>
                <a:cs typeface="Arial" panose="020B0604020202020204" pitchFamily="34" charset="0"/>
              </a:rPr>
              <a:t>nghìn</a:t>
            </a:r>
            <a:r>
              <a:rPr lang="da-DK" sz="4400" dirty="0">
                <a:effectLst/>
                <a:latin typeface="Arial" panose="020B0604020202020204" pitchFamily="34" charset="0"/>
                <a:ea typeface="Calibri" panose="020F0502020204030204" pitchFamily="34" charset="0"/>
                <a:cs typeface="Arial" panose="020B0604020202020204" pitchFamily="34" charset="0"/>
              </a:rPr>
              <a:t> </a:t>
            </a:r>
            <a:r>
              <a:rPr lang="da-DK" sz="4400" dirty="0" err="1">
                <a:effectLst/>
                <a:latin typeface="Arial" panose="020B0604020202020204" pitchFamily="34" charset="0"/>
                <a:ea typeface="Calibri" panose="020F0502020204030204" pitchFamily="34" charset="0"/>
                <a:cs typeface="Arial" panose="020B0604020202020204" pitchFamily="34" charset="0"/>
              </a:rPr>
              <a:t>đồng</a:t>
            </a:r>
            <a:r>
              <a:rPr lang="da-DK" sz="4400" dirty="0">
                <a:effectLst/>
                <a:latin typeface="Arial" panose="020B0604020202020204" pitchFamily="34" charset="0"/>
                <a:ea typeface="Calibri" panose="020F0502020204030204" pitchFamily="34" charset="0"/>
                <a:cs typeface="Arial" panose="020B0604020202020204" pitchFamily="34" charset="0"/>
              </a:rPr>
              <a:t> </a:t>
            </a:r>
            <a:r>
              <a:rPr lang="da-DK" sz="4400" dirty="0" err="1">
                <a:effectLst/>
                <a:latin typeface="Arial" panose="020B0604020202020204" pitchFamily="34" charset="0"/>
                <a:ea typeface="Calibri" panose="020F0502020204030204" pitchFamily="34" charset="0"/>
                <a:cs typeface="Arial" panose="020B0604020202020204" pitchFamily="34" charset="0"/>
              </a:rPr>
              <a:t>và</a:t>
            </a:r>
            <a:r>
              <a:rPr lang="da-DK" sz="4400" dirty="0">
                <a:effectLst/>
                <a:latin typeface="Arial" panose="020B0604020202020204" pitchFamily="34" charset="0"/>
                <a:ea typeface="Calibri" panose="020F0502020204030204" pitchFamily="34" charset="0"/>
                <a:cs typeface="Arial" panose="020B0604020202020204" pitchFamily="34" charset="0"/>
              </a:rPr>
              <a:t> </a:t>
            </a:r>
            <a:r>
              <a:rPr lang="da-DK" sz="4400" dirty="0" err="1">
                <a:effectLst/>
                <a:latin typeface="Arial" panose="020B0604020202020204" pitchFamily="34" charset="0"/>
                <a:ea typeface="Calibri" panose="020F0502020204030204" pitchFamily="34" charset="0"/>
                <a:cs typeface="Arial" panose="020B0604020202020204" pitchFamily="34" charset="0"/>
              </a:rPr>
              <a:t>một</a:t>
            </a:r>
            <a:r>
              <a:rPr lang="da-DK" sz="4400" dirty="0">
                <a:effectLst/>
                <a:latin typeface="Arial" panose="020B0604020202020204" pitchFamily="34" charset="0"/>
                <a:ea typeface="Calibri" panose="020F0502020204030204" pitchFamily="34" charset="0"/>
                <a:cs typeface="Arial" panose="020B0604020202020204" pitchFamily="34" charset="0"/>
              </a:rPr>
              <a:t> </a:t>
            </a:r>
            <a:r>
              <a:rPr lang="da-DK" sz="4400" dirty="0" err="1">
                <a:effectLst/>
                <a:latin typeface="Arial" panose="020B0604020202020204" pitchFamily="34" charset="0"/>
                <a:ea typeface="Calibri" panose="020F0502020204030204" pitchFamily="34" charset="0"/>
                <a:cs typeface="Arial" panose="020B0604020202020204" pitchFamily="34" charset="0"/>
              </a:rPr>
              <a:t>số</a:t>
            </a:r>
            <a:r>
              <a:rPr lang="da-DK" sz="4400" dirty="0">
                <a:effectLst/>
                <a:latin typeface="Arial" panose="020B0604020202020204" pitchFamily="34" charset="0"/>
                <a:ea typeface="Calibri" panose="020F0502020204030204" pitchFamily="34" charset="0"/>
                <a:cs typeface="Arial" panose="020B0604020202020204" pitchFamily="34" charset="0"/>
              </a:rPr>
              <a:t> </a:t>
            </a:r>
            <a:r>
              <a:rPr lang="da-DK" sz="4400" dirty="0" err="1">
                <a:effectLst/>
                <a:latin typeface="Arial" panose="020B0604020202020204" pitchFamily="34" charset="0"/>
                <a:ea typeface="Calibri" panose="020F0502020204030204" pitchFamily="34" charset="0"/>
                <a:cs typeface="Arial" panose="020B0604020202020204" pitchFamily="34" charset="0"/>
              </a:rPr>
              <a:t>quyển</a:t>
            </a:r>
            <a:r>
              <a:rPr lang="da-DK" sz="4400" dirty="0">
                <a:effectLst/>
                <a:latin typeface="Arial" panose="020B0604020202020204" pitchFamily="34" charset="0"/>
                <a:ea typeface="Calibri" panose="020F0502020204030204" pitchFamily="34" charset="0"/>
                <a:cs typeface="Arial" panose="020B0604020202020204" pitchFamily="34" charset="0"/>
              </a:rPr>
              <a:t> </a:t>
            </a:r>
            <a:r>
              <a:rPr lang="da-DK" sz="4400" dirty="0" err="1">
                <a:effectLst/>
                <a:latin typeface="Arial" panose="020B0604020202020204" pitchFamily="34" charset="0"/>
                <a:ea typeface="Calibri" panose="020F0502020204030204" pitchFamily="34" charset="0"/>
                <a:cs typeface="Arial" panose="020B0604020202020204" pitchFamily="34" charset="0"/>
              </a:rPr>
              <a:t>vở</a:t>
            </a:r>
            <a:r>
              <a:rPr lang="da-DK" sz="4400" dirty="0">
                <a:effectLst/>
                <a:latin typeface="Arial" panose="020B0604020202020204" pitchFamily="34" charset="0"/>
                <a:ea typeface="Calibri" panose="020F0502020204030204" pitchFamily="34" charset="0"/>
                <a:cs typeface="Arial" panose="020B0604020202020204" pitchFamily="34" charset="0"/>
              </a:rPr>
              <a:t>, </a:t>
            </a:r>
            <a:r>
              <a:rPr lang="da-DK" sz="4400" dirty="0" err="1">
                <a:effectLst/>
                <a:latin typeface="Arial" panose="020B0604020202020204" pitchFamily="34" charset="0"/>
                <a:ea typeface="Calibri" panose="020F0502020204030204" pitchFamily="34" charset="0"/>
                <a:cs typeface="Arial" panose="020B0604020202020204" pitchFamily="34" charset="0"/>
              </a:rPr>
              <a:t>mỗi</a:t>
            </a:r>
            <a:r>
              <a:rPr lang="da-DK" sz="4400" dirty="0">
                <a:effectLst/>
                <a:latin typeface="Arial" panose="020B0604020202020204" pitchFamily="34" charset="0"/>
                <a:ea typeface="Calibri" panose="020F0502020204030204" pitchFamily="34" charset="0"/>
                <a:cs typeface="Arial" panose="020B0604020202020204" pitchFamily="34" charset="0"/>
              </a:rPr>
              <a:t> </a:t>
            </a:r>
            <a:r>
              <a:rPr lang="da-DK" sz="4400" dirty="0" err="1">
                <a:effectLst/>
                <a:latin typeface="Arial" panose="020B0604020202020204" pitchFamily="34" charset="0"/>
                <a:ea typeface="Calibri" panose="020F0502020204030204" pitchFamily="34" charset="0"/>
                <a:cs typeface="Arial" panose="020B0604020202020204" pitchFamily="34" charset="0"/>
              </a:rPr>
              <a:t>quyển</a:t>
            </a:r>
            <a:r>
              <a:rPr lang="da-DK" sz="4400" dirty="0">
                <a:effectLst/>
                <a:latin typeface="Arial" panose="020B0604020202020204" pitchFamily="34" charset="0"/>
                <a:ea typeface="Calibri" panose="020F0502020204030204" pitchFamily="34" charset="0"/>
                <a:cs typeface="Arial" panose="020B0604020202020204" pitchFamily="34" charset="0"/>
              </a:rPr>
              <a:t> </a:t>
            </a:r>
            <a:r>
              <a:rPr lang="da-DK" sz="4400" dirty="0" err="1">
                <a:effectLst/>
                <a:latin typeface="Arial" panose="020B0604020202020204" pitchFamily="34" charset="0"/>
                <a:ea typeface="Calibri" panose="020F0502020204030204" pitchFamily="34" charset="0"/>
                <a:cs typeface="Arial" panose="020B0604020202020204" pitchFamily="34" charset="0"/>
              </a:rPr>
              <a:t>vở</a:t>
            </a:r>
            <a:r>
              <a:rPr lang="da-DK" sz="4400" dirty="0">
                <a:effectLst/>
                <a:latin typeface="Arial" panose="020B0604020202020204" pitchFamily="34" charset="0"/>
                <a:ea typeface="Calibri" panose="020F0502020204030204" pitchFamily="34" charset="0"/>
                <a:cs typeface="Arial" panose="020B0604020202020204" pitchFamily="34" charset="0"/>
              </a:rPr>
              <a:t> </a:t>
            </a:r>
            <a:r>
              <a:rPr lang="da-DK" sz="4400" dirty="0" err="1">
                <a:effectLst/>
                <a:latin typeface="Arial" panose="020B0604020202020204" pitchFamily="34" charset="0"/>
                <a:ea typeface="Calibri" panose="020F0502020204030204" pitchFamily="34" charset="0"/>
                <a:cs typeface="Arial" panose="020B0604020202020204" pitchFamily="34" charset="0"/>
              </a:rPr>
              <a:t>giá</a:t>
            </a:r>
            <a:r>
              <a:rPr lang="da-DK" sz="4400" dirty="0">
                <a:effectLst/>
                <a:latin typeface="Arial" panose="020B0604020202020204" pitchFamily="34" charset="0"/>
                <a:ea typeface="Calibri" panose="020F0502020204030204" pitchFamily="34" charset="0"/>
                <a:cs typeface="Arial" panose="020B0604020202020204" pitchFamily="34" charset="0"/>
              </a:rPr>
              <a:t> 7 </a:t>
            </a:r>
            <a:r>
              <a:rPr lang="da-DK" sz="4400" dirty="0" err="1">
                <a:effectLst/>
                <a:latin typeface="Arial" panose="020B0604020202020204" pitchFamily="34" charset="0"/>
                <a:ea typeface="Calibri" panose="020F0502020204030204" pitchFamily="34" charset="0"/>
                <a:cs typeface="Arial" panose="020B0604020202020204" pitchFamily="34" charset="0"/>
              </a:rPr>
              <a:t>nghìn</a:t>
            </a:r>
            <a:r>
              <a:rPr lang="da-DK" sz="4400" dirty="0">
                <a:effectLst/>
                <a:latin typeface="Arial" panose="020B0604020202020204" pitchFamily="34" charset="0"/>
                <a:ea typeface="Calibri" panose="020F0502020204030204" pitchFamily="34" charset="0"/>
                <a:cs typeface="Arial" panose="020B0604020202020204" pitchFamily="34" charset="0"/>
              </a:rPr>
              <a:t> </a:t>
            </a:r>
            <a:r>
              <a:rPr lang="da-DK" sz="4400" dirty="0" err="1">
                <a:effectLst/>
                <a:latin typeface="Arial" panose="020B0604020202020204" pitchFamily="34" charset="0"/>
                <a:ea typeface="Calibri" panose="020F0502020204030204" pitchFamily="34" charset="0"/>
                <a:cs typeface="Arial" panose="020B0604020202020204" pitchFamily="34" charset="0"/>
              </a:rPr>
              <a:t>đồng</a:t>
            </a:r>
            <a:r>
              <a:rPr lang="da-DK" sz="4400" dirty="0">
                <a:effectLst/>
                <a:latin typeface="Arial" panose="020B0604020202020204" pitchFamily="34" charset="0"/>
                <a:ea typeface="Calibri" panose="020F0502020204030204" pitchFamily="34" charset="0"/>
                <a:cs typeface="Arial" panose="020B0604020202020204" pitchFamily="34" charset="0"/>
              </a:rPr>
              <a:t>. </a:t>
            </a:r>
            <a:r>
              <a:rPr lang="da-DK" sz="4400" dirty="0" err="1">
                <a:effectLst/>
                <a:latin typeface="Arial" panose="020B0604020202020204" pitchFamily="34" charset="0"/>
                <a:ea typeface="Calibri" panose="020F0502020204030204" pitchFamily="34" charset="0"/>
                <a:cs typeface="Arial" panose="020B0604020202020204" pitchFamily="34" charset="0"/>
              </a:rPr>
              <a:t>Hỏi</a:t>
            </a:r>
            <a:r>
              <a:rPr lang="da-DK" sz="4400" dirty="0">
                <a:effectLst/>
                <a:latin typeface="Arial" panose="020B0604020202020204" pitchFamily="34" charset="0"/>
                <a:ea typeface="Calibri" panose="020F0502020204030204" pitchFamily="34" charset="0"/>
                <a:cs typeface="Arial" panose="020B0604020202020204" pitchFamily="34" charset="0"/>
              </a:rPr>
              <a:t> </a:t>
            </a:r>
            <a:r>
              <a:rPr lang="da-DK" sz="4400" dirty="0" err="1">
                <a:effectLst/>
                <a:latin typeface="Arial" panose="020B0604020202020204" pitchFamily="34" charset="0"/>
                <a:ea typeface="Calibri" panose="020F0502020204030204" pitchFamily="34" charset="0"/>
                <a:cs typeface="Arial" panose="020B0604020202020204" pitchFamily="34" charset="0"/>
              </a:rPr>
              <a:t>bạn</a:t>
            </a:r>
            <a:r>
              <a:rPr lang="da-DK" sz="4400" dirty="0">
                <a:effectLst/>
                <a:latin typeface="Arial" panose="020B0604020202020204" pitchFamily="34" charset="0"/>
                <a:ea typeface="Calibri" panose="020F0502020204030204" pitchFamily="34" charset="0"/>
                <a:cs typeface="Arial" panose="020B0604020202020204" pitchFamily="34" charset="0"/>
              </a:rPr>
              <a:t> Thanh </a:t>
            </a:r>
            <a:r>
              <a:rPr lang="da-DK" sz="4400" dirty="0" err="1">
                <a:effectLst/>
                <a:latin typeface="Arial" panose="020B0604020202020204" pitchFamily="34" charset="0"/>
                <a:ea typeface="Calibri" panose="020F0502020204030204" pitchFamily="34" charset="0"/>
                <a:cs typeface="Arial" panose="020B0604020202020204" pitchFamily="34" charset="0"/>
              </a:rPr>
              <a:t>mua</a:t>
            </a:r>
            <a:r>
              <a:rPr lang="da-DK" sz="4400" dirty="0">
                <a:effectLst/>
                <a:latin typeface="Arial" panose="020B0604020202020204" pitchFamily="34" charset="0"/>
                <a:ea typeface="Calibri" panose="020F0502020204030204" pitchFamily="34" charset="0"/>
                <a:cs typeface="Arial" panose="020B0604020202020204" pitchFamily="34" charset="0"/>
              </a:rPr>
              <a:t> </a:t>
            </a:r>
            <a:r>
              <a:rPr lang="da-DK" sz="4400" dirty="0" err="1">
                <a:effectLst/>
                <a:latin typeface="Arial" panose="020B0604020202020204" pitchFamily="34" charset="0"/>
                <a:ea typeface="Calibri" panose="020F0502020204030204" pitchFamily="34" charset="0"/>
                <a:cs typeface="Arial" panose="020B0604020202020204" pitchFamily="34" charset="0"/>
              </a:rPr>
              <a:t>được</a:t>
            </a:r>
            <a:r>
              <a:rPr lang="da-DK" sz="4400" dirty="0">
                <a:effectLst/>
                <a:latin typeface="Arial" panose="020B0604020202020204" pitchFamily="34" charset="0"/>
                <a:ea typeface="Calibri" panose="020F0502020204030204" pitchFamily="34" charset="0"/>
                <a:cs typeface="Arial" panose="020B0604020202020204" pitchFamily="34" charset="0"/>
              </a:rPr>
              <a:t> </a:t>
            </a:r>
            <a:r>
              <a:rPr lang="da-DK" sz="4400" dirty="0" err="1">
                <a:effectLst/>
                <a:latin typeface="Arial" panose="020B0604020202020204" pitchFamily="34" charset="0"/>
                <a:ea typeface="Calibri" panose="020F0502020204030204" pitchFamily="34" charset="0"/>
                <a:cs typeface="Arial" panose="020B0604020202020204" pitchFamily="34" charset="0"/>
              </a:rPr>
              <a:t>nhiều</a:t>
            </a:r>
            <a:r>
              <a:rPr lang="da-DK" sz="4400" dirty="0">
                <a:effectLst/>
                <a:latin typeface="Arial" panose="020B0604020202020204" pitchFamily="34" charset="0"/>
                <a:ea typeface="Calibri" panose="020F0502020204030204" pitchFamily="34" charset="0"/>
                <a:cs typeface="Arial" panose="020B0604020202020204" pitchFamily="34" charset="0"/>
              </a:rPr>
              <a:t> </a:t>
            </a:r>
            <a:r>
              <a:rPr lang="da-DK" sz="4400" dirty="0" err="1">
                <a:effectLst/>
                <a:latin typeface="Arial" panose="020B0604020202020204" pitchFamily="34" charset="0"/>
                <a:ea typeface="Calibri" panose="020F0502020204030204" pitchFamily="34" charset="0"/>
                <a:cs typeface="Arial" panose="020B0604020202020204" pitchFamily="34" charset="0"/>
              </a:rPr>
              <a:t>nhất</a:t>
            </a:r>
            <a:r>
              <a:rPr lang="da-DK" sz="4400" dirty="0">
                <a:effectLst/>
                <a:latin typeface="Arial" panose="020B0604020202020204" pitchFamily="34" charset="0"/>
                <a:ea typeface="Calibri" panose="020F0502020204030204" pitchFamily="34" charset="0"/>
                <a:cs typeface="Arial" panose="020B0604020202020204" pitchFamily="34" charset="0"/>
              </a:rPr>
              <a:t> </a:t>
            </a:r>
            <a:r>
              <a:rPr lang="da-DK" sz="4400" dirty="0" err="1">
                <a:effectLst/>
                <a:latin typeface="Arial" panose="020B0604020202020204" pitchFamily="34" charset="0"/>
                <a:ea typeface="Calibri" panose="020F0502020204030204" pitchFamily="34" charset="0"/>
                <a:cs typeface="Arial" panose="020B0604020202020204" pitchFamily="34" charset="0"/>
              </a:rPr>
              <a:t>bao</a:t>
            </a:r>
            <a:r>
              <a:rPr lang="da-DK" sz="4400" dirty="0">
                <a:effectLst/>
                <a:latin typeface="Arial" panose="020B0604020202020204" pitchFamily="34" charset="0"/>
                <a:ea typeface="Calibri" panose="020F0502020204030204" pitchFamily="34" charset="0"/>
                <a:cs typeface="Arial" panose="020B0604020202020204" pitchFamily="34" charset="0"/>
              </a:rPr>
              <a:t> </a:t>
            </a:r>
            <a:r>
              <a:rPr lang="da-DK" sz="4400" dirty="0" err="1">
                <a:effectLst/>
                <a:latin typeface="Arial" panose="020B0604020202020204" pitchFamily="34" charset="0"/>
                <a:ea typeface="Calibri" panose="020F0502020204030204" pitchFamily="34" charset="0"/>
                <a:cs typeface="Arial" panose="020B0604020202020204" pitchFamily="34" charset="0"/>
              </a:rPr>
              <a:t>nhiêu</a:t>
            </a:r>
            <a:r>
              <a:rPr lang="da-DK" sz="4400" dirty="0">
                <a:effectLst/>
                <a:latin typeface="Arial" panose="020B0604020202020204" pitchFamily="34" charset="0"/>
                <a:ea typeface="Calibri" panose="020F0502020204030204" pitchFamily="34" charset="0"/>
                <a:cs typeface="Arial" panose="020B0604020202020204" pitchFamily="34" charset="0"/>
              </a:rPr>
              <a:t> </a:t>
            </a:r>
            <a:r>
              <a:rPr lang="da-DK" sz="4400" dirty="0" err="1">
                <a:effectLst/>
                <a:latin typeface="Arial" panose="020B0604020202020204" pitchFamily="34" charset="0"/>
                <a:ea typeface="Calibri" panose="020F0502020204030204" pitchFamily="34" charset="0"/>
                <a:cs typeface="Arial" panose="020B0604020202020204" pitchFamily="34" charset="0"/>
              </a:rPr>
              <a:t>quyển</a:t>
            </a:r>
            <a:r>
              <a:rPr lang="da-DK" sz="4400" dirty="0">
                <a:effectLst/>
                <a:latin typeface="Arial" panose="020B0604020202020204" pitchFamily="34" charset="0"/>
                <a:ea typeface="Calibri" panose="020F0502020204030204" pitchFamily="34" charset="0"/>
                <a:cs typeface="Arial" panose="020B0604020202020204" pitchFamily="34" charset="0"/>
              </a:rPr>
              <a:t> </a:t>
            </a:r>
            <a:r>
              <a:rPr lang="da-DK" sz="4400" dirty="0" err="1">
                <a:effectLst/>
                <a:latin typeface="Arial" panose="020B0604020202020204" pitchFamily="34" charset="0"/>
                <a:ea typeface="Calibri" panose="020F0502020204030204" pitchFamily="34" charset="0"/>
                <a:cs typeface="Arial" panose="020B0604020202020204" pitchFamily="34" charset="0"/>
              </a:rPr>
              <a:t>vở</a:t>
            </a:r>
            <a:r>
              <a:rPr lang="da-DK" sz="4400" dirty="0">
                <a:effectLst/>
                <a:latin typeface="Arial" panose="020B0604020202020204" pitchFamily="34" charset="0"/>
                <a:ea typeface="Calibri" panose="020F0502020204030204" pitchFamily="34" charset="0"/>
                <a:cs typeface="Arial" panose="020B0604020202020204" pitchFamily="34" charset="0"/>
              </a:rPr>
              <a:t>?</a:t>
            </a:r>
            <a:endParaRPr lang="en-VN" sz="4400" dirty="0">
              <a:effectLst/>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dissolve">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46220"/>
          <a:stretch/>
        </p:blipFill>
        <p:spPr>
          <a:xfrm>
            <a:off x="0" y="6047747"/>
            <a:ext cx="18288000" cy="4239255"/>
          </a:xfrm>
          <a:prstGeom prst="rect">
            <a:avLst/>
          </a:prstGeom>
        </p:spPr>
      </p:pic>
      <mc:AlternateContent xmlns:mc="http://schemas.openxmlformats.org/markup-compatibility/2006" xmlns:a14="http://schemas.microsoft.com/office/drawing/2010/main">
        <mc:Choice Requires="a14">
          <p:sp>
            <p:nvSpPr>
              <p:cNvPr id="1050" name="Rectangle: Rounded Corners 1049">
                <a:extLst>
                  <a:ext uri="{FF2B5EF4-FFF2-40B4-BE49-F238E27FC236}">
                    <a16:creationId xmlns:a16="http://schemas.microsoft.com/office/drawing/2014/main" id="{EF73749A-D73F-A533-3960-BFBD06CAF859}"/>
                  </a:ext>
                </a:extLst>
              </p:cNvPr>
              <p:cNvSpPr/>
              <p:nvPr/>
            </p:nvSpPr>
            <p:spPr>
              <a:xfrm>
                <a:off x="1004207" y="7923479"/>
                <a:ext cx="16279586" cy="1612623"/>
              </a:xfrm>
              <a:prstGeom prst="roundRect">
                <a:avLst/>
              </a:prstGeom>
              <a:solidFill>
                <a:schemeClr val="bg1"/>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800" dirty="0">
                    <a:solidFill>
                      <a:schemeClr val="tx1"/>
                    </a:solidFill>
                    <a:cs typeface="Arial" panose="020B0604020202020204" pitchFamily="34" charset="0"/>
                  </a:rPr>
                  <a:t>A. </a:t>
                </a:r>
                <a14:m>
                  <m:oMath xmlns:m="http://schemas.openxmlformats.org/officeDocument/2006/math">
                    <m:r>
                      <a:rPr lang="vi-VN" sz="4800">
                        <a:solidFill>
                          <a:schemeClr val="tx1"/>
                        </a:solidFill>
                        <a:latin typeface="Cambria Math" panose="02040503050406030204" pitchFamily="18" charset="0"/>
                      </a:rPr>
                      <m:t>4</m:t>
                    </m:r>
                    <m:r>
                      <m:rPr>
                        <m:sty m:val="p"/>
                      </m:rPr>
                      <a:rPr lang="vi-VN" sz="4800">
                        <a:solidFill>
                          <a:schemeClr val="tx1"/>
                        </a:solidFill>
                        <a:latin typeface="Cambria Math" panose="02040503050406030204" pitchFamily="18" charset="0"/>
                      </a:rPr>
                      <m:t>km</m:t>
                    </m:r>
                    <m:r>
                      <a:rPr lang="vi-VN" sz="4800">
                        <a:solidFill>
                          <a:schemeClr val="tx1"/>
                        </a:solidFill>
                        <a:latin typeface="Cambria Math" panose="02040503050406030204" pitchFamily="18" charset="0"/>
                      </a:rPr>
                      <m:t>/</m:t>
                    </m:r>
                    <m:r>
                      <m:rPr>
                        <m:sty m:val="p"/>
                      </m:rPr>
                      <a:rPr lang="vi-VN" sz="4800">
                        <a:solidFill>
                          <a:schemeClr val="tx1"/>
                        </a:solidFill>
                        <a:latin typeface="Cambria Math" panose="02040503050406030204" pitchFamily="18" charset="0"/>
                      </a:rPr>
                      <m:t>h</m:t>
                    </m:r>
                  </m:oMath>
                </a14:m>
                <a:endParaRPr lang="vi-VN" sz="4800" noProof="1">
                  <a:solidFill>
                    <a:schemeClr val="tx1"/>
                  </a:solidFill>
                  <a:latin typeface="Arial" panose="020B0604020202020204" pitchFamily="34" charset="0"/>
                  <a:cs typeface="Arial" panose="020B0604020202020204" pitchFamily="34" charset="0"/>
                </a:endParaRPr>
              </a:p>
            </p:txBody>
          </p:sp>
        </mc:Choice>
        <mc:Fallback xmlns="">
          <p:sp>
            <p:nvSpPr>
              <p:cNvPr id="1050" name="Rectangle: Rounded Corners 1049">
                <a:extLst>
                  <a:ext uri="{FF2B5EF4-FFF2-40B4-BE49-F238E27FC236}">
                    <a16:creationId xmlns:a16="http://schemas.microsoft.com/office/drawing/2014/main" id="{EF73749A-D73F-A533-3960-BFBD06CAF859}"/>
                  </a:ext>
                </a:extLst>
              </p:cNvPr>
              <p:cNvSpPr>
                <a:spLocks noRot="1" noChangeAspect="1" noMove="1" noResize="1" noEditPoints="1" noAdjustHandles="1" noChangeArrowheads="1" noChangeShapeType="1" noTextEdit="1"/>
              </p:cNvSpPr>
              <p:nvPr/>
            </p:nvSpPr>
            <p:spPr>
              <a:xfrm>
                <a:off x="1004207" y="7923479"/>
                <a:ext cx="16279586" cy="1612623"/>
              </a:xfrm>
              <a:prstGeom prst="roundRect">
                <a:avLst/>
              </a:prstGeom>
              <a:blipFill>
                <a:blip r:embed="rId4"/>
                <a:stretch>
                  <a:fillRect/>
                </a:stretch>
              </a:blipFill>
              <a:ln>
                <a:solidFill>
                  <a:schemeClr val="accent5">
                    <a:lumMod val="60000"/>
                    <a:lumOff val="40000"/>
                  </a:schemeClr>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1051" name="Rectangle: Rounded Corners 1050">
                <a:extLst>
                  <a:ext uri="{FF2B5EF4-FFF2-40B4-BE49-F238E27FC236}">
                    <a16:creationId xmlns:a16="http://schemas.microsoft.com/office/drawing/2014/main" id="{DE6E00C5-F557-EFA5-65E2-47EA80DE9FAA}"/>
                  </a:ext>
                </a:extLst>
              </p:cNvPr>
              <p:cNvSpPr/>
              <p:nvPr/>
            </p:nvSpPr>
            <p:spPr>
              <a:xfrm>
                <a:off x="381540" y="772065"/>
                <a:ext cx="17520341" cy="6688027"/>
              </a:xfrm>
              <a:prstGeom prst="roundRect">
                <a:avLst/>
              </a:prstGeom>
              <a:solidFill>
                <a:schemeClr val="bg1"/>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vi-VN" sz="4400" b="1" noProof="1">
                    <a:solidFill>
                      <a:schemeClr val="accent5"/>
                    </a:solidFill>
                    <a:latin typeface="Arial" panose="020B0604020202020204" pitchFamily="34" charset="0"/>
                    <a:cs typeface="Arial" panose="020B0604020202020204" pitchFamily="34" charset="0"/>
                  </a:rPr>
                  <a:t>Câu hỏi</a:t>
                </a:r>
                <a:r>
                  <a:rPr lang="en-US" sz="4400" b="1" noProof="1">
                    <a:solidFill>
                      <a:schemeClr val="accent5"/>
                    </a:solidFill>
                    <a:latin typeface="Arial" panose="020B0604020202020204" pitchFamily="34" charset="0"/>
                    <a:cs typeface="Arial" panose="020B0604020202020204" pitchFamily="34" charset="0"/>
                  </a:rPr>
                  <a:t> 5: </a:t>
                </a:r>
                <a:r>
                  <a:rPr lang="vi-VN" sz="4400" dirty="0">
                    <a:solidFill>
                      <a:schemeClr val="tx1"/>
                    </a:solidFill>
                    <a:latin typeface="Arial" panose="020B0604020202020204" pitchFamily="34" charset="0"/>
                    <a:cs typeface="Arial" panose="020B0604020202020204" pitchFamily="34" charset="0"/>
                  </a:rPr>
                  <a:t>Hôm nay Hoa ra khỏi nhà lúc 7 giờ và cần đến trường trước 7 giờ 30 phút. Biết quãng đường từ nhà đến trường dài 2km. Vậy Hoa phải đi với vận tốc lớn nhất là bao nhiêu để kịp thời gian đến trường như dự dịnh.</a:t>
                </a:r>
                <a:endParaRPr lang="en-VN" sz="4400" dirty="0">
                  <a:solidFill>
                    <a:schemeClr val="tx1"/>
                  </a:solidFill>
                  <a:latin typeface="Arial" panose="020B0604020202020204" pitchFamily="34" charset="0"/>
                  <a:cs typeface="Arial" panose="020B0604020202020204" pitchFamily="34" charset="0"/>
                </a:endParaRPr>
              </a:p>
              <a:p>
                <a:pPr>
                  <a:lnSpc>
                    <a:spcPct val="150000"/>
                  </a:lnSpc>
                </a:pPr>
                <a:r>
                  <a:rPr lang="vi-VN" sz="4400" dirty="0">
                    <a:solidFill>
                      <a:schemeClr val="tx1"/>
                    </a:solidFill>
                    <a:latin typeface="Arial" panose="020B0604020202020204" pitchFamily="34" charset="0"/>
                    <a:cs typeface="Arial" panose="020B0604020202020204" pitchFamily="34" charset="0"/>
                  </a:rPr>
                  <a:t>			A. </a:t>
                </a:r>
                <a14:m>
                  <m:oMath xmlns:m="http://schemas.openxmlformats.org/officeDocument/2006/math">
                    <m:r>
                      <a:rPr lang="vi-VN" sz="4400" b="0" i="0">
                        <a:solidFill>
                          <a:schemeClr val="tx1"/>
                        </a:solidFill>
                        <a:latin typeface="Cambria Math" panose="02040503050406030204" pitchFamily="18" charset="0"/>
                      </a:rPr>
                      <m:t>4</m:t>
                    </m:r>
                    <m:r>
                      <m:rPr>
                        <m:sty m:val="p"/>
                      </m:rPr>
                      <a:rPr lang="vi-VN" sz="4400" b="0" i="0">
                        <a:solidFill>
                          <a:schemeClr val="tx1"/>
                        </a:solidFill>
                        <a:latin typeface="Cambria Math" panose="02040503050406030204" pitchFamily="18" charset="0"/>
                      </a:rPr>
                      <m:t>km</m:t>
                    </m:r>
                    <m:r>
                      <a:rPr lang="vi-VN" sz="4400" b="0" i="0">
                        <a:solidFill>
                          <a:schemeClr val="tx1"/>
                        </a:solidFill>
                        <a:latin typeface="Cambria Math" panose="02040503050406030204" pitchFamily="18" charset="0"/>
                      </a:rPr>
                      <m:t>/</m:t>
                    </m:r>
                    <m:r>
                      <m:rPr>
                        <m:sty m:val="p"/>
                      </m:rPr>
                      <a:rPr lang="vi-VN" sz="4400" b="0" i="0">
                        <a:solidFill>
                          <a:schemeClr val="tx1"/>
                        </a:solidFill>
                        <a:latin typeface="Cambria Math" panose="02040503050406030204" pitchFamily="18" charset="0"/>
                      </a:rPr>
                      <m:t>h</m:t>
                    </m:r>
                  </m:oMath>
                </a14:m>
                <a:r>
                  <a:rPr lang="vi-VN" sz="4400" dirty="0">
                    <a:solidFill>
                      <a:schemeClr val="tx1"/>
                    </a:solidFill>
                    <a:latin typeface="Arial" panose="020B0604020202020204" pitchFamily="34" charset="0"/>
                    <a:cs typeface="Arial" panose="020B0604020202020204" pitchFamily="34" charset="0"/>
                  </a:rPr>
                  <a:t>.						B. </a:t>
                </a:r>
                <a14:m>
                  <m:oMath xmlns:m="http://schemas.openxmlformats.org/officeDocument/2006/math">
                    <m:r>
                      <a:rPr lang="vi-VN" sz="4400" b="0" i="0">
                        <a:solidFill>
                          <a:schemeClr val="tx1"/>
                        </a:solidFill>
                        <a:latin typeface="Cambria Math" panose="02040503050406030204" pitchFamily="18" charset="0"/>
                      </a:rPr>
                      <m:t>5</m:t>
                    </m:r>
                    <m:r>
                      <m:rPr>
                        <m:sty m:val="p"/>
                      </m:rPr>
                      <a:rPr lang="vi-VN" sz="4400" b="0" i="0">
                        <a:solidFill>
                          <a:schemeClr val="tx1"/>
                        </a:solidFill>
                        <a:latin typeface="Cambria Math" panose="02040503050406030204" pitchFamily="18" charset="0"/>
                      </a:rPr>
                      <m:t>km</m:t>
                    </m:r>
                    <m:r>
                      <a:rPr lang="vi-VN" sz="4400" b="0" i="0">
                        <a:solidFill>
                          <a:schemeClr val="tx1"/>
                        </a:solidFill>
                        <a:latin typeface="Cambria Math" panose="02040503050406030204" pitchFamily="18" charset="0"/>
                      </a:rPr>
                      <m:t>/</m:t>
                    </m:r>
                    <m:r>
                      <m:rPr>
                        <m:sty m:val="p"/>
                      </m:rPr>
                      <a:rPr lang="vi-VN" sz="4400" b="0" i="0">
                        <a:solidFill>
                          <a:schemeClr val="tx1"/>
                        </a:solidFill>
                        <a:latin typeface="Cambria Math" panose="02040503050406030204" pitchFamily="18" charset="0"/>
                      </a:rPr>
                      <m:t>h</m:t>
                    </m:r>
                  </m:oMath>
                </a14:m>
                <a:r>
                  <a:rPr lang="vi-VN" sz="4400" dirty="0">
                    <a:solidFill>
                      <a:schemeClr val="tx1"/>
                    </a:solidFill>
                    <a:latin typeface="Arial" panose="020B0604020202020204" pitchFamily="34" charset="0"/>
                    <a:cs typeface="Arial" panose="020B0604020202020204" pitchFamily="34" charset="0"/>
                  </a:rPr>
                  <a:t>.			</a:t>
                </a:r>
                <a:endParaRPr lang="en-VN" sz="4400" dirty="0">
                  <a:solidFill>
                    <a:schemeClr val="tx1"/>
                  </a:solidFill>
                  <a:latin typeface="Arial" panose="020B0604020202020204" pitchFamily="34" charset="0"/>
                  <a:cs typeface="Arial" panose="020B0604020202020204" pitchFamily="34" charset="0"/>
                </a:endParaRPr>
              </a:p>
              <a:p>
                <a:pPr>
                  <a:lnSpc>
                    <a:spcPct val="150000"/>
                  </a:lnSpc>
                </a:pPr>
                <a:r>
                  <a:rPr lang="vi-VN" sz="4400" dirty="0">
                    <a:solidFill>
                      <a:schemeClr val="tx1"/>
                    </a:solidFill>
                    <a:latin typeface="Arial" panose="020B0604020202020204" pitchFamily="34" charset="0"/>
                    <a:cs typeface="Arial" panose="020B0604020202020204" pitchFamily="34" charset="0"/>
                  </a:rPr>
                  <a:t>			C. </a:t>
                </a:r>
                <a14:m>
                  <m:oMath xmlns:m="http://schemas.openxmlformats.org/officeDocument/2006/math">
                    <m:r>
                      <a:rPr lang="vi-VN" sz="4400" b="0" i="0">
                        <a:solidFill>
                          <a:schemeClr val="tx1"/>
                        </a:solidFill>
                        <a:latin typeface="Cambria Math" panose="02040503050406030204" pitchFamily="18" charset="0"/>
                      </a:rPr>
                      <m:t>3</m:t>
                    </m:r>
                    <m:r>
                      <m:rPr>
                        <m:sty m:val="p"/>
                      </m:rPr>
                      <a:rPr lang="vi-VN" sz="4400" b="0" i="0">
                        <a:solidFill>
                          <a:schemeClr val="tx1"/>
                        </a:solidFill>
                        <a:latin typeface="Cambria Math" panose="02040503050406030204" pitchFamily="18" charset="0"/>
                      </a:rPr>
                      <m:t>km</m:t>
                    </m:r>
                    <m:r>
                      <a:rPr lang="vi-VN" sz="4400" b="0" i="0">
                        <a:solidFill>
                          <a:schemeClr val="tx1"/>
                        </a:solidFill>
                        <a:latin typeface="Cambria Math" panose="02040503050406030204" pitchFamily="18" charset="0"/>
                      </a:rPr>
                      <m:t>/</m:t>
                    </m:r>
                    <m:r>
                      <m:rPr>
                        <m:sty m:val="p"/>
                      </m:rPr>
                      <a:rPr lang="vi-VN" sz="4400" b="0" i="0">
                        <a:solidFill>
                          <a:schemeClr val="tx1"/>
                        </a:solidFill>
                        <a:latin typeface="Cambria Math" panose="02040503050406030204" pitchFamily="18" charset="0"/>
                      </a:rPr>
                      <m:t>h</m:t>
                    </m:r>
                  </m:oMath>
                </a14:m>
                <a:r>
                  <a:rPr lang="vi-VN" sz="4400" dirty="0">
                    <a:solidFill>
                      <a:schemeClr val="tx1"/>
                    </a:solidFill>
                    <a:latin typeface="Arial" panose="020B0604020202020204" pitchFamily="34" charset="0"/>
                    <a:cs typeface="Arial" panose="020B0604020202020204" pitchFamily="34" charset="0"/>
                  </a:rPr>
                  <a:t>.						D. </a:t>
                </a:r>
                <a14:m>
                  <m:oMath xmlns:m="http://schemas.openxmlformats.org/officeDocument/2006/math">
                    <m:r>
                      <a:rPr lang="vi-VN" sz="4400" b="0" i="0">
                        <a:solidFill>
                          <a:schemeClr val="tx1"/>
                        </a:solidFill>
                        <a:latin typeface="Cambria Math" panose="02040503050406030204" pitchFamily="18" charset="0"/>
                      </a:rPr>
                      <m:t>2</m:t>
                    </m:r>
                    <m:r>
                      <m:rPr>
                        <m:sty m:val="p"/>
                      </m:rPr>
                      <a:rPr lang="vi-VN" sz="4400" b="0" i="0">
                        <a:solidFill>
                          <a:schemeClr val="tx1"/>
                        </a:solidFill>
                        <a:latin typeface="Cambria Math" panose="02040503050406030204" pitchFamily="18" charset="0"/>
                      </a:rPr>
                      <m:t>km</m:t>
                    </m:r>
                    <m:r>
                      <a:rPr lang="vi-VN" sz="4400" b="0" i="0">
                        <a:solidFill>
                          <a:schemeClr val="tx1"/>
                        </a:solidFill>
                        <a:latin typeface="Cambria Math" panose="02040503050406030204" pitchFamily="18" charset="0"/>
                      </a:rPr>
                      <m:t>/</m:t>
                    </m:r>
                    <m:r>
                      <m:rPr>
                        <m:sty m:val="p"/>
                      </m:rPr>
                      <a:rPr lang="vi-VN" sz="4400" b="0" i="0">
                        <a:solidFill>
                          <a:schemeClr val="tx1"/>
                        </a:solidFill>
                        <a:latin typeface="Cambria Math" panose="02040503050406030204" pitchFamily="18" charset="0"/>
                      </a:rPr>
                      <m:t>h</m:t>
                    </m:r>
                  </m:oMath>
                </a14:m>
                <a:r>
                  <a:rPr lang="vi-VN" sz="4400" dirty="0">
                    <a:solidFill>
                      <a:schemeClr val="tx1"/>
                    </a:solidFill>
                    <a:latin typeface="Arial" panose="020B0604020202020204" pitchFamily="34" charset="0"/>
                    <a:cs typeface="Arial" panose="020B0604020202020204" pitchFamily="34" charset="0"/>
                  </a:rPr>
                  <a:t>.	</a:t>
                </a:r>
                <a:endParaRPr lang="en-VN" sz="4400" dirty="0">
                  <a:solidFill>
                    <a:schemeClr val="tx1"/>
                  </a:solidFill>
                  <a:latin typeface="Arial" panose="020B0604020202020204" pitchFamily="34" charset="0"/>
                  <a:cs typeface="Arial" panose="020B0604020202020204" pitchFamily="34" charset="0"/>
                </a:endParaRPr>
              </a:p>
            </p:txBody>
          </p:sp>
        </mc:Choice>
        <mc:Fallback xmlns="">
          <p:sp>
            <p:nvSpPr>
              <p:cNvPr id="1051" name="Rectangle: Rounded Corners 1050">
                <a:extLst>
                  <a:ext uri="{FF2B5EF4-FFF2-40B4-BE49-F238E27FC236}">
                    <a16:creationId xmlns:a16="http://schemas.microsoft.com/office/drawing/2014/main" id="{DE6E00C5-F557-EFA5-65E2-47EA80DE9FAA}"/>
                  </a:ext>
                </a:extLst>
              </p:cNvPr>
              <p:cNvSpPr>
                <a:spLocks noRot="1" noChangeAspect="1" noMove="1" noResize="1" noEditPoints="1" noAdjustHandles="1" noChangeArrowheads="1" noChangeShapeType="1" noTextEdit="1"/>
              </p:cNvSpPr>
              <p:nvPr/>
            </p:nvSpPr>
            <p:spPr>
              <a:xfrm>
                <a:off x="381540" y="772065"/>
                <a:ext cx="17520341" cy="6688027"/>
              </a:xfrm>
              <a:prstGeom prst="roundRect">
                <a:avLst/>
              </a:prstGeom>
              <a:blipFill>
                <a:blip r:embed="rId5"/>
                <a:stretch>
                  <a:fillRect/>
                </a:stretch>
              </a:blipFill>
              <a:ln>
                <a:solidFill>
                  <a:schemeClr val="accent5">
                    <a:lumMod val="60000"/>
                    <a:lumOff val="40000"/>
                  </a:schemeClr>
                </a:solidFill>
              </a:ln>
            </p:spPr>
            <p:txBody>
              <a:bodyPr/>
              <a:lstStyle/>
              <a:p>
                <a:r>
                  <a:rPr lang="en-VN">
                    <a:noFill/>
                  </a:rPr>
                  <a:t> </a:t>
                </a:r>
              </a:p>
            </p:txBody>
          </p:sp>
        </mc:Fallback>
      </mc:AlternateContent>
      <p:pic>
        <p:nvPicPr>
          <p:cNvPr id="1054" name="Picture 19">
            <a:extLst>
              <a:ext uri="{FF2B5EF4-FFF2-40B4-BE49-F238E27FC236}">
                <a16:creationId xmlns:a16="http://schemas.microsoft.com/office/drawing/2014/main" id="{95CCE2D6-0A81-A6C8-7E95-87D4A7934C3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942" y="7296355"/>
            <a:ext cx="2145429" cy="2979764"/>
          </a:xfrm>
          <a:prstGeom prst="rect">
            <a:avLst/>
          </a:prstGeom>
        </p:spPr>
      </p:pic>
      <p:pic>
        <p:nvPicPr>
          <p:cNvPr id="2" name="Picture 18">
            <a:hlinkClick r:id="rId8" action="ppaction://hlinksldjump"/>
            <a:extLst>
              <a:ext uri="{FF2B5EF4-FFF2-40B4-BE49-F238E27FC236}">
                <a16:creationId xmlns:a16="http://schemas.microsoft.com/office/drawing/2014/main" id="{59F9ECCD-8764-A441-D708-DEB55C7AF8A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5920357" y="7860155"/>
            <a:ext cx="2367644" cy="2415963"/>
          </a:xfrm>
          <a:prstGeom prst="rect">
            <a:avLst/>
          </a:prstGeom>
        </p:spPr>
      </p:pic>
    </p:spTree>
    <p:extLst>
      <p:ext uri="{BB962C8B-B14F-4D97-AF65-F5344CB8AC3E}">
        <p14:creationId xmlns:p14="http://schemas.microsoft.com/office/powerpoint/2010/main" val="3705375377"/>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51"/>
                                        </p:tgtEl>
                                        <p:attrNameLst>
                                          <p:attrName>style.visibility</p:attrName>
                                        </p:attrNameLst>
                                      </p:cBhvr>
                                      <p:to>
                                        <p:strVal val="visible"/>
                                      </p:to>
                                    </p:set>
                                    <p:animEffect transition="in" filter="barn(inVertical)">
                                      <p:cBhvr>
                                        <p:cTn id="7" dur="500"/>
                                        <p:tgtEl>
                                          <p:spTgt spid="105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50"/>
                                        </p:tgtEl>
                                        <p:attrNameLst>
                                          <p:attrName>style.visibility</p:attrName>
                                        </p:attrNameLst>
                                      </p:cBhvr>
                                      <p:to>
                                        <p:strVal val="visible"/>
                                      </p:to>
                                    </p:set>
                                    <p:animEffect transition="in" filter="barn(inVertical)">
                                      <p:cBhvr>
                                        <p:cTn id="12" dur="500"/>
                                        <p:tgtEl>
                                          <p:spTgt spid="1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 grpId="0" animBg="1"/>
      <p:bldP spid="105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2993" t="-61988" r="-12993" b="-61988"/>
            </a:stretch>
          </a:blipFill>
        </p:spPr>
      </p:sp>
      <p:sp>
        <p:nvSpPr>
          <p:cNvPr id="3" name="Freeform 3"/>
          <p:cNvSpPr/>
          <p:nvPr/>
        </p:nvSpPr>
        <p:spPr>
          <a:xfrm rot="-8037382">
            <a:off x="-2537478" y="6181185"/>
            <a:ext cx="9386333" cy="8211630"/>
          </a:xfrm>
          <a:custGeom>
            <a:avLst/>
            <a:gdLst/>
            <a:ahLst/>
            <a:cxnLst/>
            <a:rect l="l" t="t" r="r" b="b"/>
            <a:pathLst>
              <a:path w="9386333" h="8211630">
                <a:moveTo>
                  <a:pt x="0" y="0"/>
                </a:moveTo>
                <a:lnTo>
                  <a:pt x="9386333" y="0"/>
                </a:lnTo>
                <a:lnTo>
                  <a:pt x="9386333" y="8211630"/>
                </a:lnTo>
                <a:lnTo>
                  <a:pt x="0" y="821163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rot="3891266">
            <a:off x="13884636" y="-1745440"/>
            <a:ext cx="9386333" cy="8211630"/>
          </a:xfrm>
          <a:custGeom>
            <a:avLst/>
            <a:gdLst/>
            <a:ahLst/>
            <a:cxnLst/>
            <a:rect l="l" t="t" r="r" b="b"/>
            <a:pathLst>
              <a:path w="9386333" h="8211630">
                <a:moveTo>
                  <a:pt x="0" y="0"/>
                </a:moveTo>
                <a:lnTo>
                  <a:pt x="9386334" y="0"/>
                </a:lnTo>
                <a:lnTo>
                  <a:pt x="9386334" y="8211630"/>
                </a:lnTo>
                <a:lnTo>
                  <a:pt x="0" y="821163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5" name="Group 5"/>
          <p:cNvGrpSpPr/>
          <p:nvPr/>
        </p:nvGrpSpPr>
        <p:grpSpPr>
          <a:xfrm>
            <a:off x="742950" y="647700"/>
            <a:ext cx="16802100" cy="8991600"/>
            <a:chOff x="0" y="0"/>
            <a:chExt cx="4274726" cy="2167467"/>
          </a:xfrm>
        </p:grpSpPr>
        <p:sp>
          <p:nvSpPr>
            <p:cNvPr id="6" name="Freeform 6"/>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FEEC8"/>
            </a:solidFill>
          </p:spPr>
        </p:sp>
        <p:sp>
          <p:nvSpPr>
            <p:cNvPr id="7" name="TextBox 7"/>
            <p:cNvSpPr txBox="1"/>
            <p:nvPr/>
          </p:nvSpPr>
          <p:spPr>
            <a:xfrm>
              <a:off x="0" y="-28575"/>
              <a:ext cx="4274726" cy="2196042"/>
            </a:xfrm>
            <a:prstGeom prst="rect">
              <a:avLst/>
            </a:prstGeom>
          </p:spPr>
          <p:txBody>
            <a:bodyPr lIns="50800" tIns="50800" rIns="50800" bIns="50800" rtlCol="0" anchor="ctr"/>
            <a:lstStyle/>
            <a:p>
              <a:pPr algn="ctr">
                <a:lnSpc>
                  <a:spcPts val="2241"/>
                </a:lnSpc>
              </a:pPr>
              <a:endParaRPr/>
            </a:p>
          </p:txBody>
        </p:sp>
      </p:gr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B4470BA-BE1B-BBC5-6475-DD4A169478F6}"/>
                  </a:ext>
                </a:extLst>
              </p:cNvPr>
              <p:cNvSpPr txBox="1"/>
              <p:nvPr/>
            </p:nvSpPr>
            <p:spPr>
              <a:xfrm>
                <a:off x="3200400" y="1139431"/>
                <a:ext cx="11887200" cy="3944798"/>
              </a:xfrm>
              <a:prstGeom prst="rect">
                <a:avLst/>
              </a:prstGeom>
              <a:noFill/>
            </p:spPr>
            <p:txBody>
              <a:bodyPr wrap="square" rtlCol="0">
                <a:spAutoFit/>
              </a:bodyPr>
              <a:lstStyle/>
              <a:p>
                <a:pPr algn="ctr">
                  <a:lnSpc>
                    <a:spcPct val="200000"/>
                  </a:lnSpc>
                </a:pPr>
                <a:r>
                  <a:rPr lang="en-VN" sz="4400" b="1" dirty="0">
                    <a:latin typeface="Arial" panose="020B0604020202020204" pitchFamily="34" charset="0"/>
                    <a:cs typeface="Arial" panose="020B0604020202020204" pitchFamily="34" charset="0"/>
                  </a:rPr>
                  <a:t>2.16: </a:t>
                </a:r>
                <a:r>
                  <a:rPr lang="en-VN" sz="4400" dirty="0">
                    <a:latin typeface="Arial" panose="020B0604020202020204" pitchFamily="34" charset="0"/>
                    <a:cs typeface="Arial" panose="020B0604020202020204" pitchFamily="34" charset="0"/>
                  </a:rPr>
                  <a:t>Giải các bất phương trình sau:</a:t>
                </a:r>
              </a:p>
              <a:p>
                <a:pPr algn="ctr">
                  <a:lnSpc>
                    <a:spcPct val="200000"/>
                  </a:lnSpc>
                </a:pPr>
                <a:r>
                  <a:rPr lang="en-VN" sz="4400" dirty="0">
                    <a:latin typeface="Arial" panose="020B0604020202020204" pitchFamily="34" charset="0"/>
                    <a:cs typeface="Arial" panose="020B0604020202020204" pitchFamily="34" charset="0"/>
                  </a:rPr>
                  <a:t>a) </a:t>
                </a:r>
                <a:r>
                  <a:rPr lang="en-US" sz="4400" dirty="0">
                    <a:latin typeface="Arial" panose="020B0604020202020204" pitchFamily="34" charset="0"/>
                    <a:cs typeface="Arial" panose="020B0604020202020204" pitchFamily="34" charset="0"/>
                  </a:rPr>
                  <a:t>x – 5 </a:t>
                </a:r>
                <a14:m>
                  <m:oMath xmlns:m="http://schemas.openxmlformats.org/officeDocument/2006/math">
                    <m:r>
                      <a:rPr lang="en-US" sz="4400" i="0" smtClean="0">
                        <a:effectLst/>
                        <a:latin typeface="Cambria Math" panose="02040503050406030204" pitchFamily="18" charset="0"/>
                        <a:ea typeface="Times New Roman" panose="02020603050405020304" pitchFamily="18" charset="0"/>
                        <a:cs typeface="Times New Roman" panose="02020603050405020304" pitchFamily="18" charset="0"/>
                      </a:rPr>
                      <m:t>≥</m:t>
                    </m:r>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4400" dirty="0">
                    <a:latin typeface="Arial" panose="020B0604020202020204" pitchFamily="34" charset="0"/>
                    <a:cs typeface="Arial" panose="020B0604020202020204" pitchFamily="34" charset="0"/>
                  </a:rPr>
                  <a:t>0;					b) x + 5 </a:t>
                </a:r>
                <a14:m>
                  <m:oMath xmlns:m="http://schemas.openxmlformats.org/officeDocument/2006/math">
                    <m:r>
                      <a:rPr lang="en-US" sz="4400">
                        <a:latin typeface="Cambria Math" panose="02040503050406030204" pitchFamily="18" charset="0"/>
                        <a:ea typeface="Calibri" panose="020F0502020204030204" pitchFamily="34" charset="0"/>
                        <a:cs typeface="Times New Roman" panose="02020603050405020304" pitchFamily="18" charset="0"/>
                      </a:rPr>
                      <m:t>≤</m:t>
                    </m:r>
                  </m:oMath>
                </a14:m>
                <a:r>
                  <a:rPr lang="en-US" sz="4400" dirty="0">
                    <a:latin typeface="Arial" panose="020B0604020202020204" pitchFamily="34" charset="0"/>
                    <a:cs typeface="Arial" panose="020B0604020202020204" pitchFamily="34" charset="0"/>
                  </a:rPr>
                  <a:t> 0;</a:t>
                </a:r>
              </a:p>
              <a:p>
                <a:pPr algn="ctr">
                  <a:lnSpc>
                    <a:spcPct val="200000"/>
                  </a:lnSpc>
                </a:pPr>
                <a:r>
                  <a:rPr lang="en-VN" sz="4400" dirty="0">
                    <a:latin typeface="Arial" panose="020B0604020202020204" pitchFamily="34" charset="0"/>
                    <a:cs typeface="Arial" panose="020B0604020202020204" pitchFamily="34" charset="0"/>
                  </a:rPr>
                  <a:t>c) -2x – 6 &gt; 0;					d) 4x – 12 &lt; 0 </a:t>
                </a:r>
              </a:p>
            </p:txBody>
          </p:sp>
        </mc:Choice>
        <mc:Fallback xmlns="">
          <p:sp>
            <p:nvSpPr>
              <p:cNvPr id="8" name="TextBox 7">
                <a:extLst>
                  <a:ext uri="{FF2B5EF4-FFF2-40B4-BE49-F238E27FC236}">
                    <a16:creationId xmlns:a16="http://schemas.microsoft.com/office/drawing/2014/main" id="{DB4470BA-BE1B-BBC5-6475-DD4A169478F6}"/>
                  </a:ext>
                </a:extLst>
              </p:cNvPr>
              <p:cNvSpPr txBox="1">
                <a:spLocks noRot="1" noChangeAspect="1" noMove="1" noResize="1" noEditPoints="1" noAdjustHandles="1" noChangeArrowheads="1" noChangeShapeType="1" noTextEdit="1"/>
              </p:cNvSpPr>
              <p:nvPr/>
            </p:nvSpPr>
            <p:spPr>
              <a:xfrm>
                <a:off x="3200400" y="1139431"/>
                <a:ext cx="11887200" cy="3944798"/>
              </a:xfrm>
              <a:prstGeom prst="rect">
                <a:avLst/>
              </a:prstGeom>
              <a:blipFill>
                <a:blip r:embed="rId5"/>
                <a:stretch>
                  <a:fillRect b="-6410"/>
                </a:stretch>
              </a:blipFill>
            </p:spPr>
            <p:txBody>
              <a:bodyPr/>
              <a:lstStyle/>
              <a:p>
                <a:r>
                  <a:rPr lang="en-VN">
                    <a:noFill/>
                  </a:rPr>
                  <a:t> </a:t>
                </a:r>
              </a:p>
            </p:txBody>
          </p:sp>
        </mc:Fallback>
      </mc:AlternateContent>
      <p:pic>
        <p:nvPicPr>
          <p:cNvPr id="9" name="Picture 16">
            <a:extLst>
              <a:ext uri="{FF2B5EF4-FFF2-40B4-BE49-F238E27FC236}">
                <a16:creationId xmlns:a16="http://schemas.microsoft.com/office/drawing/2014/main" id="{3CB7030B-6E19-8CC0-7373-F1B3D8F088DC}"/>
              </a:ext>
            </a:extLst>
          </p:cNvPr>
          <p:cNvPicPr>
            <a:picLocks noChangeAspect="1"/>
          </p:cNvPicPr>
          <p:nvPr/>
        </p:nvPicPr>
        <p:blipFill>
          <a:blip r:embed="rId6"/>
          <a:srcRect/>
          <a:stretch>
            <a:fillRect/>
          </a:stretch>
        </p:blipFill>
        <p:spPr>
          <a:xfrm>
            <a:off x="6149863" y="6536318"/>
            <a:ext cx="5988274" cy="2934255"/>
          </a:xfrm>
          <a:prstGeom prst="rect">
            <a:avLst/>
          </a:prstGeom>
        </p:spPr>
      </p:pic>
    </p:spTree>
    <p:extLst>
      <p:ext uri="{BB962C8B-B14F-4D97-AF65-F5344CB8AC3E}">
        <p14:creationId xmlns:p14="http://schemas.microsoft.com/office/powerpoint/2010/main" val="863070474"/>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2993" t="-61988" r="-12993" b="-61988"/>
            </a:stretch>
          </a:blipFill>
        </p:spPr>
      </p:sp>
      <p:sp>
        <p:nvSpPr>
          <p:cNvPr id="3" name="Freeform 3"/>
          <p:cNvSpPr/>
          <p:nvPr/>
        </p:nvSpPr>
        <p:spPr>
          <a:xfrm rot="-8037382">
            <a:off x="-2537478" y="6181185"/>
            <a:ext cx="9386333" cy="8211630"/>
          </a:xfrm>
          <a:custGeom>
            <a:avLst/>
            <a:gdLst/>
            <a:ahLst/>
            <a:cxnLst/>
            <a:rect l="l" t="t" r="r" b="b"/>
            <a:pathLst>
              <a:path w="9386333" h="8211630">
                <a:moveTo>
                  <a:pt x="0" y="0"/>
                </a:moveTo>
                <a:lnTo>
                  <a:pt x="9386333" y="0"/>
                </a:lnTo>
                <a:lnTo>
                  <a:pt x="9386333" y="8211630"/>
                </a:lnTo>
                <a:lnTo>
                  <a:pt x="0" y="821163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rot="3891266">
            <a:off x="13884636" y="-1745440"/>
            <a:ext cx="9386333" cy="8211630"/>
          </a:xfrm>
          <a:custGeom>
            <a:avLst/>
            <a:gdLst/>
            <a:ahLst/>
            <a:cxnLst/>
            <a:rect l="l" t="t" r="r" b="b"/>
            <a:pathLst>
              <a:path w="9386333" h="8211630">
                <a:moveTo>
                  <a:pt x="0" y="0"/>
                </a:moveTo>
                <a:lnTo>
                  <a:pt x="9386334" y="0"/>
                </a:lnTo>
                <a:lnTo>
                  <a:pt x="9386334" y="8211630"/>
                </a:lnTo>
                <a:lnTo>
                  <a:pt x="0" y="821163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5" name="Group 5"/>
          <p:cNvGrpSpPr/>
          <p:nvPr/>
        </p:nvGrpSpPr>
        <p:grpSpPr>
          <a:xfrm>
            <a:off x="742950" y="647700"/>
            <a:ext cx="16802100" cy="8991600"/>
            <a:chOff x="0" y="0"/>
            <a:chExt cx="4274726" cy="2167467"/>
          </a:xfrm>
        </p:grpSpPr>
        <p:sp>
          <p:nvSpPr>
            <p:cNvPr id="6" name="Freeform 6"/>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FEEC8"/>
            </a:solidFill>
          </p:spPr>
        </p:sp>
        <p:sp>
          <p:nvSpPr>
            <p:cNvPr id="7" name="TextBox 7"/>
            <p:cNvSpPr txBox="1"/>
            <p:nvPr/>
          </p:nvSpPr>
          <p:spPr>
            <a:xfrm>
              <a:off x="0" y="-28575"/>
              <a:ext cx="4274726" cy="2196042"/>
            </a:xfrm>
            <a:prstGeom prst="rect">
              <a:avLst/>
            </a:prstGeom>
          </p:spPr>
          <p:txBody>
            <a:bodyPr lIns="50800" tIns="50800" rIns="50800" bIns="50800" rtlCol="0" anchor="ctr"/>
            <a:lstStyle/>
            <a:p>
              <a:pPr algn="ctr">
                <a:lnSpc>
                  <a:spcPts val="2241"/>
                </a:lnSpc>
              </a:pPr>
              <a:endParaRPr/>
            </a:p>
          </p:txBody>
        </p:sp>
      </p:gr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94B3E2B-A863-5152-8D19-3A25D5022C6B}"/>
                  </a:ext>
                </a:extLst>
              </p:cNvPr>
              <p:cNvSpPr txBox="1"/>
              <p:nvPr/>
            </p:nvSpPr>
            <p:spPr>
              <a:xfrm>
                <a:off x="3005667" y="1107058"/>
                <a:ext cx="12276666" cy="7364901"/>
              </a:xfrm>
              <a:prstGeom prst="rect">
                <a:avLst/>
              </a:prstGeom>
              <a:noFill/>
            </p:spPr>
            <p:txBody>
              <a:bodyPr wrap="square">
                <a:spAutoFit/>
              </a:bodyPr>
              <a:lstStyle/>
              <a:p>
                <a:pPr algn="ctr">
                  <a:lnSpc>
                    <a:spcPct val="150000"/>
                  </a:lnSpc>
                  <a:spcBef>
                    <a:spcPts val="600"/>
                  </a:spcBef>
                  <a:spcAft>
                    <a:spcPts val="600"/>
                  </a:spcAft>
                </a:pPr>
                <a:r>
                  <a:rPr lang="fr-FR"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Giải</a:t>
                </a:r>
                <a:endParaRPr lang="fr-FR" sz="40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600"/>
                  </a:spcAft>
                </a:pPr>
                <a:r>
                  <a:rPr lang="fr-FR" sz="4000" dirty="0">
                    <a:solidFill>
                      <a:srgbClr val="FF0000"/>
                    </a:solidFill>
                    <a:effectLst/>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r>
                      <m:rPr>
                        <m:sty m:val="p"/>
                      </m:rPr>
                      <a:rPr lang="fr-FR" sz="40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r>
                      <a:rPr lang="fr-FR" sz="40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−5≥0</m:t>
                    </m:r>
                  </m:oMath>
                </a14:m>
                <a:endParaRPr lang="en-VN"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600"/>
                  </a:spcAft>
                </a:pP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fr-FR" sz="40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r>
                      <a:rPr lang="fr-FR" sz="40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≥5</m:t>
                    </m:r>
                  </m:oMath>
                </a14:m>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VN"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600"/>
                  </a:spcAft>
                </a:pP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Vậy</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nghiệm</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của</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bất</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phương</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trình</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đã</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cho</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là </a:t>
                </a:r>
                <a14:m>
                  <m:oMath xmlns:m="http://schemas.openxmlformats.org/officeDocument/2006/math">
                    <m:r>
                      <m:rPr>
                        <m:sty m:val="p"/>
                      </m:rPr>
                      <a:rPr lang="fr-FR" sz="40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r>
                      <a:rPr lang="fr-FR" sz="40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≥5</m:t>
                    </m:r>
                  </m:oMath>
                </a14:m>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VN"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600"/>
                  </a:spcAft>
                </a:pPr>
                <a:r>
                  <a:rPr lang="fr-FR" sz="4000" dirty="0">
                    <a:solidFill>
                      <a:srgbClr val="FF0000"/>
                    </a:solidFill>
                    <a:effectLst/>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r>
                      <m:rPr>
                        <m:sty m:val="p"/>
                      </m:rPr>
                      <a:rPr lang="fr-FR" sz="40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r>
                      <a:rPr lang="fr-FR" sz="40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+5≤0</m:t>
                    </m:r>
                  </m:oMath>
                </a14:m>
                <a:endParaRPr lang="en-VN"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600"/>
                  </a:spcAft>
                </a:pP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fr-FR" sz="40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r>
                      <a:rPr lang="fr-FR" sz="40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≤−5</m:t>
                    </m:r>
                  </m:oMath>
                </a14:m>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VN"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600"/>
                  </a:spcAft>
                </a:pP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Vậy</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nghiệm</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của</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bất</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phương</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trình</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đã</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cho</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là </a:t>
                </a:r>
                <a14:m>
                  <m:oMath xmlns:m="http://schemas.openxmlformats.org/officeDocument/2006/math">
                    <m:r>
                      <m:rPr>
                        <m:sty m:val="p"/>
                      </m:rPr>
                      <a:rPr lang="fr-FR" sz="40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r>
                      <a:rPr lang="fr-FR" sz="40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≤−5</m:t>
                    </m:r>
                  </m:oMath>
                </a14:m>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VN"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9" name="TextBox 8">
                <a:extLst>
                  <a:ext uri="{FF2B5EF4-FFF2-40B4-BE49-F238E27FC236}">
                    <a16:creationId xmlns:a16="http://schemas.microsoft.com/office/drawing/2014/main" id="{694B3E2B-A863-5152-8D19-3A25D5022C6B}"/>
                  </a:ext>
                </a:extLst>
              </p:cNvPr>
              <p:cNvSpPr txBox="1">
                <a:spLocks noRot="1" noChangeAspect="1" noMove="1" noResize="1" noEditPoints="1" noAdjustHandles="1" noChangeArrowheads="1" noChangeShapeType="1" noTextEdit="1"/>
              </p:cNvSpPr>
              <p:nvPr/>
            </p:nvSpPr>
            <p:spPr>
              <a:xfrm>
                <a:off x="3005667" y="1107058"/>
                <a:ext cx="12276666" cy="7364901"/>
              </a:xfrm>
              <a:prstGeom prst="rect">
                <a:avLst/>
              </a:prstGeom>
              <a:blipFill>
                <a:blip r:embed="rId5"/>
                <a:stretch>
                  <a:fillRect l="-1756" b="-2582"/>
                </a:stretch>
              </a:blipFill>
            </p:spPr>
            <p:txBody>
              <a:bodyPr/>
              <a:lstStyle/>
              <a:p>
                <a:r>
                  <a:rPr lang="en-VN">
                    <a:noFill/>
                  </a:rPr>
                  <a:t> </a:t>
                </a:r>
              </a:p>
            </p:txBody>
          </p:sp>
        </mc:Fallback>
      </mc:AlternateContent>
    </p:spTree>
    <p:extLst>
      <p:ext uri="{BB962C8B-B14F-4D97-AF65-F5344CB8AC3E}">
        <p14:creationId xmlns:p14="http://schemas.microsoft.com/office/powerpoint/2010/main" val="2538473764"/>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barn(inVertical)">
                                      <p:cBhvr>
                                        <p:cTn id="7" dur="500"/>
                                        <p:tgtEl>
                                          <p:spTgt spid="9">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9">
                                            <p:txEl>
                                              <p:pRg st="2" end="2"/>
                                            </p:txEl>
                                          </p:spTgt>
                                        </p:tgtEl>
                                        <p:attrNameLst>
                                          <p:attrName>style.visibility</p:attrName>
                                        </p:attrNameLst>
                                      </p:cBhvr>
                                      <p:to>
                                        <p:strVal val="visible"/>
                                      </p:to>
                                    </p:set>
                                    <p:animEffect transition="in" filter="barn(inVertical)">
                                      <p:cBhvr>
                                        <p:cTn id="10" dur="500"/>
                                        <p:tgtEl>
                                          <p:spTgt spid="9">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animEffect transition="in" filter="barn(inVertical)">
                                      <p:cBhvr>
                                        <p:cTn id="13" dur="500"/>
                                        <p:tgtEl>
                                          <p:spTgt spid="9">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9">
                                            <p:txEl>
                                              <p:pRg st="4" end="4"/>
                                            </p:txEl>
                                          </p:spTgt>
                                        </p:tgtEl>
                                        <p:attrNameLst>
                                          <p:attrName>style.visibility</p:attrName>
                                        </p:attrNameLst>
                                      </p:cBhvr>
                                      <p:to>
                                        <p:strVal val="visible"/>
                                      </p:to>
                                    </p:set>
                                    <p:animEffect transition="in" filter="barn(inVertical)">
                                      <p:cBhvr>
                                        <p:cTn id="18" dur="500"/>
                                        <p:tgtEl>
                                          <p:spTgt spid="9">
                                            <p:txEl>
                                              <p:pRg st="4" end="4"/>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9">
                                            <p:txEl>
                                              <p:pRg st="5" end="5"/>
                                            </p:txEl>
                                          </p:spTgt>
                                        </p:tgtEl>
                                        <p:attrNameLst>
                                          <p:attrName>style.visibility</p:attrName>
                                        </p:attrNameLst>
                                      </p:cBhvr>
                                      <p:to>
                                        <p:strVal val="visible"/>
                                      </p:to>
                                    </p:set>
                                    <p:animEffect transition="in" filter="barn(inVertical)">
                                      <p:cBhvr>
                                        <p:cTn id="21" dur="500"/>
                                        <p:tgtEl>
                                          <p:spTgt spid="9">
                                            <p:txEl>
                                              <p:pRg st="5" end="5"/>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9">
                                            <p:txEl>
                                              <p:pRg st="6" end="6"/>
                                            </p:txEl>
                                          </p:spTgt>
                                        </p:tgtEl>
                                        <p:attrNameLst>
                                          <p:attrName>style.visibility</p:attrName>
                                        </p:attrNameLst>
                                      </p:cBhvr>
                                      <p:to>
                                        <p:strVal val="visible"/>
                                      </p:to>
                                    </p:set>
                                    <p:animEffect transition="in" filter="barn(inVertical)">
                                      <p:cBhvr>
                                        <p:cTn id="24"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2993" t="-61988" r="-12993" b="-61988"/>
            </a:stretch>
          </a:blipFill>
        </p:spPr>
      </p:sp>
      <p:sp>
        <p:nvSpPr>
          <p:cNvPr id="3" name="Freeform 3"/>
          <p:cNvSpPr/>
          <p:nvPr/>
        </p:nvSpPr>
        <p:spPr>
          <a:xfrm rot="-8037382">
            <a:off x="-2537478" y="6181185"/>
            <a:ext cx="9386333" cy="8211630"/>
          </a:xfrm>
          <a:custGeom>
            <a:avLst/>
            <a:gdLst/>
            <a:ahLst/>
            <a:cxnLst/>
            <a:rect l="l" t="t" r="r" b="b"/>
            <a:pathLst>
              <a:path w="9386333" h="8211630">
                <a:moveTo>
                  <a:pt x="0" y="0"/>
                </a:moveTo>
                <a:lnTo>
                  <a:pt x="9386333" y="0"/>
                </a:lnTo>
                <a:lnTo>
                  <a:pt x="9386333" y="8211630"/>
                </a:lnTo>
                <a:lnTo>
                  <a:pt x="0" y="821163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rot="3891266">
            <a:off x="13884636" y="-1745440"/>
            <a:ext cx="9386333" cy="8211630"/>
          </a:xfrm>
          <a:custGeom>
            <a:avLst/>
            <a:gdLst/>
            <a:ahLst/>
            <a:cxnLst/>
            <a:rect l="l" t="t" r="r" b="b"/>
            <a:pathLst>
              <a:path w="9386333" h="8211630">
                <a:moveTo>
                  <a:pt x="0" y="0"/>
                </a:moveTo>
                <a:lnTo>
                  <a:pt x="9386334" y="0"/>
                </a:lnTo>
                <a:lnTo>
                  <a:pt x="9386334" y="8211630"/>
                </a:lnTo>
                <a:lnTo>
                  <a:pt x="0" y="821163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5" name="Group 5"/>
          <p:cNvGrpSpPr/>
          <p:nvPr/>
        </p:nvGrpSpPr>
        <p:grpSpPr>
          <a:xfrm>
            <a:off x="742950" y="647700"/>
            <a:ext cx="16802100" cy="8991600"/>
            <a:chOff x="0" y="0"/>
            <a:chExt cx="4274726" cy="2167467"/>
          </a:xfrm>
        </p:grpSpPr>
        <p:sp>
          <p:nvSpPr>
            <p:cNvPr id="6" name="Freeform 6"/>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FEEC8"/>
            </a:solidFill>
          </p:spPr>
        </p:sp>
        <p:sp>
          <p:nvSpPr>
            <p:cNvPr id="7" name="TextBox 7"/>
            <p:cNvSpPr txBox="1"/>
            <p:nvPr/>
          </p:nvSpPr>
          <p:spPr>
            <a:xfrm>
              <a:off x="0" y="-28575"/>
              <a:ext cx="4274726" cy="2196042"/>
            </a:xfrm>
            <a:prstGeom prst="rect">
              <a:avLst/>
            </a:prstGeom>
          </p:spPr>
          <p:txBody>
            <a:bodyPr lIns="50800" tIns="50800" rIns="50800" bIns="50800" rtlCol="0" anchor="ctr"/>
            <a:lstStyle/>
            <a:p>
              <a:pPr algn="ctr">
                <a:lnSpc>
                  <a:spcPts val="2241"/>
                </a:lnSpc>
              </a:pPr>
              <a:endParaRPr/>
            </a:p>
          </p:txBody>
        </p:sp>
      </p:gr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94B3E2B-A863-5152-8D19-3A25D5022C6B}"/>
                  </a:ext>
                </a:extLst>
              </p:cNvPr>
              <p:cNvSpPr txBox="1"/>
              <p:nvPr/>
            </p:nvSpPr>
            <p:spPr>
              <a:xfrm>
                <a:off x="2048934" y="922440"/>
                <a:ext cx="14190132" cy="8442119"/>
              </a:xfrm>
              <a:prstGeom prst="rect">
                <a:avLst/>
              </a:prstGeom>
              <a:noFill/>
            </p:spPr>
            <p:txBody>
              <a:bodyPr wrap="square">
                <a:spAutoFit/>
              </a:bodyPr>
              <a:lstStyle/>
              <a:p>
                <a:pPr algn="just">
                  <a:lnSpc>
                    <a:spcPct val="150000"/>
                  </a:lnSpc>
                  <a:spcBef>
                    <a:spcPts val="600"/>
                  </a:spcBef>
                  <a:spcAft>
                    <a:spcPts val="600"/>
                  </a:spcAft>
                </a:pPr>
                <a:r>
                  <a:rPr lang="fr-FR" sz="4000" dirty="0">
                    <a:solidFill>
                      <a:srgbClr val="FF0000"/>
                    </a:solidFill>
                    <a:effectLst/>
                    <a:latin typeface="Arial" panose="020B0604020202020204" pitchFamily="34" charset="0"/>
                    <a:ea typeface="Calibri" panose="020F0502020204030204" pitchFamily="34" charset="0"/>
                    <a:cs typeface="Arial" panose="020B0604020202020204" pitchFamily="34" charset="0"/>
                  </a:rPr>
                  <a:t>c) </a:t>
                </a:r>
                <a14:m>
                  <m:oMath xmlns:m="http://schemas.openxmlformats.org/officeDocument/2006/math">
                    <m:r>
                      <a:rPr lang="fr-FR" sz="40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fr-FR" sz="40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r>
                      <a:rPr lang="fr-FR" sz="40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−6&gt;0</m:t>
                    </m:r>
                  </m:oMath>
                </a14:m>
                <a:endParaRPr lang="en-VN"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600"/>
                  </a:spcAft>
                </a:pP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fr-FR" sz="40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fr-FR" sz="40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r>
                      <a:rPr lang="fr-FR" sz="40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&gt;6</m:t>
                    </m:r>
                  </m:oMath>
                </a14:m>
                <a:endParaRPr lang="en-VN"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600"/>
                  </a:spcAft>
                </a:pP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fr-FR" sz="40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r>
                      <a:rPr lang="fr-FR" sz="40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&lt;−3</m:t>
                    </m:r>
                  </m:oMath>
                </a14:m>
                <a:endParaRPr lang="en-VN"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600"/>
                  </a:spcAft>
                </a:pP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Vậy</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nghiệm</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của</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bất</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phương</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trình</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đã</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cho</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là </a:t>
                </a:r>
                <a14:m>
                  <m:oMath xmlns:m="http://schemas.openxmlformats.org/officeDocument/2006/math">
                    <m:r>
                      <m:rPr>
                        <m:sty m:val="p"/>
                      </m:rPr>
                      <a:rPr lang="fr-FR" sz="40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r>
                      <a:rPr lang="fr-FR" sz="40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&lt;−3</m:t>
                    </m:r>
                  </m:oMath>
                </a14:m>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VN"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600"/>
                  </a:spcAft>
                </a:pPr>
                <a:r>
                  <a:rPr lang="fr-FR" sz="4000" dirty="0">
                    <a:solidFill>
                      <a:srgbClr val="FF0000"/>
                    </a:solidFill>
                    <a:effectLst/>
                    <a:latin typeface="Arial" panose="020B0604020202020204" pitchFamily="34" charset="0"/>
                    <a:ea typeface="Calibri" panose="020F0502020204030204" pitchFamily="34" charset="0"/>
                    <a:cs typeface="Arial" panose="020B0604020202020204" pitchFamily="34" charset="0"/>
                  </a:rPr>
                  <a:t>d) </a:t>
                </a:r>
                <a14:m>
                  <m:oMath xmlns:m="http://schemas.openxmlformats.org/officeDocument/2006/math">
                    <m:r>
                      <a:rPr lang="fr-FR" sz="40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4</m:t>
                    </m:r>
                    <m:r>
                      <m:rPr>
                        <m:sty m:val="p"/>
                      </m:rPr>
                      <a:rPr lang="fr-FR" sz="40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r>
                      <a:rPr lang="fr-FR" sz="40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−12&lt;0</m:t>
                    </m:r>
                  </m:oMath>
                </a14:m>
                <a:endParaRPr lang="en-VN"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600"/>
                  </a:spcAft>
                </a:pP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fr-FR" sz="40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4</m:t>
                    </m:r>
                    <m:r>
                      <m:rPr>
                        <m:sty m:val="p"/>
                      </m:rPr>
                      <a:rPr lang="fr-FR" sz="40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r>
                      <a:rPr lang="fr-FR" sz="40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&lt;12</m:t>
                    </m:r>
                  </m:oMath>
                </a14:m>
                <a:endParaRPr lang="en-VN"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600"/>
                  </a:spcAft>
                </a:pP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fr-FR" sz="40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r>
                      <a:rPr lang="fr-FR" sz="40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&lt;3</m:t>
                    </m:r>
                  </m:oMath>
                </a14:m>
                <a:endParaRPr lang="en-VN"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600"/>
                  </a:spcAft>
                </a:pP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Vậy</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nghiệm</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của</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bất</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phương</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trình</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đã</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cho</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là </a:t>
                </a:r>
                <a14:m>
                  <m:oMath xmlns:m="http://schemas.openxmlformats.org/officeDocument/2006/math">
                    <m:r>
                      <m:rPr>
                        <m:sty m:val="p"/>
                      </m:rPr>
                      <a:rPr lang="fr-FR" sz="40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r>
                      <a:rPr lang="fr-FR" sz="40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&lt;3</m:t>
                    </m:r>
                  </m:oMath>
                </a14:m>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VN"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9" name="TextBox 8">
                <a:extLst>
                  <a:ext uri="{FF2B5EF4-FFF2-40B4-BE49-F238E27FC236}">
                    <a16:creationId xmlns:a16="http://schemas.microsoft.com/office/drawing/2014/main" id="{694B3E2B-A863-5152-8D19-3A25D5022C6B}"/>
                  </a:ext>
                </a:extLst>
              </p:cNvPr>
              <p:cNvSpPr txBox="1">
                <a:spLocks noRot="1" noChangeAspect="1" noMove="1" noResize="1" noEditPoints="1" noAdjustHandles="1" noChangeArrowheads="1" noChangeShapeType="1" noTextEdit="1"/>
              </p:cNvSpPr>
              <p:nvPr/>
            </p:nvSpPr>
            <p:spPr>
              <a:xfrm>
                <a:off x="2048934" y="922440"/>
                <a:ext cx="14190132" cy="8442119"/>
              </a:xfrm>
              <a:prstGeom prst="rect">
                <a:avLst/>
              </a:prstGeom>
              <a:blipFill>
                <a:blip r:embed="rId5"/>
                <a:stretch>
                  <a:fillRect l="-1521" b="-2102"/>
                </a:stretch>
              </a:blipFill>
            </p:spPr>
            <p:txBody>
              <a:bodyPr/>
              <a:lstStyle/>
              <a:p>
                <a:r>
                  <a:rPr lang="en-VN">
                    <a:noFill/>
                  </a:rPr>
                  <a:t> </a:t>
                </a:r>
              </a:p>
            </p:txBody>
          </p:sp>
        </mc:Fallback>
      </mc:AlternateContent>
    </p:spTree>
    <p:extLst>
      <p:ext uri="{BB962C8B-B14F-4D97-AF65-F5344CB8AC3E}">
        <p14:creationId xmlns:p14="http://schemas.microsoft.com/office/powerpoint/2010/main" val="2561665688"/>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barn(inVertical)">
                                      <p:cBhvr>
                                        <p:cTn id="10" dur="500"/>
                                        <p:tgtEl>
                                          <p:spTgt spid="9">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barn(inVertical)">
                                      <p:cBhvr>
                                        <p:cTn id="13" dur="500"/>
                                        <p:tgtEl>
                                          <p:spTgt spid="9">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9">
                                            <p:txEl>
                                              <p:pRg st="3" end="3"/>
                                            </p:txEl>
                                          </p:spTgt>
                                        </p:tgtEl>
                                        <p:attrNameLst>
                                          <p:attrName>style.visibility</p:attrName>
                                        </p:attrNameLst>
                                      </p:cBhvr>
                                      <p:to>
                                        <p:strVal val="visible"/>
                                      </p:to>
                                    </p:set>
                                    <p:animEffect transition="in" filter="barn(inVertical)">
                                      <p:cBhvr>
                                        <p:cTn id="16" dur="500"/>
                                        <p:tgtEl>
                                          <p:spTgt spid="9">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animEffect transition="in" filter="barn(inVertical)">
                                      <p:cBhvr>
                                        <p:cTn id="21" dur="500"/>
                                        <p:tgtEl>
                                          <p:spTgt spid="9">
                                            <p:txEl>
                                              <p:pRg st="4" end="4"/>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9">
                                            <p:txEl>
                                              <p:pRg st="5" end="5"/>
                                            </p:txEl>
                                          </p:spTgt>
                                        </p:tgtEl>
                                        <p:attrNameLst>
                                          <p:attrName>style.visibility</p:attrName>
                                        </p:attrNameLst>
                                      </p:cBhvr>
                                      <p:to>
                                        <p:strVal val="visible"/>
                                      </p:to>
                                    </p:set>
                                    <p:animEffect transition="in" filter="barn(inVertical)">
                                      <p:cBhvr>
                                        <p:cTn id="24" dur="500"/>
                                        <p:tgtEl>
                                          <p:spTgt spid="9">
                                            <p:txEl>
                                              <p:pRg st="5" end="5"/>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animEffect transition="in" filter="barn(inVertical)">
                                      <p:cBhvr>
                                        <p:cTn id="27" dur="500"/>
                                        <p:tgtEl>
                                          <p:spTgt spid="9">
                                            <p:txEl>
                                              <p:pRg st="6" end="6"/>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9">
                                            <p:txEl>
                                              <p:pRg st="7" end="7"/>
                                            </p:txEl>
                                          </p:spTgt>
                                        </p:tgtEl>
                                        <p:attrNameLst>
                                          <p:attrName>style.visibility</p:attrName>
                                        </p:attrNameLst>
                                      </p:cBhvr>
                                      <p:to>
                                        <p:strVal val="visible"/>
                                      </p:to>
                                    </p:set>
                                    <p:animEffect transition="in" filter="barn(inVertical)">
                                      <p:cBhvr>
                                        <p:cTn id="30"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2993" t="-61988" r="-12993" b="-61988"/>
            </a:stretch>
          </a:blipFill>
        </p:spPr>
      </p:sp>
      <p:sp>
        <p:nvSpPr>
          <p:cNvPr id="3" name="Freeform 3"/>
          <p:cNvSpPr/>
          <p:nvPr/>
        </p:nvSpPr>
        <p:spPr>
          <a:xfrm rot="-8037382">
            <a:off x="-2537478" y="6181185"/>
            <a:ext cx="9386333" cy="8211630"/>
          </a:xfrm>
          <a:custGeom>
            <a:avLst/>
            <a:gdLst/>
            <a:ahLst/>
            <a:cxnLst/>
            <a:rect l="l" t="t" r="r" b="b"/>
            <a:pathLst>
              <a:path w="9386333" h="8211630">
                <a:moveTo>
                  <a:pt x="0" y="0"/>
                </a:moveTo>
                <a:lnTo>
                  <a:pt x="9386333" y="0"/>
                </a:lnTo>
                <a:lnTo>
                  <a:pt x="9386333" y="8211630"/>
                </a:lnTo>
                <a:lnTo>
                  <a:pt x="0" y="821163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rot="3891266">
            <a:off x="13884636" y="-1745440"/>
            <a:ext cx="9386333" cy="8211630"/>
          </a:xfrm>
          <a:custGeom>
            <a:avLst/>
            <a:gdLst/>
            <a:ahLst/>
            <a:cxnLst/>
            <a:rect l="l" t="t" r="r" b="b"/>
            <a:pathLst>
              <a:path w="9386333" h="8211630">
                <a:moveTo>
                  <a:pt x="0" y="0"/>
                </a:moveTo>
                <a:lnTo>
                  <a:pt x="9386334" y="0"/>
                </a:lnTo>
                <a:lnTo>
                  <a:pt x="9386334" y="8211630"/>
                </a:lnTo>
                <a:lnTo>
                  <a:pt x="0" y="821163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5" name="Group 5"/>
          <p:cNvGrpSpPr/>
          <p:nvPr/>
        </p:nvGrpSpPr>
        <p:grpSpPr>
          <a:xfrm>
            <a:off x="742950" y="647700"/>
            <a:ext cx="16802100" cy="8991600"/>
            <a:chOff x="0" y="0"/>
            <a:chExt cx="4274726" cy="2167467"/>
          </a:xfrm>
        </p:grpSpPr>
        <p:sp>
          <p:nvSpPr>
            <p:cNvPr id="6" name="Freeform 6"/>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FEEC8"/>
            </a:solidFill>
          </p:spPr>
        </p:sp>
        <p:sp>
          <p:nvSpPr>
            <p:cNvPr id="7" name="TextBox 7"/>
            <p:cNvSpPr txBox="1"/>
            <p:nvPr/>
          </p:nvSpPr>
          <p:spPr>
            <a:xfrm>
              <a:off x="0" y="-28575"/>
              <a:ext cx="4274726" cy="2196042"/>
            </a:xfrm>
            <a:prstGeom prst="rect">
              <a:avLst/>
            </a:prstGeom>
          </p:spPr>
          <p:txBody>
            <a:bodyPr lIns="50800" tIns="50800" rIns="50800" bIns="50800" rtlCol="0" anchor="ctr"/>
            <a:lstStyle/>
            <a:p>
              <a:pPr algn="ctr">
                <a:lnSpc>
                  <a:spcPts val="2241"/>
                </a:lnSpc>
              </a:pPr>
              <a:endParaRPr/>
            </a:p>
          </p:txBody>
        </p:sp>
      </p:gr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034B7467-A596-35B4-2F27-4450E7769EA9}"/>
                  </a:ext>
                </a:extLst>
              </p:cNvPr>
              <p:cNvSpPr txBox="1"/>
              <p:nvPr/>
            </p:nvSpPr>
            <p:spPr>
              <a:xfrm>
                <a:off x="2048934" y="1107058"/>
                <a:ext cx="14190132" cy="7364901"/>
              </a:xfrm>
              <a:prstGeom prst="rect">
                <a:avLst/>
              </a:prstGeom>
              <a:noFill/>
            </p:spPr>
            <p:txBody>
              <a:bodyPr wrap="square">
                <a:spAutoFit/>
              </a:bodyPr>
              <a:lstStyle/>
              <a:p>
                <a:pPr algn="ctr">
                  <a:lnSpc>
                    <a:spcPct val="150000"/>
                  </a:lnSpc>
                  <a:spcBef>
                    <a:spcPts val="600"/>
                  </a:spcBef>
                  <a:spcAft>
                    <a:spcPts val="600"/>
                  </a:spcAft>
                </a:pPr>
                <a:r>
                  <a:rPr lang="fr-FR" sz="4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2.17: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Giải</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các</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bất</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phương</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trình</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sau</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p>
              <a:p>
                <a:pPr algn="just">
                  <a:lnSpc>
                    <a:spcPct val="150000"/>
                  </a:lnSpc>
                  <a:spcBef>
                    <a:spcPts val="600"/>
                  </a:spcBef>
                  <a:spcAft>
                    <a:spcPts val="600"/>
                  </a:spcAft>
                </a:pP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a) 3x + 2 &gt; 2x + 3						b) 5x + 4 &lt; -3x - 2</a:t>
                </a:r>
                <a:endParaRPr lang="en-VN" sz="40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Bef>
                    <a:spcPts val="600"/>
                  </a:spcBef>
                  <a:spcAft>
                    <a:spcPts val="600"/>
                  </a:spcAft>
                </a:pPr>
                <a:r>
                  <a:rPr lang="fr-FR" sz="40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Giải</a:t>
                </a:r>
                <a:endParaRPr lang="fr-FR" sz="40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600"/>
                  </a:spcAft>
                </a:pPr>
                <a:r>
                  <a:rPr lang="fr-FR" sz="4000" dirty="0">
                    <a:solidFill>
                      <a:srgbClr val="FF0000"/>
                    </a:solidFill>
                    <a:effectLst/>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r>
                      <a:rPr lang="fr-FR" sz="400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r>
                      <m:rPr>
                        <m:sty m:val="p"/>
                      </m:rPr>
                      <a:rPr lang="fr-FR" sz="400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r>
                      <a:rPr lang="fr-FR" sz="400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+2&gt;2</m:t>
                    </m:r>
                    <m:r>
                      <m:rPr>
                        <m:sty m:val="p"/>
                      </m:rPr>
                      <a:rPr lang="fr-FR" sz="400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r>
                      <a:rPr lang="fr-FR" sz="400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oMath>
                </a14:m>
                <a:endParaRPr lang="en-VN"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600"/>
                  </a:spcAft>
                </a:pP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fr-FR" sz="400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r>
                      <m:rPr>
                        <m:sty m:val="p"/>
                      </m:rPr>
                      <a:rPr lang="fr-FR" sz="400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r>
                      <a:rPr lang="fr-FR" sz="400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fr-FR" sz="400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r>
                      <a:rPr lang="fr-FR" sz="400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&gt;3−2</m:t>
                    </m:r>
                  </m:oMath>
                </a14:m>
                <a:endParaRPr lang="en-VN"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600"/>
                  </a:spcAft>
                </a:pP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fr-FR" sz="400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r>
                      <a:rPr lang="fr-FR" sz="400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&gt;1</m:t>
                    </m:r>
                  </m:oMath>
                </a14:m>
                <a:endParaRPr lang="en-VN"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600"/>
                  </a:spcAft>
                </a:pP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Vậy</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nghiệm</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của</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bất</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phương</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trình</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đã</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cho</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là </a:t>
                </a:r>
                <a14:m>
                  <m:oMath xmlns:m="http://schemas.openxmlformats.org/officeDocument/2006/math">
                    <m:r>
                      <m:rPr>
                        <m:sty m:val="p"/>
                      </m:rPr>
                      <a:rPr lang="fr-FR" sz="400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r>
                      <a:rPr lang="fr-FR" sz="400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&gt;1</m:t>
                    </m:r>
                  </m:oMath>
                </a14:m>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VN"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9" name="TextBox 8">
                <a:extLst>
                  <a:ext uri="{FF2B5EF4-FFF2-40B4-BE49-F238E27FC236}">
                    <a16:creationId xmlns:a16="http://schemas.microsoft.com/office/drawing/2014/main" id="{034B7467-A596-35B4-2F27-4450E7769EA9}"/>
                  </a:ext>
                </a:extLst>
              </p:cNvPr>
              <p:cNvSpPr txBox="1">
                <a:spLocks noRot="1" noChangeAspect="1" noMove="1" noResize="1" noEditPoints="1" noAdjustHandles="1" noChangeArrowheads="1" noChangeShapeType="1" noTextEdit="1"/>
              </p:cNvSpPr>
              <p:nvPr/>
            </p:nvSpPr>
            <p:spPr>
              <a:xfrm>
                <a:off x="2048934" y="1107058"/>
                <a:ext cx="14190132" cy="7364901"/>
              </a:xfrm>
              <a:prstGeom prst="rect">
                <a:avLst/>
              </a:prstGeom>
              <a:blipFill>
                <a:blip r:embed="rId5"/>
                <a:stretch>
                  <a:fillRect l="-1521" b="-2582"/>
                </a:stretch>
              </a:blipFill>
            </p:spPr>
            <p:txBody>
              <a:bodyPr/>
              <a:lstStyle/>
              <a:p>
                <a:r>
                  <a:rPr lang="en-VN">
                    <a:noFill/>
                  </a:rPr>
                  <a:t> </a:t>
                </a:r>
              </a:p>
            </p:txBody>
          </p:sp>
        </mc:Fallback>
      </mc:AlternateContent>
    </p:spTree>
    <p:extLst>
      <p:ext uri="{BB962C8B-B14F-4D97-AF65-F5344CB8AC3E}">
        <p14:creationId xmlns:p14="http://schemas.microsoft.com/office/powerpoint/2010/main" val="336884980"/>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dissolve">
                                      <p:cBhvr>
                                        <p:cTn id="7" dur="500"/>
                                        <p:tgtEl>
                                          <p:spTgt spid="9">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dissolve">
                                      <p:cBhvr>
                                        <p:cTn id="10" dur="500"/>
                                        <p:tgtEl>
                                          <p:spTgt spid="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 calcmode="lin" valueType="num">
                                      <p:cBhvr additive="base">
                                        <p:cTn id="15"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animEffect transition="in" filter="barn(inVertical)">
                                      <p:cBhvr>
                                        <p:cTn id="21" dur="500"/>
                                        <p:tgtEl>
                                          <p:spTgt spid="9">
                                            <p:txEl>
                                              <p:pRg st="3" end="3"/>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9">
                                            <p:txEl>
                                              <p:pRg st="4" end="4"/>
                                            </p:txEl>
                                          </p:spTgt>
                                        </p:tgtEl>
                                        <p:attrNameLst>
                                          <p:attrName>style.visibility</p:attrName>
                                        </p:attrNameLst>
                                      </p:cBhvr>
                                      <p:to>
                                        <p:strVal val="visible"/>
                                      </p:to>
                                    </p:set>
                                    <p:animEffect transition="in" filter="barn(inVertical)">
                                      <p:cBhvr>
                                        <p:cTn id="24" dur="500"/>
                                        <p:tgtEl>
                                          <p:spTgt spid="9">
                                            <p:txEl>
                                              <p:pRg st="4" end="4"/>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barn(inVertical)">
                                      <p:cBhvr>
                                        <p:cTn id="27" dur="500"/>
                                        <p:tgtEl>
                                          <p:spTgt spid="9">
                                            <p:txEl>
                                              <p:pRg st="5" end="5"/>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9">
                                            <p:txEl>
                                              <p:pRg st="6" end="6"/>
                                            </p:txEl>
                                          </p:spTgt>
                                        </p:tgtEl>
                                        <p:attrNameLst>
                                          <p:attrName>style.visibility</p:attrName>
                                        </p:attrNameLst>
                                      </p:cBhvr>
                                      <p:to>
                                        <p:strVal val="visible"/>
                                      </p:to>
                                    </p:set>
                                    <p:animEffect transition="in" filter="barn(inVertical)">
                                      <p:cBhvr>
                                        <p:cTn id="30"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2993" t="-61988" r="-12993" b="-61988"/>
            </a:stretch>
          </a:blipFill>
        </p:spPr>
      </p:sp>
      <p:sp>
        <p:nvSpPr>
          <p:cNvPr id="3" name="Freeform 3"/>
          <p:cNvSpPr/>
          <p:nvPr/>
        </p:nvSpPr>
        <p:spPr>
          <a:xfrm rot="-8037382">
            <a:off x="-2537478" y="6181185"/>
            <a:ext cx="9386333" cy="8211630"/>
          </a:xfrm>
          <a:custGeom>
            <a:avLst/>
            <a:gdLst/>
            <a:ahLst/>
            <a:cxnLst/>
            <a:rect l="l" t="t" r="r" b="b"/>
            <a:pathLst>
              <a:path w="9386333" h="8211630">
                <a:moveTo>
                  <a:pt x="0" y="0"/>
                </a:moveTo>
                <a:lnTo>
                  <a:pt x="9386333" y="0"/>
                </a:lnTo>
                <a:lnTo>
                  <a:pt x="9386333" y="8211630"/>
                </a:lnTo>
                <a:lnTo>
                  <a:pt x="0" y="821163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rot="3891266">
            <a:off x="13884636" y="-1745440"/>
            <a:ext cx="9386333" cy="8211630"/>
          </a:xfrm>
          <a:custGeom>
            <a:avLst/>
            <a:gdLst/>
            <a:ahLst/>
            <a:cxnLst/>
            <a:rect l="l" t="t" r="r" b="b"/>
            <a:pathLst>
              <a:path w="9386333" h="8211630">
                <a:moveTo>
                  <a:pt x="0" y="0"/>
                </a:moveTo>
                <a:lnTo>
                  <a:pt x="9386334" y="0"/>
                </a:lnTo>
                <a:lnTo>
                  <a:pt x="9386334" y="8211630"/>
                </a:lnTo>
                <a:lnTo>
                  <a:pt x="0" y="821163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5" name="Group 5"/>
          <p:cNvGrpSpPr/>
          <p:nvPr/>
        </p:nvGrpSpPr>
        <p:grpSpPr>
          <a:xfrm>
            <a:off x="742950" y="647700"/>
            <a:ext cx="16802100" cy="8991600"/>
            <a:chOff x="0" y="0"/>
            <a:chExt cx="4274726" cy="2167467"/>
          </a:xfrm>
        </p:grpSpPr>
        <p:sp>
          <p:nvSpPr>
            <p:cNvPr id="6" name="Freeform 6"/>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FEEC8"/>
            </a:solidFill>
          </p:spPr>
        </p:sp>
        <p:sp>
          <p:nvSpPr>
            <p:cNvPr id="7" name="TextBox 7"/>
            <p:cNvSpPr txBox="1"/>
            <p:nvPr/>
          </p:nvSpPr>
          <p:spPr>
            <a:xfrm>
              <a:off x="0" y="-28575"/>
              <a:ext cx="4274726" cy="2196042"/>
            </a:xfrm>
            <a:prstGeom prst="rect">
              <a:avLst/>
            </a:prstGeom>
          </p:spPr>
          <p:txBody>
            <a:bodyPr lIns="50800" tIns="50800" rIns="50800" bIns="50800" rtlCol="0" anchor="ctr"/>
            <a:lstStyle/>
            <a:p>
              <a:pPr algn="ctr">
                <a:lnSpc>
                  <a:spcPts val="2241"/>
                </a:lnSpc>
              </a:pPr>
              <a:endParaRPr/>
            </a:p>
          </p:txBody>
        </p:sp>
      </p:gr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034B7467-A596-35B4-2F27-4450E7769EA9}"/>
                  </a:ext>
                </a:extLst>
              </p:cNvPr>
              <p:cNvSpPr txBox="1"/>
              <p:nvPr/>
            </p:nvSpPr>
            <p:spPr>
              <a:xfrm>
                <a:off x="2048934" y="1257551"/>
                <a:ext cx="14190132" cy="7057766"/>
              </a:xfrm>
              <a:prstGeom prst="rect">
                <a:avLst/>
              </a:prstGeom>
              <a:noFill/>
            </p:spPr>
            <p:txBody>
              <a:bodyPr wrap="square">
                <a:spAutoFit/>
              </a:bodyPr>
              <a:lstStyle/>
              <a:p>
                <a:pPr algn="ctr">
                  <a:lnSpc>
                    <a:spcPct val="150000"/>
                  </a:lnSpc>
                  <a:spcBef>
                    <a:spcPts val="600"/>
                  </a:spcBef>
                  <a:spcAft>
                    <a:spcPts val="600"/>
                  </a:spcAft>
                </a:pPr>
                <a:r>
                  <a:rPr lang="fr-FR" sz="40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Giải</a:t>
                </a:r>
                <a:endParaRPr lang="fr-FR" sz="40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600"/>
                  </a:spcAft>
                </a:pPr>
                <a:r>
                  <a:rPr lang="fr-FR" sz="4000" dirty="0">
                    <a:solidFill>
                      <a:srgbClr val="FF0000"/>
                    </a:solidFill>
                    <a:effectLst/>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r>
                      <a:rPr lang="fr-FR" sz="400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5</m:t>
                    </m:r>
                    <m:r>
                      <m:rPr>
                        <m:sty m:val="p"/>
                      </m:rPr>
                      <a:rPr lang="fr-FR" sz="400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r>
                      <a:rPr lang="fr-FR" sz="400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+4&lt;−3</m:t>
                    </m:r>
                    <m:r>
                      <m:rPr>
                        <m:sty m:val="p"/>
                      </m:rPr>
                      <a:rPr lang="fr-FR" sz="400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r>
                      <a:rPr lang="fr-FR" sz="400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oMath>
                </a14:m>
                <a:endParaRPr lang="en-VN"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600"/>
                  </a:spcAft>
                </a:pP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fr-FR" sz="400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5</m:t>
                    </m:r>
                    <m:r>
                      <m:rPr>
                        <m:sty m:val="p"/>
                      </m:rPr>
                      <a:rPr lang="fr-FR" sz="400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r>
                      <a:rPr lang="fr-FR" sz="400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r>
                      <m:rPr>
                        <m:sty m:val="p"/>
                      </m:rPr>
                      <a:rPr lang="fr-FR" sz="400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r>
                      <a:rPr lang="fr-FR" sz="400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&lt;−2−4</m:t>
                    </m:r>
                  </m:oMath>
                </a14:m>
                <a:endParaRPr lang="en-VN"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600"/>
                  </a:spcAft>
                </a:pP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fr-FR" sz="400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8</m:t>
                    </m:r>
                    <m:r>
                      <m:rPr>
                        <m:sty m:val="p"/>
                      </m:rPr>
                      <a:rPr lang="fr-FR" sz="400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r>
                      <a:rPr lang="fr-FR" sz="400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&lt;−6</m:t>
                    </m:r>
                  </m:oMath>
                </a14:m>
                <a:endParaRPr lang="en-VN"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600"/>
                  </a:spcAft>
                </a:pP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fr-FR" sz="400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r>
                      <a:rPr lang="fr-FR" sz="400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&lt;−</m:t>
                    </m:r>
                    <m:f>
                      <m:fPr>
                        <m:ctrlPr>
                          <a:rPr lang="en-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400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num>
                      <m:den>
                        <m:r>
                          <a:rPr lang="fr-FR" sz="400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4</m:t>
                        </m:r>
                      </m:den>
                    </m:f>
                  </m:oMath>
                </a14:m>
                <a:endParaRPr lang="en-VN"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600"/>
                  </a:spcAft>
                </a:pP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Vậy</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nghiệm</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của</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bất</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phương</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trình</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đã</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cho</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là </a:t>
                </a:r>
                <a14:m>
                  <m:oMath xmlns:m="http://schemas.openxmlformats.org/officeDocument/2006/math">
                    <m:r>
                      <m:rPr>
                        <m:sty m:val="p"/>
                      </m:rPr>
                      <a:rPr lang="fr-FR" sz="400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r>
                      <a:rPr lang="fr-FR" sz="400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&lt;−</m:t>
                    </m:r>
                    <m:f>
                      <m:fPr>
                        <m:ctrlPr>
                          <a:rPr lang="en-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400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num>
                      <m:den>
                        <m:r>
                          <a:rPr lang="fr-FR" sz="400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4</m:t>
                        </m:r>
                      </m:den>
                    </m:f>
                  </m:oMath>
                </a14:m>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VN"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9" name="TextBox 8">
                <a:extLst>
                  <a:ext uri="{FF2B5EF4-FFF2-40B4-BE49-F238E27FC236}">
                    <a16:creationId xmlns:a16="http://schemas.microsoft.com/office/drawing/2014/main" id="{034B7467-A596-35B4-2F27-4450E7769EA9}"/>
                  </a:ext>
                </a:extLst>
              </p:cNvPr>
              <p:cNvSpPr txBox="1">
                <a:spLocks noRot="1" noChangeAspect="1" noMove="1" noResize="1" noEditPoints="1" noAdjustHandles="1" noChangeArrowheads="1" noChangeShapeType="1" noTextEdit="1"/>
              </p:cNvSpPr>
              <p:nvPr/>
            </p:nvSpPr>
            <p:spPr>
              <a:xfrm>
                <a:off x="2048934" y="1257551"/>
                <a:ext cx="14190132" cy="7057766"/>
              </a:xfrm>
              <a:prstGeom prst="rect">
                <a:avLst/>
              </a:prstGeom>
              <a:blipFill>
                <a:blip r:embed="rId5"/>
                <a:stretch>
                  <a:fillRect l="-1521" b="-898"/>
                </a:stretch>
              </a:blipFill>
            </p:spPr>
            <p:txBody>
              <a:bodyPr/>
              <a:lstStyle/>
              <a:p>
                <a:r>
                  <a:rPr lang="en-VN">
                    <a:noFill/>
                  </a:rPr>
                  <a:t> </a:t>
                </a:r>
              </a:p>
            </p:txBody>
          </p:sp>
        </mc:Fallback>
      </mc:AlternateContent>
    </p:spTree>
    <p:extLst>
      <p:ext uri="{BB962C8B-B14F-4D97-AF65-F5344CB8AC3E}">
        <p14:creationId xmlns:p14="http://schemas.microsoft.com/office/powerpoint/2010/main" val="2789896396"/>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barn(inVertical)">
                                      <p:cBhvr>
                                        <p:cTn id="7" dur="500"/>
                                        <p:tgtEl>
                                          <p:spTgt spid="9">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9">
                                            <p:txEl>
                                              <p:pRg st="2" end="2"/>
                                            </p:txEl>
                                          </p:spTgt>
                                        </p:tgtEl>
                                        <p:attrNameLst>
                                          <p:attrName>style.visibility</p:attrName>
                                        </p:attrNameLst>
                                      </p:cBhvr>
                                      <p:to>
                                        <p:strVal val="visible"/>
                                      </p:to>
                                    </p:set>
                                    <p:animEffect transition="in" filter="barn(inVertical)">
                                      <p:cBhvr>
                                        <p:cTn id="10" dur="500"/>
                                        <p:tgtEl>
                                          <p:spTgt spid="9">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animEffect transition="in" filter="barn(inVertical)">
                                      <p:cBhvr>
                                        <p:cTn id="13" dur="500"/>
                                        <p:tgtEl>
                                          <p:spTgt spid="9">
                                            <p:txEl>
                                              <p:pRg st="3" end="3"/>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9">
                                            <p:txEl>
                                              <p:pRg st="4" end="4"/>
                                            </p:txEl>
                                          </p:spTgt>
                                        </p:tgtEl>
                                        <p:attrNameLst>
                                          <p:attrName>style.visibility</p:attrName>
                                        </p:attrNameLst>
                                      </p:cBhvr>
                                      <p:to>
                                        <p:strVal val="visible"/>
                                      </p:to>
                                    </p:set>
                                    <p:animEffect transition="in" filter="barn(inVertical)">
                                      <p:cBhvr>
                                        <p:cTn id="16" dur="500"/>
                                        <p:tgtEl>
                                          <p:spTgt spid="9">
                                            <p:txEl>
                                              <p:pRg st="4" end="4"/>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animEffect transition="in" filter="barn(inVertical)">
                                      <p:cBhvr>
                                        <p:cTn id="19"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2993" t="-61988" r="-12993" b="-61988"/>
            </a:stretch>
          </a:blipFill>
        </p:spPr>
      </p:sp>
      <p:sp>
        <p:nvSpPr>
          <p:cNvPr id="3" name="Freeform 3"/>
          <p:cNvSpPr/>
          <p:nvPr/>
        </p:nvSpPr>
        <p:spPr>
          <a:xfrm rot="-8037382">
            <a:off x="-2537478" y="6181185"/>
            <a:ext cx="9386333" cy="8211630"/>
          </a:xfrm>
          <a:custGeom>
            <a:avLst/>
            <a:gdLst/>
            <a:ahLst/>
            <a:cxnLst/>
            <a:rect l="l" t="t" r="r" b="b"/>
            <a:pathLst>
              <a:path w="9386333" h="8211630">
                <a:moveTo>
                  <a:pt x="0" y="0"/>
                </a:moveTo>
                <a:lnTo>
                  <a:pt x="9386333" y="0"/>
                </a:lnTo>
                <a:lnTo>
                  <a:pt x="9386333" y="8211630"/>
                </a:lnTo>
                <a:lnTo>
                  <a:pt x="0" y="821163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rot="3891266">
            <a:off x="13884636" y="-1745440"/>
            <a:ext cx="9386333" cy="8211630"/>
          </a:xfrm>
          <a:custGeom>
            <a:avLst/>
            <a:gdLst/>
            <a:ahLst/>
            <a:cxnLst/>
            <a:rect l="l" t="t" r="r" b="b"/>
            <a:pathLst>
              <a:path w="9386333" h="8211630">
                <a:moveTo>
                  <a:pt x="0" y="0"/>
                </a:moveTo>
                <a:lnTo>
                  <a:pt x="9386334" y="0"/>
                </a:lnTo>
                <a:lnTo>
                  <a:pt x="9386334" y="8211630"/>
                </a:lnTo>
                <a:lnTo>
                  <a:pt x="0" y="821163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5" name="Group 5"/>
          <p:cNvGrpSpPr/>
          <p:nvPr/>
        </p:nvGrpSpPr>
        <p:grpSpPr>
          <a:xfrm>
            <a:off x="1028700" y="1028700"/>
            <a:ext cx="16230600" cy="8229600"/>
            <a:chOff x="0" y="0"/>
            <a:chExt cx="4274726" cy="2167467"/>
          </a:xfrm>
        </p:grpSpPr>
        <p:sp>
          <p:nvSpPr>
            <p:cNvPr id="6" name="Freeform 6"/>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FEEC8"/>
            </a:solidFill>
          </p:spPr>
        </p:sp>
        <p:sp>
          <p:nvSpPr>
            <p:cNvPr id="7" name="TextBox 7"/>
            <p:cNvSpPr txBox="1"/>
            <p:nvPr/>
          </p:nvSpPr>
          <p:spPr>
            <a:xfrm>
              <a:off x="0" y="-28575"/>
              <a:ext cx="4274726" cy="2196042"/>
            </a:xfrm>
            <a:prstGeom prst="rect">
              <a:avLst/>
            </a:prstGeom>
          </p:spPr>
          <p:txBody>
            <a:bodyPr lIns="50800" tIns="50800" rIns="50800" bIns="50800" rtlCol="0" anchor="ctr"/>
            <a:lstStyle/>
            <a:p>
              <a:pPr algn="ctr">
                <a:lnSpc>
                  <a:spcPts val="2241"/>
                </a:lnSpc>
              </a:pPr>
              <a:endParaRPr/>
            </a:p>
          </p:txBody>
        </p:sp>
      </p:grpSp>
      <p:sp>
        <p:nvSpPr>
          <p:cNvPr id="8" name="Freeform 8"/>
          <p:cNvSpPr/>
          <p:nvPr/>
        </p:nvSpPr>
        <p:spPr>
          <a:xfrm>
            <a:off x="10740030" y="1933584"/>
            <a:ext cx="5591090" cy="6419832"/>
          </a:xfrm>
          <a:custGeom>
            <a:avLst/>
            <a:gdLst/>
            <a:ahLst/>
            <a:cxnLst/>
            <a:rect l="l" t="t" r="r" b="b"/>
            <a:pathLst>
              <a:path w="5591090" h="6419832">
                <a:moveTo>
                  <a:pt x="0" y="0"/>
                </a:moveTo>
                <a:lnTo>
                  <a:pt x="5591090" y="0"/>
                </a:lnTo>
                <a:lnTo>
                  <a:pt x="5591090" y="6419832"/>
                </a:lnTo>
                <a:lnTo>
                  <a:pt x="0" y="641983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9" name="Freeform 9"/>
          <p:cNvSpPr/>
          <p:nvPr/>
        </p:nvSpPr>
        <p:spPr>
          <a:xfrm>
            <a:off x="-402807" y="0"/>
            <a:ext cx="6714921" cy="2729164"/>
          </a:xfrm>
          <a:custGeom>
            <a:avLst/>
            <a:gdLst/>
            <a:ahLst/>
            <a:cxnLst/>
            <a:rect l="l" t="t" r="r" b="b"/>
            <a:pathLst>
              <a:path w="6714921" h="2729164">
                <a:moveTo>
                  <a:pt x="0" y="0"/>
                </a:moveTo>
                <a:lnTo>
                  <a:pt x="6714922" y="0"/>
                </a:lnTo>
                <a:lnTo>
                  <a:pt x="6714922" y="2729164"/>
                </a:lnTo>
                <a:lnTo>
                  <a:pt x="0" y="272916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0" name="Freeform 10"/>
          <p:cNvSpPr/>
          <p:nvPr/>
        </p:nvSpPr>
        <p:spPr>
          <a:xfrm flipH="1">
            <a:off x="13803872" y="7972092"/>
            <a:ext cx="6329254" cy="2572416"/>
          </a:xfrm>
          <a:custGeom>
            <a:avLst/>
            <a:gdLst/>
            <a:ahLst/>
            <a:cxnLst/>
            <a:rect l="l" t="t" r="r" b="b"/>
            <a:pathLst>
              <a:path w="6329254" h="2572416">
                <a:moveTo>
                  <a:pt x="6329254" y="0"/>
                </a:moveTo>
                <a:lnTo>
                  <a:pt x="0" y="0"/>
                </a:lnTo>
                <a:lnTo>
                  <a:pt x="0" y="2572416"/>
                </a:lnTo>
                <a:lnTo>
                  <a:pt x="6329254" y="2572416"/>
                </a:lnTo>
                <a:lnTo>
                  <a:pt x="6329254"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1" name="Freeform 11"/>
          <p:cNvSpPr/>
          <p:nvPr/>
        </p:nvSpPr>
        <p:spPr>
          <a:xfrm rot="-312928" flipH="1">
            <a:off x="9237607" y="1434695"/>
            <a:ext cx="1611761" cy="1517986"/>
          </a:xfrm>
          <a:custGeom>
            <a:avLst/>
            <a:gdLst/>
            <a:ahLst/>
            <a:cxnLst/>
            <a:rect l="l" t="t" r="r" b="b"/>
            <a:pathLst>
              <a:path w="1611761" h="1517986">
                <a:moveTo>
                  <a:pt x="1611761" y="0"/>
                </a:moveTo>
                <a:lnTo>
                  <a:pt x="0" y="0"/>
                </a:lnTo>
                <a:lnTo>
                  <a:pt x="0" y="1517986"/>
                </a:lnTo>
                <a:lnTo>
                  <a:pt x="1611761" y="1517986"/>
                </a:lnTo>
                <a:lnTo>
                  <a:pt x="1611761"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2" name="Freeform 12"/>
          <p:cNvSpPr/>
          <p:nvPr/>
        </p:nvSpPr>
        <p:spPr>
          <a:xfrm rot="346237">
            <a:off x="15700727" y="1413320"/>
            <a:ext cx="1017774" cy="958558"/>
          </a:xfrm>
          <a:custGeom>
            <a:avLst/>
            <a:gdLst/>
            <a:ahLst/>
            <a:cxnLst/>
            <a:rect l="l" t="t" r="r" b="b"/>
            <a:pathLst>
              <a:path w="1017774" h="958558">
                <a:moveTo>
                  <a:pt x="0" y="0"/>
                </a:moveTo>
                <a:lnTo>
                  <a:pt x="1017773" y="0"/>
                </a:lnTo>
                <a:lnTo>
                  <a:pt x="1017773" y="958558"/>
                </a:lnTo>
                <a:lnTo>
                  <a:pt x="0" y="95855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4" name="TextBox 14"/>
          <p:cNvSpPr txBox="1"/>
          <p:nvPr/>
        </p:nvSpPr>
        <p:spPr>
          <a:xfrm>
            <a:off x="1772215" y="4581420"/>
            <a:ext cx="8582411" cy="1015663"/>
          </a:xfrm>
          <a:prstGeom prst="rect">
            <a:avLst/>
          </a:prstGeom>
        </p:spPr>
        <p:txBody>
          <a:bodyPr lIns="0" tIns="0" rIns="0" bIns="0" rtlCol="0" anchor="t">
            <a:spAutoFit/>
          </a:bodyPr>
          <a:lstStyle/>
          <a:p>
            <a:pPr marL="0" lvl="0" indent="0" algn="ctr">
              <a:spcBef>
                <a:spcPct val="0"/>
              </a:spcBef>
            </a:pPr>
            <a:r>
              <a:rPr lang="en-US" sz="6600" b="1" u="none" dirty="0">
                <a:solidFill>
                  <a:srgbClr val="7030A0"/>
                </a:solidFill>
                <a:latin typeface="Arial" panose="020B0604020202020204" pitchFamily="34" charset="0"/>
                <a:cs typeface="Arial" panose="020B0604020202020204" pitchFamily="34" charset="0"/>
              </a:rPr>
              <a:t>VẬN DỤNG</a:t>
            </a:r>
          </a:p>
        </p:txBody>
      </p:sp>
    </p:spTree>
    <p:extLst>
      <p:ext uri="{BB962C8B-B14F-4D97-AF65-F5344CB8AC3E}">
        <p14:creationId xmlns:p14="http://schemas.microsoft.com/office/powerpoint/2010/main" val="2103146908"/>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heckerboard(across)">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2993" t="-61988" r="-12993" b="-61988"/>
            </a:stretch>
          </a:blipFill>
        </p:spPr>
      </p:sp>
      <p:sp>
        <p:nvSpPr>
          <p:cNvPr id="3" name="Freeform 3"/>
          <p:cNvSpPr/>
          <p:nvPr/>
        </p:nvSpPr>
        <p:spPr>
          <a:xfrm rot="-8037382">
            <a:off x="-2537478" y="6181185"/>
            <a:ext cx="9386333" cy="8211630"/>
          </a:xfrm>
          <a:custGeom>
            <a:avLst/>
            <a:gdLst/>
            <a:ahLst/>
            <a:cxnLst/>
            <a:rect l="l" t="t" r="r" b="b"/>
            <a:pathLst>
              <a:path w="9386333" h="8211630">
                <a:moveTo>
                  <a:pt x="0" y="0"/>
                </a:moveTo>
                <a:lnTo>
                  <a:pt x="9386333" y="0"/>
                </a:lnTo>
                <a:lnTo>
                  <a:pt x="9386333" y="8211630"/>
                </a:lnTo>
                <a:lnTo>
                  <a:pt x="0" y="821163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rot="3891266">
            <a:off x="13884636" y="-1745440"/>
            <a:ext cx="9386333" cy="8211630"/>
          </a:xfrm>
          <a:custGeom>
            <a:avLst/>
            <a:gdLst/>
            <a:ahLst/>
            <a:cxnLst/>
            <a:rect l="l" t="t" r="r" b="b"/>
            <a:pathLst>
              <a:path w="9386333" h="8211630">
                <a:moveTo>
                  <a:pt x="0" y="0"/>
                </a:moveTo>
                <a:lnTo>
                  <a:pt x="9386334" y="0"/>
                </a:lnTo>
                <a:lnTo>
                  <a:pt x="9386334" y="8211630"/>
                </a:lnTo>
                <a:lnTo>
                  <a:pt x="0" y="821163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5" name="Group 5"/>
          <p:cNvGrpSpPr/>
          <p:nvPr/>
        </p:nvGrpSpPr>
        <p:grpSpPr>
          <a:xfrm>
            <a:off x="742950" y="647700"/>
            <a:ext cx="16802100" cy="8991600"/>
            <a:chOff x="0" y="0"/>
            <a:chExt cx="4274726" cy="2167467"/>
          </a:xfrm>
        </p:grpSpPr>
        <p:sp>
          <p:nvSpPr>
            <p:cNvPr id="6" name="Freeform 6"/>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FEEC8"/>
            </a:solidFill>
          </p:spPr>
        </p:sp>
        <p:sp>
          <p:nvSpPr>
            <p:cNvPr id="7" name="TextBox 7"/>
            <p:cNvSpPr txBox="1"/>
            <p:nvPr/>
          </p:nvSpPr>
          <p:spPr>
            <a:xfrm>
              <a:off x="0" y="-28575"/>
              <a:ext cx="4274726" cy="2196042"/>
            </a:xfrm>
            <a:prstGeom prst="rect">
              <a:avLst/>
            </a:prstGeom>
          </p:spPr>
          <p:txBody>
            <a:bodyPr lIns="50800" tIns="50800" rIns="50800" bIns="50800" rtlCol="0" anchor="ctr"/>
            <a:lstStyle/>
            <a:p>
              <a:pPr algn="ctr">
                <a:lnSpc>
                  <a:spcPts val="2241"/>
                </a:lnSpc>
              </a:pPr>
              <a:endParaRPr/>
            </a:p>
          </p:txBody>
        </p:sp>
      </p:grpSp>
      <p:sp>
        <p:nvSpPr>
          <p:cNvPr id="9" name="TextBox 8">
            <a:extLst>
              <a:ext uri="{FF2B5EF4-FFF2-40B4-BE49-F238E27FC236}">
                <a16:creationId xmlns:a16="http://schemas.microsoft.com/office/drawing/2014/main" id="{EB884F41-7DD5-B7AD-9C32-969CE1E6585F}"/>
              </a:ext>
            </a:extLst>
          </p:cNvPr>
          <p:cNvSpPr txBox="1"/>
          <p:nvPr/>
        </p:nvSpPr>
        <p:spPr>
          <a:xfrm>
            <a:off x="1645321" y="1412646"/>
            <a:ext cx="14190132" cy="3671583"/>
          </a:xfrm>
          <a:prstGeom prst="rect">
            <a:avLst/>
          </a:prstGeom>
          <a:noFill/>
        </p:spPr>
        <p:txBody>
          <a:bodyPr wrap="square">
            <a:spAutoFit/>
          </a:bodyPr>
          <a:lstStyle/>
          <a:p>
            <a:pPr algn="just">
              <a:lnSpc>
                <a:spcPct val="150000"/>
              </a:lnSpc>
              <a:spcBef>
                <a:spcPts val="600"/>
              </a:spcBef>
              <a:spcAft>
                <a:spcPts val="600"/>
              </a:spcAft>
            </a:pPr>
            <a:r>
              <a:rPr lang="fr-FR" sz="4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2.18 :</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Một</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ngân</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hàng</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đang</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áp</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dụng</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lãi</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suất</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gửi</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tiết</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kiệm</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kì</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hạn</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1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tháng</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là 0,4%.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Hỏi</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nếu</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muốn</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có</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số</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tiền</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lãi</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hằng</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tháng</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ít</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nhất</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là 3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triệu</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đồng</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thì</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số</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tiền</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gửi</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tiết</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kiệm</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ít</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nhất</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là bao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nhiêu</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làm</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tròn</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đến</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triệu</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đồng</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VN" sz="4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8" name="Picture 18">
            <a:extLst>
              <a:ext uri="{FF2B5EF4-FFF2-40B4-BE49-F238E27FC236}">
                <a16:creationId xmlns:a16="http://schemas.microsoft.com/office/drawing/2014/main" id="{FDD58856-F7CF-A32D-4F72-B971EAEE5C0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0210800" y="5745822"/>
            <a:ext cx="5014270" cy="3390900"/>
          </a:xfrm>
          <a:prstGeom prst="rect">
            <a:avLst/>
          </a:prstGeom>
        </p:spPr>
      </p:pic>
    </p:spTree>
    <p:extLst>
      <p:ext uri="{BB962C8B-B14F-4D97-AF65-F5344CB8AC3E}">
        <p14:creationId xmlns:p14="http://schemas.microsoft.com/office/powerpoint/2010/main" val="721379902"/>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2993" t="-61988" r="-12993" b="-61988"/>
            </a:stretch>
          </a:blipFill>
        </p:spPr>
      </p:sp>
      <p:sp>
        <p:nvSpPr>
          <p:cNvPr id="3" name="Freeform 3"/>
          <p:cNvSpPr/>
          <p:nvPr/>
        </p:nvSpPr>
        <p:spPr>
          <a:xfrm rot="-8037382">
            <a:off x="-2537478" y="6181185"/>
            <a:ext cx="9386333" cy="8211630"/>
          </a:xfrm>
          <a:custGeom>
            <a:avLst/>
            <a:gdLst/>
            <a:ahLst/>
            <a:cxnLst/>
            <a:rect l="l" t="t" r="r" b="b"/>
            <a:pathLst>
              <a:path w="9386333" h="8211630">
                <a:moveTo>
                  <a:pt x="0" y="0"/>
                </a:moveTo>
                <a:lnTo>
                  <a:pt x="9386333" y="0"/>
                </a:lnTo>
                <a:lnTo>
                  <a:pt x="9386333" y="8211630"/>
                </a:lnTo>
                <a:lnTo>
                  <a:pt x="0" y="821163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rot="3891266">
            <a:off x="13884636" y="-1745440"/>
            <a:ext cx="9386333" cy="8211630"/>
          </a:xfrm>
          <a:custGeom>
            <a:avLst/>
            <a:gdLst/>
            <a:ahLst/>
            <a:cxnLst/>
            <a:rect l="l" t="t" r="r" b="b"/>
            <a:pathLst>
              <a:path w="9386333" h="8211630">
                <a:moveTo>
                  <a:pt x="0" y="0"/>
                </a:moveTo>
                <a:lnTo>
                  <a:pt x="9386334" y="0"/>
                </a:lnTo>
                <a:lnTo>
                  <a:pt x="9386334" y="8211630"/>
                </a:lnTo>
                <a:lnTo>
                  <a:pt x="0" y="821163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5" name="Group 5"/>
          <p:cNvGrpSpPr/>
          <p:nvPr/>
        </p:nvGrpSpPr>
        <p:grpSpPr>
          <a:xfrm>
            <a:off x="742950" y="647700"/>
            <a:ext cx="16802100" cy="8991600"/>
            <a:chOff x="0" y="0"/>
            <a:chExt cx="4274726" cy="2167467"/>
          </a:xfrm>
        </p:grpSpPr>
        <p:sp>
          <p:nvSpPr>
            <p:cNvPr id="6" name="Freeform 6"/>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FEEC8"/>
            </a:solidFill>
          </p:spPr>
        </p:sp>
        <p:sp>
          <p:nvSpPr>
            <p:cNvPr id="7" name="TextBox 7"/>
            <p:cNvSpPr txBox="1"/>
            <p:nvPr/>
          </p:nvSpPr>
          <p:spPr>
            <a:xfrm>
              <a:off x="0" y="-28575"/>
              <a:ext cx="4274726" cy="2196042"/>
            </a:xfrm>
            <a:prstGeom prst="rect">
              <a:avLst/>
            </a:prstGeom>
          </p:spPr>
          <p:txBody>
            <a:bodyPr lIns="50800" tIns="50800" rIns="50800" bIns="50800" rtlCol="0" anchor="ctr"/>
            <a:lstStyle/>
            <a:p>
              <a:pPr algn="ctr">
                <a:lnSpc>
                  <a:spcPts val="2241"/>
                </a:lnSpc>
              </a:pPr>
              <a:endParaRPr/>
            </a:p>
          </p:txBody>
        </p:sp>
      </p:gr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1D18C62-423E-2905-BC50-897918503640}"/>
                  </a:ext>
                </a:extLst>
              </p:cNvPr>
              <p:cNvSpPr txBox="1"/>
              <p:nvPr/>
            </p:nvSpPr>
            <p:spPr>
              <a:xfrm>
                <a:off x="2048934" y="1017057"/>
                <a:ext cx="14190132" cy="8134343"/>
              </a:xfrm>
              <a:prstGeom prst="rect">
                <a:avLst/>
              </a:prstGeom>
              <a:noFill/>
            </p:spPr>
            <p:txBody>
              <a:bodyPr wrap="square">
                <a:spAutoFit/>
              </a:bodyPr>
              <a:lstStyle/>
              <a:p>
                <a:pPr algn="ctr">
                  <a:lnSpc>
                    <a:spcPct val="150000"/>
                  </a:lnSpc>
                  <a:spcBef>
                    <a:spcPts val="600"/>
                  </a:spcBef>
                  <a:spcAft>
                    <a:spcPts val="600"/>
                  </a:spcAft>
                </a:pPr>
                <a:r>
                  <a:rPr lang="fr-FR" sz="40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Giải</a:t>
                </a:r>
                <a:endParaRPr lang="fr-FR" sz="40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600"/>
                  </a:spcAft>
                </a:pP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Gọi</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fr-FR" sz="400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oMath>
                </a14:m>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triệu</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đồng</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là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số</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tiền</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gửi</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tiết</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kiệm</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fr-FR" sz="400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r>
                      <a:rPr lang="fr-FR" sz="400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&gt;0)</m:t>
                    </m:r>
                  </m:oMath>
                </a14:m>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VN"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600"/>
                  </a:spcAft>
                </a:pP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Khi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đó</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số</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tiền</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lãi</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1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tháng</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là </a:t>
                </a:r>
                <a14:m>
                  <m:oMath xmlns:m="http://schemas.openxmlformats.org/officeDocument/2006/math">
                    <m:r>
                      <a:rPr lang="fr-FR" sz="400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0,4%</m:t>
                    </m:r>
                    <m:r>
                      <m:rPr>
                        <m:sty m:val="p"/>
                      </m:rPr>
                      <a:rPr lang="fr-FR" sz="400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r>
                      <a:rPr lang="fr-FR" sz="400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=0,004</m:t>
                    </m:r>
                    <m:r>
                      <m:rPr>
                        <m:sty m:val="p"/>
                      </m:rPr>
                      <a:rPr lang="fr-FR" sz="400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oMath>
                </a14:m>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triệu</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đồng</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VN"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600"/>
                  </a:spcAft>
                </a:pP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Để</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số</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tiền</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lãi</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hàng</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tháng</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ít</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nhất</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là 3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triệu</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đồng</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thì</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ta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phải</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có</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VN"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400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0,004</m:t>
                      </m:r>
                      <m:r>
                        <m:rPr>
                          <m:sty m:val="p"/>
                        </m:rPr>
                        <a:rPr lang="fr-FR" sz="400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r>
                        <a:rPr lang="fr-FR" sz="400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oMath>
                  </m:oMathPara>
                </a14:m>
                <a:endParaRPr lang="en-VN"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m:rPr>
                          <m:sty m:val="p"/>
                        </m:rPr>
                        <a:rPr lang="fr-FR" sz="400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r>
                        <a:rPr lang="fr-FR" sz="400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≥750</m:t>
                      </m:r>
                    </m:oMath>
                  </m:oMathPara>
                </a14:m>
                <a:endParaRPr lang="en-VN"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600"/>
                  </a:spcAft>
                </a:pP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Vậy</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số</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tiền</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tiết</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kiệm</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ít</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nhất</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là 750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triệu</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đồng</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để</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có</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số</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tiền</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lãi</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hàng</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tháng</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ít</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nhất</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là 3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triệu</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đồng</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VN"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9" name="TextBox 8">
                <a:extLst>
                  <a:ext uri="{FF2B5EF4-FFF2-40B4-BE49-F238E27FC236}">
                    <a16:creationId xmlns:a16="http://schemas.microsoft.com/office/drawing/2014/main" id="{31D18C62-423E-2905-BC50-897918503640}"/>
                  </a:ext>
                </a:extLst>
              </p:cNvPr>
              <p:cNvSpPr txBox="1">
                <a:spLocks noRot="1" noChangeAspect="1" noMove="1" noResize="1" noEditPoints="1" noAdjustHandles="1" noChangeArrowheads="1" noChangeShapeType="1" noTextEdit="1"/>
              </p:cNvSpPr>
              <p:nvPr/>
            </p:nvSpPr>
            <p:spPr>
              <a:xfrm>
                <a:off x="2048934" y="1017057"/>
                <a:ext cx="14190132" cy="8134343"/>
              </a:xfrm>
              <a:prstGeom prst="rect">
                <a:avLst/>
              </a:prstGeom>
              <a:blipFill>
                <a:blip r:embed="rId5"/>
                <a:stretch>
                  <a:fillRect l="-1521" r="-1521" b="-2184"/>
                </a:stretch>
              </a:blipFill>
            </p:spPr>
            <p:txBody>
              <a:bodyPr/>
              <a:lstStyle/>
              <a:p>
                <a:r>
                  <a:rPr lang="en-VN">
                    <a:noFill/>
                  </a:rPr>
                  <a:t> </a:t>
                </a:r>
              </a:p>
            </p:txBody>
          </p:sp>
        </mc:Fallback>
      </mc:AlternateContent>
    </p:spTree>
    <p:extLst>
      <p:ext uri="{BB962C8B-B14F-4D97-AF65-F5344CB8AC3E}">
        <p14:creationId xmlns:p14="http://schemas.microsoft.com/office/powerpoint/2010/main" val="4075754572"/>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barn(inVertical)">
                                      <p:cBhvr>
                                        <p:cTn id="7" dur="500"/>
                                        <p:tgtEl>
                                          <p:spTgt spid="9">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9">
                                            <p:txEl>
                                              <p:pRg st="2" end="2"/>
                                            </p:txEl>
                                          </p:spTgt>
                                        </p:tgtEl>
                                        <p:attrNameLst>
                                          <p:attrName>style.visibility</p:attrName>
                                        </p:attrNameLst>
                                      </p:cBhvr>
                                      <p:to>
                                        <p:strVal val="visible"/>
                                      </p:to>
                                    </p:set>
                                    <p:animEffect transition="in" filter="barn(inVertical)">
                                      <p:cBhvr>
                                        <p:cTn id="10" dur="500"/>
                                        <p:tgtEl>
                                          <p:spTgt spid="9">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animEffect transition="in" filter="barn(inVertical)">
                                      <p:cBhvr>
                                        <p:cTn id="13" dur="500"/>
                                        <p:tgtEl>
                                          <p:spTgt spid="9">
                                            <p:txEl>
                                              <p:pRg st="3" end="3"/>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9">
                                            <p:txEl>
                                              <p:pRg st="4" end="4"/>
                                            </p:txEl>
                                          </p:spTgt>
                                        </p:tgtEl>
                                        <p:attrNameLst>
                                          <p:attrName>style.visibility</p:attrName>
                                        </p:attrNameLst>
                                      </p:cBhvr>
                                      <p:to>
                                        <p:strVal val="visible"/>
                                      </p:to>
                                    </p:set>
                                    <p:animEffect transition="in" filter="barn(inVertical)">
                                      <p:cBhvr>
                                        <p:cTn id="16" dur="500"/>
                                        <p:tgtEl>
                                          <p:spTgt spid="9">
                                            <p:txEl>
                                              <p:pRg st="4" end="4"/>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animEffect transition="in" filter="barn(inVertical)">
                                      <p:cBhvr>
                                        <p:cTn id="19" dur="500"/>
                                        <p:tgtEl>
                                          <p:spTgt spid="9">
                                            <p:txEl>
                                              <p:pRg st="5" end="5"/>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9">
                                            <p:txEl>
                                              <p:pRg st="6" end="6"/>
                                            </p:txEl>
                                          </p:spTgt>
                                        </p:tgtEl>
                                        <p:attrNameLst>
                                          <p:attrName>style.visibility</p:attrName>
                                        </p:attrNameLst>
                                      </p:cBhvr>
                                      <p:to>
                                        <p:strVal val="visible"/>
                                      </p:to>
                                    </p:set>
                                    <p:animEffect transition="in" filter="barn(inVertical)">
                                      <p:cBhvr>
                                        <p:cTn id="22"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2993" t="-61988" r="-12993" b="-61988"/>
            </a:stretch>
          </a:blipFill>
        </p:spPr>
      </p:sp>
      <p:sp>
        <p:nvSpPr>
          <p:cNvPr id="3" name="Freeform 3"/>
          <p:cNvSpPr/>
          <p:nvPr/>
        </p:nvSpPr>
        <p:spPr>
          <a:xfrm rot="-8037382">
            <a:off x="-2537478" y="6181185"/>
            <a:ext cx="9386333" cy="8211630"/>
          </a:xfrm>
          <a:custGeom>
            <a:avLst/>
            <a:gdLst/>
            <a:ahLst/>
            <a:cxnLst/>
            <a:rect l="l" t="t" r="r" b="b"/>
            <a:pathLst>
              <a:path w="9386333" h="8211630">
                <a:moveTo>
                  <a:pt x="0" y="0"/>
                </a:moveTo>
                <a:lnTo>
                  <a:pt x="9386333" y="0"/>
                </a:lnTo>
                <a:lnTo>
                  <a:pt x="9386333" y="8211630"/>
                </a:lnTo>
                <a:lnTo>
                  <a:pt x="0" y="821163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rot="3891266">
            <a:off x="13884636" y="-1745440"/>
            <a:ext cx="9386333" cy="8211630"/>
          </a:xfrm>
          <a:custGeom>
            <a:avLst/>
            <a:gdLst/>
            <a:ahLst/>
            <a:cxnLst/>
            <a:rect l="l" t="t" r="r" b="b"/>
            <a:pathLst>
              <a:path w="9386333" h="8211630">
                <a:moveTo>
                  <a:pt x="0" y="0"/>
                </a:moveTo>
                <a:lnTo>
                  <a:pt x="9386334" y="0"/>
                </a:lnTo>
                <a:lnTo>
                  <a:pt x="9386334" y="8211630"/>
                </a:lnTo>
                <a:lnTo>
                  <a:pt x="0" y="821163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5" name="Group 5"/>
          <p:cNvGrpSpPr/>
          <p:nvPr/>
        </p:nvGrpSpPr>
        <p:grpSpPr>
          <a:xfrm>
            <a:off x="742950" y="647700"/>
            <a:ext cx="16802100" cy="8991600"/>
            <a:chOff x="0" y="0"/>
            <a:chExt cx="4274726" cy="2167467"/>
          </a:xfrm>
        </p:grpSpPr>
        <p:sp>
          <p:nvSpPr>
            <p:cNvPr id="6" name="Freeform 6"/>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FEEC8"/>
            </a:solidFill>
          </p:spPr>
        </p:sp>
        <p:sp>
          <p:nvSpPr>
            <p:cNvPr id="7" name="TextBox 7"/>
            <p:cNvSpPr txBox="1"/>
            <p:nvPr/>
          </p:nvSpPr>
          <p:spPr>
            <a:xfrm>
              <a:off x="0" y="-28575"/>
              <a:ext cx="4274726" cy="2196042"/>
            </a:xfrm>
            <a:prstGeom prst="rect">
              <a:avLst/>
            </a:prstGeom>
          </p:spPr>
          <p:txBody>
            <a:bodyPr lIns="50800" tIns="50800" rIns="50800" bIns="50800" rtlCol="0" anchor="ctr"/>
            <a:lstStyle/>
            <a:p>
              <a:pPr algn="ctr">
                <a:lnSpc>
                  <a:spcPts val="2241"/>
                </a:lnSpc>
              </a:pPr>
              <a:endParaRPr/>
            </a:p>
          </p:txBody>
        </p:sp>
      </p:grpSp>
      <p:sp>
        <p:nvSpPr>
          <p:cNvPr id="8" name="TextBox 7">
            <a:extLst>
              <a:ext uri="{FF2B5EF4-FFF2-40B4-BE49-F238E27FC236}">
                <a16:creationId xmlns:a16="http://schemas.microsoft.com/office/drawing/2014/main" id="{2A181065-E2BB-ECF3-4CD6-E1FC386129EC}"/>
              </a:ext>
            </a:extLst>
          </p:cNvPr>
          <p:cNvSpPr txBox="1"/>
          <p:nvPr/>
        </p:nvSpPr>
        <p:spPr>
          <a:xfrm>
            <a:off x="942975" y="751950"/>
            <a:ext cx="16402050" cy="2748253"/>
          </a:xfrm>
          <a:prstGeom prst="rect">
            <a:avLst/>
          </a:prstGeom>
          <a:noFill/>
        </p:spPr>
        <p:txBody>
          <a:bodyPr wrap="square">
            <a:spAutoFit/>
          </a:bodyPr>
          <a:lstStyle/>
          <a:p>
            <a:pPr algn="just">
              <a:lnSpc>
                <a:spcPct val="150000"/>
              </a:lnSpc>
              <a:spcBef>
                <a:spcPts val="600"/>
              </a:spcBef>
              <a:spcAft>
                <a:spcPts val="600"/>
              </a:spcAft>
            </a:pPr>
            <a:r>
              <a:rPr lang="fr-FR" sz="4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2.19 :</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Một</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hãng</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taxi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có</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giá</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mở</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cửa</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là 15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nghìn</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đồng</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và</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12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nghìn</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đồng</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cho</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mỗi</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kilômét</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tiếp</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theo</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Hỏi</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với</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200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nghìn</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đồng</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thì</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hành</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khách</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có</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thể</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di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chuyển</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được</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tối</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đa</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bao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nhiêu</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kilômét</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làm</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tròn</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đến</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hàng</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đơn</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vị</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VN" sz="4000" dirty="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D20EB3DE-7C87-C472-563A-A6A3DD62D145}"/>
                  </a:ext>
                </a:extLst>
              </p:cNvPr>
              <p:cNvSpPr txBox="1"/>
              <p:nvPr/>
            </p:nvSpPr>
            <p:spPr>
              <a:xfrm>
                <a:off x="1322723" y="3500203"/>
                <a:ext cx="15642554" cy="5979907"/>
              </a:xfrm>
              <a:prstGeom prst="rect">
                <a:avLst/>
              </a:prstGeom>
              <a:noFill/>
            </p:spPr>
            <p:txBody>
              <a:bodyPr wrap="square">
                <a:spAutoFit/>
              </a:bodyPr>
              <a:lstStyle/>
              <a:p>
                <a:pPr algn="ctr">
                  <a:lnSpc>
                    <a:spcPct val="150000"/>
                  </a:lnSpc>
                  <a:spcBef>
                    <a:spcPts val="600"/>
                  </a:spcBef>
                  <a:spcAft>
                    <a:spcPts val="600"/>
                  </a:spcAft>
                </a:pPr>
                <a:r>
                  <a:rPr lang="fr-FR" sz="40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Giải</a:t>
                </a:r>
                <a:endParaRPr lang="fr-FR" sz="40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600"/>
                  </a:spcAft>
                </a:pP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Gọi</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fr-FR" sz="400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oMath>
                </a14:m>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(km) là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quãng</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đường</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mà</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hành</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khách</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đó</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có</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thể</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di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chuyển</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với</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200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nghìn</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đồng</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fr-FR" sz="400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r>
                      <a:rPr lang="fr-FR" sz="400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&gt;0</m:t>
                    </m:r>
                  </m:oMath>
                </a14:m>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VN"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600"/>
                  </a:spcAft>
                </a:pP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Giá</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tiền</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cho</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fr-FR" sz="400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oMath>
                </a14:m>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km là </a:t>
                </a:r>
                <a14:m>
                  <m:oMath xmlns:m="http://schemas.openxmlformats.org/officeDocument/2006/math">
                    <m:r>
                      <a:rPr lang="fr-FR" sz="400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12</m:t>
                    </m:r>
                    <m:r>
                      <m:rPr>
                        <m:sty m:val="p"/>
                      </m:rPr>
                      <a:rPr lang="fr-FR" sz="400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oMath>
                </a14:m>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nghìn</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đồng</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VN"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600"/>
                  </a:spcAft>
                </a:pP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Giá</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mở</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cửa</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của</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taxi là 15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nghìn</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đồng</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nên</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số</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tiền</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cần</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thanh</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toán</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khi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đi</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fr-FR" sz="400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oMath>
                </a14:m>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km là : </a:t>
                </a:r>
                <a14:m>
                  <m:oMath xmlns:m="http://schemas.openxmlformats.org/officeDocument/2006/math">
                    <m:r>
                      <a:rPr lang="fr-FR" sz="400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15+12</m:t>
                    </m:r>
                    <m:r>
                      <m:rPr>
                        <m:sty m:val="p"/>
                      </m:rPr>
                      <a:rPr lang="fr-FR" sz="400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oMath>
                </a14:m>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nghìn</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đồng</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VN"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9" name="TextBox 8">
                <a:extLst>
                  <a:ext uri="{FF2B5EF4-FFF2-40B4-BE49-F238E27FC236}">
                    <a16:creationId xmlns:a16="http://schemas.microsoft.com/office/drawing/2014/main" id="{D20EB3DE-7C87-C472-563A-A6A3DD62D145}"/>
                  </a:ext>
                </a:extLst>
              </p:cNvPr>
              <p:cNvSpPr txBox="1">
                <a:spLocks noRot="1" noChangeAspect="1" noMove="1" noResize="1" noEditPoints="1" noAdjustHandles="1" noChangeArrowheads="1" noChangeShapeType="1" noTextEdit="1"/>
              </p:cNvSpPr>
              <p:nvPr/>
            </p:nvSpPr>
            <p:spPr>
              <a:xfrm>
                <a:off x="1322723" y="3500203"/>
                <a:ext cx="15642554" cy="5979907"/>
              </a:xfrm>
              <a:prstGeom prst="rect">
                <a:avLst/>
              </a:prstGeom>
              <a:blipFill>
                <a:blip r:embed="rId5"/>
                <a:stretch>
                  <a:fillRect l="-1461" r="-1380" b="-3390"/>
                </a:stretch>
              </a:blipFill>
            </p:spPr>
            <p:txBody>
              <a:bodyPr/>
              <a:lstStyle/>
              <a:p>
                <a:r>
                  <a:rPr lang="en-VN">
                    <a:noFill/>
                  </a:rPr>
                  <a:t> </a:t>
                </a:r>
              </a:p>
            </p:txBody>
          </p:sp>
        </mc:Fallback>
      </mc:AlternateContent>
    </p:spTree>
    <p:extLst>
      <p:ext uri="{BB962C8B-B14F-4D97-AF65-F5344CB8AC3E}">
        <p14:creationId xmlns:p14="http://schemas.microsoft.com/office/powerpoint/2010/main" val="1040136127"/>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 calcmode="lin" valueType="num">
                                      <p:cBhvr additive="base">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9">
                                            <p:txEl>
                                              <p:pRg st="1" end="1"/>
                                            </p:txEl>
                                          </p:spTgt>
                                        </p:tgtEl>
                                        <p:attrNameLst>
                                          <p:attrName>style.visibility</p:attrName>
                                        </p:attrNameLst>
                                      </p:cBhvr>
                                      <p:to>
                                        <p:strVal val="visible"/>
                                      </p:to>
                                    </p:set>
                                    <p:animEffect transition="in" filter="barn(inVertical)">
                                      <p:cBhvr>
                                        <p:cTn id="18" dur="500"/>
                                        <p:tgtEl>
                                          <p:spTgt spid="9">
                                            <p:txEl>
                                              <p:pRg st="1" end="1"/>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barn(inVertical)">
                                      <p:cBhvr>
                                        <p:cTn id="21" dur="500"/>
                                        <p:tgtEl>
                                          <p:spTgt spid="9">
                                            <p:txEl>
                                              <p:pRg st="2" end="2"/>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9">
                                            <p:txEl>
                                              <p:pRg st="3" end="3"/>
                                            </p:txEl>
                                          </p:spTgt>
                                        </p:tgtEl>
                                        <p:attrNameLst>
                                          <p:attrName>style.visibility</p:attrName>
                                        </p:attrNameLst>
                                      </p:cBhvr>
                                      <p:to>
                                        <p:strVal val="visible"/>
                                      </p:to>
                                    </p:set>
                                    <p:animEffect transition="in" filter="barn(inVertical)">
                                      <p:cBhvr>
                                        <p:cTn id="24"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2993" t="-61988" r="-12993" b="-61988"/>
            </a:stretch>
          </a:blipFill>
        </p:spPr>
      </p:sp>
      <p:sp>
        <p:nvSpPr>
          <p:cNvPr id="3" name="Freeform 3"/>
          <p:cNvSpPr/>
          <p:nvPr/>
        </p:nvSpPr>
        <p:spPr>
          <a:xfrm rot="-8037382">
            <a:off x="-2537478" y="6181185"/>
            <a:ext cx="9386333" cy="8211630"/>
          </a:xfrm>
          <a:custGeom>
            <a:avLst/>
            <a:gdLst/>
            <a:ahLst/>
            <a:cxnLst/>
            <a:rect l="l" t="t" r="r" b="b"/>
            <a:pathLst>
              <a:path w="9386333" h="8211630">
                <a:moveTo>
                  <a:pt x="0" y="0"/>
                </a:moveTo>
                <a:lnTo>
                  <a:pt x="9386333" y="0"/>
                </a:lnTo>
                <a:lnTo>
                  <a:pt x="9386333" y="8211630"/>
                </a:lnTo>
                <a:lnTo>
                  <a:pt x="0" y="821163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rot="3891266">
            <a:off x="13884636" y="-1745440"/>
            <a:ext cx="9386333" cy="8211630"/>
          </a:xfrm>
          <a:custGeom>
            <a:avLst/>
            <a:gdLst/>
            <a:ahLst/>
            <a:cxnLst/>
            <a:rect l="l" t="t" r="r" b="b"/>
            <a:pathLst>
              <a:path w="9386333" h="8211630">
                <a:moveTo>
                  <a:pt x="0" y="0"/>
                </a:moveTo>
                <a:lnTo>
                  <a:pt x="9386334" y="0"/>
                </a:lnTo>
                <a:lnTo>
                  <a:pt x="9386334" y="8211630"/>
                </a:lnTo>
                <a:lnTo>
                  <a:pt x="0" y="821163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5" name="Group 5"/>
          <p:cNvGrpSpPr/>
          <p:nvPr/>
        </p:nvGrpSpPr>
        <p:grpSpPr>
          <a:xfrm>
            <a:off x="742950" y="529158"/>
            <a:ext cx="16802100" cy="9110142"/>
            <a:chOff x="0" y="-28575"/>
            <a:chExt cx="4274726" cy="2196042"/>
          </a:xfrm>
        </p:grpSpPr>
        <p:sp>
          <p:nvSpPr>
            <p:cNvPr id="6" name="Freeform 6"/>
            <p:cNvSpPr/>
            <p:nvPr/>
          </p:nvSpPr>
          <p:spPr>
            <a:xfrm>
              <a:off x="0" y="412848"/>
              <a:ext cx="4274726" cy="1233912"/>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FEEC8"/>
            </a:solidFill>
          </p:spPr>
        </p:sp>
        <p:sp>
          <p:nvSpPr>
            <p:cNvPr id="7" name="TextBox 7"/>
            <p:cNvSpPr txBox="1"/>
            <p:nvPr/>
          </p:nvSpPr>
          <p:spPr>
            <a:xfrm>
              <a:off x="0" y="-28575"/>
              <a:ext cx="4274726" cy="2196042"/>
            </a:xfrm>
            <a:prstGeom prst="rect">
              <a:avLst/>
            </a:prstGeom>
          </p:spPr>
          <p:txBody>
            <a:bodyPr lIns="50800" tIns="50800" rIns="50800" bIns="50800" rtlCol="0" anchor="ctr"/>
            <a:lstStyle/>
            <a:p>
              <a:pPr algn="ctr">
                <a:lnSpc>
                  <a:spcPts val="2241"/>
                </a:lnSpc>
              </a:pPr>
              <a:endParaRPr/>
            </a:p>
          </p:txBody>
        </p:sp>
      </p:gr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D2039540-52A2-073E-12C3-3A704C3F85E7}"/>
                  </a:ext>
                </a:extLst>
              </p:cNvPr>
              <p:cNvSpPr txBox="1"/>
              <p:nvPr/>
            </p:nvSpPr>
            <p:spPr>
              <a:xfrm>
                <a:off x="1041735" y="2844097"/>
                <a:ext cx="16204529" cy="4098686"/>
              </a:xfrm>
              <a:prstGeom prst="rect">
                <a:avLst/>
              </a:prstGeom>
              <a:noFill/>
            </p:spPr>
            <p:txBody>
              <a:bodyPr wrap="square">
                <a:spAutoFit/>
              </a:bodyPr>
              <a:lstStyle/>
              <a:p>
                <a:pPr algn="just">
                  <a:lnSpc>
                    <a:spcPct val="200000"/>
                  </a:lnSpc>
                  <a:spcBef>
                    <a:spcPts val="600"/>
                  </a:spcBef>
                  <a:spcAft>
                    <a:spcPts val="600"/>
                  </a:spcAft>
                </a:pPr>
                <a:r>
                  <a:rPr lang="da-DK" sz="4400" dirty="0" err="1">
                    <a:effectLst/>
                    <a:latin typeface="Arial" panose="020B0604020202020204" pitchFamily="34" charset="0"/>
                    <a:ea typeface="Times New Roman" panose="02020603050405020304" pitchFamily="18" charset="0"/>
                    <a:cs typeface="Arial" panose="020B0604020202020204" pitchFamily="34" charset="0"/>
                  </a:rPr>
                  <a:t>Bất</a:t>
                </a:r>
                <a:r>
                  <a:rPr lang="da-DK" sz="4400" dirty="0">
                    <a:effectLst/>
                    <a:latin typeface="Arial" panose="020B0604020202020204" pitchFamily="34" charset="0"/>
                    <a:ea typeface="Times New Roman" panose="02020603050405020304" pitchFamily="18" charset="0"/>
                    <a:cs typeface="Arial" panose="020B0604020202020204" pitchFamily="34" charset="0"/>
                  </a:rPr>
                  <a:t> </a:t>
                </a:r>
                <a:r>
                  <a:rPr lang="da-DK" sz="4400" dirty="0" err="1">
                    <a:effectLst/>
                    <a:latin typeface="Arial" panose="020B0604020202020204" pitchFamily="34" charset="0"/>
                    <a:ea typeface="Times New Roman" panose="02020603050405020304" pitchFamily="18" charset="0"/>
                    <a:cs typeface="Arial" panose="020B0604020202020204" pitchFamily="34" charset="0"/>
                  </a:rPr>
                  <a:t>phương</a:t>
                </a:r>
                <a:r>
                  <a:rPr lang="da-DK" sz="4400" dirty="0">
                    <a:effectLst/>
                    <a:latin typeface="Arial" panose="020B0604020202020204" pitchFamily="34" charset="0"/>
                    <a:ea typeface="Times New Roman" panose="02020603050405020304" pitchFamily="18" charset="0"/>
                    <a:cs typeface="Arial" panose="020B0604020202020204" pitchFamily="34" charset="0"/>
                  </a:rPr>
                  <a:t> </a:t>
                </a:r>
                <a:r>
                  <a:rPr lang="da-DK" sz="4400" dirty="0" err="1">
                    <a:effectLst/>
                    <a:latin typeface="Arial" panose="020B0604020202020204" pitchFamily="34" charset="0"/>
                    <a:ea typeface="Times New Roman" panose="02020603050405020304" pitchFamily="18" charset="0"/>
                    <a:cs typeface="Arial" panose="020B0604020202020204" pitchFamily="34" charset="0"/>
                  </a:rPr>
                  <a:t>trình</a:t>
                </a:r>
                <a:r>
                  <a:rPr lang="da-DK" sz="4400" dirty="0">
                    <a:effectLst/>
                    <a:latin typeface="Arial" panose="020B0604020202020204" pitchFamily="34" charset="0"/>
                    <a:ea typeface="Times New Roman" panose="02020603050405020304" pitchFamily="18" charset="0"/>
                    <a:cs typeface="Arial" panose="020B0604020202020204" pitchFamily="34" charset="0"/>
                  </a:rPr>
                  <a:t> </a:t>
                </a:r>
                <a:r>
                  <a:rPr lang="da-DK" sz="4400" dirty="0" err="1">
                    <a:effectLst/>
                    <a:latin typeface="Arial" panose="020B0604020202020204" pitchFamily="34" charset="0"/>
                    <a:ea typeface="Times New Roman" panose="02020603050405020304" pitchFamily="18" charset="0"/>
                    <a:cs typeface="Arial" panose="020B0604020202020204" pitchFamily="34" charset="0"/>
                  </a:rPr>
                  <a:t>dạng</a:t>
                </a:r>
                <a:r>
                  <a:rPr lang="da-DK" sz="4400" dirty="0">
                    <a:effectLst/>
                    <a:latin typeface="Arial" panose="020B0604020202020204" pitchFamily="34" charset="0"/>
                    <a:ea typeface="Times New Roman" panose="02020603050405020304" pitchFamily="18" charset="0"/>
                    <a:cs typeface="Arial" panose="020B0604020202020204" pitchFamily="34" charset="0"/>
                  </a:rPr>
                  <a:t> </a:t>
                </a:r>
                <a:r>
                  <a:rPr lang="da-DK" sz="4400" dirty="0" err="1">
                    <a:latin typeface="Arial" panose="020B0604020202020204" pitchFamily="34" charset="0"/>
                    <a:ea typeface="Times New Roman" panose="02020603050405020304" pitchFamily="18" charset="0"/>
                    <a:cs typeface="Arial" panose="020B0604020202020204" pitchFamily="34" charset="0"/>
                  </a:rPr>
                  <a:t>ax</a:t>
                </a:r>
                <a:r>
                  <a:rPr lang="da-DK" sz="4400" dirty="0">
                    <a:latin typeface="Arial" panose="020B0604020202020204" pitchFamily="34" charset="0"/>
                    <a:ea typeface="Times New Roman" panose="02020603050405020304" pitchFamily="18" charset="0"/>
                    <a:cs typeface="Arial" panose="020B0604020202020204" pitchFamily="34" charset="0"/>
                  </a:rPr>
                  <a:t> + b &lt; 0 (</a:t>
                </a:r>
                <a:r>
                  <a:rPr lang="da-DK" sz="4400" dirty="0" err="1">
                    <a:latin typeface="Arial" panose="020B0604020202020204" pitchFamily="34" charset="0"/>
                    <a:ea typeface="Times New Roman" panose="02020603050405020304" pitchFamily="18" charset="0"/>
                    <a:cs typeface="Arial" panose="020B0604020202020204" pitchFamily="34" charset="0"/>
                  </a:rPr>
                  <a:t>hoặc</a:t>
                </a:r>
                <a:r>
                  <a:rPr lang="da-DK" sz="4400" dirty="0">
                    <a:latin typeface="Arial" panose="020B0604020202020204" pitchFamily="34" charset="0"/>
                    <a:ea typeface="Times New Roman" panose="02020603050405020304" pitchFamily="18" charset="0"/>
                    <a:cs typeface="Arial" panose="020B0604020202020204" pitchFamily="34" charset="0"/>
                  </a:rPr>
                  <a:t> </a:t>
                </a:r>
                <a:r>
                  <a:rPr lang="da-DK" sz="4400" dirty="0" err="1">
                    <a:latin typeface="Arial" panose="020B0604020202020204" pitchFamily="34" charset="0"/>
                    <a:ea typeface="Times New Roman" panose="02020603050405020304" pitchFamily="18" charset="0"/>
                    <a:cs typeface="Arial" panose="020B0604020202020204" pitchFamily="34" charset="0"/>
                  </a:rPr>
                  <a:t>ax</a:t>
                </a:r>
                <a:r>
                  <a:rPr lang="da-DK" sz="4400" dirty="0">
                    <a:latin typeface="Arial" panose="020B0604020202020204" pitchFamily="34" charset="0"/>
                    <a:ea typeface="Times New Roman" panose="02020603050405020304" pitchFamily="18" charset="0"/>
                    <a:cs typeface="Arial" panose="020B0604020202020204" pitchFamily="34" charset="0"/>
                  </a:rPr>
                  <a:t> + b &gt; 0 ; </a:t>
                </a:r>
                <a:r>
                  <a:rPr lang="da-DK" sz="4400" dirty="0" err="1">
                    <a:latin typeface="Arial" panose="020B0604020202020204" pitchFamily="34" charset="0"/>
                    <a:ea typeface="Times New Roman" panose="02020603050405020304" pitchFamily="18" charset="0"/>
                    <a:cs typeface="Arial" panose="020B0604020202020204" pitchFamily="34" charset="0"/>
                  </a:rPr>
                  <a:t>ax</a:t>
                </a:r>
                <a:r>
                  <a:rPr lang="da-DK" sz="4400" dirty="0">
                    <a:latin typeface="Arial" panose="020B0604020202020204" pitchFamily="34" charset="0"/>
                    <a:ea typeface="Times New Roman" panose="02020603050405020304" pitchFamily="18" charset="0"/>
                    <a:cs typeface="Arial" panose="020B0604020202020204" pitchFamily="34" charset="0"/>
                  </a:rPr>
                  <a:t> + b </a:t>
                </a:r>
                <a14:m>
                  <m:oMath xmlns:m="http://schemas.openxmlformats.org/officeDocument/2006/math">
                    <m:r>
                      <a:rPr lang="da-DK" sz="4400" i="1" kern="0" smtClean="0">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VN" sz="4400" dirty="0">
                    <a:effectLst/>
                    <a:latin typeface="Arial" panose="020B0604020202020204" pitchFamily="34" charset="0"/>
                    <a:cs typeface="Arial" panose="020B0604020202020204" pitchFamily="34" charset="0"/>
                  </a:rPr>
                  <a:t> 0; ax + b </a:t>
                </a:r>
                <a14:m>
                  <m:oMath xmlns:m="http://schemas.openxmlformats.org/officeDocument/2006/math">
                    <m:r>
                      <a:rPr lang="da-DK" sz="4400" i="1">
                        <a:latin typeface="Cambria Math" panose="02040503050406030204" pitchFamily="18" charset="0"/>
                      </a:rPr>
                      <m:t>≥</m:t>
                    </m:r>
                  </m:oMath>
                </a14:m>
                <a:r>
                  <a:rPr lang="en-VN" sz="4400" dirty="0">
                    <a:effectLst/>
                    <a:latin typeface="Arial" panose="020B0604020202020204" pitchFamily="34" charset="0"/>
                    <a:cs typeface="Arial" panose="020B0604020202020204" pitchFamily="34" charset="0"/>
                  </a:rPr>
                  <a:t> 0 trong đó a, b là hai số đã cho, a </a:t>
                </a:r>
                <a14:m>
                  <m:oMath xmlns:m="http://schemas.openxmlformats.org/officeDocument/2006/math">
                    <m:r>
                      <a:rPr lang="da-DK" sz="4400" i="1">
                        <a:latin typeface="Cambria Math" panose="02040503050406030204" pitchFamily="18" charset="0"/>
                      </a:rPr>
                      <m:t>≠</m:t>
                    </m:r>
                  </m:oMath>
                </a14:m>
                <a:r>
                  <a:rPr lang="en-VN" sz="4400" dirty="0">
                    <a:effectLst/>
                    <a:latin typeface="Arial" panose="020B0604020202020204" pitchFamily="34" charset="0"/>
                    <a:cs typeface="Arial" panose="020B0604020202020204" pitchFamily="34" charset="0"/>
                  </a:rPr>
                  <a:t> 0 được gọi là </a:t>
                </a:r>
              </a:p>
              <a:p>
                <a:pPr algn="just">
                  <a:lnSpc>
                    <a:spcPct val="200000"/>
                  </a:lnSpc>
                  <a:spcBef>
                    <a:spcPts val="600"/>
                  </a:spcBef>
                  <a:spcAft>
                    <a:spcPts val="600"/>
                  </a:spcAft>
                </a:pPr>
                <a:r>
                  <a:rPr lang="en-VN" sz="4400" dirty="0">
                    <a:effectLst/>
                    <a:latin typeface="Arial" panose="020B0604020202020204" pitchFamily="34" charset="0"/>
                    <a:cs typeface="Arial" panose="020B0604020202020204" pitchFamily="34" charset="0"/>
                  </a:rPr>
                  <a:t>bất phương trình bậc nhất một ẩn x.</a:t>
                </a:r>
                <a:r>
                  <a:rPr lang="da-DK" sz="4400" dirty="0">
                    <a:effectLst/>
                    <a:latin typeface="Arial" panose="020B0604020202020204" pitchFamily="34" charset="0"/>
                    <a:ea typeface="Times New Roman" panose="02020603050405020304" pitchFamily="18" charset="0"/>
                    <a:cs typeface="Arial" panose="020B0604020202020204" pitchFamily="34" charset="0"/>
                  </a:rPr>
                  <a:t> </a:t>
                </a:r>
                <a:endParaRPr lang="en-VN" sz="44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9" name="TextBox 8">
                <a:extLst>
                  <a:ext uri="{FF2B5EF4-FFF2-40B4-BE49-F238E27FC236}">
                    <a16:creationId xmlns:a16="http://schemas.microsoft.com/office/drawing/2014/main" id="{D2039540-52A2-073E-12C3-3A704C3F85E7}"/>
                  </a:ext>
                </a:extLst>
              </p:cNvPr>
              <p:cNvSpPr txBox="1">
                <a:spLocks noRot="1" noChangeAspect="1" noMove="1" noResize="1" noEditPoints="1" noAdjustHandles="1" noChangeArrowheads="1" noChangeShapeType="1" noTextEdit="1"/>
              </p:cNvSpPr>
              <p:nvPr/>
            </p:nvSpPr>
            <p:spPr>
              <a:xfrm>
                <a:off x="1041735" y="2844097"/>
                <a:ext cx="16204529" cy="4098686"/>
              </a:xfrm>
              <a:prstGeom prst="rect">
                <a:avLst/>
              </a:prstGeom>
              <a:blipFill>
                <a:blip r:embed="rId5"/>
                <a:stretch>
                  <a:fillRect l="-1567" r="-1567" b="-6192"/>
                </a:stretch>
              </a:blipFill>
            </p:spPr>
            <p:txBody>
              <a:bodyPr/>
              <a:lstStyle/>
              <a:p>
                <a:r>
                  <a:rPr lang="en-VN">
                    <a:noFill/>
                  </a:rPr>
                  <a:t> </a:t>
                </a:r>
              </a:p>
            </p:txBody>
          </p:sp>
        </mc:Fallback>
      </mc:AlternateContent>
    </p:spTree>
    <p:extLst>
      <p:ext uri="{BB962C8B-B14F-4D97-AF65-F5344CB8AC3E}">
        <p14:creationId xmlns:p14="http://schemas.microsoft.com/office/powerpoint/2010/main" val="2836581212"/>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2993" t="-61988" r="-12993" b="-61988"/>
            </a:stretch>
          </a:blipFill>
        </p:spPr>
      </p:sp>
      <p:sp>
        <p:nvSpPr>
          <p:cNvPr id="3" name="Freeform 3"/>
          <p:cNvSpPr/>
          <p:nvPr/>
        </p:nvSpPr>
        <p:spPr>
          <a:xfrm rot="-8037382">
            <a:off x="-2537478" y="6181185"/>
            <a:ext cx="9386333" cy="8211630"/>
          </a:xfrm>
          <a:custGeom>
            <a:avLst/>
            <a:gdLst/>
            <a:ahLst/>
            <a:cxnLst/>
            <a:rect l="l" t="t" r="r" b="b"/>
            <a:pathLst>
              <a:path w="9386333" h="8211630">
                <a:moveTo>
                  <a:pt x="0" y="0"/>
                </a:moveTo>
                <a:lnTo>
                  <a:pt x="9386333" y="0"/>
                </a:lnTo>
                <a:lnTo>
                  <a:pt x="9386333" y="8211630"/>
                </a:lnTo>
                <a:lnTo>
                  <a:pt x="0" y="821163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rot="3891266">
            <a:off x="13884636" y="-1745440"/>
            <a:ext cx="9386333" cy="8211630"/>
          </a:xfrm>
          <a:custGeom>
            <a:avLst/>
            <a:gdLst/>
            <a:ahLst/>
            <a:cxnLst/>
            <a:rect l="l" t="t" r="r" b="b"/>
            <a:pathLst>
              <a:path w="9386333" h="8211630">
                <a:moveTo>
                  <a:pt x="0" y="0"/>
                </a:moveTo>
                <a:lnTo>
                  <a:pt x="9386334" y="0"/>
                </a:lnTo>
                <a:lnTo>
                  <a:pt x="9386334" y="8211630"/>
                </a:lnTo>
                <a:lnTo>
                  <a:pt x="0" y="821163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5" name="Group 5"/>
          <p:cNvGrpSpPr/>
          <p:nvPr/>
        </p:nvGrpSpPr>
        <p:grpSpPr>
          <a:xfrm>
            <a:off x="742950" y="647700"/>
            <a:ext cx="16802100" cy="8991600"/>
            <a:chOff x="0" y="0"/>
            <a:chExt cx="4274726" cy="2167467"/>
          </a:xfrm>
        </p:grpSpPr>
        <p:sp>
          <p:nvSpPr>
            <p:cNvPr id="6" name="Freeform 6"/>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FEEC8"/>
            </a:solidFill>
          </p:spPr>
        </p:sp>
        <p:sp>
          <p:nvSpPr>
            <p:cNvPr id="7" name="TextBox 7"/>
            <p:cNvSpPr txBox="1"/>
            <p:nvPr/>
          </p:nvSpPr>
          <p:spPr>
            <a:xfrm>
              <a:off x="0" y="-28575"/>
              <a:ext cx="4274726" cy="2196042"/>
            </a:xfrm>
            <a:prstGeom prst="rect">
              <a:avLst/>
            </a:prstGeom>
          </p:spPr>
          <p:txBody>
            <a:bodyPr lIns="50800" tIns="50800" rIns="50800" bIns="50800" rtlCol="0" anchor="ctr"/>
            <a:lstStyle/>
            <a:p>
              <a:pPr algn="ctr">
                <a:lnSpc>
                  <a:spcPts val="2241"/>
                </a:lnSpc>
              </a:pPr>
              <a:endParaRPr/>
            </a:p>
          </p:txBody>
        </p:sp>
      </p:gr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DFDCFFB-A2F9-B12A-9243-8B05B98848F9}"/>
                  </a:ext>
                </a:extLst>
              </p:cNvPr>
              <p:cNvSpPr txBox="1"/>
              <p:nvPr/>
            </p:nvSpPr>
            <p:spPr>
              <a:xfrm>
                <a:off x="1322723" y="876300"/>
                <a:ext cx="15642554" cy="7804381"/>
              </a:xfrm>
              <a:prstGeom prst="rect">
                <a:avLst/>
              </a:prstGeom>
              <a:noFill/>
            </p:spPr>
            <p:txBody>
              <a:bodyPr wrap="square">
                <a:spAutoFit/>
              </a:bodyPr>
              <a:lstStyle/>
              <a:p>
                <a:pPr algn="ctr">
                  <a:lnSpc>
                    <a:spcPct val="150000"/>
                  </a:lnSpc>
                  <a:spcBef>
                    <a:spcPts val="600"/>
                  </a:spcBef>
                  <a:spcAft>
                    <a:spcPts val="600"/>
                  </a:spcAft>
                </a:pPr>
                <a:r>
                  <a:rPr lang="fr-FR" sz="40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Giải</a:t>
                </a:r>
                <a:endParaRPr lang="fr-FR" sz="40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600"/>
                  </a:spcAft>
                </a:pP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Theo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bài</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ta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có</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VN"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400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15+12</m:t>
                      </m:r>
                      <m:r>
                        <m:rPr>
                          <m:sty m:val="p"/>
                        </m:rPr>
                        <a:rPr lang="fr-FR" sz="400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r>
                        <a:rPr lang="fr-FR" sz="400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≤200</m:t>
                      </m:r>
                    </m:oMath>
                  </m:oMathPara>
                </a14:m>
                <a:endParaRPr lang="en-VN"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400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12</m:t>
                      </m:r>
                      <m:r>
                        <m:rPr>
                          <m:sty m:val="p"/>
                        </m:rPr>
                        <a:rPr lang="fr-FR" sz="400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r>
                        <a:rPr lang="fr-FR" sz="400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≤185</m:t>
                      </m:r>
                    </m:oMath>
                  </m:oMathPara>
                </a14:m>
                <a:endParaRPr lang="en-VN"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m:rPr>
                          <m:sty m:val="p"/>
                        </m:rPr>
                        <a:rPr lang="fr-FR" sz="400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r>
                        <a:rPr lang="fr-FR" sz="400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400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185</m:t>
                          </m:r>
                        </m:num>
                        <m:den>
                          <m:r>
                            <a:rPr lang="fr-FR" sz="400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12</m:t>
                          </m:r>
                        </m:den>
                      </m:f>
                    </m:oMath>
                  </m:oMathPara>
                </a14:m>
                <a:endParaRPr lang="en-VN"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600"/>
                  </a:spcAft>
                </a:pP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Mà</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fr-FR" sz="400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r>
                      <a:rPr lang="fr-FR" sz="400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&gt;0</m:t>
                    </m:r>
                  </m:oMath>
                </a14:m>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và</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làm</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tròn</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đến</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hàng</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đơn</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vị</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nên</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với</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200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nghìn</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đồng</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thì</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hành</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khách</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có</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thể</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di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chuyển</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được</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tối</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đa</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15km.</a:t>
                </a:r>
                <a:endParaRPr lang="en-VN"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9" name="TextBox 8">
                <a:extLst>
                  <a:ext uri="{FF2B5EF4-FFF2-40B4-BE49-F238E27FC236}">
                    <a16:creationId xmlns:a16="http://schemas.microsoft.com/office/drawing/2014/main" id="{6DFDCFFB-A2F9-B12A-9243-8B05B98848F9}"/>
                  </a:ext>
                </a:extLst>
              </p:cNvPr>
              <p:cNvSpPr txBox="1">
                <a:spLocks noRot="1" noChangeAspect="1" noMove="1" noResize="1" noEditPoints="1" noAdjustHandles="1" noChangeArrowheads="1" noChangeShapeType="1" noTextEdit="1"/>
              </p:cNvSpPr>
              <p:nvPr/>
            </p:nvSpPr>
            <p:spPr>
              <a:xfrm>
                <a:off x="1322723" y="876300"/>
                <a:ext cx="15642554" cy="7804381"/>
              </a:xfrm>
              <a:prstGeom prst="rect">
                <a:avLst/>
              </a:prstGeom>
              <a:blipFill>
                <a:blip r:embed="rId5"/>
                <a:stretch>
                  <a:fillRect l="-1461" r="-1380" b="-2276"/>
                </a:stretch>
              </a:blipFill>
            </p:spPr>
            <p:txBody>
              <a:bodyPr/>
              <a:lstStyle/>
              <a:p>
                <a:r>
                  <a:rPr lang="en-VN">
                    <a:noFill/>
                  </a:rPr>
                  <a:t> </a:t>
                </a:r>
              </a:p>
            </p:txBody>
          </p:sp>
        </mc:Fallback>
      </mc:AlternateContent>
    </p:spTree>
    <p:extLst>
      <p:ext uri="{BB962C8B-B14F-4D97-AF65-F5344CB8AC3E}">
        <p14:creationId xmlns:p14="http://schemas.microsoft.com/office/powerpoint/2010/main" val="12358633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2993" t="-61988" r="-12993" b="-61988"/>
            </a:stretch>
          </a:blipFill>
        </p:spPr>
      </p:sp>
      <p:sp>
        <p:nvSpPr>
          <p:cNvPr id="3" name="Freeform 3"/>
          <p:cNvSpPr/>
          <p:nvPr/>
        </p:nvSpPr>
        <p:spPr>
          <a:xfrm rot="-8037382">
            <a:off x="-2537478" y="6181185"/>
            <a:ext cx="9386333" cy="8211630"/>
          </a:xfrm>
          <a:custGeom>
            <a:avLst/>
            <a:gdLst/>
            <a:ahLst/>
            <a:cxnLst/>
            <a:rect l="l" t="t" r="r" b="b"/>
            <a:pathLst>
              <a:path w="9386333" h="8211630">
                <a:moveTo>
                  <a:pt x="0" y="0"/>
                </a:moveTo>
                <a:lnTo>
                  <a:pt x="9386333" y="0"/>
                </a:lnTo>
                <a:lnTo>
                  <a:pt x="9386333" y="8211630"/>
                </a:lnTo>
                <a:lnTo>
                  <a:pt x="0" y="821163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rot="3891266">
            <a:off x="13884636" y="-1745440"/>
            <a:ext cx="9386333" cy="8211630"/>
          </a:xfrm>
          <a:custGeom>
            <a:avLst/>
            <a:gdLst/>
            <a:ahLst/>
            <a:cxnLst/>
            <a:rect l="l" t="t" r="r" b="b"/>
            <a:pathLst>
              <a:path w="9386333" h="8211630">
                <a:moveTo>
                  <a:pt x="0" y="0"/>
                </a:moveTo>
                <a:lnTo>
                  <a:pt x="9386334" y="0"/>
                </a:lnTo>
                <a:lnTo>
                  <a:pt x="9386334" y="8211630"/>
                </a:lnTo>
                <a:lnTo>
                  <a:pt x="0" y="821163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5" name="Group 5"/>
          <p:cNvGrpSpPr/>
          <p:nvPr/>
        </p:nvGrpSpPr>
        <p:grpSpPr>
          <a:xfrm>
            <a:off x="742950" y="647700"/>
            <a:ext cx="16802100" cy="8991600"/>
            <a:chOff x="0" y="0"/>
            <a:chExt cx="4274726" cy="2167467"/>
          </a:xfrm>
        </p:grpSpPr>
        <p:sp>
          <p:nvSpPr>
            <p:cNvPr id="6" name="Freeform 6"/>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FEEC8"/>
            </a:solidFill>
          </p:spPr>
        </p:sp>
        <p:sp>
          <p:nvSpPr>
            <p:cNvPr id="7" name="TextBox 7"/>
            <p:cNvSpPr txBox="1"/>
            <p:nvPr/>
          </p:nvSpPr>
          <p:spPr>
            <a:xfrm>
              <a:off x="0" y="-28575"/>
              <a:ext cx="4274726" cy="2196042"/>
            </a:xfrm>
            <a:prstGeom prst="rect">
              <a:avLst/>
            </a:prstGeom>
          </p:spPr>
          <p:txBody>
            <a:bodyPr lIns="50800" tIns="50800" rIns="50800" bIns="50800" rtlCol="0" anchor="ctr"/>
            <a:lstStyle/>
            <a:p>
              <a:pPr algn="ctr">
                <a:lnSpc>
                  <a:spcPts val="2241"/>
                </a:lnSpc>
              </a:pPr>
              <a:endParaRPr/>
            </a:p>
          </p:txBody>
        </p:sp>
      </p:grpSp>
      <p:sp>
        <p:nvSpPr>
          <p:cNvPr id="8" name="TextBox 7">
            <a:extLst>
              <a:ext uri="{FF2B5EF4-FFF2-40B4-BE49-F238E27FC236}">
                <a16:creationId xmlns:a16="http://schemas.microsoft.com/office/drawing/2014/main" id="{C847AA2A-2D39-C61B-83DB-8B0ABA44C74D}"/>
              </a:ext>
            </a:extLst>
          </p:cNvPr>
          <p:cNvSpPr txBox="1"/>
          <p:nvPr/>
        </p:nvSpPr>
        <p:spPr>
          <a:xfrm>
            <a:off x="1194134" y="1045629"/>
            <a:ext cx="15899729" cy="4594912"/>
          </a:xfrm>
          <a:prstGeom prst="rect">
            <a:avLst/>
          </a:prstGeom>
          <a:noFill/>
        </p:spPr>
        <p:txBody>
          <a:bodyPr wrap="square">
            <a:spAutoFit/>
          </a:bodyPr>
          <a:lstStyle/>
          <a:p>
            <a:pPr algn="just">
              <a:lnSpc>
                <a:spcPct val="150000"/>
              </a:lnSpc>
              <a:spcBef>
                <a:spcPts val="600"/>
              </a:spcBef>
              <a:spcAft>
                <a:spcPts val="600"/>
              </a:spcAft>
            </a:pPr>
            <a:r>
              <a:rPr lang="fr-FR" sz="4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2.20 :</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Người</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ta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dùng</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một</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loại</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xe</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tải</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để</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chở</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sữa</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tươi</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cho</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một</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nhà</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máy</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Biết</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mỗi</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thùng</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sữa</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loại</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180 ml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nặng</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trung</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bình</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10 kg. Theo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khuyến</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nghị</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trọng</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tải</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của</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xe</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tức</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là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tổng</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khối</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lượng</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tối</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đa</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cho</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phép</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mà</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xe</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có</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thể</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chở</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là 5,25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tấn</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Hỏi</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xe</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có</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thể</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chở</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được</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tối</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đa</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bao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nhiêu</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thùng</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sữa</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như</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vậy</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biết</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bác</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lái</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xe</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nặng</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65 kg?</a:t>
            </a:r>
            <a:endParaRPr lang="en-VN" sz="4000" dirty="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1770DE38-A792-1ED9-0372-D4E964DF6584}"/>
                  </a:ext>
                </a:extLst>
              </p:cNvPr>
              <p:cNvSpPr txBox="1"/>
              <p:nvPr/>
            </p:nvSpPr>
            <p:spPr>
              <a:xfrm>
                <a:off x="2048933" y="5699812"/>
                <a:ext cx="14190132" cy="3056029"/>
              </a:xfrm>
              <a:prstGeom prst="rect">
                <a:avLst/>
              </a:prstGeom>
              <a:noFill/>
            </p:spPr>
            <p:txBody>
              <a:bodyPr wrap="square">
                <a:spAutoFit/>
              </a:bodyPr>
              <a:lstStyle/>
              <a:p>
                <a:pPr algn="ctr">
                  <a:lnSpc>
                    <a:spcPct val="150000"/>
                  </a:lnSpc>
                  <a:spcBef>
                    <a:spcPts val="600"/>
                  </a:spcBef>
                  <a:spcAft>
                    <a:spcPts val="600"/>
                  </a:spcAft>
                </a:pPr>
                <a:r>
                  <a:rPr lang="fr-FR" sz="40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Giải</a:t>
                </a:r>
                <a:endParaRPr lang="fr-FR" sz="40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600"/>
                  </a:spcAft>
                </a:pP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Đổi</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r>
                      <a:rPr lang="fr-FR" sz="40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5,25 </m:t>
                    </m:r>
                  </m:oMath>
                </a14:m>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tấn</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5 250kg.</a:t>
                </a:r>
                <a:endParaRPr lang="en-VN"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600"/>
                  </a:spcAft>
                </a:pP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Gọi</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fr-FR" sz="40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oMath>
                </a14:m>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thùng</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là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số</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sữa</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mà</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xe</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có</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thể</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chở</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fr-FR" sz="40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r>
                      <a:rPr lang="fr-FR" sz="40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40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ℕ</m:t>
                        </m:r>
                      </m:e>
                      <m:sup>
                        <m:r>
                          <a:rPr lang="fr-FR" sz="40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sup>
                    </m:sSup>
                  </m:oMath>
                </a14:m>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VN"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0" name="TextBox 9">
                <a:extLst>
                  <a:ext uri="{FF2B5EF4-FFF2-40B4-BE49-F238E27FC236}">
                    <a16:creationId xmlns:a16="http://schemas.microsoft.com/office/drawing/2014/main" id="{1770DE38-A792-1ED9-0372-D4E964DF6584}"/>
                  </a:ext>
                </a:extLst>
              </p:cNvPr>
              <p:cNvSpPr txBox="1">
                <a:spLocks noRot="1" noChangeAspect="1" noMove="1" noResize="1" noEditPoints="1" noAdjustHandles="1" noChangeArrowheads="1" noChangeShapeType="1" noTextEdit="1"/>
              </p:cNvSpPr>
              <p:nvPr/>
            </p:nvSpPr>
            <p:spPr>
              <a:xfrm>
                <a:off x="2048933" y="5699812"/>
                <a:ext cx="14190132" cy="3056029"/>
              </a:xfrm>
              <a:prstGeom prst="rect">
                <a:avLst/>
              </a:prstGeom>
              <a:blipFill>
                <a:blip r:embed="rId5"/>
                <a:stretch>
                  <a:fillRect l="-1521" b="-7438"/>
                </a:stretch>
              </a:blipFill>
            </p:spPr>
            <p:txBody>
              <a:bodyPr/>
              <a:lstStyle/>
              <a:p>
                <a:r>
                  <a:rPr lang="en-VN">
                    <a:noFill/>
                  </a:rPr>
                  <a:t> </a:t>
                </a:r>
              </a:p>
            </p:txBody>
          </p:sp>
        </mc:Fallback>
      </mc:AlternateContent>
    </p:spTree>
    <p:extLst>
      <p:ext uri="{BB962C8B-B14F-4D97-AF65-F5344CB8AC3E}">
        <p14:creationId xmlns:p14="http://schemas.microsoft.com/office/powerpoint/2010/main" val="1872020466"/>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additive="base">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0">
                                            <p:txEl>
                                              <p:pRg st="1" end="1"/>
                                            </p:txEl>
                                          </p:spTgt>
                                        </p:tgtEl>
                                        <p:attrNameLst>
                                          <p:attrName>style.visibility</p:attrName>
                                        </p:attrNameLst>
                                      </p:cBhvr>
                                      <p:to>
                                        <p:strVal val="visible"/>
                                      </p:to>
                                    </p:set>
                                    <p:animEffect transition="in" filter="barn(inVertical)">
                                      <p:cBhvr>
                                        <p:cTn id="18" dur="500"/>
                                        <p:tgtEl>
                                          <p:spTgt spid="10">
                                            <p:txEl>
                                              <p:pRg st="1" end="1"/>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animEffect transition="in" filter="barn(inVertical)">
                                      <p:cBhvr>
                                        <p:cTn id="21"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2993" t="-61988" r="-12993" b="-61988"/>
            </a:stretch>
          </a:blipFill>
        </p:spPr>
      </p:sp>
      <p:sp>
        <p:nvSpPr>
          <p:cNvPr id="3" name="Freeform 3"/>
          <p:cNvSpPr/>
          <p:nvPr/>
        </p:nvSpPr>
        <p:spPr>
          <a:xfrm rot="-8037382">
            <a:off x="-2537478" y="6181185"/>
            <a:ext cx="9386333" cy="8211630"/>
          </a:xfrm>
          <a:custGeom>
            <a:avLst/>
            <a:gdLst/>
            <a:ahLst/>
            <a:cxnLst/>
            <a:rect l="l" t="t" r="r" b="b"/>
            <a:pathLst>
              <a:path w="9386333" h="8211630">
                <a:moveTo>
                  <a:pt x="0" y="0"/>
                </a:moveTo>
                <a:lnTo>
                  <a:pt x="9386333" y="0"/>
                </a:lnTo>
                <a:lnTo>
                  <a:pt x="9386333" y="8211630"/>
                </a:lnTo>
                <a:lnTo>
                  <a:pt x="0" y="821163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rot="3891266">
            <a:off x="13884636" y="-1745440"/>
            <a:ext cx="9386333" cy="8211630"/>
          </a:xfrm>
          <a:custGeom>
            <a:avLst/>
            <a:gdLst/>
            <a:ahLst/>
            <a:cxnLst/>
            <a:rect l="l" t="t" r="r" b="b"/>
            <a:pathLst>
              <a:path w="9386333" h="8211630">
                <a:moveTo>
                  <a:pt x="0" y="0"/>
                </a:moveTo>
                <a:lnTo>
                  <a:pt x="9386334" y="0"/>
                </a:lnTo>
                <a:lnTo>
                  <a:pt x="9386334" y="8211630"/>
                </a:lnTo>
                <a:lnTo>
                  <a:pt x="0" y="821163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5" name="Group 5"/>
          <p:cNvGrpSpPr/>
          <p:nvPr/>
        </p:nvGrpSpPr>
        <p:grpSpPr>
          <a:xfrm>
            <a:off x="742950" y="647700"/>
            <a:ext cx="16802100" cy="8991600"/>
            <a:chOff x="0" y="0"/>
            <a:chExt cx="4274726" cy="2167467"/>
          </a:xfrm>
        </p:grpSpPr>
        <p:sp>
          <p:nvSpPr>
            <p:cNvPr id="6" name="Freeform 6"/>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FEEC8"/>
            </a:solidFill>
          </p:spPr>
        </p:sp>
        <p:sp>
          <p:nvSpPr>
            <p:cNvPr id="7" name="TextBox 7"/>
            <p:cNvSpPr txBox="1"/>
            <p:nvPr/>
          </p:nvSpPr>
          <p:spPr>
            <a:xfrm>
              <a:off x="0" y="-28575"/>
              <a:ext cx="4274726" cy="2196042"/>
            </a:xfrm>
            <a:prstGeom prst="rect">
              <a:avLst/>
            </a:prstGeom>
          </p:spPr>
          <p:txBody>
            <a:bodyPr lIns="50800" tIns="50800" rIns="50800" bIns="50800" rtlCol="0" anchor="ctr"/>
            <a:lstStyle/>
            <a:p>
              <a:pPr algn="ctr">
                <a:lnSpc>
                  <a:spcPts val="2241"/>
                </a:lnSpc>
              </a:pPr>
              <a:endParaRPr/>
            </a:p>
          </p:txBody>
        </p:sp>
      </p:gr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6DBFB1E-8BA0-9B61-32DE-8DCF471FC37D}"/>
                  </a:ext>
                </a:extLst>
              </p:cNvPr>
              <p:cNvSpPr txBox="1"/>
              <p:nvPr/>
            </p:nvSpPr>
            <p:spPr>
              <a:xfrm>
                <a:off x="1311178" y="1055529"/>
                <a:ext cx="15665644" cy="8057399"/>
              </a:xfrm>
              <a:prstGeom prst="rect">
                <a:avLst/>
              </a:prstGeom>
              <a:noFill/>
            </p:spPr>
            <p:txBody>
              <a:bodyPr wrap="square">
                <a:spAutoFit/>
              </a:bodyPr>
              <a:lstStyle/>
              <a:p>
                <a:pPr algn="just">
                  <a:lnSpc>
                    <a:spcPct val="150000"/>
                  </a:lnSpc>
                  <a:spcBef>
                    <a:spcPts val="600"/>
                  </a:spcBef>
                  <a:spcAft>
                    <a:spcPts val="600"/>
                  </a:spcAft>
                </a:pP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Khi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đó</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khối</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lượng</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sữa</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mà</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xe</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chở</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là : </a:t>
                </a:r>
                <a14:m>
                  <m:oMath xmlns:m="http://schemas.openxmlformats.org/officeDocument/2006/math">
                    <m:r>
                      <m:rPr>
                        <m:sty m:val="p"/>
                      </m:rPr>
                      <a:rPr lang="fr-FR" sz="40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oMath>
                </a14:m>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(kg).</a:t>
                </a:r>
                <a:endParaRPr lang="en-VN"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600"/>
                  </a:spcAft>
                </a:pP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Tổng</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khối</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lượng</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sữa</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và</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bác</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tài</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xế</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là : </a:t>
                </a:r>
                <a14:m>
                  <m:oMath xmlns:m="http://schemas.openxmlformats.org/officeDocument/2006/math">
                    <m:r>
                      <a:rPr lang="fr-FR" sz="40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65+10</m:t>
                    </m:r>
                    <m:r>
                      <m:rPr>
                        <m:sty m:val="p"/>
                      </m:rPr>
                      <a:rPr lang="fr-FR" sz="40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oMath>
                </a14:m>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(kg).</a:t>
                </a:r>
                <a:endParaRPr lang="en-VN"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600"/>
                  </a:spcAft>
                </a:pP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Vì</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trọng</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tại</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của</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xe</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chở</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hàng</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là 5 250kg,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nên</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ta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có</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VN"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40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10</m:t>
                      </m:r>
                      <m:r>
                        <m:rPr>
                          <m:sty m:val="p"/>
                        </m:rPr>
                        <a:rPr lang="fr-FR" sz="40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r>
                        <a:rPr lang="fr-FR" sz="40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+65≤5 250</m:t>
                      </m:r>
                    </m:oMath>
                  </m:oMathPara>
                </a14:m>
                <a:endParaRPr lang="en-VN"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40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10</m:t>
                      </m:r>
                      <m:r>
                        <m:rPr>
                          <m:sty m:val="p"/>
                        </m:rPr>
                        <a:rPr lang="fr-FR" sz="40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r>
                        <a:rPr lang="fr-FR" sz="40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≤5185</m:t>
                      </m:r>
                    </m:oMath>
                  </m:oMathPara>
                </a14:m>
                <a:endParaRPr lang="en-VN"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m:rPr>
                          <m:sty m:val="p"/>
                        </m:rPr>
                        <a:rPr lang="fr-FR" sz="40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r>
                        <a:rPr lang="fr-FR" sz="40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≤518,5</m:t>
                      </m:r>
                    </m:oMath>
                  </m:oMathPara>
                </a14:m>
                <a:endParaRPr lang="en-VN"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600"/>
                  </a:spcAft>
                </a:pP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Vì</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fr-FR" sz="40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oMath>
                </a14:m>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là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số</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tự</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nhiên</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nên</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số</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thùng</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sữa</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tối</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đa</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mà</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xe</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tải</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chở</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được</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là 518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thùng</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VN" sz="44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8" name="TextBox 7">
                <a:extLst>
                  <a:ext uri="{FF2B5EF4-FFF2-40B4-BE49-F238E27FC236}">
                    <a16:creationId xmlns:a16="http://schemas.microsoft.com/office/drawing/2014/main" id="{A6DBFB1E-8BA0-9B61-32DE-8DCF471FC37D}"/>
                  </a:ext>
                </a:extLst>
              </p:cNvPr>
              <p:cNvSpPr txBox="1">
                <a:spLocks noRot="1" noChangeAspect="1" noMove="1" noResize="1" noEditPoints="1" noAdjustHandles="1" noChangeArrowheads="1" noChangeShapeType="1" noTextEdit="1"/>
              </p:cNvSpPr>
              <p:nvPr/>
            </p:nvSpPr>
            <p:spPr>
              <a:xfrm>
                <a:off x="1311178" y="1055529"/>
                <a:ext cx="15665644" cy="8057399"/>
              </a:xfrm>
              <a:prstGeom prst="rect">
                <a:avLst/>
              </a:prstGeom>
              <a:blipFill>
                <a:blip r:embed="rId5"/>
                <a:stretch>
                  <a:fillRect l="-1378" r="-1378" b="-2205"/>
                </a:stretch>
              </a:blipFill>
            </p:spPr>
            <p:txBody>
              <a:bodyPr/>
              <a:lstStyle/>
              <a:p>
                <a:r>
                  <a:rPr lang="en-VN">
                    <a:noFill/>
                  </a:rPr>
                  <a:t> </a:t>
                </a:r>
              </a:p>
            </p:txBody>
          </p:sp>
        </mc:Fallback>
      </mc:AlternateContent>
    </p:spTree>
    <p:extLst>
      <p:ext uri="{BB962C8B-B14F-4D97-AF65-F5344CB8AC3E}">
        <p14:creationId xmlns:p14="http://schemas.microsoft.com/office/powerpoint/2010/main" val="10889315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2993" t="-61988" r="-12993" b="-61988"/>
            </a:stretch>
          </a:blipFill>
        </p:spPr>
      </p:sp>
      <p:sp>
        <p:nvSpPr>
          <p:cNvPr id="3" name="Freeform 3"/>
          <p:cNvSpPr/>
          <p:nvPr/>
        </p:nvSpPr>
        <p:spPr>
          <a:xfrm rot="10034853" flipV="1">
            <a:off x="2999798" y="-5257114"/>
            <a:ext cx="9386333" cy="8211630"/>
          </a:xfrm>
          <a:custGeom>
            <a:avLst/>
            <a:gdLst/>
            <a:ahLst/>
            <a:cxnLst/>
            <a:rect l="l" t="t" r="r" b="b"/>
            <a:pathLst>
              <a:path w="9386333" h="8211630">
                <a:moveTo>
                  <a:pt x="0" y="8211629"/>
                </a:moveTo>
                <a:lnTo>
                  <a:pt x="9386334" y="8211629"/>
                </a:lnTo>
                <a:lnTo>
                  <a:pt x="9386334" y="0"/>
                </a:lnTo>
                <a:lnTo>
                  <a:pt x="0" y="0"/>
                </a:lnTo>
                <a:lnTo>
                  <a:pt x="0" y="8211629"/>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rot="10034853" flipV="1">
            <a:off x="9934546" y="6486057"/>
            <a:ext cx="9386333" cy="8211630"/>
          </a:xfrm>
          <a:custGeom>
            <a:avLst/>
            <a:gdLst/>
            <a:ahLst/>
            <a:cxnLst/>
            <a:rect l="l" t="t" r="r" b="b"/>
            <a:pathLst>
              <a:path w="9386333" h="8211630">
                <a:moveTo>
                  <a:pt x="0" y="8211630"/>
                </a:moveTo>
                <a:lnTo>
                  <a:pt x="9386334" y="8211630"/>
                </a:lnTo>
                <a:lnTo>
                  <a:pt x="9386334" y="0"/>
                </a:lnTo>
                <a:lnTo>
                  <a:pt x="0" y="0"/>
                </a:lnTo>
                <a:lnTo>
                  <a:pt x="0" y="821163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5" name="Group 5"/>
          <p:cNvGrpSpPr/>
          <p:nvPr/>
        </p:nvGrpSpPr>
        <p:grpSpPr>
          <a:xfrm>
            <a:off x="1028700" y="1028700"/>
            <a:ext cx="16230600" cy="8229600"/>
            <a:chOff x="0" y="0"/>
            <a:chExt cx="4274726" cy="2167467"/>
          </a:xfrm>
        </p:grpSpPr>
        <p:sp>
          <p:nvSpPr>
            <p:cNvPr id="6" name="Freeform 6"/>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FEEC8"/>
            </a:solidFill>
          </p:spPr>
        </p:sp>
        <p:sp>
          <p:nvSpPr>
            <p:cNvPr id="7" name="TextBox 7"/>
            <p:cNvSpPr txBox="1"/>
            <p:nvPr/>
          </p:nvSpPr>
          <p:spPr>
            <a:xfrm>
              <a:off x="0" y="-28575"/>
              <a:ext cx="4274726" cy="2196042"/>
            </a:xfrm>
            <a:prstGeom prst="rect">
              <a:avLst/>
            </a:prstGeom>
          </p:spPr>
          <p:txBody>
            <a:bodyPr lIns="50800" tIns="50800" rIns="50800" bIns="50800" rtlCol="0" anchor="ctr"/>
            <a:lstStyle/>
            <a:p>
              <a:pPr algn="ctr">
                <a:lnSpc>
                  <a:spcPts val="2241"/>
                </a:lnSpc>
              </a:pPr>
              <a:endParaRPr/>
            </a:p>
          </p:txBody>
        </p:sp>
      </p:grpSp>
      <p:sp>
        <p:nvSpPr>
          <p:cNvPr id="8" name="Freeform 8"/>
          <p:cNvSpPr/>
          <p:nvPr/>
        </p:nvSpPr>
        <p:spPr>
          <a:xfrm flipH="1">
            <a:off x="-155074" y="8128535"/>
            <a:ext cx="6034949" cy="2452801"/>
          </a:xfrm>
          <a:custGeom>
            <a:avLst/>
            <a:gdLst/>
            <a:ahLst/>
            <a:cxnLst/>
            <a:rect l="l" t="t" r="r" b="b"/>
            <a:pathLst>
              <a:path w="6034949" h="2452801">
                <a:moveTo>
                  <a:pt x="6034949" y="0"/>
                </a:moveTo>
                <a:lnTo>
                  <a:pt x="0" y="0"/>
                </a:lnTo>
                <a:lnTo>
                  <a:pt x="0" y="2452800"/>
                </a:lnTo>
                <a:lnTo>
                  <a:pt x="6034949" y="2452800"/>
                </a:lnTo>
                <a:lnTo>
                  <a:pt x="6034949"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9" name="Freeform 9"/>
          <p:cNvSpPr/>
          <p:nvPr/>
        </p:nvSpPr>
        <p:spPr>
          <a:xfrm flipH="1">
            <a:off x="-3565714" y="-505447"/>
            <a:ext cx="7893306" cy="3208098"/>
          </a:xfrm>
          <a:custGeom>
            <a:avLst/>
            <a:gdLst/>
            <a:ahLst/>
            <a:cxnLst/>
            <a:rect l="l" t="t" r="r" b="b"/>
            <a:pathLst>
              <a:path w="7893306" h="3208098">
                <a:moveTo>
                  <a:pt x="7893306" y="0"/>
                </a:moveTo>
                <a:lnTo>
                  <a:pt x="0" y="0"/>
                </a:lnTo>
                <a:lnTo>
                  <a:pt x="0" y="3208098"/>
                </a:lnTo>
                <a:lnTo>
                  <a:pt x="7893306" y="3208098"/>
                </a:lnTo>
                <a:lnTo>
                  <a:pt x="7893306"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0" name="Freeform 10"/>
          <p:cNvSpPr/>
          <p:nvPr/>
        </p:nvSpPr>
        <p:spPr>
          <a:xfrm>
            <a:off x="13524964" y="-378698"/>
            <a:ext cx="7269590" cy="2954600"/>
          </a:xfrm>
          <a:custGeom>
            <a:avLst/>
            <a:gdLst/>
            <a:ahLst/>
            <a:cxnLst/>
            <a:rect l="l" t="t" r="r" b="b"/>
            <a:pathLst>
              <a:path w="7269590" h="2954600">
                <a:moveTo>
                  <a:pt x="0" y="0"/>
                </a:moveTo>
                <a:lnTo>
                  <a:pt x="7269590" y="0"/>
                </a:lnTo>
                <a:lnTo>
                  <a:pt x="7269590" y="2954600"/>
                </a:lnTo>
                <a:lnTo>
                  <a:pt x="0" y="29546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3" name="TextBox 13"/>
          <p:cNvSpPr txBox="1"/>
          <p:nvPr/>
        </p:nvSpPr>
        <p:spPr>
          <a:xfrm>
            <a:off x="4417742" y="1810627"/>
            <a:ext cx="9452512" cy="1015663"/>
          </a:xfrm>
          <a:prstGeom prst="rect">
            <a:avLst/>
          </a:prstGeom>
        </p:spPr>
        <p:txBody>
          <a:bodyPr wrap="square" lIns="0" tIns="0" rIns="0" bIns="0" rtlCol="0" anchor="t">
            <a:spAutoFit/>
          </a:bodyPr>
          <a:lstStyle/>
          <a:p>
            <a:pPr marL="0" lvl="0" indent="0" algn="ctr">
              <a:spcBef>
                <a:spcPct val="0"/>
              </a:spcBef>
            </a:pPr>
            <a:r>
              <a:rPr lang="en-US" sz="6600" b="1" dirty="0">
                <a:solidFill>
                  <a:srgbClr val="7030A0"/>
                </a:solidFill>
                <a:latin typeface="Arial" panose="020B0604020202020204" pitchFamily="34" charset="0"/>
                <a:cs typeface="Arial" panose="020B0604020202020204" pitchFamily="34" charset="0"/>
              </a:rPr>
              <a:t>HƯỚNG DẪN VỀ NHÀ</a:t>
            </a:r>
          </a:p>
        </p:txBody>
      </p:sp>
      <p:sp>
        <p:nvSpPr>
          <p:cNvPr id="18" name="Freeform 18"/>
          <p:cNvSpPr/>
          <p:nvPr/>
        </p:nvSpPr>
        <p:spPr>
          <a:xfrm rot="-1160400" flipH="1">
            <a:off x="194609" y="4313750"/>
            <a:ext cx="1523509" cy="1434868"/>
          </a:xfrm>
          <a:custGeom>
            <a:avLst/>
            <a:gdLst/>
            <a:ahLst/>
            <a:cxnLst/>
            <a:rect l="l" t="t" r="r" b="b"/>
            <a:pathLst>
              <a:path w="1523509" h="1434868">
                <a:moveTo>
                  <a:pt x="1523508" y="0"/>
                </a:moveTo>
                <a:lnTo>
                  <a:pt x="0" y="0"/>
                </a:lnTo>
                <a:lnTo>
                  <a:pt x="0" y="1434868"/>
                </a:lnTo>
                <a:lnTo>
                  <a:pt x="1523508" y="1434868"/>
                </a:lnTo>
                <a:lnTo>
                  <a:pt x="1523508"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9" name="Freeform 19"/>
          <p:cNvSpPr/>
          <p:nvPr/>
        </p:nvSpPr>
        <p:spPr>
          <a:xfrm rot="841949">
            <a:off x="16536241" y="8349306"/>
            <a:ext cx="1247037" cy="1174482"/>
          </a:xfrm>
          <a:custGeom>
            <a:avLst/>
            <a:gdLst/>
            <a:ahLst/>
            <a:cxnLst/>
            <a:rect l="l" t="t" r="r" b="b"/>
            <a:pathLst>
              <a:path w="1247037" h="1174482">
                <a:moveTo>
                  <a:pt x="0" y="0"/>
                </a:moveTo>
                <a:lnTo>
                  <a:pt x="1247037" y="0"/>
                </a:lnTo>
                <a:lnTo>
                  <a:pt x="1247037" y="1174483"/>
                </a:lnTo>
                <a:lnTo>
                  <a:pt x="0" y="117448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21" name="TextBox 20">
            <a:extLst>
              <a:ext uri="{FF2B5EF4-FFF2-40B4-BE49-F238E27FC236}">
                <a16:creationId xmlns:a16="http://schemas.microsoft.com/office/drawing/2014/main" id="{2CE36EB2-83EA-88F4-C42F-1A6A010A9360}"/>
              </a:ext>
            </a:extLst>
          </p:cNvPr>
          <p:cNvSpPr txBox="1"/>
          <p:nvPr/>
        </p:nvSpPr>
        <p:spPr>
          <a:xfrm>
            <a:off x="3498481" y="3208137"/>
            <a:ext cx="12175066" cy="4252574"/>
          </a:xfrm>
          <a:prstGeom prst="rect">
            <a:avLst/>
          </a:prstGeom>
          <a:noFill/>
        </p:spPr>
        <p:txBody>
          <a:bodyPr wrap="square">
            <a:spAutoFit/>
          </a:bodyPr>
          <a:lstStyle/>
          <a:p>
            <a:pPr marL="571500" indent="-571500" algn="just">
              <a:lnSpc>
                <a:spcPct val="200000"/>
              </a:lnSpc>
              <a:spcBef>
                <a:spcPts val="600"/>
              </a:spcBef>
              <a:spcAft>
                <a:spcPts val="600"/>
              </a:spcAft>
              <a:buFont typeface="Arial" panose="020B0604020202020204" pitchFamily="34" charset="0"/>
              <a:buChar char="•"/>
            </a:pPr>
            <a:r>
              <a:rPr lang="pt-BR" sz="44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Ghi</a:t>
            </a:r>
            <a:r>
              <a:rPr lang="pt-BR"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pt-BR" sz="44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nhớ</a:t>
            </a:r>
            <a:r>
              <a:rPr lang="pt-BR"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pt-BR" sz="44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kiến</a:t>
            </a:r>
            <a:r>
              <a:rPr lang="pt-BR"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pt-BR" sz="44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thức</a:t>
            </a:r>
            <a:r>
              <a:rPr lang="pt-BR"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pt-BR" sz="44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trong</a:t>
            </a:r>
            <a:r>
              <a:rPr lang="pt-BR"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pt-BR" sz="44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bài</a:t>
            </a:r>
            <a:r>
              <a:rPr lang="pt-BR"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VN" sz="4400" dirty="0">
              <a:effectLst/>
              <a:latin typeface="Arial" panose="020B0604020202020204" pitchFamily="34" charset="0"/>
              <a:ea typeface="Calibri" panose="020F0502020204030204" pitchFamily="34" charset="0"/>
              <a:cs typeface="Arial" panose="020B0604020202020204" pitchFamily="34" charset="0"/>
            </a:endParaRPr>
          </a:p>
          <a:p>
            <a:pPr marL="571500" indent="-571500">
              <a:lnSpc>
                <a:spcPct val="200000"/>
              </a:lnSpc>
              <a:spcBef>
                <a:spcPts val="600"/>
              </a:spcBef>
              <a:spcAft>
                <a:spcPts val="600"/>
              </a:spcAft>
              <a:buFont typeface="Arial" panose="020B0604020202020204" pitchFamily="34" charset="0"/>
              <a:buChar char="•"/>
            </a:pPr>
            <a:r>
              <a:rPr lang="pt-BR" sz="44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Hoàn</a:t>
            </a:r>
            <a:r>
              <a:rPr lang="pt-BR"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pt-BR" sz="44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thành</a:t>
            </a:r>
            <a:r>
              <a:rPr lang="pt-BR"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pt-BR" sz="44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bài</a:t>
            </a:r>
            <a:r>
              <a:rPr lang="pt-BR"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pt-BR" sz="44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tập</a:t>
            </a:r>
            <a:r>
              <a:rPr lang="pt-BR"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pt-BR" sz="44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trong</a:t>
            </a:r>
            <a:r>
              <a:rPr lang="pt-BR"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SBT.</a:t>
            </a:r>
            <a:endParaRPr lang="en-VN" sz="4400" dirty="0">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200000"/>
              </a:lnSpc>
              <a:spcBef>
                <a:spcPts val="600"/>
              </a:spcBef>
              <a:spcAft>
                <a:spcPts val="600"/>
              </a:spcAft>
              <a:buFont typeface="Arial" panose="020B0604020202020204" pitchFamily="34" charset="0"/>
              <a:buChar char="•"/>
            </a:pPr>
            <a:r>
              <a:rPr lang="pt-BR" sz="44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Chuẩn</a:t>
            </a:r>
            <a:r>
              <a:rPr lang="pt-BR"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pt-BR" sz="44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bị</a:t>
            </a:r>
            <a:r>
              <a:rPr lang="pt-BR"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pt-BR" sz="4400" dirty="0" err="1">
                <a:effectLst/>
                <a:latin typeface="Arial" panose="020B0604020202020204" pitchFamily="34" charset="0"/>
                <a:ea typeface="Calibri" panose="020F0502020204030204" pitchFamily="34" charset="0"/>
                <a:cs typeface="Arial" panose="020B0604020202020204" pitchFamily="34" charset="0"/>
              </a:rPr>
              <a:t>bài</a:t>
            </a:r>
            <a:r>
              <a:rPr lang="pt-BR" sz="4400" dirty="0">
                <a:effectLst/>
                <a:latin typeface="Arial" panose="020B0604020202020204" pitchFamily="34" charset="0"/>
                <a:ea typeface="Calibri" panose="020F0502020204030204" pitchFamily="34" charset="0"/>
                <a:cs typeface="Arial" panose="020B0604020202020204" pitchFamily="34" charset="0"/>
              </a:rPr>
              <a:t> </a:t>
            </a:r>
            <a:r>
              <a:rPr lang="pt-BR" sz="4400" dirty="0" err="1">
                <a:effectLst/>
                <a:latin typeface="Arial" panose="020B0604020202020204" pitchFamily="34" charset="0"/>
                <a:ea typeface="Calibri" panose="020F0502020204030204" pitchFamily="34" charset="0"/>
                <a:cs typeface="Arial" panose="020B0604020202020204" pitchFamily="34" charset="0"/>
              </a:rPr>
              <a:t>sau</a:t>
            </a:r>
            <a:r>
              <a:rPr lang="pt-BR" sz="4400" dirty="0">
                <a:effectLst/>
                <a:latin typeface="Arial" panose="020B0604020202020204" pitchFamily="34" charset="0"/>
                <a:ea typeface="Calibri" panose="020F0502020204030204" pitchFamily="34" charset="0"/>
                <a:cs typeface="Arial" panose="020B0604020202020204" pitchFamily="34" charset="0"/>
              </a:rPr>
              <a:t> </a:t>
            </a:r>
            <a:r>
              <a:rPr lang="pt-BR" sz="4400" b="1" dirty="0">
                <a:effectLst/>
                <a:latin typeface="Arial" panose="020B0604020202020204" pitchFamily="34" charset="0"/>
                <a:ea typeface="Calibri" panose="020F0502020204030204" pitchFamily="34" charset="0"/>
                <a:cs typeface="Arial" panose="020B0604020202020204" pitchFamily="34" charset="0"/>
              </a:rPr>
              <a:t>“</a:t>
            </a:r>
            <a:r>
              <a:rPr lang="pt-BR" sz="4400" b="1" dirty="0" err="1">
                <a:effectLst/>
                <a:latin typeface="Arial" panose="020B0604020202020204" pitchFamily="34" charset="0"/>
                <a:ea typeface="Calibri" panose="020F0502020204030204" pitchFamily="34" charset="0"/>
                <a:cs typeface="Arial" panose="020B0604020202020204" pitchFamily="34" charset="0"/>
              </a:rPr>
              <a:t>Bài</a:t>
            </a:r>
            <a:r>
              <a:rPr lang="pt-BR" sz="4400" b="1" dirty="0">
                <a:effectLst/>
                <a:latin typeface="Arial" panose="020B0604020202020204" pitchFamily="34" charset="0"/>
                <a:ea typeface="Calibri" panose="020F0502020204030204" pitchFamily="34" charset="0"/>
                <a:cs typeface="Arial" panose="020B0604020202020204" pitchFamily="34" charset="0"/>
              </a:rPr>
              <a:t> </a:t>
            </a:r>
            <a:r>
              <a:rPr lang="pt-BR" sz="4400" b="1" dirty="0" err="1">
                <a:effectLst/>
                <a:latin typeface="Arial" panose="020B0604020202020204" pitchFamily="34" charset="0"/>
                <a:ea typeface="Calibri" panose="020F0502020204030204" pitchFamily="34" charset="0"/>
                <a:cs typeface="Arial" panose="020B0604020202020204" pitchFamily="34" charset="0"/>
              </a:rPr>
              <a:t>tập</a:t>
            </a:r>
            <a:r>
              <a:rPr lang="pt-BR" sz="4400" b="1" dirty="0">
                <a:effectLst/>
                <a:latin typeface="Arial" panose="020B0604020202020204" pitchFamily="34" charset="0"/>
                <a:ea typeface="Calibri" panose="020F0502020204030204" pitchFamily="34" charset="0"/>
                <a:cs typeface="Arial" panose="020B0604020202020204" pitchFamily="34" charset="0"/>
              </a:rPr>
              <a:t> </a:t>
            </a:r>
            <a:r>
              <a:rPr lang="pt-BR" sz="4400" b="1" dirty="0" err="1">
                <a:effectLst/>
                <a:latin typeface="Arial" panose="020B0604020202020204" pitchFamily="34" charset="0"/>
                <a:ea typeface="Calibri" panose="020F0502020204030204" pitchFamily="34" charset="0"/>
                <a:cs typeface="Arial" panose="020B0604020202020204" pitchFamily="34" charset="0"/>
              </a:rPr>
              <a:t>cuối</a:t>
            </a:r>
            <a:r>
              <a:rPr lang="pt-BR" sz="4400" b="1" dirty="0">
                <a:effectLst/>
                <a:latin typeface="Arial" panose="020B0604020202020204" pitchFamily="34" charset="0"/>
                <a:ea typeface="Calibri" panose="020F0502020204030204" pitchFamily="34" charset="0"/>
                <a:cs typeface="Arial" panose="020B0604020202020204" pitchFamily="34" charset="0"/>
              </a:rPr>
              <a:t> </a:t>
            </a:r>
            <a:r>
              <a:rPr lang="pt-BR" sz="4400" b="1" dirty="0" err="1">
                <a:effectLst/>
                <a:latin typeface="Arial" panose="020B0604020202020204" pitchFamily="34" charset="0"/>
                <a:ea typeface="Calibri" panose="020F0502020204030204" pitchFamily="34" charset="0"/>
                <a:cs typeface="Arial" panose="020B0604020202020204" pitchFamily="34" charset="0"/>
              </a:rPr>
              <a:t>chương</a:t>
            </a:r>
            <a:r>
              <a:rPr lang="pt-BR" sz="4400" b="1" dirty="0">
                <a:effectLst/>
                <a:latin typeface="Arial" panose="020B0604020202020204" pitchFamily="34" charset="0"/>
                <a:ea typeface="Calibri" panose="020F0502020204030204" pitchFamily="34" charset="0"/>
                <a:cs typeface="Arial" panose="020B0604020202020204" pitchFamily="34" charset="0"/>
              </a:rPr>
              <a:t> II”.</a:t>
            </a:r>
            <a:endParaRPr lang="en-VN" sz="4400" dirty="0">
              <a:effectLst/>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dissolve">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2993" t="-61988" r="-12993" b="-61988"/>
            </a:stretch>
          </a:blipFill>
        </p:spPr>
      </p:sp>
      <p:sp>
        <p:nvSpPr>
          <p:cNvPr id="3" name="Freeform 3"/>
          <p:cNvSpPr/>
          <p:nvPr/>
        </p:nvSpPr>
        <p:spPr>
          <a:xfrm rot="-8037382">
            <a:off x="-2537478" y="6181185"/>
            <a:ext cx="9386333" cy="8211630"/>
          </a:xfrm>
          <a:custGeom>
            <a:avLst/>
            <a:gdLst/>
            <a:ahLst/>
            <a:cxnLst/>
            <a:rect l="l" t="t" r="r" b="b"/>
            <a:pathLst>
              <a:path w="9386333" h="8211630">
                <a:moveTo>
                  <a:pt x="0" y="0"/>
                </a:moveTo>
                <a:lnTo>
                  <a:pt x="9386333" y="0"/>
                </a:lnTo>
                <a:lnTo>
                  <a:pt x="9386333" y="8211630"/>
                </a:lnTo>
                <a:lnTo>
                  <a:pt x="0" y="821163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rot="3891266">
            <a:off x="13884636" y="-1745440"/>
            <a:ext cx="9386333" cy="8211630"/>
          </a:xfrm>
          <a:custGeom>
            <a:avLst/>
            <a:gdLst/>
            <a:ahLst/>
            <a:cxnLst/>
            <a:rect l="l" t="t" r="r" b="b"/>
            <a:pathLst>
              <a:path w="9386333" h="8211630">
                <a:moveTo>
                  <a:pt x="0" y="0"/>
                </a:moveTo>
                <a:lnTo>
                  <a:pt x="9386334" y="0"/>
                </a:lnTo>
                <a:lnTo>
                  <a:pt x="9386334" y="8211630"/>
                </a:lnTo>
                <a:lnTo>
                  <a:pt x="0" y="821163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5" name="Group 5"/>
          <p:cNvGrpSpPr/>
          <p:nvPr/>
        </p:nvGrpSpPr>
        <p:grpSpPr>
          <a:xfrm>
            <a:off x="742950" y="647700"/>
            <a:ext cx="16802100" cy="8991600"/>
            <a:chOff x="0" y="0"/>
            <a:chExt cx="4274726" cy="2167467"/>
          </a:xfrm>
        </p:grpSpPr>
        <p:sp>
          <p:nvSpPr>
            <p:cNvPr id="6" name="Freeform 6"/>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FEEC8"/>
            </a:solidFill>
          </p:spPr>
        </p:sp>
        <p:sp>
          <p:nvSpPr>
            <p:cNvPr id="7" name="TextBox 7"/>
            <p:cNvSpPr txBox="1"/>
            <p:nvPr/>
          </p:nvSpPr>
          <p:spPr>
            <a:xfrm>
              <a:off x="0" y="-28575"/>
              <a:ext cx="4274726" cy="2196042"/>
            </a:xfrm>
            <a:prstGeom prst="rect">
              <a:avLst/>
            </a:prstGeom>
          </p:spPr>
          <p:txBody>
            <a:bodyPr lIns="50800" tIns="50800" rIns="50800" bIns="50800" rtlCol="0" anchor="ctr"/>
            <a:lstStyle/>
            <a:p>
              <a:pPr algn="ctr">
                <a:lnSpc>
                  <a:spcPts val="2241"/>
                </a:lnSpc>
              </a:pPr>
              <a:endParaRPr/>
            </a:p>
          </p:txBody>
        </p:sp>
      </p:gr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89B0F66-2471-F7D2-F9AC-EE7D177FF549}"/>
                  </a:ext>
                </a:extLst>
              </p:cNvPr>
              <p:cNvSpPr txBox="1"/>
              <p:nvPr/>
            </p:nvSpPr>
            <p:spPr>
              <a:xfrm>
                <a:off x="1102768" y="647700"/>
                <a:ext cx="16082463" cy="3671583"/>
              </a:xfrm>
              <a:prstGeom prst="rect">
                <a:avLst/>
              </a:prstGeom>
              <a:noFill/>
            </p:spPr>
            <p:txBody>
              <a:bodyPr wrap="square" rtlCol="0">
                <a:spAutoFit/>
              </a:bodyPr>
              <a:lstStyle/>
              <a:p>
                <a:pPr>
                  <a:lnSpc>
                    <a:spcPct val="150000"/>
                  </a:lnSpc>
                </a:pPr>
                <a:r>
                  <a:rPr lang="en-VN" sz="4000" b="1" dirty="0">
                    <a:latin typeface="Arial" panose="020B0604020202020204" pitchFamily="34" charset="0"/>
                    <a:cs typeface="Arial" panose="020B0604020202020204" pitchFamily="34" charset="0"/>
                  </a:rPr>
                  <a:t>Ví dụ 1 </a:t>
                </a:r>
                <a:r>
                  <a:rPr lang="en-VN" sz="4000" b="1" dirty="0">
                    <a:latin typeface="Arial" panose="020B0604020202020204" pitchFamily="34" charset="0"/>
                    <a:cs typeface="Arial" panose="020B0604020202020204" pitchFamily="34" charset="0"/>
                    <a:sym typeface="Wingdings" pitchFamily="2" charset="2"/>
                  </a:rPr>
                  <a:t>(SGK/38) : </a:t>
                </a:r>
                <a:r>
                  <a:rPr lang="en-VN" sz="4000" dirty="0">
                    <a:latin typeface="Arial" panose="020B0604020202020204" pitchFamily="34" charset="0"/>
                    <a:cs typeface="Arial" panose="020B0604020202020204" pitchFamily="34" charset="0"/>
                    <a:sym typeface="Wingdings" pitchFamily="2" charset="2"/>
                  </a:rPr>
                  <a:t>Bất phương trình nào sau đây là bất phương trình bậc nhất một ẩn x</a:t>
                </a:r>
              </a:p>
              <a:p>
                <a:pPr>
                  <a:lnSpc>
                    <a:spcPct val="150000"/>
                  </a:lnSpc>
                </a:pPr>
                <a:r>
                  <a:rPr lang="en-VN" sz="4000" dirty="0">
                    <a:latin typeface="Arial" panose="020B0604020202020204" pitchFamily="34" charset="0"/>
                    <a:cs typeface="Arial" panose="020B0604020202020204" pitchFamily="34" charset="0"/>
                    <a:sym typeface="Wingdings" pitchFamily="2" charset="2"/>
                  </a:rPr>
                  <a:t>		a) 3x + 16 </a:t>
                </a:r>
                <a14:m>
                  <m:oMath xmlns:m="http://schemas.openxmlformats.org/officeDocument/2006/math">
                    <m:r>
                      <a:rPr lang="en-VN" sz="4000" i="1" smtClean="0">
                        <a:latin typeface="Cambria Math" panose="02040503050406030204" pitchFamily="18" charset="0"/>
                        <a:ea typeface="Cambria Math" panose="02040503050406030204" pitchFamily="18" charset="0"/>
                        <a:cs typeface="Arial" panose="020B0604020202020204" pitchFamily="34" charset="0"/>
                        <a:sym typeface="Wingdings" pitchFamily="2" charset="2"/>
                      </a:rPr>
                      <m:t>≤</m:t>
                    </m:r>
                  </m:oMath>
                </a14:m>
                <a:r>
                  <a:rPr lang="en-VN" sz="4000" dirty="0">
                    <a:latin typeface="Arial" panose="020B0604020202020204" pitchFamily="34" charset="0"/>
                    <a:cs typeface="Arial" panose="020B0604020202020204" pitchFamily="34" charset="0"/>
                    <a:sym typeface="Wingdings" pitchFamily="2" charset="2"/>
                  </a:rPr>
                  <a:t> 0;					b) -5x + 5 &gt; 0;</a:t>
                </a:r>
              </a:p>
              <a:p>
                <a:pPr>
                  <a:lnSpc>
                    <a:spcPct val="150000"/>
                  </a:lnSpc>
                </a:pPr>
                <a:r>
                  <a:rPr lang="en-VN" sz="4000" dirty="0">
                    <a:latin typeface="Arial" panose="020B0604020202020204" pitchFamily="34" charset="0"/>
                    <a:cs typeface="Arial" panose="020B0604020202020204" pitchFamily="34" charset="0"/>
                    <a:sym typeface="Wingdings" pitchFamily="2" charset="2"/>
                  </a:rPr>
                  <a:t>		c) x</a:t>
                </a:r>
                <a:r>
                  <a:rPr lang="en-VN" sz="4000" baseline="30000" dirty="0">
                    <a:latin typeface="Arial" panose="020B0604020202020204" pitchFamily="34" charset="0"/>
                    <a:cs typeface="Arial" panose="020B0604020202020204" pitchFamily="34" charset="0"/>
                    <a:sym typeface="Wingdings" pitchFamily="2" charset="2"/>
                  </a:rPr>
                  <a:t>2</a:t>
                </a:r>
                <a:r>
                  <a:rPr lang="en-VN" sz="4000" dirty="0">
                    <a:latin typeface="Arial" panose="020B0604020202020204" pitchFamily="34" charset="0"/>
                    <a:cs typeface="Arial" panose="020B0604020202020204" pitchFamily="34" charset="0"/>
                    <a:sym typeface="Wingdings" pitchFamily="2" charset="2"/>
                  </a:rPr>
                  <a:t> – 4 &gt; 0;  					d) -3x &lt; 0</a:t>
                </a:r>
                <a:endParaRPr lang="en-VN" sz="4000" dirty="0">
                  <a:latin typeface="Arial" panose="020B0604020202020204" pitchFamily="34" charset="0"/>
                  <a:cs typeface="Arial" panose="020B0604020202020204" pitchFamily="34" charset="0"/>
                </a:endParaRPr>
              </a:p>
            </p:txBody>
          </p:sp>
        </mc:Choice>
        <mc:Fallback xmlns="">
          <p:sp>
            <p:nvSpPr>
              <p:cNvPr id="8" name="TextBox 7">
                <a:extLst>
                  <a:ext uri="{FF2B5EF4-FFF2-40B4-BE49-F238E27FC236}">
                    <a16:creationId xmlns:a16="http://schemas.microsoft.com/office/drawing/2014/main" id="{189B0F66-2471-F7D2-F9AC-EE7D177FF549}"/>
                  </a:ext>
                </a:extLst>
              </p:cNvPr>
              <p:cNvSpPr txBox="1">
                <a:spLocks noRot="1" noChangeAspect="1" noMove="1" noResize="1" noEditPoints="1" noAdjustHandles="1" noChangeArrowheads="1" noChangeShapeType="1" noTextEdit="1"/>
              </p:cNvSpPr>
              <p:nvPr/>
            </p:nvSpPr>
            <p:spPr>
              <a:xfrm>
                <a:off x="1102768" y="647700"/>
                <a:ext cx="16082463" cy="3671583"/>
              </a:xfrm>
              <a:prstGeom prst="rect">
                <a:avLst/>
              </a:prstGeom>
              <a:blipFill>
                <a:blip r:embed="rId5"/>
                <a:stretch>
                  <a:fillRect l="-1341" r="-789" b="-5842"/>
                </a:stretch>
              </a:blipFill>
            </p:spPr>
            <p:txBody>
              <a:bodyPr/>
              <a:lstStyle/>
              <a:p>
                <a:r>
                  <a:rPr lang="en-VN">
                    <a:noFill/>
                  </a:rPr>
                  <a:t> </a:t>
                </a:r>
              </a:p>
            </p:txBody>
          </p:sp>
        </mc:Fallback>
      </mc:AlternateContent>
      <p:sp>
        <p:nvSpPr>
          <p:cNvPr id="9" name="TextBox 8">
            <a:extLst>
              <a:ext uri="{FF2B5EF4-FFF2-40B4-BE49-F238E27FC236}">
                <a16:creationId xmlns:a16="http://schemas.microsoft.com/office/drawing/2014/main" id="{850D9D89-966C-2915-7CC8-C06FDEE673F8}"/>
              </a:ext>
            </a:extLst>
          </p:cNvPr>
          <p:cNvSpPr txBox="1"/>
          <p:nvPr/>
        </p:nvSpPr>
        <p:spPr>
          <a:xfrm>
            <a:off x="922858" y="4800376"/>
            <a:ext cx="16442282" cy="3671583"/>
          </a:xfrm>
          <a:prstGeom prst="rect">
            <a:avLst/>
          </a:prstGeom>
          <a:noFill/>
        </p:spPr>
        <p:txBody>
          <a:bodyPr wrap="square" rtlCol="0">
            <a:spAutoFit/>
          </a:bodyPr>
          <a:lstStyle/>
          <a:p>
            <a:pPr algn="ctr">
              <a:lnSpc>
                <a:spcPct val="150000"/>
              </a:lnSpc>
            </a:pPr>
            <a:r>
              <a:rPr lang="en-VN" sz="4000" b="1" dirty="0">
                <a:solidFill>
                  <a:srgbClr val="FF0000"/>
                </a:solidFill>
                <a:latin typeface="Arial" panose="020B0604020202020204" pitchFamily="34" charset="0"/>
                <a:cs typeface="Arial" panose="020B0604020202020204" pitchFamily="34" charset="0"/>
              </a:rPr>
              <a:t>Giải</a:t>
            </a:r>
          </a:p>
          <a:p>
            <a:pPr>
              <a:lnSpc>
                <a:spcPct val="150000"/>
              </a:lnSpc>
            </a:pPr>
            <a:r>
              <a:rPr lang="en-VN" sz="4000" dirty="0">
                <a:latin typeface="Arial" panose="020B0604020202020204" pitchFamily="34" charset="0"/>
                <a:cs typeface="Arial" panose="020B0604020202020204" pitchFamily="34" charset="0"/>
              </a:rPr>
              <a:t>a), b), d) là bất phương trình bậc nhất một ẩn x.</a:t>
            </a:r>
          </a:p>
          <a:p>
            <a:pPr>
              <a:lnSpc>
                <a:spcPct val="150000"/>
              </a:lnSpc>
            </a:pPr>
            <a:r>
              <a:rPr lang="en-VN" sz="4000" dirty="0">
                <a:latin typeface="Arial" panose="020B0604020202020204" pitchFamily="34" charset="0"/>
                <a:cs typeface="Arial" panose="020B0604020202020204" pitchFamily="34" charset="0"/>
              </a:rPr>
              <a:t>c) </a:t>
            </a:r>
            <a:r>
              <a:rPr lang="en-US" sz="4000" dirty="0">
                <a:latin typeface="Arial" panose="020B0604020202020204" pitchFamily="34" charset="0"/>
                <a:cs typeface="Arial" panose="020B0604020202020204" pitchFamily="34" charset="0"/>
              </a:rPr>
              <a:t>k</a:t>
            </a:r>
            <a:r>
              <a:rPr lang="en-VN" sz="4000" dirty="0">
                <a:latin typeface="Arial" panose="020B0604020202020204" pitchFamily="34" charset="0"/>
                <a:cs typeface="Arial" panose="020B0604020202020204" pitchFamily="34" charset="0"/>
              </a:rPr>
              <a:t>hông là bất phương trình bậc nhất một ẩn x vì x</a:t>
            </a:r>
            <a:r>
              <a:rPr lang="en-VN" sz="4000" baseline="30000" dirty="0">
                <a:latin typeface="Arial" panose="020B0604020202020204" pitchFamily="34" charset="0"/>
                <a:cs typeface="Arial" panose="020B0604020202020204" pitchFamily="34" charset="0"/>
              </a:rPr>
              <a:t>2</a:t>
            </a:r>
            <a:r>
              <a:rPr lang="en-VN" sz="4000" dirty="0">
                <a:latin typeface="Arial" panose="020B0604020202020204" pitchFamily="34" charset="0"/>
                <a:cs typeface="Arial" panose="020B0604020202020204" pitchFamily="34" charset="0"/>
              </a:rPr>
              <a:t> – 4 là một đa thức bậc hai.</a:t>
            </a:r>
          </a:p>
        </p:txBody>
      </p:sp>
    </p:spTree>
    <p:extLst>
      <p:ext uri="{BB962C8B-B14F-4D97-AF65-F5344CB8AC3E}">
        <p14:creationId xmlns:p14="http://schemas.microsoft.com/office/powerpoint/2010/main" val="1368599899"/>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 calcmode="lin" valueType="num">
                                      <p:cBhvr additive="base">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9">
                                            <p:txEl>
                                              <p:pRg st="1" end="1"/>
                                            </p:txEl>
                                          </p:spTgt>
                                        </p:tgtEl>
                                        <p:attrNameLst>
                                          <p:attrName>style.visibility</p:attrName>
                                        </p:attrNameLst>
                                      </p:cBhvr>
                                      <p:to>
                                        <p:strVal val="visible"/>
                                      </p:to>
                                    </p:set>
                                    <p:animEffect transition="in" filter="barn(inVertical)">
                                      <p:cBhvr>
                                        <p:cTn id="18" dur="500"/>
                                        <p:tgtEl>
                                          <p:spTgt spid="9">
                                            <p:txEl>
                                              <p:pRg st="1" end="1"/>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barn(inVertical)">
                                      <p:cBhvr>
                                        <p:cTn id="21"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46220"/>
          <a:stretch/>
        </p:blipFill>
        <p:spPr>
          <a:xfrm>
            <a:off x="-383460" y="6047747"/>
            <a:ext cx="19054923" cy="4239255"/>
          </a:xfrm>
          <a:prstGeom prst="rect">
            <a:avLst/>
          </a:prstGeom>
        </p:spPr>
      </p:pic>
      <p:grpSp>
        <p:nvGrpSpPr>
          <p:cNvPr id="17" name="Group 16">
            <a:extLst>
              <a:ext uri="{FF2B5EF4-FFF2-40B4-BE49-F238E27FC236}">
                <a16:creationId xmlns:a16="http://schemas.microsoft.com/office/drawing/2014/main" id="{7F7B84D5-D82D-3448-D9E0-7A8E1AA000DF}"/>
              </a:ext>
            </a:extLst>
          </p:cNvPr>
          <p:cNvGrpSpPr/>
          <p:nvPr/>
        </p:nvGrpSpPr>
        <p:grpSpPr>
          <a:xfrm>
            <a:off x="2479586" y="741037"/>
            <a:ext cx="13798425" cy="7836500"/>
            <a:chOff x="1653057" y="494024"/>
            <a:chExt cx="9198950" cy="5224333"/>
          </a:xfrm>
        </p:grpSpPr>
        <p:pic>
          <p:nvPicPr>
            <p:cNvPr id="10" name="Picture 2">
              <a:extLst>
                <a:ext uri="{FF2B5EF4-FFF2-40B4-BE49-F238E27FC236}">
                  <a16:creationId xmlns:a16="http://schemas.microsoft.com/office/drawing/2014/main" id="{6AAD3FF8-0A95-4253-16DA-C6A110DE7D3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53057" y="494024"/>
              <a:ext cx="4845654" cy="4731119"/>
            </a:xfrm>
            <a:prstGeom prst="rect">
              <a:avLst/>
            </a:prstGeom>
          </p:spPr>
        </p:pic>
        <p:pic>
          <p:nvPicPr>
            <p:cNvPr id="11" name="Picture 2">
              <a:extLst>
                <a:ext uri="{FF2B5EF4-FFF2-40B4-BE49-F238E27FC236}">
                  <a16:creationId xmlns:a16="http://schemas.microsoft.com/office/drawing/2014/main" id="{AD3C93F0-C046-4D86-D20C-0BFACCCA4FC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006353" y="987238"/>
              <a:ext cx="4845654" cy="4731119"/>
            </a:xfrm>
            <a:prstGeom prst="rect">
              <a:avLst/>
            </a:prstGeom>
          </p:spPr>
        </p:pic>
      </p:grpSp>
      <p:pic>
        <p:nvPicPr>
          <p:cNvPr id="13" name="Picture 11">
            <a:extLst>
              <a:ext uri="{FF2B5EF4-FFF2-40B4-BE49-F238E27FC236}">
                <a16:creationId xmlns:a16="http://schemas.microsoft.com/office/drawing/2014/main" id="{7B40201E-42C1-D00F-32FA-716525D71F7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218229" y="6543377"/>
            <a:ext cx="3069771" cy="3743624"/>
          </a:xfrm>
          <a:prstGeom prst="rect">
            <a:avLst/>
          </a:prstGeom>
        </p:spPr>
      </p:pic>
      <p:pic>
        <p:nvPicPr>
          <p:cNvPr id="14" name="Picture 20">
            <a:extLst>
              <a:ext uri="{FF2B5EF4-FFF2-40B4-BE49-F238E27FC236}">
                <a16:creationId xmlns:a16="http://schemas.microsoft.com/office/drawing/2014/main" id="{B9857C79-E675-553A-E9E7-F70015286F5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1" y="6249671"/>
            <a:ext cx="3472103" cy="4037330"/>
          </a:xfrm>
          <a:prstGeom prst="rect">
            <a:avLst/>
          </a:prstGeom>
        </p:spPr>
      </p:pic>
      <p:sp>
        <p:nvSpPr>
          <p:cNvPr id="16" name="TextBox 15">
            <a:extLst>
              <a:ext uri="{FF2B5EF4-FFF2-40B4-BE49-F238E27FC236}">
                <a16:creationId xmlns:a16="http://schemas.microsoft.com/office/drawing/2014/main" id="{09A18839-D799-FE47-8F7C-324684EB0894}"/>
              </a:ext>
            </a:extLst>
          </p:cNvPr>
          <p:cNvSpPr txBox="1"/>
          <p:nvPr/>
        </p:nvSpPr>
        <p:spPr>
          <a:xfrm>
            <a:off x="2933336" y="3444893"/>
            <a:ext cx="12875079" cy="2308324"/>
          </a:xfrm>
          <a:prstGeom prst="rect">
            <a:avLst/>
          </a:prstGeom>
          <a:noFill/>
        </p:spPr>
        <p:txBody>
          <a:bodyPr wrap="square">
            <a:spAutoFit/>
          </a:bodyPr>
          <a:lstStyle/>
          <a:p>
            <a:pPr algn="ctr"/>
            <a:r>
              <a:rPr lang="en-US" sz="14400" b="1" dirty="0">
                <a:latin typeface="Arial" panose="020B0604020202020204" pitchFamily="34" charset="0"/>
                <a:cs typeface="Arial" panose="020B0604020202020204" pitchFamily="34" charset="0"/>
              </a:rPr>
              <a:t>ONG TÌM CHỮ</a:t>
            </a:r>
          </a:p>
        </p:txBody>
      </p:sp>
      <p:pic>
        <p:nvPicPr>
          <p:cNvPr id="18" name="Picture 7">
            <a:extLst>
              <a:ext uri="{FF2B5EF4-FFF2-40B4-BE49-F238E27FC236}">
                <a16:creationId xmlns:a16="http://schemas.microsoft.com/office/drawing/2014/main" id="{E074BB2E-F491-AFD3-D72C-EDC5FFBE1649}"/>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9199405" y="965926"/>
            <a:ext cx="1619526" cy="1358378"/>
          </a:xfrm>
          <a:prstGeom prst="rect">
            <a:avLst/>
          </a:prstGeom>
        </p:spPr>
      </p:pic>
    </p:spTree>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05247 0.04537 L -0.05247 0.04561 C -0.05299 0.04561 -0.06862 0.06644 -0.07213 0.07361 C -0.0737 0.0757 -0.07409 0.07894 -0.07526 0.08102 C -0.07643 0.0838 -0.07878 0.08635 -0.08034 0.08912 C -0.0819 0.09213 -0.08268 0.09514 -0.08503 0.09792 C -0.08737 0.10486 -0.09479 0.11783 -0.09479 0.11829 C -0.09831 0.13149 -0.09557 0.12315 -0.10456 0.14074 C -0.1112 0.15348 -0.10573 0.1426 -0.11159 0.15811 C -0.11354 0.1625 -0.11588 0.16644 -0.11745 0.17084 C -0.11823 0.17385 -0.11901 0.17662 -0.11979 0.17963 C -0.12292 0.19028 -0.12135 0.19121 -0.12799 0.20394 C -0.12917 0.20625 -0.13073 0.20834 -0.13151 0.21111 C -0.13268 0.2132 -0.13307 0.21598 -0.13346 0.21806 C -0.13424 0.2213 -0.13463 0.22385 -0.1362 0.22686 C -0.13737 0.2301 -0.13893 0.23357 -0.14049 0.23658 C -0.14206 0.23889 -0.14245 0.24121 -0.14323 0.24422 C -0.14401 0.24561 -0.1444 0.24815 -0.14479 0.24954 C -0.14596 0.25093 -0.14674 0.25255 -0.14792 0.25394 C -0.14948 0.25973 -0.15065 0.26621 -0.15338 0.27107 C -0.15651 0.27686 -0.15729 0.27917 -0.15963 0.28542 C -0.16003 0.2875 -0.16003 0.29051 -0.1612 0.29283 C -0.16237 0.29514 -0.16432 0.29723 -0.16588 0.3 C -0.16745 0.3044 -0.1694 0.30926 -0.17096 0.31412 C -0.17174 0.31713 -0.17253 0.32014 -0.1737 0.32292 C -0.17565 0.32639 -0.1776 0.32917 -0.17917 0.33264 C -0.18112 0.33658 -0.1819 0.34144 -0.18346 0.34537 C -0.18503 0.34815 -0.18698 0.35024 -0.18815 0.35301 C -0.18971 0.35556 -0.19049 0.35834 -0.19167 0.36135 C -0.19284 0.36366 -0.19323 0.36667 -0.19479 0.36852 C -0.19557 0.37061 -0.19713 0.37153 -0.19909 0.37292 C -0.20065 0.37547 -0.20221 0.37824 -0.20338 0.38125 C -0.20729 0.3919 -0.19948 0.38218 -0.20768 0.39399 C -0.2112 0.39885 -0.21549 0.40209 -0.21862 0.40695 C -0.22174 0.41181 -0.22526 0.41667 -0.22838 0.42153 C -0.22917 0.42361 -0.23034 0.42639 -0.2319 0.42848 C -0.24167 0.44098 -0.23112 0.42801 -0.24206 0.44005 C -0.2444 0.4426 -0.24635 0.44584 -0.24909 0.44885 C -0.25104 0.4507 -0.25338 0.45232 -0.25534 0.45417 C -0.25729 0.45649 -0.25885 0.45949 -0.26081 0.46181 C -0.26276 0.46389 -0.26471 0.46528 -0.26706 0.46736 C -0.27331 0.47269 -0.27799 0.47639 -0.28503 0.48033 C -0.2944 0.48519 -0.28854 0.48033 -0.29844 0.48727 C -0.30156 0.48959 -0.30469 0.4926 -0.30742 0.49445 C -0.31133 0.49653 -0.31445 0.49699 -0.31836 0.49885 C -0.32109 0.50024 -0.32383 0.50186 -0.32617 0.50278 C -0.33203 0.50556 -0.33867 0.50718 -0.34336 0.51042 C -0.34609 0.51158 -0.34883 0.51343 -0.35156 0.51436 C -0.35508 0.51574 -0.36094 0.51783 -0.36484 0.51875 C -0.36719 0.51922 -0.36992 0.51968 -0.37226 0.52014 C -0.38398 0.52269 -0.37226 0.52061 -0.3875 0.52315 C -0.38945 0.52408 -0.39141 0.52547 -0.39375 0.52547 C -0.39531 0.52662 -0.40937 0.52848 -0.41094 0.52894 C -0.42734 0.53195 -0.40234 0.52848 -0.42734 0.53195 L -0.51888 0.53033 C -0.52161 0.52986 -0.52435 0.52986 -0.52695 0.52894 C -0.5306 0.52755 -0.53411 0.525 -0.53906 0.52315 C -0.53997 0.52176 -0.54193 0.52061 -0.54427 0.51875 C -0.54544 0.51736 -0.5474 0.51574 -0.54857 0.51436 L -0.55208 0.51158 C -0.55286 0.50903 -0.55325 0.50672 -0.55404 0.50417 C -0.55482 0.50186 -0.55716 0.50024 -0.55716 0.49746 C -0.55716 0.49491 -0.55482 0.47986 -0.55286 0.47593 C -0.55208 0.47315 -0.55013 0.47107 -0.54857 0.46875 C -0.54661 0.46528 -0.54505 0.46181 -0.5431 0.45857 C -0.54193 0.45602 -0.54075 0.45278 -0.53906 0.45162 C -0.53529 0.44977 -0.53138 0.4507 -0.52851 0.45024 C -0.51094 0.45162 -0.49375 0.45232 -0.47695 0.45417 C -0.47539 0.45463 -0.47383 0.45602 -0.4724 0.45695 C -0.46888 0.46042 -0.46615 0.46621 -0.46341 0.47014 C -0.46172 0.47269 -0.4599 0.475 -0.45794 0.47709 C -0.45781 0.48125 -0.45781 0.48565 -0.45703 0.49005 C -0.45677 0.49306 -0.45625 0.49584 -0.45625 0.49885 C -0.45638 0.50857 -0.45677 0.51783 -0.45794 0.52755 C -0.4582 0.52894 -0.4595 0.52986 -0.4599 0.53195 C -0.46146 0.53635 -0.46263 0.54121 -0.46419 0.54607 C -0.46615 0.55186 -0.46797 0.55857 -0.47161 0.56297 C -0.47305 0.56505 -0.47461 0.5669 -0.47591 0.56875 C -0.4849 0.58334 -0.47279 0.56829 -0.48594 0.58426 C -0.49154 0.59167 -0.5043 0.60232 -0.5082 0.6044 C -0.5125 0.60764 -0.51641 0.61065 -0.5207 0.61297 C -0.5263 0.61644 -0.53216 0.61783 -0.53906 0.62037 C -0.54075 0.62176 -0.54388 0.62361 -0.54661 0.62477 C -0.54974 0.6257 -0.55208 0.62662 -0.55482 0.62755 C -0.58021 0.63496 -0.57396 0.63334 -0.59075 0.63635 C -0.61615 0.63449 -0.64154 0.63449 -0.66693 0.63195 C -0.66888 0.63195 -0.67057 0.62963 -0.6724 0.62755 C -0.67604 0.62315 -0.68307 0.61297 -0.68307 0.61343 C -0.68385 0.61111 -0.68424 0.60926 -0.6849 0.60764 C -0.68841 0.59352 -0.68802 0.58588 -0.68411 0.56736 C -0.68333 0.56482 -0.67318 0.56065 -0.6724 0.56019 C -0.66224 0.56065 -0.65208 0.55996 -0.64193 0.56158 C -0.63763 0.5625 -0.63763 0.57037 -0.63646 0.57454 C -0.63255 0.59306 -0.63529 0.57894 -0.63216 0.59607 C -0.63255 0.61389 -0.63255 0.63149 -0.63372 0.64908 C -0.6345 0.6544 -0.63646 0.66065 -0.63841 0.66459 C -0.63958 0.66806 -0.64115 0.67176 -0.6431 0.67477 C -0.64544 0.67963 -0.647 0.67871 -0.65013 0.68195 C -0.65208 0.68403 -0.65404 0.68727 -0.65638 0.68936 C -0.65833 0.69121 -0.66068 0.69167 -0.66341 0.69329 C -0.67135 0.69861 -0.66966 0.69908 -0.67943 0.70047 C -0.68503 0.70139 -0.69075 0.70139 -0.69661 0.70232 C -0.70846 0.70047 -0.72044 0.7 -0.73255 0.69769 C -0.73802 0.69653 -0.7599 0.68727 -0.76654 0.68311 C -0.79635 0.6669 -0.76588 0.68102 -0.78971 0.67037 C -0.79206 0.66783 -0.79753 0.66158 -0.7987 0.65764 C -0.80026 0.6544 -0.80221 0.6382 -0.80221 0.63635 C -0.80182 0.61783 -0.80651 0.59699 -0.79596 0.58588 C -0.7944 0.58426 -0.79245 0.58426 -0.79049 0.58287 C -0.78333 0.5838 -0.7763 0.58334 -0.76927 0.58426 C -0.76823 0.58496 -0.76771 0.58635 -0.76732 0.58727 C -0.76654 0.59213 -0.76615 0.59699 -0.76549 0.60186 C -0.76458 0.62223 -0.76393 0.6213 -0.76654 0.64213 C -0.76693 0.64514 -0.7694 0.65348 -0.77083 0.65625 C -0.77174 0.65764 -0.77279 0.65811 -0.77357 0.65926 C -0.7845 0.67176 -0.77213 0.65834 -0.78255 0.66899 C -0.7845 0.67084 -0.78581 0.67385 -0.78815 0.67477 C -0.79245 0.67755 -0.79753 0.67917 -0.80221 0.68056 C -0.80846 0.68195 -0.81432 0.68149 -0.82018 0.68195 C -0.82799 0.6801 -0.83073 0.68311 -0.84284 0.67616 C -0.85534 0.66852 -0.88659 0.66204 -0.89401 0.63774 C -0.90807 0.59306 -0.89479 0.62616 -0.90573 0.58426 C -0.9069 0.5794 -0.91237 0.57037 -0.91393 0.56551 C -0.91471 0.56204 -0.91354 0.56389 -0.91432 0.56019 C -0.91471 0.55625 -0.91601 0.54931 -0.91641 0.54561 C -0.91719 0.53473 -0.90221 0.53473 -0.90378 0.52454 C -0.90417 0.51968 -0.90495 0.51482 -0.90534 0.51042 C -0.90612 0.50324 -0.9069 0.49584 -0.90729 0.48866 C -0.90768 0.48565 -0.90807 0.48334 -0.90807 0.48033 C -0.90885 0.47223 -0.90885 0.46875 -0.91003 0.46181 C -0.91042 0.45996 -0.91081 0.45857 -0.91081 0.45695 C -0.9112 0.45324 -0.9112 0.44931 -0.91198 0.44584 C -0.91198 0.44399 -0.91315 0.44306 -0.91354 0.44144 C -0.91471 0.4382 -0.91588 0.43473 -0.91706 0.43172 C -0.91784 0.4294 -0.91823 0.42686 -0.91901 0.42408 C -0.9194 0.42246 -0.9194 0.42014 -0.91979 0.41875 C -0.92018 0.41713 -0.92096 0.41667 -0.92174 0.41574 C -0.92213 0.41436 -0.92213 0.41274 -0.92253 0.41135 C -0.92331 0.40857 -0.92565 0.40463 -0.92721 0.40301 C -0.92838 0.40116 -0.93034 0.40024 -0.93151 0.39838 C -0.94128 0.38704 -0.93229 0.39352 -0.94753 0.38125 C -0.94948 0.37986 -0.95104 0.37824 -0.95299 0.37686 C -0.95495 0.37593 -0.9569 0.37547 -0.95846 0.37408 C -0.96042 0.37246 -0.96198 0.37014 -0.96393 0.36852 C -0.99362 0.34375 -0.97292 0.36528 -0.99167 0.34283 C -0.99792 0.33473 -0.99753 0.33704 -1.00338 0.32824 C -1.00534 0.32593 -1.00729 0.32292 -1.00885 0.31991 C -1.01003 0.31667 -1.01081 0.3132 -1.01237 0.30973 C -1.0237 0.28311 -1.01354 0.31181 -1.0237 0.27963 C -1.02799 0.25093 -1.0237 0.28449 -1.02643 0.25093 C -1.02721 0.24607 -1.02799 0.24121 -1.02838 0.23658 C -1.02878 0.23357 -1.02917 0.2301 -1.02917 0.22686 C -1.02917 0.21713 -1.02917 0.2044 -1.02643 0.19514 C -1.02565 0.19213 -1.02448 0.18936 -1.02292 0.18681 C -1.02057 0.18149 -1.01784 0.17709 -1.0151 0.17269 C -1.01276 0.16945 -1.01081 0.16644 -1.00885 0.16412 C -1.00299 0.15672 -1.00143 0.15533 -0.99635 0.14954 C -0.98932 0.15047 -0.98698 0.15047 -0.98073 0.15232 C -0.97995 0.15278 -0.97838 0.15348 -0.97721 0.15394 C -0.97565 0.1544 -0.97448 0.15579 -0.97292 0.15672 C -0.96823 0.15973 -0.96823 0.15926 -0.96393 0.16111 C -0.96237 0.1625 -0.96081 0.16412 -0.95963 0.16505 C -0.95221 0.1713 -0.95534 0.16736 -0.94831 0.17524 C -0.93268 0.19375 -0.93698 0.18889 -0.92331 0.20672 C -0.92213 0.2088 -0.92057 0.21065 -0.91901 0.21274 C -0.91784 0.21412 -0.91628 0.21505 -0.91549 0.2169 C -0.91471 0.21806 -0.91393 0.21991 -0.91276 0.2213 C -0.91081 0.22385 -0.90846 0.2257 -0.90651 0.22824 C -0.90495 0.2301 -0.90417 0.23218 -0.90299 0.23403 C -0.90182 0.23496 -0.89948 0.22871 -0.8987 0.2301 C -0.89206 0.2419 -0.8901 0.22732 -0.8862 0.22732 C -0.84323 0.19329 -0.80846 0.1801 -0.76549 0.14653 C -0.72435 0.18056 -0.67604 0.19121 -0.6349 0.2257 C -0.60247 0.16111 -0.56497 0.11899 -0.53255 0.05463 " pathEditMode="relative" rAng="0" ptsTypes="AAAAAAAAAAAAAAAAAAAAAAAAAAAAAAAAAAAAAAAAAAAAAAAAAAAAAAAAAAAAAAAAAAAAAAAAAAAAAAAAAAAAAAAAAAAAAAAAAAAAAAAAAAAAAAAAAAAAAAAAAAAAAAAAAAAAAAAAAAAAAAAAAAAAAAAAAAAAAAAAAAAAAAAAAAAAAA">
                                      <p:cBhvr>
                                        <p:cTn id="6" dur="9000" fill="hold"/>
                                        <p:tgtEl>
                                          <p:spTgt spid="18"/>
                                        </p:tgtEl>
                                        <p:attrNameLst>
                                          <p:attrName>ppt_x</p:attrName>
                                          <p:attrName>ppt_y</p:attrName>
                                        </p:attrNameLst>
                                      </p:cBhvr>
                                      <p:rCtr x="-48841" y="3284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46220"/>
          <a:stretch/>
        </p:blipFill>
        <p:spPr>
          <a:xfrm>
            <a:off x="0" y="6047747"/>
            <a:ext cx="18288000" cy="4239255"/>
          </a:xfrm>
          <a:prstGeom prst="rect">
            <a:avLst/>
          </a:prstGeom>
        </p:spPr>
      </p:pic>
      <p:sp>
        <p:nvSpPr>
          <p:cNvPr id="29" name="Rectangle 28">
            <a:extLst>
              <a:ext uri="{FF2B5EF4-FFF2-40B4-BE49-F238E27FC236}">
                <a16:creationId xmlns:a16="http://schemas.microsoft.com/office/drawing/2014/main" id="{272B5F64-02D6-029A-122D-C6A1A1A3D863}"/>
              </a:ext>
            </a:extLst>
          </p:cNvPr>
          <p:cNvSpPr/>
          <p:nvPr/>
        </p:nvSpPr>
        <p:spPr>
          <a:xfrm>
            <a:off x="0" y="9171710"/>
            <a:ext cx="9144000" cy="111529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latin typeface="Arial" panose="020B0604020202020204" pitchFamily="34" charset="0"/>
                <a:cs typeface="Arial" panose="020B0604020202020204" pitchFamily="34" charset="0"/>
              </a:rPr>
              <a:t>ĐỘI ONG VÀNG</a:t>
            </a:r>
          </a:p>
        </p:txBody>
      </p:sp>
      <p:sp>
        <p:nvSpPr>
          <p:cNvPr id="30" name="Rectangle 29">
            <a:extLst>
              <a:ext uri="{FF2B5EF4-FFF2-40B4-BE49-F238E27FC236}">
                <a16:creationId xmlns:a16="http://schemas.microsoft.com/office/drawing/2014/main" id="{AD29C2FA-8DC5-E711-B80A-79A7EED8403E}"/>
              </a:ext>
            </a:extLst>
          </p:cNvPr>
          <p:cNvSpPr/>
          <p:nvPr/>
        </p:nvSpPr>
        <p:spPr>
          <a:xfrm>
            <a:off x="9143999" y="9171709"/>
            <a:ext cx="9143999" cy="111529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latin typeface="Arial" panose="020B0604020202020204" pitchFamily="34" charset="0"/>
                <a:cs typeface="Arial" panose="020B0604020202020204" pitchFamily="34" charset="0"/>
              </a:rPr>
              <a:t>ĐỘI ONG MẬT</a:t>
            </a:r>
          </a:p>
        </p:txBody>
      </p:sp>
      <p:pic>
        <p:nvPicPr>
          <p:cNvPr id="31" name="Picture 39">
            <a:hlinkClick r:id="rId4" action="ppaction://hlinksldjump"/>
            <a:extLst>
              <a:ext uri="{FF2B5EF4-FFF2-40B4-BE49-F238E27FC236}">
                <a16:creationId xmlns:a16="http://schemas.microsoft.com/office/drawing/2014/main" id="{E44E7FEC-0258-B610-4CD0-F6C34713D4C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338454" y="8510603"/>
            <a:ext cx="1611093" cy="1787621"/>
          </a:xfrm>
          <a:prstGeom prst="rect">
            <a:avLst/>
          </a:prstGeom>
        </p:spPr>
      </p:pic>
      <p:pic>
        <p:nvPicPr>
          <p:cNvPr id="58" name="Picture 57">
            <a:extLst>
              <a:ext uri="{FF2B5EF4-FFF2-40B4-BE49-F238E27FC236}">
                <a16:creationId xmlns:a16="http://schemas.microsoft.com/office/drawing/2014/main" id="{EF610039-0404-4B98-ADEE-C12315C56B94}"/>
              </a:ext>
            </a:extLst>
          </p:cNvPr>
          <p:cNvPicPr>
            <a:picLocks noChangeAspect="1"/>
          </p:cNvPicPr>
          <p:nvPr/>
        </p:nvPicPr>
        <p:blipFill>
          <a:blip r:embed="rId7"/>
          <a:stretch>
            <a:fillRect/>
          </a:stretch>
        </p:blipFill>
        <p:spPr>
          <a:xfrm>
            <a:off x="4558019" y="4381918"/>
            <a:ext cx="2717642" cy="2966453"/>
          </a:xfrm>
          <a:prstGeom prst="rect">
            <a:avLst/>
          </a:prstGeom>
        </p:spPr>
      </p:pic>
      <p:pic>
        <p:nvPicPr>
          <p:cNvPr id="60" name="Picture 59">
            <a:extLst>
              <a:ext uri="{FF2B5EF4-FFF2-40B4-BE49-F238E27FC236}">
                <a16:creationId xmlns:a16="http://schemas.microsoft.com/office/drawing/2014/main" id="{A7F0CEA3-20CD-358A-16E3-97D6A0C094CC}"/>
              </a:ext>
            </a:extLst>
          </p:cNvPr>
          <p:cNvPicPr>
            <a:picLocks noChangeAspect="1"/>
          </p:cNvPicPr>
          <p:nvPr/>
        </p:nvPicPr>
        <p:blipFill>
          <a:blip r:embed="rId8"/>
          <a:stretch>
            <a:fillRect/>
          </a:stretch>
        </p:blipFill>
        <p:spPr>
          <a:xfrm>
            <a:off x="5868576" y="2165980"/>
            <a:ext cx="2700752" cy="3028145"/>
          </a:xfrm>
          <a:prstGeom prst="rect">
            <a:avLst/>
          </a:prstGeom>
        </p:spPr>
      </p:pic>
      <p:pic>
        <p:nvPicPr>
          <p:cNvPr id="61" name="Picture 60">
            <a:extLst>
              <a:ext uri="{FF2B5EF4-FFF2-40B4-BE49-F238E27FC236}">
                <a16:creationId xmlns:a16="http://schemas.microsoft.com/office/drawing/2014/main" id="{3209599F-9511-33DA-CC9C-A1E929B212C9}"/>
              </a:ext>
            </a:extLst>
          </p:cNvPr>
          <p:cNvPicPr>
            <a:picLocks noChangeAspect="1"/>
          </p:cNvPicPr>
          <p:nvPr/>
        </p:nvPicPr>
        <p:blipFill>
          <a:blip r:embed="rId9"/>
          <a:stretch>
            <a:fillRect/>
          </a:stretch>
        </p:blipFill>
        <p:spPr>
          <a:xfrm>
            <a:off x="8337381" y="2174065"/>
            <a:ext cx="2863355" cy="3051995"/>
          </a:xfrm>
          <a:prstGeom prst="rect">
            <a:avLst/>
          </a:prstGeom>
        </p:spPr>
      </p:pic>
      <p:pic>
        <p:nvPicPr>
          <p:cNvPr id="63" name="Picture 62">
            <a:extLst>
              <a:ext uri="{FF2B5EF4-FFF2-40B4-BE49-F238E27FC236}">
                <a16:creationId xmlns:a16="http://schemas.microsoft.com/office/drawing/2014/main" id="{E40FE0D9-77A0-22F4-5E64-35CC10E6E499}"/>
              </a:ext>
            </a:extLst>
          </p:cNvPr>
          <p:cNvPicPr>
            <a:picLocks noChangeAspect="1"/>
          </p:cNvPicPr>
          <p:nvPr/>
        </p:nvPicPr>
        <p:blipFill>
          <a:blip r:embed="rId10"/>
          <a:stretch>
            <a:fillRect/>
          </a:stretch>
        </p:blipFill>
        <p:spPr>
          <a:xfrm>
            <a:off x="7145010" y="4379502"/>
            <a:ext cx="2709594" cy="2920221"/>
          </a:xfrm>
          <a:prstGeom prst="rect">
            <a:avLst/>
          </a:prstGeom>
        </p:spPr>
      </p:pic>
      <p:pic>
        <p:nvPicPr>
          <p:cNvPr id="64" name="Picture 63">
            <a:extLst>
              <a:ext uri="{FF2B5EF4-FFF2-40B4-BE49-F238E27FC236}">
                <a16:creationId xmlns:a16="http://schemas.microsoft.com/office/drawing/2014/main" id="{95337728-F915-47C8-2547-A619D49B9C1D}"/>
              </a:ext>
            </a:extLst>
          </p:cNvPr>
          <p:cNvPicPr>
            <a:picLocks noChangeAspect="1"/>
          </p:cNvPicPr>
          <p:nvPr/>
        </p:nvPicPr>
        <p:blipFill>
          <a:blip r:embed="rId11"/>
          <a:stretch>
            <a:fillRect/>
          </a:stretch>
        </p:blipFill>
        <p:spPr>
          <a:xfrm>
            <a:off x="9704811" y="4327460"/>
            <a:ext cx="2646390" cy="2966453"/>
          </a:xfrm>
          <a:prstGeom prst="rect">
            <a:avLst/>
          </a:prstGeom>
        </p:spPr>
      </p:pic>
      <p:pic>
        <p:nvPicPr>
          <p:cNvPr id="39" name="Picture 38">
            <a:hlinkClick r:id="rId12" action="ppaction://hlinksldjump"/>
            <a:extLst>
              <a:ext uri="{FF2B5EF4-FFF2-40B4-BE49-F238E27FC236}">
                <a16:creationId xmlns:a16="http://schemas.microsoft.com/office/drawing/2014/main" id="{54038B36-7B32-1923-F2D1-49DF837DD981}"/>
              </a:ext>
            </a:extLst>
          </p:cNvPr>
          <p:cNvPicPr>
            <a:picLocks noChangeAspect="1"/>
          </p:cNvPicPr>
          <p:nvPr/>
        </p:nvPicPr>
        <p:blipFill>
          <a:blip r:embed="rId13"/>
          <a:stretch>
            <a:fillRect/>
          </a:stretch>
        </p:blipFill>
        <p:spPr>
          <a:xfrm>
            <a:off x="4611514" y="4330852"/>
            <a:ext cx="2606040" cy="3017519"/>
          </a:xfrm>
          <a:prstGeom prst="rect">
            <a:avLst/>
          </a:prstGeom>
        </p:spPr>
      </p:pic>
      <p:pic>
        <p:nvPicPr>
          <p:cNvPr id="40" name="Picture 39">
            <a:hlinkClick r:id="rId14" action="ppaction://hlinksldjump"/>
            <a:extLst>
              <a:ext uri="{FF2B5EF4-FFF2-40B4-BE49-F238E27FC236}">
                <a16:creationId xmlns:a16="http://schemas.microsoft.com/office/drawing/2014/main" id="{0DF68C1E-2179-B34A-BCEB-70C476CED70B}"/>
              </a:ext>
            </a:extLst>
          </p:cNvPr>
          <p:cNvPicPr>
            <a:picLocks noChangeAspect="1"/>
          </p:cNvPicPr>
          <p:nvPr/>
        </p:nvPicPr>
        <p:blipFill>
          <a:blip r:embed="rId15"/>
          <a:stretch>
            <a:fillRect/>
          </a:stretch>
        </p:blipFill>
        <p:spPr>
          <a:xfrm>
            <a:off x="5909941" y="2159458"/>
            <a:ext cx="2606040" cy="3028145"/>
          </a:xfrm>
          <a:prstGeom prst="rect">
            <a:avLst/>
          </a:prstGeom>
        </p:spPr>
      </p:pic>
      <p:pic>
        <p:nvPicPr>
          <p:cNvPr id="41" name="Picture 40">
            <a:hlinkClick r:id="rId16" action="ppaction://hlinksldjump"/>
            <a:extLst>
              <a:ext uri="{FF2B5EF4-FFF2-40B4-BE49-F238E27FC236}">
                <a16:creationId xmlns:a16="http://schemas.microsoft.com/office/drawing/2014/main" id="{EA846E30-F607-6821-3333-3FA45B446778}"/>
              </a:ext>
            </a:extLst>
          </p:cNvPr>
          <p:cNvPicPr>
            <a:picLocks noChangeAspect="1"/>
          </p:cNvPicPr>
          <p:nvPr/>
        </p:nvPicPr>
        <p:blipFill>
          <a:blip r:embed="rId17"/>
          <a:stretch>
            <a:fillRect/>
          </a:stretch>
        </p:blipFill>
        <p:spPr>
          <a:xfrm>
            <a:off x="7207710" y="4342721"/>
            <a:ext cx="2606040" cy="3028145"/>
          </a:xfrm>
          <a:prstGeom prst="rect">
            <a:avLst/>
          </a:prstGeom>
        </p:spPr>
      </p:pic>
      <p:pic>
        <p:nvPicPr>
          <p:cNvPr id="42" name="Picture 41">
            <a:hlinkClick r:id="rId18" action="ppaction://hlinksldjump"/>
            <a:extLst>
              <a:ext uri="{FF2B5EF4-FFF2-40B4-BE49-F238E27FC236}">
                <a16:creationId xmlns:a16="http://schemas.microsoft.com/office/drawing/2014/main" id="{F97F94B7-8D57-78D5-30C3-BD3FC95FE1DA}"/>
              </a:ext>
            </a:extLst>
          </p:cNvPr>
          <p:cNvPicPr>
            <a:picLocks noChangeAspect="1"/>
          </p:cNvPicPr>
          <p:nvPr/>
        </p:nvPicPr>
        <p:blipFill>
          <a:blip r:embed="rId19"/>
          <a:stretch>
            <a:fillRect/>
          </a:stretch>
        </p:blipFill>
        <p:spPr>
          <a:xfrm>
            <a:off x="8461260" y="2181947"/>
            <a:ext cx="2606040" cy="3028145"/>
          </a:xfrm>
          <a:prstGeom prst="rect">
            <a:avLst/>
          </a:prstGeom>
        </p:spPr>
      </p:pic>
      <p:pic>
        <p:nvPicPr>
          <p:cNvPr id="43" name="Picture 42">
            <a:hlinkClick r:id="rId20" action="ppaction://hlinksldjump"/>
            <a:extLst>
              <a:ext uri="{FF2B5EF4-FFF2-40B4-BE49-F238E27FC236}">
                <a16:creationId xmlns:a16="http://schemas.microsoft.com/office/drawing/2014/main" id="{81F2874D-0A02-694D-D5EE-6801F0E9C97B}"/>
              </a:ext>
            </a:extLst>
          </p:cNvPr>
          <p:cNvPicPr>
            <a:picLocks noChangeAspect="1"/>
          </p:cNvPicPr>
          <p:nvPr/>
        </p:nvPicPr>
        <p:blipFill>
          <a:blip r:embed="rId21"/>
          <a:stretch>
            <a:fillRect/>
          </a:stretch>
        </p:blipFill>
        <p:spPr>
          <a:xfrm>
            <a:off x="9737097" y="4330852"/>
            <a:ext cx="2606040" cy="3017519"/>
          </a:xfrm>
          <a:prstGeom prst="rect">
            <a:avLst/>
          </a:prstGeom>
        </p:spPr>
      </p:pic>
      <p:pic>
        <p:nvPicPr>
          <p:cNvPr id="67" name="Picture 15">
            <a:extLst>
              <a:ext uri="{FF2B5EF4-FFF2-40B4-BE49-F238E27FC236}">
                <a16:creationId xmlns:a16="http://schemas.microsoft.com/office/drawing/2014/main" id="{6862AA29-9A43-BC5F-5F2F-58F5A5D7DF6D}"/>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a:off x="11324615" y="898148"/>
            <a:ext cx="2492540" cy="2596397"/>
          </a:xfrm>
          <a:prstGeom prst="rect">
            <a:avLst/>
          </a:prstGeom>
        </p:spPr>
      </p:pic>
      <p:pic>
        <p:nvPicPr>
          <p:cNvPr id="68" name="Picture 22">
            <a:extLst>
              <a:ext uri="{FF2B5EF4-FFF2-40B4-BE49-F238E27FC236}">
                <a16:creationId xmlns:a16="http://schemas.microsoft.com/office/drawing/2014/main" id="{EEF6FF90-6C16-2601-BB22-A0B3CA1680FE}"/>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a:off x="12719448" y="3861001"/>
            <a:ext cx="2244339" cy="3022679"/>
          </a:xfrm>
          <a:prstGeom prst="rect">
            <a:avLst/>
          </a:prstGeom>
        </p:spPr>
      </p:pic>
    </p:spTree>
    <p:extLst>
      <p:ext uri="{BB962C8B-B14F-4D97-AF65-F5344CB8AC3E}">
        <p14:creationId xmlns:p14="http://schemas.microsoft.com/office/powerpoint/2010/main" val="278100942"/>
      </p:ext>
    </p:extLst>
  </p:cSld>
  <p:clrMapOvr>
    <a:masterClrMapping/>
  </p:clrMapOvr>
  <p:transition spd="med">
    <p:push dir="r"/>
  </p:transition>
  <p:timing>
    <p:tnLst>
      <p:par>
        <p:cTn id="1" dur="indefinite" restart="never" nodeType="tmRoot">
          <p:childTnLst>
            <p:seq concurrent="1" nextAc="seek">
              <p:cTn id="2" restart="whenNotActive" fill="hold" evtFilter="cancelBubble" nodeType="interactiveSeq">
                <p:stCondLst>
                  <p:cond evt="onClick" delay="0">
                    <p:tgtEl>
                      <p:spTgt spid="39"/>
                    </p:tgtEl>
                  </p:cond>
                </p:stCondLst>
                <p:endSync evt="end" delay="0">
                  <p:rtn val="all"/>
                </p:endSync>
                <p:childTnLst>
                  <p:par>
                    <p:cTn id="3" fill="hold">
                      <p:stCondLst>
                        <p:cond delay="0"/>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39"/>
                                        </p:tgtEl>
                                        <p:attrNameLst>
                                          <p:attrName>ppt_w</p:attrName>
                                        </p:attrNameLst>
                                      </p:cBhvr>
                                      <p:tavLst>
                                        <p:tav tm="0">
                                          <p:val>
                                            <p:strVal val="ppt_w"/>
                                          </p:val>
                                        </p:tav>
                                        <p:tav tm="100000">
                                          <p:val>
                                            <p:fltVal val="0"/>
                                          </p:val>
                                        </p:tav>
                                      </p:tavLst>
                                    </p:anim>
                                    <p:anim calcmode="lin" valueType="num">
                                      <p:cBhvr>
                                        <p:cTn id="7" dur="1000"/>
                                        <p:tgtEl>
                                          <p:spTgt spid="39"/>
                                        </p:tgtEl>
                                        <p:attrNameLst>
                                          <p:attrName>ppt_h</p:attrName>
                                        </p:attrNameLst>
                                      </p:cBhvr>
                                      <p:tavLst>
                                        <p:tav tm="0">
                                          <p:val>
                                            <p:strVal val="ppt_h"/>
                                          </p:val>
                                        </p:tav>
                                        <p:tav tm="100000">
                                          <p:val>
                                            <p:fltVal val="0"/>
                                          </p:val>
                                        </p:tav>
                                      </p:tavLst>
                                    </p:anim>
                                    <p:anim calcmode="lin" valueType="num">
                                      <p:cBhvr>
                                        <p:cTn id="8" dur="1000"/>
                                        <p:tgtEl>
                                          <p:spTgt spid="39"/>
                                        </p:tgtEl>
                                        <p:attrNameLst>
                                          <p:attrName>style.rotation</p:attrName>
                                        </p:attrNameLst>
                                      </p:cBhvr>
                                      <p:tavLst>
                                        <p:tav tm="0">
                                          <p:val>
                                            <p:fltVal val="0"/>
                                          </p:val>
                                        </p:tav>
                                        <p:tav tm="100000">
                                          <p:val>
                                            <p:fltVal val="90"/>
                                          </p:val>
                                        </p:tav>
                                      </p:tavLst>
                                    </p:anim>
                                    <p:animEffect transition="out" filter="fade">
                                      <p:cBhvr>
                                        <p:cTn id="9" dur="1000"/>
                                        <p:tgtEl>
                                          <p:spTgt spid="39"/>
                                        </p:tgtEl>
                                      </p:cBhvr>
                                    </p:animEffect>
                                    <p:set>
                                      <p:cBhvr>
                                        <p:cTn id="10" dur="1" fill="hold">
                                          <p:stCondLst>
                                            <p:cond delay="9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11" restart="whenNotActive" fill="hold" evtFilter="cancelBubble" nodeType="interactiveSeq">
                <p:stCondLst>
                  <p:cond evt="onClick" delay="0">
                    <p:tgtEl>
                      <p:spTgt spid="40"/>
                    </p:tgtEl>
                  </p:cond>
                </p:stCondLst>
                <p:endSync evt="end" delay="0">
                  <p:rtn val="all"/>
                </p:endSync>
                <p:childTnLst>
                  <p:par>
                    <p:cTn id="12" fill="hold">
                      <p:stCondLst>
                        <p:cond delay="0"/>
                      </p:stCondLst>
                      <p:childTnLst>
                        <p:par>
                          <p:cTn id="13" fill="hold">
                            <p:stCondLst>
                              <p:cond delay="0"/>
                            </p:stCondLst>
                            <p:childTnLst>
                              <p:par>
                                <p:cTn id="14" presetID="31" presetClass="exit" presetSubtype="0" fill="hold" nodeType="clickEffect">
                                  <p:stCondLst>
                                    <p:cond delay="0"/>
                                  </p:stCondLst>
                                  <p:childTnLst>
                                    <p:anim calcmode="lin" valueType="num">
                                      <p:cBhvr>
                                        <p:cTn id="15" dur="1000"/>
                                        <p:tgtEl>
                                          <p:spTgt spid="40"/>
                                        </p:tgtEl>
                                        <p:attrNameLst>
                                          <p:attrName>ppt_w</p:attrName>
                                        </p:attrNameLst>
                                      </p:cBhvr>
                                      <p:tavLst>
                                        <p:tav tm="0">
                                          <p:val>
                                            <p:strVal val="ppt_w"/>
                                          </p:val>
                                        </p:tav>
                                        <p:tav tm="100000">
                                          <p:val>
                                            <p:fltVal val="0"/>
                                          </p:val>
                                        </p:tav>
                                      </p:tavLst>
                                    </p:anim>
                                    <p:anim calcmode="lin" valueType="num">
                                      <p:cBhvr>
                                        <p:cTn id="16" dur="1000"/>
                                        <p:tgtEl>
                                          <p:spTgt spid="40"/>
                                        </p:tgtEl>
                                        <p:attrNameLst>
                                          <p:attrName>ppt_h</p:attrName>
                                        </p:attrNameLst>
                                      </p:cBhvr>
                                      <p:tavLst>
                                        <p:tav tm="0">
                                          <p:val>
                                            <p:strVal val="ppt_h"/>
                                          </p:val>
                                        </p:tav>
                                        <p:tav tm="100000">
                                          <p:val>
                                            <p:fltVal val="0"/>
                                          </p:val>
                                        </p:tav>
                                      </p:tavLst>
                                    </p:anim>
                                    <p:anim calcmode="lin" valueType="num">
                                      <p:cBhvr>
                                        <p:cTn id="17" dur="1000"/>
                                        <p:tgtEl>
                                          <p:spTgt spid="40"/>
                                        </p:tgtEl>
                                        <p:attrNameLst>
                                          <p:attrName>style.rotation</p:attrName>
                                        </p:attrNameLst>
                                      </p:cBhvr>
                                      <p:tavLst>
                                        <p:tav tm="0">
                                          <p:val>
                                            <p:fltVal val="0"/>
                                          </p:val>
                                        </p:tav>
                                        <p:tav tm="100000">
                                          <p:val>
                                            <p:fltVal val="90"/>
                                          </p:val>
                                        </p:tav>
                                      </p:tavLst>
                                    </p:anim>
                                    <p:animEffect transition="out" filter="fade">
                                      <p:cBhvr>
                                        <p:cTn id="18" dur="1000"/>
                                        <p:tgtEl>
                                          <p:spTgt spid="40"/>
                                        </p:tgtEl>
                                      </p:cBhvr>
                                    </p:animEffect>
                                    <p:set>
                                      <p:cBhvr>
                                        <p:cTn id="19" dur="1" fill="hold">
                                          <p:stCondLst>
                                            <p:cond delay="9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20" restart="whenNotActive" fill="hold" evtFilter="cancelBubble" nodeType="interactiveSeq">
                <p:stCondLst>
                  <p:cond evt="onClick" delay="0">
                    <p:tgtEl>
                      <p:spTgt spid="41"/>
                    </p:tgtEl>
                  </p:cond>
                </p:stCondLst>
                <p:endSync evt="end" delay="0">
                  <p:rtn val="all"/>
                </p:endSync>
                <p:childTnLst>
                  <p:par>
                    <p:cTn id="21" fill="hold">
                      <p:stCondLst>
                        <p:cond delay="0"/>
                      </p:stCondLst>
                      <p:childTnLst>
                        <p:par>
                          <p:cTn id="22" fill="hold">
                            <p:stCondLst>
                              <p:cond delay="0"/>
                            </p:stCondLst>
                            <p:childTnLst>
                              <p:par>
                                <p:cTn id="23" presetID="31" presetClass="exit" presetSubtype="0" fill="hold" nodeType="clickEffect">
                                  <p:stCondLst>
                                    <p:cond delay="0"/>
                                  </p:stCondLst>
                                  <p:childTnLst>
                                    <p:anim calcmode="lin" valueType="num">
                                      <p:cBhvr>
                                        <p:cTn id="24" dur="1000"/>
                                        <p:tgtEl>
                                          <p:spTgt spid="41"/>
                                        </p:tgtEl>
                                        <p:attrNameLst>
                                          <p:attrName>ppt_w</p:attrName>
                                        </p:attrNameLst>
                                      </p:cBhvr>
                                      <p:tavLst>
                                        <p:tav tm="0">
                                          <p:val>
                                            <p:strVal val="ppt_w"/>
                                          </p:val>
                                        </p:tav>
                                        <p:tav tm="100000">
                                          <p:val>
                                            <p:fltVal val="0"/>
                                          </p:val>
                                        </p:tav>
                                      </p:tavLst>
                                    </p:anim>
                                    <p:anim calcmode="lin" valueType="num">
                                      <p:cBhvr>
                                        <p:cTn id="25" dur="1000"/>
                                        <p:tgtEl>
                                          <p:spTgt spid="41"/>
                                        </p:tgtEl>
                                        <p:attrNameLst>
                                          <p:attrName>ppt_h</p:attrName>
                                        </p:attrNameLst>
                                      </p:cBhvr>
                                      <p:tavLst>
                                        <p:tav tm="0">
                                          <p:val>
                                            <p:strVal val="ppt_h"/>
                                          </p:val>
                                        </p:tav>
                                        <p:tav tm="100000">
                                          <p:val>
                                            <p:fltVal val="0"/>
                                          </p:val>
                                        </p:tav>
                                      </p:tavLst>
                                    </p:anim>
                                    <p:anim calcmode="lin" valueType="num">
                                      <p:cBhvr>
                                        <p:cTn id="26" dur="1000"/>
                                        <p:tgtEl>
                                          <p:spTgt spid="41"/>
                                        </p:tgtEl>
                                        <p:attrNameLst>
                                          <p:attrName>style.rotation</p:attrName>
                                        </p:attrNameLst>
                                      </p:cBhvr>
                                      <p:tavLst>
                                        <p:tav tm="0">
                                          <p:val>
                                            <p:fltVal val="0"/>
                                          </p:val>
                                        </p:tav>
                                        <p:tav tm="100000">
                                          <p:val>
                                            <p:fltVal val="90"/>
                                          </p:val>
                                        </p:tav>
                                      </p:tavLst>
                                    </p:anim>
                                    <p:animEffect transition="out" filter="fade">
                                      <p:cBhvr>
                                        <p:cTn id="27" dur="1000"/>
                                        <p:tgtEl>
                                          <p:spTgt spid="41"/>
                                        </p:tgtEl>
                                      </p:cBhvr>
                                    </p:animEffect>
                                    <p:set>
                                      <p:cBhvr>
                                        <p:cTn id="28" dur="1" fill="hold">
                                          <p:stCondLst>
                                            <p:cond delay="9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29" restart="whenNotActive" fill="hold" evtFilter="cancelBubble" nodeType="interactiveSeq">
                <p:stCondLst>
                  <p:cond evt="onClick" delay="0">
                    <p:tgtEl>
                      <p:spTgt spid="42"/>
                    </p:tgtEl>
                  </p:cond>
                </p:stCondLst>
                <p:endSync evt="end" delay="0">
                  <p:rtn val="all"/>
                </p:endSync>
                <p:childTnLst>
                  <p:par>
                    <p:cTn id="30" fill="hold">
                      <p:stCondLst>
                        <p:cond delay="0"/>
                      </p:stCondLst>
                      <p:childTnLst>
                        <p:par>
                          <p:cTn id="31" fill="hold">
                            <p:stCondLst>
                              <p:cond delay="0"/>
                            </p:stCondLst>
                            <p:childTnLst>
                              <p:par>
                                <p:cTn id="32" presetID="31" presetClass="exit" presetSubtype="0" fill="hold" nodeType="clickEffect">
                                  <p:stCondLst>
                                    <p:cond delay="0"/>
                                  </p:stCondLst>
                                  <p:childTnLst>
                                    <p:anim calcmode="lin" valueType="num">
                                      <p:cBhvr>
                                        <p:cTn id="33" dur="1000"/>
                                        <p:tgtEl>
                                          <p:spTgt spid="42"/>
                                        </p:tgtEl>
                                        <p:attrNameLst>
                                          <p:attrName>ppt_w</p:attrName>
                                        </p:attrNameLst>
                                      </p:cBhvr>
                                      <p:tavLst>
                                        <p:tav tm="0">
                                          <p:val>
                                            <p:strVal val="ppt_w"/>
                                          </p:val>
                                        </p:tav>
                                        <p:tav tm="100000">
                                          <p:val>
                                            <p:fltVal val="0"/>
                                          </p:val>
                                        </p:tav>
                                      </p:tavLst>
                                    </p:anim>
                                    <p:anim calcmode="lin" valueType="num">
                                      <p:cBhvr>
                                        <p:cTn id="34" dur="1000"/>
                                        <p:tgtEl>
                                          <p:spTgt spid="42"/>
                                        </p:tgtEl>
                                        <p:attrNameLst>
                                          <p:attrName>ppt_h</p:attrName>
                                        </p:attrNameLst>
                                      </p:cBhvr>
                                      <p:tavLst>
                                        <p:tav tm="0">
                                          <p:val>
                                            <p:strVal val="ppt_h"/>
                                          </p:val>
                                        </p:tav>
                                        <p:tav tm="100000">
                                          <p:val>
                                            <p:fltVal val="0"/>
                                          </p:val>
                                        </p:tav>
                                      </p:tavLst>
                                    </p:anim>
                                    <p:anim calcmode="lin" valueType="num">
                                      <p:cBhvr>
                                        <p:cTn id="35" dur="1000"/>
                                        <p:tgtEl>
                                          <p:spTgt spid="42"/>
                                        </p:tgtEl>
                                        <p:attrNameLst>
                                          <p:attrName>style.rotation</p:attrName>
                                        </p:attrNameLst>
                                      </p:cBhvr>
                                      <p:tavLst>
                                        <p:tav tm="0">
                                          <p:val>
                                            <p:fltVal val="0"/>
                                          </p:val>
                                        </p:tav>
                                        <p:tav tm="100000">
                                          <p:val>
                                            <p:fltVal val="90"/>
                                          </p:val>
                                        </p:tav>
                                      </p:tavLst>
                                    </p:anim>
                                    <p:animEffect transition="out" filter="fade">
                                      <p:cBhvr>
                                        <p:cTn id="36" dur="1000"/>
                                        <p:tgtEl>
                                          <p:spTgt spid="42"/>
                                        </p:tgtEl>
                                      </p:cBhvr>
                                    </p:animEffect>
                                    <p:set>
                                      <p:cBhvr>
                                        <p:cTn id="37" dur="1" fill="hold">
                                          <p:stCondLst>
                                            <p:cond delay="9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38" restart="whenNotActive" fill="hold" evtFilter="cancelBubble" nodeType="interactiveSeq">
                <p:stCondLst>
                  <p:cond evt="onClick" delay="0">
                    <p:tgtEl>
                      <p:spTgt spid="43"/>
                    </p:tgtEl>
                  </p:cond>
                </p:stCondLst>
                <p:endSync evt="end" delay="0">
                  <p:rtn val="all"/>
                </p:endSync>
                <p:childTnLst>
                  <p:par>
                    <p:cTn id="39" fill="hold">
                      <p:stCondLst>
                        <p:cond delay="0"/>
                      </p:stCondLst>
                      <p:childTnLst>
                        <p:par>
                          <p:cTn id="40" fill="hold">
                            <p:stCondLst>
                              <p:cond delay="0"/>
                            </p:stCondLst>
                            <p:childTnLst>
                              <p:par>
                                <p:cTn id="41" presetID="31" presetClass="exit" presetSubtype="0" fill="hold" nodeType="clickEffect">
                                  <p:stCondLst>
                                    <p:cond delay="0"/>
                                  </p:stCondLst>
                                  <p:childTnLst>
                                    <p:anim calcmode="lin" valueType="num">
                                      <p:cBhvr>
                                        <p:cTn id="42" dur="1000"/>
                                        <p:tgtEl>
                                          <p:spTgt spid="43"/>
                                        </p:tgtEl>
                                        <p:attrNameLst>
                                          <p:attrName>ppt_w</p:attrName>
                                        </p:attrNameLst>
                                      </p:cBhvr>
                                      <p:tavLst>
                                        <p:tav tm="0">
                                          <p:val>
                                            <p:strVal val="ppt_w"/>
                                          </p:val>
                                        </p:tav>
                                        <p:tav tm="100000">
                                          <p:val>
                                            <p:fltVal val="0"/>
                                          </p:val>
                                        </p:tav>
                                      </p:tavLst>
                                    </p:anim>
                                    <p:anim calcmode="lin" valueType="num">
                                      <p:cBhvr>
                                        <p:cTn id="43" dur="1000"/>
                                        <p:tgtEl>
                                          <p:spTgt spid="43"/>
                                        </p:tgtEl>
                                        <p:attrNameLst>
                                          <p:attrName>ppt_h</p:attrName>
                                        </p:attrNameLst>
                                      </p:cBhvr>
                                      <p:tavLst>
                                        <p:tav tm="0">
                                          <p:val>
                                            <p:strVal val="ppt_h"/>
                                          </p:val>
                                        </p:tav>
                                        <p:tav tm="100000">
                                          <p:val>
                                            <p:fltVal val="0"/>
                                          </p:val>
                                        </p:tav>
                                      </p:tavLst>
                                    </p:anim>
                                    <p:anim calcmode="lin" valueType="num">
                                      <p:cBhvr>
                                        <p:cTn id="44" dur="1000"/>
                                        <p:tgtEl>
                                          <p:spTgt spid="43"/>
                                        </p:tgtEl>
                                        <p:attrNameLst>
                                          <p:attrName>style.rotation</p:attrName>
                                        </p:attrNameLst>
                                      </p:cBhvr>
                                      <p:tavLst>
                                        <p:tav tm="0">
                                          <p:val>
                                            <p:fltVal val="0"/>
                                          </p:val>
                                        </p:tav>
                                        <p:tav tm="100000">
                                          <p:val>
                                            <p:fltVal val="90"/>
                                          </p:val>
                                        </p:tav>
                                      </p:tavLst>
                                    </p:anim>
                                    <p:animEffect transition="out" filter="fade">
                                      <p:cBhvr>
                                        <p:cTn id="45" dur="1000"/>
                                        <p:tgtEl>
                                          <p:spTgt spid="43"/>
                                        </p:tgtEl>
                                      </p:cBhvr>
                                    </p:animEffect>
                                    <p:set>
                                      <p:cBhvr>
                                        <p:cTn id="46" dur="1" fill="hold">
                                          <p:stCondLst>
                                            <p:cond delay="9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46220"/>
          <a:stretch/>
        </p:blipFill>
        <p:spPr>
          <a:xfrm>
            <a:off x="0" y="6047747"/>
            <a:ext cx="18288000" cy="4239255"/>
          </a:xfrm>
          <a:prstGeom prst="rect">
            <a:avLst/>
          </a:prstGeom>
        </p:spPr>
      </p:pic>
      <mc:AlternateContent xmlns:mc="http://schemas.openxmlformats.org/markup-compatibility/2006" xmlns:a14="http://schemas.microsoft.com/office/drawing/2010/main">
        <mc:Choice Requires="a14">
          <p:sp>
            <p:nvSpPr>
              <p:cNvPr id="1050" name="Rectangle: Rounded Corners 1049">
                <a:extLst>
                  <a:ext uri="{FF2B5EF4-FFF2-40B4-BE49-F238E27FC236}">
                    <a16:creationId xmlns:a16="http://schemas.microsoft.com/office/drawing/2014/main" id="{EF73749A-D73F-A533-3960-BFBD06CAF859}"/>
                  </a:ext>
                </a:extLst>
              </p:cNvPr>
              <p:cNvSpPr/>
              <p:nvPr/>
            </p:nvSpPr>
            <p:spPr>
              <a:xfrm>
                <a:off x="1004207" y="7860155"/>
                <a:ext cx="16279586" cy="1763818"/>
              </a:xfrm>
              <a:prstGeom prst="roundRect">
                <a:avLst/>
              </a:prstGeom>
              <a:solidFill>
                <a:schemeClr val="bg1"/>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dirty="0">
                    <a:solidFill>
                      <a:schemeClr val="tx1"/>
                    </a:solidFill>
                    <a:cs typeface="Arial" panose="020B0604020202020204" pitchFamily="34" charset="0"/>
                  </a:rPr>
                  <a:t>A. </a:t>
                </a:r>
                <a14:m>
                  <m:oMath xmlns:m="http://schemas.openxmlformats.org/officeDocument/2006/math">
                    <m:r>
                      <a:rPr lang="vi-VN" sz="5400">
                        <a:solidFill>
                          <a:schemeClr val="tx1"/>
                        </a:solidFill>
                        <a:latin typeface="Cambria Math" panose="02040503050406030204" pitchFamily="18" charset="0"/>
                      </a:rPr>
                      <m:t>3</m:t>
                    </m:r>
                    <m:r>
                      <m:rPr>
                        <m:sty m:val="p"/>
                      </m:rPr>
                      <a:rPr lang="en-US" sz="5400">
                        <a:solidFill>
                          <a:schemeClr val="tx1"/>
                        </a:solidFill>
                        <a:latin typeface="Cambria Math" panose="02040503050406030204" pitchFamily="18" charset="0"/>
                      </a:rPr>
                      <m:t>x</m:t>
                    </m:r>
                    <m:r>
                      <a:rPr lang="en-US" sz="5400">
                        <a:solidFill>
                          <a:schemeClr val="tx1"/>
                        </a:solidFill>
                        <a:latin typeface="Cambria Math" panose="02040503050406030204" pitchFamily="18" charset="0"/>
                      </a:rPr>
                      <m:t>−4&lt;0</m:t>
                    </m:r>
                  </m:oMath>
                </a14:m>
                <a:r>
                  <a:rPr lang="en-US" sz="5400" dirty="0">
                    <a:solidFill>
                      <a:schemeClr val="tx1"/>
                    </a:solidFill>
                    <a:latin typeface="Arial" panose="020B0604020202020204" pitchFamily="34" charset="0"/>
                    <a:cs typeface="Arial" panose="020B0604020202020204" pitchFamily="34" charset="0"/>
                  </a:rPr>
                  <a:t>.</a:t>
                </a:r>
                <a:endParaRPr lang="en-VN" sz="5400" dirty="0">
                  <a:solidFill>
                    <a:schemeClr val="tx1"/>
                  </a:solidFill>
                  <a:latin typeface="Arial" panose="020B0604020202020204" pitchFamily="34" charset="0"/>
                  <a:cs typeface="Arial" panose="020B0604020202020204" pitchFamily="34" charset="0"/>
                </a:endParaRPr>
              </a:p>
            </p:txBody>
          </p:sp>
        </mc:Choice>
        <mc:Fallback xmlns="">
          <p:sp>
            <p:nvSpPr>
              <p:cNvPr id="1050" name="Rectangle: Rounded Corners 1049">
                <a:extLst>
                  <a:ext uri="{FF2B5EF4-FFF2-40B4-BE49-F238E27FC236}">
                    <a16:creationId xmlns:a16="http://schemas.microsoft.com/office/drawing/2014/main" id="{EF73749A-D73F-A533-3960-BFBD06CAF859}"/>
                  </a:ext>
                </a:extLst>
              </p:cNvPr>
              <p:cNvSpPr>
                <a:spLocks noRot="1" noChangeAspect="1" noMove="1" noResize="1" noEditPoints="1" noAdjustHandles="1" noChangeArrowheads="1" noChangeShapeType="1" noTextEdit="1"/>
              </p:cNvSpPr>
              <p:nvPr/>
            </p:nvSpPr>
            <p:spPr>
              <a:xfrm>
                <a:off x="1004207" y="7860155"/>
                <a:ext cx="16279586" cy="1763818"/>
              </a:xfrm>
              <a:prstGeom prst="roundRect">
                <a:avLst/>
              </a:prstGeom>
              <a:blipFill>
                <a:blip r:embed="rId4"/>
                <a:stretch>
                  <a:fillRect/>
                </a:stretch>
              </a:blipFill>
              <a:ln>
                <a:solidFill>
                  <a:schemeClr val="accent5">
                    <a:lumMod val="60000"/>
                    <a:lumOff val="40000"/>
                  </a:schemeClr>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1051" name="Rectangle: Rounded Corners 1050">
                <a:extLst>
                  <a:ext uri="{FF2B5EF4-FFF2-40B4-BE49-F238E27FC236}">
                    <a16:creationId xmlns:a16="http://schemas.microsoft.com/office/drawing/2014/main" id="{DE6E00C5-F557-EFA5-65E2-47EA80DE9FAA}"/>
                  </a:ext>
                </a:extLst>
              </p:cNvPr>
              <p:cNvSpPr/>
              <p:nvPr/>
            </p:nvSpPr>
            <p:spPr>
              <a:xfrm>
                <a:off x="800100" y="921777"/>
                <a:ext cx="16687800" cy="6374577"/>
              </a:xfrm>
              <a:prstGeom prst="roundRect">
                <a:avLst/>
              </a:prstGeom>
              <a:solidFill>
                <a:schemeClr val="bg1"/>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r>
                  <a:rPr lang="vi-VN" sz="4800" b="1" noProof="1">
                    <a:solidFill>
                      <a:schemeClr val="accent5"/>
                    </a:solidFill>
                    <a:latin typeface="Arial" panose="020B0604020202020204" pitchFamily="34" charset="0"/>
                    <a:cs typeface="Arial" panose="020B0604020202020204" pitchFamily="34" charset="0"/>
                  </a:rPr>
                  <a:t>Câu hỏi</a:t>
                </a:r>
                <a:r>
                  <a:rPr lang="en-US" sz="4800" b="1" noProof="1">
                    <a:solidFill>
                      <a:schemeClr val="accent5"/>
                    </a:solidFill>
                    <a:latin typeface="Arial" panose="020B0604020202020204" pitchFamily="34" charset="0"/>
                    <a:cs typeface="Arial" panose="020B0604020202020204" pitchFamily="34" charset="0"/>
                  </a:rPr>
                  <a:t> 1: </a:t>
                </a:r>
                <a:r>
                  <a:rPr lang="vi-VN" sz="4800" dirty="0">
                    <a:solidFill>
                      <a:schemeClr val="tx1"/>
                    </a:solidFill>
                    <a:latin typeface="Arial" panose="020B0604020202020204" pitchFamily="34" charset="0"/>
                    <a:cs typeface="Arial" panose="020B0604020202020204" pitchFamily="34" charset="0"/>
                  </a:rPr>
                  <a:t>Cho các bất phương trình sau, </a:t>
                </a:r>
              </a:p>
              <a:p>
                <a:pPr algn="ctr">
                  <a:lnSpc>
                    <a:spcPct val="200000"/>
                  </a:lnSpc>
                </a:pPr>
                <a:r>
                  <a:rPr lang="vi-VN" sz="4800" dirty="0">
                    <a:solidFill>
                      <a:schemeClr val="tx1"/>
                    </a:solidFill>
                    <a:latin typeface="Arial" panose="020B0604020202020204" pitchFamily="34" charset="0"/>
                    <a:cs typeface="Arial" panose="020B0604020202020204" pitchFamily="34" charset="0"/>
                  </a:rPr>
                  <a:t>đâu là bất phương trình bậc nhất một ẩn?</a:t>
                </a:r>
                <a:endParaRPr lang="en-VN" sz="4800" dirty="0">
                  <a:solidFill>
                    <a:schemeClr val="tx1"/>
                  </a:solidFill>
                  <a:latin typeface="Arial" panose="020B0604020202020204" pitchFamily="34" charset="0"/>
                  <a:cs typeface="Arial" panose="020B0604020202020204" pitchFamily="34" charset="0"/>
                </a:endParaRPr>
              </a:p>
              <a:p>
                <a:pPr>
                  <a:lnSpc>
                    <a:spcPct val="200000"/>
                  </a:lnSpc>
                </a:pPr>
                <a:r>
                  <a:rPr lang="vi-VN" sz="4800" dirty="0">
                    <a:solidFill>
                      <a:schemeClr val="tx1"/>
                    </a:solidFill>
                    <a:latin typeface="Arial" panose="020B0604020202020204" pitchFamily="34" charset="0"/>
                    <a:cs typeface="Arial" panose="020B0604020202020204" pitchFamily="34" charset="0"/>
                  </a:rPr>
                  <a:t>		A. </a:t>
                </a:r>
                <a14:m>
                  <m:oMath xmlns:m="http://schemas.openxmlformats.org/officeDocument/2006/math">
                    <m:r>
                      <a:rPr lang="vi-VN" sz="4800" i="0">
                        <a:solidFill>
                          <a:schemeClr val="tx1"/>
                        </a:solidFill>
                        <a:latin typeface="Cambria Math" panose="02040503050406030204" pitchFamily="18" charset="0"/>
                      </a:rPr>
                      <m:t>3</m:t>
                    </m:r>
                    <m:r>
                      <m:rPr>
                        <m:sty m:val="p"/>
                      </m:rPr>
                      <a:rPr lang="en-US" sz="4800" i="0">
                        <a:solidFill>
                          <a:schemeClr val="tx1"/>
                        </a:solidFill>
                        <a:latin typeface="Cambria Math" panose="02040503050406030204" pitchFamily="18" charset="0"/>
                      </a:rPr>
                      <m:t>x</m:t>
                    </m:r>
                    <m:r>
                      <a:rPr lang="en-US" sz="4800" i="0">
                        <a:solidFill>
                          <a:schemeClr val="tx1"/>
                        </a:solidFill>
                        <a:latin typeface="Cambria Math" panose="02040503050406030204" pitchFamily="18" charset="0"/>
                      </a:rPr>
                      <m:t>−4&lt;0</m:t>
                    </m:r>
                  </m:oMath>
                </a14:m>
                <a:r>
                  <a:rPr lang="en-US" sz="4800" dirty="0">
                    <a:solidFill>
                      <a:schemeClr val="tx1"/>
                    </a:solidFill>
                    <a:latin typeface="Arial" panose="020B0604020202020204" pitchFamily="34" charset="0"/>
                    <a:cs typeface="Arial" panose="020B0604020202020204" pitchFamily="34" charset="0"/>
                  </a:rPr>
                  <a:t>.</a:t>
                </a:r>
                <a:r>
                  <a:rPr lang="vi-VN" sz="4800" dirty="0">
                    <a:solidFill>
                      <a:schemeClr val="tx1"/>
                    </a:solidFill>
                    <a:latin typeface="Arial" panose="020B0604020202020204" pitchFamily="34" charset="0"/>
                    <a:cs typeface="Arial" panose="020B0604020202020204" pitchFamily="34" charset="0"/>
                  </a:rPr>
                  <a:t>					B. </a:t>
                </a:r>
                <a14:m>
                  <m:oMath xmlns:m="http://schemas.openxmlformats.org/officeDocument/2006/math">
                    <m:r>
                      <a:rPr lang="vi-VN" sz="4800" i="0">
                        <a:solidFill>
                          <a:schemeClr val="tx1"/>
                        </a:solidFill>
                        <a:latin typeface="Cambria Math" panose="02040503050406030204" pitchFamily="18" charset="0"/>
                      </a:rPr>
                      <m:t>0</m:t>
                    </m:r>
                    <m:r>
                      <m:rPr>
                        <m:sty m:val="p"/>
                      </m:rPr>
                      <a:rPr lang="en-US" sz="4800" i="0">
                        <a:solidFill>
                          <a:schemeClr val="tx1"/>
                        </a:solidFill>
                        <a:latin typeface="Cambria Math" panose="02040503050406030204" pitchFamily="18" charset="0"/>
                      </a:rPr>
                      <m:t>x</m:t>
                    </m:r>
                    <m:r>
                      <a:rPr lang="en-US" sz="4800" i="0">
                        <a:solidFill>
                          <a:schemeClr val="tx1"/>
                        </a:solidFill>
                        <a:latin typeface="Cambria Math" panose="02040503050406030204" pitchFamily="18" charset="0"/>
                      </a:rPr>
                      <m:t>−9≥0</m:t>
                    </m:r>
                  </m:oMath>
                </a14:m>
                <a:r>
                  <a:rPr lang="en-US" sz="4800" dirty="0">
                    <a:solidFill>
                      <a:schemeClr val="tx1"/>
                    </a:solidFill>
                    <a:latin typeface="Arial" panose="020B0604020202020204" pitchFamily="34" charset="0"/>
                    <a:cs typeface="Arial" panose="020B0604020202020204" pitchFamily="34" charset="0"/>
                  </a:rPr>
                  <a:t>.</a:t>
                </a:r>
                <a:endParaRPr lang="en-VN" sz="4800" dirty="0">
                  <a:solidFill>
                    <a:schemeClr val="tx1"/>
                  </a:solidFill>
                  <a:latin typeface="Arial" panose="020B0604020202020204" pitchFamily="34" charset="0"/>
                  <a:cs typeface="Arial" panose="020B0604020202020204" pitchFamily="34" charset="0"/>
                </a:endParaRPr>
              </a:p>
              <a:p>
                <a:pPr>
                  <a:lnSpc>
                    <a:spcPct val="200000"/>
                  </a:lnSpc>
                </a:pPr>
                <a:r>
                  <a:rPr lang="vi-VN" sz="4800" dirty="0">
                    <a:solidFill>
                      <a:schemeClr val="tx1"/>
                    </a:solidFill>
                    <a:latin typeface="Arial" panose="020B0604020202020204" pitchFamily="34" charset="0"/>
                    <a:cs typeface="Arial" panose="020B0604020202020204" pitchFamily="34" charset="0"/>
                  </a:rPr>
                  <a:t>		C. </a:t>
                </a:r>
                <a14:m>
                  <m:oMath xmlns:m="http://schemas.openxmlformats.org/officeDocument/2006/math">
                    <m:r>
                      <a:rPr lang="vi-VN" sz="4800" i="0">
                        <a:solidFill>
                          <a:schemeClr val="tx1"/>
                        </a:solidFill>
                        <a:latin typeface="Cambria Math" panose="02040503050406030204" pitchFamily="18" charset="0"/>
                      </a:rPr>
                      <m:t>3</m:t>
                    </m:r>
                    <m:sSup>
                      <m:sSupPr>
                        <m:ctrlPr>
                          <a:rPr lang="en-VN" sz="4800" i="1">
                            <a:solidFill>
                              <a:schemeClr val="tx1"/>
                            </a:solidFill>
                            <a:latin typeface="Cambria Math" panose="02040503050406030204" pitchFamily="18" charset="0"/>
                          </a:rPr>
                        </m:ctrlPr>
                      </m:sSupPr>
                      <m:e>
                        <m:r>
                          <m:rPr>
                            <m:sty m:val="p"/>
                          </m:rPr>
                          <a:rPr lang="en-US" sz="4800" i="0">
                            <a:solidFill>
                              <a:schemeClr val="tx1"/>
                            </a:solidFill>
                            <a:latin typeface="Cambria Math" panose="02040503050406030204" pitchFamily="18" charset="0"/>
                          </a:rPr>
                          <m:t>x</m:t>
                        </m:r>
                      </m:e>
                      <m:sup>
                        <m:r>
                          <a:rPr lang="en-US" sz="4800" i="0">
                            <a:solidFill>
                              <a:schemeClr val="tx1"/>
                            </a:solidFill>
                            <a:latin typeface="Cambria Math" panose="02040503050406030204" pitchFamily="18" charset="0"/>
                          </a:rPr>
                          <m:t>2</m:t>
                        </m:r>
                      </m:sup>
                    </m:sSup>
                    <m:r>
                      <a:rPr lang="en-US" sz="4800" i="0">
                        <a:solidFill>
                          <a:schemeClr val="tx1"/>
                        </a:solidFill>
                        <a:latin typeface="Cambria Math" panose="02040503050406030204" pitchFamily="18" charset="0"/>
                      </a:rPr>
                      <m:t>+</m:t>
                    </m:r>
                    <m:r>
                      <m:rPr>
                        <m:sty m:val="p"/>
                      </m:rPr>
                      <a:rPr lang="en-US" sz="4800" i="0">
                        <a:solidFill>
                          <a:schemeClr val="tx1"/>
                        </a:solidFill>
                        <a:latin typeface="Cambria Math" panose="02040503050406030204" pitchFamily="18" charset="0"/>
                      </a:rPr>
                      <m:t>x</m:t>
                    </m:r>
                    <m:r>
                      <a:rPr lang="en-US" sz="4800" i="0">
                        <a:solidFill>
                          <a:schemeClr val="tx1"/>
                        </a:solidFill>
                        <a:latin typeface="Cambria Math" panose="02040503050406030204" pitchFamily="18" charset="0"/>
                      </a:rPr>
                      <m:t>&gt;0</m:t>
                    </m:r>
                  </m:oMath>
                </a14:m>
                <a:r>
                  <a:rPr lang="en-US" sz="4800" dirty="0">
                    <a:solidFill>
                      <a:schemeClr val="tx1"/>
                    </a:solidFill>
                    <a:latin typeface="Arial" panose="020B0604020202020204" pitchFamily="34" charset="0"/>
                    <a:cs typeface="Arial" panose="020B0604020202020204" pitchFamily="34" charset="0"/>
                  </a:rPr>
                  <a:t>.	</a:t>
                </a:r>
                <a:r>
                  <a:rPr lang="vi-VN" sz="4800" dirty="0">
                    <a:solidFill>
                      <a:schemeClr val="tx1"/>
                    </a:solidFill>
                    <a:latin typeface="Arial" panose="020B0604020202020204" pitchFamily="34" charset="0"/>
                    <a:cs typeface="Arial" panose="020B0604020202020204" pitchFamily="34" charset="0"/>
                  </a:rPr>
                  <a:t>				D. </a:t>
                </a:r>
                <a14:m>
                  <m:oMath xmlns:m="http://schemas.openxmlformats.org/officeDocument/2006/math">
                    <m:r>
                      <a:rPr lang="vi-VN" sz="4800" i="0">
                        <a:solidFill>
                          <a:schemeClr val="tx1"/>
                        </a:solidFill>
                        <a:latin typeface="Cambria Math" panose="02040503050406030204" pitchFamily="18" charset="0"/>
                      </a:rPr>
                      <m:t>3</m:t>
                    </m:r>
                    <m:r>
                      <a:rPr lang="en-US" sz="4800" i="0">
                        <a:solidFill>
                          <a:schemeClr val="tx1"/>
                        </a:solidFill>
                        <a:latin typeface="Cambria Math" panose="02040503050406030204" pitchFamily="18" charset="0"/>
                      </a:rPr>
                      <m:t>−5</m:t>
                    </m:r>
                    <m:r>
                      <m:rPr>
                        <m:sty m:val="p"/>
                      </m:rPr>
                      <a:rPr lang="en-US" sz="4800" i="0">
                        <a:solidFill>
                          <a:schemeClr val="tx1"/>
                        </a:solidFill>
                        <a:latin typeface="Cambria Math" panose="02040503050406030204" pitchFamily="18" charset="0"/>
                      </a:rPr>
                      <m:t>x</m:t>
                    </m:r>
                    <m:r>
                      <a:rPr lang="en-US" sz="4800" i="0">
                        <a:solidFill>
                          <a:schemeClr val="tx1"/>
                        </a:solidFill>
                        <a:latin typeface="Cambria Math" panose="02040503050406030204" pitchFamily="18" charset="0"/>
                      </a:rPr>
                      <m:t>=0</m:t>
                    </m:r>
                  </m:oMath>
                </a14:m>
                <a:r>
                  <a:rPr lang="en-US" sz="4800" dirty="0">
                    <a:solidFill>
                      <a:schemeClr val="tx1"/>
                    </a:solidFill>
                    <a:latin typeface="Arial" panose="020B0604020202020204" pitchFamily="34" charset="0"/>
                    <a:cs typeface="Arial" panose="020B0604020202020204" pitchFamily="34" charset="0"/>
                  </a:rPr>
                  <a:t>.</a:t>
                </a:r>
                <a:endParaRPr lang="en-VN" sz="4800" dirty="0">
                  <a:solidFill>
                    <a:schemeClr val="tx1"/>
                  </a:solidFill>
                  <a:latin typeface="Arial" panose="020B0604020202020204" pitchFamily="34" charset="0"/>
                  <a:cs typeface="Arial" panose="020B0604020202020204" pitchFamily="34" charset="0"/>
                </a:endParaRPr>
              </a:p>
            </p:txBody>
          </p:sp>
        </mc:Choice>
        <mc:Fallback xmlns="">
          <p:sp>
            <p:nvSpPr>
              <p:cNvPr id="1051" name="Rectangle: Rounded Corners 1050">
                <a:extLst>
                  <a:ext uri="{FF2B5EF4-FFF2-40B4-BE49-F238E27FC236}">
                    <a16:creationId xmlns:a16="http://schemas.microsoft.com/office/drawing/2014/main" id="{DE6E00C5-F557-EFA5-65E2-47EA80DE9FAA}"/>
                  </a:ext>
                </a:extLst>
              </p:cNvPr>
              <p:cNvSpPr>
                <a:spLocks noRot="1" noChangeAspect="1" noMove="1" noResize="1" noEditPoints="1" noAdjustHandles="1" noChangeArrowheads="1" noChangeShapeType="1" noTextEdit="1"/>
              </p:cNvSpPr>
              <p:nvPr/>
            </p:nvSpPr>
            <p:spPr>
              <a:xfrm>
                <a:off x="800100" y="921777"/>
                <a:ext cx="16687800" cy="6374577"/>
              </a:xfrm>
              <a:prstGeom prst="roundRect">
                <a:avLst/>
              </a:prstGeom>
              <a:blipFill>
                <a:blip r:embed="rId5"/>
                <a:stretch>
                  <a:fillRect/>
                </a:stretch>
              </a:blipFill>
              <a:ln>
                <a:solidFill>
                  <a:schemeClr val="accent5">
                    <a:lumMod val="60000"/>
                    <a:lumOff val="40000"/>
                  </a:schemeClr>
                </a:solidFill>
              </a:ln>
            </p:spPr>
            <p:txBody>
              <a:bodyPr/>
              <a:lstStyle/>
              <a:p>
                <a:r>
                  <a:rPr lang="en-VN">
                    <a:noFill/>
                  </a:rPr>
                  <a:t> </a:t>
                </a:r>
              </a:p>
            </p:txBody>
          </p:sp>
        </mc:Fallback>
      </mc:AlternateContent>
      <p:pic>
        <p:nvPicPr>
          <p:cNvPr id="1053" name="Picture 18">
            <a:hlinkClick r:id="rId6" action="ppaction://hlinksldjump"/>
            <a:extLst>
              <a:ext uri="{FF2B5EF4-FFF2-40B4-BE49-F238E27FC236}">
                <a16:creationId xmlns:a16="http://schemas.microsoft.com/office/drawing/2014/main" id="{81E3C240-FEC2-E53F-1699-F9382F9288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5920357" y="7860155"/>
            <a:ext cx="2367644" cy="2415963"/>
          </a:xfrm>
          <a:prstGeom prst="rect">
            <a:avLst/>
          </a:prstGeom>
        </p:spPr>
      </p:pic>
      <p:pic>
        <p:nvPicPr>
          <p:cNvPr id="1054" name="Picture 19">
            <a:extLst>
              <a:ext uri="{FF2B5EF4-FFF2-40B4-BE49-F238E27FC236}">
                <a16:creationId xmlns:a16="http://schemas.microsoft.com/office/drawing/2014/main" id="{95CCE2D6-0A81-A6C8-7E95-87D4A7934C3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9942" y="7296355"/>
            <a:ext cx="2145429" cy="2979764"/>
          </a:xfrm>
          <a:prstGeom prst="rect">
            <a:avLst/>
          </a:prstGeom>
        </p:spPr>
      </p:pic>
    </p:spTree>
    <p:extLst>
      <p:ext uri="{BB962C8B-B14F-4D97-AF65-F5344CB8AC3E}">
        <p14:creationId xmlns:p14="http://schemas.microsoft.com/office/powerpoint/2010/main" val="2276914832"/>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51"/>
                                        </p:tgtEl>
                                        <p:attrNameLst>
                                          <p:attrName>style.visibility</p:attrName>
                                        </p:attrNameLst>
                                      </p:cBhvr>
                                      <p:to>
                                        <p:strVal val="visible"/>
                                      </p:to>
                                    </p:set>
                                    <p:animEffect transition="in" filter="barn(inVertical)">
                                      <p:cBhvr>
                                        <p:cTn id="7" dur="500"/>
                                        <p:tgtEl>
                                          <p:spTgt spid="105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50"/>
                                        </p:tgtEl>
                                        <p:attrNameLst>
                                          <p:attrName>style.visibility</p:attrName>
                                        </p:attrNameLst>
                                      </p:cBhvr>
                                      <p:to>
                                        <p:strVal val="visible"/>
                                      </p:to>
                                    </p:set>
                                    <p:animEffect transition="in" filter="barn(inVertical)">
                                      <p:cBhvr>
                                        <p:cTn id="12" dur="500"/>
                                        <p:tgtEl>
                                          <p:spTgt spid="1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 grpId="0" animBg="1"/>
      <p:bldP spid="10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46220"/>
          <a:stretch/>
        </p:blipFill>
        <p:spPr>
          <a:xfrm>
            <a:off x="0" y="6047747"/>
            <a:ext cx="18288000" cy="4239255"/>
          </a:xfrm>
          <a:prstGeom prst="rect">
            <a:avLst/>
          </a:prstGeom>
        </p:spPr>
      </p:pic>
      <mc:AlternateContent xmlns:mc="http://schemas.openxmlformats.org/markup-compatibility/2006" xmlns:a14="http://schemas.microsoft.com/office/drawing/2010/main">
        <mc:Choice Requires="a14">
          <p:sp>
            <p:nvSpPr>
              <p:cNvPr id="1050" name="Rectangle: Rounded Corners 1049">
                <a:extLst>
                  <a:ext uri="{FF2B5EF4-FFF2-40B4-BE49-F238E27FC236}">
                    <a16:creationId xmlns:a16="http://schemas.microsoft.com/office/drawing/2014/main" id="{EF73749A-D73F-A533-3960-BFBD06CAF859}"/>
                  </a:ext>
                </a:extLst>
              </p:cNvPr>
              <p:cNvSpPr/>
              <p:nvPr/>
            </p:nvSpPr>
            <p:spPr>
              <a:xfrm>
                <a:off x="838200" y="7333426"/>
                <a:ext cx="16611600" cy="1975438"/>
              </a:xfrm>
              <a:prstGeom prst="roundRect">
                <a:avLst/>
              </a:prstGeom>
              <a:solidFill>
                <a:schemeClr val="bg1"/>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dirty="0">
                    <a:solidFill>
                      <a:schemeClr val="tx1"/>
                    </a:solidFill>
                    <a:cs typeface="Arial" panose="020B0604020202020204" pitchFamily="34" charset="0"/>
                  </a:rPr>
                  <a:t>D. </a:t>
                </a:r>
                <a14:m>
                  <m:oMath xmlns:m="http://schemas.openxmlformats.org/officeDocument/2006/math">
                    <m:r>
                      <a:rPr lang="vi-VN" sz="5400">
                        <a:solidFill>
                          <a:schemeClr val="tx1"/>
                        </a:solidFill>
                        <a:latin typeface="Cambria Math" panose="02040503050406030204" pitchFamily="18" charset="0"/>
                      </a:rPr>
                      <m:t>7−</m:t>
                    </m:r>
                    <m:r>
                      <m:rPr>
                        <m:sty m:val="p"/>
                      </m:rPr>
                      <a:rPr lang="vi-VN" sz="5400">
                        <a:solidFill>
                          <a:schemeClr val="tx1"/>
                        </a:solidFill>
                        <a:latin typeface="Cambria Math" panose="02040503050406030204" pitchFamily="18" charset="0"/>
                      </a:rPr>
                      <m:t>x</m:t>
                    </m:r>
                    <m:r>
                      <a:rPr lang="vi-VN" sz="5400">
                        <a:solidFill>
                          <a:schemeClr val="tx1"/>
                        </a:solidFill>
                        <a:latin typeface="Cambria Math" panose="02040503050406030204" pitchFamily="18" charset="0"/>
                      </a:rPr>
                      <m:t>&lt;2</m:t>
                    </m:r>
                    <m:r>
                      <m:rPr>
                        <m:sty m:val="p"/>
                      </m:rPr>
                      <a:rPr lang="vi-VN" sz="5400">
                        <a:solidFill>
                          <a:schemeClr val="tx1"/>
                        </a:solidFill>
                        <a:latin typeface="Cambria Math" panose="02040503050406030204" pitchFamily="18" charset="0"/>
                      </a:rPr>
                      <m:t>x</m:t>
                    </m:r>
                  </m:oMath>
                </a14:m>
                <a:endParaRPr lang="en-VN" sz="4800" dirty="0">
                  <a:solidFill>
                    <a:schemeClr val="tx1"/>
                  </a:solidFill>
                  <a:latin typeface="Arial" panose="020B0604020202020204" pitchFamily="34" charset="0"/>
                  <a:cs typeface="Arial" panose="020B0604020202020204" pitchFamily="34" charset="0"/>
                </a:endParaRPr>
              </a:p>
            </p:txBody>
          </p:sp>
        </mc:Choice>
        <mc:Fallback xmlns="">
          <p:sp>
            <p:nvSpPr>
              <p:cNvPr id="1050" name="Rectangle: Rounded Corners 1049">
                <a:extLst>
                  <a:ext uri="{FF2B5EF4-FFF2-40B4-BE49-F238E27FC236}">
                    <a16:creationId xmlns:a16="http://schemas.microsoft.com/office/drawing/2014/main" id="{EF73749A-D73F-A533-3960-BFBD06CAF859}"/>
                  </a:ext>
                </a:extLst>
              </p:cNvPr>
              <p:cNvSpPr>
                <a:spLocks noRot="1" noChangeAspect="1" noMove="1" noResize="1" noEditPoints="1" noAdjustHandles="1" noChangeArrowheads="1" noChangeShapeType="1" noTextEdit="1"/>
              </p:cNvSpPr>
              <p:nvPr/>
            </p:nvSpPr>
            <p:spPr>
              <a:xfrm>
                <a:off x="838200" y="7333426"/>
                <a:ext cx="16611600" cy="1975438"/>
              </a:xfrm>
              <a:prstGeom prst="roundRect">
                <a:avLst/>
              </a:prstGeom>
              <a:blipFill>
                <a:blip r:embed="rId4"/>
                <a:stretch>
                  <a:fillRect/>
                </a:stretch>
              </a:blipFill>
              <a:ln>
                <a:solidFill>
                  <a:schemeClr val="accent5">
                    <a:lumMod val="60000"/>
                    <a:lumOff val="40000"/>
                  </a:schemeClr>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1051" name="Rectangle: Rounded Corners 1050">
                <a:extLst>
                  <a:ext uri="{FF2B5EF4-FFF2-40B4-BE49-F238E27FC236}">
                    <a16:creationId xmlns:a16="http://schemas.microsoft.com/office/drawing/2014/main" id="{DE6E00C5-F557-EFA5-65E2-47EA80DE9FAA}"/>
                  </a:ext>
                </a:extLst>
              </p:cNvPr>
              <p:cNvSpPr/>
              <p:nvPr/>
            </p:nvSpPr>
            <p:spPr>
              <a:xfrm>
                <a:off x="838200" y="1029730"/>
                <a:ext cx="16611600" cy="5623786"/>
              </a:xfrm>
              <a:prstGeom prst="roundRect">
                <a:avLst/>
              </a:prstGeom>
              <a:solidFill>
                <a:schemeClr val="bg1"/>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vi-VN" sz="4800" b="1" noProof="1">
                    <a:solidFill>
                      <a:schemeClr val="accent5"/>
                    </a:solidFill>
                    <a:latin typeface="Arial" panose="020B0604020202020204" pitchFamily="34" charset="0"/>
                    <a:cs typeface="Arial" panose="020B0604020202020204" pitchFamily="34" charset="0"/>
                  </a:rPr>
                  <a:t>Câu hỏi</a:t>
                </a:r>
                <a:r>
                  <a:rPr lang="en-US" sz="4800" b="1" noProof="1">
                    <a:solidFill>
                      <a:schemeClr val="accent5"/>
                    </a:solidFill>
                    <a:latin typeface="Arial" panose="020B0604020202020204" pitchFamily="34" charset="0"/>
                    <a:cs typeface="Arial" panose="020B0604020202020204" pitchFamily="34" charset="0"/>
                  </a:rPr>
                  <a:t> 2: </a:t>
                </a:r>
                <a:r>
                  <a:rPr lang="en-US" sz="4800" dirty="0">
                    <a:solidFill>
                      <a:schemeClr val="tx1"/>
                    </a:solidFill>
                    <a:latin typeface="Arial" panose="020B0604020202020204" pitchFamily="34" charset="0"/>
                    <a:cs typeface="Arial" panose="020B0604020202020204" pitchFamily="34" charset="0"/>
                  </a:rPr>
                  <a:t>Giá </a:t>
                </a:r>
                <a:r>
                  <a:rPr lang="en-US" sz="4800" dirty="0" err="1">
                    <a:solidFill>
                      <a:schemeClr val="tx1"/>
                    </a:solidFill>
                    <a:latin typeface="Arial" panose="020B0604020202020204" pitchFamily="34" charset="0"/>
                    <a:cs typeface="Arial" panose="020B0604020202020204" pitchFamily="34" charset="0"/>
                  </a:rPr>
                  <a:t>trị</a:t>
                </a:r>
                <a:r>
                  <a:rPr lang="en-US" sz="4800" dirty="0">
                    <a:solidFill>
                      <a:schemeClr val="tx1"/>
                    </a:solidFill>
                    <a:latin typeface="Arial" panose="020B0604020202020204" pitchFamily="34" charset="0"/>
                    <a:cs typeface="Arial" panose="020B0604020202020204" pitchFamily="34" charset="0"/>
                  </a:rPr>
                  <a:t> </a:t>
                </a:r>
                <a14:m>
                  <m:oMath xmlns:m="http://schemas.openxmlformats.org/officeDocument/2006/math">
                    <m:r>
                      <m:rPr>
                        <m:sty m:val="p"/>
                      </m:rPr>
                      <a:rPr lang="en-US" sz="4800" i="0">
                        <a:solidFill>
                          <a:schemeClr val="tx1"/>
                        </a:solidFill>
                        <a:latin typeface="Cambria Math" panose="02040503050406030204" pitchFamily="18" charset="0"/>
                      </a:rPr>
                      <m:t>x</m:t>
                    </m:r>
                    <m:r>
                      <a:rPr lang="en-US" sz="4800" i="0">
                        <a:solidFill>
                          <a:schemeClr val="tx1"/>
                        </a:solidFill>
                        <a:latin typeface="Cambria Math" panose="02040503050406030204" pitchFamily="18" charset="0"/>
                      </a:rPr>
                      <m:t>=3</m:t>
                    </m:r>
                  </m:oMath>
                </a14:m>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là</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nghiệm</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của</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bất</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phương</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trình</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nào</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sau</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đây</a:t>
                </a:r>
                <a:r>
                  <a:rPr lang="en-US" sz="4800" dirty="0">
                    <a:solidFill>
                      <a:schemeClr val="tx1"/>
                    </a:solidFill>
                    <a:latin typeface="Arial" panose="020B0604020202020204" pitchFamily="34" charset="0"/>
                    <a:cs typeface="Arial" panose="020B0604020202020204" pitchFamily="34" charset="0"/>
                  </a:rPr>
                  <a:t>? </a:t>
                </a:r>
                <a:endParaRPr lang="en-VN" sz="4800" dirty="0">
                  <a:solidFill>
                    <a:schemeClr val="tx1"/>
                  </a:solidFill>
                  <a:latin typeface="Arial" panose="020B0604020202020204" pitchFamily="34" charset="0"/>
                  <a:cs typeface="Arial" panose="020B0604020202020204" pitchFamily="34" charset="0"/>
                </a:endParaRPr>
              </a:p>
              <a:p>
                <a:pPr>
                  <a:lnSpc>
                    <a:spcPct val="150000"/>
                  </a:lnSpc>
                </a:pPr>
                <a:r>
                  <a:rPr lang="vi-VN" sz="4800" dirty="0">
                    <a:solidFill>
                      <a:schemeClr val="tx1"/>
                    </a:solidFill>
                    <a:latin typeface="Arial" panose="020B0604020202020204" pitchFamily="34" charset="0"/>
                    <a:cs typeface="Arial" panose="020B0604020202020204" pitchFamily="34" charset="0"/>
                  </a:rPr>
                  <a:t>	A. </a:t>
                </a:r>
                <a14:m>
                  <m:oMath xmlns:m="http://schemas.openxmlformats.org/officeDocument/2006/math">
                    <m:r>
                      <a:rPr lang="vi-VN" sz="4800" i="0">
                        <a:solidFill>
                          <a:schemeClr val="tx1"/>
                        </a:solidFill>
                        <a:latin typeface="Cambria Math" panose="02040503050406030204" pitchFamily="18" charset="0"/>
                      </a:rPr>
                      <m:t>5−</m:t>
                    </m:r>
                    <m:r>
                      <m:rPr>
                        <m:sty m:val="p"/>
                      </m:rPr>
                      <a:rPr lang="vi-VN" sz="4800" i="0">
                        <a:solidFill>
                          <a:schemeClr val="tx1"/>
                        </a:solidFill>
                        <a:latin typeface="Cambria Math" panose="02040503050406030204" pitchFamily="18" charset="0"/>
                      </a:rPr>
                      <m:t>x</m:t>
                    </m:r>
                    <m:r>
                      <a:rPr lang="vi-VN" sz="4800" i="0">
                        <a:solidFill>
                          <a:schemeClr val="tx1"/>
                        </a:solidFill>
                        <a:latin typeface="Cambria Math" panose="02040503050406030204" pitchFamily="18" charset="0"/>
                      </a:rPr>
                      <m:t>&gt;6</m:t>
                    </m:r>
                    <m:r>
                      <m:rPr>
                        <m:sty m:val="p"/>
                      </m:rPr>
                      <a:rPr lang="vi-VN" sz="4800" i="0">
                        <a:solidFill>
                          <a:schemeClr val="tx1"/>
                        </a:solidFill>
                        <a:latin typeface="Cambria Math" panose="02040503050406030204" pitchFamily="18" charset="0"/>
                      </a:rPr>
                      <m:t>x</m:t>
                    </m:r>
                    <m:r>
                      <a:rPr lang="vi-VN" sz="4800" i="0">
                        <a:solidFill>
                          <a:schemeClr val="tx1"/>
                        </a:solidFill>
                        <a:latin typeface="Cambria Math" panose="02040503050406030204" pitchFamily="18" charset="0"/>
                      </a:rPr>
                      <m:t>−12</m:t>
                    </m:r>
                  </m:oMath>
                </a14:m>
                <a:r>
                  <a:rPr lang="vi-VN" sz="4800" dirty="0">
                    <a:solidFill>
                      <a:schemeClr val="tx1"/>
                    </a:solidFill>
                    <a:latin typeface="Arial" panose="020B0604020202020204" pitchFamily="34" charset="0"/>
                    <a:cs typeface="Arial" panose="020B0604020202020204" pitchFamily="34" charset="0"/>
                  </a:rPr>
                  <a:t>.					B. </a:t>
                </a:r>
                <a14:m>
                  <m:oMath xmlns:m="http://schemas.openxmlformats.org/officeDocument/2006/math">
                    <m:r>
                      <a:rPr lang="vi-VN" sz="4800" i="0">
                        <a:solidFill>
                          <a:schemeClr val="tx1"/>
                        </a:solidFill>
                        <a:latin typeface="Cambria Math" panose="02040503050406030204" pitchFamily="18" charset="0"/>
                      </a:rPr>
                      <m:t>2</m:t>
                    </m:r>
                    <m:r>
                      <m:rPr>
                        <m:sty m:val="p"/>
                      </m:rPr>
                      <a:rPr lang="vi-VN" sz="4800" i="0">
                        <a:solidFill>
                          <a:schemeClr val="tx1"/>
                        </a:solidFill>
                        <a:latin typeface="Cambria Math" panose="02040503050406030204" pitchFamily="18" charset="0"/>
                      </a:rPr>
                      <m:t>x</m:t>
                    </m:r>
                    <m:r>
                      <a:rPr lang="vi-VN" sz="4800" i="0">
                        <a:solidFill>
                          <a:schemeClr val="tx1"/>
                        </a:solidFill>
                        <a:latin typeface="Cambria Math" panose="02040503050406030204" pitchFamily="18" charset="0"/>
                      </a:rPr>
                      <m:t>+3&lt;9</m:t>
                    </m:r>
                  </m:oMath>
                </a14:m>
                <a:r>
                  <a:rPr lang="vi-VN" sz="4800" dirty="0">
                    <a:solidFill>
                      <a:schemeClr val="tx1"/>
                    </a:solidFill>
                    <a:latin typeface="Arial" panose="020B0604020202020204" pitchFamily="34" charset="0"/>
                    <a:cs typeface="Arial" panose="020B0604020202020204" pitchFamily="34" charset="0"/>
                  </a:rPr>
                  <a:t>.</a:t>
                </a:r>
                <a:endParaRPr lang="en-VN" sz="4800" dirty="0">
                  <a:solidFill>
                    <a:schemeClr val="tx1"/>
                  </a:solidFill>
                  <a:latin typeface="Arial" panose="020B0604020202020204" pitchFamily="34" charset="0"/>
                  <a:cs typeface="Arial" panose="020B0604020202020204" pitchFamily="34" charset="0"/>
                </a:endParaRPr>
              </a:p>
              <a:p>
                <a:pPr>
                  <a:lnSpc>
                    <a:spcPct val="150000"/>
                  </a:lnSpc>
                </a:pPr>
                <a:r>
                  <a:rPr lang="vi-VN" sz="4800" dirty="0">
                    <a:solidFill>
                      <a:schemeClr val="tx1"/>
                    </a:solidFill>
                    <a:latin typeface="Arial" panose="020B0604020202020204" pitchFamily="34" charset="0"/>
                    <a:cs typeface="Arial" panose="020B0604020202020204" pitchFamily="34" charset="0"/>
                  </a:rPr>
                  <a:t>	C. </a:t>
                </a:r>
                <a14:m>
                  <m:oMath xmlns:m="http://schemas.openxmlformats.org/officeDocument/2006/math">
                    <m:r>
                      <a:rPr lang="vi-VN" sz="4800" i="0">
                        <a:solidFill>
                          <a:schemeClr val="tx1"/>
                        </a:solidFill>
                        <a:latin typeface="Cambria Math" panose="02040503050406030204" pitchFamily="18" charset="0"/>
                      </a:rPr>
                      <m:t>−4</m:t>
                    </m:r>
                    <m:r>
                      <m:rPr>
                        <m:sty m:val="p"/>
                      </m:rPr>
                      <a:rPr lang="vi-VN" sz="4800" i="0">
                        <a:solidFill>
                          <a:schemeClr val="tx1"/>
                        </a:solidFill>
                        <a:latin typeface="Cambria Math" panose="02040503050406030204" pitchFamily="18" charset="0"/>
                      </a:rPr>
                      <m:t>x</m:t>
                    </m:r>
                    <m:r>
                      <a:rPr lang="vi-VN" sz="4800" i="0">
                        <a:solidFill>
                          <a:schemeClr val="tx1"/>
                        </a:solidFill>
                        <a:latin typeface="Cambria Math" panose="02040503050406030204" pitchFamily="18" charset="0"/>
                      </a:rPr>
                      <m:t>≥</m:t>
                    </m:r>
                    <m:r>
                      <m:rPr>
                        <m:sty m:val="p"/>
                      </m:rPr>
                      <a:rPr lang="vi-VN" sz="4800" i="0">
                        <a:solidFill>
                          <a:schemeClr val="tx1"/>
                        </a:solidFill>
                        <a:latin typeface="Cambria Math" panose="02040503050406030204" pitchFamily="18" charset="0"/>
                      </a:rPr>
                      <m:t>x</m:t>
                    </m:r>
                    <m:r>
                      <a:rPr lang="vi-VN" sz="4800" i="0">
                        <a:solidFill>
                          <a:schemeClr val="tx1"/>
                        </a:solidFill>
                        <a:latin typeface="Cambria Math" panose="02040503050406030204" pitchFamily="18" charset="0"/>
                      </a:rPr>
                      <m:t>+5</m:t>
                    </m:r>
                  </m:oMath>
                </a14:m>
                <a:r>
                  <a:rPr lang="vi-VN" sz="4800" dirty="0">
                    <a:solidFill>
                      <a:schemeClr val="tx1"/>
                    </a:solidFill>
                    <a:latin typeface="Arial" panose="020B0604020202020204" pitchFamily="34" charset="0"/>
                    <a:cs typeface="Arial" panose="020B0604020202020204" pitchFamily="34" charset="0"/>
                  </a:rPr>
                  <a:t>.						D. </a:t>
                </a:r>
                <a14:m>
                  <m:oMath xmlns:m="http://schemas.openxmlformats.org/officeDocument/2006/math">
                    <m:r>
                      <a:rPr lang="vi-VN" sz="4800" i="0">
                        <a:solidFill>
                          <a:schemeClr val="tx1"/>
                        </a:solidFill>
                        <a:latin typeface="Cambria Math" panose="02040503050406030204" pitchFamily="18" charset="0"/>
                      </a:rPr>
                      <m:t>7−</m:t>
                    </m:r>
                    <m:r>
                      <m:rPr>
                        <m:sty m:val="p"/>
                      </m:rPr>
                      <a:rPr lang="vi-VN" sz="4800" i="0">
                        <a:solidFill>
                          <a:schemeClr val="tx1"/>
                        </a:solidFill>
                        <a:latin typeface="Cambria Math" panose="02040503050406030204" pitchFamily="18" charset="0"/>
                      </a:rPr>
                      <m:t>x</m:t>
                    </m:r>
                    <m:r>
                      <a:rPr lang="vi-VN" sz="4800" i="0">
                        <a:solidFill>
                          <a:schemeClr val="tx1"/>
                        </a:solidFill>
                        <a:latin typeface="Cambria Math" panose="02040503050406030204" pitchFamily="18" charset="0"/>
                      </a:rPr>
                      <m:t>&lt;2</m:t>
                    </m:r>
                    <m:r>
                      <m:rPr>
                        <m:sty m:val="p"/>
                      </m:rPr>
                      <a:rPr lang="vi-VN" sz="4800" i="0">
                        <a:solidFill>
                          <a:schemeClr val="tx1"/>
                        </a:solidFill>
                        <a:latin typeface="Cambria Math" panose="02040503050406030204" pitchFamily="18" charset="0"/>
                      </a:rPr>
                      <m:t>x</m:t>
                    </m:r>
                  </m:oMath>
                </a14:m>
                <a:r>
                  <a:rPr lang="vi-VN" sz="4800" dirty="0">
                    <a:solidFill>
                      <a:schemeClr val="tx1"/>
                    </a:solidFill>
                    <a:latin typeface="Arial" panose="020B0604020202020204" pitchFamily="34" charset="0"/>
                    <a:cs typeface="Arial" panose="020B0604020202020204" pitchFamily="34" charset="0"/>
                  </a:rPr>
                  <a:t>.</a:t>
                </a:r>
                <a:endParaRPr lang="en-VN" sz="4800" dirty="0">
                  <a:solidFill>
                    <a:schemeClr val="tx1"/>
                  </a:solidFill>
                  <a:latin typeface="Arial" panose="020B0604020202020204" pitchFamily="34" charset="0"/>
                  <a:cs typeface="Arial" panose="020B0604020202020204" pitchFamily="34" charset="0"/>
                </a:endParaRPr>
              </a:p>
            </p:txBody>
          </p:sp>
        </mc:Choice>
        <mc:Fallback xmlns="">
          <p:sp>
            <p:nvSpPr>
              <p:cNvPr id="1051" name="Rectangle: Rounded Corners 1050">
                <a:extLst>
                  <a:ext uri="{FF2B5EF4-FFF2-40B4-BE49-F238E27FC236}">
                    <a16:creationId xmlns:a16="http://schemas.microsoft.com/office/drawing/2014/main" id="{DE6E00C5-F557-EFA5-65E2-47EA80DE9FAA}"/>
                  </a:ext>
                </a:extLst>
              </p:cNvPr>
              <p:cNvSpPr>
                <a:spLocks noRot="1" noChangeAspect="1" noMove="1" noResize="1" noEditPoints="1" noAdjustHandles="1" noChangeArrowheads="1" noChangeShapeType="1" noTextEdit="1"/>
              </p:cNvSpPr>
              <p:nvPr/>
            </p:nvSpPr>
            <p:spPr>
              <a:xfrm>
                <a:off x="838200" y="1029730"/>
                <a:ext cx="16611600" cy="5623786"/>
              </a:xfrm>
              <a:prstGeom prst="roundRect">
                <a:avLst/>
              </a:prstGeom>
              <a:blipFill>
                <a:blip r:embed="rId5"/>
                <a:stretch>
                  <a:fillRect/>
                </a:stretch>
              </a:blipFill>
              <a:ln>
                <a:solidFill>
                  <a:schemeClr val="accent5">
                    <a:lumMod val="60000"/>
                    <a:lumOff val="40000"/>
                  </a:schemeClr>
                </a:solidFill>
              </a:ln>
            </p:spPr>
            <p:txBody>
              <a:bodyPr/>
              <a:lstStyle/>
              <a:p>
                <a:r>
                  <a:rPr lang="en-VN">
                    <a:noFill/>
                  </a:rPr>
                  <a:t> </a:t>
                </a:r>
              </a:p>
            </p:txBody>
          </p:sp>
        </mc:Fallback>
      </mc:AlternateContent>
      <p:pic>
        <p:nvPicPr>
          <p:cNvPr id="1054" name="Picture 19">
            <a:extLst>
              <a:ext uri="{FF2B5EF4-FFF2-40B4-BE49-F238E27FC236}">
                <a16:creationId xmlns:a16="http://schemas.microsoft.com/office/drawing/2014/main" id="{95CCE2D6-0A81-A6C8-7E95-87D4A7934C3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942" y="7296355"/>
            <a:ext cx="2145429" cy="2979764"/>
          </a:xfrm>
          <a:prstGeom prst="rect">
            <a:avLst/>
          </a:prstGeom>
        </p:spPr>
      </p:pic>
      <p:pic>
        <p:nvPicPr>
          <p:cNvPr id="2" name="Picture 18">
            <a:hlinkClick r:id="rId8" action="ppaction://hlinksldjump"/>
            <a:extLst>
              <a:ext uri="{FF2B5EF4-FFF2-40B4-BE49-F238E27FC236}">
                <a16:creationId xmlns:a16="http://schemas.microsoft.com/office/drawing/2014/main" id="{32ADA47F-A1A3-0132-423F-4C8291A0D42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5920357" y="7860155"/>
            <a:ext cx="2367644" cy="2415963"/>
          </a:xfrm>
          <a:prstGeom prst="rect">
            <a:avLst/>
          </a:prstGeom>
        </p:spPr>
      </p:pic>
    </p:spTree>
    <p:extLst>
      <p:ext uri="{BB962C8B-B14F-4D97-AF65-F5344CB8AC3E}">
        <p14:creationId xmlns:p14="http://schemas.microsoft.com/office/powerpoint/2010/main" val="1846114175"/>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51"/>
                                        </p:tgtEl>
                                        <p:attrNameLst>
                                          <p:attrName>style.visibility</p:attrName>
                                        </p:attrNameLst>
                                      </p:cBhvr>
                                      <p:to>
                                        <p:strVal val="visible"/>
                                      </p:to>
                                    </p:set>
                                    <p:animEffect transition="in" filter="barn(inVertical)">
                                      <p:cBhvr>
                                        <p:cTn id="7" dur="500"/>
                                        <p:tgtEl>
                                          <p:spTgt spid="105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50"/>
                                        </p:tgtEl>
                                        <p:attrNameLst>
                                          <p:attrName>style.visibility</p:attrName>
                                        </p:attrNameLst>
                                      </p:cBhvr>
                                      <p:to>
                                        <p:strVal val="visible"/>
                                      </p:to>
                                    </p:set>
                                    <p:animEffect transition="in" filter="barn(inVertical)">
                                      <p:cBhvr>
                                        <p:cTn id="12" dur="500"/>
                                        <p:tgtEl>
                                          <p:spTgt spid="1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 grpId="0" animBg="1"/>
      <p:bldP spid="105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46220"/>
          <a:stretch/>
        </p:blipFill>
        <p:spPr>
          <a:xfrm>
            <a:off x="0" y="6047747"/>
            <a:ext cx="18288000" cy="4239255"/>
          </a:xfrm>
          <a:prstGeom prst="rect">
            <a:avLst/>
          </a:prstGeom>
        </p:spPr>
      </p:pic>
      <mc:AlternateContent xmlns:mc="http://schemas.openxmlformats.org/markup-compatibility/2006" xmlns:a14="http://schemas.microsoft.com/office/drawing/2010/main">
        <mc:Choice Requires="a14">
          <p:sp>
            <p:nvSpPr>
              <p:cNvPr id="1050" name="Rectangle: Rounded Corners 1049">
                <a:extLst>
                  <a:ext uri="{FF2B5EF4-FFF2-40B4-BE49-F238E27FC236}">
                    <a16:creationId xmlns:a16="http://schemas.microsoft.com/office/drawing/2014/main" id="{EF73749A-D73F-A533-3960-BFBD06CAF859}"/>
                  </a:ext>
                </a:extLst>
              </p:cNvPr>
              <p:cNvSpPr/>
              <p:nvPr/>
            </p:nvSpPr>
            <p:spPr>
              <a:xfrm>
                <a:off x="1001921" y="7134122"/>
                <a:ext cx="16279586" cy="1765522"/>
              </a:xfrm>
              <a:prstGeom prst="roundRect">
                <a:avLst/>
              </a:prstGeom>
              <a:solidFill>
                <a:schemeClr val="bg1"/>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dirty="0">
                    <a:solidFill>
                      <a:schemeClr val="tx1"/>
                    </a:solidFill>
                    <a:cs typeface="Arial" panose="020B0604020202020204" pitchFamily="34" charset="0"/>
                  </a:rPr>
                  <a:t>C. </a:t>
                </a:r>
                <a14:m>
                  <m:oMath xmlns:m="http://schemas.openxmlformats.org/officeDocument/2006/math">
                    <m:r>
                      <m:rPr>
                        <m:sty m:val="p"/>
                      </m:rPr>
                      <a:rPr lang="vi-VN" sz="5400">
                        <a:solidFill>
                          <a:schemeClr val="tx1"/>
                        </a:solidFill>
                        <a:latin typeface="Cambria Math" panose="02040503050406030204" pitchFamily="18" charset="0"/>
                      </a:rPr>
                      <m:t>x</m:t>
                    </m:r>
                    <m:r>
                      <a:rPr lang="fr-FR" sz="5400">
                        <a:solidFill>
                          <a:schemeClr val="tx1"/>
                        </a:solidFill>
                        <a:latin typeface="Cambria Math" panose="02040503050406030204" pitchFamily="18" charset="0"/>
                      </a:rPr>
                      <m:t>≥−</m:t>
                    </m:r>
                    <m:f>
                      <m:fPr>
                        <m:ctrlPr>
                          <a:rPr lang="en-VN" sz="5400" i="1">
                            <a:solidFill>
                              <a:schemeClr val="tx1"/>
                            </a:solidFill>
                            <a:latin typeface="Cambria Math" panose="02040503050406030204" pitchFamily="18" charset="0"/>
                          </a:rPr>
                        </m:ctrlPr>
                      </m:fPr>
                      <m:num>
                        <m:r>
                          <a:rPr lang="fr-FR" sz="5400">
                            <a:solidFill>
                              <a:schemeClr val="tx1"/>
                            </a:solidFill>
                            <a:latin typeface="Cambria Math" panose="02040503050406030204" pitchFamily="18" charset="0"/>
                          </a:rPr>
                          <m:t>5</m:t>
                        </m:r>
                      </m:num>
                      <m:den>
                        <m:r>
                          <a:rPr lang="fr-FR" sz="5400">
                            <a:solidFill>
                              <a:schemeClr val="tx1"/>
                            </a:solidFill>
                            <a:latin typeface="Cambria Math" panose="02040503050406030204" pitchFamily="18" charset="0"/>
                          </a:rPr>
                          <m:t>3</m:t>
                        </m:r>
                      </m:den>
                    </m:f>
                  </m:oMath>
                </a14:m>
                <a:endParaRPr lang="en-VN" sz="5400" dirty="0">
                  <a:solidFill>
                    <a:schemeClr val="tx1"/>
                  </a:solidFill>
                  <a:latin typeface="Arial" panose="020B0604020202020204" pitchFamily="34" charset="0"/>
                  <a:cs typeface="Arial" panose="020B0604020202020204" pitchFamily="34" charset="0"/>
                </a:endParaRPr>
              </a:p>
            </p:txBody>
          </p:sp>
        </mc:Choice>
        <mc:Fallback xmlns="">
          <p:sp>
            <p:nvSpPr>
              <p:cNvPr id="1050" name="Rectangle: Rounded Corners 1049">
                <a:extLst>
                  <a:ext uri="{FF2B5EF4-FFF2-40B4-BE49-F238E27FC236}">
                    <a16:creationId xmlns:a16="http://schemas.microsoft.com/office/drawing/2014/main" id="{EF73749A-D73F-A533-3960-BFBD06CAF859}"/>
                  </a:ext>
                </a:extLst>
              </p:cNvPr>
              <p:cNvSpPr>
                <a:spLocks noRot="1" noChangeAspect="1" noMove="1" noResize="1" noEditPoints="1" noAdjustHandles="1" noChangeArrowheads="1" noChangeShapeType="1" noTextEdit="1"/>
              </p:cNvSpPr>
              <p:nvPr/>
            </p:nvSpPr>
            <p:spPr>
              <a:xfrm>
                <a:off x="1001921" y="7134122"/>
                <a:ext cx="16279586" cy="1765522"/>
              </a:xfrm>
              <a:prstGeom prst="roundRect">
                <a:avLst/>
              </a:prstGeom>
              <a:blipFill>
                <a:blip r:embed="rId4"/>
                <a:stretch>
                  <a:fillRect/>
                </a:stretch>
              </a:blipFill>
              <a:ln>
                <a:solidFill>
                  <a:schemeClr val="accent5">
                    <a:lumMod val="60000"/>
                    <a:lumOff val="40000"/>
                  </a:schemeClr>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1051" name="Rectangle: Rounded Corners 1050">
                <a:extLst>
                  <a:ext uri="{FF2B5EF4-FFF2-40B4-BE49-F238E27FC236}">
                    <a16:creationId xmlns:a16="http://schemas.microsoft.com/office/drawing/2014/main" id="{DE6E00C5-F557-EFA5-65E2-47EA80DE9FAA}"/>
                  </a:ext>
                </a:extLst>
              </p:cNvPr>
              <p:cNvSpPr/>
              <p:nvPr/>
            </p:nvSpPr>
            <p:spPr>
              <a:xfrm>
                <a:off x="1001921" y="959009"/>
                <a:ext cx="16279586" cy="5502021"/>
              </a:xfrm>
              <a:prstGeom prst="roundRect">
                <a:avLst/>
              </a:prstGeom>
              <a:solidFill>
                <a:schemeClr val="bg1"/>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vi-VN" sz="4800" b="1" noProof="1">
                    <a:solidFill>
                      <a:schemeClr val="accent5"/>
                    </a:solidFill>
                    <a:latin typeface="Arial" panose="020B0604020202020204" pitchFamily="34" charset="0"/>
                    <a:cs typeface="Arial" panose="020B0604020202020204" pitchFamily="34" charset="0"/>
                  </a:rPr>
                  <a:t>Câu hỏi</a:t>
                </a:r>
                <a:r>
                  <a:rPr lang="en-US" sz="4800" b="1" noProof="1">
                    <a:solidFill>
                      <a:schemeClr val="accent5"/>
                    </a:solidFill>
                    <a:latin typeface="Arial" panose="020B0604020202020204" pitchFamily="34" charset="0"/>
                    <a:cs typeface="Arial" panose="020B0604020202020204" pitchFamily="34" charset="0"/>
                  </a:rPr>
                  <a:t> 3: </a:t>
                </a:r>
                <a:r>
                  <a:rPr lang="vi-VN" sz="4800" dirty="0">
                    <a:solidFill>
                      <a:schemeClr val="tx1"/>
                    </a:solidFill>
                    <a:latin typeface="Arial" panose="020B0604020202020204" pitchFamily="34" charset="0"/>
                    <a:cs typeface="Arial" panose="020B0604020202020204" pitchFamily="34" charset="0"/>
                  </a:rPr>
                  <a:t>Nghiệm của bất phương trình </a:t>
                </a:r>
                <a14:m>
                  <m:oMath xmlns:m="http://schemas.openxmlformats.org/officeDocument/2006/math">
                    <m:r>
                      <a:rPr lang="vi-VN" sz="4800" i="0">
                        <a:solidFill>
                          <a:schemeClr val="tx1"/>
                        </a:solidFill>
                        <a:latin typeface="Cambria Math" panose="02040503050406030204" pitchFamily="18" charset="0"/>
                      </a:rPr>
                      <m:t>3</m:t>
                    </m:r>
                    <m:r>
                      <m:rPr>
                        <m:sty m:val="p"/>
                      </m:rPr>
                      <a:rPr lang="vi-VN" sz="4800" i="0">
                        <a:solidFill>
                          <a:schemeClr val="tx1"/>
                        </a:solidFill>
                        <a:latin typeface="Cambria Math" panose="02040503050406030204" pitchFamily="18" charset="0"/>
                      </a:rPr>
                      <m:t>x</m:t>
                    </m:r>
                    <m:r>
                      <a:rPr lang="vi-VN" sz="4800" i="0">
                        <a:solidFill>
                          <a:schemeClr val="tx1"/>
                        </a:solidFill>
                        <a:latin typeface="Cambria Math" panose="02040503050406030204" pitchFamily="18" charset="0"/>
                      </a:rPr>
                      <m:t>+5≥0</m:t>
                    </m:r>
                  </m:oMath>
                </a14:m>
                <a:r>
                  <a:rPr lang="vi-VN" sz="4800" dirty="0">
                    <a:solidFill>
                      <a:schemeClr val="tx1"/>
                    </a:solidFill>
                    <a:latin typeface="Arial" panose="020B0604020202020204" pitchFamily="34" charset="0"/>
                    <a:cs typeface="Arial" panose="020B0604020202020204" pitchFamily="34" charset="0"/>
                  </a:rPr>
                  <a:t> là:</a:t>
                </a:r>
                <a:endParaRPr lang="en-VN" sz="4800" dirty="0">
                  <a:solidFill>
                    <a:schemeClr val="tx1"/>
                  </a:solidFill>
                  <a:latin typeface="Arial" panose="020B0604020202020204" pitchFamily="34" charset="0"/>
                  <a:cs typeface="Arial" panose="020B0604020202020204" pitchFamily="34" charset="0"/>
                </a:endParaRPr>
              </a:p>
              <a:p>
                <a:pPr>
                  <a:lnSpc>
                    <a:spcPct val="150000"/>
                  </a:lnSpc>
                </a:pPr>
                <a:r>
                  <a:rPr lang="vi-VN" sz="4800" dirty="0">
                    <a:solidFill>
                      <a:schemeClr val="tx1"/>
                    </a:solidFill>
                    <a:latin typeface="Arial" panose="020B0604020202020204" pitchFamily="34" charset="0"/>
                    <a:cs typeface="Arial" panose="020B0604020202020204" pitchFamily="34" charset="0"/>
                  </a:rPr>
                  <a:t>		A. </a:t>
                </a:r>
                <a14:m>
                  <m:oMath xmlns:m="http://schemas.openxmlformats.org/officeDocument/2006/math">
                    <m:r>
                      <m:rPr>
                        <m:sty m:val="p"/>
                      </m:rPr>
                      <a:rPr lang="vi-VN" sz="4800" i="0">
                        <a:solidFill>
                          <a:schemeClr val="tx1"/>
                        </a:solidFill>
                        <a:latin typeface="Cambria Math" panose="02040503050406030204" pitchFamily="18" charset="0"/>
                      </a:rPr>
                      <m:t>x</m:t>
                    </m:r>
                    <m:r>
                      <a:rPr lang="fr-FR" sz="4800" i="0">
                        <a:solidFill>
                          <a:schemeClr val="tx1"/>
                        </a:solidFill>
                        <a:latin typeface="Cambria Math" panose="02040503050406030204" pitchFamily="18" charset="0"/>
                      </a:rPr>
                      <m:t>&gt;</m:t>
                    </m:r>
                    <m:f>
                      <m:fPr>
                        <m:ctrlPr>
                          <a:rPr lang="en-VN" sz="4800" i="1">
                            <a:solidFill>
                              <a:schemeClr val="tx1"/>
                            </a:solidFill>
                            <a:latin typeface="Cambria Math" panose="02040503050406030204" pitchFamily="18" charset="0"/>
                          </a:rPr>
                        </m:ctrlPr>
                      </m:fPr>
                      <m:num>
                        <m:r>
                          <a:rPr lang="fr-FR" sz="4800" i="0">
                            <a:solidFill>
                              <a:schemeClr val="tx1"/>
                            </a:solidFill>
                            <a:latin typeface="Cambria Math" panose="02040503050406030204" pitchFamily="18" charset="0"/>
                          </a:rPr>
                          <m:t>3</m:t>
                        </m:r>
                      </m:num>
                      <m:den>
                        <m:r>
                          <a:rPr lang="fr-FR" sz="4800" i="0">
                            <a:solidFill>
                              <a:schemeClr val="tx1"/>
                            </a:solidFill>
                            <a:latin typeface="Cambria Math" panose="02040503050406030204" pitchFamily="18" charset="0"/>
                          </a:rPr>
                          <m:t>5</m:t>
                        </m:r>
                      </m:den>
                    </m:f>
                  </m:oMath>
                </a14:m>
                <a:r>
                  <a:rPr lang="vi-VN" sz="4800" dirty="0">
                    <a:solidFill>
                      <a:schemeClr val="tx1"/>
                    </a:solidFill>
                    <a:latin typeface="Arial" panose="020B0604020202020204" pitchFamily="34" charset="0"/>
                    <a:cs typeface="Arial" panose="020B0604020202020204" pitchFamily="34" charset="0"/>
                  </a:rPr>
                  <a:t>.			</a:t>
                </a:r>
                <a:r>
                  <a:rPr lang="fr-FR" sz="4800" dirty="0">
                    <a:solidFill>
                      <a:schemeClr val="tx1"/>
                    </a:solidFill>
                    <a:latin typeface="Arial" panose="020B0604020202020204" pitchFamily="34" charset="0"/>
                    <a:cs typeface="Arial" panose="020B0604020202020204" pitchFamily="34" charset="0"/>
                  </a:rPr>
                  <a:t>				</a:t>
                </a:r>
                <a:r>
                  <a:rPr lang="vi-VN" sz="4800" dirty="0">
                    <a:solidFill>
                      <a:schemeClr val="tx1"/>
                    </a:solidFill>
                    <a:latin typeface="Arial" panose="020B0604020202020204" pitchFamily="34" charset="0"/>
                    <a:cs typeface="Arial" panose="020B0604020202020204" pitchFamily="34" charset="0"/>
                  </a:rPr>
                  <a:t>B. </a:t>
                </a:r>
                <a14:m>
                  <m:oMath xmlns:m="http://schemas.openxmlformats.org/officeDocument/2006/math">
                    <m:r>
                      <m:rPr>
                        <m:sty m:val="p"/>
                      </m:rPr>
                      <a:rPr lang="vi-VN" sz="4800" i="0">
                        <a:solidFill>
                          <a:schemeClr val="tx1"/>
                        </a:solidFill>
                        <a:latin typeface="Cambria Math" panose="02040503050406030204" pitchFamily="18" charset="0"/>
                      </a:rPr>
                      <m:t>x</m:t>
                    </m:r>
                    <m:r>
                      <a:rPr lang="fr-FR" sz="4800" i="0">
                        <a:solidFill>
                          <a:schemeClr val="tx1"/>
                        </a:solidFill>
                        <a:latin typeface="Cambria Math" panose="02040503050406030204" pitchFamily="18" charset="0"/>
                      </a:rPr>
                      <m:t>≤−</m:t>
                    </m:r>
                    <m:f>
                      <m:fPr>
                        <m:ctrlPr>
                          <a:rPr lang="en-VN" sz="4800" i="1">
                            <a:solidFill>
                              <a:schemeClr val="tx1"/>
                            </a:solidFill>
                            <a:latin typeface="Cambria Math" panose="02040503050406030204" pitchFamily="18" charset="0"/>
                          </a:rPr>
                        </m:ctrlPr>
                      </m:fPr>
                      <m:num>
                        <m:r>
                          <a:rPr lang="fr-FR" sz="4800" i="0">
                            <a:solidFill>
                              <a:schemeClr val="tx1"/>
                            </a:solidFill>
                            <a:latin typeface="Cambria Math" panose="02040503050406030204" pitchFamily="18" charset="0"/>
                          </a:rPr>
                          <m:t>5</m:t>
                        </m:r>
                      </m:num>
                      <m:den>
                        <m:r>
                          <a:rPr lang="fr-FR" sz="4800" i="0">
                            <a:solidFill>
                              <a:schemeClr val="tx1"/>
                            </a:solidFill>
                            <a:latin typeface="Cambria Math" panose="02040503050406030204" pitchFamily="18" charset="0"/>
                          </a:rPr>
                          <m:t>3</m:t>
                        </m:r>
                      </m:den>
                    </m:f>
                  </m:oMath>
                </a14:m>
                <a:r>
                  <a:rPr lang="vi-VN" sz="4800" dirty="0">
                    <a:solidFill>
                      <a:schemeClr val="tx1"/>
                    </a:solidFill>
                    <a:latin typeface="Arial" panose="020B0604020202020204" pitchFamily="34" charset="0"/>
                    <a:cs typeface="Arial" panose="020B0604020202020204" pitchFamily="34" charset="0"/>
                  </a:rPr>
                  <a:t>.</a:t>
                </a:r>
                <a:endParaRPr lang="en-VN" sz="4800" dirty="0">
                  <a:solidFill>
                    <a:schemeClr val="tx1"/>
                  </a:solidFill>
                  <a:latin typeface="Arial" panose="020B0604020202020204" pitchFamily="34" charset="0"/>
                  <a:cs typeface="Arial" panose="020B0604020202020204" pitchFamily="34" charset="0"/>
                </a:endParaRPr>
              </a:p>
              <a:p>
                <a:pPr>
                  <a:lnSpc>
                    <a:spcPct val="150000"/>
                  </a:lnSpc>
                </a:pPr>
                <a:r>
                  <a:rPr lang="vi-VN" sz="4800" dirty="0">
                    <a:solidFill>
                      <a:schemeClr val="tx1"/>
                    </a:solidFill>
                    <a:latin typeface="Arial" panose="020B0604020202020204" pitchFamily="34" charset="0"/>
                    <a:cs typeface="Arial" panose="020B0604020202020204" pitchFamily="34" charset="0"/>
                  </a:rPr>
                  <a:t>		C. </a:t>
                </a:r>
                <a14:m>
                  <m:oMath xmlns:m="http://schemas.openxmlformats.org/officeDocument/2006/math">
                    <m:r>
                      <m:rPr>
                        <m:sty m:val="p"/>
                      </m:rPr>
                      <a:rPr lang="vi-VN" sz="4800" i="0">
                        <a:solidFill>
                          <a:schemeClr val="tx1"/>
                        </a:solidFill>
                        <a:latin typeface="Cambria Math" panose="02040503050406030204" pitchFamily="18" charset="0"/>
                      </a:rPr>
                      <m:t>x</m:t>
                    </m:r>
                    <m:r>
                      <a:rPr lang="fr-FR" sz="4800" i="0">
                        <a:solidFill>
                          <a:schemeClr val="tx1"/>
                        </a:solidFill>
                        <a:latin typeface="Cambria Math" panose="02040503050406030204" pitchFamily="18" charset="0"/>
                      </a:rPr>
                      <m:t>≥−</m:t>
                    </m:r>
                    <m:f>
                      <m:fPr>
                        <m:ctrlPr>
                          <a:rPr lang="en-VN" sz="4800" i="1">
                            <a:solidFill>
                              <a:schemeClr val="tx1"/>
                            </a:solidFill>
                            <a:latin typeface="Cambria Math" panose="02040503050406030204" pitchFamily="18" charset="0"/>
                          </a:rPr>
                        </m:ctrlPr>
                      </m:fPr>
                      <m:num>
                        <m:r>
                          <a:rPr lang="fr-FR" sz="4800" i="0">
                            <a:solidFill>
                              <a:schemeClr val="tx1"/>
                            </a:solidFill>
                            <a:latin typeface="Cambria Math" panose="02040503050406030204" pitchFamily="18" charset="0"/>
                          </a:rPr>
                          <m:t>5</m:t>
                        </m:r>
                      </m:num>
                      <m:den>
                        <m:r>
                          <a:rPr lang="fr-FR" sz="4800" i="0">
                            <a:solidFill>
                              <a:schemeClr val="tx1"/>
                            </a:solidFill>
                            <a:latin typeface="Cambria Math" panose="02040503050406030204" pitchFamily="18" charset="0"/>
                          </a:rPr>
                          <m:t>3</m:t>
                        </m:r>
                      </m:den>
                    </m:f>
                  </m:oMath>
                </a14:m>
                <a:r>
                  <a:rPr lang="vi-VN" sz="4800" dirty="0">
                    <a:solidFill>
                      <a:schemeClr val="tx1"/>
                    </a:solidFill>
                    <a:latin typeface="Arial" panose="020B0604020202020204" pitchFamily="34" charset="0"/>
                    <a:cs typeface="Arial" panose="020B0604020202020204" pitchFamily="34" charset="0"/>
                  </a:rPr>
                  <a:t>.		</a:t>
                </a:r>
                <a:r>
                  <a:rPr lang="fr-FR" sz="4800" dirty="0">
                    <a:solidFill>
                      <a:schemeClr val="tx1"/>
                    </a:solidFill>
                    <a:latin typeface="Arial" panose="020B0604020202020204" pitchFamily="34" charset="0"/>
                    <a:cs typeface="Arial" panose="020B0604020202020204" pitchFamily="34" charset="0"/>
                  </a:rPr>
                  <a:t>				</a:t>
                </a:r>
                <a:r>
                  <a:rPr lang="vi-VN" sz="4800" dirty="0">
                    <a:solidFill>
                      <a:schemeClr val="tx1"/>
                    </a:solidFill>
                    <a:latin typeface="Arial" panose="020B0604020202020204" pitchFamily="34" charset="0"/>
                    <a:cs typeface="Arial" panose="020B0604020202020204" pitchFamily="34" charset="0"/>
                  </a:rPr>
                  <a:t>D. </a:t>
                </a:r>
                <a14:m>
                  <m:oMath xmlns:m="http://schemas.openxmlformats.org/officeDocument/2006/math">
                    <m:r>
                      <m:rPr>
                        <m:sty m:val="p"/>
                      </m:rPr>
                      <a:rPr lang="vi-VN" sz="4800" i="0">
                        <a:solidFill>
                          <a:schemeClr val="tx1"/>
                        </a:solidFill>
                        <a:latin typeface="Cambria Math" panose="02040503050406030204" pitchFamily="18" charset="0"/>
                      </a:rPr>
                      <m:t>x</m:t>
                    </m:r>
                    <m:r>
                      <a:rPr lang="fr-FR" sz="4800" i="0">
                        <a:solidFill>
                          <a:schemeClr val="tx1"/>
                        </a:solidFill>
                        <a:latin typeface="Cambria Math" panose="02040503050406030204" pitchFamily="18" charset="0"/>
                      </a:rPr>
                      <m:t>&gt;−</m:t>
                    </m:r>
                    <m:f>
                      <m:fPr>
                        <m:ctrlPr>
                          <a:rPr lang="en-VN" sz="4800" i="1">
                            <a:solidFill>
                              <a:schemeClr val="tx1"/>
                            </a:solidFill>
                            <a:latin typeface="Cambria Math" panose="02040503050406030204" pitchFamily="18" charset="0"/>
                          </a:rPr>
                        </m:ctrlPr>
                      </m:fPr>
                      <m:num>
                        <m:r>
                          <a:rPr lang="fr-FR" sz="4800" i="0">
                            <a:solidFill>
                              <a:schemeClr val="tx1"/>
                            </a:solidFill>
                            <a:latin typeface="Cambria Math" panose="02040503050406030204" pitchFamily="18" charset="0"/>
                          </a:rPr>
                          <m:t>5</m:t>
                        </m:r>
                      </m:num>
                      <m:den>
                        <m:r>
                          <a:rPr lang="fr-FR" sz="4800" i="0">
                            <a:solidFill>
                              <a:schemeClr val="tx1"/>
                            </a:solidFill>
                            <a:latin typeface="Cambria Math" panose="02040503050406030204" pitchFamily="18" charset="0"/>
                          </a:rPr>
                          <m:t>3</m:t>
                        </m:r>
                      </m:den>
                    </m:f>
                  </m:oMath>
                </a14:m>
                <a:r>
                  <a:rPr lang="vi-VN" sz="4800" dirty="0">
                    <a:solidFill>
                      <a:schemeClr val="tx1"/>
                    </a:solidFill>
                    <a:latin typeface="Arial" panose="020B0604020202020204" pitchFamily="34" charset="0"/>
                    <a:cs typeface="Arial" panose="020B0604020202020204" pitchFamily="34" charset="0"/>
                  </a:rPr>
                  <a:t>.</a:t>
                </a:r>
                <a:endParaRPr lang="en-VN" sz="4800" dirty="0">
                  <a:solidFill>
                    <a:schemeClr val="tx1"/>
                  </a:solidFill>
                  <a:latin typeface="Arial" panose="020B0604020202020204" pitchFamily="34" charset="0"/>
                  <a:cs typeface="Arial" panose="020B0604020202020204" pitchFamily="34" charset="0"/>
                </a:endParaRPr>
              </a:p>
            </p:txBody>
          </p:sp>
        </mc:Choice>
        <mc:Fallback xmlns="">
          <p:sp>
            <p:nvSpPr>
              <p:cNvPr id="1051" name="Rectangle: Rounded Corners 1050">
                <a:extLst>
                  <a:ext uri="{FF2B5EF4-FFF2-40B4-BE49-F238E27FC236}">
                    <a16:creationId xmlns:a16="http://schemas.microsoft.com/office/drawing/2014/main" id="{DE6E00C5-F557-EFA5-65E2-47EA80DE9FAA}"/>
                  </a:ext>
                </a:extLst>
              </p:cNvPr>
              <p:cNvSpPr>
                <a:spLocks noRot="1" noChangeAspect="1" noMove="1" noResize="1" noEditPoints="1" noAdjustHandles="1" noChangeArrowheads="1" noChangeShapeType="1" noTextEdit="1"/>
              </p:cNvSpPr>
              <p:nvPr/>
            </p:nvSpPr>
            <p:spPr>
              <a:xfrm>
                <a:off x="1001921" y="959009"/>
                <a:ext cx="16279586" cy="5502021"/>
              </a:xfrm>
              <a:prstGeom prst="roundRect">
                <a:avLst/>
              </a:prstGeom>
              <a:blipFill>
                <a:blip r:embed="rId5"/>
                <a:stretch>
                  <a:fillRect/>
                </a:stretch>
              </a:blipFill>
              <a:ln>
                <a:solidFill>
                  <a:schemeClr val="accent5">
                    <a:lumMod val="60000"/>
                    <a:lumOff val="40000"/>
                  </a:schemeClr>
                </a:solidFill>
              </a:ln>
            </p:spPr>
            <p:txBody>
              <a:bodyPr/>
              <a:lstStyle/>
              <a:p>
                <a:r>
                  <a:rPr lang="en-VN">
                    <a:noFill/>
                  </a:rPr>
                  <a:t> </a:t>
                </a:r>
              </a:p>
            </p:txBody>
          </p:sp>
        </mc:Fallback>
      </mc:AlternateContent>
      <p:pic>
        <p:nvPicPr>
          <p:cNvPr id="1054" name="Picture 19">
            <a:extLst>
              <a:ext uri="{FF2B5EF4-FFF2-40B4-BE49-F238E27FC236}">
                <a16:creationId xmlns:a16="http://schemas.microsoft.com/office/drawing/2014/main" id="{95CCE2D6-0A81-A6C8-7E95-87D4A7934C3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0794" y="7734300"/>
            <a:ext cx="1862450" cy="2586738"/>
          </a:xfrm>
          <a:prstGeom prst="rect">
            <a:avLst/>
          </a:prstGeom>
        </p:spPr>
      </p:pic>
      <p:pic>
        <p:nvPicPr>
          <p:cNvPr id="2" name="Picture 18">
            <a:hlinkClick r:id="rId8" action="ppaction://hlinksldjump"/>
            <a:extLst>
              <a:ext uri="{FF2B5EF4-FFF2-40B4-BE49-F238E27FC236}">
                <a16:creationId xmlns:a16="http://schemas.microsoft.com/office/drawing/2014/main" id="{FE74DE5F-0D38-ECFA-5788-1BCEFE6494B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5920357" y="7860155"/>
            <a:ext cx="2367644" cy="2415963"/>
          </a:xfrm>
          <a:prstGeom prst="rect">
            <a:avLst/>
          </a:prstGeom>
        </p:spPr>
      </p:pic>
    </p:spTree>
    <p:extLst>
      <p:ext uri="{BB962C8B-B14F-4D97-AF65-F5344CB8AC3E}">
        <p14:creationId xmlns:p14="http://schemas.microsoft.com/office/powerpoint/2010/main" val="219071975"/>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51"/>
                                        </p:tgtEl>
                                        <p:attrNameLst>
                                          <p:attrName>style.visibility</p:attrName>
                                        </p:attrNameLst>
                                      </p:cBhvr>
                                      <p:to>
                                        <p:strVal val="visible"/>
                                      </p:to>
                                    </p:set>
                                    <p:animEffect transition="in" filter="barn(inVertical)">
                                      <p:cBhvr>
                                        <p:cTn id="7" dur="500"/>
                                        <p:tgtEl>
                                          <p:spTgt spid="105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50"/>
                                        </p:tgtEl>
                                        <p:attrNameLst>
                                          <p:attrName>style.visibility</p:attrName>
                                        </p:attrNameLst>
                                      </p:cBhvr>
                                      <p:to>
                                        <p:strVal val="visible"/>
                                      </p:to>
                                    </p:set>
                                    <p:animEffect transition="in" filter="barn(inVertical)">
                                      <p:cBhvr>
                                        <p:cTn id="12" dur="500"/>
                                        <p:tgtEl>
                                          <p:spTgt spid="1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 grpId="0" animBg="1"/>
      <p:bldP spid="105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46220"/>
          <a:stretch/>
        </p:blipFill>
        <p:spPr>
          <a:xfrm>
            <a:off x="0" y="6047747"/>
            <a:ext cx="18288000" cy="4239255"/>
          </a:xfrm>
          <a:prstGeom prst="rect">
            <a:avLst/>
          </a:prstGeom>
        </p:spPr>
      </p:pic>
      <mc:AlternateContent xmlns:mc="http://schemas.openxmlformats.org/markup-compatibility/2006" xmlns:a14="http://schemas.microsoft.com/office/drawing/2010/main">
        <mc:Choice Requires="a14">
          <p:sp>
            <p:nvSpPr>
              <p:cNvPr id="1050" name="Rectangle: Rounded Corners 1049">
                <a:extLst>
                  <a:ext uri="{FF2B5EF4-FFF2-40B4-BE49-F238E27FC236}">
                    <a16:creationId xmlns:a16="http://schemas.microsoft.com/office/drawing/2014/main" id="{EF73749A-D73F-A533-3960-BFBD06CAF859}"/>
                  </a:ext>
                </a:extLst>
              </p:cNvPr>
              <p:cNvSpPr/>
              <p:nvPr/>
            </p:nvSpPr>
            <p:spPr>
              <a:xfrm>
                <a:off x="844999" y="7429500"/>
                <a:ext cx="16597993" cy="1736323"/>
              </a:xfrm>
              <a:prstGeom prst="roundRect">
                <a:avLst/>
              </a:prstGeom>
              <a:solidFill>
                <a:schemeClr val="bg1"/>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dirty="0">
                    <a:solidFill>
                      <a:schemeClr val="tx1"/>
                    </a:solidFill>
                    <a:cs typeface="Arial" panose="020B0604020202020204" pitchFamily="34" charset="0"/>
                  </a:rPr>
                  <a:t>B. </a:t>
                </a:r>
                <a14:m>
                  <m:oMath xmlns:m="http://schemas.openxmlformats.org/officeDocument/2006/math">
                    <m:r>
                      <m:rPr>
                        <m:sty m:val="p"/>
                      </m:rPr>
                      <a:rPr lang="vi-VN" sz="5400">
                        <a:solidFill>
                          <a:schemeClr val="tx1"/>
                        </a:solidFill>
                        <a:latin typeface="Cambria Math" panose="02040503050406030204" pitchFamily="18" charset="0"/>
                      </a:rPr>
                      <m:t>x</m:t>
                    </m:r>
                    <m:r>
                      <a:rPr lang="fr-FR" sz="5400">
                        <a:solidFill>
                          <a:schemeClr val="tx1"/>
                        </a:solidFill>
                        <a:latin typeface="Cambria Math" panose="02040503050406030204" pitchFamily="18" charset="0"/>
                      </a:rPr>
                      <m:t>≥−2</m:t>
                    </m:r>
                  </m:oMath>
                </a14:m>
                <a:r>
                  <a:rPr lang="fr-FR" sz="5400" dirty="0">
                    <a:solidFill>
                      <a:schemeClr val="tx1"/>
                    </a:solidFill>
                    <a:latin typeface="Arial" panose="020B0604020202020204" pitchFamily="34" charset="0"/>
                    <a:cs typeface="Arial" panose="020B0604020202020204" pitchFamily="34" charset="0"/>
                  </a:rPr>
                  <a:t>.</a:t>
                </a:r>
                <a:endParaRPr lang="en-VN" sz="5400" dirty="0">
                  <a:solidFill>
                    <a:schemeClr val="tx1"/>
                  </a:solidFill>
                  <a:latin typeface="Arial" panose="020B0604020202020204" pitchFamily="34" charset="0"/>
                  <a:cs typeface="Arial" panose="020B0604020202020204" pitchFamily="34" charset="0"/>
                </a:endParaRPr>
              </a:p>
            </p:txBody>
          </p:sp>
        </mc:Choice>
        <mc:Fallback xmlns="">
          <p:sp>
            <p:nvSpPr>
              <p:cNvPr id="1050" name="Rectangle: Rounded Corners 1049">
                <a:extLst>
                  <a:ext uri="{FF2B5EF4-FFF2-40B4-BE49-F238E27FC236}">
                    <a16:creationId xmlns:a16="http://schemas.microsoft.com/office/drawing/2014/main" id="{EF73749A-D73F-A533-3960-BFBD06CAF859}"/>
                  </a:ext>
                </a:extLst>
              </p:cNvPr>
              <p:cNvSpPr>
                <a:spLocks noRot="1" noChangeAspect="1" noMove="1" noResize="1" noEditPoints="1" noAdjustHandles="1" noChangeArrowheads="1" noChangeShapeType="1" noTextEdit="1"/>
              </p:cNvSpPr>
              <p:nvPr/>
            </p:nvSpPr>
            <p:spPr>
              <a:xfrm>
                <a:off x="844999" y="7429500"/>
                <a:ext cx="16597993" cy="1736323"/>
              </a:xfrm>
              <a:prstGeom prst="roundRect">
                <a:avLst/>
              </a:prstGeom>
              <a:blipFill>
                <a:blip r:embed="rId4"/>
                <a:stretch>
                  <a:fillRect/>
                </a:stretch>
              </a:blipFill>
              <a:ln>
                <a:solidFill>
                  <a:schemeClr val="accent5">
                    <a:lumMod val="60000"/>
                    <a:lumOff val="40000"/>
                  </a:schemeClr>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1051" name="Rectangle: Rounded Corners 1050">
                <a:extLst>
                  <a:ext uri="{FF2B5EF4-FFF2-40B4-BE49-F238E27FC236}">
                    <a16:creationId xmlns:a16="http://schemas.microsoft.com/office/drawing/2014/main" id="{DE6E00C5-F557-EFA5-65E2-47EA80DE9FAA}"/>
                  </a:ext>
                </a:extLst>
              </p:cNvPr>
              <p:cNvSpPr/>
              <p:nvPr/>
            </p:nvSpPr>
            <p:spPr>
              <a:xfrm>
                <a:off x="845000" y="546001"/>
                <a:ext cx="16597993" cy="6350099"/>
              </a:xfrm>
              <a:prstGeom prst="roundRect">
                <a:avLst/>
              </a:prstGeom>
              <a:solidFill>
                <a:schemeClr val="bg1"/>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r>
                  <a:rPr lang="vi-VN" sz="4800" b="1" noProof="1">
                    <a:solidFill>
                      <a:schemeClr val="accent5"/>
                    </a:solidFill>
                    <a:latin typeface="Arial" panose="020B0604020202020204" pitchFamily="34" charset="0"/>
                    <a:cs typeface="Arial" panose="020B0604020202020204" pitchFamily="34" charset="0"/>
                  </a:rPr>
                  <a:t>Câu hỏi</a:t>
                </a:r>
                <a:r>
                  <a:rPr lang="en-US" sz="4800" b="1" noProof="1">
                    <a:solidFill>
                      <a:schemeClr val="accent5"/>
                    </a:solidFill>
                    <a:latin typeface="Arial" panose="020B0604020202020204" pitchFamily="34" charset="0"/>
                    <a:cs typeface="Arial" panose="020B0604020202020204" pitchFamily="34" charset="0"/>
                  </a:rPr>
                  <a:t> 4: </a:t>
                </a:r>
                <a:r>
                  <a:rPr lang="fr-FR" sz="4800" dirty="0">
                    <a:solidFill>
                      <a:schemeClr val="tx1"/>
                    </a:solidFill>
                    <a:latin typeface="Arial" panose="020B0604020202020204" pitchFamily="34" charset="0"/>
                    <a:cs typeface="Arial" panose="020B0604020202020204" pitchFamily="34" charset="0"/>
                  </a:rPr>
                  <a:t>Nghiệm </a:t>
                </a:r>
                <a:r>
                  <a:rPr lang="fr-FR" sz="4800" dirty="0" err="1">
                    <a:solidFill>
                      <a:schemeClr val="tx1"/>
                    </a:solidFill>
                    <a:latin typeface="Arial" panose="020B0604020202020204" pitchFamily="34" charset="0"/>
                    <a:cs typeface="Arial" panose="020B0604020202020204" pitchFamily="34" charset="0"/>
                  </a:rPr>
                  <a:t>của</a:t>
                </a:r>
                <a:r>
                  <a:rPr lang="fr-FR" sz="4800" dirty="0">
                    <a:solidFill>
                      <a:schemeClr val="tx1"/>
                    </a:solidFill>
                    <a:latin typeface="Arial" panose="020B0604020202020204" pitchFamily="34" charset="0"/>
                    <a:cs typeface="Arial" panose="020B0604020202020204" pitchFamily="34" charset="0"/>
                  </a:rPr>
                  <a:t> </a:t>
                </a:r>
                <a:r>
                  <a:rPr lang="fr-FR" sz="4800" dirty="0" err="1">
                    <a:solidFill>
                      <a:schemeClr val="tx1"/>
                    </a:solidFill>
                    <a:latin typeface="Arial" panose="020B0604020202020204" pitchFamily="34" charset="0"/>
                    <a:cs typeface="Arial" panose="020B0604020202020204" pitchFamily="34" charset="0"/>
                  </a:rPr>
                  <a:t>bất</a:t>
                </a:r>
                <a:r>
                  <a:rPr lang="fr-FR" sz="4800" dirty="0">
                    <a:solidFill>
                      <a:schemeClr val="tx1"/>
                    </a:solidFill>
                    <a:latin typeface="Arial" panose="020B0604020202020204" pitchFamily="34" charset="0"/>
                    <a:cs typeface="Arial" panose="020B0604020202020204" pitchFamily="34" charset="0"/>
                  </a:rPr>
                  <a:t> </a:t>
                </a:r>
                <a:r>
                  <a:rPr lang="fr-FR" sz="4800" dirty="0" err="1">
                    <a:solidFill>
                      <a:schemeClr val="tx1"/>
                    </a:solidFill>
                    <a:latin typeface="Arial" panose="020B0604020202020204" pitchFamily="34" charset="0"/>
                    <a:cs typeface="Arial" panose="020B0604020202020204" pitchFamily="34" charset="0"/>
                  </a:rPr>
                  <a:t>phương</a:t>
                </a:r>
                <a:r>
                  <a:rPr lang="fr-FR" sz="4800" dirty="0">
                    <a:solidFill>
                      <a:schemeClr val="tx1"/>
                    </a:solidFill>
                    <a:latin typeface="Arial" panose="020B0604020202020204" pitchFamily="34" charset="0"/>
                    <a:cs typeface="Arial" panose="020B0604020202020204" pitchFamily="34" charset="0"/>
                  </a:rPr>
                  <a:t> </a:t>
                </a:r>
                <a:r>
                  <a:rPr lang="fr-FR" sz="4800" dirty="0" err="1">
                    <a:solidFill>
                      <a:schemeClr val="tx1"/>
                    </a:solidFill>
                    <a:latin typeface="Arial" panose="020B0604020202020204" pitchFamily="34" charset="0"/>
                    <a:cs typeface="Arial" panose="020B0604020202020204" pitchFamily="34" charset="0"/>
                  </a:rPr>
                  <a:t>trình</a:t>
                </a:r>
                <a:r>
                  <a:rPr lang="fr-FR" sz="4800" dirty="0">
                    <a:solidFill>
                      <a:schemeClr val="tx1"/>
                    </a:solidFill>
                    <a:latin typeface="Arial" panose="020B0604020202020204" pitchFamily="34" charset="0"/>
                    <a:cs typeface="Arial" panose="020B0604020202020204" pitchFamily="34" charset="0"/>
                  </a:rPr>
                  <a:t> </a:t>
                </a:r>
                <a14:m>
                  <m:oMath xmlns:m="http://schemas.openxmlformats.org/officeDocument/2006/math">
                    <m:r>
                      <a:rPr lang="fr-FR" sz="4800" i="0">
                        <a:solidFill>
                          <a:schemeClr val="tx1"/>
                        </a:solidFill>
                        <a:latin typeface="Cambria Math" panose="02040503050406030204" pitchFamily="18" charset="0"/>
                      </a:rPr>
                      <m:t>3</m:t>
                    </m:r>
                    <m:r>
                      <m:rPr>
                        <m:sty m:val="p"/>
                      </m:rPr>
                      <a:rPr lang="fr-FR" sz="4800" i="0">
                        <a:solidFill>
                          <a:schemeClr val="tx1"/>
                        </a:solidFill>
                        <a:latin typeface="Cambria Math" panose="02040503050406030204" pitchFamily="18" charset="0"/>
                      </a:rPr>
                      <m:t>x</m:t>
                    </m:r>
                    <m:r>
                      <a:rPr lang="fr-FR" sz="4800" i="0">
                        <a:solidFill>
                          <a:schemeClr val="tx1"/>
                        </a:solidFill>
                        <a:latin typeface="Cambria Math" panose="02040503050406030204" pitchFamily="18" charset="0"/>
                      </a:rPr>
                      <m:t>≥2</m:t>
                    </m:r>
                    <m:r>
                      <m:rPr>
                        <m:sty m:val="p"/>
                      </m:rPr>
                      <a:rPr lang="fr-FR" sz="4800" i="0">
                        <a:solidFill>
                          <a:schemeClr val="tx1"/>
                        </a:solidFill>
                        <a:latin typeface="Cambria Math" panose="02040503050406030204" pitchFamily="18" charset="0"/>
                      </a:rPr>
                      <m:t>x</m:t>
                    </m:r>
                    <m:r>
                      <a:rPr lang="fr-FR" sz="4800" i="0">
                        <a:solidFill>
                          <a:schemeClr val="tx1"/>
                        </a:solidFill>
                        <a:latin typeface="Cambria Math" panose="02040503050406030204" pitchFamily="18" charset="0"/>
                      </a:rPr>
                      <m:t>−2</m:t>
                    </m:r>
                  </m:oMath>
                </a14:m>
                <a:r>
                  <a:rPr lang="fr-FR" sz="4800" dirty="0">
                    <a:solidFill>
                      <a:schemeClr val="tx1"/>
                    </a:solidFill>
                    <a:latin typeface="Arial" panose="020B0604020202020204" pitchFamily="34" charset="0"/>
                    <a:cs typeface="Arial" panose="020B0604020202020204" pitchFamily="34" charset="0"/>
                  </a:rPr>
                  <a:t>.</a:t>
                </a:r>
                <a:endParaRPr lang="en-VN" sz="4800" dirty="0">
                  <a:solidFill>
                    <a:schemeClr val="tx1"/>
                  </a:solidFill>
                  <a:latin typeface="Arial" panose="020B0604020202020204" pitchFamily="34" charset="0"/>
                  <a:cs typeface="Arial" panose="020B0604020202020204" pitchFamily="34" charset="0"/>
                </a:endParaRPr>
              </a:p>
              <a:p>
                <a:pPr>
                  <a:lnSpc>
                    <a:spcPct val="200000"/>
                  </a:lnSpc>
                </a:pPr>
                <a:r>
                  <a:rPr lang="vi-VN" sz="4800" dirty="0">
                    <a:solidFill>
                      <a:schemeClr val="tx1"/>
                    </a:solidFill>
                    <a:latin typeface="Arial" panose="020B0604020202020204" pitchFamily="34" charset="0"/>
                    <a:cs typeface="Arial" panose="020B0604020202020204" pitchFamily="34" charset="0"/>
                  </a:rPr>
                  <a:t>		A. </a:t>
                </a:r>
                <a14:m>
                  <m:oMath xmlns:m="http://schemas.openxmlformats.org/officeDocument/2006/math">
                    <m:r>
                      <m:rPr>
                        <m:sty m:val="p"/>
                      </m:rPr>
                      <a:rPr lang="vi-VN" sz="4800" i="0">
                        <a:solidFill>
                          <a:schemeClr val="tx1"/>
                        </a:solidFill>
                        <a:latin typeface="Cambria Math" panose="02040503050406030204" pitchFamily="18" charset="0"/>
                      </a:rPr>
                      <m:t>x</m:t>
                    </m:r>
                    <m:r>
                      <a:rPr lang="vi-VN" sz="4800" i="0">
                        <a:solidFill>
                          <a:schemeClr val="tx1"/>
                        </a:solidFill>
                        <a:latin typeface="Cambria Math" panose="02040503050406030204" pitchFamily="18" charset="0"/>
                      </a:rPr>
                      <m:t>≤−2</m:t>
                    </m:r>
                  </m:oMath>
                </a14:m>
                <a:r>
                  <a:rPr lang="fr-FR" sz="4800" dirty="0">
                    <a:solidFill>
                      <a:schemeClr val="tx1"/>
                    </a:solidFill>
                    <a:latin typeface="Arial" panose="020B0604020202020204" pitchFamily="34" charset="0"/>
                    <a:cs typeface="Arial" panose="020B0604020202020204" pitchFamily="34" charset="0"/>
                  </a:rPr>
                  <a:t>.</a:t>
                </a:r>
                <a:r>
                  <a:rPr lang="vi-VN" sz="4800" dirty="0">
                    <a:solidFill>
                      <a:schemeClr val="tx1"/>
                    </a:solidFill>
                    <a:latin typeface="Arial" panose="020B0604020202020204" pitchFamily="34" charset="0"/>
                    <a:cs typeface="Arial" panose="020B0604020202020204" pitchFamily="34" charset="0"/>
                  </a:rPr>
                  <a:t>						B. </a:t>
                </a:r>
                <a14:m>
                  <m:oMath xmlns:m="http://schemas.openxmlformats.org/officeDocument/2006/math">
                    <m:r>
                      <m:rPr>
                        <m:sty m:val="p"/>
                      </m:rPr>
                      <a:rPr lang="vi-VN" sz="4800" i="0">
                        <a:solidFill>
                          <a:schemeClr val="tx1"/>
                        </a:solidFill>
                        <a:latin typeface="Cambria Math" panose="02040503050406030204" pitchFamily="18" charset="0"/>
                      </a:rPr>
                      <m:t>x</m:t>
                    </m:r>
                    <m:r>
                      <a:rPr lang="fr-FR" sz="4800" i="0">
                        <a:solidFill>
                          <a:schemeClr val="tx1"/>
                        </a:solidFill>
                        <a:latin typeface="Cambria Math" panose="02040503050406030204" pitchFamily="18" charset="0"/>
                      </a:rPr>
                      <m:t>≥−2</m:t>
                    </m:r>
                  </m:oMath>
                </a14:m>
                <a:r>
                  <a:rPr lang="fr-FR" sz="4800" dirty="0">
                    <a:solidFill>
                      <a:schemeClr val="tx1"/>
                    </a:solidFill>
                    <a:latin typeface="Arial" panose="020B0604020202020204" pitchFamily="34" charset="0"/>
                    <a:cs typeface="Arial" panose="020B0604020202020204" pitchFamily="34" charset="0"/>
                  </a:rPr>
                  <a:t>.</a:t>
                </a:r>
                <a:r>
                  <a:rPr lang="vi-VN" sz="4800" dirty="0">
                    <a:solidFill>
                      <a:schemeClr val="tx1"/>
                    </a:solidFill>
                    <a:latin typeface="Arial" panose="020B0604020202020204" pitchFamily="34" charset="0"/>
                    <a:cs typeface="Arial" panose="020B0604020202020204" pitchFamily="34" charset="0"/>
                  </a:rPr>
                  <a:t> 	</a:t>
                </a:r>
                <a:endParaRPr lang="en-VN" sz="4800" dirty="0">
                  <a:solidFill>
                    <a:schemeClr val="tx1"/>
                  </a:solidFill>
                  <a:latin typeface="Arial" panose="020B0604020202020204" pitchFamily="34" charset="0"/>
                  <a:cs typeface="Arial" panose="020B0604020202020204" pitchFamily="34" charset="0"/>
                </a:endParaRPr>
              </a:p>
              <a:p>
                <a:pPr>
                  <a:lnSpc>
                    <a:spcPct val="200000"/>
                  </a:lnSpc>
                </a:pPr>
                <a:r>
                  <a:rPr lang="vi-VN" sz="4800" dirty="0">
                    <a:solidFill>
                      <a:schemeClr val="tx1"/>
                    </a:solidFill>
                    <a:latin typeface="Arial" panose="020B0604020202020204" pitchFamily="34" charset="0"/>
                    <a:cs typeface="Arial" panose="020B0604020202020204" pitchFamily="34" charset="0"/>
                  </a:rPr>
                  <a:t>		C. </a:t>
                </a:r>
                <a14:m>
                  <m:oMath xmlns:m="http://schemas.openxmlformats.org/officeDocument/2006/math">
                    <m:r>
                      <m:rPr>
                        <m:sty m:val="p"/>
                      </m:rPr>
                      <a:rPr lang="vi-VN" sz="4800" i="0">
                        <a:solidFill>
                          <a:schemeClr val="tx1"/>
                        </a:solidFill>
                        <a:latin typeface="Cambria Math" panose="02040503050406030204" pitchFamily="18" charset="0"/>
                      </a:rPr>
                      <m:t>x</m:t>
                    </m:r>
                    <m:r>
                      <a:rPr lang="fr-FR" sz="4800" i="0">
                        <a:solidFill>
                          <a:schemeClr val="tx1"/>
                        </a:solidFill>
                        <a:latin typeface="Cambria Math" panose="02040503050406030204" pitchFamily="18" charset="0"/>
                      </a:rPr>
                      <m:t>&gt;</m:t>
                    </m:r>
                    <m:f>
                      <m:fPr>
                        <m:ctrlPr>
                          <a:rPr lang="en-VN" sz="4800" i="1">
                            <a:solidFill>
                              <a:schemeClr val="tx1"/>
                            </a:solidFill>
                            <a:latin typeface="Cambria Math" panose="02040503050406030204" pitchFamily="18" charset="0"/>
                          </a:rPr>
                        </m:ctrlPr>
                      </m:fPr>
                      <m:num>
                        <m:r>
                          <a:rPr lang="fr-FR" sz="4800" i="0">
                            <a:solidFill>
                              <a:schemeClr val="tx1"/>
                            </a:solidFill>
                            <a:latin typeface="Cambria Math" panose="02040503050406030204" pitchFamily="18" charset="0"/>
                          </a:rPr>
                          <m:t>2</m:t>
                        </m:r>
                      </m:num>
                      <m:den>
                        <m:r>
                          <a:rPr lang="fr-FR" sz="4800" i="0">
                            <a:solidFill>
                              <a:schemeClr val="tx1"/>
                            </a:solidFill>
                            <a:latin typeface="Cambria Math" panose="02040503050406030204" pitchFamily="18" charset="0"/>
                          </a:rPr>
                          <m:t>3</m:t>
                        </m:r>
                      </m:den>
                    </m:f>
                  </m:oMath>
                </a14:m>
                <a:r>
                  <a:rPr lang="fr-FR" sz="4800" dirty="0">
                    <a:solidFill>
                      <a:schemeClr val="tx1"/>
                    </a:solidFill>
                    <a:latin typeface="Arial" panose="020B0604020202020204" pitchFamily="34" charset="0"/>
                    <a:cs typeface="Arial" panose="020B0604020202020204" pitchFamily="34" charset="0"/>
                  </a:rPr>
                  <a:t>.	</a:t>
                </a:r>
                <a:r>
                  <a:rPr lang="vi-VN" sz="4800" dirty="0">
                    <a:solidFill>
                      <a:schemeClr val="tx1"/>
                    </a:solidFill>
                    <a:latin typeface="Arial" panose="020B0604020202020204" pitchFamily="34" charset="0"/>
                    <a:cs typeface="Arial" panose="020B0604020202020204" pitchFamily="34" charset="0"/>
                  </a:rPr>
                  <a:t>						D. </a:t>
                </a:r>
                <a14:m>
                  <m:oMath xmlns:m="http://schemas.openxmlformats.org/officeDocument/2006/math">
                    <m:r>
                      <m:rPr>
                        <m:sty m:val="p"/>
                      </m:rPr>
                      <a:rPr lang="vi-VN" sz="4800" i="0">
                        <a:solidFill>
                          <a:schemeClr val="tx1"/>
                        </a:solidFill>
                        <a:latin typeface="Cambria Math" panose="02040503050406030204" pitchFamily="18" charset="0"/>
                      </a:rPr>
                      <m:t>x</m:t>
                    </m:r>
                    <m:r>
                      <a:rPr lang="fr-FR" sz="4800" i="0">
                        <a:solidFill>
                          <a:schemeClr val="tx1"/>
                        </a:solidFill>
                        <a:latin typeface="Cambria Math" panose="02040503050406030204" pitchFamily="18" charset="0"/>
                      </a:rPr>
                      <m:t>≤</m:t>
                    </m:r>
                    <m:f>
                      <m:fPr>
                        <m:ctrlPr>
                          <a:rPr lang="en-VN" sz="4800" i="1">
                            <a:solidFill>
                              <a:schemeClr val="tx1"/>
                            </a:solidFill>
                            <a:latin typeface="Cambria Math" panose="02040503050406030204" pitchFamily="18" charset="0"/>
                          </a:rPr>
                        </m:ctrlPr>
                      </m:fPr>
                      <m:num>
                        <m:r>
                          <a:rPr lang="fr-FR" sz="4800" i="0">
                            <a:solidFill>
                              <a:schemeClr val="tx1"/>
                            </a:solidFill>
                            <a:latin typeface="Cambria Math" panose="02040503050406030204" pitchFamily="18" charset="0"/>
                          </a:rPr>
                          <m:t>2</m:t>
                        </m:r>
                      </m:num>
                      <m:den>
                        <m:r>
                          <a:rPr lang="fr-FR" sz="4800" i="0">
                            <a:solidFill>
                              <a:schemeClr val="tx1"/>
                            </a:solidFill>
                            <a:latin typeface="Cambria Math" panose="02040503050406030204" pitchFamily="18" charset="0"/>
                          </a:rPr>
                          <m:t>3</m:t>
                        </m:r>
                      </m:den>
                    </m:f>
                  </m:oMath>
                </a14:m>
                <a:endParaRPr lang="en-VN" sz="4800" dirty="0">
                  <a:solidFill>
                    <a:schemeClr val="tx1"/>
                  </a:solidFill>
                  <a:latin typeface="Arial" panose="020B0604020202020204" pitchFamily="34" charset="0"/>
                  <a:cs typeface="Arial" panose="020B0604020202020204" pitchFamily="34" charset="0"/>
                </a:endParaRPr>
              </a:p>
            </p:txBody>
          </p:sp>
        </mc:Choice>
        <mc:Fallback xmlns="">
          <p:sp>
            <p:nvSpPr>
              <p:cNvPr id="1051" name="Rectangle: Rounded Corners 1050">
                <a:extLst>
                  <a:ext uri="{FF2B5EF4-FFF2-40B4-BE49-F238E27FC236}">
                    <a16:creationId xmlns:a16="http://schemas.microsoft.com/office/drawing/2014/main" id="{DE6E00C5-F557-EFA5-65E2-47EA80DE9FAA}"/>
                  </a:ext>
                </a:extLst>
              </p:cNvPr>
              <p:cNvSpPr>
                <a:spLocks noRot="1" noChangeAspect="1" noMove="1" noResize="1" noEditPoints="1" noAdjustHandles="1" noChangeArrowheads="1" noChangeShapeType="1" noTextEdit="1"/>
              </p:cNvSpPr>
              <p:nvPr/>
            </p:nvSpPr>
            <p:spPr>
              <a:xfrm>
                <a:off x="845000" y="546001"/>
                <a:ext cx="16597993" cy="6350099"/>
              </a:xfrm>
              <a:prstGeom prst="roundRect">
                <a:avLst/>
              </a:prstGeom>
              <a:blipFill>
                <a:blip r:embed="rId5"/>
                <a:stretch>
                  <a:fillRect/>
                </a:stretch>
              </a:blipFill>
              <a:ln>
                <a:solidFill>
                  <a:schemeClr val="accent5">
                    <a:lumMod val="60000"/>
                    <a:lumOff val="40000"/>
                  </a:schemeClr>
                </a:solidFill>
              </a:ln>
            </p:spPr>
            <p:txBody>
              <a:bodyPr/>
              <a:lstStyle/>
              <a:p>
                <a:r>
                  <a:rPr lang="en-VN">
                    <a:noFill/>
                  </a:rPr>
                  <a:t> </a:t>
                </a:r>
              </a:p>
            </p:txBody>
          </p:sp>
        </mc:Fallback>
      </mc:AlternateContent>
      <p:pic>
        <p:nvPicPr>
          <p:cNvPr id="1054" name="Picture 19">
            <a:extLst>
              <a:ext uri="{FF2B5EF4-FFF2-40B4-BE49-F238E27FC236}">
                <a16:creationId xmlns:a16="http://schemas.microsoft.com/office/drawing/2014/main" id="{95CCE2D6-0A81-A6C8-7E95-87D4A7934C3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942" y="7860155"/>
            <a:ext cx="1739493" cy="2415964"/>
          </a:xfrm>
          <a:prstGeom prst="rect">
            <a:avLst/>
          </a:prstGeom>
        </p:spPr>
      </p:pic>
      <p:pic>
        <p:nvPicPr>
          <p:cNvPr id="2" name="Picture 18">
            <a:hlinkClick r:id="rId8" action="ppaction://hlinksldjump"/>
            <a:extLst>
              <a:ext uri="{FF2B5EF4-FFF2-40B4-BE49-F238E27FC236}">
                <a16:creationId xmlns:a16="http://schemas.microsoft.com/office/drawing/2014/main" id="{83E7B676-562B-6304-03CA-634FEF95283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5920357" y="7860155"/>
            <a:ext cx="2367644" cy="2415963"/>
          </a:xfrm>
          <a:prstGeom prst="rect">
            <a:avLst/>
          </a:prstGeom>
        </p:spPr>
      </p:pic>
    </p:spTree>
    <p:extLst>
      <p:ext uri="{BB962C8B-B14F-4D97-AF65-F5344CB8AC3E}">
        <p14:creationId xmlns:p14="http://schemas.microsoft.com/office/powerpoint/2010/main" val="743369748"/>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51"/>
                                        </p:tgtEl>
                                        <p:attrNameLst>
                                          <p:attrName>style.visibility</p:attrName>
                                        </p:attrNameLst>
                                      </p:cBhvr>
                                      <p:to>
                                        <p:strVal val="visible"/>
                                      </p:to>
                                    </p:set>
                                    <p:animEffect transition="in" filter="barn(inVertical)">
                                      <p:cBhvr>
                                        <p:cTn id="7" dur="500"/>
                                        <p:tgtEl>
                                          <p:spTgt spid="105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50"/>
                                        </p:tgtEl>
                                        <p:attrNameLst>
                                          <p:attrName>style.visibility</p:attrName>
                                        </p:attrNameLst>
                                      </p:cBhvr>
                                      <p:to>
                                        <p:strVal val="visible"/>
                                      </p:to>
                                    </p:set>
                                    <p:animEffect transition="in" filter="barn(inVertical)">
                                      <p:cBhvr>
                                        <p:cTn id="12" dur="500"/>
                                        <p:tgtEl>
                                          <p:spTgt spid="1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 grpId="0" animBg="1"/>
      <p:bldP spid="105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1584</TotalTime>
  <Words>1375</Words>
  <Application>Microsoft Office PowerPoint</Application>
  <PresentationFormat>Custom</PresentationFormat>
  <Paragraphs>100</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Cambria Math</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Administrator</cp:lastModifiedBy>
  <cp:revision>8</cp:revision>
  <dcterms:created xsi:type="dcterms:W3CDTF">2006-08-16T00:00:00Z</dcterms:created>
  <dcterms:modified xsi:type="dcterms:W3CDTF">2024-10-31T15:29:44Z</dcterms:modified>
  <dc:identifier>DAGGqX3u_uY</dc:identifier>
</cp:coreProperties>
</file>