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8"/>
  </p:notesMasterIdLst>
  <p:sldIdLst>
    <p:sldId id="388" r:id="rId3"/>
    <p:sldId id="389" r:id="rId4"/>
    <p:sldId id="257" r:id="rId5"/>
    <p:sldId id="330" r:id="rId6"/>
    <p:sldId id="403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mbria Math" panose="02040503050406030204" pitchFamily="18" charset="0"/>
      <p:regular r:id="rId15"/>
    </p:embeddedFont>
    <p:embeddedFont>
      <p:font typeface="Open Sans" panose="020B0606030504020204" pitchFamily="3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7A5CB-667E-4DF3-8461-350DEF112C7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99C29-D0A8-4F91-A547-30E989B7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4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0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13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71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04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8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33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41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5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4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72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5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9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10" Type="http://schemas.openxmlformats.org/officeDocument/2006/relationships/image" Target="../media/image1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10" Type="http://schemas.openxmlformats.org/officeDocument/2006/relationships/image" Target="../media/image6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0.svg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8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5" y="4219097"/>
            <a:ext cx="4401504" cy="4401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294" y="0"/>
            <a:ext cx="4286250" cy="428625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241233" y="726218"/>
            <a:ext cx="11760518" cy="241173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1. Nghiệm của hệ PT 			     là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" y="2404622"/>
            <a:ext cx="2401059" cy="241173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26681" y="8586095"/>
            <a:ext cx="4281387" cy="126274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(x;y) = (4;-2)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48" y="4219097"/>
            <a:ext cx="4401504" cy="4401504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840865" y="8586095"/>
            <a:ext cx="4161269" cy="126274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B.(x;y) = (2;4)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90" y="4219097"/>
            <a:ext cx="4401504" cy="440150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9089308" y="8586095"/>
            <a:ext cx="4161269" cy="126274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(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x;y) = (-2;4)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633" y="4219097"/>
            <a:ext cx="4401504" cy="4401504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13337750" y="8586095"/>
            <a:ext cx="4161269" cy="126274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.(x;y) = (-4;2)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510341"/>
              </p:ext>
            </p:extLst>
          </p:nvPr>
        </p:nvGraphicFramePr>
        <p:xfrm>
          <a:off x="9051925" y="1081088"/>
          <a:ext cx="3024188" cy="182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9" imgW="850680" imgH="507960" progId="Equation.DSMT4">
                  <p:embed/>
                </p:oleObj>
              </mc:Choice>
              <mc:Fallback>
                <p:oleObj name="Equation" r:id="rId9" imgW="85068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1925" y="1081088"/>
                        <a:ext cx="3024188" cy="1820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056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5" y="4219097"/>
            <a:ext cx="4401504" cy="4401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-211042"/>
            <a:ext cx="4286250" cy="428625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2241232" y="726218"/>
            <a:ext cx="12541567" cy="241173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 Số nghiệm của hệ PT				là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" y="2404622"/>
            <a:ext cx="2401059" cy="241173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592423" y="8586095"/>
            <a:ext cx="4161269" cy="126274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Vô nghiệm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56" y="3610487"/>
            <a:ext cx="4401504" cy="4401504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840865" y="8586095"/>
            <a:ext cx="4161269" cy="126274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 nghiệm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90" y="4219097"/>
            <a:ext cx="4401504" cy="440150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9089308" y="8586095"/>
            <a:ext cx="4161269" cy="126274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Vô số nghiệm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633" y="4219097"/>
            <a:ext cx="4401504" cy="4401504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13337750" y="8586095"/>
            <a:ext cx="4161269" cy="126274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 nghiệm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591445"/>
              </p:ext>
            </p:extLst>
          </p:nvPr>
        </p:nvGraphicFramePr>
        <p:xfrm>
          <a:off x="10135025" y="726218"/>
          <a:ext cx="3077528" cy="221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9" imgW="711200" imgH="508000" progId="Equation.DSMT4">
                  <p:embed/>
                </p:oleObj>
              </mc:Choice>
              <mc:Fallback>
                <p:oleObj name="Equation" r:id="rId9" imgW="711200" imgH="50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5025" y="726218"/>
                        <a:ext cx="3077528" cy="22158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473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648200" y="265083"/>
            <a:ext cx="9220201" cy="1447800"/>
            <a:chOff x="5420131" y="238626"/>
            <a:chExt cx="5765227" cy="1447800"/>
          </a:xfrm>
        </p:grpSpPr>
        <p:sp>
          <p:nvSpPr>
            <p:cNvPr id="21" name="Rounded Rectangle 20"/>
            <p:cNvSpPr/>
            <p:nvPr/>
          </p:nvSpPr>
          <p:spPr>
            <a:xfrm>
              <a:off x="5420131" y="238626"/>
              <a:ext cx="5765227" cy="1447800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5"/>
            <p:cNvSpPr txBox="1"/>
            <p:nvPr/>
          </p:nvSpPr>
          <p:spPr>
            <a:xfrm>
              <a:off x="5638801" y="342900"/>
              <a:ext cx="5334000" cy="10985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6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toán mở đầu</a:t>
              </a:r>
              <a:endPara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60355" y="2226199"/>
                <a:ext cx="15595889" cy="5093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vật có khối lượng 124g và thể tích 15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hợp kim của đồng và kẽm. Tính xem trong đó có bao nhiêu gam đồng và bao nhiêu gam kẽm, biết rằng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đồng nặng 8,9g và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kẽm nặng 7g.</a:t>
                </a:r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4000" u="sng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355" y="2226199"/>
                <a:ext cx="15595889" cy="5093702"/>
              </a:xfrm>
              <a:prstGeom prst="rect">
                <a:avLst/>
              </a:prstGeom>
              <a:blipFill rotWithShape="0">
                <a:blip r:embed="rId2"/>
                <a:stretch>
                  <a:fillRect l="-1407" r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297400" y="695121"/>
            <a:ext cx="1173320" cy="1045322"/>
          </a:xfrm>
          <a:prstGeom prst="rect">
            <a:avLst/>
          </a:prstGeom>
        </p:spPr>
      </p:pic>
      <p:pic>
        <p:nvPicPr>
          <p:cNvPr id="2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585125">
            <a:off x="258002" y="561563"/>
            <a:ext cx="2183861" cy="559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624" y="586594"/>
            <a:ext cx="1554615" cy="1438781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57852" flipH="1">
            <a:off x="17140829" y="8369615"/>
            <a:ext cx="1124729" cy="164960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6915"/>
            <a:ext cx="10167940" cy="1377085"/>
            <a:chOff x="3570122" y="3083563"/>
            <a:chExt cx="10167940" cy="2120094"/>
          </a:xfrm>
        </p:grpSpPr>
        <p:grpSp>
          <p:nvGrpSpPr>
            <p:cNvPr id="40" name="Group 4"/>
            <p:cNvGrpSpPr/>
            <p:nvPr/>
          </p:nvGrpSpPr>
          <p:grpSpPr>
            <a:xfrm>
              <a:off x="3570122" y="3083563"/>
              <a:ext cx="10167940" cy="2120094"/>
              <a:chOff x="530603" y="155989"/>
              <a:chExt cx="6400205" cy="1993384"/>
            </a:xfrm>
          </p:grpSpPr>
          <p:sp>
            <p:nvSpPr>
              <p:cNvPr id="42" name="Freeform 5"/>
              <p:cNvSpPr/>
              <p:nvPr/>
            </p:nvSpPr>
            <p:spPr>
              <a:xfrm>
                <a:off x="530603" y="155989"/>
                <a:ext cx="6379220" cy="1894844"/>
              </a:xfrm>
              <a:custGeom>
                <a:avLst/>
                <a:gdLst/>
                <a:ahLst/>
                <a:cxnLst/>
                <a:rect l="l" t="t" r="r" b="b"/>
                <a:pathLst>
                  <a:path w="8560165" h="2195620">
                    <a:moveTo>
                      <a:pt x="7603220" y="2195620"/>
                    </a:moveTo>
                    <a:lnTo>
                      <a:pt x="956945" y="2195620"/>
                    </a:lnTo>
                    <a:cubicBezTo>
                      <a:pt x="428371" y="2195620"/>
                      <a:pt x="0" y="1767122"/>
                      <a:pt x="0" y="1097810"/>
                    </a:cubicBezTo>
                    <a:lnTo>
                      <a:pt x="0" y="109781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603220" y="0"/>
                    </a:lnTo>
                    <a:cubicBezTo>
                      <a:pt x="8131666" y="0"/>
                      <a:pt x="8560165" y="428371"/>
                      <a:pt x="8560165" y="1097810"/>
                    </a:cubicBezTo>
                    <a:lnTo>
                      <a:pt x="8560165" y="1097810"/>
                    </a:lnTo>
                    <a:cubicBezTo>
                      <a:pt x="8560165" y="1767122"/>
                      <a:pt x="8131667" y="2195620"/>
                      <a:pt x="7603220" y="2195620"/>
                    </a:cubicBezTo>
                    <a:close/>
                  </a:path>
                </a:pathLst>
              </a:custGeom>
              <a:solidFill>
                <a:srgbClr val="FFD93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6"/>
              <p:cNvSpPr/>
              <p:nvPr/>
            </p:nvSpPr>
            <p:spPr>
              <a:xfrm>
                <a:off x="551588" y="155990"/>
                <a:ext cx="6379220" cy="1993383"/>
              </a:xfrm>
              <a:custGeom>
                <a:avLst/>
                <a:gdLst/>
                <a:ahLst/>
                <a:cxnLst/>
                <a:rect l="l" t="t" r="r" b="b"/>
                <a:pathLst>
                  <a:path w="8585565" h="2221020">
                    <a:moveTo>
                      <a:pt x="7615920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110510"/>
                    </a:cubicBezTo>
                    <a:cubicBezTo>
                      <a:pt x="0" y="1786045"/>
                      <a:pt x="434975" y="2221020"/>
                      <a:pt x="969645" y="2221020"/>
                    </a:cubicBezTo>
                    <a:lnTo>
                      <a:pt x="7615920" y="2221020"/>
                    </a:lnTo>
                    <a:cubicBezTo>
                      <a:pt x="8150590" y="2221020"/>
                      <a:pt x="8585565" y="1786045"/>
                      <a:pt x="8585565" y="1110510"/>
                    </a:cubicBezTo>
                    <a:cubicBezTo>
                      <a:pt x="8585565" y="434975"/>
                      <a:pt x="8150590" y="0"/>
                      <a:pt x="7615920" y="0"/>
                    </a:cubicBezTo>
                    <a:close/>
                    <a:moveTo>
                      <a:pt x="7615920" y="2195620"/>
                    </a:moveTo>
                    <a:lnTo>
                      <a:pt x="969645" y="2195620"/>
                    </a:lnTo>
                    <a:cubicBezTo>
                      <a:pt x="448945" y="2195620"/>
                      <a:pt x="25400" y="1772075"/>
                      <a:pt x="25400" y="111051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615920" y="25400"/>
                    </a:lnTo>
                    <a:cubicBezTo>
                      <a:pt x="8136620" y="25400"/>
                      <a:pt x="8560165" y="448945"/>
                      <a:pt x="8560165" y="1110510"/>
                    </a:cubicBezTo>
                    <a:cubicBezTo>
                      <a:pt x="8560165" y="1772075"/>
                      <a:pt x="8136620" y="2195620"/>
                      <a:pt x="7615920" y="2195620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652064" y="3222458"/>
              <a:ext cx="9970718" cy="11846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lang="nl-NL" sz="54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Vận dụng: Bài 1.17 SGK/23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0323" y="8129435"/>
            <a:ext cx="4298274" cy="2157565"/>
          </a:xfrm>
          <a:prstGeom prst="rect">
            <a:avLst/>
          </a:prstGeom>
        </p:spPr>
      </p:pic>
      <p:pic>
        <p:nvPicPr>
          <p:cNvPr id="4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28600" y="6210300"/>
            <a:ext cx="1173320" cy="1045322"/>
          </a:xfrm>
          <a:prstGeom prst="rect">
            <a:avLst/>
          </a:prstGeom>
        </p:spPr>
      </p:pic>
      <p:pic>
        <p:nvPicPr>
          <p:cNvPr id="4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585125">
            <a:off x="16488602" y="5427899"/>
            <a:ext cx="2183861" cy="559863"/>
          </a:xfrm>
          <a:prstGeom prst="rect">
            <a:avLst/>
          </a:prstGeom>
        </p:spPr>
      </p:pic>
      <p:pic>
        <p:nvPicPr>
          <p:cNvPr id="46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708999">
            <a:off x="16433972" y="389360"/>
            <a:ext cx="1184128" cy="174136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8060" y="1662503"/>
            <a:ext cx="1701554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Năm ngoái, hai đơn vị sản xuất nông nghiệp thu hoạch được 3 600 tấn thóc. Năm nay, hai đơn vị thu hoạch 4 095 tấn thóc. Hỏi năm nay, mỗi đơn vị thu hoạch được bao nhiêu tấn thóc, biết rằng năm nay, đơn vị thứ nhất làm vượt 15%, đơn vị thứ hai làm vượt mức 12% so với năm ngoái?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rgbClr val="313131"/>
                </a:solidFill>
                <a:effectLst/>
                <a:latin typeface="Open Sans"/>
              </a:rPr>
            </a:b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8719" y="4096992"/>
            <a:ext cx="14706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>
                <a:solidFill>
                  <a:srgbClr val="000000"/>
                </a:solidFill>
                <a:latin typeface="Open Sans"/>
              </a:rPr>
              <a:t>Gọi số thóc của hai đơn vị thu hoạch được trong năm ngoái lần lượt là x, y (tấn thóc) (x, y &gt; 0).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>
                <a:solidFill>
                  <a:srgbClr val="000000"/>
                </a:solidFill>
                <a:latin typeface="Open Sans"/>
              </a:rPr>
              <a:t>Năm ngoái, hai đơn vị sản xuất nông nghiệp thu hoạch được 3 600 tấn thóc nên ta có phương trình x + y = 3 600 (tấn thóc).   (1)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>
                <a:solidFill>
                  <a:srgbClr val="000000"/>
                </a:solidFill>
                <a:latin typeface="Open Sans"/>
              </a:rPr>
              <a:t>Năm nay đội thứ nhất làm vượt mức 15%  so với năm ngoái nên năm nay đội sẽ thu hoạch được 115%x = 1,15x (tấn thóc).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>
                <a:solidFill>
                  <a:srgbClr val="000000"/>
                </a:solidFill>
                <a:latin typeface="Open Sans"/>
              </a:rPr>
              <a:t>Đội thứ hai làm vượt mức 12%  so với năm ngoái nên năm nay đội sẽ thu hoạch được 112%y = 1,12y (tấn thóc).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>
                <a:solidFill>
                  <a:srgbClr val="000000"/>
                </a:solidFill>
                <a:latin typeface="Open Sans"/>
              </a:rPr>
              <a:t>Nên năm nay hai đội thu hoạch được 4 095 tấn thóc, ta có</a:t>
            </a:r>
            <a:endParaRPr lang="en-US" sz="360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vi-VN" sz="3600">
                <a:solidFill>
                  <a:srgbClr val="000000"/>
                </a:solidFill>
                <a:latin typeface="Open Sans"/>
              </a:rPr>
              <a:t> phương trình 1,15x + 1,12y = 4095.	(2)</a:t>
            </a:r>
            <a:endParaRPr lang="vi-VN" sz="3600" b="0" i="0">
              <a:solidFill>
                <a:srgbClr val="000000"/>
              </a:solidFill>
              <a:effectLst/>
              <a:latin typeface="Open Sans"/>
            </a:endParaRPr>
          </a:p>
        </p:txBody>
      </p:sp>
      <p:grpSp>
        <p:nvGrpSpPr>
          <p:cNvPr id="19" name="Google Shape;305;p14"/>
          <p:cNvGrpSpPr/>
          <p:nvPr/>
        </p:nvGrpSpPr>
        <p:grpSpPr>
          <a:xfrm flipH="1">
            <a:off x="-89812" y="4119050"/>
            <a:ext cx="1699513" cy="1188276"/>
            <a:chOff x="7890477" y="787864"/>
            <a:chExt cx="2022200" cy="1289304"/>
          </a:xfrm>
        </p:grpSpPr>
        <p:pic>
          <p:nvPicPr>
            <p:cNvPr id="20" name="Google Shape;306;p1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934187" y="787864"/>
              <a:ext cx="1912845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307;p14"/>
            <p:cNvSpPr txBox="1"/>
            <p:nvPr/>
          </p:nvSpPr>
          <p:spPr>
            <a:xfrm>
              <a:off x="7890477" y="870543"/>
              <a:ext cx="2022200" cy="707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65594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6915"/>
            <a:ext cx="10167940" cy="1377085"/>
            <a:chOff x="3570122" y="3083563"/>
            <a:chExt cx="10167940" cy="2120094"/>
          </a:xfrm>
        </p:grpSpPr>
        <p:grpSp>
          <p:nvGrpSpPr>
            <p:cNvPr id="40" name="Group 4"/>
            <p:cNvGrpSpPr/>
            <p:nvPr/>
          </p:nvGrpSpPr>
          <p:grpSpPr>
            <a:xfrm>
              <a:off x="3570122" y="3083563"/>
              <a:ext cx="10167940" cy="2120094"/>
              <a:chOff x="530603" y="155989"/>
              <a:chExt cx="6400205" cy="1993384"/>
            </a:xfrm>
          </p:grpSpPr>
          <p:sp>
            <p:nvSpPr>
              <p:cNvPr id="42" name="Freeform 5"/>
              <p:cNvSpPr/>
              <p:nvPr/>
            </p:nvSpPr>
            <p:spPr>
              <a:xfrm>
                <a:off x="530603" y="155989"/>
                <a:ext cx="6379220" cy="1894844"/>
              </a:xfrm>
              <a:custGeom>
                <a:avLst/>
                <a:gdLst/>
                <a:ahLst/>
                <a:cxnLst/>
                <a:rect l="l" t="t" r="r" b="b"/>
                <a:pathLst>
                  <a:path w="8560165" h="2195620">
                    <a:moveTo>
                      <a:pt x="7603220" y="2195620"/>
                    </a:moveTo>
                    <a:lnTo>
                      <a:pt x="956945" y="2195620"/>
                    </a:lnTo>
                    <a:cubicBezTo>
                      <a:pt x="428371" y="2195620"/>
                      <a:pt x="0" y="1767122"/>
                      <a:pt x="0" y="1097810"/>
                    </a:cubicBezTo>
                    <a:lnTo>
                      <a:pt x="0" y="109781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603220" y="0"/>
                    </a:lnTo>
                    <a:cubicBezTo>
                      <a:pt x="8131666" y="0"/>
                      <a:pt x="8560165" y="428371"/>
                      <a:pt x="8560165" y="1097810"/>
                    </a:cubicBezTo>
                    <a:lnTo>
                      <a:pt x="8560165" y="1097810"/>
                    </a:lnTo>
                    <a:cubicBezTo>
                      <a:pt x="8560165" y="1767122"/>
                      <a:pt x="8131667" y="2195620"/>
                      <a:pt x="7603220" y="2195620"/>
                    </a:cubicBezTo>
                    <a:close/>
                  </a:path>
                </a:pathLst>
              </a:custGeom>
              <a:solidFill>
                <a:srgbClr val="FFD93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6"/>
              <p:cNvSpPr/>
              <p:nvPr/>
            </p:nvSpPr>
            <p:spPr>
              <a:xfrm>
                <a:off x="551588" y="155990"/>
                <a:ext cx="6379220" cy="1993383"/>
              </a:xfrm>
              <a:custGeom>
                <a:avLst/>
                <a:gdLst/>
                <a:ahLst/>
                <a:cxnLst/>
                <a:rect l="l" t="t" r="r" b="b"/>
                <a:pathLst>
                  <a:path w="8585565" h="2221020">
                    <a:moveTo>
                      <a:pt x="7615920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110510"/>
                    </a:cubicBezTo>
                    <a:cubicBezTo>
                      <a:pt x="0" y="1786045"/>
                      <a:pt x="434975" y="2221020"/>
                      <a:pt x="969645" y="2221020"/>
                    </a:cubicBezTo>
                    <a:lnTo>
                      <a:pt x="7615920" y="2221020"/>
                    </a:lnTo>
                    <a:cubicBezTo>
                      <a:pt x="8150590" y="2221020"/>
                      <a:pt x="8585565" y="1786045"/>
                      <a:pt x="8585565" y="1110510"/>
                    </a:cubicBezTo>
                    <a:cubicBezTo>
                      <a:pt x="8585565" y="434975"/>
                      <a:pt x="8150590" y="0"/>
                      <a:pt x="7615920" y="0"/>
                    </a:cubicBezTo>
                    <a:close/>
                    <a:moveTo>
                      <a:pt x="7615920" y="2195620"/>
                    </a:moveTo>
                    <a:lnTo>
                      <a:pt x="969645" y="2195620"/>
                    </a:lnTo>
                    <a:cubicBezTo>
                      <a:pt x="448945" y="2195620"/>
                      <a:pt x="25400" y="1772075"/>
                      <a:pt x="25400" y="111051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615920" y="25400"/>
                    </a:lnTo>
                    <a:cubicBezTo>
                      <a:pt x="8136620" y="25400"/>
                      <a:pt x="8560165" y="448945"/>
                      <a:pt x="8560165" y="1110510"/>
                    </a:cubicBezTo>
                    <a:cubicBezTo>
                      <a:pt x="8560165" y="1772075"/>
                      <a:pt x="8136620" y="2195620"/>
                      <a:pt x="7615920" y="2195620"/>
                    </a:cubicBezTo>
                    <a:close/>
                  </a:path>
                </a:pathLst>
              </a:custGeom>
              <a:solidFill>
                <a:srgbClr val="03192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652064" y="3222458"/>
              <a:ext cx="9970718" cy="11846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lang="nl-NL" sz="54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Vận dụng: Bài 1.17 SGK/23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7400" y="7427614"/>
            <a:ext cx="4298274" cy="2157565"/>
          </a:xfrm>
          <a:prstGeom prst="rect">
            <a:avLst/>
          </a:prstGeom>
        </p:spPr>
      </p:pic>
      <p:pic>
        <p:nvPicPr>
          <p:cNvPr id="4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28600" y="6210300"/>
            <a:ext cx="1173320" cy="1045322"/>
          </a:xfrm>
          <a:prstGeom prst="rect">
            <a:avLst/>
          </a:prstGeom>
        </p:spPr>
      </p:pic>
      <p:pic>
        <p:nvPicPr>
          <p:cNvPr id="4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585125">
            <a:off x="16488602" y="5427899"/>
            <a:ext cx="2183861" cy="559863"/>
          </a:xfrm>
          <a:prstGeom prst="rect">
            <a:avLst/>
          </a:prstGeom>
        </p:spPr>
      </p:pic>
      <p:pic>
        <p:nvPicPr>
          <p:cNvPr id="46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708999">
            <a:off x="16433972" y="389360"/>
            <a:ext cx="1184128" cy="174136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8060" y="1662503"/>
            <a:ext cx="1701554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Năm ngoái, hai đơn vị sản xuất nông nghiệp thu hoạch được 3 600 tấn thóc. Năm nay, hai đơn vị thu hoạch 4 095 tấn thóc. Hỏi năm nay, mỗi đơn vị thu hoạch được bao nhiêu tấn thóc, biết rằng năm nay, đơn vị thứ nhất làm vượt 15%, đơn vị thứ hai làm vượt mức 12% so với năm ngoái?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rgbClr val="313131"/>
                </a:solidFill>
                <a:effectLst/>
                <a:latin typeface="Open Sans"/>
              </a:rPr>
            </a:b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9" name="Google Shape;305;p14"/>
          <p:cNvGrpSpPr/>
          <p:nvPr/>
        </p:nvGrpSpPr>
        <p:grpSpPr>
          <a:xfrm flipH="1">
            <a:off x="-89812" y="4119050"/>
            <a:ext cx="1699513" cy="1188276"/>
            <a:chOff x="7890477" y="787864"/>
            <a:chExt cx="2022200" cy="1289304"/>
          </a:xfrm>
        </p:grpSpPr>
        <p:pic>
          <p:nvPicPr>
            <p:cNvPr id="20" name="Google Shape;306;p1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934187" y="787864"/>
              <a:ext cx="1912845" cy="1289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307;p14"/>
            <p:cNvSpPr txBox="1"/>
            <p:nvPr/>
          </p:nvSpPr>
          <p:spPr>
            <a:xfrm>
              <a:off x="7890477" y="870543"/>
              <a:ext cx="2022200" cy="707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Giải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72966" y="4015388"/>
            <a:ext cx="1538447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>
                <a:solidFill>
                  <a:srgbClr val="000000"/>
                </a:solidFill>
                <a:latin typeface="Open Sans"/>
              </a:rPr>
              <a:t>Từ (1) và (2), ta có hệ phương trình: </a:t>
            </a:r>
            <a:endParaRPr lang="en-US" sz="320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>
                <a:solidFill>
                  <a:srgbClr val="000000"/>
                </a:solidFill>
                <a:latin typeface="Open Sans"/>
              </a:rPr>
              <a:t>Từ phương trình thứ nhất ta có y = 3 600 – x. Thế vào phương trình thứ hai, ta được</a:t>
            </a:r>
            <a:r>
              <a:rPr lang="en-US" sz="3200">
                <a:solidFill>
                  <a:srgbClr val="000000"/>
                </a:solidFill>
                <a:latin typeface="Open Sans"/>
              </a:rPr>
              <a:t>  </a:t>
            </a:r>
            <a:r>
              <a:rPr lang="vi-VN" sz="3200">
                <a:solidFill>
                  <a:srgbClr val="000000"/>
                </a:solidFill>
                <a:latin typeface="Open Sans"/>
              </a:rPr>
              <a:t>1,15x + 1,12(3 600 – x) = 4 095, tức là 0,03x + 4 032 = 4 095.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>
                <a:solidFill>
                  <a:srgbClr val="000000"/>
                </a:solidFill>
                <a:latin typeface="Open Sans"/>
              </a:rPr>
              <a:t>Suy ra 0,03x = 63 hay x = 2 100 (thỏa mãn điều kiện).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>
                <a:solidFill>
                  <a:srgbClr val="000000"/>
                </a:solidFill>
                <a:latin typeface="Open Sans"/>
              </a:rPr>
              <a:t>Từ đó y = 3 600 – 2 100 = 2415 (thỏa mãn điều kiện).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>
                <a:solidFill>
                  <a:srgbClr val="000000"/>
                </a:solidFill>
                <a:latin typeface="Open Sans"/>
              </a:rPr>
              <a:t>Vậy năm nay đội thứ nhất thu hoạch được 2415 tấn thóc,</a:t>
            </a:r>
            <a:endParaRPr lang="en-US" sz="320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>
                <a:solidFill>
                  <a:srgbClr val="000000"/>
                </a:solidFill>
                <a:latin typeface="Open Sans"/>
              </a:rPr>
              <a:t> đội thứ hai thu hoạch được 1680 tấn thóc.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420262"/>
              </p:ext>
            </p:extLst>
          </p:nvPr>
        </p:nvGraphicFramePr>
        <p:xfrm>
          <a:off x="8897914" y="4195250"/>
          <a:ext cx="4735512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11" imgW="1638000" imgH="507960" progId="Equation.DSMT4">
                  <p:embed/>
                </p:oleObj>
              </mc:Choice>
              <mc:Fallback>
                <p:oleObj name="Equation" r:id="rId11" imgW="16380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7914" y="4195250"/>
                        <a:ext cx="4735512" cy="149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689983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6152</TotalTime>
  <Words>572</Words>
  <Application>Microsoft Office PowerPoint</Application>
  <PresentationFormat>Custom</PresentationFormat>
  <Paragraphs>33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Cambria Math</vt:lpstr>
      <vt:lpstr>Calibri Light</vt:lpstr>
      <vt:lpstr>Open Sans</vt:lpstr>
      <vt:lpstr>Times New Roman</vt:lpstr>
      <vt:lpstr>Calibri</vt:lpstr>
      <vt:lpstr>Arial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Administrator</cp:lastModifiedBy>
  <cp:revision>59</cp:revision>
  <dcterms:created xsi:type="dcterms:W3CDTF">2006-08-16T00:00:00Z</dcterms:created>
  <dcterms:modified xsi:type="dcterms:W3CDTF">2024-09-04T14:59:42Z</dcterms:modified>
  <dc:identifier>DAFWAZhnXwQ</dc:identifier>
</cp:coreProperties>
</file>