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2"/>
    <p:sldId id="288" r:id="rId3"/>
    <p:sldId id="291" r:id="rId4"/>
    <p:sldId id="292" r:id="rId5"/>
    <p:sldId id="293" r:id="rId6"/>
    <p:sldId id="294" r:id="rId7"/>
    <p:sldId id="295" r:id="rId8"/>
    <p:sldId id="260" r:id="rId9"/>
    <p:sldId id="261" r:id="rId10"/>
    <p:sldId id="299" r:id="rId11"/>
    <p:sldId id="300" r:id="rId12"/>
    <p:sldId id="301" r:id="rId13"/>
    <p:sldId id="302" r:id="rId14"/>
    <p:sldId id="303" r:id="rId15"/>
    <p:sldId id="304" r:id="rId16"/>
    <p:sldId id="307" r:id="rId17"/>
    <p:sldId id="305" r:id="rId18"/>
    <p:sldId id="306" r:id="rId19"/>
    <p:sldId id="308" r:id="rId20"/>
    <p:sldId id="309"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p:cViewPr varScale="1">
        <p:scale>
          <a:sx n="85" d="100"/>
          <a:sy n="85" d="100"/>
        </p:scale>
        <p:origin x="138" y="84"/>
      </p:cViewPr>
      <p:guideLst>
        <p:guide orient="horz" pos="21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B98D1D-9FB5-4876-9FF1-A83A3F1973E5}"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7479319" y="4074174"/>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8"/>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98D1D-9FB5-4876-9FF1-A83A3F1973E5}"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8B98D1D-9FB5-4876-9FF1-A83A3F1973E5}"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09" y="3429000"/>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0"/>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B98D1D-9FB5-4876-9FF1-A83A3F1973E5}" type="datetimeFigureOut">
              <a:rPr lang="en-US" smtClean="0"/>
              <a:t>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98D1D-9FB5-4876-9FF1-A83A3F1973E5}" type="datetimeFigureOut">
              <a:rPr lang="en-US" smtClean="0"/>
              <a:t>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fld id="{28B98D1D-9FB5-4876-9FF1-A83A3F1973E5}" type="datetimeFigureOut">
              <a:rPr lang="en-US" smtClean="0"/>
              <a:t>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8B98D1D-9FB5-4876-9FF1-A83A3F1973E5}"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4" name="Text Placeholder 3"/>
          <p:cNvSpPr>
            <a:spLocks noGrp="1"/>
          </p:cNvSpPr>
          <p:nvPr>
            <p:ph type="body" sz="half" idx="2"/>
          </p:nvPr>
        </p:nvSpPr>
        <p:spPr>
          <a:xfrm>
            <a:off x="1219200" y="3581400"/>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6498873"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1"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98D1D-9FB5-4876-9FF1-A83A3F1973E5}"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000">
                <a:solidFill>
                  <a:schemeClr val="tx2"/>
                </a:solidFill>
              </a:defRPr>
            </a:lvl1pPr>
          </a:lstStyle>
          <a:p>
            <a:fld id="{28B98D1D-9FB5-4876-9FF1-A83A3F1973E5}" type="datetimeFigureOut">
              <a:rPr lang="en-US" smtClean="0"/>
              <a:t>3/3/2022</a:t>
            </a:fld>
            <a:endParaRPr lang="en-US"/>
          </a:p>
        </p:txBody>
      </p:sp>
      <p:sp>
        <p:nvSpPr>
          <p:cNvPr id="5" name="Footer Placeholder 4"/>
          <p:cNvSpPr>
            <a:spLocks noGrp="1"/>
          </p:cNvSpPr>
          <p:nvPr>
            <p:ph type="ftr" sz="quarter" idx="3"/>
          </p:nvPr>
        </p:nvSpPr>
        <p:spPr>
          <a:xfrm>
            <a:off x="258184" y="6250164"/>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3"/>
            <a:ext cx="1549101" cy="365125"/>
          </a:xfrm>
          <a:prstGeom prst="rect">
            <a:avLst/>
          </a:prstGeom>
        </p:spPr>
        <p:txBody>
          <a:bodyPr vert="horz" lIns="91440" tIns="45720" rIns="91440" bIns="45720" rtlCol="0" anchor="ctr"/>
          <a:lstStyle>
            <a:lvl1pPr algn="ctr">
              <a:defRPr sz="1000">
                <a:solidFill>
                  <a:schemeClr val="tx2"/>
                </a:solidFill>
              </a:defRPr>
            </a:lvl1pPr>
          </a:lstStyle>
          <a:p>
            <a:fld id="{2DCD4974-C66C-4994-B19B-BEB30953D426}" type="slidenum">
              <a:rPr lang="en-US" smtClean="0"/>
              <a:t>‹#›</a:t>
            </a:fld>
            <a:endParaRPr lang="en-US"/>
          </a:p>
        </p:txBody>
      </p:sp>
      <p:sp>
        <p:nvSpPr>
          <p:cNvPr id="3" name="Text Placeholder 2"/>
          <p:cNvSpPr>
            <a:spLocks noGrp="1"/>
          </p:cNvSpPr>
          <p:nvPr>
            <p:ph type="body" idx="1"/>
          </p:nvPr>
        </p:nvSpPr>
        <p:spPr>
          <a:xfrm>
            <a:off x="1162756"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84380" cy="68580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12700" y="76200"/>
            <a:ext cx="12179300" cy="919480"/>
          </a:xfrm>
        </p:spPr>
        <p:style>
          <a:lnRef idx="1">
            <a:schemeClr val="accent5"/>
          </a:lnRef>
          <a:fillRef idx="2">
            <a:schemeClr val="accent5"/>
          </a:fillRef>
          <a:effectRef idx="1">
            <a:schemeClr val="accent5"/>
          </a:effectRef>
          <a:fontRef idx="minor">
            <a:schemeClr val="dk1"/>
          </a:fontRef>
        </p:style>
        <p:txBody>
          <a:bodyPr>
            <a:noAutofit/>
          </a:bodyPr>
          <a:lstStyle/>
          <a:p>
            <a:r>
              <a:rPr lang="en-US" sz="4600" b="1" smtClean="0">
                <a:solidFill>
                  <a:srgbClr val="FF0000"/>
                </a:solidFill>
                <a:latin typeface="Algerian" panose="04020705040A02060702" charset="0"/>
                <a:cs typeface="Algerian" panose="04020705040A02060702" charset="0"/>
              </a:rPr>
              <a:t>CHỦ ĐỀ 10: NĂNG LƯỢNG VÀ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33781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b</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Thế</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r>
              <a:rPr lang="vi-VN" altLang="en-US" sz="4000" b="1" smtClean="0">
                <a:solidFill>
                  <a:srgbClr val="FF0000"/>
                </a:solidFill>
                <a:latin typeface="Times New Roman" panose="02020603050405020304" pitchFamily="18" charset="0"/>
                <a:cs typeface="Times New Roman" panose="02020603050405020304" pitchFamily="18" charset="0"/>
              </a:rPr>
              <a:t> hấp dẫn</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hấp dẫn là năng lượng có được khi vật ở trên cao so với mặt đất.</a:t>
            </a:r>
          </a:p>
        </p:txBody>
      </p:sp>
      <p:sp>
        <p:nvSpPr>
          <p:cNvPr id="4" name="Text Box 3"/>
          <p:cNvSpPr txBox="1"/>
          <p:nvPr/>
        </p:nvSpPr>
        <p:spPr>
          <a:xfrm>
            <a:off x="609600" y="3810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Quả bóng bay, bóng đèn trên trần nhà, nhảy dù,....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29082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c</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Thế</a:t>
            </a:r>
            <a:r>
              <a:rPr lang="en-US" sz="4000" b="1" smtClean="0">
                <a:solidFill>
                  <a:srgbClr val="FF0000"/>
                </a:solidFill>
                <a:latin typeface="Times New Roman" panose="02020603050405020304" pitchFamily="18" charset="0"/>
                <a:cs typeface="Times New Roman" panose="02020603050405020304" pitchFamily="18" charset="0"/>
                <a:sym typeface="+mn-ea"/>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n</a:t>
            </a:r>
            <a:r>
              <a:rPr lang="en-US" sz="4000" b="1" smtClean="0">
                <a:solidFill>
                  <a:srgbClr val="FF0000"/>
                </a:solidFill>
                <a:latin typeface="Times New Roman" panose="02020603050405020304" pitchFamily="18" charset="0"/>
                <a:cs typeface="Times New Roman" panose="02020603050405020304" pitchFamily="18" charset="0"/>
                <a:sym typeface="+mn-ea"/>
              </a:rPr>
              <a:t>ăng</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 đàn hồi</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đàn hồi là năng lượng có được khi vật bị biến dạng</a:t>
            </a:r>
          </a:p>
        </p:txBody>
      </p:sp>
      <p:sp>
        <p:nvSpPr>
          <p:cNvPr id="4" name="Text Box 3"/>
          <p:cNvSpPr txBox="1"/>
          <p:nvPr/>
        </p:nvSpPr>
        <p:spPr>
          <a:xfrm>
            <a:off x="609600" y="38862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Nệm bị lún, dây thun bị kéo dãn, bắn cung,...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Quang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Quang năng là năng lượng có được khi vật phát ra ánh sáng</a:t>
            </a:r>
          </a:p>
        </p:txBody>
      </p:sp>
      <p:sp>
        <p:nvSpPr>
          <p:cNvPr id="4" name="Text Box 3"/>
          <p:cNvSpPr txBox="1"/>
          <p:nvPr/>
        </p:nvSpPr>
        <p:spPr>
          <a:xfrm>
            <a:off x="609600" y="37338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Bóng đèn đang sáng, đom đóm, mặt trời ban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e</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Nhiệt</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Nhiệt năng là năng lượng có được khi vật nóng lên.</a:t>
            </a:r>
          </a:p>
        </p:txBody>
      </p:sp>
      <p:sp>
        <p:nvSpPr>
          <p:cNvPr id="4" name="Text Box 3"/>
          <p:cNvSpPr txBox="1"/>
          <p:nvPr/>
        </p:nvSpPr>
        <p:spPr>
          <a:xfrm>
            <a:off x="609600" y="3352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Nước nóng, nấu cơm, bóng đèn nóng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f</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Điện</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en-US" altLang="en-US" sz="4000" i="1" dirty="0" err="1" smtClean="0">
                <a:solidFill>
                  <a:srgbClr val="7030A0"/>
                </a:solidFill>
                <a:latin typeface="Times New Roman" panose="02020603050405020304" pitchFamily="18" charset="0"/>
                <a:cs typeface="Times New Roman" panose="02020603050405020304" pitchFamily="18" charset="0"/>
                <a:sym typeface="+mn-ea"/>
              </a:rPr>
              <a:t>Điện</a:t>
            </a:r>
            <a:r>
              <a:rPr lang="vi-VN" altLang="en-US" sz="4000" i="1" dirty="0" smtClean="0">
                <a:solidFill>
                  <a:srgbClr val="7030A0"/>
                </a:solidFill>
                <a:latin typeface="Times New Roman" panose="02020603050405020304" pitchFamily="18" charset="0"/>
                <a:cs typeface="Times New Roman" panose="02020603050405020304" pitchFamily="18" charset="0"/>
                <a:sym typeface="+mn-ea"/>
              </a:rPr>
              <a:t> </a:t>
            </a:r>
            <a:r>
              <a:rPr lang="vi-VN" altLang="en-US" sz="4000" i="1" dirty="0" smtClean="0">
                <a:solidFill>
                  <a:srgbClr val="7030A0"/>
                </a:solidFill>
                <a:latin typeface="Times New Roman" panose="02020603050405020304" pitchFamily="18" charset="0"/>
                <a:cs typeface="Times New Roman" panose="02020603050405020304" pitchFamily="18" charset="0"/>
                <a:sym typeface="+mn-ea"/>
              </a:rPr>
              <a:t>năng là năng lượng có được khi vật tạo ra dòng điện</a:t>
            </a:r>
          </a:p>
        </p:txBody>
      </p:sp>
      <p:sp>
        <p:nvSpPr>
          <p:cNvPr id="4" name="Text Box 3"/>
          <p:cNvSpPr txBox="1"/>
          <p:nvPr/>
        </p:nvSpPr>
        <p:spPr>
          <a:xfrm>
            <a:off x="533400" y="36576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nhà máy thủy điện, điện gió, Ăc-quy,...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Hóa 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Hóa năng là năng lượng do quá trình biến đổi hóa học tạo ra.</a:t>
            </a:r>
          </a:p>
        </p:txBody>
      </p:sp>
      <p:sp>
        <p:nvSpPr>
          <p:cNvPr id="4" name="Text Box 3"/>
          <p:cNvSpPr txBox="1"/>
          <p:nvPr/>
        </p:nvSpPr>
        <p:spPr>
          <a:xfrm>
            <a:off x="533400" y="3733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Pin, ăn thức ăn, xăng dầu,...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21680" cy="3642995"/>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65" y="76200"/>
            <a:ext cx="6449060" cy="3530600"/>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0915"/>
            <a:ext cx="5927725" cy="3347085"/>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905" y="3454400"/>
            <a:ext cx="6330315" cy="3435350"/>
          </a:xfrm>
          <a:prstGeom prst="rect">
            <a:avLst/>
          </a:prstGeom>
          <a:ln>
            <a:noFill/>
          </a:ln>
          <a:effectLst>
            <a:softEdge rad="112500"/>
          </a:effectLst>
        </p:spPr>
      </p:pic>
      <p:sp>
        <p:nvSpPr>
          <p:cNvPr id="6" name="Title 5"/>
          <p:cNvSpPr>
            <a:spLocks noGrp="1"/>
          </p:cNvSpPr>
          <p:nvPr/>
        </p:nvSpPr>
        <p:spPr>
          <a:xfrm>
            <a:off x="1524000" y="2971800"/>
            <a:ext cx="2281555" cy="49149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Động</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p:txBody>
      </p:sp>
      <p:sp>
        <p:nvSpPr>
          <p:cNvPr id="7" name="Title 5"/>
          <p:cNvSpPr>
            <a:spLocks noGrp="1"/>
          </p:cNvSpPr>
          <p:nvPr/>
        </p:nvSpPr>
        <p:spPr>
          <a:xfrm>
            <a:off x="5715000" y="2514600"/>
            <a:ext cx="2281555"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Thế</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a:p>
            <a:r>
              <a:rPr lang="vi-VN" altLang="en-US" sz="3200" b="1" smtClean="0">
                <a:solidFill>
                  <a:srgbClr val="FF0000"/>
                </a:solidFill>
                <a:latin typeface="Times New Roman" panose="02020603050405020304" pitchFamily="18" charset="0"/>
                <a:cs typeface="Times New Roman" panose="02020603050405020304" pitchFamily="18" charset="0"/>
              </a:rPr>
              <a:t>hấp dẫn</a:t>
            </a:r>
          </a:p>
        </p:txBody>
      </p:sp>
      <p:sp>
        <p:nvSpPr>
          <p:cNvPr id="10" name="Title 5"/>
          <p:cNvSpPr>
            <a:spLocks noGrp="1"/>
          </p:cNvSpPr>
          <p:nvPr/>
        </p:nvSpPr>
        <p:spPr>
          <a:xfrm>
            <a:off x="8520430" y="2561590"/>
            <a:ext cx="3539490"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Thế</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r>
              <a:rPr lang="vi-VN" altLang="en-US" sz="3200" b="1" smtClean="0">
                <a:solidFill>
                  <a:srgbClr val="FF0000"/>
                </a:solidFill>
                <a:latin typeface="Times New Roman" panose="02020603050405020304" pitchFamily="18" charset="0"/>
                <a:cs typeface="Times New Roman" panose="02020603050405020304" pitchFamily="18" charset="0"/>
              </a:rPr>
              <a:t> hấp dẫn </a:t>
            </a:r>
          </a:p>
          <a:p>
            <a:r>
              <a:rPr lang="vi-VN" altLang="en-US" sz="3200" b="1" smtClean="0">
                <a:solidFill>
                  <a:srgbClr val="FF0000"/>
                </a:solidFill>
                <a:latin typeface="Times New Roman" panose="02020603050405020304" pitchFamily="18" charset="0"/>
                <a:cs typeface="Times New Roman" panose="02020603050405020304" pitchFamily="18" charset="0"/>
              </a:rPr>
              <a:t>và động năng</a:t>
            </a:r>
          </a:p>
        </p:txBody>
      </p:sp>
      <p:sp>
        <p:nvSpPr>
          <p:cNvPr id="11" name="Title 5"/>
          <p:cNvSpPr>
            <a:spLocks noGrp="1"/>
          </p:cNvSpPr>
          <p:nvPr/>
        </p:nvSpPr>
        <p:spPr>
          <a:xfrm>
            <a:off x="1524000" y="6248400"/>
            <a:ext cx="2281555" cy="49149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Điện</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p:txBody>
      </p:sp>
      <p:sp>
        <p:nvSpPr>
          <p:cNvPr id="12" name="Title 5"/>
          <p:cNvSpPr>
            <a:spLocks noGrp="1"/>
          </p:cNvSpPr>
          <p:nvPr/>
        </p:nvSpPr>
        <p:spPr>
          <a:xfrm>
            <a:off x="6019800" y="4495800"/>
            <a:ext cx="2783840"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Nhiệt n</a:t>
            </a:r>
            <a:r>
              <a:rPr lang="en-US" sz="3200" b="1" smtClean="0">
                <a:solidFill>
                  <a:srgbClr val="FF0000"/>
                </a:solidFill>
                <a:latin typeface="Times New Roman" panose="02020603050405020304" pitchFamily="18" charset="0"/>
                <a:cs typeface="Times New Roman" panose="02020603050405020304" pitchFamily="18" charset="0"/>
              </a:rPr>
              <a:t>ăng</a:t>
            </a:r>
            <a:r>
              <a:rPr lang="vi-VN" altLang="en-US" sz="3200" b="1" smtClean="0">
                <a:solidFill>
                  <a:srgbClr val="FF0000"/>
                </a:solidFill>
                <a:latin typeface="Times New Roman" panose="02020603050405020304" pitchFamily="18" charset="0"/>
                <a:cs typeface="Times New Roman" panose="02020603050405020304" pitchFamily="18" charset="0"/>
              </a:rPr>
              <a:t> và Quang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 grpId="0" bldLvl="0" animBg="1"/>
      <p:bldP spid="11" grpId="0" bldLvl="0" animBg="1"/>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85800" y="914400"/>
            <a:ext cx="10673080" cy="2553335"/>
          </a:xfrm>
          <a:prstGeom prst="rect">
            <a:avLst/>
          </a:prstGeom>
          <a:noFill/>
        </p:spPr>
        <p:txBody>
          <a:bodyPr wrap="square" rtlCol="0" anchor="t">
            <a:spAutoFit/>
          </a:bodyPr>
          <a:lstStyle/>
          <a:p>
            <a:pPr marL="0" indent="0" algn="just">
              <a:buNone/>
            </a:pPr>
            <a:r>
              <a:rPr lang="vi-VN" altLang="en-US" sz="4000" b="1" i="1" smtClean="0">
                <a:solidFill>
                  <a:srgbClr val="FF0000"/>
                </a:solidFill>
                <a:latin typeface="Times New Roman" panose="02020603050405020304" pitchFamily="18" charset="0"/>
                <a:cs typeface="Times New Roman" panose="02020603050405020304" pitchFamily="18" charset="0"/>
                <a:sym typeface="+mn-ea"/>
              </a:rPr>
              <a:t>Em hãy nêu hoạt động hằng ngày của em có sử dụng các dạng năng lượng như động năng, thế năng hấp dẫn, thến năng đàn hồi, nhiệt năng, quang năng, hóa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228600"/>
            <a:ext cx="603758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2</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Phân loại năng lượng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1">
            <a:schemeClr val="accent5"/>
          </a:lnRef>
          <a:fillRef idx="2">
            <a:schemeClr val="accent5"/>
          </a:fillRef>
          <a:effectRef idx="1">
            <a:schemeClr val="accent5"/>
          </a:effectRef>
          <a:fontRef idx="minor">
            <a:schemeClr val="dk1"/>
          </a:fontRef>
        </p:style>
        <p:txBody>
          <a:bodyPr>
            <a:noAutofit/>
          </a:bodyPr>
          <a:lstStyle/>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4 nhóm </a:t>
            </a:r>
          </a:p>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 Thời gian: 5 phút:</a:t>
            </a:r>
          </a:p>
          <a:p>
            <a:pPr marL="0" indent="0" algn="ctr">
              <a:buNone/>
            </a:pP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1. Tìm hiểu sách giáo khoa và thảo luận về các cách phân loại năng lượng.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2.Vẽ sơ đồ tư duy về cách phân loại năng lượng vào giấy.</a:t>
            </a:r>
            <a:r>
              <a:rPr lang="vi-VN" altLang="en-US" sz="3600" i="1" u="heavy" smtClean="0">
                <a:solidFill>
                  <a:srgbClr val="7030A0"/>
                </a:solidFill>
                <a:latin typeface="Times New Roman" panose="02020603050405020304" pitchFamily="18" charset="0"/>
                <a:cs typeface="Times New Roman" panose="02020603050405020304" pitchFamily="18" charset="0"/>
              </a:rPr>
              <a:t> </a:t>
            </a:r>
            <a:endParaRPr lang="vi-VN" altLang="en-US" sz="3600" i="1" smtClean="0">
              <a:solidFill>
                <a:srgbClr val="7030A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1524000" y="0"/>
            <a:ext cx="9144000" cy="810895"/>
          </a:xfrm>
        </p:spPr>
        <p:style>
          <a:lnRef idx="1">
            <a:schemeClr val="accent3"/>
          </a:lnRef>
          <a:fillRef idx="2">
            <a:schemeClr val="accent3"/>
          </a:fillRef>
          <a:effectRef idx="1">
            <a:schemeClr val="accent3"/>
          </a:effectRef>
          <a:fontRef idx="minor">
            <a:schemeClr val="dk1"/>
          </a:fontRef>
        </p:style>
        <p:txBody>
          <a:bodyPr>
            <a:normAutofit/>
          </a:bodyPr>
          <a:lstStyle/>
          <a:p>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600200"/>
            <a:ext cx="10548620" cy="4336415"/>
          </a:xfrm>
          <a:solidFill>
            <a:schemeClr val="bg1">
              <a:lumMod val="95000"/>
            </a:schemeClr>
          </a:solidFill>
        </p:spPr>
        <p:txBody>
          <a:bodyPr>
            <a:noAutofit/>
          </a:bodyPr>
          <a:lstStyle/>
          <a:p>
            <a:pPr marL="0" indent="0">
              <a:buNone/>
            </a:pPr>
            <a:r>
              <a:rPr lang="vi-VN" altLang="en-US" sz="3600" b="1">
                <a:solidFill>
                  <a:srgbClr val="C00000"/>
                </a:solidFill>
                <a:latin typeface="Times New Roman" panose="02020603050405020304" pitchFamily="18" charset="0"/>
                <a:ea typeface="STSong" panose="02010600040101010101" charset="-122"/>
                <a:cs typeface="Times New Roman" panose="02020603050405020304" pitchFamily="18" charset="0"/>
              </a:rPr>
              <a:t>Thể lệ:</a:t>
            </a:r>
          </a:p>
          <a:p>
            <a:pPr marL="0" indent="0">
              <a:buNone/>
            </a:pPr>
            <a:r>
              <a:rPr lang="vi-VN" altLang="en-US" sz="3600">
                <a:latin typeface="Times New Roman" panose="02020603050405020304" pitchFamily="18" charset="0"/>
                <a:ea typeface="STSong" panose="02010600040101010101" charset="-122"/>
                <a:cs typeface="Times New Roman" panose="02020603050405020304" pitchFamily="18" charset="0"/>
              </a:rPr>
              <a:t>Trò chơi gồm 2 bạn tham gia. Bạn thứ nhất sẽ được phép nhìn từ chìa khóa, sau đó sẽ diễn tả bằng hành động cho bạn thứ 2 đoán trong vòng 15 giây và bạn thứ 2 sẽ đưa ra đáp án liên tục cho đến khi có đáp án chính xác. Nếu đáp đúng 2 trong 3 từ khóa các bạn sẽ dành được phần thưởng.</a:t>
            </a:r>
            <a:r>
              <a:rPr lang="vi-VN" altLang="en-US" sz="3600" u="heavy">
                <a:latin typeface="Times New Roman" panose="02020603050405020304" pitchFamily="18" charset="0"/>
                <a:ea typeface="STSong" panose="02010600040101010101" charset="-122"/>
                <a:cs typeface="Times New Roman" panose="02020603050405020304" pitchFamily="18" charset="0"/>
              </a:rPr>
              <a:t> </a:t>
            </a:r>
          </a:p>
        </p:txBody>
      </p:sp>
      <p:sp>
        <p:nvSpPr>
          <p:cNvPr id="6" name="Rectangle 5"/>
          <p:cNvSpPr/>
          <p:nvPr/>
        </p:nvSpPr>
        <p:spPr>
          <a:xfrm>
            <a:off x="3657600" y="76200"/>
            <a:ext cx="4653915" cy="1315085"/>
          </a:xfrm>
          <a:prstGeom prst="rect">
            <a:avLst/>
          </a:prstGeom>
          <a:solidFill>
            <a:schemeClr val="bg1">
              <a:lumMod val="95000"/>
            </a:schemeClr>
          </a:solidFill>
        </p:spPr>
        <p:txBody>
          <a:bodyPr wrap="square" lIns="68580" tIns="34290" rIns="68580" bIns="34290">
            <a:spAutoFit/>
          </a:bodyPr>
          <a:lstStyle/>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TRÒ CHƠI</a:t>
            </a:r>
          </a:p>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Đoán ý đồng đội</a:t>
            </a:r>
            <a:endParaRPr lang="vi-VN" altLang="en-US" sz="4050" b="1" u="heavy" dirty="0">
              <a:ln w="6600">
                <a:solidFill>
                  <a:schemeClr val="accent2"/>
                </a:solidFill>
                <a:prstDash val="solid"/>
              </a:ln>
              <a:solidFill>
                <a:schemeClr val="accent5">
                  <a:lumMod val="75000"/>
                </a:schemeClr>
              </a:solidFill>
              <a:effectLst>
                <a:outerShdw dist="38100" dir="2700000" algn="tl" rotWithShape="0">
                  <a:schemeClr val="accent2"/>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linds(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linds(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linds(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srtf_276201910"/>
          <p:cNvPicPr>
            <a:picLocks noGrp="1" noChangeAspect="1"/>
          </p:cNvPicPr>
          <p:nvPr>
            <p:ph sz="quarter" idx="13"/>
          </p:nvPr>
        </p:nvPicPr>
        <p:blipFill>
          <a:blip r:embed="rId2"/>
          <a:stretch>
            <a:fillRect/>
          </a:stretch>
        </p:blipFill>
        <p:spPr>
          <a:xfrm>
            <a:off x="6374765" y="-635"/>
            <a:ext cx="5817235" cy="6858635"/>
          </a:xfrm>
          <a:prstGeom prst="rect">
            <a:avLst/>
          </a:prstGeom>
        </p:spPr>
      </p:pic>
      <p:pic>
        <p:nvPicPr>
          <p:cNvPr id="5" name="Content Placeholder 4" descr="cach-ve-so-do-tu-duy-02"/>
          <p:cNvPicPr>
            <a:picLocks noGrp="1" noChangeAspect="1"/>
          </p:cNvPicPr>
          <p:nvPr>
            <p:ph sz="quarter" idx="14"/>
          </p:nvPr>
        </p:nvPicPr>
        <p:blipFill>
          <a:blip r:embed="rId3"/>
          <a:stretch>
            <a:fillRect/>
          </a:stretch>
        </p:blipFill>
        <p:spPr>
          <a:xfrm>
            <a:off x="0" y="0"/>
            <a:ext cx="6419215" cy="6763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0"/>
            <a:ext cx="9143999" cy="6858000"/>
          </a:xfrm>
        </p:spPr>
        <p:txBody>
          <a:bodyPr>
            <a:normAutofit fontScale="55000" lnSpcReduction="20000"/>
          </a:bodyPr>
          <a:lstStyle/>
          <a:p>
            <a:pPr marL="0" indent="0">
              <a:buNone/>
            </a:pPr>
            <a:r>
              <a:rPr lang="en-US"/>
              <a:t> </a:t>
            </a:r>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r>
              <a:rPr lang="en-US" smtClean="0"/>
              <a:t>- </a:t>
            </a:r>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r>
              <a:rPr lang="en-US"/>
              <a:t>   </a:t>
            </a:r>
          </a:p>
          <a:p>
            <a:pPr marL="0" indent="0">
              <a:buNone/>
            </a:pPr>
            <a:r>
              <a:rPr lang="en-US"/>
              <a:t> </a:t>
            </a:r>
          </a:p>
          <a:p>
            <a:pPr marL="0" indent="0">
              <a:buNone/>
            </a:pPr>
            <a:endParaRPr lang="en-US"/>
          </a:p>
        </p:txBody>
      </p:sp>
      <p:sp>
        <p:nvSpPr>
          <p:cNvPr id="4" name="Rounded Rectangle 3"/>
          <p:cNvSpPr/>
          <p:nvPr/>
        </p:nvSpPr>
        <p:spPr>
          <a:xfrm>
            <a:off x="3657600" y="-6927"/>
            <a:ext cx="48006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Các dạng năng lượng</a:t>
            </a:r>
            <a:endParaRPr lang="en-US" sz="300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3124200" y="1288473"/>
            <a:ext cx="2933700"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a:endCxn id="17" idx="0"/>
          </p:cNvCxnSpPr>
          <p:nvPr/>
        </p:nvCxnSpPr>
        <p:spPr>
          <a:xfrm flipH="1">
            <a:off x="6031923" y="1288473"/>
            <a:ext cx="25977"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4" idx="2"/>
            <a:endCxn id="18" idx="0"/>
          </p:cNvCxnSpPr>
          <p:nvPr/>
        </p:nvCxnSpPr>
        <p:spPr>
          <a:xfrm>
            <a:off x="6057900" y="1288473"/>
            <a:ext cx="3022023"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1503218"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tạo ra năng lượng</a:t>
            </a:r>
            <a:endParaRPr lang="en-US" sz="3000">
              <a:latin typeface="Times New Roman" panose="02020603050405020304" pitchFamily="18" charset="0"/>
              <a:cs typeface="Times New Roman" panose="02020603050405020304" pitchFamily="18" charset="0"/>
            </a:endParaRPr>
          </a:p>
        </p:txBody>
      </p:sp>
      <p:sp>
        <p:nvSpPr>
          <p:cNvPr id="17" name="Rounded Rectangle 16"/>
          <p:cNvSpPr/>
          <p:nvPr/>
        </p:nvSpPr>
        <p:spPr>
          <a:xfrm>
            <a:off x="4584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gốc của vật chất</a:t>
            </a:r>
            <a:endParaRPr lang="en-US" sz="3000">
              <a:latin typeface="Times New Roman" panose="02020603050405020304" pitchFamily="18" charset="0"/>
              <a:cs typeface="Times New Roman" panose="02020603050405020304" pitchFamily="18" charset="0"/>
            </a:endParaRPr>
          </a:p>
        </p:txBody>
      </p:sp>
      <p:sp>
        <p:nvSpPr>
          <p:cNvPr id="18" name="Rounded Rectangle 17"/>
          <p:cNvSpPr/>
          <p:nvPr/>
        </p:nvSpPr>
        <p:spPr>
          <a:xfrm>
            <a:off x="7632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Sự ảnh hưởng đến môi trường</a:t>
            </a:r>
            <a:endParaRPr lang="en-US" sz="3000">
              <a:latin typeface="Times New Roman" panose="02020603050405020304" pitchFamily="18" charset="0"/>
              <a:cs typeface="Times New Roman" panose="02020603050405020304" pitchFamily="18" charset="0"/>
            </a:endParaRPr>
          </a:p>
        </p:txBody>
      </p:sp>
      <p:sp>
        <p:nvSpPr>
          <p:cNvPr id="21" name="Down Arrow 20"/>
          <p:cNvSpPr/>
          <p:nvPr/>
        </p:nvSpPr>
        <p:spPr>
          <a:xfrm>
            <a:off x="2951018" y="3071077"/>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3" name="Down Arrow 22"/>
          <p:cNvSpPr/>
          <p:nvPr/>
        </p:nvSpPr>
        <p:spPr>
          <a:xfrm>
            <a:off x="8832706" y="3088006"/>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4" name="Down Arrow 23"/>
          <p:cNvSpPr/>
          <p:nvPr/>
        </p:nvSpPr>
        <p:spPr>
          <a:xfrm>
            <a:off x="5810683" y="3095712"/>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5" name="Rounded Rectangle 24"/>
          <p:cNvSpPr/>
          <p:nvPr/>
        </p:nvSpPr>
        <p:spPr>
          <a:xfrm>
            <a:off x="1503218" y="3508274"/>
            <a:ext cx="3001241" cy="25877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00" smtClean="0">
                <a:latin typeface="Times New Roman" panose="02020603050405020304" pitchFamily="18" charset="0"/>
                <a:cs typeface="Times New Roman" panose="02020603050405020304" pitchFamily="18" charset="0"/>
              </a:rPr>
              <a:t>Cơ năng, quang năng, nhiệt năng, hóa năng, điện năng,...</a:t>
            </a:r>
            <a:endParaRPr lang="en-US" sz="2900">
              <a:latin typeface="Times New Roman" panose="02020603050405020304" pitchFamily="18" charset="0"/>
              <a:cs typeface="Times New Roman" panose="02020603050405020304" pitchFamily="18" charset="0"/>
            </a:endParaRPr>
          </a:p>
        </p:txBody>
      </p:sp>
      <p:sp>
        <p:nvSpPr>
          <p:cNvPr id="26" name="Rounded Rectangle 25"/>
          <p:cNvSpPr/>
          <p:nvPr/>
        </p:nvSpPr>
        <p:spPr>
          <a:xfrm>
            <a:off x="4611832" y="3494420"/>
            <a:ext cx="3001241" cy="26015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900" smtClean="0">
                <a:latin typeface="Times New Roman" panose="02020603050405020304" pitchFamily="18" charset="0"/>
                <a:cs typeface="Times New Roman" panose="02020603050405020304" pitchFamily="18" charset="0"/>
              </a:rPr>
              <a:t>- Năng lượng chuyển hóa toàn phần: từ than đá, dầu mỏ,..</a:t>
            </a:r>
          </a:p>
          <a:p>
            <a:r>
              <a:rPr lang="en-US" sz="2900" smtClean="0">
                <a:latin typeface="Times New Roman" panose="02020603050405020304" pitchFamily="18" charset="0"/>
                <a:cs typeface="Times New Roman" panose="02020603050405020304" pitchFamily="18" charset="0"/>
              </a:rPr>
              <a:t>- Năng lượng tái tạo</a:t>
            </a:r>
            <a:endParaRPr lang="en-US" sz="2900">
              <a:latin typeface="Times New Roman" panose="02020603050405020304" pitchFamily="18" charset="0"/>
              <a:cs typeface="Times New Roman" panose="02020603050405020304" pitchFamily="18" charset="0"/>
            </a:endParaRPr>
          </a:p>
        </p:txBody>
      </p:sp>
      <p:sp>
        <p:nvSpPr>
          <p:cNvPr id="27" name="Rounded Rectangle 26"/>
          <p:cNvSpPr/>
          <p:nvPr/>
        </p:nvSpPr>
        <p:spPr>
          <a:xfrm>
            <a:off x="7666759" y="3508274"/>
            <a:ext cx="3001241" cy="2740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smtClean="0">
                <a:latin typeface="Times New Roman" panose="02020603050405020304" pitchFamily="18" charset="0"/>
                <a:cs typeface="Times New Roman" panose="02020603050405020304" pitchFamily="18" charset="0"/>
              </a:rPr>
              <a:t>Năng lượng sạch: Mặt Trời, gió</a:t>
            </a:r>
          </a:p>
          <a:p>
            <a:r>
              <a:rPr lang="en-US" sz="2800" smtClean="0">
                <a:latin typeface="Times New Roman" panose="02020603050405020304" pitchFamily="18" charset="0"/>
                <a:cs typeface="Times New Roman" panose="02020603050405020304" pitchFamily="18" charset="0"/>
              </a:rPr>
              <a:t>- Năng lượng ô nhiễm môi trường: Năng lượng hóa thạch</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P spid="17" grpId="0" bldLvl="0" animBg="1"/>
      <p:bldP spid="18" grpId="0" bldLvl="0" animBg="1"/>
      <p:bldP spid="21" grpId="0" bldLvl="0" animBg="1"/>
      <p:bldP spid="23" grpId="0" bldLvl="0" animBg="1"/>
      <p:bldP spid="24" grpId="0" bldLvl="0" animBg="1"/>
      <p:bldP spid="25" grpId="0" bldLvl="0" animBg="1"/>
      <p:bldP spid="26" grpId="0" bldLvl="0" animBg="1"/>
      <p:bldP spid="2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6" descr="1609683718-874-thumbnail-width640height480_schema_article"/>
          <p:cNvPicPr>
            <a:picLocks noGrp="1" noChangeAspect="1"/>
          </p:cNvPicPr>
          <p:nvPr>
            <p:ph idx="1"/>
          </p:nvPr>
        </p:nvPicPr>
        <p:blipFill>
          <a:blip r:embed="rId5"/>
          <a:stretch>
            <a:fillRect/>
          </a:stretch>
        </p:blipFill>
        <p:spPr>
          <a:xfrm>
            <a:off x="76200" y="76200"/>
            <a:ext cx="6958330" cy="6039485"/>
          </a:xfrm>
          <a:prstGeom prst="rect">
            <a:avLst/>
          </a:prstGeom>
        </p:spPr>
      </p:pic>
      <p:sp>
        <p:nvSpPr>
          <p:cNvPr id="8" name="Text Box 7"/>
          <p:cNvSpPr txBox="1"/>
          <p:nvPr/>
        </p:nvSpPr>
        <p:spPr>
          <a:xfrm>
            <a:off x="7848600" y="1676400"/>
            <a:ext cx="3288665" cy="1322070"/>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BÓNG ĐÈN </a:t>
            </a:r>
          </a:p>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ĐANG SÁNG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7"/>
          <p:cNvSpPr txBox="1"/>
          <p:nvPr/>
        </p:nvSpPr>
        <p:spPr>
          <a:xfrm>
            <a:off x="7772400" y="2133600"/>
            <a:ext cx="2564130" cy="706755"/>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CHẠY BỘ </a:t>
            </a:r>
          </a:p>
        </p:txBody>
      </p:sp>
      <p:pic>
        <p:nvPicPr>
          <p:cNvPr id="3" name="Content Placeholder 2" descr="thumbnail-8-tips-beginner-1200-6962-6817-1581069699"/>
          <p:cNvPicPr>
            <a:picLocks noGrp="1" noChangeAspect="1"/>
          </p:cNvPicPr>
          <p:nvPr>
            <p:ph idx="1"/>
          </p:nvPr>
        </p:nvPicPr>
        <p:blipFill>
          <a:blip r:embed="rId5"/>
          <a:stretch>
            <a:fillRect/>
          </a:stretch>
        </p:blipFill>
        <p:spPr>
          <a:xfrm>
            <a:off x="152400" y="76200"/>
            <a:ext cx="6992620" cy="466217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7"/>
          <p:cNvSpPr txBox="1"/>
          <p:nvPr/>
        </p:nvSpPr>
        <p:spPr>
          <a:xfrm>
            <a:off x="7772400" y="2133600"/>
            <a:ext cx="2950210" cy="706755"/>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BẮN CUNG </a:t>
            </a:r>
          </a:p>
        </p:txBody>
      </p:sp>
      <p:pic>
        <p:nvPicPr>
          <p:cNvPr id="3" name="Content Placeholder 2" descr="ky-thuat-ban-cung-2"/>
          <p:cNvPicPr>
            <a:picLocks noGrp="1" noChangeAspect="1"/>
          </p:cNvPicPr>
          <p:nvPr>
            <p:ph idx="1"/>
          </p:nvPr>
        </p:nvPicPr>
        <p:blipFill>
          <a:blip r:embed="rId5"/>
          <a:stretch>
            <a:fillRect/>
          </a:stretch>
        </p:blipFill>
        <p:spPr>
          <a:xfrm>
            <a:off x="0" y="0"/>
            <a:ext cx="7268845" cy="678561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2" descr="ky-thuat-ban-cung-2"/>
          <p:cNvPicPr>
            <a:picLocks noGrp="1" noChangeAspect="1"/>
          </p:cNvPicPr>
          <p:nvPr>
            <p:ph sz="quarter" idx="13"/>
          </p:nvPr>
        </p:nvPicPr>
        <p:blipFill>
          <a:blip r:embed="rId2"/>
          <a:stretch>
            <a:fillRect/>
          </a:stretch>
        </p:blipFill>
        <p:spPr>
          <a:xfrm>
            <a:off x="3581400" y="31750"/>
            <a:ext cx="5095875" cy="3397250"/>
          </a:xfrm>
          <a:prstGeom prst="rect">
            <a:avLst/>
          </a:prstGeom>
        </p:spPr>
      </p:pic>
      <p:pic>
        <p:nvPicPr>
          <p:cNvPr id="5" name="Content Placeholder 2" descr="thumbnail-8-tips-beginner-1200-6962-6817-1581069699"/>
          <p:cNvPicPr>
            <a:picLocks noGrp="1" noChangeAspect="1"/>
          </p:cNvPicPr>
          <p:nvPr>
            <p:ph sz="quarter" idx="14"/>
          </p:nvPr>
        </p:nvPicPr>
        <p:blipFill>
          <a:blip r:embed="rId3"/>
          <a:stretch>
            <a:fillRect/>
          </a:stretch>
        </p:blipFill>
        <p:spPr>
          <a:xfrm>
            <a:off x="7842250" y="3429000"/>
            <a:ext cx="4340225" cy="3397250"/>
          </a:xfrm>
          <a:prstGeom prst="rect">
            <a:avLst/>
          </a:prstGeom>
        </p:spPr>
      </p:pic>
      <p:pic>
        <p:nvPicPr>
          <p:cNvPr id="7" name="Content Placeholder 6" descr="1609683718-874-thumbnail-width640height480_schema_article"/>
          <p:cNvPicPr>
            <a:picLocks noGrp="1" noChangeAspect="1"/>
          </p:cNvPicPr>
          <p:nvPr>
            <p:ph idx="1"/>
          </p:nvPr>
        </p:nvPicPr>
        <p:blipFill>
          <a:blip r:embed="rId4"/>
          <a:stretch>
            <a:fillRect/>
          </a:stretch>
        </p:blipFill>
        <p:spPr>
          <a:xfrm>
            <a:off x="-76200" y="3397250"/>
            <a:ext cx="3986530" cy="3460750"/>
          </a:xfrm>
          <a:prstGeom prst="rect">
            <a:avLst/>
          </a:prstGeom>
        </p:spPr>
      </p:pic>
      <p:sp>
        <p:nvSpPr>
          <p:cNvPr id="8" name="Rectangle 5"/>
          <p:cNvSpPr/>
          <p:nvPr/>
        </p:nvSpPr>
        <p:spPr>
          <a:xfrm>
            <a:off x="3962400" y="4782185"/>
            <a:ext cx="3950335" cy="691515"/>
          </a:xfrm>
          <a:prstGeom prst="rect">
            <a:avLst/>
          </a:prstGeom>
          <a:solidFill>
            <a:schemeClr val="bg1">
              <a:lumMod val="95000"/>
            </a:schemeClr>
          </a:solidFill>
        </p:spPr>
        <p:txBody>
          <a:bodyPr wrap="square" lIns="68580" tIns="34290" rIns="68580" bIns="34290">
            <a:spAutoFit/>
          </a:bodyPr>
          <a:lstStyle/>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NĂNG LƯỢNG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4311" y="228600"/>
            <a:ext cx="7162800" cy="829945"/>
          </a:xfrm>
          <a:prstGeom prst="rect">
            <a:avLst/>
          </a:prstGeom>
          <a:solidFill>
            <a:schemeClr val="accent3">
              <a:lumMod val="40000"/>
              <a:lumOff val="60000"/>
            </a:schemeClr>
          </a:solidFill>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800" b="1" smtClean="0">
                <a:solidFill>
                  <a:srgbClr val="FF0000"/>
                </a:solidFill>
                <a:latin typeface="Times New Roman" panose="02020603050405020304" pitchFamily="18" charset="0"/>
                <a:cs typeface="Times New Roman" panose="02020603050405020304" pitchFamily="18" charset="0"/>
              </a:rPr>
              <a:t>BÀI 41: NĂNG LƯỢNG</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6" name="Title 5"/>
          <p:cNvSpPr>
            <a:spLocks noGrp="1"/>
          </p:cNvSpPr>
          <p:nvPr>
            <p:ph type="title"/>
          </p:nvPr>
        </p:nvSpPr>
        <p:spPr>
          <a:xfrm>
            <a:off x="228600" y="1600200"/>
            <a:ext cx="5784215" cy="673735"/>
          </a:xfrm>
        </p:spPr>
        <p:style>
          <a:lnRef idx="1">
            <a:schemeClr val="accent3"/>
          </a:lnRef>
          <a:fillRef idx="2">
            <a:schemeClr val="accent3"/>
          </a:fillRef>
          <a:effectRef idx="1">
            <a:schemeClr val="accent3"/>
          </a:effectRef>
          <a:fontRef idx="minor">
            <a:schemeClr val="dk1"/>
          </a:fontRef>
        </p:style>
        <p:txBody>
          <a:bodyPr>
            <a:noAutofit/>
          </a:bodyPr>
          <a:lstStyle/>
          <a:p>
            <a:r>
              <a:rPr lang="en-US" sz="4000" b="1" smtClean="0">
                <a:solidFill>
                  <a:srgbClr val="FF0000"/>
                </a:solidFill>
                <a:latin typeface="Times New Roman" panose="02020603050405020304" pitchFamily="18" charset="0"/>
                <a:cs typeface="Times New Roman" panose="02020603050405020304" pitchFamily="18" charset="0"/>
              </a:rPr>
              <a:t>I. Các </a:t>
            </a:r>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ạng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 </a:t>
            </a:r>
            <a:r>
              <a:rPr lang="vi-VN" altLang="en-US" sz="4000" b="1" smtClean="0">
                <a:solidFill>
                  <a:srgbClr val="FF0000"/>
                </a:solidFill>
                <a:latin typeface="Times New Roman" panose="02020603050405020304" pitchFamily="18" charset="0"/>
                <a:cs typeface="Times New Roman" panose="02020603050405020304" pitchFamily="18" charset="0"/>
              </a:rPr>
              <a:t>l</a:t>
            </a:r>
            <a:r>
              <a:rPr lang="en-US" sz="4000" b="1" smtClean="0">
                <a:solidFill>
                  <a:srgbClr val="FF0000"/>
                </a:solidFill>
                <a:latin typeface="Times New Roman" panose="02020603050405020304" pitchFamily="18" charset="0"/>
                <a:cs typeface="Times New Roman" panose="02020603050405020304" pitchFamily="18" charset="0"/>
              </a:rPr>
              <a:t>ượng</a:t>
            </a:r>
          </a:p>
        </p:txBody>
      </p:sp>
      <p:sp>
        <p:nvSpPr>
          <p:cNvPr id="2" name="Title 5"/>
          <p:cNvSpPr>
            <a:spLocks noGrp="1"/>
          </p:cNvSpPr>
          <p:nvPr/>
        </p:nvSpPr>
        <p:spPr>
          <a:xfrm>
            <a:off x="228600" y="2590800"/>
            <a:ext cx="781939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1</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Một số</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ạng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 </a:t>
            </a:r>
            <a:r>
              <a:rPr lang="vi-VN" altLang="en-US" sz="4000" b="1" smtClean="0">
                <a:solidFill>
                  <a:srgbClr val="FF0000"/>
                </a:solidFill>
                <a:latin typeface="Times New Roman" panose="02020603050405020304" pitchFamily="18" charset="0"/>
                <a:cs typeface="Times New Roman" panose="02020603050405020304" pitchFamily="18" charset="0"/>
              </a:rPr>
              <a:t>l</a:t>
            </a:r>
            <a:r>
              <a:rPr lang="en-US" sz="4000" b="1" smtClean="0">
                <a:solidFill>
                  <a:srgbClr val="FF0000"/>
                </a:solidFill>
                <a:latin typeface="Times New Roman" panose="02020603050405020304" pitchFamily="18" charset="0"/>
                <a:cs typeface="Times New Roman" panose="02020603050405020304" pitchFamily="18" charset="0"/>
              </a:rPr>
              <a:t>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4 nhóm và tìm hiểu các nội dung trong 5 phút:</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1: Động năng và Hóa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sym typeface="+mn-ea"/>
              </a:rPr>
              <a:t>Nhóm 2: Thế năng hấp dẫn và Điện năng</a:t>
            </a: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3: Thế năng đàn hồi và Nhiệt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4: Động năng và quang năng</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Trả lời các câu hỏi:</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1. Năng lượng nhóm bạn đang tìm hiểu có được khi nào?</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2. Lấy ví dụ về dạng năng lượng đó.</a:t>
            </a:r>
          </a:p>
        </p:txBody>
      </p:sp>
      <p:sp>
        <p:nvSpPr>
          <p:cNvPr id="2" name="Title 1"/>
          <p:cNvSpPr>
            <a:spLocks noGrp="1"/>
          </p:cNvSpPr>
          <p:nvPr>
            <p:ph type="title"/>
          </p:nvPr>
        </p:nvSpPr>
        <p:spPr>
          <a:xfrm>
            <a:off x="1524000" y="0"/>
            <a:ext cx="9144000" cy="810895"/>
          </a:xfrm>
        </p:spPr>
        <p:style>
          <a:lnRef idx="1">
            <a:schemeClr val="accent3"/>
          </a:lnRef>
          <a:fillRef idx="2">
            <a:schemeClr val="accent3"/>
          </a:fillRef>
          <a:effectRef idx="1">
            <a:schemeClr val="accent3"/>
          </a:effectRef>
          <a:fontRef idx="minor">
            <a:schemeClr val="dk1"/>
          </a:fontRef>
        </p:style>
        <p:txBody>
          <a:bodyPr>
            <a:normAutofit/>
          </a:bodyPr>
          <a:lstStyle/>
          <a:p>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
                                        </p:tgtEl>
                                      </p:cBhvr>
                                    </p:cmd>
                                  </p:childTnLst>
                                </p:cTn>
                              </p:par>
                            </p:childTnLst>
                          </p:cTn>
                        </p:par>
                      </p:childTnLst>
                    </p:cTn>
                  </p:par>
                </p:childTnLst>
              </p:cTn>
              <p:nextCondLst>
                <p:cond evt="onClick" delay="0">
                  <p:tgtEl>
                    <p:spTgt spid="4"/>
                  </p:tgtEl>
                </p:cond>
              </p:nextCondLst>
            </p:seq>
            <p:video>
              <p:cMediaNode vol="80000">
                <p:cTn id="61" fill="hold" display="0">
                  <p:stCondLst>
                    <p:cond delay="indefinite"/>
                  </p:stCondLst>
                </p:cTn>
                <p:tgtEl>
                  <p:spTgt spid="4"/>
                </p:tgtEl>
              </p:cMediaNode>
            </p:video>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869315"/>
          </a:xfrm>
        </p:spPr>
        <p:txBody>
          <a:bodyPr>
            <a:normAutofit/>
          </a:bodyPr>
          <a:lstStyle/>
          <a:p>
            <a:r>
              <a:rPr lang="en-US" sz="4000" smtClean="0">
                <a:solidFill>
                  <a:srgbClr val="FFFF00"/>
                </a:solidFill>
                <a:latin typeface="Times New Roman" panose="02020603050405020304" pitchFamily="18" charset="0"/>
                <a:cs typeface="Times New Roman" panose="02020603050405020304" pitchFamily="18" charset="0"/>
              </a:rPr>
              <a:t>BÁO CÁO HOẠT ĐỘNG NHÓM</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a</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Động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Động năng là năng lượng có được khi vật chuyển động</a:t>
            </a:r>
          </a:p>
        </p:txBody>
      </p:sp>
      <p:sp>
        <p:nvSpPr>
          <p:cNvPr id="4" name="Text Box 3"/>
          <p:cNvSpPr txBox="1"/>
          <p:nvPr/>
        </p:nvSpPr>
        <p:spPr>
          <a:xfrm>
            <a:off x="609600" y="38862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Xe đạp đang chạy, máy bay đang bay, con chim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 Tie</Template>
  <TotalTime>6</TotalTime>
  <Words>682</Words>
  <Application>Microsoft Office PowerPoint</Application>
  <PresentationFormat>Widescreen</PresentationFormat>
  <Paragraphs>131</Paragraphs>
  <Slides>21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Algerian</vt:lpstr>
      <vt:lpstr>Arial</vt:lpstr>
      <vt:lpstr>Candara</vt:lpstr>
      <vt:lpstr>STSong</vt:lpstr>
      <vt:lpstr>Symbol</vt:lpstr>
      <vt:lpstr>Tahoma</vt:lpstr>
      <vt:lpstr>Times New Roman</vt:lpstr>
      <vt:lpstr>Waveform</vt:lpstr>
      <vt:lpstr>CHỦ ĐỀ 10: NĂNG LƯỢNG VÀ CUỘC SỐNG</vt:lpstr>
      <vt:lpstr>PowerPoint Presentation</vt:lpstr>
      <vt:lpstr>PowerPoint Presentation</vt:lpstr>
      <vt:lpstr>PowerPoint Presentation</vt:lpstr>
      <vt:lpstr>PowerPoint Presentation</vt:lpstr>
      <vt:lpstr>PowerPoint Presentation</vt:lpstr>
      <vt:lpstr>I. Các dạng năng lượng</vt:lpstr>
      <vt:lpstr>HOẠT ĐỘNG NHÓM</vt:lpstr>
      <vt:lpstr>BÁO CÁO 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10: NĂNG LƯỢNG VÀ CUỘC SỐNG</dc:title>
  <dc:creator>Administrator</dc:creator>
  <cp:lastModifiedBy>Admin</cp:lastModifiedBy>
  <cp:revision>27</cp:revision>
  <dcterms:created xsi:type="dcterms:W3CDTF">2021-08-15T16:41:00Z</dcterms:created>
  <dcterms:modified xsi:type="dcterms:W3CDTF">2022-03-03T05:49:19Z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9A8935D33A4C48178010F69F5C9D4CBA</vt:lpwstr>
  </property>
  <property fmtid="{D5CDD505-2E9C-101B-9397-08002B2CF9AE}" pid="3" name="KSOProductBuildVer">
    <vt:lpwstr>1033-11.2.0.10463</vt:lpwstr>
  </property>
</Properties>
</file>