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a2f6d18bf8e24146" Type="http://schemas.microsoft.com/office/2007/relationships/ui/extensibility" Target="customUI/customUI14.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2"/>
  </p:notesMasterIdLst>
  <p:sldIdLst>
    <p:sldId id="259" r:id="rId4"/>
    <p:sldId id="264" r:id="rId5"/>
    <p:sldId id="265" r:id="rId6"/>
    <p:sldId id="266" r:id="rId7"/>
    <p:sldId id="267" r:id="rId8"/>
    <p:sldId id="337" r:id="rId9"/>
    <p:sldId id="353" r:id="rId10"/>
    <p:sldId id="354" r:id="rId11"/>
    <p:sldId id="355" r:id="rId12"/>
    <p:sldId id="356" r:id="rId13"/>
    <p:sldId id="357" r:id="rId14"/>
    <p:sldId id="358" r:id="rId15"/>
    <p:sldId id="359" r:id="rId16"/>
    <p:sldId id="360" r:id="rId17"/>
    <p:sldId id="361" r:id="rId18"/>
    <p:sldId id="362" r:id="rId19"/>
    <p:sldId id="363" r:id="rId20"/>
    <p:sldId id="3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4660"/>
  </p:normalViewPr>
  <p:slideViewPr>
    <p:cSldViewPr snapToGrid="0">
      <p:cViewPr varScale="1">
        <p:scale>
          <a:sx n="65" d="100"/>
          <a:sy n="65" d="100"/>
        </p:scale>
        <p:origin x="69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49FF2-898A-4015-8ABD-55E6CCF5CCDC}"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860D-9464-4906-83AF-2ACE944E2480}" type="slidenum">
              <a:rPr lang="en-US" smtClean="0"/>
              <a:t>‹#›</a:t>
            </a:fld>
            <a:endParaRPr lang="en-US"/>
          </a:p>
        </p:txBody>
      </p:sp>
    </p:spTree>
    <p:extLst>
      <p:ext uri="{BB962C8B-B14F-4D97-AF65-F5344CB8AC3E}">
        <p14:creationId xmlns:p14="http://schemas.microsoft.com/office/powerpoint/2010/main" val="28277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Vẽ</a:t>
            </a:r>
            <a:r>
              <a:rPr lang="en-US" dirty="0"/>
              <a:t> </a:t>
            </a:r>
            <a:r>
              <a:rPr lang="en-US" dirty="0" err="1"/>
              <a:t>lại</a:t>
            </a:r>
            <a:r>
              <a:rPr lang="en-US" baseline="0" dirty="0"/>
              <a:t> </a:t>
            </a:r>
            <a:r>
              <a:rPr lang="en-US" baseline="0" dirty="0" err="1"/>
              <a:t>biểu</a:t>
            </a:r>
            <a:r>
              <a:rPr lang="en-US" baseline="0" dirty="0"/>
              <a:t> </a:t>
            </a:r>
            <a:r>
              <a:rPr lang="en-US" baseline="0" dirty="0" err="1"/>
              <a:t>đồ</a:t>
            </a:r>
            <a:r>
              <a:rPr lang="en-US" baseline="0" dirty="0"/>
              <a:t>, </a:t>
            </a:r>
            <a:r>
              <a:rPr lang="en-US" baseline="0" dirty="0" err="1"/>
              <a:t>không</a:t>
            </a:r>
            <a:r>
              <a:rPr lang="en-US" baseline="0" dirty="0"/>
              <a:t> </a:t>
            </a:r>
            <a:r>
              <a:rPr lang="en-US" baseline="0" dirty="0" err="1"/>
              <a:t>chụp</a:t>
            </a:r>
            <a:r>
              <a:rPr lang="en-US" baseline="0" dirty="0"/>
              <a:t> </a:t>
            </a:r>
            <a:r>
              <a:rPr lang="en-US" baseline="0" dirty="0" err="1"/>
              <a:t>từ</a:t>
            </a:r>
            <a:r>
              <a:rPr lang="en-US" baseline="0" dirty="0"/>
              <a:t> </a:t>
            </a:r>
            <a:r>
              <a:rPr lang="en-US" baseline="0" dirty="0" err="1"/>
              <a:t>sách</a:t>
            </a:r>
            <a:endParaRPr lang="en-US" dirty="0"/>
          </a:p>
        </p:txBody>
      </p:sp>
      <p:sp>
        <p:nvSpPr>
          <p:cNvPr id="4" name="Slide Number Placeholder 3"/>
          <p:cNvSpPr>
            <a:spLocks noGrp="1"/>
          </p:cNvSpPr>
          <p:nvPr>
            <p:ph type="sldNum" sz="quarter" idx="10"/>
          </p:nvPr>
        </p:nvSpPr>
        <p:spPr/>
        <p:txBody>
          <a:bodyPr/>
          <a:lstStyle/>
          <a:p>
            <a:fld id="{AEF6860D-9464-4906-83AF-2ACE944E2480}" type="slidenum">
              <a:rPr lang="en-US" smtClean="0"/>
              <a:t>7</a:t>
            </a:fld>
            <a:endParaRPr lang="en-US"/>
          </a:p>
        </p:txBody>
      </p:sp>
    </p:spTree>
    <p:extLst>
      <p:ext uri="{BB962C8B-B14F-4D97-AF65-F5344CB8AC3E}">
        <p14:creationId xmlns:p14="http://schemas.microsoft.com/office/powerpoint/2010/main" val="413501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t>Vẽ</a:t>
            </a:r>
            <a:r>
              <a:rPr lang="en-US" dirty="0"/>
              <a:t> </a:t>
            </a:r>
            <a:r>
              <a:rPr lang="en-US" dirty="0" err="1"/>
              <a:t>lại</a:t>
            </a:r>
            <a:r>
              <a:rPr lang="en-US" baseline="0" dirty="0"/>
              <a:t> </a:t>
            </a:r>
            <a:r>
              <a:rPr lang="en-US" baseline="0" dirty="0" err="1"/>
              <a:t>bảng</a:t>
            </a:r>
            <a:r>
              <a:rPr lang="en-US" baseline="0" dirty="0"/>
              <a:t> </a:t>
            </a:r>
            <a:r>
              <a:rPr lang="en-US" baseline="0" dirty="0" err="1"/>
              <a:t>và</a:t>
            </a:r>
            <a:r>
              <a:rPr lang="en-US" baseline="0" dirty="0"/>
              <a:t> </a:t>
            </a:r>
            <a:r>
              <a:rPr lang="en-US" baseline="0" dirty="0" err="1"/>
              <a:t>biểu</a:t>
            </a:r>
            <a:r>
              <a:rPr lang="en-US" baseline="0" dirty="0"/>
              <a:t> </a:t>
            </a:r>
            <a:r>
              <a:rPr lang="en-US" baseline="0" dirty="0" err="1"/>
              <a:t>đồ</a:t>
            </a:r>
            <a:endParaRPr lang="en-US" dirty="0"/>
          </a:p>
        </p:txBody>
      </p:sp>
    </p:spTree>
    <p:extLst>
      <p:ext uri="{BB962C8B-B14F-4D97-AF65-F5344CB8AC3E}">
        <p14:creationId xmlns:p14="http://schemas.microsoft.com/office/powerpoint/2010/main" val="32785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2E3ABE-FC70-46F2-B08A-016298303BC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E3ABE-FC70-46F2-B08A-016298303BC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E3ABE-FC70-46F2-B08A-016298303BC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9ED9BB-C5C2-4D0B-BADC-05C391420FE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ED9BB-C5C2-4D0B-BADC-05C391420FE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9ED9BB-C5C2-4D0B-BADC-05C391420FE7}"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9ED9BB-C5C2-4D0B-BADC-05C391420FE7}"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9ED9BB-C5C2-4D0B-BADC-05C391420FE7}"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ED9BB-C5C2-4D0B-BADC-05C391420FE7}"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9ED9BB-C5C2-4D0B-BADC-05C391420FE7}"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E3ABE-FC70-46F2-B08A-016298303BC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9ED9BB-C5C2-4D0B-BADC-05C391420FE7}"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E3ABE-FC70-46F2-B08A-016298303BC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2E3ABE-FC70-46F2-B08A-016298303BC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2E3ABE-FC70-46F2-B08A-016298303BC1}"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2E3ABE-FC70-46F2-B08A-016298303BC1}"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E3ABE-FC70-46F2-B08A-016298303BC1}"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E3ABE-FC70-46F2-B08A-016298303BC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E3ABE-FC70-46F2-B08A-016298303BC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3ABE-FC70-46F2-B08A-016298303BC1}" type="datetimeFigureOut">
              <a:rPr lang="en-US" smtClean="0"/>
              <a:t>12/13/2023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41CBC-B397-478E-B9E9-0359CF5A8D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ED9BB-C5C2-4D0B-BADC-05C391420FE7}" type="datetimeFigureOut">
              <a:rPr lang="en-US" smtClean="0"/>
              <a:t>12/13/2023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EA6A-7083-41CE-B6AF-18CD83095C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ED9BB-C5C2-4D0B-BADC-05C391420FE7}" type="datetimeFigureOut">
              <a:rPr lang="en-US" smtClean="0">
                <a:solidFill>
                  <a:prstClr val="black">
                    <a:tint val="75000"/>
                  </a:prstClr>
                </a:solidFill>
              </a:rPr>
              <a:t>12/13/2023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6.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9000" r="-5000" b="-9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b="1">
                <a:latin typeface="Times New Roman" panose="02020603050405020304" pitchFamily="18" charset="0"/>
                <a:cs typeface="Times New Roman" panose="02020603050405020304" pitchFamily="18" charset="0"/>
              </a:rPr>
              <a:t>KHỞI ĐỘNG</a:t>
            </a:r>
            <a:endParaRPr lang="en-US" sz="5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282780"/>
            <a:ext cx="12192000" cy="7146290"/>
          </a:xfrm>
          <a:prstGeom prst="rect">
            <a:avLst/>
          </a:prstGeom>
        </p:spPr>
      </p:pic>
      <mc:AlternateContent xmlns:mc="http://schemas.openxmlformats.org/markup-compatibility/2006">
        <mc:Choice xmlns:a14="http://schemas.microsoft.com/office/drawing/2010/main" Requires="a14">
          <p:sp>
            <p:nvSpPr>
              <p:cNvPr id="3" name="Text Box 2">
                <a:extLst>
                  <a:ext uri="{FF2B5EF4-FFF2-40B4-BE49-F238E27FC236}">
                    <a16:creationId xmlns:a16="http://schemas.microsoft.com/office/drawing/2014/main" xmlns="" id="{C93FBA7B-178E-0E0D-80DD-D5E150D71505}"/>
                  </a:ext>
                </a:extLst>
              </p:cNvPr>
              <p:cNvSpPr txBox="1"/>
              <p:nvPr/>
            </p:nvSpPr>
            <p:spPr>
              <a:xfrm>
                <a:off x="1283334" y="392345"/>
                <a:ext cx="9625330" cy="1384995"/>
              </a:xfrm>
              <a:prstGeom prst="rect">
                <a:avLst/>
              </a:prstGeom>
              <a:noFill/>
            </p:spPr>
            <p:txBody>
              <a:bodyPr wrap="square" rtlCol="0">
                <a:spAutoFit/>
              </a:bodyPr>
              <a:lstStyle/>
              <a:p>
                <a:pPr algn="just"/>
                <a:r>
                  <a:rPr lang="en-CA" altLang="en-US" sz="2800" dirty="0">
                    <a:latin typeface="Times New Roman" panose="02020603050405020304" pitchFamily="18" charset="0"/>
                    <a:cs typeface="Times New Roman" panose="02020603050405020304" pitchFamily="18" charset="0"/>
                  </a:rPr>
                  <a:t>Biểu </a:t>
                </a:r>
                <a:r>
                  <a:rPr lang="en-CA" altLang="en-US" sz="2800" dirty="0" err="1">
                    <a:latin typeface="Times New Roman" panose="02020603050405020304" pitchFamily="18" charset="0"/>
                    <a:cs typeface="Times New Roman" panose="02020603050405020304" pitchFamily="18" charset="0"/>
                  </a:rPr>
                  <a:t>đồ</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sau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cho</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biết</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nhu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cầu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về</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nước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tưới</a:t>
                </a:r>
                <a:r>
                  <a:rPr lang="en-CA" altLang="en-US" sz="2800" dirty="0">
                    <a:latin typeface="Times New Roman" panose="02020603050405020304" pitchFamily="18" charset="0"/>
                    <a:cs typeface="Times New Roman" panose="02020603050405020304" pitchFamily="18" charset="0"/>
                  </a:rPr>
                  <a:t> (đơn vị:</a:t>
                </a:r>
                <a14:m>
                  <m:oMath xmlns:m="http://schemas.openxmlformats.org/officeDocument/2006/math">
                    <m:sSup>
                      <m:sSupPr>
                        <m:ctrlPr>
                          <a:rPr lang="en-CA" altLang="en-US" sz="2800" i="1" smtClean="0">
                            <a:latin typeface="Cambria Math" panose="02040503050406030204" pitchFamily="18" charset="0"/>
                            <a:cs typeface="Times New Roman" panose="02020603050405020304" pitchFamily="18" charset="0"/>
                          </a:rPr>
                        </m:ctrlPr>
                      </m:sSupPr>
                      <m:e>
                        <m:r>
                          <a:rPr lang="en-US" altLang="en-US" sz="2800" b="0" i="1" smtClean="0">
                            <a:latin typeface="Cambria Math" panose="02040503050406030204" pitchFamily="18" charset="0"/>
                            <a:cs typeface="Times New Roman" panose="02020603050405020304" pitchFamily="18" charset="0"/>
                          </a:rPr>
                          <m:t>𝑚</m:t>
                        </m:r>
                      </m:e>
                      <m:sup>
                        <m:r>
                          <a:rPr lang="en-US" altLang="en-US" sz="2800" b="0" i="1" smtClean="0">
                            <a:latin typeface="Cambria Math" panose="02040503050406030204" pitchFamily="18" charset="0"/>
                            <a:cs typeface="Times New Roman" panose="02020603050405020304" pitchFamily="18" charset="0"/>
                          </a:rPr>
                          <m:t>3</m:t>
                        </m:r>
                      </m:sup>
                    </m:sSup>
                    <m:r>
                      <a:rPr lang="en-US" altLang="en-US" sz="2800" b="0" i="1" smtClean="0">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h𝑎</m:t>
                    </m:r>
                    <m:r>
                      <a:rPr lang="en-US" altLang="en-US" sz="2800" b="0" i="1" smtClean="0">
                        <a:latin typeface="Cambria Math" panose="02040503050406030204" pitchFamily="18" charset="0"/>
                        <a:cs typeface="Times New Roman" panose="02020603050405020304" pitchFamily="18" charset="0"/>
                      </a:rPr>
                      <m:t>)</m:t>
                    </m:r>
                  </m:oMath>
                </a14:m>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tại</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vực</a:t>
                </a:r>
                <a:r>
                  <a:rPr lang="en-CA" altLang="en-US" sz="2800" dirty="0">
                    <a:latin typeface="Times New Roman" panose="02020603050405020304" pitchFamily="18" charset="0"/>
                    <a:cs typeface="Times New Roman" panose="02020603050405020304" pitchFamily="18" charset="0"/>
                  </a:rPr>
                  <a:t> song </a:t>
                </a:r>
                <a:r>
                  <a:rPr lang="en-CA" altLang="en-US" sz="2800" dirty="0" err="1">
                    <a:latin typeface="Times New Roman" panose="02020603050405020304" pitchFamily="18" charset="0"/>
                    <a:cs typeface="Times New Roman" panose="02020603050405020304" pitchFamily="18" charset="0"/>
                  </a:rPr>
                  <a:t>Hồng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và</a:t>
                </a:r>
                <a:r>
                  <a:rPr lang="en-CA" altLang="en-US" sz="2800" dirty="0">
                    <a:latin typeface="Times New Roman" panose="02020603050405020304" pitchFamily="18" charset="0"/>
                    <a:cs typeface="Times New Roman" panose="02020603050405020304" pitchFamily="18" charset="0"/>
                  </a:rPr>
                  <a:t> song </a:t>
                </a:r>
                <a:r>
                  <a:rPr lang="en-CA" altLang="en-US" sz="2800" dirty="0" err="1">
                    <a:latin typeface="Times New Roman" panose="02020603050405020304" pitchFamily="18" charset="0"/>
                    <a:cs typeface="Times New Roman" panose="02020603050405020304" pitchFamily="18" charset="0"/>
                  </a:rPr>
                  <a:t>Cửu</a:t>
                </a:r>
                <a:r>
                  <a:rPr lang="en-CA" altLang="en-US" sz="2800" dirty="0">
                    <a:latin typeface="Times New Roman" panose="02020603050405020304" pitchFamily="18" charset="0"/>
                    <a:cs typeface="Times New Roman" panose="02020603050405020304" pitchFamily="18" charset="0"/>
                  </a:rPr>
                  <a:t> Long </a:t>
                </a:r>
                <a:r>
                  <a:rPr lang="en-CA" altLang="en-US" sz="2800" dirty="0" err="1">
                    <a:latin typeface="Times New Roman" panose="02020603050405020304" pitchFamily="18" charset="0"/>
                    <a:cs typeface="Times New Roman" panose="02020603050405020304" pitchFamily="18" charset="0"/>
                  </a:rPr>
                  <a:t>trong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các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năm</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có</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mưa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trung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bình</a:t>
                </a:r>
                <a:endParaRPr lang="en-CA" altLang="en-US" sz="2800" dirty="0">
                  <a:latin typeface="Times New Roman" panose="02020603050405020304" pitchFamily="18" charset="0"/>
                  <a:cs typeface="Times New Roman" panose="02020603050405020304" pitchFamily="18" charset="0"/>
                </a:endParaRPr>
              </a:p>
            </p:txBody>
          </p:sp>
        </mc:Choice>
        <mc:Fallback>
          <p:sp>
            <p:nvSpPr>
              <p:cNvPr id="3" name="Text Box 2">
                <a:extLst>
                  <a:ext uri="{FF2B5EF4-FFF2-40B4-BE49-F238E27FC236}">
                    <a16:creationId xmlns:a16="http://schemas.microsoft.com/office/drawing/2014/main" xmlns:a14="http://schemas.microsoft.com/office/drawing/2010/main" xmlns="" id="{C93FBA7B-178E-0E0D-80DD-D5E150D71505}"/>
                  </a:ext>
                </a:extLst>
              </p:cNvPr>
              <p:cNvSpPr txBox="1">
                <a:spLocks noRot="1" noChangeAspect="1" noMove="1" noResize="1" noEditPoints="1" noAdjustHandles="1" noChangeArrowheads="1" noChangeShapeType="1" noTextEdit="1"/>
              </p:cNvSpPr>
              <p:nvPr/>
            </p:nvSpPr>
            <p:spPr>
              <a:xfrm>
                <a:off x="1283334" y="392345"/>
                <a:ext cx="9625330" cy="1384995"/>
              </a:xfrm>
              <a:prstGeom prst="rect">
                <a:avLst/>
              </a:prstGeom>
              <a:blipFill rotWithShape="0">
                <a:blip r:embed="rId3"/>
                <a:stretch>
                  <a:fillRect l="-1331" t="-4386" r="-1331" b="-1096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xmlns="" id="{0FFDC50A-8655-B38A-B303-DFB2B489C69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074034" y="1804559"/>
            <a:ext cx="5235770" cy="2926080"/>
          </a:xfrm>
          <a:prstGeom prst="rect">
            <a:avLst/>
          </a:prstGeom>
        </p:spPr>
      </p:pic>
      <p:sp>
        <p:nvSpPr>
          <p:cNvPr id="6" name="Text Box 2">
            <a:extLst>
              <a:ext uri="{FF2B5EF4-FFF2-40B4-BE49-F238E27FC236}">
                <a16:creationId xmlns:a16="http://schemas.microsoft.com/office/drawing/2014/main" xmlns="" id="{4394238A-4084-1CB9-4D70-BDED02B8D0E2}"/>
              </a:ext>
            </a:extLst>
          </p:cNvPr>
          <p:cNvSpPr txBox="1"/>
          <p:nvPr/>
        </p:nvSpPr>
        <p:spPr>
          <a:xfrm>
            <a:off x="1473834" y="4757858"/>
            <a:ext cx="9137016" cy="1384995"/>
          </a:xfrm>
          <a:prstGeom prst="rect">
            <a:avLst/>
          </a:prstGeom>
          <a:noFill/>
        </p:spPr>
        <p:txBody>
          <a:bodyPr wrap="square" rtlCol="0">
            <a:spAutoFit/>
          </a:bodyPr>
          <a:lstStyle/>
          <a:p>
            <a:pPr algn="just"/>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biết</a:t>
            </a:r>
            <a:endParaRPr lang="en-US" altLang="en-US" sz="2800" dirty="0">
              <a:latin typeface="Times New Roman" panose="02020603050405020304" pitchFamily="18" charset="0"/>
              <a:cs typeface="Times New Roman" panose="02020603050405020304" pitchFamily="18" charset="0"/>
            </a:endParaRPr>
          </a:p>
          <a:p>
            <a:pPr marL="514350" indent="-514350" algn="just">
              <a:buAutoNum type="alphaLcParenR"/>
            </a:pPr>
            <a:r>
              <a:rPr lang="en-US" altLang="en-US" sz="2800" dirty="0">
                <a:latin typeface="Times New Roman" panose="02020603050405020304" pitchFamily="18" charset="0"/>
                <a:cs typeface="Times New Roman" panose="02020603050405020304" pitchFamily="18" charset="0"/>
              </a:rPr>
              <a:t>Xu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diễn</a:t>
            </a:r>
            <a:r>
              <a:rPr lang="en-US" altLang="en-US" sz="2800" dirty="0">
                <a:latin typeface="Times New Roman" panose="02020603050405020304" pitchFamily="18" charset="0"/>
                <a:cs typeface="Times New Roman" panose="02020603050405020304" pitchFamily="18" charset="0"/>
              </a:rPr>
              <a:t>.</a:t>
            </a:r>
          </a:p>
          <a:p>
            <a:pPr marL="514350" indent="-514350" algn="just">
              <a:buAutoNum type="alphaLcParenR"/>
            </a:pPr>
            <a:r>
              <a:rPr lang="en-US" altLang="en-US" sz="2800" dirty="0">
                <a:latin typeface="Times New Roman" panose="02020603050405020304" pitchFamily="18" charset="0"/>
                <a:cs typeface="Times New Roman" panose="02020603050405020304" pitchFamily="18" charset="0"/>
              </a:rPr>
              <a:t>Nhu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tưới</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lưu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vực</a:t>
            </a:r>
            <a:r>
              <a:rPr lang="en-US" altLang="en-US" sz="2800" dirty="0">
                <a:latin typeface="Times New Roman" panose="02020603050405020304" pitchFamily="18" charset="0"/>
                <a:cs typeface="Times New Roman" panose="02020603050405020304" pitchFamily="18" charset="0"/>
              </a:rPr>
              <a:t> song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cs typeface="Times New Roman" panose="02020603050405020304" pitchFamily="18" charset="0"/>
              </a:rPr>
              <a:t>.</a:t>
            </a:r>
            <a:endParaRPr lang="en-CA" altLang="en-US" sz="2800" dirty="0">
              <a:latin typeface="Times New Roman" panose="02020603050405020304" pitchFamily="18" charset="0"/>
              <a:cs typeface="Times New Roman" panose="02020603050405020304" pitchFamily="18" charset="0"/>
            </a:endParaRPr>
          </a:p>
        </p:txBody>
      </p:sp>
      <p:sp>
        <p:nvSpPr>
          <p:cNvPr id="8" name="Text Box 1">
            <a:extLst>
              <a:ext uri="{FF2B5EF4-FFF2-40B4-BE49-F238E27FC236}">
                <a16:creationId xmlns:a16="http://schemas.microsoft.com/office/drawing/2014/main" xmlns="" id="{D1070BEB-3707-180B-D8FD-26AC957A94D2}"/>
              </a:ext>
            </a:extLst>
          </p:cNvPr>
          <p:cNvSpPr txBox="1"/>
          <p:nvPr/>
        </p:nvSpPr>
        <p:spPr>
          <a:xfrm>
            <a:off x="1473834" y="-127805"/>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Ví</a:t>
            </a:r>
            <a:r>
              <a:rPr lang="en-CA" altLang="en-US" sz="2800" b="1" dirty="0">
                <a:solidFill>
                  <a:schemeClr val="bg1"/>
                </a:solidFill>
              </a:rPr>
              <a:t> </a:t>
            </a:r>
            <a:r>
              <a:rPr lang="en-CA" altLang="en-US" sz="2800" b="1" dirty="0" err="1">
                <a:solidFill>
                  <a:schemeClr val="bg1"/>
                </a:solidFill>
              </a:rPr>
              <a:t>dụ</a:t>
            </a:r>
            <a:r>
              <a:rPr lang="en-CA" altLang="en-US" sz="2800" b="1" dirty="0">
                <a:solidFill>
                  <a:schemeClr val="bg1"/>
                </a:solidFill>
              </a:rPr>
              <a:t> 2</a:t>
            </a:r>
          </a:p>
        </p:txBody>
      </p:sp>
    </p:spTree>
    <p:extLst>
      <p:ext uri="{BB962C8B-B14F-4D97-AF65-F5344CB8AC3E}">
        <p14:creationId xmlns:p14="http://schemas.microsoft.com/office/powerpoint/2010/main" val="151637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pic>
        <p:nvPicPr>
          <p:cNvPr id="2" name="Picture 1">
            <a:extLst>
              <a:ext uri="{FF2B5EF4-FFF2-40B4-BE49-F238E27FC236}">
                <a16:creationId xmlns:a16="http://schemas.microsoft.com/office/drawing/2014/main" xmlns="" id="{9B534031-E6B5-FF74-74C7-209E346A3CA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78559" y="704215"/>
            <a:ext cx="4917441" cy="3305810"/>
          </a:xfrm>
          <a:prstGeom prst="rect">
            <a:avLst/>
          </a:prstGeom>
        </p:spPr>
      </p:pic>
      <p:sp>
        <p:nvSpPr>
          <p:cNvPr id="6" name="Text Box 1">
            <a:extLst>
              <a:ext uri="{FF2B5EF4-FFF2-40B4-BE49-F238E27FC236}">
                <a16:creationId xmlns:a16="http://schemas.microsoft.com/office/drawing/2014/main" xmlns="" id="{FE763D00-78A4-4AE9-458D-767F113E10D0}"/>
              </a:ext>
            </a:extLst>
          </p:cNvPr>
          <p:cNvSpPr txBox="1"/>
          <p:nvPr/>
        </p:nvSpPr>
        <p:spPr>
          <a:xfrm>
            <a:off x="8377872" y="83002"/>
            <a:ext cx="808356"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8" name="TextBox 7">
            <a:extLst>
              <a:ext uri="{FF2B5EF4-FFF2-40B4-BE49-F238E27FC236}">
                <a16:creationId xmlns:a16="http://schemas.microsoft.com/office/drawing/2014/main" xmlns="" id="{AD45296F-5187-5CFE-3E2D-971C7C814E2E}"/>
              </a:ext>
            </a:extLst>
          </p:cNvPr>
          <p:cNvSpPr txBox="1"/>
          <p:nvPr/>
        </p:nvSpPr>
        <p:spPr>
          <a:xfrm>
            <a:off x="6467475" y="828427"/>
            <a:ext cx="5324473" cy="2246769"/>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a) Hai dãy số liệu về nhu cầu lượng nước tưới ở lưu vực sông Hồng và sông Cửu Long đều có xu hướng giảm, từ trái qua phải đường biểu diễn hai dãy số liệu này đi xuống.</a:t>
            </a:r>
            <a:endParaRPr lang="en-US" sz="2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A14CE17C-FC99-96AB-D2F0-7B4627AE0FA2}"/>
              </a:ext>
            </a:extLst>
          </p:cNvPr>
          <p:cNvSpPr txBox="1"/>
          <p:nvPr/>
        </p:nvSpPr>
        <p:spPr>
          <a:xfrm>
            <a:off x="6436359" y="3548360"/>
            <a:ext cx="5136513" cy="1815882"/>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b) Nhu cầu về nước tưới ở lưu vực sông Cửu Long lớn hơn ở lưu vực sông Hồng do đường màu đỏ nằm trên đường màu xanh.</a:t>
            </a:r>
            <a:endParaRPr lang="en-US" sz="2800" dirty="0"/>
          </a:p>
        </p:txBody>
      </p:sp>
      <p:cxnSp>
        <p:nvCxnSpPr>
          <p:cNvPr id="12" name="Straight Connector 11">
            <a:extLst>
              <a:ext uri="{FF2B5EF4-FFF2-40B4-BE49-F238E27FC236}">
                <a16:creationId xmlns:a16="http://schemas.microsoft.com/office/drawing/2014/main" xmlns="" id="{668C5DF1-B805-598E-0106-45286404D459}"/>
              </a:ext>
            </a:extLst>
          </p:cNvPr>
          <p:cNvCxnSpPr/>
          <p:nvPr/>
        </p:nvCxnSpPr>
        <p:spPr>
          <a:xfrm>
            <a:off x="6315075" y="623818"/>
            <a:ext cx="0" cy="576453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724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95250" y="-144145"/>
            <a:ext cx="12192000" cy="7146290"/>
          </a:xfrm>
          <a:prstGeom prst="rect">
            <a:avLst/>
          </a:prstGeom>
        </p:spPr>
      </p:pic>
      <p:sp>
        <p:nvSpPr>
          <p:cNvPr id="2" name="Text Box 1"/>
          <p:cNvSpPr txBox="1"/>
          <p:nvPr/>
        </p:nvSpPr>
        <p:spPr>
          <a:xfrm>
            <a:off x="1369060" y="109567"/>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5.17</a:t>
            </a:r>
          </a:p>
        </p:txBody>
      </p:sp>
      <p:sp>
        <p:nvSpPr>
          <p:cNvPr id="3" name="Text Box 2"/>
          <p:cNvSpPr txBox="1"/>
          <p:nvPr/>
        </p:nvSpPr>
        <p:spPr>
          <a:xfrm>
            <a:off x="1283335" y="660234"/>
            <a:ext cx="9625330" cy="1384995"/>
          </a:xfrm>
          <a:prstGeom prst="rect">
            <a:avLst/>
          </a:prstGeom>
          <a:noFill/>
        </p:spPr>
        <p:txBody>
          <a:bodyPr wrap="square" rtlCol="0">
            <a:spAutoFit/>
          </a:bodyPr>
          <a:lstStyle/>
          <a:p>
            <a:pPr algn="just"/>
            <a:r>
              <a:rPr lang="en-CA" altLang="en-US" sz="2800" dirty="0" err="1">
                <a:latin typeface="Times New Roman" panose="02020603050405020304" pitchFamily="18" charset="0"/>
                <a:cs typeface="Times New Roman" panose="02020603050405020304" pitchFamily="18" charset="0"/>
              </a:rPr>
              <a:t>Số</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học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sinh</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của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trường</a:t>
            </a:r>
            <a:r>
              <a:rPr lang="en-CA" altLang="en-US" sz="2800" dirty="0">
                <a:latin typeface="Times New Roman" panose="02020603050405020304" pitchFamily="18" charset="0"/>
                <a:cs typeface="Times New Roman" panose="02020603050405020304" pitchFamily="18" charset="0"/>
              </a:rPr>
              <a:t> Trung </a:t>
            </a:r>
            <a:r>
              <a:rPr lang="en-CA" altLang="en-US" sz="2800" dirty="0" err="1">
                <a:latin typeface="Times New Roman" panose="02020603050405020304" pitchFamily="18" charset="0"/>
                <a:cs typeface="Times New Roman" panose="02020603050405020304" pitchFamily="18" charset="0"/>
              </a:rPr>
              <a:t>học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cơ</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sở</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trên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địa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bàn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đăng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kí</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tham</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dự</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giải</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chạy</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việt</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dã</a:t>
            </a:r>
            <a:r>
              <a:rPr lang="en-CA" altLang="en-US" sz="2800" dirty="0">
                <a:latin typeface="Times New Roman" panose="02020603050405020304" pitchFamily="18" charset="0"/>
                <a:cs typeface="Times New Roman" panose="02020603050405020304" pitchFamily="18" charset="0"/>
              </a:rPr>
              <a:t> do </a:t>
            </a:r>
            <a:r>
              <a:rPr lang="en-CA" altLang="en-US" sz="2800" dirty="0" err="1">
                <a:latin typeface="Times New Roman" panose="02020603050405020304" pitchFamily="18" charset="0"/>
                <a:cs typeface="Times New Roman" panose="02020603050405020304" pitchFamily="18" charset="0"/>
              </a:rPr>
              <a:t>quận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tổ</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chức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được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cho</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trong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sau</a:t>
            </a:r>
            <a:r>
              <a:rPr lang="en-CA" altLang="en-US" sz="2800" dirty="0">
                <a:latin typeface="Times New Roman" panose="02020603050405020304" pitchFamily="18" charset="0"/>
                <a:cs typeface="Times New Roman" panose="02020603050405020304" pitchFamily="18" charset="0"/>
              </a:rPr>
              <a:t>:</a:t>
            </a:r>
          </a:p>
        </p:txBody>
      </p:sp>
      <p:sp>
        <p:nvSpPr>
          <p:cNvPr id="6" name="Rectangle 1">
            <a:extLst>
              <a:ext uri="{FF2B5EF4-FFF2-40B4-BE49-F238E27FC236}">
                <a16:creationId xmlns:a16="http://schemas.microsoft.com/office/drawing/2014/main" xmlns="" id="{AA3E8466-B28C-39F4-DE8E-617BFE63C86C}"/>
              </a:ext>
            </a:extLst>
          </p:cNvPr>
          <p:cNvSpPr>
            <a:spLocks noChangeArrowheads="1"/>
          </p:cNvSpPr>
          <p:nvPr/>
        </p:nvSpPr>
        <p:spPr bwMode="auto">
          <a:xfrm>
            <a:off x="1283335" y="3287111"/>
            <a:ext cx="9915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cột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Bài 5.17 trang 108 Toán 8 Tập 1 | Kết nối tri thức Giải Toán 8">
            <a:extLst>
              <a:ext uri="{FF2B5EF4-FFF2-40B4-BE49-F238E27FC236}">
                <a16:creationId xmlns:a16="http://schemas.microsoft.com/office/drawing/2014/main" xmlns="" id="{A928D784-622D-31E3-6E15-B848CD6C5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1" y="1985797"/>
            <a:ext cx="9176984"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4B555A4B-C788-BABC-C4D0-565EE2011C01}"/>
              </a:ext>
            </a:extLst>
          </p:cNvPr>
          <p:cNvSpPr txBox="1"/>
          <p:nvPr/>
        </p:nvSpPr>
        <p:spPr>
          <a:xfrm>
            <a:off x="1369060" y="4424581"/>
            <a:ext cx="9539605" cy="1815882"/>
          </a:xfrm>
          <a:prstGeom prst="rect">
            <a:avLst/>
          </a:prstGeom>
          <a:noFill/>
        </p:spPr>
        <p:txBody>
          <a:bodyPr wrap="square">
            <a:spAutoFit/>
          </a:bodyPr>
          <a:lstStyle/>
          <a:p>
            <a:r>
              <a:rPr lang="vi-VN" sz="2800" b="0" i="0" dirty="0">
                <a:solidFill>
                  <a:srgbClr val="000000"/>
                </a:solidFill>
                <a:effectLst/>
                <a:latin typeface="+mj-lt"/>
              </a:rPr>
              <a:t>Ta nên chọn biểu đồ cột để biểu diễn dữ liệu đã cho, vì nếu chọn biểu đồ tranh thì ta thấy các số 13 và 47 đều là các số nguyên tố nên ta chọn mỗi biểu tượng tương ứng với một học sinh đăng kí. Khi đó, sẽ ta cần biểu diễn rất nhiều biểu tượng trên biểu đồ.</a:t>
            </a:r>
            <a:endParaRPr lang="en-US" sz="2800" dirty="0">
              <a:latin typeface="+mj-lt"/>
            </a:endParaRPr>
          </a:p>
        </p:txBody>
      </p:sp>
      <p:sp>
        <p:nvSpPr>
          <p:cNvPr id="9" name="Text Box 1">
            <a:extLst>
              <a:ext uri="{FF2B5EF4-FFF2-40B4-BE49-F238E27FC236}">
                <a16:creationId xmlns:a16="http://schemas.microsoft.com/office/drawing/2014/main" xmlns="" id="{E0AACB8B-E104-8A13-2B56-5FD14886F07F}"/>
              </a:ext>
            </a:extLst>
          </p:cNvPr>
          <p:cNvSpPr txBox="1"/>
          <p:nvPr/>
        </p:nvSpPr>
        <p:spPr>
          <a:xfrm>
            <a:off x="5131435" y="3565522"/>
            <a:ext cx="869315"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Tree>
    <p:extLst>
      <p:ext uri="{BB962C8B-B14F-4D97-AF65-F5344CB8AC3E}">
        <p14:creationId xmlns:p14="http://schemas.microsoft.com/office/powerpoint/2010/main" val="379982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xit" presetSubtype="4" fill="hold" grpId="1" nodeType="clickEffect">
                                  <p:stCondLst>
                                    <p:cond delay="0"/>
                                  </p:stCondLst>
                                  <p:childTnLst>
                                    <p:anim calcmode="lin" valueType="num">
                                      <p:cBhvr additive="base">
                                        <p:cTn id="32" dur="500"/>
                                        <p:tgtEl>
                                          <p:spTgt spid="6"/>
                                        </p:tgtEl>
                                        <p:attrNameLst>
                                          <p:attrName>ppt_y</p:attrName>
                                        </p:attrNameLst>
                                      </p:cBhvr>
                                      <p:tavLst>
                                        <p:tav tm="0">
                                          <p:val>
                                            <p:strVal val="#ppt_y"/>
                                          </p:val>
                                        </p:tav>
                                        <p:tav tm="100000">
                                          <p:val>
                                            <p:strVal val="#ppt_y+#ppt_h*1.125000"/>
                                          </p:val>
                                        </p:tav>
                                      </p:tavLst>
                                    </p:anim>
                                    <p:animEffect transition="out" filter="wipe(down)">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6" grpId="1"/>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Text Box 1"/>
          <p:cNvSpPr txBox="1"/>
          <p:nvPr/>
        </p:nvSpPr>
        <p:spPr>
          <a:xfrm>
            <a:off x="1572895" y="541824"/>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5.18</a:t>
            </a:r>
          </a:p>
        </p:txBody>
      </p:sp>
      <p:sp>
        <p:nvSpPr>
          <p:cNvPr id="6" name="Rectangle 1">
            <a:extLst>
              <a:ext uri="{FF2B5EF4-FFF2-40B4-BE49-F238E27FC236}">
                <a16:creationId xmlns:a16="http://schemas.microsoft.com/office/drawing/2014/main" xmlns="" id="{0F490B77-6D0C-597D-5ED2-F7C902E0474F}"/>
              </a:ext>
            </a:extLst>
          </p:cNvPr>
          <p:cNvSpPr>
            <a:spLocks noChangeArrowheads="1"/>
          </p:cNvSpPr>
          <p:nvPr/>
        </p:nvSpPr>
        <p:spPr bwMode="auto">
          <a:xfrm>
            <a:off x="1439545" y="1181100"/>
            <a:ext cx="85534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đơn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2022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Lựa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2022</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0" name="Picture 2" descr="Bài 5.18 trang 108 Toán 8 Tập 1 | Kết nối tri thức Giải Toán 8">
            <a:extLst>
              <a:ext uri="{FF2B5EF4-FFF2-40B4-BE49-F238E27FC236}">
                <a16:creationId xmlns:a16="http://schemas.microsoft.com/office/drawing/2014/main" xmlns="" id="{FFDFB46D-52B3-0DFA-73EB-1A576CE9F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296" y="2068979"/>
            <a:ext cx="5358498"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3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3" name="Text Box 2"/>
          <p:cNvSpPr txBox="1"/>
          <p:nvPr/>
        </p:nvSpPr>
        <p:spPr>
          <a:xfrm>
            <a:off x="4763770" y="444500"/>
            <a:ext cx="836930"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6" name="TextBox 5">
            <a:extLst>
              <a:ext uri="{FF2B5EF4-FFF2-40B4-BE49-F238E27FC236}">
                <a16:creationId xmlns:a16="http://schemas.microsoft.com/office/drawing/2014/main" xmlns="" id="{6D9A35B4-D6C6-5BD3-418B-A4C10C0152E9}"/>
              </a:ext>
            </a:extLst>
          </p:cNvPr>
          <p:cNvSpPr txBox="1"/>
          <p:nvPr/>
        </p:nvSpPr>
        <p:spPr>
          <a:xfrm>
            <a:off x="1371599" y="1123732"/>
            <a:ext cx="9839325" cy="954107"/>
          </a:xfrm>
          <a:prstGeom prst="rect">
            <a:avLst/>
          </a:prstGeom>
          <a:noFill/>
        </p:spPr>
        <p:txBody>
          <a:bodyPr wrap="square">
            <a:spAutoFit/>
          </a:bodyPr>
          <a:lstStyle/>
          <a:p>
            <a:r>
              <a:rPr lang="en-US" sz="2800" b="0" i="0" dirty="0" err="1">
                <a:solidFill>
                  <a:srgbClr val="000000"/>
                </a:solidFill>
                <a:effectLst/>
                <a:latin typeface="Times New Roman" panose="02020603050405020304" pitchFamily="18" charset="0"/>
                <a:cs typeface="Times New Roman" panose="02020603050405020304" pitchFamily="18" charset="0"/>
              </a:rPr>
              <a:t>Để</a:t>
            </a:r>
            <a:r>
              <a:rPr lang="en-US" sz="2800" b="0" i="0" dirty="0">
                <a:solidFill>
                  <a:srgbClr val="000000"/>
                </a:solidFill>
                <a:effectLst/>
                <a:latin typeface="Times New Roman" panose="02020603050405020304" pitchFamily="18" charset="0"/>
                <a:cs typeface="Times New Roman" panose="02020603050405020304" pitchFamily="18" charset="0"/>
              </a:rPr>
              <a:t> so </a:t>
            </a:r>
            <a:r>
              <a:rPr lang="en-US" sz="2800" b="0" i="0" dirty="0" err="1">
                <a:solidFill>
                  <a:srgbClr val="000000"/>
                </a:solidFill>
                <a:effectLst/>
                <a:latin typeface="Times New Roman" panose="02020603050405020304" pitchFamily="18" charset="0"/>
                <a:cs typeface="Times New Roman" panose="02020603050405020304" pitchFamily="18" charset="0"/>
              </a:rPr>
              <a:t>sánh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doanh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hai</a:t>
            </a:r>
            <a:r>
              <a:rPr lang="en-US" sz="2800" b="0" i="0" dirty="0">
                <a:solidFill>
                  <a:srgbClr val="000000"/>
                </a:solidFill>
                <a:effectLst/>
                <a:latin typeface="Times New Roman" panose="02020603050405020304" pitchFamily="18" charset="0"/>
                <a:cs typeface="Times New Roman" panose="02020603050405020304" pitchFamily="18" charset="0"/>
              </a:rPr>
              <a:t> chi </a:t>
            </a:r>
            <a:r>
              <a:rPr lang="en-US" sz="2800" b="0" i="0" dirty="0" err="1">
                <a:solidFill>
                  <a:srgbClr val="000000"/>
                </a:solidFill>
                <a:effectLst/>
                <a:latin typeface="Times New Roman" panose="02020603050405020304" pitchFamily="18" charset="0"/>
                <a:cs typeface="Times New Roman" panose="02020603050405020304" pitchFamily="18" charset="0"/>
              </a:rPr>
              <a:t>nhánh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này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trong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hai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năm</a:t>
            </a:r>
            <a:r>
              <a:rPr lang="en-US" sz="2800" b="0" i="0" dirty="0">
                <a:solidFill>
                  <a:srgbClr val="000000"/>
                </a:solidFill>
                <a:effectLst/>
                <a:latin typeface="Times New Roman" panose="02020603050405020304" pitchFamily="18" charset="0"/>
                <a:cs typeface="Times New Roman" panose="02020603050405020304" pitchFamily="18" charset="0"/>
              </a:rPr>
              <a:t> 2021 </a:t>
            </a:r>
            <a:r>
              <a:rPr lang="en-US" sz="2800" b="0" i="0" dirty="0" err="1">
                <a:solidFill>
                  <a:srgbClr val="000000"/>
                </a:solidFill>
                <a:effectLst/>
                <a:latin typeface="Times New Roman" panose="02020603050405020304" pitchFamily="18" charset="0"/>
                <a:cs typeface="Times New Roman" panose="02020603050405020304" pitchFamily="18" charset="0"/>
              </a:rPr>
              <a:t>và</a:t>
            </a:r>
            <a:r>
              <a:rPr lang="en-US" sz="2800" b="0" i="0" dirty="0">
                <a:solidFill>
                  <a:srgbClr val="000000"/>
                </a:solidFill>
                <a:effectLst/>
                <a:latin typeface="Times New Roman" panose="02020603050405020304" pitchFamily="18" charset="0"/>
                <a:cs typeface="Times New Roman" panose="02020603050405020304" pitchFamily="18" charset="0"/>
              </a:rPr>
              <a:t> 2022, ta </a:t>
            </a:r>
            <a:r>
              <a:rPr lang="en-US" sz="2800" b="0" i="0" dirty="0" err="1">
                <a:solidFill>
                  <a:srgbClr val="000000"/>
                </a:solidFill>
                <a:effectLst/>
                <a:latin typeface="Times New Roman" panose="02020603050405020304" pitchFamily="18" charset="0"/>
                <a:cs typeface="Times New Roman" panose="02020603050405020304" pitchFamily="18" charset="0"/>
              </a:rPr>
              <a:t>vẽ</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biểu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đồ</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cột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kép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như</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sau</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B2E4D70-54D3-B646-FB72-81171181AB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9577" y="2077839"/>
            <a:ext cx="5903645" cy="4114800"/>
          </a:xfrm>
          <a:prstGeom prst="rect">
            <a:avLst/>
          </a:prstGeom>
          <a:noFill/>
        </p:spPr>
      </p:pic>
    </p:spTree>
    <p:extLst>
      <p:ext uri="{BB962C8B-B14F-4D97-AF65-F5344CB8AC3E}">
        <p14:creationId xmlns:p14="http://schemas.microsoft.com/office/powerpoint/2010/main" val="7566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3" name="Rectangle: Rounded Corners 2"/>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VẬN DỤNG</a:t>
            </a:r>
            <a:endParaRPr lang="en-US"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33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65405"/>
            <a:ext cx="12192000" cy="7146290"/>
          </a:xfrm>
          <a:prstGeom prst="rect">
            <a:avLst/>
          </a:prstGeom>
        </p:spPr>
      </p:pic>
      <p:sp>
        <p:nvSpPr>
          <p:cNvPr id="3" name="Text Box 2"/>
          <p:cNvSpPr txBox="1"/>
          <p:nvPr/>
        </p:nvSpPr>
        <p:spPr>
          <a:xfrm>
            <a:off x="1953895" y="364018"/>
            <a:ext cx="2875280" cy="52322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a:t>
            </a:r>
            <a:r>
              <a:rPr lang="en-CA" altLang="en-US" sz="2800" b="1" dirty="0" err="1">
                <a:solidFill>
                  <a:schemeClr val="bg1"/>
                </a:solidFill>
              </a:rPr>
              <a:t>tập</a:t>
            </a:r>
            <a:r>
              <a:rPr lang="en-CA" altLang="en-US" sz="2800" b="1" dirty="0">
                <a:solidFill>
                  <a:schemeClr val="bg1"/>
                </a:solidFill>
              </a:rPr>
              <a:t> </a:t>
            </a:r>
            <a:r>
              <a:rPr lang="en-CA" altLang="en-US" sz="2800" b="1" dirty="0" err="1">
                <a:solidFill>
                  <a:schemeClr val="bg1"/>
                </a:solidFill>
              </a:rPr>
              <a:t>bổ</a:t>
            </a:r>
            <a:r>
              <a:rPr lang="en-CA" altLang="en-US" sz="2800" b="1" dirty="0">
                <a:solidFill>
                  <a:schemeClr val="bg1"/>
                </a:solidFill>
              </a:rPr>
              <a:t> sung </a:t>
            </a:r>
          </a:p>
        </p:txBody>
      </p:sp>
      <p:sp>
        <p:nvSpPr>
          <p:cNvPr id="6" name="Rectangle 2">
            <a:extLst>
              <a:ext uri="{FF2B5EF4-FFF2-40B4-BE49-F238E27FC236}">
                <a16:creationId xmlns:a16="http://schemas.microsoft.com/office/drawing/2014/main" xmlns="" id="{F13982F5-3D57-728F-712A-9E0FDC047261}"/>
              </a:ext>
            </a:extLst>
          </p:cNvPr>
          <p:cNvSpPr>
            <a:spLocks noChangeArrowheads="1"/>
          </p:cNvSpPr>
          <p:nvPr/>
        </p:nvSpPr>
        <p:spPr bwMode="auto">
          <a:xfrm>
            <a:off x="1439545" y="886131"/>
            <a:ext cx="98475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1:</a:t>
            </a:r>
            <a:r>
              <a:rPr kumimoji="0" lang="nl-NL"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Quan sát biểu đồ tỉ lệ phần trăm số xe đạp một cửa hàng đã bán được theo màu sơn trong tháng sau đây:</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2">
            <a:extLst>
              <a:ext uri="{FF2B5EF4-FFF2-40B4-BE49-F238E27FC236}">
                <a16:creationId xmlns:a16="http://schemas.microsoft.com/office/drawing/2014/main" xmlns="" id="{C32DDECE-5259-8A05-BD6C-C3D5447B2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811" y="1840238"/>
            <a:ext cx="6377048" cy="37490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xmlns="" id="{705024A1-AB70-21DB-2304-64F05D489C99}"/>
              </a:ext>
            </a:extLst>
          </p:cNvPr>
          <p:cNvSpPr>
            <a:spLocks noChangeArrowheads="1"/>
          </p:cNvSpPr>
          <p:nvPr/>
        </p:nvSpPr>
        <p:spPr bwMode="auto">
          <a:xfrm>
            <a:off x="1743075" y="5689391"/>
            <a:ext cx="81629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chủ</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cửa</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nên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đặt</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thêm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xe</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đạp</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màu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37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3"/>
                                        </p:tgtEl>
                                        <p:attrNameLst>
                                          <p:attrName>style.visibility</p:attrName>
                                        </p:attrNameLst>
                                      </p:cBhvr>
                                      <p:to>
                                        <p:strVal val="visible"/>
                                      </p:to>
                                    </p:set>
                                    <p:anim calcmode="lin" valueType="num">
                                      <p:cBhvr>
                                        <p:cTn id="22" dur="500" fill="hold"/>
                                        <p:tgtEl>
                                          <p:spTgt spid="3073"/>
                                        </p:tgtEl>
                                        <p:attrNameLst>
                                          <p:attrName>ppt_w</p:attrName>
                                        </p:attrNameLst>
                                      </p:cBhvr>
                                      <p:tavLst>
                                        <p:tav tm="0">
                                          <p:val>
                                            <p:fltVal val="0"/>
                                          </p:val>
                                        </p:tav>
                                        <p:tav tm="100000">
                                          <p:val>
                                            <p:strVal val="#ppt_w"/>
                                          </p:val>
                                        </p:tav>
                                      </p:tavLst>
                                    </p:anim>
                                    <p:anim calcmode="lin" valueType="num">
                                      <p:cBhvr>
                                        <p:cTn id="23" dur="500" fill="hold"/>
                                        <p:tgtEl>
                                          <p:spTgt spid="3073"/>
                                        </p:tgtEl>
                                        <p:attrNameLst>
                                          <p:attrName>ppt_h</p:attrName>
                                        </p:attrNameLst>
                                      </p:cBhvr>
                                      <p:tavLst>
                                        <p:tav tm="0">
                                          <p:val>
                                            <p:fltVal val="0"/>
                                          </p:val>
                                        </p:tav>
                                        <p:tav tm="100000">
                                          <p:val>
                                            <p:strVal val="#ppt_h"/>
                                          </p:val>
                                        </p:tav>
                                      </p:tavLst>
                                    </p:anim>
                                    <p:animEffect transition="in" filter="fade">
                                      <p:cBhvr>
                                        <p:cTn id="24" dur="500"/>
                                        <p:tgtEl>
                                          <p:spTgt spid="307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7" name="Text Box 2">
            <a:extLst>
              <a:ext uri="{FF2B5EF4-FFF2-40B4-BE49-F238E27FC236}">
                <a16:creationId xmlns:a16="http://schemas.microsoft.com/office/drawing/2014/main" xmlns="" id="{48ECAFDF-ABCD-A722-A967-57FE68B78682}"/>
              </a:ext>
            </a:extLst>
          </p:cNvPr>
          <p:cNvSpPr txBox="1"/>
          <p:nvPr/>
        </p:nvSpPr>
        <p:spPr>
          <a:xfrm>
            <a:off x="1953895" y="364018"/>
            <a:ext cx="808355" cy="52322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9" name="TextBox 8">
            <a:extLst>
              <a:ext uri="{FF2B5EF4-FFF2-40B4-BE49-F238E27FC236}">
                <a16:creationId xmlns:a16="http://schemas.microsoft.com/office/drawing/2014/main" xmlns="" id="{69C5C5BD-6680-B17B-A5CD-85C04B940DDF}"/>
              </a:ext>
            </a:extLst>
          </p:cNvPr>
          <p:cNvSpPr txBox="1"/>
          <p:nvPr/>
        </p:nvSpPr>
        <p:spPr>
          <a:xfrm>
            <a:off x="1704975" y="1027906"/>
            <a:ext cx="4962525" cy="5178341"/>
          </a:xfrm>
          <a:prstGeom prst="rect">
            <a:avLst/>
          </a:prstGeom>
          <a:noFill/>
        </p:spPr>
        <p:txBody>
          <a:bodyPr wrap="square">
            <a:spAutoFit/>
          </a:bodyPr>
          <a:lstStyle/>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Quan sát biểu đồ ta thấy </a:t>
            </a:r>
            <a:r>
              <a:rPr lang="nl-NL" sz="2800" dirty="0">
                <a:effectLst/>
                <a:latin typeface="Times New Roman" panose="02020603050405020304" pitchFamily="18" charset="0"/>
                <a:ea typeface="Arial" panose="020B0604020202020204" pitchFamily="34" charset="0"/>
              </a:rPr>
              <a:t>tỉ lệ phần trăm số xe đạp mà cửa hàng đã bán được theo màu sơn trong tháng</a:t>
            </a:r>
            <a:r>
              <a:rPr lang="nl-NL" sz="2800" dirty="0">
                <a:effectLst/>
                <a:latin typeface="Times New Roman" panose="02020603050405020304" pitchFamily="18" charset="0"/>
                <a:ea typeface="Times New Roman" panose="02020603050405020304" pitchFamily="18" charset="0"/>
              </a:rPr>
              <a:t> cụ thể như sau</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xanh dương: 60%</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đỏ: 15%</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xanh lá: 10%</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bạc: 15%</a:t>
            </a:r>
            <a:endParaRPr lang="en-US" sz="2800" dirty="0">
              <a:effectLst/>
              <a:latin typeface="Times New Roman" panose="02020603050405020304" pitchFamily="18" charset="0"/>
              <a:ea typeface="Times New Roman" panose="02020603050405020304" pitchFamily="18" charset="0"/>
            </a:endParaRPr>
          </a:p>
          <a:p>
            <a:r>
              <a:rPr lang="nl-NL" sz="2800" dirty="0">
                <a:effectLst/>
                <a:latin typeface="Times New Roman" panose="02020603050405020304" pitchFamily="18" charset="0"/>
                <a:ea typeface="Arial" panose="020B0604020202020204" pitchFamily="34" charset="0"/>
              </a:rPr>
              <a:t>Vậy chủ cửa hàng nên đặt hàng thêm cho xe đạp màu xanh dương.</a:t>
            </a:r>
            <a:endParaRPr lang="en-US" sz="2800" dirty="0"/>
          </a:p>
        </p:txBody>
      </p:sp>
      <p:pic>
        <p:nvPicPr>
          <p:cNvPr id="10" name="Picture 2">
            <a:extLst>
              <a:ext uri="{FF2B5EF4-FFF2-40B4-BE49-F238E27FC236}">
                <a16:creationId xmlns:a16="http://schemas.microsoft.com/office/drawing/2014/main" xmlns="" id="{FFAAAF53-0A79-D188-830F-D19419A09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378" y="1027906"/>
            <a:ext cx="5132744" cy="3017520"/>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1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p:cTn id="2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 calcmode="lin" valueType="num">
                                      <p:cBhvr>
                                        <p:cTn id="36"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 calcmode="lin" valueType="num">
                                      <p:cBhvr>
                                        <p:cTn id="43"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anim calcmode="lin" valueType="num">
                                      <p:cBhvr>
                                        <p:cTn id="50"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anim calcmode="lin" valueType="num">
                                      <p:cBhvr>
                                        <p:cTn id="5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5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51529"/>
            <a:ext cx="12192000" cy="7146290"/>
          </a:xfrm>
          <a:prstGeom prst="rect">
            <a:avLst/>
          </a:prstGeom>
        </p:spPr>
      </p:pic>
      <p:sp>
        <p:nvSpPr>
          <p:cNvPr id="3" name="Rectangle 2">
            <a:extLst>
              <a:ext uri="{FF2B5EF4-FFF2-40B4-BE49-F238E27FC236}">
                <a16:creationId xmlns:a16="http://schemas.microsoft.com/office/drawing/2014/main" xmlns="" id="{9D58EDD9-82C8-8A3D-37AC-489094B29FE2}"/>
              </a:ext>
            </a:extLst>
          </p:cNvPr>
          <p:cNvSpPr>
            <a:spLocks noChangeArrowheads="1"/>
          </p:cNvSpPr>
          <p:nvPr/>
        </p:nvSpPr>
        <p:spPr bwMode="auto">
          <a:xfrm>
            <a:off x="1095375" y="593933"/>
            <a:ext cx="41719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2</a:t>
            </a:r>
            <a:r>
              <a:rPr kumimoji="0" lang="de-DE"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Hãy phân tích dữ liệu được biểu diễn trong biểu đồ sau để tìm ngày có nhiệt độ chênh lệch nhiều nhất và ngày có nhiệt độ chênh lệch ít nhất giữa hai thành phố.</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097" name="Picture 3">
            <a:extLst>
              <a:ext uri="{FF2B5EF4-FFF2-40B4-BE49-F238E27FC236}">
                <a16:creationId xmlns:a16="http://schemas.microsoft.com/office/drawing/2014/main" xmlns="" id="{4937A5E4-EFCF-1963-6D09-F59CAD57B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383925"/>
            <a:ext cx="6725302" cy="338328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xmlns="" id="{976BAC68-3B47-F133-0A23-E08B232D3892}"/>
              </a:ext>
            </a:extLst>
          </p:cNvPr>
          <p:cNvSpPr txBox="1"/>
          <p:nvPr/>
        </p:nvSpPr>
        <p:spPr>
          <a:xfrm>
            <a:off x="4793770" y="4051351"/>
            <a:ext cx="808355" cy="52322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10" name="TextBox 9">
            <a:extLst>
              <a:ext uri="{FF2B5EF4-FFF2-40B4-BE49-F238E27FC236}">
                <a16:creationId xmlns:a16="http://schemas.microsoft.com/office/drawing/2014/main" xmlns="" id="{6324E4BA-7072-906E-8E99-84C023832283}"/>
              </a:ext>
            </a:extLst>
          </p:cNvPr>
          <p:cNvSpPr txBox="1"/>
          <p:nvPr/>
        </p:nvSpPr>
        <p:spPr>
          <a:xfrm>
            <a:off x="1566862" y="4574571"/>
            <a:ext cx="9367838" cy="1815882"/>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Quan sát biểu đồ ta thấy n</a:t>
            </a:r>
            <a:r>
              <a:rPr lang="de-DE" sz="2800" dirty="0">
                <a:effectLst/>
                <a:latin typeface="Times New Roman" panose="02020603050405020304" pitchFamily="18" charset="0"/>
                <a:ea typeface="Arial" panose="020B0604020202020204" pitchFamily="34" charset="0"/>
              </a:rPr>
              <a:t>gày có nhiệt độ chênh lệch nhiều nhất giữa hai thành phố là 18/02/2021 chênh lệch 10</a:t>
            </a:r>
            <a:r>
              <a:rPr lang="de-DE" sz="2800" baseline="30000" dirty="0">
                <a:effectLst/>
                <a:latin typeface="Times New Roman" panose="02020603050405020304" pitchFamily="18" charset="0"/>
                <a:ea typeface="Arial" panose="020B0604020202020204" pitchFamily="34" charset="0"/>
              </a:rPr>
              <a:t>0</a:t>
            </a:r>
            <a:r>
              <a:rPr lang="de-DE" sz="2800" dirty="0">
                <a:effectLst/>
                <a:latin typeface="Times New Roman" panose="02020603050405020304" pitchFamily="18" charset="0"/>
                <a:ea typeface="Arial" panose="020B0604020202020204" pitchFamily="34" charset="0"/>
              </a:rPr>
              <a:t>C; và ngày có nhiệt độ chênh lệch ít nhất là 21/02/2021 và 22/02/2021 chênh lệch 5</a:t>
            </a:r>
            <a:r>
              <a:rPr lang="de-DE" sz="2800" baseline="30000" dirty="0">
                <a:effectLst/>
                <a:latin typeface="Times New Roman" panose="02020603050405020304" pitchFamily="18" charset="0"/>
                <a:ea typeface="Arial" panose="020B0604020202020204" pitchFamily="34" charset="0"/>
              </a:rPr>
              <a:t>0</a:t>
            </a:r>
            <a:r>
              <a:rPr lang="de-DE" sz="2800" dirty="0">
                <a:effectLst/>
                <a:latin typeface="Times New Roman" panose="02020603050405020304" pitchFamily="18" charset="0"/>
                <a:ea typeface="Arial" panose="020B0604020202020204" pitchFamily="34" charset="0"/>
              </a:rPr>
              <a:t>C</a:t>
            </a:r>
            <a:endParaRPr lang="en-US" sz="2800" dirty="0"/>
          </a:p>
        </p:txBody>
      </p:sp>
    </p:spTree>
    <p:extLst>
      <p:ext uri="{BB962C8B-B14F-4D97-AF65-F5344CB8AC3E}">
        <p14:creationId xmlns:p14="http://schemas.microsoft.com/office/powerpoint/2010/main" val="350583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7"/>
                                        </p:tgtEl>
                                        <p:attrNameLst>
                                          <p:attrName>style.visibility</p:attrName>
                                        </p:attrNameLst>
                                      </p:cBhvr>
                                      <p:to>
                                        <p:strVal val="visible"/>
                                      </p:to>
                                    </p:set>
                                    <p:anim calcmode="lin" valueType="num">
                                      <p:cBhvr>
                                        <p:cTn id="14" dur="500" fill="hold"/>
                                        <p:tgtEl>
                                          <p:spTgt spid="4097"/>
                                        </p:tgtEl>
                                        <p:attrNameLst>
                                          <p:attrName>ppt_w</p:attrName>
                                        </p:attrNameLst>
                                      </p:cBhvr>
                                      <p:tavLst>
                                        <p:tav tm="0">
                                          <p:val>
                                            <p:fltVal val="0"/>
                                          </p:val>
                                        </p:tav>
                                        <p:tav tm="100000">
                                          <p:val>
                                            <p:strVal val="#ppt_w"/>
                                          </p:val>
                                        </p:tav>
                                      </p:tavLst>
                                    </p:anim>
                                    <p:anim calcmode="lin" valueType="num">
                                      <p:cBhvr>
                                        <p:cTn id="15" dur="500" fill="hold"/>
                                        <p:tgtEl>
                                          <p:spTgt spid="4097"/>
                                        </p:tgtEl>
                                        <p:attrNameLst>
                                          <p:attrName>ppt_h</p:attrName>
                                        </p:attrNameLst>
                                      </p:cBhvr>
                                      <p:tavLst>
                                        <p:tav tm="0">
                                          <p:val>
                                            <p:fltVal val="0"/>
                                          </p:val>
                                        </p:tav>
                                        <p:tav tm="100000">
                                          <p:val>
                                            <p:strVal val="#ppt_h"/>
                                          </p:val>
                                        </p:tav>
                                      </p:tavLst>
                                    </p:anim>
                                    <p:animEffect transition="in" filter="fade">
                                      <p:cBhvr>
                                        <p:cTn id="16" dur="500"/>
                                        <p:tgtEl>
                                          <p:spTgt spid="409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F75535AA-65E2-00D5-A332-C37A221FD615}"/>
              </a:ext>
            </a:extLst>
          </p:cNvPr>
          <p:cNvGraphicFramePr>
            <a:graphicFrameLocks noGrp="1"/>
          </p:cNvGraphicFramePr>
          <p:nvPr>
            <p:extLst>
              <p:ext uri="{D42A27DB-BD31-4B8C-83A1-F6EECF244321}">
                <p14:modId xmlns:p14="http://schemas.microsoft.com/office/powerpoint/2010/main" val="3109820414"/>
              </p:ext>
            </p:extLst>
          </p:nvPr>
        </p:nvGraphicFramePr>
        <p:xfrm>
          <a:off x="1708467" y="1885661"/>
          <a:ext cx="8775066" cy="3663032"/>
        </p:xfrm>
        <a:graphic>
          <a:graphicData uri="http://schemas.openxmlformats.org/drawingml/2006/table">
            <a:tbl>
              <a:tblPr firstRow="1" firstCol="1" bandRow="1">
                <a:tableStyleId>{5C22544A-7EE6-4342-B048-85BDC9FD1C3A}</a:tableStyleId>
              </a:tblPr>
              <a:tblGrid>
                <a:gridCol w="687894">
                  <a:extLst>
                    <a:ext uri="{9D8B030D-6E8A-4147-A177-3AD203B41FA5}">
                      <a16:colId xmlns:a16="http://schemas.microsoft.com/office/drawing/2014/main" xmlns="" val="2026262441"/>
                    </a:ext>
                  </a:extLst>
                </a:gridCol>
                <a:gridCol w="2237128">
                  <a:extLst>
                    <a:ext uri="{9D8B030D-6E8A-4147-A177-3AD203B41FA5}">
                      <a16:colId xmlns:a16="http://schemas.microsoft.com/office/drawing/2014/main" xmlns="" val="4148935190"/>
                    </a:ext>
                  </a:extLst>
                </a:gridCol>
                <a:gridCol w="1462511">
                  <a:extLst>
                    <a:ext uri="{9D8B030D-6E8A-4147-A177-3AD203B41FA5}">
                      <a16:colId xmlns:a16="http://schemas.microsoft.com/office/drawing/2014/main" xmlns="" val="1695880288"/>
                    </a:ext>
                  </a:extLst>
                </a:gridCol>
                <a:gridCol w="1462511">
                  <a:extLst>
                    <a:ext uri="{9D8B030D-6E8A-4147-A177-3AD203B41FA5}">
                      <a16:colId xmlns:a16="http://schemas.microsoft.com/office/drawing/2014/main" xmlns="" val="1310694142"/>
                    </a:ext>
                  </a:extLst>
                </a:gridCol>
                <a:gridCol w="1462511">
                  <a:extLst>
                    <a:ext uri="{9D8B030D-6E8A-4147-A177-3AD203B41FA5}">
                      <a16:colId xmlns:a16="http://schemas.microsoft.com/office/drawing/2014/main" xmlns="" val="3397795021"/>
                    </a:ext>
                  </a:extLst>
                </a:gridCol>
                <a:gridCol w="1462511">
                  <a:extLst>
                    <a:ext uri="{9D8B030D-6E8A-4147-A177-3AD203B41FA5}">
                      <a16:colId xmlns:a16="http://schemas.microsoft.com/office/drawing/2014/main" xmlns="" val="2786452274"/>
                    </a:ext>
                  </a:extLst>
                </a:gridCol>
              </a:tblGrid>
              <a:tr h="736952">
                <a:tc>
                  <a:txBody>
                    <a:bodyPr/>
                    <a:lstStyle/>
                    <a:p>
                      <a:pPr algn="ctr">
                        <a:lnSpc>
                          <a:spcPct val="150000"/>
                        </a:lnSpc>
                      </a:pPr>
                      <a:r>
                        <a:rPr lang="en-US" sz="3200" dirty="0">
                          <a:effectLst/>
                          <a:latin typeface="Times New Roman" panose="02020603050405020304" pitchFamily="18" charset="0"/>
                          <a:cs typeface="Times New Roman" panose="02020603050405020304" pitchFamily="18" charset="0"/>
                        </a:rPr>
                        <a:t>1</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3200">
                          <a:effectLst/>
                          <a:latin typeface="Times New Roman" panose="02020603050405020304" pitchFamily="18" charset="0"/>
                          <a:cs typeface="Times New Roman" panose="02020603050405020304" pitchFamily="18" charset="0"/>
                        </a:rPr>
                        <a:t>Xếp loại học tập</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Tốt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Khá</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Đạt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Chưa đạt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25075297"/>
                  </a:ext>
                </a:extLst>
              </a:tr>
              <a:tr h="736952">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3200">
                          <a:effectLst/>
                          <a:latin typeface="Times New Roman" panose="02020603050405020304" pitchFamily="18" charset="0"/>
                          <a:cs typeface="Times New Roman" panose="02020603050405020304" pitchFamily="18" charset="0"/>
                        </a:rPr>
                        <a:t>Số học sinh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15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33353361"/>
                  </a:ext>
                </a:extLst>
              </a:tr>
              <a:tr h="736952">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3200" dirty="0" err="1">
                          <a:effectLst/>
                          <a:latin typeface="Times New Roman" panose="02020603050405020304" pitchFamily="18" charset="0"/>
                          <a:cs typeface="Times New Roman" panose="02020603050405020304" pitchFamily="18" charset="0"/>
                        </a:rPr>
                        <a:t>Ti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phần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trăm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dirty="0">
                          <a:effectLst/>
                          <a:latin typeface="Times New Roman" panose="02020603050405020304" pitchFamily="18" charset="0"/>
                          <a:cs typeface="Times New Roman" panose="02020603050405020304" pitchFamily="18" charset="0"/>
                        </a:rPr>
                        <a:t>25%</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38%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25%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dirty="0">
                          <a:effectLst/>
                          <a:latin typeface="Times New Roman" panose="02020603050405020304" pitchFamily="18" charset="0"/>
                          <a:cs typeface="Times New Roman" panose="02020603050405020304" pitchFamily="18" charset="0"/>
                        </a:rPr>
                        <a:t>12%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03802673"/>
                  </a:ext>
                </a:extLst>
              </a:tr>
            </a:tbl>
          </a:graphicData>
        </a:graphic>
      </p:graphicFrame>
      <p:sp>
        <p:nvSpPr>
          <p:cNvPr id="4" name="Rectangle 1">
            <a:extLst>
              <a:ext uri="{FF2B5EF4-FFF2-40B4-BE49-F238E27FC236}">
                <a16:creationId xmlns:a16="http://schemas.microsoft.com/office/drawing/2014/main" xmlns="" id="{3F52832A-8782-29A1-E2B5-18495D8BFC15}"/>
              </a:ext>
            </a:extLst>
          </p:cNvPr>
          <p:cNvSpPr>
            <a:spLocks noChangeArrowheads="1"/>
          </p:cNvSpPr>
          <p:nvPr/>
        </p:nvSpPr>
        <p:spPr bwMode="auto">
          <a:xfrm>
            <a:off x="2116455" y="467975"/>
            <a:ext cx="86118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3200" b="0" i="0" u="none" strike="noStrike" cap="none" normalizeH="0" baseline="0" dirty="0">
                <a:ln>
                  <a:noFill/>
                </a:ln>
                <a:solidFill>
                  <a:schemeClr val="tx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Dùng bảng thống kê sau đây để trả lời các câu </a:t>
            </a:r>
            <a:endParaRPr kumimoji="0" lang="en-US" altLang="en-US" sz="3200" b="0" i="0" u="none" strike="noStrike" cap="none" normalizeH="0" baseline="0" dirty="0">
              <a:ln>
                <a:noFill/>
              </a:ln>
              <a:solidFill>
                <a:schemeClr val="tx2">
                  <a:lumMod val="5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3200" b="1" i="0" u="none" strike="noStrike" cap="none" normalizeH="0" baseline="0" dirty="0">
                <a:ln>
                  <a:noFill/>
                </a:ln>
                <a:solidFill>
                  <a:schemeClr val="tx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Thống kê xếp loại học tập của học sinh lớp 8A</a:t>
            </a:r>
            <a:endParaRPr kumimoji="0" lang="de-DE" altLang="en-US" sz="3200" b="0" i="0" u="none" strike="noStrike" cap="none" normalizeH="0" baseline="0" dirty="0">
              <a:ln>
                <a:noFill/>
              </a:ln>
              <a:solidFill>
                <a:schemeClr val="tx2">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0000"/>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72917" l="10000" r="71771"/>
                    </a14:imgEffect>
                  </a14:imgLayer>
                </a14:imgProps>
              </a:ext>
              <a:ext uri="{28A0092B-C50C-407E-A947-70E740481C1C}">
                <a14:useLocalDpi xmlns:a14="http://schemas.microsoft.com/office/drawing/2010/main" val="0"/>
              </a:ext>
            </a:extLst>
          </a:blip>
          <a:srcRect l="29090" t="24848" r="29900" b="27475"/>
          <a:stretch>
            <a:fillRect/>
          </a:stretch>
        </p:blipFill>
        <p:spPr>
          <a:xfrm>
            <a:off x="0" y="2800233"/>
            <a:ext cx="1535754" cy="1785409"/>
          </a:xfrm>
          <a:prstGeom prst="rect">
            <a:avLst/>
          </a:prstGeom>
        </p:spPr>
      </p:pic>
      <p:sp>
        <p:nvSpPr>
          <p:cNvPr id="8" name="Speech Bubble: Rectangle with Corners Rounded 7"/>
          <p:cNvSpPr/>
          <p:nvPr/>
        </p:nvSpPr>
        <p:spPr>
          <a:xfrm>
            <a:off x="1317541" y="2221907"/>
            <a:ext cx="10159756" cy="1156651"/>
          </a:xfrm>
          <a:prstGeom prst="wedgeRoundRectCallout">
            <a:avLst>
              <a:gd name="adj1" fmla="val -48958"/>
              <a:gd name="adj2" fmla="val 9478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de-DE" sz="3200" dirty="0">
                <a:latin typeface="Times New Roman" panose="02020603050405020304" pitchFamily="18" charset="0"/>
                <a:cs typeface="Times New Roman" panose="02020603050405020304" pitchFamily="18" charset="0"/>
              </a:rPr>
              <a:t>Dữ liệu ở dòng nào thuộc loại dữ liệu không là số và có thể sắp thứ tự?</a:t>
            </a:r>
            <a:endParaRPr lang="en-US" sz="3200" dirty="0">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1196340" y="5666934"/>
            <a:ext cx="379283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 </a:t>
            </a: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5738206" y="4317519"/>
            <a:ext cx="379283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196340" y="4317520"/>
            <a:ext cx="379283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5738206" y="5701648"/>
            <a:ext cx="379283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D.</a:t>
            </a:r>
            <a:r>
              <a:rPr lang="en-CA" altLang="vi-VN" sz="2400" b="1" dirty="0">
                <a:latin typeface="Times New Roman" panose="02020603050405020304" pitchFamily="18" charset="0"/>
                <a:cs typeface="Times New Roman" panose="02020603050405020304" pitchFamily="18" charset="0"/>
              </a:rPr>
              <a:t> 2 </a:t>
            </a:r>
            <a:r>
              <a:rPr lang="en-CA" altLang="vi-VN" sz="2400" b="1" dirty="0" err="1">
                <a:latin typeface="Times New Roman" panose="02020603050405020304" pitchFamily="18" charset="0"/>
                <a:cs typeface="Times New Roman" panose="02020603050405020304" pitchFamily="18" charset="0"/>
              </a:rPr>
              <a:t>và</a:t>
            </a:r>
            <a:r>
              <a:rPr lang="en-CA" altLang="vi-VN" sz="2400" b="1" dirty="0">
                <a:latin typeface="Times New Roman" panose="02020603050405020304" pitchFamily="18" charset="0"/>
                <a:cs typeface="Times New Roman" panose="02020603050405020304" pitchFamily="18" charset="0"/>
              </a:rPr>
              <a:t> 3</a:t>
            </a:r>
            <a:endParaRPr lang="vi-VN" sz="2400" b="1"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E2EF2823-89D4-9EEB-1CDF-EEA45A0476C3}"/>
              </a:ext>
            </a:extLst>
          </p:cNvPr>
          <p:cNvGraphicFramePr>
            <a:graphicFrameLocks noGrp="1"/>
          </p:cNvGraphicFramePr>
          <p:nvPr>
            <p:extLst>
              <p:ext uri="{D42A27DB-BD31-4B8C-83A1-F6EECF244321}">
                <p14:modId xmlns:p14="http://schemas.microsoft.com/office/powerpoint/2010/main" val="111774692"/>
              </p:ext>
            </p:extLst>
          </p:nvPr>
        </p:nvGraphicFramePr>
        <p:xfrm>
          <a:off x="3029266" y="124363"/>
          <a:ext cx="8125258" cy="1938276"/>
        </p:xfrm>
        <a:graphic>
          <a:graphicData uri="http://schemas.openxmlformats.org/drawingml/2006/table">
            <a:tbl>
              <a:tblPr firstRow="1" firstCol="1" bandRow="1">
                <a:tableStyleId>{5C22544A-7EE6-4342-B048-85BDC9FD1C3A}</a:tableStyleId>
              </a:tblPr>
              <a:tblGrid>
                <a:gridCol w="636955">
                  <a:extLst>
                    <a:ext uri="{9D8B030D-6E8A-4147-A177-3AD203B41FA5}">
                      <a16:colId xmlns:a16="http://schemas.microsoft.com/office/drawing/2014/main" xmlns="" val="2026262441"/>
                    </a:ext>
                  </a:extLst>
                </a:gridCol>
                <a:gridCol w="2071463">
                  <a:extLst>
                    <a:ext uri="{9D8B030D-6E8A-4147-A177-3AD203B41FA5}">
                      <a16:colId xmlns:a16="http://schemas.microsoft.com/office/drawing/2014/main" xmlns="" val="4148935190"/>
                    </a:ext>
                  </a:extLst>
                </a:gridCol>
                <a:gridCol w="1354210">
                  <a:extLst>
                    <a:ext uri="{9D8B030D-6E8A-4147-A177-3AD203B41FA5}">
                      <a16:colId xmlns:a16="http://schemas.microsoft.com/office/drawing/2014/main" xmlns="" val="1695880288"/>
                    </a:ext>
                  </a:extLst>
                </a:gridCol>
                <a:gridCol w="1354210">
                  <a:extLst>
                    <a:ext uri="{9D8B030D-6E8A-4147-A177-3AD203B41FA5}">
                      <a16:colId xmlns:a16="http://schemas.microsoft.com/office/drawing/2014/main" xmlns="" val="1310694142"/>
                    </a:ext>
                  </a:extLst>
                </a:gridCol>
                <a:gridCol w="1354210">
                  <a:extLst>
                    <a:ext uri="{9D8B030D-6E8A-4147-A177-3AD203B41FA5}">
                      <a16:colId xmlns:a16="http://schemas.microsoft.com/office/drawing/2014/main" xmlns="" val="3397795021"/>
                    </a:ext>
                  </a:extLst>
                </a:gridCol>
                <a:gridCol w="1354210">
                  <a:extLst>
                    <a:ext uri="{9D8B030D-6E8A-4147-A177-3AD203B41FA5}">
                      <a16:colId xmlns:a16="http://schemas.microsoft.com/office/drawing/2014/main" xmlns="" val="2786452274"/>
                    </a:ext>
                  </a:extLst>
                </a:gridCol>
              </a:tblGrid>
              <a:tr h="696728">
                <a:tc>
                  <a:txBody>
                    <a:bodyPr/>
                    <a:lstStyle/>
                    <a:p>
                      <a:pPr algn="ctr">
                        <a:lnSpc>
                          <a:spcPct val="150000"/>
                        </a:lnSpc>
                      </a:pPr>
                      <a:r>
                        <a:rPr lang="en-US"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1800" dirty="0" err="1">
                          <a:effectLst/>
                          <a:latin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loại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tập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Tốt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Khá</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25075297"/>
                  </a:ext>
                </a:extLst>
              </a:tr>
              <a:tr h="326169">
                <a:tc>
                  <a:txBody>
                    <a:bodyPr/>
                    <a:lstStyle/>
                    <a:p>
                      <a:pPr algn="ctr">
                        <a:lnSpc>
                          <a:spcPct val="150000"/>
                        </a:lnSpc>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33353361"/>
                  </a:ext>
                </a:extLst>
              </a:tr>
              <a:tr h="692908">
                <a:tc>
                  <a:txBody>
                    <a:bodyPr/>
                    <a:lstStyle/>
                    <a:p>
                      <a:pPr algn="ctr">
                        <a:lnSpc>
                          <a:spcPct val="150000"/>
                        </a:lnSpc>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2000" dirty="0" err="1">
                          <a:effectLst/>
                          <a:latin typeface="Times New Roman" panose="02020603050405020304" pitchFamily="18" charset="0"/>
                          <a:cs typeface="Times New Roman" panose="02020603050405020304" pitchFamily="18" charset="0"/>
                        </a:rPr>
                        <a:t>Ti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38%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12%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0380267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9"/>
                                        </p:tgtEl>
                                      </p:cBhvr>
                                      <p:by x="150000" y="150000"/>
                                    </p:animScale>
                                  </p:childTnLst>
                                  <p:subTnLst>
                                    <p:audio>
                                      <p:cMediaNode>
                                        <p:cTn display="0" masterRel="sameClick">
                                          <p:stCondLst>
                                            <p:cond evt="begin" delay="0">
                                              <p:tn val="24"/>
                                            </p:cond>
                                          </p:stCondLst>
                                          <p:endCondLst>
                                            <p:cond evt="onStopAudio" delay="0">
                                              <p:tgtEl>
                                                <p:sldTgt/>
                                              </p:tgtEl>
                                            </p:cond>
                                          </p:endCondLst>
                                        </p:cTn>
                                        <p:tgtEl>
                                          <p:sndTgt r:embed="rId2" name="dung 21.wav"/>
                                        </p:tgtEl>
                                      </p:cMediaNode>
                                    </p:audio>
                                  </p:subTnLst>
                                </p:cTn>
                              </p:par>
                              <p:par>
                                <p:cTn id="26" presetID="1" presetClass="exit" presetSubtype="0" fill="hold" grpId="2"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grpId="2"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grpId="0"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grpId="0" nodeType="clickEffect">
                                  <p:stCondLst>
                                    <p:cond delay="0"/>
                                  </p:stCondLst>
                                  <p:childTnLst>
                                    <p:animEffect transition="out" filter="fade">
                                      <p:cBhvr>
                                        <p:cTn id="44" dur="1000"/>
                                        <p:tgtEl>
                                          <p:spTgt spid="11"/>
                                        </p:tgtEl>
                                      </p:cBhvr>
                                    </p:animEffect>
                                    <p:anim calcmode="lin" valueType="num">
                                      <p:cBhvr>
                                        <p:cTn id="45" dur="1000"/>
                                        <p:tgtEl>
                                          <p:spTgt spid="11"/>
                                        </p:tgtEl>
                                        <p:attrNameLst>
                                          <p:attrName>ppt_x</p:attrName>
                                        </p:attrNameLst>
                                      </p:cBhvr>
                                      <p:tavLst>
                                        <p:tav tm="0">
                                          <p:val>
                                            <p:strVal val="ppt_x"/>
                                          </p:val>
                                        </p:tav>
                                        <p:tav tm="100000">
                                          <p:val>
                                            <p:strVal val="ppt_x"/>
                                          </p:val>
                                        </p:tav>
                                      </p:tavLst>
                                    </p:anim>
                                    <p:anim calcmode="lin" valueType="num">
                                      <p:cBhvr>
                                        <p:cTn id="46" dur="1000"/>
                                        <p:tgtEl>
                                          <p:spTgt spid="11"/>
                                        </p:tgtEl>
                                        <p:attrNameLst>
                                          <p:attrName>ppt_y</p:attrName>
                                        </p:attrNameLst>
                                      </p:cBhvr>
                                      <p:tavLst>
                                        <p:tav tm="0">
                                          <p:val>
                                            <p:strVal val="ppt_y"/>
                                          </p:val>
                                        </p:tav>
                                        <p:tav tm="100000">
                                          <p:val>
                                            <p:strVal val="ppt_y+.1"/>
                                          </p:val>
                                        </p:tav>
                                      </p:tavLst>
                                    </p:anim>
                                    <p:set>
                                      <p:cBhvr>
                                        <p:cTn id="4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grpId="0" nodeType="clickEffect">
                                  <p:stCondLst>
                                    <p:cond delay="0"/>
                                  </p:stCondLst>
                                  <p:childTnLst>
                                    <p:animEffect transition="out" filter="fade">
                                      <p:cBhvr>
                                        <p:cTn id="52" dur="1000"/>
                                        <p:tgtEl>
                                          <p:spTgt spid="12"/>
                                        </p:tgtEl>
                                      </p:cBhvr>
                                    </p:animEffect>
                                    <p:anim calcmode="lin" valueType="num">
                                      <p:cBhvr>
                                        <p:cTn id="53" dur="1000"/>
                                        <p:tgtEl>
                                          <p:spTgt spid="12"/>
                                        </p:tgtEl>
                                        <p:attrNameLst>
                                          <p:attrName>ppt_x</p:attrName>
                                        </p:attrNameLst>
                                      </p:cBhvr>
                                      <p:tavLst>
                                        <p:tav tm="0">
                                          <p:val>
                                            <p:strVal val="ppt_x"/>
                                          </p:val>
                                        </p:tav>
                                        <p:tav tm="100000">
                                          <p:val>
                                            <p:strVal val="ppt_x"/>
                                          </p:val>
                                        </p:tav>
                                      </p:tavLst>
                                    </p:anim>
                                    <p:anim calcmode="lin" valueType="num">
                                      <p:cBhvr>
                                        <p:cTn id="54" dur="1000"/>
                                        <p:tgtEl>
                                          <p:spTgt spid="12"/>
                                        </p:tgtEl>
                                        <p:attrNameLst>
                                          <p:attrName>ppt_y</p:attrName>
                                        </p:attrNameLst>
                                      </p:cBhvr>
                                      <p:tavLst>
                                        <p:tav tm="0">
                                          <p:val>
                                            <p:strVal val="ppt_y"/>
                                          </p:val>
                                        </p:tav>
                                        <p:tav tm="100000">
                                          <p:val>
                                            <p:strVal val="ppt_y+.1"/>
                                          </p:val>
                                        </p:tav>
                                      </p:tavLst>
                                    </p:anim>
                                    <p:set>
                                      <p:cBhvr>
                                        <p:cTn id="55"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8" grpId="0" animBg="1"/>
      <p:bldP spid="9" grpId="0" animBg="1"/>
      <p:bldP spid="9" grpId="1" animBg="1"/>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72917" l="10000" r="71771"/>
                    </a14:imgEffect>
                  </a14:imgLayer>
                </a14:imgProps>
              </a:ext>
              <a:ext uri="{28A0092B-C50C-407E-A947-70E740481C1C}">
                <a14:useLocalDpi xmlns:a14="http://schemas.microsoft.com/office/drawing/2010/main" val="0"/>
              </a:ext>
            </a:extLst>
          </a:blip>
          <a:srcRect l="29090" t="24848" r="29900" b="27475"/>
          <a:stretch>
            <a:fillRect/>
          </a:stretch>
        </p:blipFill>
        <p:spPr>
          <a:xfrm>
            <a:off x="-229001" y="2793832"/>
            <a:ext cx="1564241" cy="1818527"/>
          </a:xfrm>
          <a:prstGeom prst="rect">
            <a:avLst/>
          </a:prstGeom>
        </p:spPr>
      </p:pic>
      <p:sp>
        <p:nvSpPr>
          <p:cNvPr id="8" name="Speech Bubble: Rectangle with Corners Rounded 7"/>
          <p:cNvSpPr/>
          <p:nvPr/>
        </p:nvSpPr>
        <p:spPr>
          <a:xfrm>
            <a:off x="1148809" y="2348562"/>
            <a:ext cx="8709566" cy="836248"/>
          </a:xfrm>
          <a:prstGeom prst="wedgeRoundRectCallout">
            <a:avLst>
              <a:gd name="adj1" fmla="val -48958"/>
              <a:gd name="adj2" fmla="val 9478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a:t>
            </a:r>
          </a:p>
        </p:txBody>
      </p:sp>
      <p:sp>
        <p:nvSpPr>
          <p:cNvPr id="10" name="Rectangle: Rounded Corners 9"/>
          <p:cNvSpPr/>
          <p:nvPr/>
        </p:nvSpPr>
        <p:spPr>
          <a:xfrm>
            <a:off x="5388657" y="3882255"/>
            <a:ext cx="3679634"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400" b="1" dirty="0">
                <a:latin typeface="Times New Roman" panose="02020603050405020304" pitchFamily="18" charset="0"/>
                <a:cs typeface="Times New Roman" panose="02020603050405020304" pitchFamily="18" charset="0"/>
              </a:rPr>
              <a:t>B. </a:t>
            </a:r>
            <a:r>
              <a:rPr lang="en-US" altLang="vi-VN" sz="2400" b="1" dirty="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429832" y="3882255"/>
            <a:ext cx="3679634"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400" b="1" dirty="0">
                <a:latin typeface="Times New Roman" panose="02020603050405020304" pitchFamily="18" charset="0"/>
                <a:cs typeface="Times New Roman" panose="02020603050405020304" pitchFamily="18" charset="0"/>
              </a:rPr>
              <a:t>A.</a:t>
            </a:r>
            <a:r>
              <a:rPr lang="en-CA" altLang="vi-VN" sz="2400" b="1" dirty="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1429832" y="5065819"/>
            <a:ext cx="3679634"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400" b="1" dirty="0">
                <a:latin typeface="Times New Roman" panose="02020603050405020304" pitchFamily="18" charset="0"/>
                <a:cs typeface="Times New Roman" panose="02020603050405020304" pitchFamily="18" charset="0"/>
              </a:rPr>
              <a:t>C. </a:t>
            </a:r>
            <a:r>
              <a:rPr lang="en-CA" altLang="vi-VN" sz="2400" b="1" dirty="0">
                <a:latin typeface="Times New Roman" panose="02020603050405020304" pitchFamily="18" charset="0"/>
                <a:cs typeface="Times New Roman" panose="02020603050405020304" pitchFamily="18" charset="0"/>
              </a:rPr>
              <a:t>3</a:t>
            </a:r>
          </a:p>
        </p:txBody>
      </p:sp>
      <p:sp>
        <p:nvSpPr>
          <p:cNvPr id="28" name="Rectangle: Rounded Corners 8"/>
          <p:cNvSpPr/>
          <p:nvPr/>
        </p:nvSpPr>
        <p:spPr>
          <a:xfrm>
            <a:off x="5388657" y="5065819"/>
            <a:ext cx="3679634"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400" b="1" dirty="0">
                <a:latin typeface="Times New Roman" panose="02020603050405020304" pitchFamily="18" charset="0"/>
                <a:cs typeface="Times New Roman" panose="02020603050405020304" pitchFamily="18" charset="0"/>
              </a:rPr>
              <a:t>D. </a:t>
            </a:r>
            <a:r>
              <a:rPr lang="en-CA" altLang="vi-VN" sz="2400" b="1" dirty="0">
                <a:latin typeface="Times New Roman" panose="02020603050405020304" pitchFamily="18" charset="0"/>
                <a:cs typeface="Times New Roman" panose="02020603050405020304" pitchFamily="18" charset="0"/>
              </a:rPr>
              <a:t>2 </a:t>
            </a:r>
            <a:r>
              <a:rPr lang="en-CA" altLang="vi-VN" sz="2400" b="1" dirty="0" err="1">
                <a:latin typeface="Times New Roman" panose="02020603050405020304" pitchFamily="18" charset="0"/>
                <a:cs typeface="Times New Roman" panose="02020603050405020304" pitchFamily="18" charset="0"/>
              </a:rPr>
              <a:t>và</a:t>
            </a:r>
            <a:r>
              <a:rPr lang="en-CA" altLang="vi-VN" sz="2400" b="1" dirty="0">
                <a:latin typeface="Times New Roman" panose="02020603050405020304" pitchFamily="18" charset="0"/>
                <a:cs typeface="Times New Roman" panose="02020603050405020304" pitchFamily="18" charset="0"/>
              </a:rPr>
              <a:t> 3</a:t>
            </a:r>
          </a:p>
        </p:txBody>
      </p:sp>
      <p:graphicFrame>
        <p:nvGraphicFramePr>
          <p:cNvPr id="2" name="Table 1">
            <a:extLst>
              <a:ext uri="{FF2B5EF4-FFF2-40B4-BE49-F238E27FC236}">
                <a16:creationId xmlns:a16="http://schemas.microsoft.com/office/drawing/2014/main" xmlns="" id="{48B3081E-8EA7-29B2-1FD9-E2ED4B656AF4}"/>
              </a:ext>
            </a:extLst>
          </p:cNvPr>
          <p:cNvGraphicFramePr>
            <a:graphicFrameLocks noGrp="1"/>
          </p:cNvGraphicFramePr>
          <p:nvPr>
            <p:extLst>
              <p:ext uri="{D42A27DB-BD31-4B8C-83A1-F6EECF244321}">
                <p14:modId xmlns:p14="http://schemas.microsoft.com/office/powerpoint/2010/main" val="1816827397"/>
              </p:ext>
            </p:extLst>
          </p:nvPr>
        </p:nvGraphicFramePr>
        <p:xfrm>
          <a:off x="2988626" y="12747"/>
          <a:ext cx="8125258" cy="1872554"/>
        </p:xfrm>
        <a:graphic>
          <a:graphicData uri="http://schemas.openxmlformats.org/drawingml/2006/table">
            <a:tbl>
              <a:tblPr firstRow="1" firstCol="1" bandRow="1">
                <a:tableStyleId>{5C22544A-7EE6-4342-B048-85BDC9FD1C3A}</a:tableStyleId>
              </a:tblPr>
              <a:tblGrid>
                <a:gridCol w="636955">
                  <a:extLst>
                    <a:ext uri="{9D8B030D-6E8A-4147-A177-3AD203B41FA5}">
                      <a16:colId xmlns:a16="http://schemas.microsoft.com/office/drawing/2014/main" xmlns="" val="2026262441"/>
                    </a:ext>
                  </a:extLst>
                </a:gridCol>
                <a:gridCol w="2071463">
                  <a:extLst>
                    <a:ext uri="{9D8B030D-6E8A-4147-A177-3AD203B41FA5}">
                      <a16:colId xmlns:a16="http://schemas.microsoft.com/office/drawing/2014/main" xmlns="" val="4148935190"/>
                    </a:ext>
                  </a:extLst>
                </a:gridCol>
                <a:gridCol w="1354210">
                  <a:extLst>
                    <a:ext uri="{9D8B030D-6E8A-4147-A177-3AD203B41FA5}">
                      <a16:colId xmlns:a16="http://schemas.microsoft.com/office/drawing/2014/main" xmlns="" val="1695880288"/>
                    </a:ext>
                  </a:extLst>
                </a:gridCol>
                <a:gridCol w="1354210">
                  <a:extLst>
                    <a:ext uri="{9D8B030D-6E8A-4147-A177-3AD203B41FA5}">
                      <a16:colId xmlns:a16="http://schemas.microsoft.com/office/drawing/2014/main" xmlns="" val="1310694142"/>
                    </a:ext>
                  </a:extLst>
                </a:gridCol>
                <a:gridCol w="1354210">
                  <a:extLst>
                    <a:ext uri="{9D8B030D-6E8A-4147-A177-3AD203B41FA5}">
                      <a16:colId xmlns:a16="http://schemas.microsoft.com/office/drawing/2014/main" xmlns="" val="3397795021"/>
                    </a:ext>
                  </a:extLst>
                </a:gridCol>
                <a:gridCol w="1354210">
                  <a:extLst>
                    <a:ext uri="{9D8B030D-6E8A-4147-A177-3AD203B41FA5}">
                      <a16:colId xmlns:a16="http://schemas.microsoft.com/office/drawing/2014/main" xmlns="" val="2786452274"/>
                    </a:ext>
                  </a:extLst>
                </a:gridCol>
              </a:tblGrid>
              <a:tr h="696728">
                <a:tc>
                  <a:txBody>
                    <a:bodyPr/>
                    <a:lstStyle/>
                    <a:p>
                      <a:pPr algn="ctr">
                        <a:lnSpc>
                          <a:spcPct val="150000"/>
                        </a:lnSpc>
                      </a:pPr>
                      <a:r>
                        <a:rPr lang="en-US"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1800" dirty="0" err="1">
                          <a:effectLst/>
                          <a:latin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loại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tập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Tốt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Khá</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25075297"/>
                  </a:ext>
                </a:extLst>
              </a:tr>
              <a:tr h="326169">
                <a:tc>
                  <a:txBody>
                    <a:bodyPr/>
                    <a:lstStyle/>
                    <a:p>
                      <a:pPr algn="ctr">
                        <a:lnSpc>
                          <a:spcPct val="150000"/>
                        </a:lnSpc>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33353361"/>
                  </a:ext>
                </a:extLst>
              </a:tr>
              <a:tr h="692908">
                <a:tc>
                  <a:txBody>
                    <a:bodyPr/>
                    <a:lstStyle/>
                    <a:p>
                      <a:pPr algn="ctr">
                        <a:lnSpc>
                          <a:spcPct val="150000"/>
                        </a:lnSpc>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2000" dirty="0" err="1">
                          <a:effectLst/>
                          <a:latin typeface="Times New Roman" panose="02020603050405020304" pitchFamily="18" charset="0"/>
                          <a:cs typeface="Times New Roman" panose="02020603050405020304" pitchFamily="18" charset="0"/>
                        </a:rPr>
                        <a:t>Ti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38%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12%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0380267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grpId="0" nodeType="withEffect">
                                  <p:stCondLst>
                                    <p:cond delay="0"/>
                                  </p:stCondLst>
                                  <p:childTnLst>
                                    <p:animEffect transition="out" filter="fade">
                                      <p:cBhvr>
                                        <p:cTn id="25" dur="1000"/>
                                        <p:tgtEl>
                                          <p:spTgt spid="10"/>
                                        </p:tgtEl>
                                      </p:cBhvr>
                                    </p:animEffect>
                                    <p:anim calcmode="lin" valueType="num">
                                      <p:cBhvr>
                                        <p:cTn id="26" dur="1000"/>
                                        <p:tgtEl>
                                          <p:spTgt spid="10"/>
                                        </p:tgtEl>
                                        <p:attrNameLst>
                                          <p:attrName>ppt_x</p:attrName>
                                        </p:attrNameLst>
                                      </p:cBhvr>
                                      <p:tavLst>
                                        <p:tav tm="0">
                                          <p:val>
                                            <p:strVal val="ppt_x"/>
                                          </p:val>
                                        </p:tav>
                                        <p:tav tm="100000">
                                          <p:val>
                                            <p:strVal val="ppt_x"/>
                                          </p:val>
                                        </p:tav>
                                      </p:tavLst>
                                    </p:anim>
                                    <p:anim calcmode="lin" valueType="num">
                                      <p:cBhvr>
                                        <p:cTn id="27" dur="1000"/>
                                        <p:tgtEl>
                                          <p:spTgt spid="10"/>
                                        </p:tgtEl>
                                        <p:attrNameLst>
                                          <p:attrName>ppt_y</p:attrName>
                                        </p:attrNameLst>
                                      </p:cBhvr>
                                      <p:tavLst>
                                        <p:tav tm="0">
                                          <p:val>
                                            <p:strVal val="ppt_y"/>
                                          </p:val>
                                        </p:tav>
                                        <p:tav tm="100000">
                                          <p:val>
                                            <p:strVal val="ppt_y+.1"/>
                                          </p:val>
                                        </p:tav>
                                      </p:tavLst>
                                    </p:anim>
                                    <p:set>
                                      <p:cBhvr>
                                        <p:cTn id="28"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sai 56 te te tef tef.wav"/>
                                        </p:tgtEl>
                                      </p:cMediaNode>
                                    </p:audio>
                                  </p:sub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grpId="0" nodeType="with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sai 56 te te tef tef.wav"/>
                                        </p:tgtEl>
                                      </p:cMediaNode>
                                    </p:audio>
                                  </p:sub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0"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sai 56 te te tef tef.wav"/>
                                        </p:tgtEl>
                                      </p:cMediaNode>
                                    </p:audio>
                                  </p:sub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28"/>
                    </p:tgtEl>
                  </p:cond>
                </p:stCondLst>
                <p:endSync evt="end" delay="0">
                  <p:rtn val="all"/>
                </p:endSync>
                <p:childTnLst>
                  <p:par>
                    <p:cTn id="46" fill="hold">
                      <p:stCondLst>
                        <p:cond delay="0"/>
                      </p:stCondLst>
                      <p:childTnLst>
                        <p:par>
                          <p:cTn id="47" fill="hold">
                            <p:stCondLst>
                              <p:cond delay="0"/>
                            </p:stCondLst>
                            <p:childTnLst>
                              <p:par>
                                <p:cTn id="48" presetID="6" presetClass="emph" presetSubtype="0" fill="hold" grpId="0" nodeType="clickEffect">
                                  <p:stCondLst>
                                    <p:cond delay="0"/>
                                  </p:stCondLst>
                                  <p:childTnLst>
                                    <p:animScale>
                                      <p:cBhvr>
                                        <p:cTn id="49" dur="2000" fill="hold"/>
                                        <p:tgtEl>
                                          <p:spTgt spid="28"/>
                                        </p:tgtEl>
                                      </p:cBhvr>
                                      <p:by x="150000" y="150000"/>
                                    </p:animScale>
                                  </p:childTnLst>
                                  <p:subTnLst>
                                    <p:audio>
                                      <p:cMediaNode>
                                        <p:cTn display="0" masterRel="sameClick">
                                          <p:stCondLst>
                                            <p:cond evt="begin" delay="0">
                                              <p:tn val="48"/>
                                            </p:cond>
                                          </p:stCondLst>
                                          <p:endCondLst>
                                            <p:cond evt="onStopAudio" delay="0">
                                              <p:tgtEl>
                                                <p:sldTgt/>
                                              </p:tgtEl>
                                            </p:cond>
                                          </p:endCondLst>
                                        </p:cTn>
                                        <p:tgtEl>
                                          <p:sndTgt r:embed="rId3" name="dung 21.wav"/>
                                        </p:tgtEl>
                                      </p:cMediaNode>
                                    </p:audio>
                                  </p:subTnLst>
                                </p:cTn>
                              </p:par>
                              <p:par>
                                <p:cTn id="50" presetID="1" presetClass="exit" presetSubtype="0" fill="hold" grpId="2" nodeType="with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hidden"/>
                                      </p:to>
                                    </p:set>
                                  </p:childTnLst>
                                </p:cTn>
                              </p:par>
                              <p:par>
                                <p:cTn id="54" presetID="1" presetClass="exit" presetSubtype="0" fill="hold" grpId="2"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8" grpId="0" bldLvl="0" animBg="1"/>
      <p:bldP spid="10" grpId="0" bldLvl="0" animBg="1"/>
      <p:bldP spid="10" grpId="1" bldLvl="0" animBg="1"/>
      <p:bldP spid="10" grpId="2" bldLvl="0" animBg="1"/>
      <p:bldP spid="11" grpId="0" animBg="1"/>
      <p:bldP spid="11" grpId="1" animBg="1"/>
      <p:bldP spid="11" grpId="2" animBg="1"/>
      <p:bldP spid="12" grpId="0" animBg="1"/>
      <p:bldP spid="12" grpId="1" animBg="1"/>
      <p:bldP spid="12" grpId="2" animBg="1"/>
      <p:bldP spid="28" grpId="0" bldLvl="0" animBg="1"/>
      <p:bldP spid="28"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2000"/>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72917" l="10000" r="71771"/>
                    </a14:imgEffect>
                  </a14:imgLayer>
                </a14:imgProps>
              </a:ext>
              <a:ext uri="{28A0092B-C50C-407E-A947-70E740481C1C}">
                <a14:useLocalDpi xmlns:a14="http://schemas.microsoft.com/office/drawing/2010/main" val="0"/>
              </a:ext>
            </a:extLst>
          </a:blip>
          <a:srcRect l="29090" t="24848" r="29900" b="27475"/>
          <a:stretch>
            <a:fillRect/>
          </a:stretch>
        </p:blipFill>
        <p:spPr>
          <a:xfrm>
            <a:off x="674401" y="1249794"/>
            <a:ext cx="1953185" cy="2270698"/>
          </a:xfrm>
          <a:prstGeom prst="rect">
            <a:avLst/>
          </a:prstGeom>
        </p:spPr>
      </p:pic>
      <p:sp>
        <p:nvSpPr>
          <p:cNvPr id="8" name="Speech Bubble: Rectangle with Corners Rounded 7"/>
          <p:cNvSpPr/>
          <p:nvPr/>
        </p:nvSpPr>
        <p:spPr>
          <a:xfrm>
            <a:off x="2467569" y="570570"/>
            <a:ext cx="8518967" cy="1176603"/>
          </a:xfrm>
          <a:prstGeom prst="wedgeRoundRectCallout">
            <a:avLst>
              <a:gd name="adj1" fmla="val -48958"/>
              <a:gd name="adj2" fmla="val 9478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3?</a:t>
            </a:r>
          </a:p>
        </p:txBody>
      </p:sp>
      <p:sp>
        <p:nvSpPr>
          <p:cNvPr id="9" name="Rectangle: Rounded Corners 8"/>
          <p:cNvSpPr/>
          <p:nvPr/>
        </p:nvSpPr>
        <p:spPr>
          <a:xfrm>
            <a:off x="7179473" y="2456761"/>
            <a:ext cx="3417402" cy="972185"/>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de-DE" sz="2400" b="1" dirty="0">
                <a:latin typeface="Times New Roman" panose="02020603050405020304" pitchFamily="18" charset="0"/>
                <a:cs typeface="Times New Roman" panose="02020603050405020304" pitchFamily="18" charset="0"/>
              </a:rPr>
              <a:t>Biểu đồ hình quạt tròn</a:t>
            </a:r>
            <a:endParaRPr lang="en-CA" alt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7199793" y="4138534"/>
            <a:ext cx="3471878" cy="972185"/>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l"/>
            <a:r>
              <a:rPr lang="vi-VN" sz="2400" b="1" dirty="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dôd</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kép</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2993558" y="2456761"/>
            <a:ext cx="341740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2989877" y="4138589"/>
            <a:ext cx="3471878"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vi-VN" sz="2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9"/>
                                        </p:tgtEl>
                                      </p:cBhvr>
                                      <p:by x="150000" y="150000"/>
                                    </p:animScale>
                                  </p:childTnLst>
                                  <p:subTnLst>
                                    <p:audio>
                                      <p:cMediaNode>
                                        <p:cTn display="0" masterRel="sameClick">
                                          <p:stCondLst>
                                            <p:cond evt="begin" delay="0">
                                              <p:tn val="24"/>
                                            </p:cond>
                                          </p:stCondLst>
                                          <p:endCondLst>
                                            <p:cond evt="onStopAudio" delay="0">
                                              <p:tgtEl>
                                                <p:sldTgt/>
                                              </p:tgtEl>
                                            </p:cond>
                                          </p:endCondLst>
                                        </p:cTn>
                                        <p:tgtEl>
                                          <p:sndTgt r:embed="rId2" name="dung 21.wav"/>
                                        </p:tgtEl>
                                      </p:cMediaNode>
                                    </p:audio>
                                  </p:subTnLst>
                                </p:cTn>
                              </p:par>
                              <p:par>
                                <p:cTn id="26" presetID="1" presetClass="exit" presetSubtype="0" fill="hold" grpId="2"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grpId="2"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grpId="0"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grpId="0" nodeType="clickEffect">
                                  <p:stCondLst>
                                    <p:cond delay="0"/>
                                  </p:stCondLst>
                                  <p:childTnLst>
                                    <p:animEffect transition="out" filter="fade">
                                      <p:cBhvr>
                                        <p:cTn id="44" dur="1000"/>
                                        <p:tgtEl>
                                          <p:spTgt spid="11"/>
                                        </p:tgtEl>
                                      </p:cBhvr>
                                    </p:animEffect>
                                    <p:anim calcmode="lin" valueType="num">
                                      <p:cBhvr>
                                        <p:cTn id="45" dur="1000"/>
                                        <p:tgtEl>
                                          <p:spTgt spid="11"/>
                                        </p:tgtEl>
                                        <p:attrNameLst>
                                          <p:attrName>ppt_x</p:attrName>
                                        </p:attrNameLst>
                                      </p:cBhvr>
                                      <p:tavLst>
                                        <p:tav tm="0">
                                          <p:val>
                                            <p:strVal val="ppt_x"/>
                                          </p:val>
                                        </p:tav>
                                        <p:tav tm="100000">
                                          <p:val>
                                            <p:strVal val="ppt_x"/>
                                          </p:val>
                                        </p:tav>
                                      </p:tavLst>
                                    </p:anim>
                                    <p:anim calcmode="lin" valueType="num">
                                      <p:cBhvr>
                                        <p:cTn id="46" dur="1000"/>
                                        <p:tgtEl>
                                          <p:spTgt spid="11"/>
                                        </p:tgtEl>
                                        <p:attrNameLst>
                                          <p:attrName>ppt_y</p:attrName>
                                        </p:attrNameLst>
                                      </p:cBhvr>
                                      <p:tavLst>
                                        <p:tav tm="0">
                                          <p:val>
                                            <p:strVal val="ppt_y"/>
                                          </p:val>
                                        </p:tav>
                                        <p:tav tm="100000">
                                          <p:val>
                                            <p:strVal val="ppt_y+.1"/>
                                          </p:val>
                                        </p:tav>
                                      </p:tavLst>
                                    </p:anim>
                                    <p:set>
                                      <p:cBhvr>
                                        <p:cTn id="4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grpId="0" nodeType="clickEffect">
                                  <p:stCondLst>
                                    <p:cond delay="0"/>
                                  </p:stCondLst>
                                  <p:childTnLst>
                                    <p:animEffect transition="out" filter="fade">
                                      <p:cBhvr>
                                        <p:cTn id="52" dur="1000"/>
                                        <p:tgtEl>
                                          <p:spTgt spid="12"/>
                                        </p:tgtEl>
                                      </p:cBhvr>
                                    </p:animEffect>
                                    <p:anim calcmode="lin" valueType="num">
                                      <p:cBhvr>
                                        <p:cTn id="53" dur="1000"/>
                                        <p:tgtEl>
                                          <p:spTgt spid="12"/>
                                        </p:tgtEl>
                                        <p:attrNameLst>
                                          <p:attrName>ppt_x</p:attrName>
                                        </p:attrNameLst>
                                      </p:cBhvr>
                                      <p:tavLst>
                                        <p:tav tm="0">
                                          <p:val>
                                            <p:strVal val="ppt_x"/>
                                          </p:val>
                                        </p:tav>
                                        <p:tav tm="100000">
                                          <p:val>
                                            <p:strVal val="ppt_x"/>
                                          </p:val>
                                        </p:tav>
                                      </p:tavLst>
                                    </p:anim>
                                    <p:anim calcmode="lin" valueType="num">
                                      <p:cBhvr>
                                        <p:cTn id="54" dur="1000"/>
                                        <p:tgtEl>
                                          <p:spTgt spid="12"/>
                                        </p:tgtEl>
                                        <p:attrNameLst>
                                          <p:attrName>ppt_y</p:attrName>
                                        </p:attrNameLst>
                                      </p:cBhvr>
                                      <p:tavLst>
                                        <p:tav tm="0">
                                          <p:val>
                                            <p:strVal val="ppt_y"/>
                                          </p:val>
                                        </p:tav>
                                        <p:tav tm="100000">
                                          <p:val>
                                            <p:strVal val="ppt_y+.1"/>
                                          </p:val>
                                        </p:tav>
                                      </p:tavLst>
                                    </p:anim>
                                    <p:set>
                                      <p:cBhvr>
                                        <p:cTn id="55"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8" grpId="0" bldLvl="0" animBg="1"/>
      <p:bldP spid="9" grpId="0" bldLvl="0" animBg="1"/>
      <p:bldP spid="9" grpId="1" bldLvl="0" animBg="1"/>
      <p:bldP spid="10" grpId="0" bldLvl="0" animBg="1"/>
      <p:bldP spid="10" grpId="1" bldLvl="0" animBg="1"/>
      <p:bldP spid="10" grpId="2" bldLvl="0" animBg="1"/>
      <p:bldP spid="11" grpId="0" animBg="1"/>
      <p:bldP spid="11" grpId="1" animBg="1"/>
      <p:bldP spid="11" grpId="2" animBg="1"/>
      <p:bldP spid="12" grpId="0" animBg="1"/>
      <p:bldP spid="12" grpId="1" animBg="1"/>
      <p:bldP spid="1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9000" r="-5000" b="-9000"/>
          </a:stretch>
        </a:blipFill>
        <a:effectLst/>
      </p:bgPr>
    </p:bg>
    <p:spTree>
      <p:nvGrpSpPr>
        <p:cNvPr id="1" name=""/>
        <p:cNvGrpSpPr/>
        <p:nvPr/>
      </p:nvGrpSpPr>
      <p:grpSpPr>
        <a:xfrm>
          <a:off x="0" y="0"/>
          <a:ext cx="0" cy="0"/>
          <a:chOff x="0" y="0"/>
          <a:chExt cx="0" cy="0"/>
        </a:xfrm>
      </p:grpSpPr>
      <p:sp>
        <p:nvSpPr>
          <p:cNvPr id="3" name="Rectangle: Rounded Corners 2"/>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b="1">
                <a:latin typeface="Times New Roman" panose="02020603050405020304" pitchFamily="18" charset="0"/>
                <a:cs typeface="Times New Roman" panose="02020603050405020304" pitchFamily="18" charset="0"/>
              </a:rPr>
              <a:t>LUYỆN TẬP</a:t>
            </a:r>
            <a:endParaRPr lang="en-US" sz="5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7322" y="745490"/>
            <a:ext cx="5181600" cy="4351338"/>
          </a:xfrm>
        </p:spPr>
        <p:txBody>
          <a:bodyPr>
            <a:normAutofit/>
          </a:bodyPr>
          <a:lstStyle/>
          <a:p>
            <a:pPr marL="0" indent="0" algn="just">
              <a:buNone/>
            </a:pPr>
            <a:r>
              <a:rPr lang="en-CA" altLang="en-US" sz="2200" dirty="0">
                <a:latin typeface="Times New Roman" panose="02020603050405020304" pitchFamily="18" charset="0"/>
                <a:cs typeface="Times New Roman" panose="02020603050405020304" pitchFamily="18" charset="0"/>
                <a:sym typeface="+mn-ea"/>
              </a:rPr>
              <a:t>An </a:t>
            </a:r>
            <a:r>
              <a:rPr lang="en-CA" altLang="en-US" sz="2200" dirty="0" err="1">
                <a:latin typeface="Times New Roman" panose="02020603050405020304" pitchFamily="18" charset="0"/>
                <a:cs typeface="Times New Roman" panose="02020603050405020304" pitchFamily="18" charset="0"/>
                <a:sym typeface="+mn-ea"/>
              </a:rPr>
              <a:t>phát</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phiếu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điều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tra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sau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cho</a:t>
            </a:r>
            <a:r>
              <a:rPr lang="en-CA" altLang="en-US" sz="2200" dirty="0">
                <a:latin typeface="Times New Roman" panose="02020603050405020304" pitchFamily="18" charset="0"/>
                <a:cs typeface="Times New Roman" panose="02020603050405020304" pitchFamily="18" charset="0"/>
                <a:sym typeface="+mn-ea"/>
              </a:rPr>
              <a:t> 200 </a:t>
            </a:r>
            <a:r>
              <a:rPr lang="en-CA" altLang="en-US" sz="2200" dirty="0" err="1">
                <a:latin typeface="Times New Roman" panose="02020603050405020304" pitchFamily="18" charset="0"/>
                <a:cs typeface="Times New Roman" panose="02020603050405020304" pitchFamily="18" charset="0"/>
                <a:sym typeface="+mn-ea"/>
              </a:rPr>
              <a:t>bạn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trong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trường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để</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thực</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hiện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khảo</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sát</a:t>
            </a:r>
            <a:r>
              <a:rPr lang="en-CA" altLang="en-US" sz="2200" dirty="0">
                <a:latin typeface="Times New Roman" panose="02020603050405020304" pitchFamily="18" charset="0"/>
                <a:cs typeface="Times New Roman" panose="02020603050405020304" pitchFamily="18" charset="0"/>
                <a:sym typeface="+mn-ea"/>
              </a:rPr>
              <a:t>.</a:t>
            </a: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r>
              <a:rPr lang="en-CA" altLang="en-US" sz="2200" dirty="0">
                <a:latin typeface="Times New Roman" panose="02020603050405020304" pitchFamily="18" charset="0"/>
                <a:cs typeface="Times New Roman" panose="02020603050405020304" pitchFamily="18" charset="0"/>
                <a:sym typeface="+mn-ea"/>
              </a:rPr>
              <a:t>An </a:t>
            </a:r>
            <a:r>
              <a:rPr lang="en-CA" altLang="en-US" sz="2200" dirty="0" err="1">
                <a:latin typeface="Times New Roman" panose="02020603050405020304" pitchFamily="18" charset="0"/>
                <a:cs typeface="Times New Roman" panose="02020603050405020304" pitchFamily="18" charset="0"/>
                <a:sym typeface="+mn-ea"/>
              </a:rPr>
              <a:t>thống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kê</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kết</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quả</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và</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thấy</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có</a:t>
            </a:r>
            <a:r>
              <a:rPr lang="en-CA" altLang="en-US" sz="2200" dirty="0">
                <a:latin typeface="Times New Roman" panose="02020603050405020304" pitchFamily="18" charset="0"/>
                <a:cs typeface="Times New Roman" panose="02020603050405020304" pitchFamily="18" charset="0"/>
                <a:sym typeface="+mn-ea"/>
              </a:rPr>
              <a:t> 96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A, 136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B, 124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C</a:t>
            </a:r>
          </a:p>
          <a:p>
            <a:pPr marL="0" indent="0" algn="just">
              <a:buNone/>
            </a:pPr>
            <a:r>
              <a:rPr lang="en-CA" altLang="en-US" sz="2200" dirty="0">
                <a:latin typeface="Times New Roman" panose="02020603050405020304" pitchFamily="18" charset="0"/>
                <a:cs typeface="Times New Roman" panose="02020603050405020304" pitchFamily="18" charset="0"/>
                <a:sym typeface="+mn-ea"/>
              </a:rPr>
              <a:t>a) </a:t>
            </a:r>
            <a:r>
              <a:rPr lang="en-CA" altLang="en-US" sz="2200" dirty="0" err="1">
                <a:latin typeface="Times New Roman" panose="02020603050405020304" pitchFamily="18" charset="0"/>
                <a:cs typeface="Times New Roman" panose="02020603050405020304" pitchFamily="18" charset="0"/>
                <a:sym typeface="+mn-ea"/>
              </a:rPr>
              <a:t>Giải</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thích</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tại</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sao</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tổng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số</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lớn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hơn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số</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bạn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được</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hỏi</a:t>
            </a:r>
            <a:r>
              <a:rPr lang="en-CA" altLang="en-US" sz="2200" dirty="0">
                <a:latin typeface="Times New Roman" panose="02020603050405020304" pitchFamily="18" charset="0"/>
                <a:cs typeface="Times New Roman" panose="02020603050405020304" pitchFamily="18" charset="0"/>
                <a:sym typeface="+mn-ea"/>
              </a:rPr>
              <a:t>.</a:t>
            </a: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p:txBody>
      </p:sp>
      <p:sp>
        <p:nvSpPr>
          <p:cNvPr id="5" name="Flowchart: Alternate Process 4"/>
          <p:cNvSpPr/>
          <p:nvPr/>
        </p:nvSpPr>
        <p:spPr>
          <a:xfrm>
            <a:off x="509905" y="328930"/>
            <a:ext cx="1386840" cy="35687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altLang="en-US" sz="2400" b="1">
                <a:latin typeface="Times New Roman" panose="02020603050405020304" pitchFamily="18" charset="0"/>
                <a:cs typeface="Times New Roman" panose="02020603050405020304" pitchFamily="18" charset="0"/>
                <a:sym typeface="+mn-ea"/>
              </a:rPr>
              <a:t>Ví dụ 1</a:t>
            </a:r>
            <a:endParaRPr lang="en-US" sz="2400" b="1">
              <a:latin typeface="Times New Roman" panose="02020603050405020304" pitchFamily="18" charset="0"/>
              <a:cs typeface="Times New Roman" panose="02020603050405020304" pitchFamily="18" charset="0"/>
            </a:endParaRPr>
          </a:p>
        </p:txBody>
      </p:sp>
      <p:grpSp>
        <p:nvGrpSpPr>
          <p:cNvPr id="10" name="Group 9"/>
          <p:cNvGrpSpPr/>
          <p:nvPr/>
        </p:nvGrpSpPr>
        <p:grpSpPr>
          <a:xfrm>
            <a:off x="6096000" y="172720"/>
            <a:ext cx="5774688" cy="2614930"/>
            <a:chOff x="6736" y="1320"/>
            <a:chExt cx="7997" cy="4118"/>
          </a:xfrm>
        </p:grpSpPr>
        <p:sp>
          <p:nvSpPr>
            <p:cNvPr id="6" name="Flowchart: Alternate Process 5"/>
            <p:cNvSpPr/>
            <p:nvPr/>
          </p:nvSpPr>
          <p:spPr>
            <a:xfrm>
              <a:off x="6736" y="1320"/>
              <a:ext cx="7997" cy="411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Text Box 7"/>
            <p:cNvSpPr txBox="1"/>
            <p:nvPr/>
          </p:nvSpPr>
          <p:spPr>
            <a:xfrm>
              <a:off x="7295" y="1486"/>
              <a:ext cx="6810" cy="630"/>
            </a:xfrm>
            <a:prstGeom prst="rect">
              <a:avLst/>
            </a:prstGeom>
            <a:noFill/>
          </p:spPr>
          <p:txBody>
            <a:bodyPr wrap="square" rtlCol="0">
              <a:spAutoFit/>
            </a:bodyPr>
            <a:lstStyle/>
            <a:p>
              <a:pPr algn="ctr"/>
              <a:r>
                <a:rPr lang="en-CA" altLang="en-US" sz="2000" b="1" dirty="0" err="1">
                  <a:solidFill>
                    <a:srgbClr val="FFFF00"/>
                  </a:solidFill>
                  <a:latin typeface="Times New Roman" panose="02020603050405020304" pitchFamily="18" charset="0"/>
                  <a:cs typeface="Times New Roman" panose="02020603050405020304" pitchFamily="18" charset="0"/>
                </a:rPr>
                <a:t>Bạn</a:t>
              </a:r>
              <a:r>
                <a:rPr lang="en-CA" altLang="en-US" sz="2000" b="1" dirty="0">
                  <a:solidFill>
                    <a:srgbClr val="FFFF00"/>
                  </a:solidFill>
                  <a:latin typeface="Times New Roman" panose="02020603050405020304" pitchFamily="18" charset="0"/>
                  <a:cs typeface="Times New Roman" panose="02020603050405020304" pitchFamily="18" charset="0"/>
                </a:rPr>
                <a:t> lo </a:t>
              </a:r>
              <a:r>
                <a:rPr lang="en-CA" altLang="en-US" sz="2000" b="1" dirty="0" err="1">
                  <a:solidFill>
                    <a:srgbClr val="FFFF00"/>
                  </a:solidFill>
                  <a:latin typeface="Times New Roman" panose="02020603050405020304" pitchFamily="18" charset="0"/>
                  <a:cs typeface="Times New Roman" panose="02020603050405020304" pitchFamily="18" charset="0"/>
                </a:rPr>
                <a:t>lắng</a:t>
              </a:r>
              <a:r>
                <a:rPr lang="en-CA" altLang="en-US" sz="2000" b="1" dirty="0">
                  <a:solidFill>
                    <a:srgbClr val="FFFF00"/>
                  </a:solidFill>
                  <a:latin typeface="Times New Roman" panose="02020603050405020304" pitchFamily="18" charset="0"/>
                  <a:cs typeface="Times New Roman" panose="02020603050405020304" pitchFamily="18" charset="0"/>
                </a:rPr>
                <a:t> </a:t>
              </a:r>
              <a:r>
                <a:rPr lang="en-CA" altLang="en-US" sz="2000" b="1" dirty="0" err="1">
                  <a:solidFill>
                    <a:srgbClr val="FFFF00"/>
                  </a:solidFill>
                  <a:latin typeface="Times New Roman" panose="02020603050405020304" pitchFamily="18" charset="0"/>
                  <a:cs typeface="Times New Roman" panose="02020603050405020304" pitchFamily="18" charset="0"/>
                </a:rPr>
                <a:t>điều</a:t>
              </a:r>
              <a:r>
                <a:rPr lang="en-CA" altLang="en-US" sz="2000" b="1" dirty="0">
                  <a:solidFill>
                    <a:srgbClr val="FFFF00"/>
                  </a:solidFill>
                  <a:latin typeface="Times New Roman" panose="02020603050405020304" pitchFamily="18" charset="0"/>
                  <a:cs typeface="Times New Roman" panose="02020603050405020304" pitchFamily="18" charset="0"/>
                </a:rPr>
                <a:t> </a:t>
              </a:r>
              <a:r>
                <a:rPr lang="en-CA" altLang="en-US" sz="2000" b="1" dirty="0" err="1">
                  <a:solidFill>
                    <a:srgbClr val="FFFF00"/>
                  </a:solidFill>
                  <a:latin typeface="Times New Roman" panose="02020603050405020304" pitchFamily="18" charset="0"/>
                  <a:cs typeface="Times New Roman" panose="02020603050405020304" pitchFamily="18" charset="0"/>
                </a:rPr>
                <a:t>gì</a:t>
              </a:r>
              <a:r>
                <a:rPr lang="en-CA" altLang="en-US" sz="2000" b="1" dirty="0">
                  <a:solidFill>
                    <a:srgbClr val="FFFF00"/>
                  </a:solidFill>
                  <a:latin typeface="Times New Roman" panose="02020603050405020304" pitchFamily="18" charset="0"/>
                  <a:cs typeface="Times New Roman" panose="02020603050405020304" pitchFamily="18" charset="0"/>
                </a:rPr>
                <a:t> </a:t>
              </a:r>
              <a:r>
                <a:rPr lang="en-CA" altLang="en-US" sz="2000" b="1" dirty="0" err="1">
                  <a:solidFill>
                    <a:srgbClr val="FFFF00"/>
                  </a:solidFill>
                  <a:latin typeface="Times New Roman" panose="02020603050405020304" pitchFamily="18" charset="0"/>
                  <a:cs typeface="Times New Roman" panose="02020603050405020304" pitchFamily="18" charset="0"/>
                </a:rPr>
                <a:t>về</a:t>
              </a:r>
              <a:r>
                <a:rPr lang="en-CA" altLang="en-US" sz="2000" b="1" dirty="0">
                  <a:solidFill>
                    <a:srgbClr val="FFFF00"/>
                  </a:solidFill>
                  <a:latin typeface="Times New Roman" panose="02020603050405020304" pitchFamily="18" charset="0"/>
                  <a:cs typeface="Times New Roman" panose="02020603050405020304" pitchFamily="18" charset="0"/>
                </a:rPr>
                <a:t> Covid-19</a:t>
              </a:r>
            </a:p>
          </p:txBody>
        </p:sp>
        <p:sp>
          <p:nvSpPr>
            <p:cNvPr id="9" name="Text Box 8"/>
            <p:cNvSpPr txBox="1"/>
            <p:nvPr/>
          </p:nvSpPr>
          <p:spPr>
            <a:xfrm>
              <a:off x="7059" y="1884"/>
              <a:ext cx="7383" cy="3339"/>
            </a:xfrm>
            <a:prstGeom prst="rect">
              <a:avLst/>
            </a:prstGeom>
            <a:noFill/>
          </p:spPr>
          <p:txBody>
            <a:bodyPr wrap="square" rtlCol="0">
              <a:spAutoFit/>
            </a:bodyPr>
            <a:lstStyle/>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a:t>
              </a:r>
              <a:r>
                <a:rPr lang="en-CA" altLang="en-US" dirty="0" err="1">
                  <a:solidFill>
                    <a:schemeClr val="bg1"/>
                  </a:solidFill>
                  <a:latin typeface="Times New Roman" panose="02020603050405020304" pitchFamily="18" charset="0"/>
                  <a:cs typeface="Times New Roman" panose="02020603050405020304" pitchFamily="18" charset="0"/>
                </a:rPr>
                <a:t>Khoanh</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tròn</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vào</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lựa</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chọn</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Có</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thể</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có</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nhiều</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lựa</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chọn</a:t>
              </a:r>
              <a:r>
                <a:rPr lang="en-CA" altLang="en-US"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A. </a:t>
              </a:r>
              <a:r>
                <a:rPr lang="en-CA" altLang="en-US" dirty="0" err="1">
                  <a:solidFill>
                    <a:schemeClr val="bg1"/>
                  </a:solidFill>
                  <a:latin typeface="Times New Roman" panose="02020603050405020304" pitchFamily="18" charset="0"/>
                  <a:cs typeface="Times New Roman" panose="02020603050405020304" pitchFamily="18" charset="0"/>
                </a:rPr>
                <a:t>Bản</a:t>
              </a:r>
              <a:r>
                <a:rPr lang="en-CA" altLang="en-US" dirty="0">
                  <a:solidFill>
                    <a:schemeClr val="bg1"/>
                  </a:solidFill>
                  <a:latin typeface="Times New Roman" panose="02020603050405020304" pitchFamily="18" charset="0"/>
                  <a:cs typeface="Times New Roman" panose="02020603050405020304" pitchFamily="18" charset="0"/>
                </a:rPr>
                <a:t> than </a:t>
              </a:r>
              <a:r>
                <a:rPr lang="en-CA" altLang="en-US" dirty="0" err="1">
                  <a:solidFill>
                    <a:schemeClr val="bg1"/>
                  </a:solidFill>
                  <a:latin typeface="Times New Roman" panose="02020603050405020304" pitchFamily="18" charset="0"/>
                  <a:cs typeface="Times New Roman" panose="02020603050405020304" pitchFamily="18" charset="0"/>
                </a:rPr>
                <a:t>bị</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nhiễm</a:t>
              </a:r>
              <a:endParaRPr lang="en-CA" altLang="en-US"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B. </a:t>
              </a:r>
              <a:r>
                <a:rPr lang="en-CA" altLang="en-US" dirty="0" err="1">
                  <a:solidFill>
                    <a:schemeClr val="bg1"/>
                  </a:solidFill>
                  <a:latin typeface="Times New Roman" panose="02020603050405020304" pitchFamily="18" charset="0"/>
                  <a:cs typeface="Times New Roman" panose="02020603050405020304" pitchFamily="18" charset="0"/>
                </a:rPr>
                <a:t>Người</a:t>
              </a:r>
              <a:r>
                <a:rPr lang="en-CA" altLang="en-US" dirty="0">
                  <a:solidFill>
                    <a:schemeClr val="bg1"/>
                  </a:solidFill>
                  <a:latin typeface="Times New Roman" panose="02020603050405020304" pitchFamily="18" charset="0"/>
                  <a:cs typeface="Times New Roman" panose="02020603050405020304" pitchFamily="18" charset="0"/>
                </a:rPr>
                <a:t> than </a:t>
              </a:r>
              <a:r>
                <a:rPr lang="en-CA" altLang="en-US" dirty="0" err="1">
                  <a:solidFill>
                    <a:schemeClr val="bg1"/>
                  </a:solidFill>
                  <a:latin typeface="Times New Roman" panose="02020603050405020304" pitchFamily="18" charset="0"/>
                  <a:cs typeface="Times New Roman" panose="02020603050405020304" pitchFamily="18" charset="0"/>
                </a:rPr>
                <a:t>bị</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nhiễm</a:t>
              </a:r>
              <a:endParaRPr lang="en-CA" altLang="en-US"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C. </a:t>
              </a:r>
              <a:r>
                <a:rPr lang="en-CA" altLang="en-US" dirty="0" err="1">
                  <a:solidFill>
                    <a:schemeClr val="bg1"/>
                  </a:solidFill>
                  <a:latin typeface="Times New Roman" panose="02020603050405020304" pitchFamily="18" charset="0"/>
                  <a:cs typeface="Times New Roman" panose="02020603050405020304" pitchFamily="18" charset="0"/>
                </a:rPr>
                <a:t>Ảnh</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hưởng</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đến</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việc</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học</a:t>
              </a:r>
              <a:r>
                <a:rPr lang="en-CA" altLang="en-US" dirty="0">
                  <a:solidFill>
                    <a:schemeClr val="bg1"/>
                  </a:solidFill>
                  <a:latin typeface="Times New Roman" panose="02020603050405020304" pitchFamily="18" charset="0"/>
                  <a:cs typeface="Times New Roman" panose="02020603050405020304" pitchFamily="18" charset="0"/>
                </a:rPr>
                <a:t>    </a:t>
              </a:r>
            </a:p>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D. </a:t>
              </a:r>
              <a:r>
                <a:rPr lang="en-CA" altLang="en-US" dirty="0" err="1">
                  <a:solidFill>
                    <a:schemeClr val="bg1"/>
                  </a:solidFill>
                  <a:latin typeface="Times New Roman" panose="02020603050405020304" pitchFamily="18" charset="0"/>
                  <a:cs typeface="Times New Roman" panose="02020603050405020304" pitchFamily="18" charset="0"/>
                </a:rPr>
                <a:t>Vấn</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đề</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khác</a:t>
              </a:r>
              <a:endParaRPr lang="en-CA" altLang="en-US" dirty="0">
                <a:solidFill>
                  <a:schemeClr val="bg1"/>
                </a:solidFill>
                <a:latin typeface="Times New Roman" panose="02020603050405020304" pitchFamily="18" charset="0"/>
                <a:cs typeface="Times New Roman" panose="02020603050405020304" pitchFamily="18" charset="0"/>
              </a:endParaRPr>
            </a:p>
          </p:txBody>
        </p:sp>
      </p:grpSp>
      <p:sp>
        <p:nvSpPr>
          <p:cNvPr id="11" name="Content Placeholder 2"/>
          <p:cNvSpPr>
            <a:spLocks noGrp="1"/>
          </p:cNvSpPr>
          <p:nvPr/>
        </p:nvSpPr>
        <p:spPr>
          <a:xfrm>
            <a:off x="778755" y="3332480"/>
            <a:ext cx="10194045" cy="335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CA" altLang="en-US" sz="2200" dirty="0">
                <a:latin typeface="Times New Roman" panose="02020603050405020304" pitchFamily="18" charset="0"/>
                <a:cs typeface="Times New Roman" panose="02020603050405020304" pitchFamily="18" charset="0"/>
                <a:sym typeface="+mn-ea"/>
              </a:rPr>
              <a:t>b) An </a:t>
            </a:r>
            <a:r>
              <a:rPr lang="en-CA" altLang="en-US" sz="2200" dirty="0" err="1">
                <a:latin typeface="Times New Roman" panose="02020603050405020304" pitchFamily="18" charset="0"/>
                <a:cs typeface="Times New Roman" panose="02020603050405020304" pitchFamily="18" charset="0"/>
                <a:sym typeface="+mn-ea"/>
              </a:rPr>
              <a:t>đã</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diễn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tỉ</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lệ</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học</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sinh</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A, B, C </a:t>
            </a:r>
            <a:r>
              <a:rPr lang="en-CA" altLang="en-US" sz="2200" dirty="0" err="1">
                <a:latin typeface="Times New Roman" panose="02020603050405020304" pitchFamily="18" charset="0"/>
                <a:cs typeface="Times New Roman" panose="02020603050405020304" pitchFamily="18" charset="0"/>
                <a:sym typeface="+mn-ea"/>
              </a:rPr>
              <a:t>bằng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đồ</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hình</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quạt</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tròn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sau</a:t>
            </a:r>
            <a:r>
              <a:rPr lang="en-CA" altLang="en-US" sz="2200" dirty="0">
                <a:latin typeface="Times New Roman" panose="02020603050405020304" pitchFamily="18" charset="0"/>
                <a:cs typeface="Times New Roman" panose="02020603050405020304" pitchFamily="18" charset="0"/>
                <a:sym typeface="+mn-ea"/>
              </a:rPr>
              <a:t>:</a:t>
            </a: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đồ</a:t>
            </a:r>
            <a:r>
              <a:rPr lang="en-CA" altLang="en-US" sz="2200" dirty="0">
                <a:latin typeface="Times New Roman" panose="02020603050405020304" pitchFamily="18" charset="0"/>
                <a:cs typeface="Times New Roman" panose="02020603050405020304" pitchFamily="18" charset="0"/>
                <a:sym typeface="+mn-ea"/>
              </a:rPr>
              <a:t> An </a:t>
            </a:r>
            <a:r>
              <a:rPr lang="en-CA" altLang="en-US" sz="2200" dirty="0" err="1">
                <a:latin typeface="Times New Roman" panose="02020603050405020304" pitchFamily="18" charset="0"/>
                <a:cs typeface="Times New Roman" panose="02020603050405020304" pitchFamily="18" charset="0"/>
                <a:sym typeface="+mn-ea"/>
              </a:rPr>
              <a:t>sử</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dụng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có</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phù</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hợp</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không</a:t>
            </a:r>
            <a:r>
              <a:rPr lang="en-CA" altLang="en-US" sz="2200" dirty="0">
                <a:latin typeface="Times New Roman" panose="02020603050405020304" pitchFamily="18" charset="0"/>
                <a:cs typeface="Times New Roman" panose="02020603050405020304" pitchFamily="18" charset="0"/>
                <a:sym typeface="+mn-ea"/>
              </a:rPr>
              <a:t>?</a:t>
            </a:r>
          </a:p>
          <a:p>
            <a:pPr marL="0" indent="0" algn="just">
              <a:buNone/>
            </a:pPr>
            <a:r>
              <a:rPr lang="en-CA" altLang="en-US" sz="2200" dirty="0">
                <a:latin typeface="Times New Roman" panose="02020603050405020304" pitchFamily="18" charset="0"/>
                <a:cs typeface="Times New Roman" panose="02020603050405020304" pitchFamily="18" charset="0"/>
                <a:sym typeface="+mn-ea"/>
              </a:rPr>
              <a:t>c) An </a:t>
            </a:r>
            <a:r>
              <a:rPr lang="en-CA" altLang="en-US" sz="2200" dirty="0" err="1">
                <a:latin typeface="Times New Roman" panose="02020603050405020304" pitchFamily="18" charset="0"/>
                <a:cs typeface="Times New Roman" panose="02020603050405020304" pitchFamily="18" charset="0"/>
                <a:sym typeface="+mn-ea"/>
              </a:rPr>
              <a:t>phải</a:t>
            </a:r>
            <a:r>
              <a:rPr lang="en-CA" altLang="en-US" sz="2200" dirty="0">
                <a:latin typeface="Times New Roman" panose="02020603050405020304" pitchFamily="18" charset="0"/>
                <a:cs typeface="Times New Roman" panose="02020603050405020304" pitchFamily="18" charset="0"/>
                <a:sym typeface="+mn-ea"/>
              </a:rPr>
              <a:t> dung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đồ</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nào</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để</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diễn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Vẽ</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đồ</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đó</a:t>
            </a:r>
            <a:r>
              <a:rPr lang="en-CA" altLang="en-US" sz="2200" dirty="0">
                <a:latin typeface="Times New Roman" panose="02020603050405020304" pitchFamily="18" charset="0"/>
                <a:cs typeface="Times New Roman" panose="02020603050405020304" pitchFamily="18" charset="0"/>
                <a:sym typeface="+mn-ea"/>
              </a:rPr>
              <a:t>.</a:t>
            </a:r>
            <a:endParaRPr lang="en-US" sz="22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C4F3DC7C-FEBD-2344-1562-091B1A93A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776" y="3791914"/>
            <a:ext cx="4385823" cy="23219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82880" y="76200"/>
            <a:ext cx="1386840" cy="35687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altLang="en-US" sz="2400" b="1">
                <a:latin typeface="Times New Roman" panose="02020603050405020304" pitchFamily="18" charset="0"/>
                <a:cs typeface="Times New Roman" panose="02020603050405020304" pitchFamily="18" charset="0"/>
                <a:sym typeface="+mn-ea"/>
              </a:rPr>
              <a:t>Ví dụ 1</a:t>
            </a:r>
            <a:endParaRPr lang="en-US" sz="2400" b="1">
              <a:latin typeface="Times New Roman" panose="02020603050405020304" pitchFamily="18" charset="0"/>
              <a:cs typeface="Times New Roman" panose="02020603050405020304" pitchFamily="18" charset="0"/>
            </a:endParaRPr>
          </a:p>
        </p:txBody>
      </p:sp>
      <p:sp>
        <p:nvSpPr>
          <p:cNvPr id="13" name="Text Box 12"/>
          <p:cNvSpPr txBox="1"/>
          <p:nvPr/>
        </p:nvSpPr>
        <p:spPr>
          <a:xfrm>
            <a:off x="876300" y="1577819"/>
            <a:ext cx="10688638" cy="1569660"/>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b) An </a:t>
            </a:r>
            <a:r>
              <a:rPr lang="fr-FR" sz="3200" dirty="0" err="1">
                <a:latin typeface="Times New Roman" panose="02020603050405020304" pitchFamily="18" charset="0"/>
                <a:cs typeface="Times New Roman" panose="02020603050405020304" pitchFamily="18" charset="0"/>
              </a:rPr>
              <a:t>sử</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dụng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biểu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đồ</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hình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quạt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tròn</a:t>
            </a:r>
            <a:r>
              <a:rPr lang="fr-FR" sz="3200" dirty="0">
                <a:latin typeface="Times New Roman" panose="02020603050405020304" pitchFamily="18" charset="0"/>
                <a:cs typeface="Times New Roman" panose="02020603050405020304" pitchFamily="18" charset="0"/>
              </a:rPr>
              <a:t> là </a:t>
            </a:r>
            <a:r>
              <a:rPr lang="fr-FR" sz="3200" dirty="0" err="1">
                <a:latin typeface="Times New Roman" panose="02020603050405020304" pitchFamily="18" charset="0"/>
                <a:cs typeface="Times New Roman" panose="02020603050405020304" pitchFamily="18" charset="0"/>
              </a:rPr>
              <a:t>không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phù</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hợp</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vì</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biểu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đồ</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hình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quạt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tròn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biểu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diễn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tỉ</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lệ</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phần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trong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tổng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tổng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tỉ</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lệ</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phần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luôn</a:t>
            </a:r>
            <a:r>
              <a:rPr lang="fr-FR" sz="3200" dirty="0">
                <a:latin typeface="Times New Roman" panose="02020603050405020304" pitchFamily="18" charset="0"/>
                <a:cs typeface="Times New Roman" panose="02020603050405020304" pitchFamily="18" charset="0"/>
              </a:rPr>
              <a:t> là 100%</a:t>
            </a:r>
            <a:endParaRPr lang="en-US" sz="3200" dirty="0">
              <a:latin typeface="Times New Roman" panose="02020603050405020304" pitchFamily="18" charset="0"/>
              <a:cs typeface="Times New Roman" panose="02020603050405020304" pitchFamily="18" charset="0"/>
            </a:endParaRPr>
          </a:p>
        </p:txBody>
      </p:sp>
      <p:sp>
        <p:nvSpPr>
          <p:cNvPr id="14" name="Text Box 13"/>
          <p:cNvSpPr txBox="1"/>
          <p:nvPr/>
        </p:nvSpPr>
        <p:spPr>
          <a:xfrm>
            <a:off x="1015365" y="500601"/>
            <a:ext cx="10841038" cy="1077218"/>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a) </a:t>
            </a:r>
            <a:r>
              <a:rPr lang="fr-FR" sz="3200" dirty="0" err="1">
                <a:latin typeface="Times New Roman" panose="02020603050405020304" pitchFamily="18" charset="0"/>
                <a:cs typeface="Times New Roman" panose="02020603050405020304" pitchFamily="18" charset="0"/>
              </a:rPr>
              <a:t>Tổng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số</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lựa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chọn</a:t>
            </a:r>
            <a:r>
              <a:rPr lang="fr-FR" sz="3200" dirty="0">
                <a:latin typeface="Times New Roman" panose="02020603050405020304" pitchFamily="18" charset="0"/>
                <a:cs typeface="Times New Roman" panose="02020603050405020304" pitchFamily="18" charset="0"/>
              </a:rPr>
              <a:t> là 96 + 136 + 124 = 356 </a:t>
            </a:r>
            <a:r>
              <a:rPr lang="fr-FR" sz="3200" dirty="0" err="1">
                <a:latin typeface="Times New Roman" panose="02020603050405020304" pitchFamily="18" charset="0"/>
                <a:cs typeface="Times New Roman" panose="02020603050405020304" pitchFamily="18" charset="0"/>
              </a:rPr>
              <a:t>lớn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hơn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số</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bạn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được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hỏi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vì</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mỗi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bạn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nhiều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lựa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chọn</a:t>
            </a:r>
            <a:r>
              <a:rPr lang="fr-FR" sz="3200" dirty="0">
                <a:latin typeface="Times New Roman" panose="02020603050405020304" pitchFamily="18" charset="0"/>
                <a:cs typeface="Times New Roman" panose="02020603050405020304" pitchFamily="18" charset="0"/>
              </a:rPr>
              <a:t>.</a:t>
            </a:r>
            <a:endParaRPr lang="en-CA" altLang="en-US" sz="3200" dirty="0">
              <a:solidFill>
                <a:schemeClr val="tx1"/>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82880" y="578835"/>
            <a:ext cx="832485" cy="460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altLang="en-US" sz="2400" dirty="0">
                <a:latin typeface="Times New Roman" panose="02020603050405020304" pitchFamily="18" charset="0"/>
                <a:cs typeface="Times New Roman" panose="02020603050405020304" pitchFamily="18" charset="0"/>
              </a:rPr>
              <a:t>Giải</a:t>
            </a:r>
          </a:p>
        </p:txBody>
      </p:sp>
      <p:sp>
        <p:nvSpPr>
          <p:cNvPr id="10" name="TextBox 9">
            <a:extLst>
              <a:ext uri="{FF2B5EF4-FFF2-40B4-BE49-F238E27FC236}">
                <a16:creationId xmlns:a16="http://schemas.microsoft.com/office/drawing/2014/main" xmlns="" id="{BB6AE51A-977A-789F-E284-2B34A85ED7DA}"/>
              </a:ext>
            </a:extLst>
          </p:cNvPr>
          <p:cNvSpPr txBox="1"/>
          <p:nvPr/>
        </p:nvSpPr>
        <p:spPr>
          <a:xfrm>
            <a:off x="876300" y="3128796"/>
            <a:ext cx="4244347" cy="1077218"/>
          </a:xfrm>
          <a:prstGeom prst="rect">
            <a:avLst/>
          </a:prstGeom>
          <a:noFill/>
        </p:spPr>
        <p:txBody>
          <a:bodyPr wrap="square">
            <a:spAutoFit/>
          </a:bodyPr>
          <a:lstStyle/>
          <a:p>
            <a:r>
              <a:rPr lang="fr-FR" sz="3200" dirty="0">
                <a:effectLst/>
                <a:latin typeface="Times New Roman" panose="02020603050405020304" pitchFamily="18" charset="0"/>
                <a:ea typeface="Times New Roman" panose="02020603050405020304" pitchFamily="18" charset="0"/>
              </a:rPr>
              <a:t>c) An </a:t>
            </a:r>
            <a:r>
              <a:rPr lang="fr-FR" sz="3200" dirty="0" err="1">
                <a:effectLst/>
                <a:latin typeface="Times New Roman" panose="02020603050405020304" pitchFamily="18" charset="0"/>
                <a:ea typeface="Times New Roman" panose="02020603050405020304" pitchFamily="18" charset="0"/>
              </a:rPr>
              <a:t>nên</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dùng</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biểu</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đồ</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hình</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cột</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sau</a:t>
            </a:r>
            <a:r>
              <a:rPr lang="fr-FR"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xmlns="" id="{DD814123-3FD0-D9E7-5D79-91D101CF48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3511" y="3006876"/>
            <a:ext cx="6168502" cy="35661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to="" calcmode="lin" valueType="num">
                                      <p:cBhvr>
                                        <p:cTn id="24" dur="1" fill="hold"/>
                                        <p:tgtEl>
                                          <p:spTgt spid="13"/>
                                        </p:tgtEl>
                                      </p:cBhvr>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3" grpId="0"/>
      <p:bldP spid="13" grpId="1"/>
      <p:bldP spid="14" grpId="0"/>
      <p:bldP spid="14" grpId="1"/>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233233"/>
            <a:ext cx="10323195" cy="749300"/>
          </a:xfrm>
        </p:spPr>
        <p:txBody>
          <a:bodyPr>
            <a:noAutofit/>
          </a:bodyPr>
          <a:lstStyle/>
          <a:p>
            <a:pPr algn="l"/>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endParaRPr lang="en-US" sz="28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37795" y="178117"/>
            <a:ext cx="1243965" cy="56070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200" b="1" dirty="0" err="1">
                <a:latin typeface="Times New Roman" panose="02020603050405020304" pitchFamily="18" charset="0"/>
                <a:cs typeface="Times New Roman" panose="02020603050405020304" pitchFamily="18" charset="0"/>
                <a:sym typeface="+mn-ea"/>
              </a:rPr>
              <a:t>Bài</a:t>
            </a:r>
            <a:r>
              <a:rPr lang="en-US" altLang="en-US" sz="2200" b="1" dirty="0">
                <a:latin typeface="Times New Roman" panose="02020603050405020304" pitchFamily="18" charset="0"/>
                <a:cs typeface="Times New Roman" panose="02020603050405020304" pitchFamily="18" charset="0"/>
                <a:sym typeface="+mn-ea"/>
              </a:rPr>
              <a:t> 5.15</a:t>
            </a:r>
          </a:p>
        </p:txBody>
      </p:sp>
      <p:sp>
        <p:nvSpPr>
          <p:cNvPr id="9" name="Text Box 8"/>
          <p:cNvSpPr txBox="1"/>
          <p:nvPr/>
        </p:nvSpPr>
        <p:spPr>
          <a:xfrm>
            <a:off x="1309372" y="987070"/>
            <a:ext cx="10231120" cy="1815882"/>
          </a:xfrm>
          <a:prstGeom prst="rect">
            <a:avLst/>
          </a:prstGeom>
          <a:noFill/>
        </p:spPr>
        <p:txBody>
          <a:bodyPr wrap="square" rtlCol="0" anchor="t">
            <a:spAutoFit/>
          </a:bodyPr>
          <a:lstStyle/>
          <a:p>
            <a:r>
              <a:rPr lang="en-US" sz="2800" dirty="0">
                <a:latin typeface="Times New Roman" panose="02020603050405020304" pitchFamily="18" charset="0"/>
                <a:cs typeface="Times New Roman" panose="02020603050405020304" pitchFamily="18" charset="0"/>
                <a:sym typeface="+mn-ea"/>
              </a:rPr>
              <a:t>a) </a:t>
            </a:r>
            <a:r>
              <a:rPr lang="en-US" sz="2800" dirty="0" err="1">
                <a:latin typeface="Times New Roman" panose="02020603050405020304" pitchFamily="18" charset="0"/>
                <a:cs typeface="Times New Roman" panose="02020603050405020304" pitchFamily="18" charset="0"/>
                <a:sym typeface="+mn-ea"/>
              </a:rPr>
              <a:t>Tuổi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thọ</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trung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bình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của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người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Việt</a:t>
            </a:r>
            <a:r>
              <a:rPr lang="en-US" sz="2800" dirty="0">
                <a:latin typeface="Times New Roman" panose="02020603050405020304" pitchFamily="18" charset="0"/>
                <a:cs typeface="Times New Roman" panose="02020603050405020304" pitchFamily="18" charset="0"/>
                <a:sym typeface="+mn-ea"/>
              </a:rPr>
              <a:t> Nam </a:t>
            </a:r>
            <a:r>
              <a:rPr lang="en-US" sz="2800" dirty="0" err="1">
                <a:latin typeface="Times New Roman" panose="02020603050405020304" pitchFamily="18" charset="0"/>
                <a:cs typeface="Times New Roman" panose="02020603050405020304" pitchFamily="18" charset="0"/>
                <a:sym typeface="+mn-ea"/>
              </a:rPr>
              <a:t>trong</a:t>
            </a:r>
            <a:r>
              <a:rPr lang="en-US" sz="2800" dirty="0">
                <a:latin typeface="Times New Roman" panose="02020603050405020304" pitchFamily="18" charset="0"/>
                <a:cs typeface="Times New Roman" panose="02020603050405020304" pitchFamily="18" charset="0"/>
                <a:sym typeface="+mn-ea"/>
              </a:rPr>
              <a:t> 30 </a:t>
            </a:r>
            <a:r>
              <a:rPr lang="en-US" sz="2800" dirty="0" err="1">
                <a:latin typeface="Times New Roman" panose="02020603050405020304" pitchFamily="18" charset="0"/>
                <a:cs typeface="Times New Roman" panose="02020603050405020304" pitchFamily="18" charset="0"/>
                <a:sym typeface="+mn-ea"/>
              </a:rPr>
              <a:t>năm</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từ</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năm</a:t>
            </a:r>
            <a:r>
              <a:rPr lang="en-US" sz="2800" dirty="0">
                <a:latin typeface="Times New Roman" panose="02020603050405020304" pitchFamily="18" charset="0"/>
                <a:cs typeface="Times New Roman" panose="02020603050405020304" pitchFamily="18" charset="0"/>
                <a:sym typeface="+mn-ea"/>
              </a:rPr>
              <a:t> 1989 </a:t>
            </a:r>
            <a:r>
              <a:rPr lang="en-US" sz="2800" dirty="0" err="1">
                <a:latin typeface="Times New Roman" panose="02020603050405020304" pitchFamily="18" charset="0"/>
                <a:cs typeface="Times New Roman" panose="02020603050405020304" pitchFamily="18" charset="0"/>
                <a:sym typeface="+mn-ea"/>
              </a:rPr>
              <a:t>đến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năm</a:t>
            </a:r>
            <a:r>
              <a:rPr lang="en-US" sz="2800" dirty="0">
                <a:latin typeface="Times New Roman" panose="02020603050405020304" pitchFamily="18" charset="0"/>
                <a:cs typeface="Times New Roman" panose="02020603050405020304" pitchFamily="18" charset="0"/>
                <a:sym typeface="+mn-ea"/>
              </a:rPr>
              <a:t> 2019. </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Châu Á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World Cup 2022.</a:t>
            </a:r>
          </a:p>
        </p:txBody>
      </p:sp>
      <p:sp>
        <p:nvSpPr>
          <p:cNvPr id="11" name="Flowchart: Alternate Process 10"/>
          <p:cNvSpPr/>
          <p:nvPr/>
        </p:nvSpPr>
        <p:spPr>
          <a:xfrm>
            <a:off x="4415790" y="2901875"/>
            <a:ext cx="1148080" cy="43668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200" b="1" dirty="0" err="1">
                <a:latin typeface="Times New Roman" panose="02020603050405020304" pitchFamily="18" charset="0"/>
                <a:cs typeface="Times New Roman" panose="02020603050405020304" pitchFamily="18" charset="0"/>
                <a:sym typeface="+mn-ea"/>
              </a:rPr>
              <a:t>Giải</a:t>
            </a:r>
            <a:endParaRPr lang="en-US" altLang="en-US" sz="2200" b="1" dirty="0">
              <a:latin typeface="Times New Roman" panose="02020603050405020304" pitchFamily="18" charset="0"/>
              <a:cs typeface="Times New Roman" panose="02020603050405020304" pitchFamily="18" charset="0"/>
              <a:sym typeface="+mn-ea"/>
            </a:endParaRPr>
          </a:p>
        </p:txBody>
      </p:sp>
      <p:sp>
        <p:nvSpPr>
          <p:cNvPr id="16" name="TextBox 15">
            <a:extLst>
              <a:ext uri="{FF2B5EF4-FFF2-40B4-BE49-F238E27FC236}">
                <a16:creationId xmlns:a16="http://schemas.microsoft.com/office/drawing/2014/main" xmlns="" id="{42E9A2C5-79BD-61F2-DA50-5FB6983A0BA4}"/>
              </a:ext>
            </a:extLst>
          </p:cNvPr>
          <p:cNvSpPr txBox="1"/>
          <p:nvPr/>
        </p:nvSpPr>
        <p:spPr>
          <a:xfrm>
            <a:off x="1381760" y="3480375"/>
            <a:ext cx="10231120" cy="954107"/>
          </a:xfrm>
          <a:prstGeom prst="rect">
            <a:avLst/>
          </a:prstGeom>
          <a:noFill/>
        </p:spPr>
        <p:txBody>
          <a:bodyPr wrap="square">
            <a:spAutoFit/>
          </a:bodyPr>
          <a:lstStyle/>
          <a:p>
            <a:pPr algn="just"/>
            <a:r>
              <a:rPr lang="nl-NL" sz="2800" dirty="0">
                <a:effectLst/>
                <a:latin typeface="Times New Roman" panose="02020603050405020304" pitchFamily="18" charset="0"/>
                <a:ea typeface="Times New Roman" panose="02020603050405020304" pitchFamily="18" charset="0"/>
              </a:rPr>
              <a:t>a) </a:t>
            </a:r>
            <a:r>
              <a:rPr lang="nl-NL" sz="2800" dirty="0">
                <a:solidFill>
                  <a:srgbClr val="000000"/>
                </a:solidFill>
                <a:effectLst/>
                <a:latin typeface="Times New Roman" panose="02020603050405020304" pitchFamily="18" charset="0"/>
                <a:ea typeface="Times New Roman" panose="02020603050405020304" pitchFamily="18" charset="0"/>
              </a:rPr>
              <a:t>Dữ liệu tuổi thọ trung bình của người Việt Nam trong 30 năm từ 1989 đến năm 2019 là số liệu liên tục.</a:t>
            </a:r>
            <a:r>
              <a:rPr lang="nl-NL" sz="2800" dirty="0">
                <a:effectLst/>
                <a:latin typeface="Times New Roman" panose="02020603050405020304" pitchFamily="18" charset="0"/>
                <a:ea typeface="Times New Roman" panose="02020603050405020304" pitchFamily="18" charset="0"/>
              </a:rPr>
              <a:t> Nên dùng biểu đồ đoạn thẳng.</a:t>
            </a:r>
            <a:endParaRPr lang="en-US" sz="28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xmlns="" id="{C33FBCCD-9C39-3978-0022-EF4E98D13109}"/>
              </a:ext>
            </a:extLst>
          </p:cNvPr>
          <p:cNvSpPr txBox="1"/>
          <p:nvPr/>
        </p:nvSpPr>
        <p:spPr>
          <a:xfrm>
            <a:off x="1309372" y="4608296"/>
            <a:ext cx="10231120" cy="1384995"/>
          </a:xfrm>
          <a:prstGeom prst="rect">
            <a:avLst/>
          </a:prstGeom>
          <a:noFill/>
        </p:spPr>
        <p:txBody>
          <a:bodyPr wrap="square">
            <a:spAutoFit/>
          </a:bodyPr>
          <a:lstStyle/>
          <a:p>
            <a:pPr marL="30480" marR="30480" algn="just"/>
            <a:r>
              <a:rPr lang="nl-NL" sz="2800" dirty="0">
                <a:solidFill>
                  <a:srgbClr val="000000"/>
                </a:solidFill>
                <a:effectLst/>
                <a:latin typeface="Times New Roman" panose="02020603050405020304" pitchFamily="18" charset="0"/>
                <a:ea typeface="Times New Roman" panose="02020603050405020304" pitchFamily="18" charset="0"/>
              </a:rPr>
              <a:t>b) Dữ liệu số bàn thắng mà mỗi đội bóng châu Á ghi được tại World Cup 2022 là số liệu rời rạc. Nên dùng biểu đồ cột để biểu diễn dữ liệu đã cho.</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6"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ID132022KNTTSTT 66
</file>

<file path=docProps/app.xml><?xml version="1.0" encoding="utf-8"?>
<Properties xmlns="http://schemas.openxmlformats.org/officeDocument/2006/extended-properties" xmlns:vt="http://schemas.openxmlformats.org/officeDocument/2006/docPropsVTypes">
  <TotalTime>127</TotalTime>
  <Words>1117</Words>
  <Application>Microsoft Office PowerPoint</Application>
  <PresentationFormat>Widescreen</PresentationFormat>
  <Paragraphs>144</Paragraphs>
  <Slides>18</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Cambria Math</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Mỗi dữ liệu sau đây thuộc loại nào? Nên dung biểu đồ nào để biểu diễn dữ liệu đó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Microsoft account</cp:lastModifiedBy>
  <cp:revision>86</cp:revision>
  <dcterms:created xsi:type="dcterms:W3CDTF">2022-03-06T09:05:00Z</dcterms:created>
  <dcterms:modified xsi:type="dcterms:W3CDTF">2023-12-13T12:12:50Z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32B985D6B135466695ED36258B63AD51</vt:lpwstr>
  </property>
  <property fmtid="{D5CDD505-2E9C-101B-9397-08002B2CF9AE}" pid="3" name="KSOProductBuildVer">
    <vt:lpwstr>1033-11.2.0.11191</vt:lpwstr>
  </property>
</Properties>
</file>