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65" r:id="rId2"/>
    <p:sldId id="368" r:id="rId3"/>
    <p:sldId id="376" r:id="rId4"/>
    <p:sldId id="369" r:id="rId5"/>
    <p:sldId id="370" r:id="rId6"/>
    <p:sldId id="371" r:id="rId7"/>
    <p:sldId id="372" r:id="rId8"/>
    <p:sldId id="378" r:id="rId9"/>
    <p:sldId id="380" r:id="rId10"/>
    <p:sldId id="260" r:id="rId11"/>
    <p:sldId id="303" r:id="rId12"/>
    <p:sldId id="329" r:id="rId13"/>
    <p:sldId id="331" r:id="rId14"/>
    <p:sldId id="272" r:id="rId15"/>
    <p:sldId id="381" r:id="rId16"/>
    <p:sldId id="362" r:id="rId17"/>
    <p:sldId id="304" r:id="rId18"/>
    <p:sldId id="346" r:id="rId19"/>
    <p:sldId id="267" r:id="rId20"/>
    <p:sldId id="305" r:id="rId21"/>
    <p:sldId id="279" r:id="rId22"/>
    <p:sldId id="382" r:id="rId23"/>
    <p:sldId id="354" r:id="rId24"/>
    <p:sldId id="357" r:id="rId25"/>
    <p:sldId id="383" r:id="rId26"/>
    <p:sldId id="349" r:id="rId27"/>
    <p:sldId id="350" r:id="rId28"/>
    <p:sldId id="353" r:id="rId29"/>
    <p:sldId id="358" r:id="rId30"/>
    <p:sldId id="359" r:id="rId31"/>
    <p:sldId id="333" r:id="rId32"/>
    <p:sldId id="323" r:id="rId33"/>
  </p:sldIdLst>
  <p:sldSz cx="18288000" cy="10287000"/>
  <p:notesSz cx="9869488" cy="6735763"/>
  <p:embeddedFontLs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otum" panose="020B0604020202020204" charset="-127"/>
      <p:regular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321FD"/>
    <a:srgbClr val="FFCCFF"/>
    <a:srgbClr val="3353D9"/>
    <a:srgbClr val="FF00FF"/>
    <a:srgbClr val="006600"/>
    <a:srgbClr val="008000"/>
    <a:srgbClr val="57257D"/>
    <a:srgbClr val="4A206A"/>
    <a:srgbClr val="021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1" autoAdjust="0"/>
  </p:normalViewPr>
  <p:slideViewPr>
    <p:cSldViewPr>
      <p:cViewPr varScale="1">
        <p:scale>
          <a:sx n="56" d="100"/>
          <a:sy n="56" d="100"/>
        </p:scale>
        <p:origin x="63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7631" cy="336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9531" y="0"/>
            <a:ext cx="4277630" cy="336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00E30-6324-4441-9A02-9C03AE85283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729"/>
            <a:ext cx="4277631" cy="336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9531" y="6397729"/>
            <a:ext cx="4277630" cy="336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776A8-4210-40B9-B35F-A8622B8C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31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779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9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1375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50" y="3241586"/>
            <a:ext cx="789559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6779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426" y="6397806"/>
            <a:ext cx="4276779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0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lệ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5 </a:t>
            </a:r>
            <a:r>
              <a:rPr lang="en-US" baseline="0" dirty="0" err="1"/>
              <a:t>hôp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5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, 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hội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</a:t>
            </a:r>
          </a:p>
          <a:p>
            <a:r>
              <a:rPr lang="en-US" baseline="0" dirty="0"/>
              <a:t>“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thôi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”</a:t>
            </a:r>
          </a:p>
          <a:p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……..</a:t>
            </a:r>
          </a:p>
          <a:p>
            <a:r>
              <a:rPr lang="en-US" dirty="0"/>
              <a:t>*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tỉ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nay. </a:t>
            </a:r>
            <a:r>
              <a:rPr lang="en-US" baseline="0" dirty="0" err="1"/>
              <a:t>Tiết</a:t>
            </a:r>
            <a:r>
              <a:rPr lang="en-US" baseline="0" dirty="0"/>
              <a:t> 22: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tỉ</a:t>
            </a:r>
            <a:r>
              <a:rPr lang="en-US" baseline="0" dirty="0"/>
              <a:t>, </a:t>
            </a:r>
            <a:r>
              <a:rPr lang="en-US" baseline="0" dirty="0" err="1"/>
              <a:t>sô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EBA18-41EC-4CE7-B5CD-403897E4A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bậc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9: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EBA18-41EC-4CE7-B5CD-403897E4A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bậc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9: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EBA18-41EC-4CE7-B5CD-403897E4A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tỉ</a:t>
            </a:r>
            <a:r>
              <a:rPr lang="en-US" baseline="0" dirty="0"/>
              <a:t> ?.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hạn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EBA18-41EC-4CE7-B5CD-403897E4A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5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bậc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9: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EBA18-41EC-4CE7-B5CD-403897E4A5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bậc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9: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EBA18-41EC-4CE7-B5CD-403897E4A5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09FA-9426-4939-9A22-819F9F98D20A}" type="datetime1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33D8-E2E9-4D9E-93BE-88384E3913D8}" type="datetime1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A684-56E9-4527-8069-8C51A0328BEE}" type="datetime1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ACD8-954A-44CB-ABFD-FEF1FD62D8C9}" type="datetime1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EC22-B630-4FDE-ABF6-0EA80086D3C5}" type="datetime1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4A21-7069-43DC-ACBB-00BE4A2F3E2F}" type="datetime1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5FEC-786C-48AB-BACE-3F5B183202BE}" type="datetime1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A993-5FDA-40CF-91C2-EC385E506A7D}" type="datetime1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B1C2-E5E4-4CB5-AE27-8B61C65E8CF2}" type="datetime1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5D13C-5EE6-45DF-8566-2EED0DE561F6}" type="datetime1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430-3946-4ED4-B0E9-18E5E424E8CA}" type="datetime1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4D3D0-D48E-405D-BD9A-E202D2056F92}" type="datetime1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3" Type="http://schemas.openxmlformats.org/officeDocument/2006/relationships/image" Target="../media/image3.jpeg"/><Relationship Id="rId7" Type="http://schemas.openxmlformats.org/officeDocument/2006/relationships/slide" Target="slide5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61.png"/><Relationship Id="rId7" Type="http://schemas.openxmlformats.org/officeDocument/2006/relationships/image" Target="../media/image43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png"/><Relationship Id="rId11" Type="http://schemas.openxmlformats.org/officeDocument/2006/relationships/image" Target="../media/image60.wmf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63.png"/><Relationship Id="rId9" Type="http://schemas.openxmlformats.org/officeDocument/2006/relationships/image" Target="../media/image59.wmf"/><Relationship Id="rId1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7.png"/><Relationship Id="rId7" Type="http://schemas.openxmlformats.org/officeDocument/2006/relationships/image" Target="../media/image5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image" Target="../media/image64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1.wmf"/><Relationship Id="rId11" Type="http://schemas.openxmlformats.org/officeDocument/2006/relationships/image" Target="../media/image47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6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audio" Target="NULL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16.gif"/><Relationship Id="rId28" Type="http://schemas.openxmlformats.org/officeDocument/2006/relationships/audio" Target="NULL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audio" Target="NULL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slide" Target="slide6.xml"/><Relationship Id="rId17" Type="http://schemas.openxmlformats.org/officeDocument/2006/relationships/image" Target="../media/image11.png"/><Relationship Id="rId2" Type="http://schemas.openxmlformats.org/officeDocument/2006/relationships/audio" Target="../media/media1.m4a"/><Relationship Id="rId16" Type="http://schemas.openxmlformats.org/officeDocument/2006/relationships/image" Target="../media/image10.png"/><Relationship Id="rId1" Type="http://schemas.microsoft.com/office/2007/relationships/media" Target="../media/media1.m4a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slide" Target="slide7.xml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8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18" Type="http://schemas.openxmlformats.org/officeDocument/2006/relationships/oleObject" Target="../embeddings/oleObject1.bin"/><Relationship Id="rId26" Type="http://schemas.openxmlformats.org/officeDocument/2006/relationships/audio" Target="NUL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5.wmf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gif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3.gif"/><Relationship Id="rId10" Type="http://schemas.openxmlformats.org/officeDocument/2006/relationships/slide" Target="slide3.xml"/><Relationship Id="rId19" Type="http://schemas.openxmlformats.org/officeDocument/2006/relationships/image" Target="../media/image14.wmf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gif"/><Relationship Id="rId18" Type="http://schemas.openxmlformats.org/officeDocument/2006/relationships/oleObject" Target="../embeddings/oleObject3.bin"/><Relationship Id="rId3" Type="http://schemas.openxmlformats.org/officeDocument/2006/relationships/audio" Target="../media/audio1.wav"/><Relationship Id="rId21" Type="http://schemas.openxmlformats.org/officeDocument/2006/relationships/image" Target="../media/image15.wmf"/><Relationship Id="rId7" Type="http://schemas.openxmlformats.org/officeDocument/2006/relationships/image" Target="../media/image6.png"/><Relationship Id="rId12" Type="http://schemas.openxmlformats.org/officeDocument/2006/relationships/image" Target="../media/image19.gif"/><Relationship Id="rId17" Type="http://schemas.openxmlformats.org/officeDocument/2006/relationships/image" Target="../media/image24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gif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gif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5" Type="http://schemas.openxmlformats.org/officeDocument/2006/relationships/image" Target="../media/image22.gif"/><Relationship Id="rId28" Type="http://schemas.openxmlformats.org/officeDocument/2006/relationships/audio" Target="NULL"/><Relationship Id="rId10" Type="http://schemas.openxmlformats.org/officeDocument/2006/relationships/slide" Target="slide23.xml"/><Relationship Id="rId19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image" Target="../media/image18.jpeg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18" Type="http://schemas.openxmlformats.org/officeDocument/2006/relationships/image" Target="../media/image26.wmf"/><Relationship Id="rId26" Type="http://schemas.openxmlformats.org/officeDocument/2006/relationships/audio" Target="NUL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gif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3.gif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5" Type="http://schemas.openxmlformats.org/officeDocument/2006/relationships/image" Target="../media/image23.gif"/><Relationship Id="rId10" Type="http://schemas.openxmlformats.org/officeDocument/2006/relationships/slide" Target="slide3.xml"/><Relationship Id="rId31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images1443326_TeacherDay"/>
          <p:cNvPicPr>
            <a:picLocks noChangeAspect="1" noChangeArrowheads="1"/>
          </p:cNvPicPr>
          <p:nvPr/>
        </p:nvPicPr>
        <p:blipFill>
          <a:blip r:embed="rId2">
            <a:lum bright="30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05" y="0"/>
            <a:ext cx="107581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14"/>
          <p:cNvSpPr>
            <a:spLocks noChangeArrowheads="1" noChangeShapeType="1" noTextEdit="1"/>
          </p:cNvSpPr>
          <p:nvPr/>
        </p:nvSpPr>
        <p:spPr bwMode="auto">
          <a:xfrm>
            <a:off x="748146" y="2187688"/>
            <a:ext cx="14773326" cy="3477986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9908"/>
              </a:avLst>
            </a:prstTxWarp>
          </a:bodyPr>
          <a:lstStyle/>
          <a:p>
            <a:pPr algn="ctr"/>
            <a:r>
              <a:rPr lang="en-US" sz="36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THĂM LỚP</a:t>
            </a:r>
          </a:p>
          <a:p>
            <a:pPr algn="ctr"/>
            <a:r>
              <a:rPr lang="en-US" sz="3600" b="1" kern="10" dirty="0" err="1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111968" y="1"/>
            <a:ext cx="18176033" cy="10189029"/>
            <a:chOff x="0" y="-24"/>
            <a:chExt cx="5773" cy="4357"/>
          </a:xfrm>
        </p:grpSpPr>
        <p:pic>
          <p:nvPicPr>
            <p:cNvPr id="11" name="Picture 27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8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329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-300628" y="378891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4548949"/>
            <a:ext cx="6908255" cy="100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 </a:t>
            </a:r>
            <a:r>
              <a:rPr lang="nl-NL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 </a:t>
            </a: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6463247"/>
            <a:ext cx="56108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Hiệu </a:t>
            </a:r>
            <a:r>
              <a:rPr lang="vi-VN" sz="45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hai bình phương</a:t>
            </a:r>
            <a:endParaRPr lang="en-US" sz="45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103043" y="24765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4361471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733800" y="6332573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33C36-5F01-0E7C-2297-B0EC6569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8" y="329774"/>
            <a:ext cx="14418999" cy="2328293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. So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7B36973E-8BEC-700A-54EF-0CDCDDDC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181100"/>
            <a:ext cx="369429" cy="73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4F03ED45-E654-D6E6-E38E-7F5E036BF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523214"/>
              </p:ext>
            </p:extLst>
          </p:nvPr>
        </p:nvGraphicFramePr>
        <p:xfrm>
          <a:off x="6934200" y="811213"/>
          <a:ext cx="392430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5" name="Equation" r:id="rId3" imgW="1104840" imgH="253800" progId="Equation.DSMT4">
                  <p:embed/>
                </p:oleObj>
              </mc:Choice>
              <mc:Fallback>
                <p:oleObj name="Equation" r:id="rId3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4200" y="811213"/>
                        <a:ext cx="3924300" cy="90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4EA913BE-54C8-AEFD-223F-827C4E1CA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532726"/>
              </p:ext>
            </p:extLst>
          </p:nvPr>
        </p:nvGraphicFramePr>
        <p:xfrm>
          <a:off x="5798979" y="2324100"/>
          <a:ext cx="29527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Equation" r:id="rId5" imgW="812520" imgH="203040" progId="Equation.DSMT4">
                  <p:embed/>
                </p:oleObj>
              </mc:Choice>
              <mc:Fallback>
                <p:oleObj name="Equation" r:id="rId5" imgW="812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8979" y="2324100"/>
                        <a:ext cx="2952750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68661A6F-579A-465A-43EB-1C91DC31D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61204"/>
              </p:ext>
            </p:extLst>
          </p:nvPr>
        </p:nvGraphicFramePr>
        <p:xfrm>
          <a:off x="5638800" y="2990445"/>
          <a:ext cx="33512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Equation" r:id="rId7" imgW="850680" imgH="203040" progId="Equation.DSMT4">
                  <p:embed/>
                </p:oleObj>
              </mc:Choice>
              <mc:Fallback>
                <p:oleObj name="Equation" r:id="rId7" imgW="850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38800" y="2990445"/>
                        <a:ext cx="335121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9D1C6CC6-570B-B6A6-0065-7F040A12D89B}"/>
              </a:ext>
            </a:extLst>
          </p:cNvPr>
          <p:cNvSpPr txBox="1">
            <a:spLocks/>
          </p:cNvSpPr>
          <p:nvPr/>
        </p:nvSpPr>
        <p:spPr>
          <a:xfrm>
            <a:off x="1155811" y="2254666"/>
            <a:ext cx="15684389" cy="16216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FontTx/>
              <a:buNone/>
            </a:pP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304;p14"/>
          <p:cNvSpPr/>
          <p:nvPr/>
        </p:nvSpPr>
        <p:spPr>
          <a:xfrm>
            <a:off x="614463" y="571500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1, 2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8162" y="5902662"/>
            <a:ext cx="15544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514865"/>
              </p:ext>
            </p:extLst>
          </p:nvPr>
        </p:nvGraphicFramePr>
        <p:xfrm>
          <a:off x="1837746" y="5902662"/>
          <a:ext cx="4103816" cy="94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8" name="Equation" r:id="rId9" imgW="1104840" imgH="253800" progId="Equation.DSMT4">
                  <p:embed/>
                </p:oleObj>
              </mc:Choice>
              <mc:Fallback>
                <p:oleObj name="Equation" r:id="rId9" imgW="1104840" imgH="253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746" y="5902662"/>
                        <a:ext cx="4103816" cy="944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9D1C6CC6-570B-B6A6-0065-7F040A12D89B}"/>
              </a:ext>
            </a:extLst>
          </p:cNvPr>
          <p:cNvSpPr txBox="1">
            <a:spLocks/>
          </p:cNvSpPr>
          <p:nvPr/>
        </p:nvSpPr>
        <p:spPr>
          <a:xfrm>
            <a:off x="1726579" y="4152900"/>
            <a:ext cx="15531989" cy="152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lIns="137160" tIns="68580" rIns="137160" bIns="6858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4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a, b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kì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4200" dirty="0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ai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vế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của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đẳng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thức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trên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luôn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nhận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giá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trị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bằng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2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nhau</a:t>
            </a:r>
            <a:r>
              <a:rPr lang="en-US" sz="4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</a:t>
            </a:r>
            <a:endParaRPr lang="en-US" sz="4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46326">
            <a:off x="295218" y="5617609"/>
            <a:ext cx="1236327" cy="930610"/>
          </a:xfrm>
          <a:prstGeom prst="rect">
            <a:avLst/>
          </a:prstGeom>
          <a:ln>
            <a:noFill/>
          </a:ln>
        </p:spPr>
      </p:pic>
      <p:sp>
        <p:nvSpPr>
          <p:cNvPr id="15" name="Rounded Rectangular Callout 14"/>
          <p:cNvSpPr/>
          <p:nvPr/>
        </p:nvSpPr>
        <p:spPr>
          <a:xfrm>
            <a:off x="9829800" y="7048500"/>
            <a:ext cx="7428768" cy="2057400"/>
          </a:xfrm>
          <a:prstGeom prst="wedgeRoundRectCallout">
            <a:avLst>
              <a:gd name="adj1" fmla="val -43443"/>
              <a:gd name="adj2" fmla="val -72309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= B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7B36973E-8BEC-700A-54EF-0CDCDDDC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429" cy="73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xmlns="" id="{99309627-4122-B7DE-3156-DC2ADA94B978}"/>
              </a:ext>
            </a:extLst>
          </p:cNvPr>
          <p:cNvSpPr/>
          <p:nvPr/>
        </p:nvSpPr>
        <p:spPr>
          <a:xfrm>
            <a:off x="609600" y="378127"/>
            <a:ext cx="16611600" cy="3223528"/>
          </a:xfrm>
          <a:prstGeom prst="roundRect">
            <a:avLst>
              <a:gd name="adj" fmla="val 15617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 b="1" kern="10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Tổng quát: 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(SGK – T30)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 b="1" kern="1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nl-NL" sz="4000" b="1" kern="10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 </a:t>
            </a:r>
            <a:r>
              <a:rPr lang="nl-NL" sz="4000" b="1" kern="1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hai biểu thức A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nl-NL" sz="4000" b="1" kern="1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 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 </a:t>
            </a:r>
            <a:r>
              <a:rPr lang="nl-NL" sz="4000" b="1" kern="1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 giá trị như nhau với mọi giá trị của biến thì ta nói 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 </a:t>
            </a:r>
            <a:r>
              <a:rPr lang="nl-NL" sz="4000" b="1" kern="1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= 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 </a:t>
            </a:r>
            <a:r>
              <a:rPr lang="nl-NL" sz="4000" b="1" kern="1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 một đồng nhất thức hay một hằng đẳng </a:t>
            </a:r>
            <a:r>
              <a:rPr lang="nl-NL" sz="4000" b="1" kern="100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thức.</a:t>
            </a:r>
            <a:endParaRPr lang="en-US" sz="4000" b="1" kern="1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Google Shape;304;p14"/>
          <p:cNvSpPr/>
          <p:nvPr/>
        </p:nvSpPr>
        <p:spPr>
          <a:xfrm>
            <a:off x="685800" y="4116249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8243" y="4172922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đẳng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26868" y="521970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868" y="5219700"/>
                <a:ext cx="6792825" cy="10618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54093" y="6054089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093" y="6054089"/>
                <a:ext cx="6792825" cy="10618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86068" y="6863376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068" y="6863376"/>
                <a:ext cx="6792825" cy="10618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49035" y="7931026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603115" y="342069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65977" y="362872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4766552" y="3507405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04672" y="4545598"/>
                <a:ext cx="9306128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spcBef>
                    <a:spcPts val="1200"/>
                  </a:spcBef>
                  <a:buAutoNum type="alphaLcParenR"/>
                </a:pP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(1)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hằng</a:t>
                </a:r>
                <a:r>
                  <a:rPr lang="en-US" sz="40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đẳng</a:t>
                </a:r>
                <a:r>
                  <a:rPr lang="en-US" sz="40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VT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VP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 b="0" i="0" dirty="0" smtClean="0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(2)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hằng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đẳng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thay</a:t>
                </a:r>
                <a:r>
                  <a:rPr lang="en-US" sz="4000" dirty="0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vế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72" y="4545598"/>
                <a:ext cx="9306128" cy="5016758"/>
              </a:xfrm>
              <a:prstGeom prst="rect">
                <a:avLst/>
              </a:prstGeom>
              <a:blipFill rotWithShape="1">
                <a:blip r:embed="rId3"/>
                <a:stretch>
                  <a:fillRect l="-2292" r="-2292" b="-2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19614" y="1257300"/>
                <a:ext cx="6957785" cy="944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dirty="0" smtClean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   (1)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614" y="1257300"/>
                <a:ext cx="6957785" cy="944810"/>
              </a:xfrm>
              <a:prstGeom prst="rect">
                <a:avLst/>
              </a:prstGeom>
              <a:blipFill rotWithShape="1">
                <a:blip r:embed="rId4"/>
                <a:stretch>
                  <a:fillRect l="-3330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33264" y="2293144"/>
                <a:ext cx="5039136" cy="944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dirty="0" smtClean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 (2)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264" y="2293144"/>
                <a:ext cx="5039136" cy="944810"/>
              </a:xfrm>
              <a:prstGeom prst="rect">
                <a:avLst/>
              </a:prstGeom>
              <a:blipFill rotWithShape="1">
                <a:blip r:embed="rId5"/>
                <a:stretch>
                  <a:fillRect l="-459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0701" y="-122537"/>
            <a:ext cx="2987299" cy="251786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1353800" y="2051053"/>
            <a:ext cx="5812652" cy="2373801"/>
          </a:xfrm>
          <a:prstGeom prst="wedgeRoundRectCallout">
            <a:avLst>
              <a:gd name="adj1" fmla="val -72911"/>
              <a:gd name="adj2" fmla="val 880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+mj-lt"/>
              </a:rPr>
              <a:t>Biến đổi  VP. Nếu kết quả biến đổi được bằng VT </a:t>
            </a:r>
            <a:endParaRPr lang="en-US" sz="4000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=&gt;  </a:t>
            </a:r>
            <a:r>
              <a:rPr lang="vi-VN" sz="4000" dirty="0" smtClean="0">
                <a:solidFill>
                  <a:schemeClr val="tx1"/>
                </a:solidFill>
                <a:latin typeface="+mj-lt"/>
              </a:rPr>
              <a:t>là hằng 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đẳng thức.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658600" y="4914900"/>
            <a:ext cx="6175442" cy="4191000"/>
          </a:xfrm>
          <a:prstGeom prst="wedgeRoundRectCallout">
            <a:avLst>
              <a:gd name="adj1" fmla="val -77080"/>
              <a:gd name="adj2" fmla="val 1950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+mj-lt"/>
              </a:rPr>
              <a:t>Thay một giá trị của biến vào đẳng thức rồi tính giá trị hai vế. Nếu hai vế của đẳng thức không bằng nhau =&gt;  </a:t>
            </a:r>
            <a:r>
              <a:rPr lang="vi-VN" sz="4000" dirty="0" smtClean="0">
                <a:solidFill>
                  <a:schemeClr val="tx1"/>
                </a:solidFill>
                <a:latin typeface="+mj-lt"/>
              </a:rPr>
              <a:t>không 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phải là hằng đẳng thức. 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2;p15"/>
          <p:cNvSpPr/>
          <p:nvPr/>
        </p:nvSpPr>
        <p:spPr>
          <a:xfrm>
            <a:off x="6019800" y="5405551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71034" y="6716240"/>
                <a:ext cx="12365501" cy="2751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 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 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6716240"/>
                <a:ext cx="12365501" cy="2751715"/>
              </a:xfrm>
              <a:prstGeom prst="rect">
                <a:avLst/>
              </a:prstGeom>
              <a:blipFill rotWithShape="1">
                <a:blip r:embed="rId2"/>
                <a:stretch>
                  <a:fillRect l="-1775" r="-789" b="-8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1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530419"/>
            <a:ext cx="1281496" cy="9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6;p5"/>
          <p:cNvSpPr/>
          <p:nvPr/>
        </p:nvSpPr>
        <p:spPr>
          <a:xfrm>
            <a:off x="1510096" y="4743955"/>
            <a:ext cx="65290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4000" b="1" i="1" u="none" strike="noStrike" kern="1200" cap="none" spc="0" normalizeH="0" baseline="0" noProof="0" dirty="0">
              <a:ln>
                <a:noFill/>
              </a:ln>
              <a:solidFill>
                <a:srgbClr val="0321F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67248"/>
            <a:ext cx="16230599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VP.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VT  =&gt;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vế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=&gt;  </a:t>
            </a:r>
            <a:r>
              <a:rPr lang="en-US" sz="4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hông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1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5410957" y="7609770"/>
            <a:ext cx="3144853" cy="2979748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5791200" y="1095026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2365501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 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  (1) 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 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  (2)</a:t>
                </a:r>
                <a:endPara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2365501" cy="2862322"/>
              </a:xfrm>
              <a:prstGeom prst="rect">
                <a:avLst/>
              </a:prstGeom>
              <a:blipFill rotWithShape="1">
                <a:blip r:embed="rId3"/>
                <a:stretch>
                  <a:fillRect l="-1775" r="-789" b="-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8038199" y="4527476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85616" y="59055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b="0" dirty="0" smtClean="0">
                    <a:effectLst/>
                    <a:latin typeface="Times New Roman" pitchFamily="18" charset="0"/>
                    <a:ea typeface="Arial" panose="020B0604020202020204" pitchFamily="34" charset="0"/>
                    <a:cs typeface="Times New Roman" pitchFamily="18" charset="0"/>
                  </a:rPr>
                  <a:t>a)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b="0" i="1" smtClean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hằng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ta </a:t>
                </a:r>
                <a:r>
                  <a:rPr lang="en-US" sz="4000" dirty="0" err="1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VT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= VP</a:t>
                </a:r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phải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hằng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 smtClean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V</a:t>
                </a:r>
                <a:r>
                  <a:rPr lang="en-US" sz="4000" dirty="0" err="1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ì</a:t>
                </a:r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thay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vế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đẳng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616" y="5905500"/>
                <a:ext cx="15002184" cy="2939266"/>
              </a:xfrm>
              <a:prstGeom prst="rect">
                <a:avLst/>
              </a:prstGeom>
              <a:blipFill rotWithShape="1">
                <a:blip r:embed="rId5"/>
                <a:stretch>
                  <a:fillRect l="-1463" b="-4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  <p:sp>
        <p:nvSpPr>
          <p:cNvPr id="14" name="Google Shape;166;p5"/>
          <p:cNvSpPr/>
          <p:nvPr/>
        </p:nvSpPr>
        <p:spPr>
          <a:xfrm>
            <a:off x="1775898" y="385254"/>
            <a:ext cx="65290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4000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4000" b="1" i="1" u="none" strike="noStrike" kern="1200" cap="none" spc="0" normalizeH="0" baseline="0" noProof="0" dirty="0">
              <a:ln>
                <a:noFill/>
              </a:ln>
              <a:solidFill>
                <a:srgbClr val="0321F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Google Shape;16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1069" y="100945"/>
            <a:ext cx="1281496" cy="994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7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67000" y="1028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472618" y="1837359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0414" y="-64770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5DED850-20CA-0F9B-7CDB-262E79A686C6}"/>
                  </a:ext>
                </a:extLst>
              </p:cNvPr>
              <p:cNvSpPr txBox="1"/>
              <p:nvPr/>
            </p:nvSpPr>
            <p:spPr>
              <a:xfrm>
                <a:off x="4572000" y="6324600"/>
                <a:ext cx="15914105" cy="2077493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màu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xanh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2.1</m:t>
                    </m:r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fName>
                      <m:e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màu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xanh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2.1</m:t>
                    </m:r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4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𝑐</m:t>
                        </m:r>
                      </m:fName>
                      <m:e>
                        <m:r>
                          <a:rPr lang="en-US" sz="4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nhận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gì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4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4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5DED850-20CA-0F9B-7CDB-262E79A68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324600"/>
                <a:ext cx="15914105" cy="2077493"/>
              </a:xfrm>
              <a:prstGeom prst="rect">
                <a:avLst/>
              </a:prstGeom>
              <a:blipFill rotWithShape="1">
                <a:blip r:embed="rId2"/>
                <a:stretch>
                  <a:fillRect t="-5000" b="-1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535"/>
            <a:ext cx="12178147" cy="5301419"/>
          </a:xfrm>
          <a:prstGeom prst="rect">
            <a:avLst/>
          </a:prstGeom>
        </p:spPr>
      </p:pic>
      <p:sp>
        <p:nvSpPr>
          <p:cNvPr id="6" name="Google Shape;169;p5"/>
          <p:cNvSpPr/>
          <p:nvPr/>
        </p:nvSpPr>
        <p:spPr>
          <a:xfrm>
            <a:off x="2878361" y="502535"/>
            <a:ext cx="1693639" cy="759758"/>
          </a:xfrm>
          <a:prstGeom prst="roundRect">
            <a:avLst>
              <a:gd name="adj" fmla="val 16667"/>
            </a:avLst>
          </a:prstGeom>
          <a:solidFill>
            <a:srgbClr val="00863D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166;p5"/>
          <p:cNvSpPr/>
          <p:nvPr/>
        </p:nvSpPr>
        <p:spPr>
          <a:xfrm>
            <a:off x="344510" y="4834478"/>
            <a:ext cx="40386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(2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rgbClr val="0321F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HĐ1.</a:t>
            </a:r>
            <a:endParaRPr kumimoji="0" sz="4000" i="1" u="none" strike="noStrike" kern="1200" cap="none" spc="0" normalizeH="0" baseline="0" noProof="0" dirty="0">
              <a:ln>
                <a:noFill/>
              </a:ln>
              <a:solidFill>
                <a:srgbClr val="0321F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9" y="1866900"/>
            <a:ext cx="1828800" cy="1831614"/>
          </a:xfrm>
          <a:prstGeom prst="rect">
            <a:avLst/>
          </a:prstGeom>
        </p:spPr>
      </p:pic>
      <p:pic>
        <p:nvPicPr>
          <p:cNvPr id="10" name="Picture 9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20745"/>
            <a:ext cx="1663199" cy="9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15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81;p6"/>
          <p:cNvGrpSpPr/>
          <p:nvPr/>
        </p:nvGrpSpPr>
        <p:grpSpPr>
          <a:xfrm>
            <a:off x="990600" y="4006066"/>
            <a:ext cx="2022200" cy="1317670"/>
            <a:chOff x="8003483" y="3026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03483" y="3026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8003483" y="3091716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85900" y="5347245"/>
                <a:ext cx="16261506" cy="2451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2.1a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baseline="30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b</a:t>
                </a:r>
                <a:r>
                  <a:rPr lang="en-US" sz="4000" baseline="30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fontAlgn="base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2.1b </a:t>
                </a: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5347245"/>
                <a:ext cx="16261506" cy="2451953"/>
              </a:xfrm>
              <a:prstGeom prst="rect">
                <a:avLst/>
              </a:prstGeom>
              <a:blipFill rotWithShape="1">
                <a:blip r:embed="rId3"/>
                <a:stretch>
                  <a:fillRect l="-1350" t="-4478" b="-9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937" y="154910"/>
            <a:ext cx="12662762" cy="4864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39511" y="8191500"/>
                <a:ext cx="5989204" cy="113915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𝐛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11" y="8191500"/>
                <a:ext cx="5989204" cy="113915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69;p5"/>
          <p:cNvSpPr/>
          <p:nvPr/>
        </p:nvSpPr>
        <p:spPr>
          <a:xfrm>
            <a:off x="304800" y="126940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6326">
            <a:off x="3421554" y="8132208"/>
            <a:ext cx="1236327" cy="9306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338DEC-3EB1-240C-E78D-1AD9C2E62ECB}"/>
              </a:ext>
            </a:extLst>
          </p:cNvPr>
          <p:cNvSpPr txBox="1"/>
          <p:nvPr/>
        </p:nvSpPr>
        <p:spPr>
          <a:xfrm>
            <a:off x="533400" y="6827609"/>
            <a:ext cx="16642814" cy="30931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37160" tIns="68580" rIns="137160" bIns="6858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800" b="1" i="1" dirty="0">
              <a:solidFill>
                <a:srgbClr val="0321F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133600" y="571500"/>
            <a:ext cx="13182600" cy="12464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</a:t>
            </a:r>
            <a:r>
              <a:rPr lang="vi-VN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HỘP QUÀ BÍ MẬT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2809175" y="4430042"/>
            <a:ext cx="11353800" cy="17126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08" y="3065072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7" y="2296906"/>
            <a:ext cx="2318205" cy="207586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93" y="3065071"/>
            <a:ext cx="2215326" cy="2615411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52" y="2296904"/>
            <a:ext cx="2318205" cy="2075868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47" y="3065066"/>
            <a:ext cx="2215326" cy="261541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37" y="2296904"/>
            <a:ext cx="2318205" cy="20758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3065068"/>
            <a:ext cx="2215326" cy="2615411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160" y="2296903"/>
            <a:ext cx="2318205" cy="2075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75" y="6089071"/>
            <a:ext cx="6857999" cy="502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6053777"/>
            <a:ext cx="6857999" cy="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622773">
            <a:off x="16763952" y="-94708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81122" y="737113"/>
                <a:ext cx="1293526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thực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endParaRPr lang="en-US" sz="400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122" y="737113"/>
                <a:ext cx="12935269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1649" b="-14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114869" y="3877173"/>
            <a:ext cx="14579379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en-US" sz="40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en-US" sz="4000" dirty="0">
              <a:solidFill>
                <a:srgbClr val="FF0000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276600" y="3222702"/>
            <a:ext cx="4383276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3091" y="5513523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9983" y="5448300"/>
            <a:ext cx="10921094" cy="2120149"/>
            <a:chOff x="4274403" y="8501692"/>
            <a:chExt cx="9352200" cy="1470310"/>
          </a:xfrm>
        </p:grpSpPr>
        <p:sp>
          <p:nvSpPr>
            <p:cNvPr id="8" name="Rectangle 7"/>
            <p:cNvSpPr/>
            <p:nvPr/>
          </p:nvSpPr>
          <p:spPr>
            <a:xfrm>
              <a:off x="5506652" y="8501692"/>
              <a:ext cx="8119951" cy="1470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46326">
              <a:off x="4274403" y="8814893"/>
              <a:ext cx="1058720" cy="64537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3269346" y="3800713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684248"/>
              </p:ext>
            </p:extLst>
          </p:nvPr>
        </p:nvGraphicFramePr>
        <p:xfrm>
          <a:off x="8320088" y="1960563"/>
          <a:ext cx="398462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6" name="Equation" r:id="rId8" imgW="139680" imgH="215640" progId="Equation.DSMT4">
                  <p:embed/>
                </p:oleObj>
              </mc:Choice>
              <mc:Fallback>
                <p:oleObj name="Equation" r:id="rId8" imgW="1396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088" y="1960563"/>
                        <a:ext cx="398462" cy="620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714087"/>
              </p:ext>
            </p:extLst>
          </p:nvPr>
        </p:nvGraphicFramePr>
        <p:xfrm>
          <a:off x="5075583" y="6349249"/>
          <a:ext cx="557212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7" name="Equation" r:id="rId10" imgW="1600200" imgH="253800" progId="Equation.DSMT4">
                  <p:embed/>
                </p:oleObj>
              </mc:Choice>
              <mc:Fallback>
                <p:oleObj name="Equation" r:id="rId10" imgW="160020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583" y="6349249"/>
                        <a:ext cx="5572125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161183" y="5587249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304;p14"/>
          <p:cNvSpPr/>
          <p:nvPr/>
        </p:nvSpPr>
        <p:spPr>
          <a:xfrm>
            <a:off x="683251" y="669934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84141" y="3222702"/>
                <a:ext cx="1345605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8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48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</m:oMath>
                </a14:m>
                <a:endParaRPr lang="en-US" sz="4800" dirty="0">
                  <a:solidFill>
                    <a:srgbClr val="FF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141" y="3222702"/>
                <a:ext cx="13456059" cy="1200329"/>
              </a:xfrm>
              <a:prstGeom prst="rect">
                <a:avLst/>
              </a:prstGeom>
              <a:blipFill rotWithShape="1">
                <a:blip r:embed="rId12"/>
                <a:stretch>
                  <a:fillRect b="-15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96400" y="958920"/>
                <a:ext cx="343504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958920"/>
                <a:ext cx="3435043" cy="7078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utoShape 36"/>
          <p:cNvSpPr>
            <a:spLocks noChangeArrowheads="1"/>
          </p:cNvSpPr>
          <p:nvPr/>
        </p:nvSpPr>
        <p:spPr bwMode="auto">
          <a:xfrm>
            <a:off x="5774439" y="1769593"/>
            <a:ext cx="4183146" cy="925744"/>
          </a:xfrm>
          <a:prstGeom prst="flowChartPreparation">
            <a:avLst/>
          </a:prstGeom>
          <a:solidFill>
            <a:schemeClr val="tx2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7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</a:t>
            </a:r>
            <a:r>
              <a:rPr lang="en-US" altLang="en-US" sz="4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618829" y="7805164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575418" y="974985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57257D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5907927" y="2977539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343636" y="1735052"/>
                <a:ext cx="7172982" cy="1915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42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dưới</a:t>
                </a: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dạng</a:t>
                </a: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tích</a:t>
                </a:r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636" y="1735052"/>
                <a:ext cx="7172982" cy="1915204"/>
              </a:xfrm>
              <a:prstGeom prst="rect">
                <a:avLst/>
              </a:prstGeom>
              <a:blipFill rotWithShape="1">
                <a:blip r:embed="rId4"/>
                <a:stretch>
                  <a:fillRect l="-3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32618" y="4266843"/>
                <a:ext cx="6198428" cy="44781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   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101−99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</m:d>
                  </m:oMath>
                </a14:m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  = 2 . 200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  = 400</a:t>
                </a:r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618" y="4266843"/>
                <a:ext cx="6198428" cy="4478149"/>
              </a:xfrm>
              <a:prstGeom prst="rect">
                <a:avLst/>
              </a:prstGeom>
              <a:blipFill rotWithShape="1">
                <a:blip r:embed="rId5"/>
                <a:stretch>
                  <a:fillRect l="-3441" b="-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309626" y="4216888"/>
                <a:ext cx="8169490" cy="323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endParaRPr lang="en-US" sz="42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− 2</m:t>
                          </m:r>
                        </m:e>
                      </m:d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626" y="4216888"/>
                <a:ext cx="8169490" cy="3231654"/>
              </a:xfrm>
              <a:prstGeom prst="rect">
                <a:avLst/>
              </a:prstGeom>
              <a:blipFill rotWithShape="1">
                <a:blip r:embed="rId6"/>
                <a:stretch>
                  <a:fillRect l="-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318618" y="1147074"/>
                <a:ext cx="596221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42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nhanh</a:t>
                </a:r>
                <a:r>
                  <a:rPr lang="en-US" sz="4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618" y="1147074"/>
                <a:ext cx="5962210" cy="738664"/>
              </a:xfrm>
              <a:prstGeom prst="rect">
                <a:avLst/>
              </a:prstGeom>
              <a:blipFill rotWithShape="1">
                <a:blip r:embed="rId7"/>
                <a:stretch>
                  <a:fillRect l="-3885" t="-15702" b="-38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6836799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3736" y="7440392"/>
            <a:ext cx="1529956" cy="297853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814418" y="4266843"/>
            <a:ext cx="0" cy="4662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7B36973E-8BEC-700A-54EF-0CDCDDDC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26326"/>
            <a:ext cx="369429" cy="73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FF0093-3D6A-FEF3-AA11-DF907CD48431}"/>
              </a:ext>
            </a:extLst>
          </p:cNvPr>
          <p:cNvSpPr txBox="1"/>
          <p:nvPr/>
        </p:nvSpPr>
        <p:spPr>
          <a:xfrm>
            <a:off x="914402" y="8598217"/>
            <a:ext cx="16641170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>
              <a:buClrTx/>
              <a:buFontTx/>
              <a:buNone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2F724A-6F39-6866-DB3D-7B6DAC1FCFE1}"/>
              </a:ext>
            </a:extLst>
          </p:cNvPr>
          <p:cNvSpPr txBox="1"/>
          <p:nvPr/>
        </p:nvSpPr>
        <p:spPr>
          <a:xfrm>
            <a:off x="1202149" y="9708802"/>
            <a:ext cx="16641170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>
              <a:buClrTx/>
              <a:buFontTx/>
              <a:buNone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9F4F514E-3129-D3ED-7B36-E6D6A358E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929548"/>
              </p:ext>
            </p:extLst>
          </p:nvPr>
        </p:nvGraphicFramePr>
        <p:xfrm>
          <a:off x="3505200" y="5587305"/>
          <a:ext cx="10013951" cy="900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8" name="Equation" r:id="rId3" imgW="2819160" imgH="253800" progId="Equation.DSMT4">
                  <p:embed/>
                </p:oleObj>
              </mc:Choice>
              <mc:Fallback>
                <p:oleObj name="Equation" r:id="rId3" imgW="28191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5200" y="5587305"/>
                        <a:ext cx="10013951" cy="900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F54C0614-8768-C198-9F46-FD74949A66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369480"/>
              </p:ext>
            </p:extLst>
          </p:nvPr>
        </p:nvGraphicFramePr>
        <p:xfrm>
          <a:off x="3733800" y="6597650"/>
          <a:ext cx="748823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9" name="Equation" r:id="rId5" imgW="2082600" imgH="253800" progId="Equation.DSMT4">
                  <p:embed/>
                </p:oleObj>
              </mc:Choice>
              <mc:Fallback>
                <p:oleObj name="Equation" r:id="rId5" imgW="2082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800" y="6597650"/>
                        <a:ext cx="7488237" cy="91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DE33C36-5F01-0E7C-2297-B0EC6569B78C}"/>
              </a:ext>
            </a:extLst>
          </p:cNvPr>
          <p:cNvSpPr txBox="1">
            <a:spLocks/>
          </p:cNvSpPr>
          <p:nvPr/>
        </p:nvSpPr>
        <p:spPr>
          <a:xfrm>
            <a:off x="3657600" y="1893839"/>
            <a:ext cx="15093447" cy="954860"/>
          </a:xfrm>
          <a:prstGeom prst="rect">
            <a:avLst/>
          </a:prstGeom>
        </p:spPr>
        <p:txBody>
          <a:bodyPr lIns="137160" tIns="68580" rIns="137160" bIns="68580"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9F4F514E-3129-D3ED-7B36-E6D6A358E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121636"/>
              </p:ext>
            </p:extLst>
          </p:nvPr>
        </p:nvGraphicFramePr>
        <p:xfrm>
          <a:off x="6775362" y="2019300"/>
          <a:ext cx="1682838" cy="79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0" name="Equation" r:id="rId7" imgW="482400" imgH="228600" progId="Equation.DSMT4">
                  <p:embed/>
                </p:oleObj>
              </mc:Choice>
              <mc:Fallback>
                <p:oleObj name="Equation" r:id="rId7" imgW="482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75362" y="2019300"/>
                        <a:ext cx="1682838" cy="795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DE33C36-5F01-0E7C-2297-B0EC6569B78C}"/>
              </a:ext>
            </a:extLst>
          </p:cNvPr>
          <p:cNvSpPr txBox="1">
            <a:spLocks/>
          </p:cNvSpPr>
          <p:nvPr/>
        </p:nvSpPr>
        <p:spPr>
          <a:xfrm>
            <a:off x="3499353" y="3086100"/>
            <a:ext cx="15093447" cy="954860"/>
          </a:xfrm>
          <a:prstGeom prst="rect">
            <a:avLst/>
          </a:prstGeom>
        </p:spPr>
        <p:txBody>
          <a:bodyPr lIns="137160" tIns="68580" rIns="137160" bIns="68580"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9F4F514E-3129-D3ED-7B36-E6D6A358E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086685"/>
              </p:ext>
            </p:extLst>
          </p:nvPr>
        </p:nvGraphicFramePr>
        <p:xfrm>
          <a:off x="5528534" y="3210029"/>
          <a:ext cx="1177066" cy="70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1" name="Equation" r:id="rId9" imgW="393480" imgH="203040" progId="Equation.DSMT4">
                  <p:embed/>
                </p:oleObj>
              </mc:Choice>
              <mc:Fallback>
                <p:oleObj name="Equation" r:id="rId9" imgW="393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8534" y="3210029"/>
                        <a:ext cx="1177066" cy="707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Google Shape;304;p14"/>
          <p:cNvSpPr/>
          <p:nvPr/>
        </p:nvSpPr>
        <p:spPr>
          <a:xfrm>
            <a:off x="3124200" y="653073"/>
            <a:ext cx="4554793" cy="115101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4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 TẬP </a:t>
            </a:r>
            <a:r>
              <a:rPr lang="en-US" sz="44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endParaRPr lang="en-US" sz="44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oogle Shape;305;p14"/>
          <p:cNvGrpSpPr/>
          <p:nvPr/>
        </p:nvGrpSpPr>
        <p:grpSpPr>
          <a:xfrm>
            <a:off x="6477000" y="4235196"/>
            <a:ext cx="2022200" cy="1289304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80841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23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3316476" y="3430470"/>
            <a:ext cx="4383276" cy="4114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67920" y="6287986"/>
            <a:ext cx="2395956" cy="4063493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996895" y="85891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C9B9B5-786A-BB38-4A84-85BE3E1EE9E3}"/>
              </a:ext>
            </a:extLst>
          </p:cNvPr>
          <p:cNvSpPr txBox="1"/>
          <p:nvPr/>
        </p:nvSpPr>
        <p:spPr>
          <a:xfrm>
            <a:off x="3432313" y="526042"/>
            <a:ext cx="17373600" cy="87716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DC0BC152-AA64-E1CC-3FBB-67DDF27DE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507552"/>
              </p:ext>
            </p:extLst>
          </p:nvPr>
        </p:nvGraphicFramePr>
        <p:xfrm>
          <a:off x="1834799" y="7263072"/>
          <a:ext cx="14008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4" name="Equation" r:id="rId3" imgW="3060360" imgH="253800" progId="Equation.DSMT4">
                  <p:embed/>
                </p:oleObj>
              </mc:Choice>
              <mc:Fallback>
                <p:oleObj name="Equation" r:id="rId3" imgW="3060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4799" y="7263072"/>
                        <a:ext cx="14008800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32ADA191-7B3B-2FF8-0724-172063A5CD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177783"/>
              </p:ext>
            </p:extLst>
          </p:nvPr>
        </p:nvGraphicFramePr>
        <p:xfrm>
          <a:off x="14325599" y="647700"/>
          <a:ext cx="3200401" cy="669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5" name="Equation" r:id="rId5" imgW="736560" imgH="177480" progId="Equation.DSMT4">
                  <p:embed/>
                </p:oleObj>
              </mc:Choice>
              <mc:Fallback>
                <p:oleObj name="Equation" r:id="rId5" imgW="7365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25599" y="647700"/>
                        <a:ext cx="3200401" cy="669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04" y="1866900"/>
            <a:ext cx="10820399" cy="4509428"/>
          </a:xfrm>
          <a:prstGeom prst="rect">
            <a:avLst/>
          </a:prstGeom>
        </p:spPr>
      </p:pic>
      <p:sp>
        <p:nvSpPr>
          <p:cNvPr id="11" name="Google Shape;169;p5"/>
          <p:cNvSpPr/>
          <p:nvPr/>
        </p:nvSpPr>
        <p:spPr>
          <a:xfrm>
            <a:off x="304800" y="419100"/>
            <a:ext cx="3124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9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Google Shape;99;p1"/>
          <p:cNvSpPr txBox="1"/>
          <p:nvPr/>
        </p:nvSpPr>
        <p:spPr>
          <a:xfrm>
            <a:off x="3505200" y="257602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u="sng" noProof="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noProof="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“AI NHANH HƠN”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852" y="6362700"/>
            <a:ext cx="4646027" cy="448194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0092" y="-57150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24159" y="8353390"/>
            <a:ext cx="4582210" cy="228537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62200" y="1559865"/>
            <a:ext cx="12453714" cy="5356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359" y="2552700"/>
            <a:ext cx="833593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>
              <a:lnSpc>
                <a:spcPct val="150000"/>
              </a:lnSpc>
            </a:pPr>
            <a:r>
              <a:rPr lang="en-US" sz="8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NHANH HƠN?</a:t>
            </a:r>
            <a:endParaRPr lang="en-US" sz="8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92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338DEC-3EB1-240C-E78D-1AD9C2E62ECB}"/>
              </a:ext>
            </a:extLst>
          </p:cNvPr>
          <p:cNvSpPr txBox="1"/>
          <p:nvPr/>
        </p:nvSpPr>
        <p:spPr>
          <a:xfrm>
            <a:off x="1219200" y="2095500"/>
            <a:ext cx="15697200" cy="60478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u="sng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66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u="sng" kern="1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6600" b="1" kern="1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kern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8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800" b="1" kern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800" b="1" kern="1200" dirty="0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i="1" kern="1200" dirty="0" err="1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b="1" i="1" kern="1200" dirty="0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kern="1200" dirty="0" err="1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4800" b="1" i="1" kern="1200" dirty="0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kern="1200" dirty="0" err="1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b="1" i="1" kern="1200" dirty="0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kern="1200" dirty="0" err="1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800" b="1" i="1" kern="1200" dirty="0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kern="1200" dirty="0" err="1" smtClean="0">
                <a:solidFill>
                  <a:srgbClr val="0321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i="1" dirty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2 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b="1" i="1" dirty="0" smtClean="0">
                <a:solidFill>
                  <a:srgbClr val="0321F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4800" b="1" i="1" dirty="0">
              <a:solidFill>
                <a:srgbClr val="0321F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892" y="-280448"/>
            <a:ext cx="2184108" cy="27849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97460" y="3017103"/>
            <a:ext cx="16498486" cy="137147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just"/>
            <a:r>
              <a:rPr lang="en-US" sz="54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3876156" y="4617303"/>
            <a:ext cx="7653452" cy="1143000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2x(x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+ 1) = 2x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+ 2x</a:t>
            </a:r>
            <a:r>
              <a:rPr lang="en-US" sz="4400" b="1" baseline="30000" dirty="0"/>
              <a:t> 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9F4DDB-7B1B-0BB4-EB82-8C5F33E7BF6B}"/>
              </a:ext>
            </a:extLst>
          </p:cNvPr>
          <p:cNvSpPr txBox="1"/>
          <p:nvPr/>
        </p:nvSpPr>
        <p:spPr>
          <a:xfrm>
            <a:off x="3879967" y="1569303"/>
            <a:ext cx="9448798" cy="877163"/>
          </a:xfrm>
          <a:prstGeom prst="rect">
            <a:avLst/>
          </a:prstGeom>
          <a:solidFill>
            <a:srgbClr val="008000"/>
          </a:solidFill>
        </p:spPr>
        <p:txBody>
          <a:bodyPr wrap="square" lIns="137160" tIns="68580" rIns="137160" bIns="6858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AI NHANH HƠN”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9618" y="6598503"/>
            <a:ext cx="12194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184" y="-181619"/>
            <a:ext cx="2184108" cy="27849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439" y="6655532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926" y="5343390"/>
            <a:ext cx="803672" cy="1785938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2122112" y="4319123"/>
            <a:ext cx="5999151" cy="1585242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+ 2AB + B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2113478" y="6527849"/>
            <a:ext cx="5995187" cy="1569815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4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B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9501659" y="4365368"/>
            <a:ext cx="6151836" cy="1585241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</a:t>
            </a:r>
            <a:r>
              <a:rPr lang="en-US" sz="4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2AB + B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9635831" y="6438541"/>
            <a:ext cx="6005472" cy="1676759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</a:t>
            </a:r>
            <a:r>
              <a:rPr lang="en-US" sz="4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B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743200" y="2781300"/>
            <a:ext cx="11710728" cy="11541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sv-SE" sz="4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 2.</a:t>
            </a:r>
            <a:r>
              <a:rPr lang="sv-SE" sz="4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(A –B )(A + B) = 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A9F4DDB-7B1B-0BB4-EB82-8C5F33E7BF6B}"/>
              </a:ext>
            </a:extLst>
          </p:cNvPr>
          <p:cNvSpPr txBox="1"/>
          <p:nvPr/>
        </p:nvSpPr>
        <p:spPr>
          <a:xfrm>
            <a:off x="4075314" y="1199290"/>
            <a:ext cx="9448798" cy="877163"/>
          </a:xfrm>
          <a:prstGeom prst="rect">
            <a:avLst/>
          </a:prstGeom>
          <a:solidFill>
            <a:srgbClr val="00863D"/>
          </a:solidFill>
        </p:spPr>
        <p:txBody>
          <a:bodyPr wrap="square" lIns="137160" tIns="68580" rIns="137160" bIns="6858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AI NHANH HƠN”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209800" y="2933700"/>
            <a:ext cx="13272248" cy="1300842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>
              <a:spcBef>
                <a:spcPct val="0"/>
              </a:spcBef>
            </a:pP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4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048" y="8067675"/>
            <a:ext cx="557213" cy="657225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2696214" y="4901956"/>
            <a:ext cx="4800600" cy="1190625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(x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25)(x + 25)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2696214" y="6956885"/>
            <a:ext cx="5004305" cy="1190625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3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(x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9352169" y="4955597"/>
            <a:ext cx="5658860" cy="1190625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(x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5)(x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9565978" y="6859084"/>
            <a:ext cx="5231241" cy="1190625"/>
          </a:xfrm>
          <a:prstGeom prst="flowChartPreparation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x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F4DDB-7B1B-0BB4-EB82-8C5F33E7BF6B}"/>
              </a:ext>
            </a:extLst>
          </p:cNvPr>
          <p:cNvSpPr txBox="1"/>
          <p:nvPr/>
        </p:nvSpPr>
        <p:spPr>
          <a:xfrm>
            <a:off x="3962400" y="1333500"/>
            <a:ext cx="9448798" cy="877163"/>
          </a:xfrm>
          <a:prstGeom prst="rect">
            <a:avLst/>
          </a:prstGeom>
          <a:solidFill>
            <a:srgbClr val="00863D"/>
          </a:solidFill>
        </p:spPr>
        <p:txBody>
          <a:bodyPr wrap="square" lIns="137160" tIns="68580" rIns="137160" bIns="6858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AI NHANH HƠN”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288915" y="4552394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3472" y="5473937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83611" y="6538167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870974"/>
              </p:ext>
            </p:extLst>
          </p:nvPr>
        </p:nvGraphicFramePr>
        <p:xfrm>
          <a:off x="5299075" y="4287838"/>
          <a:ext cx="681672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0" name="Equation" r:id="rId3" imgW="1765080" imgH="266400" progId="Equation.DSMT4">
                  <p:embed/>
                </p:oleObj>
              </mc:Choice>
              <mc:Fallback>
                <p:oleObj name="Equation" r:id="rId3" imgW="176508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075" y="4287838"/>
                        <a:ext cx="6816725" cy="1058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994546" y="3213566"/>
            <a:ext cx="17503254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alt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5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5400" b="1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788184"/>
              </p:ext>
            </p:extLst>
          </p:nvPr>
        </p:nvGraphicFramePr>
        <p:xfrm>
          <a:off x="5364834" y="5802704"/>
          <a:ext cx="92710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1" name="Equation" r:id="rId5" imgW="203040" imgH="228600" progId="Equation.DSMT4">
                  <p:embed/>
                </p:oleObj>
              </mc:Choice>
              <mc:Fallback>
                <p:oleObj name="Equation" r:id="rId5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834" y="5802704"/>
                        <a:ext cx="927100" cy="1030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3854995" y="6890177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3854995" y="7961739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854995" y="8690402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86087" y="5868752"/>
            <a:ext cx="2673896" cy="87716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F4DDB-7B1B-0BB4-EB82-8C5F33E7BF6B}"/>
              </a:ext>
            </a:extLst>
          </p:cNvPr>
          <p:cNvSpPr txBox="1"/>
          <p:nvPr/>
        </p:nvSpPr>
        <p:spPr>
          <a:xfrm>
            <a:off x="4121696" y="1403465"/>
            <a:ext cx="9448798" cy="877163"/>
          </a:xfrm>
          <a:prstGeom prst="rect">
            <a:avLst/>
          </a:prstGeom>
          <a:solidFill>
            <a:srgbClr val="00863D"/>
          </a:solidFill>
        </p:spPr>
        <p:txBody>
          <a:bodyPr wrap="square" lIns="137160" tIns="68580" rIns="137160" bIns="6858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AI NHANH HƠN”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2452257" y="2760948"/>
            <a:ext cx="11353800" cy="17126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1334366" y="7620604"/>
            <a:ext cx="13716000" cy="17126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90" y="1395978"/>
            <a:ext cx="2215326" cy="261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49" y="627812"/>
            <a:ext cx="2318205" cy="207586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75" y="1395977"/>
            <a:ext cx="2215326" cy="26154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34" y="627810"/>
            <a:ext cx="2318205" cy="20758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9" y="1395972"/>
            <a:ext cx="2215326" cy="2615411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19" y="627810"/>
            <a:ext cx="2318205" cy="2075868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683" y="1395974"/>
            <a:ext cx="2215326" cy="2615411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42" y="627809"/>
            <a:ext cx="2318205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8" y="9333222"/>
            <a:ext cx="6857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66" y="9302177"/>
            <a:ext cx="6857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7" y="4419977"/>
            <a:ext cx="6857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83" y="4384683"/>
            <a:ext cx="6857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5050366" y="8027366"/>
            <a:ext cx="7302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3986870" y="5854266"/>
            <a:ext cx="10091913" cy="235449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</a:t>
            </a:r>
            <a:r>
              <a:rPr lang="vi-VN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72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HỘP QUÀ BÍ MẬT</a:t>
            </a:r>
          </a:p>
        </p:txBody>
      </p:sp>
      <p:pic>
        <p:nvPicPr>
          <p:cNvPr id="20" name="Intro_mở_màn_2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175002" y="9231594"/>
            <a:ext cx="685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7037E-7 L 3.12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61224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  <p:bldP spid="1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D72CCF-CB2F-E83E-B72B-BE388B76BC57}"/>
              </a:ext>
            </a:extLst>
          </p:cNvPr>
          <p:cNvSpPr txBox="1"/>
          <p:nvPr/>
        </p:nvSpPr>
        <p:spPr>
          <a:xfrm>
            <a:off x="638782" y="3543300"/>
            <a:ext cx="17992164" cy="517321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914400" indent="-91440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5400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54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914400" indent="-914400"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5400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54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SGK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33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2.1; 2.2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a,b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; 2.3a; 2.5a;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SBT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2.1; 2.3c; 2.4 a.</a:t>
            </a:r>
          </a:p>
          <a:p>
            <a:pPr marL="914400" indent="-914400"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5400" kern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54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6.</a:t>
            </a:r>
          </a:p>
        </p:txBody>
      </p:sp>
      <p:sp>
        <p:nvSpPr>
          <p:cNvPr id="3" name="Google Shape;322;p15"/>
          <p:cNvSpPr/>
          <p:nvPr/>
        </p:nvSpPr>
        <p:spPr>
          <a:xfrm>
            <a:off x="4038600" y="1409700"/>
            <a:ext cx="9677400" cy="167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TỰ HỌC Ở NHÀ </a:t>
            </a:r>
            <a:endParaRPr lang="en-US" sz="4800" b="1" kern="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895832" y="7954823"/>
            <a:ext cx="3401849" cy="3223252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8054302"/>
            <a:ext cx="2577871" cy="25069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2.6 (SGK – 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002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n, ta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002023"/>
              </a:xfrm>
              <a:prstGeom prst="rect">
                <a:avLst/>
              </a:prstGeom>
              <a:blipFill>
                <a:blip r:embed="rId5"/>
                <a:stretch>
                  <a:fillRect l="-1610" b="-14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38400" y="5884477"/>
                <a:ext cx="139446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884477"/>
                <a:ext cx="13944600" cy="2169825"/>
              </a:xfrm>
              <a:prstGeom prst="rect">
                <a:avLst/>
              </a:prstGeom>
              <a:blipFill rotWithShape="1">
                <a:blip r:embed="rId7"/>
                <a:stretch>
                  <a:fillRect l="-1530" b="-6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381500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96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3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75758"/>
          </a:xfrm>
          <a:prstGeom prst="rect">
            <a:avLst/>
          </a:prstGeom>
        </p:spPr>
      </p:pic>
      <p:sp>
        <p:nvSpPr>
          <p:cNvPr id="5" name="Google Shape;227;p24"/>
          <p:cNvSpPr/>
          <p:nvPr/>
        </p:nvSpPr>
        <p:spPr>
          <a:xfrm>
            <a:off x="2527581" y="3505547"/>
            <a:ext cx="1449964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8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892" y="-280448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431" y="7291265"/>
            <a:ext cx="2215326" cy="261541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3487400" y="6819900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r>
              <a:rPr lang="en-US" sz="4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4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7" y="7599171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693" y="5803551"/>
            <a:ext cx="557213" cy="657225"/>
          </a:xfrm>
          <a:prstGeom prst="rect">
            <a:avLst/>
          </a:prstGeom>
          <a:solidFill>
            <a:srgbClr val="CC00FF"/>
          </a:solidFill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07" y="5733055"/>
            <a:ext cx="803672" cy="1785938"/>
          </a:xfrm>
          <a:prstGeom prst="rect">
            <a:avLst/>
          </a:prstGeom>
        </p:spPr>
      </p:pic>
      <p:sp>
        <p:nvSpPr>
          <p:cNvPr id="20" name="AutoShape 36"/>
          <p:cNvSpPr>
            <a:spLocks noChangeArrowheads="1"/>
          </p:cNvSpPr>
          <p:nvPr/>
        </p:nvSpPr>
        <p:spPr bwMode="auto">
          <a:xfrm>
            <a:off x="3657600" y="3162299"/>
            <a:ext cx="10363200" cy="1447801"/>
          </a:xfrm>
          <a:prstGeom prst="flowChartPreparation">
            <a:avLst/>
          </a:prstGeom>
          <a:solidFill>
            <a:schemeClr val="tx2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199" y="6797745"/>
            <a:ext cx="2383601" cy="2689893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03412" y="1113357"/>
            <a:ext cx="15785960" cy="1615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sv-SE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 </a:t>
            </a:r>
            <a:r>
              <a:rPr lang="sv-SE" sz="4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lang="sv-SE" sz="4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.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866207"/>
              </p:ext>
            </p:extLst>
          </p:nvPr>
        </p:nvGraphicFramePr>
        <p:xfrm>
          <a:off x="9297987" y="2019300"/>
          <a:ext cx="33512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0" name="Equation" r:id="rId18" imgW="850531" imgH="203112" progId="Equation.DSMT4">
                  <p:embed/>
                </p:oleObj>
              </mc:Choice>
              <mc:Fallback>
                <p:oleObj name="Equation" r:id="rId18" imgW="850531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7987" y="2019300"/>
                        <a:ext cx="3351213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847974"/>
              </p:ext>
            </p:extLst>
          </p:nvPr>
        </p:nvGraphicFramePr>
        <p:xfrm>
          <a:off x="6324600" y="1192212"/>
          <a:ext cx="39243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1" name="Equation" r:id="rId20" imgW="1104840" imgH="253800" progId="Equation.DSMT4">
                  <p:embed/>
                </p:oleObj>
              </mc:Choice>
              <mc:Fallback>
                <p:oleObj name="Equation" r:id="rId20" imgW="1104840" imgH="253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192212"/>
                        <a:ext cx="39243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2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22" y="528820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555" y="7145617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708" y="6377454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6189372" y="6626022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đua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HOME</a:t>
            </a:r>
            <a:endParaRPr lang="en-US" sz="4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80351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226" y="5608771"/>
            <a:ext cx="803672" cy="1785938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03412" y="1113357"/>
            <a:ext cx="15785960" cy="1615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sv-SE" sz="4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 2.</a:t>
            </a:r>
            <a:r>
              <a:rPr lang="sv-SE" sz="4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36"/>
          <p:cNvSpPr>
            <a:spLocks noChangeArrowheads="1"/>
          </p:cNvSpPr>
          <p:nvPr/>
        </p:nvSpPr>
        <p:spPr bwMode="auto">
          <a:xfrm>
            <a:off x="3429000" y="3313720"/>
            <a:ext cx="9525000" cy="1601180"/>
          </a:xfrm>
          <a:prstGeom prst="flowChartPreparation">
            <a:avLst/>
          </a:prstGeom>
          <a:solidFill>
            <a:schemeClr val="tx2">
              <a:lumMod val="75000"/>
            </a:schemeClr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717862"/>
              </p:ext>
            </p:extLst>
          </p:nvPr>
        </p:nvGraphicFramePr>
        <p:xfrm>
          <a:off x="9448800" y="1989409"/>
          <a:ext cx="29527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4" name="Equation" r:id="rId18" imgW="812447" imgH="203112" progId="Equation.DSMT4">
                  <p:embed/>
                </p:oleObj>
              </mc:Choice>
              <mc:Fallback>
                <p:oleObj name="Equation" r:id="rId18" imgW="812447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1989409"/>
                        <a:ext cx="295275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354881"/>
              </p:ext>
            </p:extLst>
          </p:nvPr>
        </p:nvGraphicFramePr>
        <p:xfrm>
          <a:off x="6362700" y="1152267"/>
          <a:ext cx="39243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5" name="Equation" r:id="rId20" imgW="1104840" imgH="253800" progId="Equation.DSMT4">
                  <p:embed/>
                </p:oleObj>
              </mc:Choice>
              <mc:Fallback>
                <p:oleObj name="Equation" r:id="rId20" imgW="1104840" imgH="253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700" y="1152267"/>
                        <a:ext cx="39243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01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8.33333E-7 -0.2247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E23C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CNV_ô_chữ_được_m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664" y="-328371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15" y="7030888"/>
            <a:ext cx="2215326" cy="261541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3301806" y="6915379"/>
            <a:ext cx="1654493" cy="75080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307440" y="800100"/>
            <a:ext cx="14164497" cy="130084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515235" y="5686311"/>
            <a:ext cx="2599806" cy="1349271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78555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221" y="5712652"/>
            <a:ext cx="803672" cy="1785938"/>
          </a:xfrm>
          <a:prstGeom prst="rect">
            <a:avLst/>
          </a:prstGeom>
        </p:spPr>
      </p:pic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5029200" y="2628901"/>
            <a:ext cx="4953000" cy="1142999"/>
          </a:xfrm>
          <a:prstGeom prst="flowChartPreparation">
            <a:avLst/>
          </a:prstGeom>
          <a:solidFill>
            <a:schemeClr val="tx2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be 3"/>
          <p:cNvSpPr/>
          <p:nvPr/>
        </p:nvSpPr>
        <p:spPr>
          <a:xfrm>
            <a:off x="13091630" y="6604827"/>
            <a:ext cx="2263295" cy="1059504"/>
          </a:xfrm>
          <a:prstGeom prst="cub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FF00"/>
                </a:solidFill>
              </a:rPr>
              <a:t>3</a:t>
            </a:r>
            <a:endParaRPr lang="en-US" sz="5000" b="1" dirty="0">
              <a:solidFill>
                <a:srgbClr val="FFFF00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DE33C36-5F01-0E7C-2297-B0EC6569B78C}"/>
              </a:ext>
            </a:extLst>
          </p:cNvPr>
          <p:cNvSpPr txBox="1">
            <a:spLocks/>
          </p:cNvSpPr>
          <p:nvPr/>
        </p:nvSpPr>
        <p:spPr>
          <a:xfrm>
            <a:off x="3200400" y="952500"/>
            <a:ext cx="11494070" cy="11641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934306"/>
              </p:ext>
            </p:extLst>
          </p:nvPr>
        </p:nvGraphicFramePr>
        <p:xfrm>
          <a:off x="9337675" y="887412"/>
          <a:ext cx="1939925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4" name="Equation" r:id="rId17" imgW="545760" imgH="253800" progId="Equation.DSMT4">
                  <p:embed/>
                </p:oleObj>
              </mc:Choice>
              <mc:Fallback>
                <p:oleObj name="Equation" r:id="rId17" imgW="545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7675" y="887412"/>
                        <a:ext cx="1939925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00408 -0.145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0" y="-647700"/>
            <a:ext cx="2184108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431" y="7291265"/>
            <a:ext cx="2215326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992" y="6507930"/>
            <a:ext cx="2318205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3453360" y="5880351"/>
            <a:ext cx="1654493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014055" y="7538228"/>
            <a:ext cx="3657495" cy="28235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437583" y="6103532"/>
            <a:ext cx="2599806" cy="1349271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2" y="8186203"/>
            <a:ext cx="1071563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6815140" y="6291489"/>
            <a:ext cx="173708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7731183"/>
            <a:ext cx="1309565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5958390"/>
            <a:ext cx="1309565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5156570"/>
            <a:ext cx="875226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634" y="5497319"/>
            <a:ext cx="99018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739" y="5878555"/>
            <a:ext cx="557213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07" y="5733055"/>
            <a:ext cx="803672" cy="1785938"/>
          </a:xfrm>
          <a:prstGeom prst="rect">
            <a:avLst/>
          </a:prstGeom>
        </p:spPr>
      </p:pic>
      <p:sp>
        <p:nvSpPr>
          <p:cNvPr id="19" name="AutoShape 36"/>
          <p:cNvSpPr>
            <a:spLocks noChangeArrowheads="1"/>
          </p:cNvSpPr>
          <p:nvPr/>
        </p:nvSpPr>
        <p:spPr bwMode="auto">
          <a:xfrm>
            <a:off x="5341854" y="2541356"/>
            <a:ext cx="4183146" cy="925744"/>
          </a:xfrm>
          <a:prstGeom prst="flowChartPreparation">
            <a:avLst/>
          </a:prstGeom>
          <a:solidFill>
            <a:schemeClr val="tx2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7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</a:t>
            </a:r>
            <a:r>
              <a:rPr lang="en-US" altLang="en-US" sz="48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990600" y="504784"/>
            <a:ext cx="12289831" cy="15145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b)(a + b)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3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1.25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412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282907" y="73714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571500"/>
            <a:ext cx="16459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vi-VN" sz="4400" b="1" dirty="0" smtClean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Trong </a:t>
            </a:r>
            <a:r>
              <a:rPr lang="vi-VN" sz="4400" b="1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một trò chơi trí tuệ trên truyền hình dành cho học sinh, người dẫn chương trình yêu cầu các bạn học sinh cho biết kết quả phép tính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198×202</a:t>
            </a:r>
            <a:r>
              <a:rPr lang="vi-VN" sz="4400" b="1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. Ngay lập tức một bạn đã chỉ ra kết quả đúng. Bạn ấy </a:t>
            </a:r>
            <a:r>
              <a:rPr lang="vi-VN" sz="4400" b="1" dirty="0" smtClean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đ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ã </a:t>
            </a:r>
            <a:r>
              <a:rPr lang="vi-VN" sz="4400" b="1" dirty="0" smtClean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tính </a:t>
            </a:r>
            <a:r>
              <a:rPr lang="vi-VN" sz="4400" b="1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như thế nào mà nhanh được như vậy?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748872"/>
            <a:ext cx="10820399" cy="5042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736420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17449800" cy="9017894"/>
          </a:xfrm>
          <a:prstGeom prst="rect">
            <a:avLst/>
          </a:prstGeom>
        </p:spPr>
      </p:pic>
      <p:sp>
        <p:nvSpPr>
          <p:cNvPr id="12" name="Google Shape;132;p3"/>
          <p:cNvSpPr/>
          <p:nvPr/>
        </p:nvSpPr>
        <p:spPr>
          <a:xfrm>
            <a:off x="1722874" y="1562100"/>
            <a:ext cx="1495981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6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3;p3"/>
          <p:cNvSpPr/>
          <p:nvPr/>
        </p:nvSpPr>
        <p:spPr>
          <a:xfrm>
            <a:off x="1434830" y="4686300"/>
            <a:ext cx="1578227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HIỆU HAI BÌNH PHƯƠNG. </a:t>
            </a:r>
            <a:r>
              <a:rPr lang="vi-VN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</a:t>
            </a:r>
            <a:r>
              <a:rPr lang="vi-VN" sz="4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PHƯƠNG </a:t>
            </a:r>
            <a:endParaRPr lang="en-US" sz="4400" b="1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CỦA </a:t>
            </a:r>
            <a:r>
              <a:rPr lang="vi-VN" sz="4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TỔNG </a:t>
            </a:r>
            <a:r>
              <a:rPr lang="en-US" sz="4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</a:t>
            </a:r>
            <a:r>
              <a:rPr lang="vi-VN" sz="4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HIỆU </a:t>
            </a:r>
          </a:p>
        </p:txBody>
      </p:sp>
    </p:spTree>
    <p:extLst>
      <p:ext uri="{BB962C8B-B14F-4D97-AF65-F5344CB8AC3E}">
        <p14:creationId xmlns:p14="http://schemas.microsoft.com/office/powerpoint/2010/main" val="2330216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3896</TotalTime>
  <Words>1261</Words>
  <Application>Microsoft Office PowerPoint</Application>
  <PresentationFormat>Custom</PresentationFormat>
  <Paragraphs>182</Paragraphs>
  <Slides>32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Wingdings</vt:lpstr>
      <vt:lpstr>Tahoma</vt:lpstr>
      <vt:lpstr>Calibri</vt:lpstr>
      <vt:lpstr>Dotum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  đẳng thức                              . So sánh giá trị của hai vế  của đẳng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tgddd</cp:lastModifiedBy>
  <cp:revision>149</cp:revision>
  <cp:lastPrinted>2023-11-03T10:34:11Z</cp:lastPrinted>
  <dcterms:created xsi:type="dcterms:W3CDTF">2006-08-16T00:00:00Z</dcterms:created>
  <dcterms:modified xsi:type="dcterms:W3CDTF">2024-12-30T02:56:33Z</dcterms:modified>
  <dc:identifier>DAFWAZhnXwQ</dc:identifier>
</cp:coreProperties>
</file>