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0" r:id="rId2"/>
    <p:sldId id="273" r:id="rId3"/>
    <p:sldId id="272" r:id="rId4"/>
    <p:sldId id="258" r:id="rId5"/>
    <p:sldId id="259" r:id="rId6"/>
    <p:sldId id="281" r:id="rId7"/>
    <p:sldId id="283" r:id="rId8"/>
    <p:sldId id="279" r:id="rId9"/>
    <p:sldId id="262" r:id="rId10"/>
    <p:sldId id="275" r:id="rId11"/>
    <p:sldId id="264" r:id="rId12"/>
    <p:sldId id="270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844C8-FF0A-4744-AAF4-F60E08C7C107}" type="datetimeFigureOut">
              <a:rPr lang="en-US" smtClean="0"/>
              <a:t>21-12-2024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E88B3-12BE-4B0A-A99D-F5BBE058C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3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7050A-8175-492E-9DDF-FB9B86E92E6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02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7050A-8175-492E-9DDF-FB9B86E92E6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02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7050A-8175-492E-9DDF-FB9B86E92E6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0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7050A-8175-492E-9DDF-FB9B86E92E6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53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7050A-8175-492E-9DDF-FB9B86E92E6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53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71A2-A0A6-481F-8B58-E1B65371B93D}" type="datetimeFigureOut">
              <a:rPr lang="en-US" smtClean="0"/>
              <a:t>21-12-2024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254-ADCF-472B-9E8C-6DAF7F6D8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0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71A2-A0A6-481F-8B58-E1B65371B93D}" type="datetimeFigureOut">
              <a:rPr lang="en-US" smtClean="0"/>
              <a:t>21-12-2024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254-ADCF-472B-9E8C-6DAF7F6D8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40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71A2-A0A6-481F-8B58-E1B65371B93D}" type="datetimeFigureOut">
              <a:rPr lang="en-US" smtClean="0"/>
              <a:t>21-12-2024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254-ADCF-472B-9E8C-6DAF7F6D8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8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71A2-A0A6-481F-8B58-E1B65371B93D}" type="datetimeFigureOut">
              <a:rPr lang="en-US" smtClean="0"/>
              <a:t>21-12-2024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254-ADCF-472B-9E8C-6DAF7F6D8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2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71A2-A0A6-481F-8B58-E1B65371B93D}" type="datetimeFigureOut">
              <a:rPr lang="en-US" smtClean="0"/>
              <a:t>21-12-2024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254-ADCF-472B-9E8C-6DAF7F6D8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1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71A2-A0A6-481F-8B58-E1B65371B93D}" type="datetimeFigureOut">
              <a:rPr lang="en-US" smtClean="0"/>
              <a:t>21-12-2024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254-ADCF-472B-9E8C-6DAF7F6D8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31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71A2-A0A6-481F-8B58-E1B65371B93D}" type="datetimeFigureOut">
              <a:rPr lang="en-US" smtClean="0"/>
              <a:t>21-12-2024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254-ADCF-472B-9E8C-6DAF7F6D8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10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71A2-A0A6-481F-8B58-E1B65371B93D}" type="datetimeFigureOut">
              <a:rPr lang="en-US" smtClean="0"/>
              <a:t>21-12-2024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254-ADCF-472B-9E8C-6DAF7F6D8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50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71A2-A0A6-481F-8B58-E1B65371B93D}" type="datetimeFigureOut">
              <a:rPr lang="en-US" smtClean="0"/>
              <a:t>21-12-2024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254-ADCF-472B-9E8C-6DAF7F6D8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4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71A2-A0A6-481F-8B58-E1B65371B93D}" type="datetimeFigureOut">
              <a:rPr lang="en-US" smtClean="0"/>
              <a:t>21-12-2024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254-ADCF-472B-9E8C-6DAF7F6D8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0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71A2-A0A6-481F-8B58-E1B65371B93D}" type="datetimeFigureOut">
              <a:rPr lang="en-US" smtClean="0"/>
              <a:t>21-12-2024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9254-ADCF-472B-9E8C-6DAF7F6D8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78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971A2-A0A6-481F-8B58-E1B65371B93D}" type="datetimeFigureOut">
              <a:rPr lang="en-US" smtClean="0"/>
              <a:t>21-12-2024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89254-ADCF-472B-9E8C-6DAF7F6D8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1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0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2698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toon Hot Air Balloon Sticker">
            <a:extLst>
              <a:ext uri="{FF2B5EF4-FFF2-40B4-BE49-F238E27FC236}">
                <a16:creationId xmlns="" xmlns:a16="http://schemas.microsoft.com/office/drawing/2014/main" id="{1FA7B94A-BD10-4F79-93AF-534D3CA25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1459">
            <a:off x="17845" y="2117267"/>
            <a:ext cx="1230826" cy="219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loud Blanco Sticker">
            <a:extLst>
              <a:ext uri="{FF2B5EF4-FFF2-40B4-BE49-F238E27FC236}">
                <a16:creationId xmlns="" xmlns:a16="http://schemas.microsoft.com/office/drawing/2014/main" id="{486489A6-3260-4DE2-87FC-123786E8B44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543" y="85203"/>
            <a:ext cx="1156435" cy="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loud Blanco Sticker">
            <a:extLst>
              <a:ext uri="{FF2B5EF4-FFF2-40B4-BE49-F238E27FC236}">
                <a16:creationId xmlns="" xmlns:a16="http://schemas.microsoft.com/office/drawing/2014/main" id="{D5493E98-E20B-41CE-8034-6B613E02508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962" y="111246"/>
            <a:ext cx="653829" cy="55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loud Blanco Sticker">
            <a:extLst>
              <a:ext uri="{FF2B5EF4-FFF2-40B4-BE49-F238E27FC236}">
                <a16:creationId xmlns="" xmlns:a16="http://schemas.microsoft.com/office/drawing/2014/main" id="{9BBBC41B-3243-4905-8F16-8AD8050E291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665" y="111245"/>
            <a:ext cx="1552455" cy="13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loud Blanco Sticker">
            <a:extLst>
              <a:ext uri="{FF2B5EF4-FFF2-40B4-BE49-F238E27FC236}">
                <a16:creationId xmlns="" xmlns:a16="http://schemas.microsoft.com/office/drawing/2014/main" id="{6B0F5BBE-8E87-43D7-8AEB-FBEAD705A9C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233" y="324130"/>
            <a:ext cx="905587" cy="774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loud Blanco Sticker">
            <a:extLst>
              <a:ext uri="{FF2B5EF4-FFF2-40B4-BE49-F238E27FC236}">
                <a16:creationId xmlns="" xmlns:a16="http://schemas.microsoft.com/office/drawing/2014/main" id="{E3522A6D-4209-4F8C-B155-EF0D1B8729E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091" y="-129500"/>
            <a:ext cx="1183492" cy="101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artoon Hot Air Balloon Sticker">
            <a:extLst>
              <a:ext uri="{FF2B5EF4-FFF2-40B4-BE49-F238E27FC236}">
                <a16:creationId xmlns="" xmlns:a16="http://schemas.microsoft.com/office/drawing/2014/main" id="{4B52CF60-AB66-4A33-B3DC-C1BB7F910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8275">
            <a:off x="880170" y="68533"/>
            <a:ext cx="1875871" cy="334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7E34ED0C-4314-4056-86CA-B35BE78ACF9B}"/>
              </a:ext>
            </a:extLst>
          </p:cNvPr>
          <p:cNvSpPr txBox="1"/>
          <p:nvPr/>
        </p:nvSpPr>
        <p:spPr>
          <a:xfrm>
            <a:off x="2902438" y="1587014"/>
            <a:ext cx="5956370" cy="1122758"/>
          </a:xfrm>
          <a:prstGeom prst="rect">
            <a:avLst/>
          </a:prstGeom>
          <a:noFill/>
        </p:spPr>
        <p:txBody>
          <a:bodyPr wrap="square" lIns="51195" tIns="25598" rIns="51195" bIns="2559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9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Địa hình ở Bắc Trung Bộ có mấy dạng chủ yếu</a:t>
            </a:r>
            <a:r>
              <a:rPr lang="en-US" sz="2900" b="1" dirty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?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="" xmlns:a16="http://schemas.microsoft.com/office/drawing/2014/main" id="{42F48D6D-C079-4D82-BFC6-6ABAF8C64B4D}"/>
              </a:ext>
            </a:extLst>
          </p:cNvPr>
          <p:cNvSpPr/>
          <p:nvPr/>
        </p:nvSpPr>
        <p:spPr>
          <a:xfrm>
            <a:off x="3288999" y="324131"/>
            <a:ext cx="4575663" cy="77478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195" tIns="25598" rIns="51195" bIns="25598" rtlCol="0" anchor="ctr"/>
          <a:lstStyle/>
          <a:p>
            <a:pPr algn="ctr"/>
            <a:r>
              <a:rPr lang="en-US" sz="3400" b="1" dirty="0" smtClean="0">
                <a:solidFill>
                  <a:schemeClr val="bg1"/>
                </a:solidFill>
                <a:latin typeface="+mj-lt"/>
              </a:rPr>
              <a:t>Câu 2: </a:t>
            </a:r>
            <a:endParaRPr lang="en-US" sz="3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87468" y="3863759"/>
            <a:ext cx="1978724" cy="564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B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. 3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6639" y="4982366"/>
            <a:ext cx="918762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D. 5</a:t>
            </a:r>
            <a:endParaRPr lang="en-US" sz="28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87468" y="4374419"/>
            <a:ext cx="1073004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C. 4</a:t>
            </a:r>
            <a:endParaRPr lang="en-US" sz="28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00366" y="3254361"/>
            <a:ext cx="80342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A. </a:t>
            </a:r>
            <a:r>
              <a:rPr lang="en-US" sz="28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2</a:t>
            </a:r>
            <a:endParaRPr lang="en-US" sz="28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722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toon Hot Air Balloon Sticker">
            <a:extLst>
              <a:ext uri="{FF2B5EF4-FFF2-40B4-BE49-F238E27FC236}">
                <a16:creationId xmlns="" xmlns:a16="http://schemas.microsoft.com/office/drawing/2014/main" id="{1FA7B94A-BD10-4F79-93AF-534D3CA25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1459">
            <a:off x="-267646" y="2464539"/>
            <a:ext cx="1230826" cy="219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loud Blanco Sticker">
            <a:extLst>
              <a:ext uri="{FF2B5EF4-FFF2-40B4-BE49-F238E27FC236}">
                <a16:creationId xmlns="" xmlns:a16="http://schemas.microsoft.com/office/drawing/2014/main" id="{486489A6-3260-4DE2-87FC-123786E8B44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543" y="85203"/>
            <a:ext cx="1156435" cy="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loud Blanco Sticker">
            <a:extLst>
              <a:ext uri="{FF2B5EF4-FFF2-40B4-BE49-F238E27FC236}">
                <a16:creationId xmlns="" xmlns:a16="http://schemas.microsoft.com/office/drawing/2014/main" id="{D5493E98-E20B-41CE-8034-6B613E02508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962" y="111246"/>
            <a:ext cx="653829" cy="55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loud Blanco Sticker">
            <a:extLst>
              <a:ext uri="{FF2B5EF4-FFF2-40B4-BE49-F238E27FC236}">
                <a16:creationId xmlns="" xmlns:a16="http://schemas.microsoft.com/office/drawing/2014/main" id="{9BBBC41B-3243-4905-8F16-8AD8050E291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665" y="111245"/>
            <a:ext cx="1552455" cy="13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loud Blanco Sticker">
            <a:extLst>
              <a:ext uri="{FF2B5EF4-FFF2-40B4-BE49-F238E27FC236}">
                <a16:creationId xmlns="" xmlns:a16="http://schemas.microsoft.com/office/drawing/2014/main" id="{6B0F5BBE-8E87-43D7-8AEB-FBEAD705A9C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233" y="324130"/>
            <a:ext cx="905587" cy="774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loud Blanco Sticker">
            <a:extLst>
              <a:ext uri="{FF2B5EF4-FFF2-40B4-BE49-F238E27FC236}">
                <a16:creationId xmlns="" xmlns:a16="http://schemas.microsoft.com/office/drawing/2014/main" id="{E3522A6D-4209-4F8C-B155-EF0D1B8729E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091" y="-129500"/>
            <a:ext cx="1183492" cy="101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artoon Hot Air Balloon Sticker">
            <a:extLst>
              <a:ext uri="{FF2B5EF4-FFF2-40B4-BE49-F238E27FC236}">
                <a16:creationId xmlns="" xmlns:a16="http://schemas.microsoft.com/office/drawing/2014/main" id="{4B52CF60-AB66-4A33-B3DC-C1BB7F910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8275">
            <a:off x="-90268" y="-232444"/>
            <a:ext cx="1875871" cy="334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7E34ED0C-4314-4056-86CA-B35BE78ACF9B}"/>
              </a:ext>
            </a:extLst>
          </p:cNvPr>
          <p:cNvSpPr txBox="1"/>
          <p:nvPr/>
        </p:nvSpPr>
        <p:spPr>
          <a:xfrm>
            <a:off x="1923934" y="1740433"/>
            <a:ext cx="7220065" cy="587227"/>
          </a:xfrm>
          <a:prstGeom prst="rect">
            <a:avLst/>
          </a:prstGeom>
          <a:noFill/>
        </p:spPr>
        <p:txBody>
          <a:bodyPr wrap="square" lIns="51195" tIns="25598" rIns="51195" bIns="2559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900" b="1" dirty="0">
                <a:solidFill>
                  <a:srgbClr val="0D0D0D"/>
                </a:solidFill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Thiên tai điển hình nhất ở Bắc Trung Bộ </a:t>
            </a:r>
            <a:r>
              <a:rPr lang="en-US" sz="2900" b="1" dirty="0" smtClean="0">
                <a:solidFill>
                  <a:srgbClr val="0D0D0D"/>
                </a:solidFill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là:</a:t>
            </a:r>
            <a:endParaRPr lang="en-US" sz="29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="" xmlns:a16="http://schemas.microsoft.com/office/drawing/2014/main" id="{42F48D6D-C079-4D82-BFC6-6ABAF8C64B4D}"/>
              </a:ext>
            </a:extLst>
          </p:cNvPr>
          <p:cNvSpPr/>
          <p:nvPr/>
        </p:nvSpPr>
        <p:spPr>
          <a:xfrm>
            <a:off x="3254248" y="579900"/>
            <a:ext cx="5090143" cy="85955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195" tIns="25598" rIns="51195" bIns="25598" rtlCol="0" anchor="ctr"/>
          <a:lstStyle/>
          <a:p>
            <a:pPr algn="ctr"/>
            <a:r>
              <a:rPr lang="en-US" sz="3400" b="1" dirty="0" smtClean="0">
                <a:solidFill>
                  <a:schemeClr val="bg1"/>
                </a:solidFill>
                <a:latin typeface="+mj-lt"/>
              </a:rPr>
              <a:t>Câu 3:</a:t>
            </a:r>
            <a:endParaRPr lang="en-US" sz="3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28477" y="2567133"/>
            <a:ext cx="4089581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A. Bão, lũ lụt , nắng nóng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75248" y="3196781"/>
            <a:ext cx="4337149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 smtClean="0">
                <a:solidFill>
                  <a:srgbClr val="0D0D0D"/>
                </a:solidFill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B. Băng giá, sương muối</a:t>
            </a:r>
            <a:endParaRPr lang="en-US" sz="28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82175" y="3671253"/>
            <a:ext cx="3935883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. Bão tuyết, bão cát</a:t>
            </a:r>
            <a:endParaRPr lang="en-US" sz="28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9135" y="4155105"/>
            <a:ext cx="3701654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D.Động đất, sóng thần </a:t>
            </a:r>
            <a:endParaRPr lang="en-US" sz="28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2284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toon Hot Air Balloon Sticker">
            <a:extLst>
              <a:ext uri="{FF2B5EF4-FFF2-40B4-BE49-F238E27FC236}">
                <a16:creationId xmlns="" xmlns:a16="http://schemas.microsoft.com/office/drawing/2014/main" id="{1FA7B94A-BD10-4F79-93AF-534D3CA25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1459">
            <a:off x="-221874" y="2544378"/>
            <a:ext cx="1230826" cy="219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loud Blanco Sticker">
            <a:extLst>
              <a:ext uri="{FF2B5EF4-FFF2-40B4-BE49-F238E27FC236}">
                <a16:creationId xmlns="" xmlns:a16="http://schemas.microsoft.com/office/drawing/2014/main" id="{486489A6-3260-4DE2-87FC-123786E8B44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543" y="85203"/>
            <a:ext cx="1156435" cy="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loud Blanco Sticker">
            <a:extLst>
              <a:ext uri="{FF2B5EF4-FFF2-40B4-BE49-F238E27FC236}">
                <a16:creationId xmlns="" xmlns:a16="http://schemas.microsoft.com/office/drawing/2014/main" id="{D5493E98-E20B-41CE-8034-6B613E02508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174" y="913066"/>
            <a:ext cx="1230522" cy="1052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loud Blanco Sticker">
            <a:extLst>
              <a:ext uri="{FF2B5EF4-FFF2-40B4-BE49-F238E27FC236}">
                <a16:creationId xmlns="" xmlns:a16="http://schemas.microsoft.com/office/drawing/2014/main" id="{9BBBC41B-3243-4905-8F16-8AD8050E291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665" y="111245"/>
            <a:ext cx="1552455" cy="13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loud Blanco Sticker">
            <a:extLst>
              <a:ext uri="{FF2B5EF4-FFF2-40B4-BE49-F238E27FC236}">
                <a16:creationId xmlns="" xmlns:a16="http://schemas.microsoft.com/office/drawing/2014/main" id="{6B0F5BBE-8E87-43D7-8AEB-FBEAD705A9C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233" y="324130"/>
            <a:ext cx="905587" cy="774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loud Blanco Sticker">
            <a:extLst>
              <a:ext uri="{FF2B5EF4-FFF2-40B4-BE49-F238E27FC236}">
                <a16:creationId xmlns="" xmlns:a16="http://schemas.microsoft.com/office/drawing/2014/main" id="{E3522A6D-4209-4F8C-B155-EF0D1B8729E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091" y="-129500"/>
            <a:ext cx="1183492" cy="101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artoon Hot Air Balloon Sticker">
            <a:extLst>
              <a:ext uri="{FF2B5EF4-FFF2-40B4-BE49-F238E27FC236}">
                <a16:creationId xmlns="" xmlns:a16="http://schemas.microsoft.com/office/drawing/2014/main" id="{4B52CF60-AB66-4A33-B3DC-C1BB7F910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8275">
            <a:off x="290731" y="-232446"/>
            <a:ext cx="1875871" cy="334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ADB792E7-30CC-4638-BF94-66BA578E5B89}"/>
              </a:ext>
            </a:extLst>
          </p:cNvPr>
          <p:cNvSpPr txBox="1"/>
          <p:nvPr/>
        </p:nvSpPr>
        <p:spPr>
          <a:xfrm>
            <a:off x="329833" y="6093009"/>
            <a:ext cx="681820" cy="328695"/>
          </a:xfrm>
          <a:prstGeom prst="rect">
            <a:avLst/>
          </a:prstGeom>
          <a:noFill/>
        </p:spPr>
        <p:txBody>
          <a:bodyPr wrap="square" lIns="51195" tIns="25598" rIns="51195" bIns="25598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j-lt"/>
              </a:rPr>
              <a:t>START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38362D1C-76EA-483B-B030-15607195F9C5}"/>
              </a:ext>
            </a:extLst>
          </p:cNvPr>
          <p:cNvSpPr txBox="1"/>
          <p:nvPr/>
        </p:nvSpPr>
        <p:spPr>
          <a:xfrm>
            <a:off x="2450407" y="1368752"/>
            <a:ext cx="6686666" cy="1194188"/>
          </a:xfrm>
          <a:prstGeom prst="rect">
            <a:avLst/>
          </a:prstGeom>
          <a:noFill/>
        </p:spPr>
        <p:txBody>
          <a:bodyPr wrap="square" lIns="51195" tIns="25598" rIns="51195" bIns="2559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Biển đảo vùng Bắc Trung Bộ thuận lợi cho việc: </a:t>
            </a:r>
            <a:endParaRPr lang="en-US" sz="32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="" xmlns:a16="http://schemas.microsoft.com/office/drawing/2014/main" id="{75DF3364-5816-47A9-9C9C-6A62AF284E90}"/>
              </a:ext>
            </a:extLst>
          </p:cNvPr>
          <p:cNvSpPr/>
          <p:nvPr/>
        </p:nvSpPr>
        <p:spPr>
          <a:xfrm>
            <a:off x="3671927" y="285906"/>
            <a:ext cx="3945517" cy="85122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195" tIns="25598" rIns="51195" bIns="25598" rtlCol="0" anchor="ctr"/>
          <a:lstStyle/>
          <a:p>
            <a:pPr algn="ctr"/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Câu 4: </a:t>
            </a:r>
            <a:endParaRPr lang="en-US" sz="3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50407" y="4095974"/>
            <a:ext cx="4572000" cy="6093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C. Sản xuất muối</a:t>
            </a:r>
            <a:endParaRPr lang="en-US" sz="28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0978" y="3486576"/>
            <a:ext cx="4572000" cy="6093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B. Trồng rừng ngập mặn</a:t>
            </a:r>
            <a:endParaRPr lang="en-US" sz="28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23170" y="2806270"/>
            <a:ext cx="4572000" cy="56425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A. Nuôi cá nước lạnh </a:t>
            </a:r>
            <a:endParaRPr lang="en-US" sz="28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16242" y="4705372"/>
            <a:ext cx="5866577" cy="564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D.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D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u lịch biển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01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toon Hot Air Balloon Sticker">
            <a:extLst>
              <a:ext uri="{FF2B5EF4-FFF2-40B4-BE49-F238E27FC236}">
                <a16:creationId xmlns="" xmlns:a16="http://schemas.microsoft.com/office/drawing/2014/main" id="{1FA7B94A-BD10-4F79-93AF-534D3CA25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1459">
            <a:off x="-221874" y="2544378"/>
            <a:ext cx="1230826" cy="219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loud Blanco Sticker">
            <a:extLst>
              <a:ext uri="{FF2B5EF4-FFF2-40B4-BE49-F238E27FC236}">
                <a16:creationId xmlns="" xmlns:a16="http://schemas.microsoft.com/office/drawing/2014/main" id="{486489A6-3260-4DE2-87FC-123786E8B44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543" y="85203"/>
            <a:ext cx="1156435" cy="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loud Blanco Sticker">
            <a:extLst>
              <a:ext uri="{FF2B5EF4-FFF2-40B4-BE49-F238E27FC236}">
                <a16:creationId xmlns="" xmlns:a16="http://schemas.microsoft.com/office/drawing/2014/main" id="{D5493E98-E20B-41CE-8034-6B613E02508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174" y="913066"/>
            <a:ext cx="1230522" cy="1052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loud Blanco Sticker">
            <a:extLst>
              <a:ext uri="{FF2B5EF4-FFF2-40B4-BE49-F238E27FC236}">
                <a16:creationId xmlns="" xmlns:a16="http://schemas.microsoft.com/office/drawing/2014/main" id="{9BBBC41B-3243-4905-8F16-8AD8050E291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665" y="111245"/>
            <a:ext cx="1552455" cy="13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loud Blanco Sticker">
            <a:extLst>
              <a:ext uri="{FF2B5EF4-FFF2-40B4-BE49-F238E27FC236}">
                <a16:creationId xmlns="" xmlns:a16="http://schemas.microsoft.com/office/drawing/2014/main" id="{6B0F5BBE-8E87-43D7-8AEB-FBEAD705A9C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233" y="324130"/>
            <a:ext cx="905587" cy="774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loud Blanco Sticker">
            <a:extLst>
              <a:ext uri="{FF2B5EF4-FFF2-40B4-BE49-F238E27FC236}">
                <a16:creationId xmlns="" xmlns:a16="http://schemas.microsoft.com/office/drawing/2014/main" id="{E3522A6D-4209-4F8C-B155-EF0D1B8729E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091" y="-129500"/>
            <a:ext cx="1183492" cy="101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artoon Hot Air Balloon Sticker">
            <a:extLst>
              <a:ext uri="{FF2B5EF4-FFF2-40B4-BE49-F238E27FC236}">
                <a16:creationId xmlns="" xmlns:a16="http://schemas.microsoft.com/office/drawing/2014/main" id="{4B52CF60-AB66-4A33-B3DC-C1BB7F910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8275">
            <a:off x="-90269" y="-534766"/>
            <a:ext cx="1875871" cy="334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ADB792E7-30CC-4638-BF94-66BA578E5B89}"/>
              </a:ext>
            </a:extLst>
          </p:cNvPr>
          <p:cNvSpPr txBox="1"/>
          <p:nvPr/>
        </p:nvSpPr>
        <p:spPr>
          <a:xfrm>
            <a:off x="329833" y="6093009"/>
            <a:ext cx="681820" cy="328695"/>
          </a:xfrm>
          <a:prstGeom prst="rect">
            <a:avLst/>
          </a:prstGeom>
          <a:noFill/>
        </p:spPr>
        <p:txBody>
          <a:bodyPr wrap="square" lIns="51195" tIns="25598" rIns="51195" bIns="25598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j-lt"/>
              </a:rPr>
              <a:t>START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38362D1C-76EA-483B-B030-15607195F9C5}"/>
              </a:ext>
            </a:extLst>
          </p:cNvPr>
          <p:cNvSpPr txBox="1"/>
          <p:nvPr/>
        </p:nvSpPr>
        <p:spPr>
          <a:xfrm>
            <a:off x="2133600" y="1368752"/>
            <a:ext cx="7003473" cy="1233558"/>
          </a:xfrm>
          <a:prstGeom prst="rect">
            <a:avLst/>
          </a:prstGeom>
          <a:noFill/>
        </p:spPr>
        <p:txBody>
          <a:bodyPr wrap="square" lIns="51195" tIns="25598" rIns="51195" bIns="2559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Nhiệm vụ cần đạt lên hàng đầu ở Bắc Trung Bộ là: </a:t>
            </a:r>
            <a:endParaRPr lang="en-US" sz="32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="" xmlns:a16="http://schemas.microsoft.com/office/drawing/2014/main" id="{75DF3364-5816-47A9-9C9C-6A62AF284E90}"/>
              </a:ext>
            </a:extLst>
          </p:cNvPr>
          <p:cNvSpPr/>
          <p:nvPr/>
        </p:nvSpPr>
        <p:spPr>
          <a:xfrm>
            <a:off x="3671927" y="285906"/>
            <a:ext cx="3945517" cy="85122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195" tIns="25598" rIns="51195" bIns="25598" rtlCol="0" anchor="ctr"/>
          <a:lstStyle/>
          <a:p>
            <a:pPr algn="ctr"/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Câu 5: </a:t>
            </a:r>
            <a:endParaRPr lang="en-US" sz="3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50407" y="4095974"/>
            <a:ext cx="4572000" cy="6093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C. Phòng chống thiên tai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0978" y="3486576"/>
            <a:ext cx="4572000" cy="6093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B. Bảo vệ môi trường</a:t>
            </a:r>
            <a:endParaRPr lang="en-US" sz="28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23170" y="2806270"/>
            <a:ext cx="4572000" cy="6093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A. Phát triển nông nghiệp</a:t>
            </a:r>
            <a:endParaRPr lang="en-US" sz="28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16242" y="4705372"/>
            <a:ext cx="5866577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D. Phát triển du lịch biển</a:t>
            </a:r>
            <a:endParaRPr lang="en-US" sz="28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7866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47978" y="-61232"/>
            <a:ext cx="5337402" cy="7116536"/>
          </a:xfrm>
          <a:custGeom>
            <a:avLst/>
            <a:gdLst/>
            <a:ahLst/>
            <a:cxnLst/>
            <a:rect l="l" t="t" r="r" b="b"/>
            <a:pathLst>
              <a:path w="10674804" h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5207354" y="-129268"/>
            <a:ext cx="5337402" cy="7116536"/>
          </a:xfrm>
          <a:custGeom>
            <a:avLst/>
            <a:gdLst/>
            <a:ahLst/>
            <a:cxnLst/>
            <a:rect l="l" t="t" r="r" b="b"/>
            <a:pathLst>
              <a:path w="10674804" h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4" name="Group 4"/>
          <p:cNvGrpSpPr/>
          <p:nvPr/>
        </p:nvGrpSpPr>
        <p:grpSpPr>
          <a:xfrm>
            <a:off x="575582" y="1661272"/>
            <a:ext cx="7992836" cy="4212718"/>
            <a:chOff x="0" y="0"/>
            <a:chExt cx="4210218" cy="1664283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4210218" cy="1664283"/>
            </a:xfrm>
            <a:custGeom>
              <a:avLst/>
              <a:gdLst/>
              <a:ahLst/>
              <a:cxnLst/>
              <a:rect l="l" t="t" r="r" b="b"/>
              <a:pathLst>
                <a:path w="4210218" h="1664283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>
              <a:solidFill>
                <a:srgbClr val="CFCF5A"/>
              </a:solidFill>
            </a:ln>
          </p:spPr>
        </p:sp>
        <p:sp>
          <p:nvSpPr>
            <p:cNvPr id="6" name="TextBox 6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378"/>
                </a:lnSpc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 rot="88316">
            <a:off x="2768817" y="1127247"/>
            <a:ext cx="4877075" cy="1556093"/>
            <a:chOff x="0" y="0"/>
            <a:chExt cx="2429294" cy="67043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429294" cy="670430"/>
            </a:xfrm>
            <a:custGeom>
              <a:avLst/>
              <a:gdLst/>
              <a:ahLst/>
              <a:cxnLst/>
              <a:rect l="l" t="t" r="r" b="b"/>
              <a:pathLst>
                <a:path w="2429294" h="670430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A2A24E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4922" tIns="54922" rIns="54922" bIns="54922" rtlCol="0" anchor="ctr"/>
            <a:lstStyle/>
            <a:p>
              <a:pPr algn="ctr">
                <a:lnSpc>
                  <a:spcPts val="148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1" name="Freeform 11"/>
          <p:cNvSpPr/>
          <p:nvPr/>
        </p:nvSpPr>
        <p:spPr>
          <a:xfrm rot="21599041">
            <a:off x="2312432" y="1127246"/>
            <a:ext cx="5514423" cy="1556093"/>
          </a:xfrm>
          <a:custGeom>
            <a:avLst/>
            <a:gdLst/>
            <a:ahLst/>
            <a:cxnLst/>
            <a:rect l="l" t="t" r="r" b="b"/>
            <a:pathLst>
              <a:path w="2429294" h="670430">
                <a:moveTo>
                  <a:pt x="0" y="0"/>
                </a:moveTo>
                <a:lnTo>
                  <a:pt x="2429294" y="0"/>
                </a:lnTo>
                <a:lnTo>
                  <a:pt x="2429294" y="670430"/>
                </a:lnTo>
                <a:lnTo>
                  <a:pt x="0" y="67043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lIns="51195" tIns="25598" rIns="51195" bIns="25598"/>
          <a:lstStyle/>
          <a:p>
            <a:endParaRPr lang="en-US"/>
          </a:p>
        </p:txBody>
      </p:sp>
      <p:sp>
        <p:nvSpPr>
          <p:cNvPr id="14" name="Freeform 14"/>
          <p:cNvSpPr/>
          <p:nvPr/>
        </p:nvSpPr>
        <p:spPr>
          <a:xfrm rot="-1062897">
            <a:off x="7868929" y="5078251"/>
            <a:ext cx="1135517" cy="1458967"/>
          </a:xfrm>
          <a:custGeom>
            <a:avLst/>
            <a:gdLst/>
            <a:ahLst/>
            <a:cxnLst/>
            <a:rect l="l" t="t" r="r" b="b"/>
            <a:pathLst>
              <a:path w="2271034" h="2188451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750316" y="1261656"/>
            <a:ext cx="1193581" cy="1556719"/>
          </a:xfrm>
          <a:custGeom>
            <a:avLst/>
            <a:gdLst/>
            <a:ahLst/>
            <a:cxnLst/>
            <a:rect l="l" t="t" r="r" b="b"/>
            <a:pathLst>
              <a:path w="2387161" h="2335078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 rot="1635">
            <a:off x="2524341" y="607812"/>
            <a:ext cx="5652800" cy="16987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885"/>
              </a:lnSpc>
            </a:pPr>
            <a:endParaRPr lang="en-US" sz="5000" b="1" dirty="0" smtClean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ts val="6885"/>
              </a:lnSpc>
            </a:pPr>
            <a:r>
              <a:rPr lang="en-US" sz="50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TIẾT 24- </a:t>
            </a:r>
            <a:r>
              <a:rPr lang="vi-VN" sz="50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50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1C25C05-ECA0-4988-B562-57162608FA96}"/>
              </a:ext>
            </a:extLst>
          </p:cNvPr>
          <p:cNvSpPr txBox="1"/>
          <p:nvPr/>
        </p:nvSpPr>
        <p:spPr>
          <a:xfrm>
            <a:off x="769941" y="3073491"/>
            <a:ext cx="7604118" cy="7694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47"/>
              </a:lnSpc>
            </a:pPr>
            <a:r>
              <a:rPr lang="en-US" sz="56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BẮC TRUNG BỘ</a:t>
            </a:r>
            <a:endParaRPr lang="vi-VN" sz="5600" b="1" dirty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9546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851222"/>
              </p:ext>
            </p:extLst>
          </p:nvPr>
        </p:nvGraphicFramePr>
        <p:xfrm>
          <a:off x="152400" y="152400"/>
          <a:ext cx="8686800" cy="656665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90800"/>
                <a:gridCol w="2743200"/>
                <a:gridCol w="3352800"/>
              </a:tblGrid>
              <a:tr h="53643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ĐKTN và TNTN</a:t>
                      </a: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Đặc điểm</a:t>
                      </a: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Thế mạnh phát triển  kinh tế</a:t>
                      </a: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  <a:tr h="989673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Địa hình, đất</a:t>
                      </a: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  <a:tr h="73168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 hậu</a:t>
                      </a:r>
                      <a:endParaRPr lang="en-US" sz="36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  <a:tr h="98967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Nguồn nước</a:t>
                      </a:r>
                      <a:endParaRPr lang="en-US" sz="36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  <a:tr h="74844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 </a:t>
                      </a:r>
                      <a:r>
                        <a:rPr lang="en-US" sz="3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7913" marR="37913" marT="0" marB="0"/>
                </a:tc>
              </a:tr>
              <a:tr h="73168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Khoáng sản</a:t>
                      </a:r>
                      <a:endParaRPr lang="en-US" sz="36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  <a:tr h="73168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Biển, đảo</a:t>
                      </a:r>
                      <a:endParaRPr lang="en-US" sz="3600" b="1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36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7169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521370"/>
              </p:ext>
            </p:extLst>
          </p:nvPr>
        </p:nvGraphicFramePr>
        <p:xfrm>
          <a:off x="228600" y="228600"/>
          <a:ext cx="8686800" cy="6233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81405"/>
                <a:gridCol w="3790919"/>
                <a:gridCol w="3714476"/>
              </a:tblGrid>
              <a:tr h="53643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ĐKTN và TNTN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Đặc điểm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Thế mạnh phát triển  kinh tế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  <a:tr h="98967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Địa hình, đất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Phía tây: đồi núi, đất feralit đỏ vàng;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Ở giữa: đồng bằng chuyển tiếp, đất phù sa và các cồn cát;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Phía đông: biển, thềm lục địa, đảo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Phát triển nông nghiệp, lâm nghiệp, thuỷ sản; hoạt động du lịch.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  <a:tr h="73168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 hậu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Khí hậu nhiệt đới ẩm gió mùa, có mùa đông lạnh.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Phân hóa giữa phía đông với phía tây và theo độ cao địa hình.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phát triển nông nghiệp nhiệt đới, cơ cấu sản phẩm đa dạng.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  <a:tr h="98967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Nguồn nước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Mạng lưới sông ngòi dày dặc, ngắn, dốc.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Nhiều hồ, đầm: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Nguồn nước khoáng: Sơn Kim, Suối Bang, Thanh Tân,...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Có giá trị  về thuỷ điện, thuỷ lợi.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-Phát triển nuôi trồng thuỷ sản và du lịch.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Có giá trị trong công nghiệp và du lịch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388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412599"/>
              </p:ext>
            </p:extLst>
          </p:nvPr>
        </p:nvGraphicFramePr>
        <p:xfrm>
          <a:off x="304800" y="152400"/>
          <a:ext cx="8686800" cy="5103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81405"/>
                <a:gridCol w="3790919"/>
                <a:gridCol w="3714476"/>
              </a:tblGrid>
              <a:tr h="124766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 vật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HST rừng đa dạng: rừng nhiệt đới ẩm, rừng cận nhiệt đới.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Rừng có một số loài gỗ quý như lim, táu,...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Rừng phòng hộ - Khu bảo tồn thiên nhiên, vườn quốc gia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Phát triển lâm nghiệp, công nghiệp khai thác và chế biến gỗ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Phòng, chống và giảm nhẹ tác hại của thiên tai.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Du lịch sinh thái.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  <a:tr h="73168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Khoáng sản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Khá 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phong phú.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Một số loại có trữ lượng lớn: sắt, đá vôi, crôm, thiếc, ti-tan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phát triển công nghiệp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  <a:tr h="73168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Biển, đảo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Vùng biển rộng, đường bờ biển kéo dài.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Hệ thống các đảo, đầm phá, vũng vịnh, bãi tắm đẹp,...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Thuận lợi cho xây dựng cảng biển, phát triển du lịch biển, đánh bắt và nuôi trồng thuỷ sản, phát triển công nghiệp và dịch vụ biển.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81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982036"/>
              </p:ext>
            </p:extLst>
          </p:nvPr>
        </p:nvGraphicFramePr>
        <p:xfrm>
          <a:off x="228600" y="228600"/>
          <a:ext cx="8466125" cy="70974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81405"/>
                <a:gridCol w="4000195"/>
                <a:gridCol w="3284525"/>
              </a:tblGrid>
              <a:tr h="53643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ĐKTN và TNTN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Đặc điểm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Thế mạnh phát triển  kinh tế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  <a:tr h="201168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Địa hình, đất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Phía tây: đồi núi, đất feralit đỏ vàng;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Ở giữa: đồng bằng chuyển tiếp, đất phù sa và các cồn cát;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Phía 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đông: biển, thềm lục địa, 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đảo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 điểm)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Phát triển nông nghiệp, lâm nghiệp, thuỷ sản; hoạt động du lịch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( 1 điểm)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  <a:tr h="73168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 hậu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Khí hậu nhiệt đới ẩm gió mùa, có mùa đông lạnh.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Phân 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hóa giữa phía đông với phía tây và theo độ cao địa hình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( 1 điểm)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phát triển nông nghiệp nhiệt đới, cơ cấu sản phẩm đa dạng.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( 1 điểm)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  <a:tr h="98967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Nguồn nước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Mạng lưới sông ngòi dày dặc, ngắn, dốc.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Nhiều hồ, đầm: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Nguồn nước khoáng: Sơn Kim, Suối Bang, Thanh Tân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,...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( 1 điểm)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Có giá trị  về thuỷ điện, thuỷ lợi.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-Phát triển nuôi trồng thuỷ sản và du lịch.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Có giá trị trong công nghiệp và du 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lịch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( 1 điểm)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082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25456"/>
              </p:ext>
            </p:extLst>
          </p:nvPr>
        </p:nvGraphicFramePr>
        <p:xfrm>
          <a:off x="304800" y="152400"/>
          <a:ext cx="8686800" cy="54058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81405"/>
                <a:gridCol w="3790919"/>
                <a:gridCol w="3714476"/>
              </a:tblGrid>
              <a:tr h="124766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 vật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HST rừng đa dạng: rừng nhiệt đới ẩm, rừng cận nhiệt đới.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Rừng có một số loài gỗ quý như lim, táu,...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Rừng phòng hộ - Khu bảo tồn thiên nhiên, vườn quốc 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( 1 điểm)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Phát triển lâm nghiệp, công nghiệp khai thác và chế biến gỗ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Phòng, chống và giảm nhẹ tác hại của thiên tai.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Du lịch sinh thái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( 1 điểm)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  <a:tr h="73168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Khoáng sản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Khá 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phong phú.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Một số loại có trữ lượng lớn: sắt, đá vôi, crôm, thiếc, 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ti-tan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(0,5 điểm)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phát triển công 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nghiệp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(0,5 điểm)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  <a:tr h="73168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Biển, đảo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Vùng biển rộng, đường bờ biển kéo dài.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Hệ thống các đảo, đầm phá, vũng vịnh, bãi tắm đẹp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,...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(0,5 điểm)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Thuận lợi cho xây dựng cảng biển, phát triển du lịch biển, đánh bắt và nuôi trồng thuỷ sản, phát triển công nghiệp và dịch vụ biển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sz="2000" b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(0,5 điểm)</a:t>
                      </a:r>
                      <a:r>
                        <a:rPr lang="en-US" sz="2000" b="1" baseline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913" marR="379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33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="" xmlns:a16="http://schemas.microsoft.com/office/drawing/2014/main" id="{F93DD779-C71B-42BA-952E-FC4CC0A75FC6}"/>
              </a:ext>
            </a:extLst>
          </p:cNvPr>
          <p:cNvSpPr/>
          <p:nvPr/>
        </p:nvSpPr>
        <p:spPr>
          <a:xfrm>
            <a:off x="3571271" y="76200"/>
            <a:ext cx="5279396" cy="1074381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609630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  <a:p>
            <a:pPr algn="just"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hiện tượng khí tượng cực đoan ngày càng tăng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lvl="0" algn="just" defTabSz="609630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="" xmlns:a16="http://schemas.microsoft.com/office/drawing/2014/main" id="{28C123AD-124E-43CA-B4A7-FDFE7993C94D}"/>
              </a:ext>
            </a:extLst>
          </p:cNvPr>
          <p:cNvSpPr/>
          <p:nvPr/>
        </p:nvSpPr>
        <p:spPr>
          <a:xfrm>
            <a:off x="154623" y="1343272"/>
            <a:ext cx="1279201" cy="2948830"/>
          </a:xfrm>
          <a:prstGeom prst="round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Biến đối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khí hậu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ectangle: Rounded Corners 76">
            <a:extLst>
              <a:ext uri="{FF2B5EF4-FFF2-40B4-BE49-F238E27FC236}">
                <a16:creationId xmlns="" xmlns:a16="http://schemas.microsoft.com/office/drawing/2014/main" id="{A4F9F7B5-59B9-4C3C-AD4D-D148BFAEA433}"/>
              </a:ext>
            </a:extLst>
          </p:cNvPr>
          <p:cNvSpPr/>
          <p:nvPr/>
        </p:nvSpPr>
        <p:spPr>
          <a:xfrm>
            <a:off x="1739824" y="1326597"/>
            <a:ext cx="1264637" cy="1493114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Biểu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hiện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7" name="Rectangle: Rounded Corners 66">
            <a:extLst>
              <a:ext uri="{FF2B5EF4-FFF2-40B4-BE49-F238E27FC236}">
                <a16:creationId xmlns="" xmlns:a16="http://schemas.microsoft.com/office/drawing/2014/main" id="{3A5AE7E3-A38E-867D-1169-1F1B85A057ED}"/>
              </a:ext>
            </a:extLst>
          </p:cNvPr>
          <p:cNvSpPr/>
          <p:nvPr/>
        </p:nvSpPr>
        <p:spPr>
          <a:xfrm>
            <a:off x="3541708" y="1326597"/>
            <a:ext cx="5275724" cy="1019134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Nắng nóng ngày </a:t>
            </a:r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càng gay gắt; mùa đông ngắn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: Rounded Corners 82">
            <a:extLst>
              <a:ext uri="{FF2B5EF4-FFF2-40B4-BE49-F238E27FC236}">
                <a16:creationId xmlns="" xmlns:a16="http://schemas.microsoft.com/office/drawing/2014/main" id="{4CEF5862-9BE7-C6DA-418A-91C3B1B0EFB0}"/>
              </a:ext>
            </a:extLst>
          </p:cNvPr>
          <p:cNvSpPr/>
          <p:nvPr/>
        </p:nvSpPr>
        <p:spPr>
          <a:xfrm>
            <a:off x="1739824" y="4292102"/>
            <a:ext cx="1264637" cy="1180526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6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Giảipháp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Rectangle: Rounded Corners 69">
            <a:extLst>
              <a:ext uri="{FF2B5EF4-FFF2-40B4-BE49-F238E27FC236}">
                <a16:creationId xmlns="" xmlns:a16="http://schemas.microsoft.com/office/drawing/2014/main" id="{471ED3F4-C71A-B8E7-CA87-AD12B239BC8F}"/>
              </a:ext>
            </a:extLst>
          </p:cNvPr>
          <p:cNvSpPr/>
          <p:nvPr/>
        </p:nvSpPr>
        <p:spPr>
          <a:xfrm>
            <a:off x="3541708" y="2548770"/>
            <a:ext cx="5496529" cy="805614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ão ngày </a:t>
            </a:r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càng 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nhiều và mạnh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Rectangle: Rounded Corners 72">
            <a:extLst>
              <a:ext uri="{FF2B5EF4-FFF2-40B4-BE49-F238E27FC236}">
                <a16:creationId xmlns="" xmlns:a16="http://schemas.microsoft.com/office/drawing/2014/main" id="{8D21794F-CD5F-146F-88B8-7E3D84462679}"/>
              </a:ext>
            </a:extLst>
          </p:cNvPr>
          <p:cNvSpPr/>
          <p:nvPr/>
        </p:nvSpPr>
        <p:spPr>
          <a:xfrm>
            <a:off x="3532758" y="3505200"/>
            <a:ext cx="5611241" cy="1676400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 dụng khoa học kĩ thuật vào cuộc sống: tiết kiệm năng lượng; sử dụng năng lượng sạch...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Rectangle: Rounded Corners 79">
            <a:extLst>
              <a:ext uri="{FF2B5EF4-FFF2-40B4-BE49-F238E27FC236}">
                <a16:creationId xmlns="" xmlns:a16="http://schemas.microsoft.com/office/drawing/2014/main" id="{1981867F-3279-5130-D47A-B27BDA7669B8}"/>
              </a:ext>
            </a:extLst>
          </p:cNvPr>
          <p:cNvSpPr/>
          <p:nvPr/>
        </p:nvSpPr>
        <p:spPr>
          <a:xfrm>
            <a:off x="3525484" y="5334000"/>
            <a:ext cx="5259295" cy="1313543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Bảo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vệ môi trường; trồng và bảo vệ cây xanh...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0" name="Connector: Curved 89">
            <a:extLst>
              <a:ext uri="{FF2B5EF4-FFF2-40B4-BE49-F238E27FC236}">
                <a16:creationId xmlns="" xmlns:a16="http://schemas.microsoft.com/office/drawing/2014/main" id="{07265E1E-485F-1922-7FB3-CE515EC271B4}"/>
              </a:ext>
            </a:extLst>
          </p:cNvPr>
          <p:cNvCxnSpPr>
            <a:cxnSpLocks/>
            <a:stCxn id="33" idx="3"/>
            <a:endCxn id="77" idx="1"/>
          </p:cNvCxnSpPr>
          <p:nvPr/>
        </p:nvCxnSpPr>
        <p:spPr>
          <a:xfrm flipV="1">
            <a:off x="1433824" y="2073154"/>
            <a:ext cx="306000" cy="744533"/>
          </a:xfrm>
          <a:prstGeom prst="curvedConnector3">
            <a:avLst>
              <a:gd name="adj1" fmla="val 50000"/>
            </a:avLst>
          </a:prstGeom>
          <a:ln w="38100">
            <a:solidFill>
              <a:srgbClr val="FF0066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Curved 94">
            <a:extLst>
              <a:ext uri="{FF2B5EF4-FFF2-40B4-BE49-F238E27FC236}">
                <a16:creationId xmlns="" xmlns:a16="http://schemas.microsoft.com/office/drawing/2014/main" id="{7CD39065-628C-9D70-53BA-5D03BEC602FD}"/>
              </a:ext>
            </a:extLst>
          </p:cNvPr>
          <p:cNvCxnSpPr>
            <a:cxnSpLocks/>
            <a:stCxn id="33" idx="3"/>
            <a:endCxn id="83" idx="1"/>
          </p:cNvCxnSpPr>
          <p:nvPr/>
        </p:nvCxnSpPr>
        <p:spPr>
          <a:xfrm>
            <a:off x="1433824" y="2817687"/>
            <a:ext cx="306000" cy="2064678"/>
          </a:xfrm>
          <a:prstGeom prst="curvedConnector3">
            <a:avLst>
              <a:gd name="adj1" fmla="val 50000"/>
            </a:avLst>
          </a:prstGeom>
          <a:ln w="38100">
            <a:solidFill>
              <a:srgbClr val="FF0066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or: Curved 95">
            <a:extLst>
              <a:ext uri="{FF2B5EF4-FFF2-40B4-BE49-F238E27FC236}">
                <a16:creationId xmlns="" xmlns:a16="http://schemas.microsoft.com/office/drawing/2014/main" id="{E5E788BB-1513-C91A-E7E1-A114E80957DF}"/>
              </a:ext>
            </a:extLst>
          </p:cNvPr>
          <p:cNvCxnSpPr>
            <a:cxnSpLocks/>
            <a:stCxn id="77" idx="3"/>
            <a:endCxn id="70" idx="1"/>
          </p:cNvCxnSpPr>
          <p:nvPr/>
        </p:nvCxnSpPr>
        <p:spPr>
          <a:xfrm>
            <a:off x="3004461" y="2073154"/>
            <a:ext cx="537247" cy="878423"/>
          </a:xfrm>
          <a:prstGeom prst="curvedConnector3">
            <a:avLst>
              <a:gd name="adj1" fmla="val 50000"/>
            </a:avLst>
          </a:prstGeom>
          <a:ln w="38100">
            <a:solidFill>
              <a:srgbClr val="CD39AD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or: Curved 97">
            <a:extLst>
              <a:ext uri="{FF2B5EF4-FFF2-40B4-BE49-F238E27FC236}">
                <a16:creationId xmlns="" xmlns:a16="http://schemas.microsoft.com/office/drawing/2014/main" id="{5AC1BE83-317E-D136-B8F2-335D208F16DE}"/>
              </a:ext>
            </a:extLst>
          </p:cNvPr>
          <p:cNvCxnSpPr>
            <a:cxnSpLocks/>
            <a:stCxn id="77" idx="3"/>
            <a:endCxn id="67" idx="1"/>
          </p:cNvCxnSpPr>
          <p:nvPr/>
        </p:nvCxnSpPr>
        <p:spPr>
          <a:xfrm flipV="1">
            <a:off x="3004461" y="1836164"/>
            <a:ext cx="537247" cy="236990"/>
          </a:xfrm>
          <a:prstGeom prst="curvedConnector3">
            <a:avLst>
              <a:gd name="adj1" fmla="val 50000"/>
            </a:avLst>
          </a:prstGeom>
          <a:ln w="38100">
            <a:solidFill>
              <a:srgbClr val="CD39AD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or: Curved 104">
            <a:extLst>
              <a:ext uri="{FF2B5EF4-FFF2-40B4-BE49-F238E27FC236}">
                <a16:creationId xmlns="" xmlns:a16="http://schemas.microsoft.com/office/drawing/2014/main" id="{4CBB529E-961F-574C-1ECD-0FE88BB99E47}"/>
              </a:ext>
            </a:extLst>
          </p:cNvPr>
          <p:cNvCxnSpPr>
            <a:cxnSpLocks/>
            <a:stCxn id="83" idx="3"/>
            <a:endCxn id="73" idx="1"/>
          </p:cNvCxnSpPr>
          <p:nvPr/>
        </p:nvCxnSpPr>
        <p:spPr>
          <a:xfrm flipV="1">
            <a:off x="3004461" y="4343400"/>
            <a:ext cx="528297" cy="538965"/>
          </a:xfrm>
          <a:prstGeom prst="curvedConnector3">
            <a:avLst>
              <a:gd name="adj1" fmla="val 50000"/>
            </a:avLst>
          </a:prstGeom>
          <a:ln w="38100">
            <a:solidFill>
              <a:srgbClr val="FF0066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or: Curved 115">
            <a:extLst>
              <a:ext uri="{FF2B5EF4-FFF2-40B4-BE49-F238E27FC236}">
                <a16:creationId xmlns="" xmlns:a16="http://schemas.microsoft.com/office/drawing/2014/main" id="{C46206C6-77C6-4E1B-4E45-9D0059E88B2A}"/>
              </a:ext>
            </a:extLst>
          </p:cNvPr>
          <p:cNvCxnSpPr>
            <a:cxnSpLocks/>
            <a:stCxn id="83" idx="3"/>
            <a:endCxn id="80" idx="1"/>
          </p:cNvCxnSpPr>
          <p:nvPr/>
        </p:nvCxnSpPr>
        <p:spPr>
          <a:xfrm>
            <a:off x="3004461" y="4882365"/>
            <a:ext cx="521023" cy="1108407"/>
          </a:xfrm>
          <a:prstGeom prst="curvedConnector3">
            <a:avLst>
              <a:gd name="adj1" fmla="val 50000"/>
            </a:avLst>
          </a:prstGeom>
          <a:ln w="38100">
            <a:solidFill>
              <a:srgbClr val="FF0066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Curved 43">
            <a:extLst>
              <a:ext uri="{FF2B5EF4-FFF2-40B4-BE49-F238E27FC236}">
                <a16:creationId xmlns="" xmlns:a16="http://schemas.microsoft.com/office/drawing/2014/main" id="{13C695D7-C2FD-3C8C-BB68-F49FFB03C0A5}"/>
              </a:ext>
            </a:extLst>
          </p:cNvPr>
          <p:cNvCxnSpPr>
            <a:stCxn id="77" idx="3"/>
            <a:endCxn id="23" idx="1"/>
          </p:cNvCxnSpPr>
          <p:nvPr/>
        </p:nvCxnSpPr>
        <p:spPr>
          <a:xfrm flipV="1">
            <a:off x="3004461" y="613391"/>
            <a:ext cx="566810" cy="1459763"/>
          </a:xfrm>
          <a:prstGeom prst="curvedConnector3">
            <a:avLst/>
          </a:prstGeom>
          <a:ln w="38100">
            <a:solidFill>
              <a:srgbClr val="CD39AD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0497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77" grpId="0" animBg="1"/>
      <p:bldP spid="67" grpId="0" animBg="1"/>
      <p:bldP spid="83" grpId="0" animBg="1"/>
      <p:bldP spid="70" grpId="0" animBg="1"/>
      <p:bldP spid="73" grpId="0" animBg="1"/>
      <p:bldP spid="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toon Hot Air Balloon Sticker">
            <a:extLst>
              <a:ext uri="{FF2B5EF4-FFF2-40B4-BE49-F238E27FC236}">
                <a16:creationId xmlns="" xmlns:a16="http://schemas.microsoft.com/office/drawing/2014/main" id="{1FA7B94A-BD10-4F79-93AF-534D3CA25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1459">
            <a:off x="17845" y="2117267"/>
            <a:ext cx="1230826" cy="219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loud Blanco Sticker">
            <a:extLst>
              <a:ext uri="{FF2B5EF4-FFF2-40B4-BE49-F238E27FC236}">
                <a16:creationId xmlns="" xmlns:a16="http://schemas.microsoft.com/office/drawing/2014/main" id="{486489A6-3260-4DE2-87FC-123786E8B44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543" y="85203"/>
            <a:ext cx="1156435" cy="98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loud Blanco Sticker">
            <a:extLst>
              <a:ext uri="{FF2B5EF4-FFF2-40B4-BE49-F238E27FC236}">
                <a16:creationId xmlns="" xmlns:a16="http://schemas.microsoft.com/office/drawing/2014/main" id="{D5493E98-E20B-41CE-8034-6B613E02508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962" y="111246"/>
            <a:ext cx="653829" cy="55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loud Blanco Sticker">
            <a:extLst>
              <a:ext uri="{FF2B5EF4-FFF2-40B4-BE49-F238E27FC236}">
                <a16:creationId xmlns="" xmlns:a16="http://schemas.microsoft.com/office/drawing/2014/main" id="{9BBBC41B-3243-4905-8F16-8AD8050E291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665" y="111245"/>
            <a:ext cx="1552455" cy="132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loud Blanco Sticker">
            <a:extLst>
              <a:ext uri="{FF2B5EF4-FFF2-40B4-BE49-F238E27FC236}">
                <a16:creationId xmlns="" xmlns:a16="http://schemas.microsoft.com/office/drawing/2014/main" id="{6B0F5BBE-8E87-43D7-8AEB-FBEAD705A9C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233" y="324130"/>
            <a:ext cx="905587" cy="774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loud Blanco Sticker">
            <a:extLst>
              <a:ext uri="{FF2B5EF4-FFF2-40B4-BE49-F238E27FC236}">
                <a16:creationId xmlns="" xmlns:a16="http://schemas.microsoft.com/office/drawing/2014/main" id="{E3522A6D-4209-4F8C-B155-EF0D1B8729E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091" y="-129500"/>
            <a:ext cx="1183492" cy="101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artoon Hot Air Balloon Sticker">
            <a:extLst>
              <a:ext uri="{FF2B5EF4-FFF2-40B4-BE49-F238E27FC236}">
                <a16:creationId xmlns="" xmlns:a16="http://schemas.microsoft.com/office/drawing/2014/main" id="{4B52CF60-AB66-4A33-B3DC-C1BB7F910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8275">
            <a:off x="880170" y="68533"/>
            <a:ext cx="1875871" cy="334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7E34ED0C-4314-4056-86CA-B35BE78ACF9B}"/>
              </a:ext>
            </a:extLst>
          </p:cNvPr>
          <p:cNvSpPr txBox="1"/>
          <p:nvPr/>
        </p:nvSpPr>
        <p:spPr>
          <a:xfrm>
            <a:off x="2902438" y="1587014"/>
            <a:ext cx="5956370" cy="1076079"/>
          </a:xfrm>
          <a:prstGeom prst="rect">
            <a:avLst/>
          </a:prstGeom>
          <a:noFill/>
        </p:spPr>
        <p:txBody>
          <a:bodyPr wrap="square" lIns="51195" tIns="25598" rIns="51195" bIns="25598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9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Vị trí địa lí tạo điều kiện cho Bắc Trung Bộ trở thành:</a:t>
            </a:r>
            <a:endParaRPr lang="en-US" sz="29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="" xmlns:a16="http://schemas.microsoft.com/office/drawing/2014/main" id="{42F48D6D-C079-4D82-BFC6-6ABAF8C64B4D}"/>
              </a:ext>
            </a:extLst>
          </p:cNvPr>
          <p:cNvSpPr/>
          <p:nvPr/>
        </p:nvSpPr>
        <p:spPr>
          <a:xfrm>
            <a:off x="3288999" y="324131"/>
            <a:ext cx="4575663" cy="77478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195" tIns="25598" rIns="51195" bIns="25598" rtlCol="0" anchor="ctr"/>
          <a:lstStyle/>
          <a:p>
            <a:pPr algn="ctr"/>
            <a:r>
              <a:rPr lang="en-US" sz="3400" b="1" dirty="0" smtClean="0">
                <a:solidFill>
                  <a:schemeClr val="bg1"/>
                </a:solidFill>
                <a:latin typeface="+mj-lt"/>
              </a:rPr>
              <a:t>Câu 1: </a:t>
            </a:r>
            <a:endParaRPr lang="en-US" sz="3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3676" y="3863759"/>
            <a:ext cx="6299144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. Trung tâm  chính trị của các nước </a:t>
            </a:r>
            <a:endParaRPr lang="en-US" sz="28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3676" y="5124933"/>
            <a:ext cx="7007924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D. Cầu nối giữa Tây Nguyên với Đông Nam Bộ</a:t>
            </a:r>
            <a:endParaRPr lang="en-US" sz="2800" b="1" dirty="0"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74996" y="4515535"/>
            <a:ext cx="7169004" cy="564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C. Cầu nối giữa các vùng, với nước láng giềng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#9Slide03 Roboto Bold" panose="02000000000000000000" pitchFamily="2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3676" y="3314346"/>
            <a:ext cx="5584093" cy="564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A. Trung tâm kinh </a:t>
            </a:r>
            <a:r>
              <a:rPr lang="en-US" sz="2800" b="1" dirty="0" smtClean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tế của </a:t>
            </a:r>
            <a:r>
              <a:rPr lang="en-US" sz="2800" b="1" dirty="0">
                <a:latin typeface="Times New Roman" pitchFamily="18" charset="0"/>
                <a:ea typeface="#9Slide03 Roboto Bold" panose="02000000000000000000" pitchFamily="2" charset="0"/>
                <a:cs typeface="Times New Roman" pitchFamily="18" charset="0"/>
              </a:rPr>
              <a:t>các nước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000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DFFBE0F5-27F1-4478-B58F-C1E28F48F7DE}:25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DFFBE0F5-27F1-4478-B58F-C1E28F48F7DE}:2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DFFBE0F5-27F1-4478-B58F-C1E28F48F7DE}:25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F1D04574-0F3A-4F96-81DF-16CF906A4A65}:26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F1D04574-0F3A-4F96-81DF-16CF906A4A65}:26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994</Words>
  <Application>Microsoft Office PowerPoint</Application>
  <PresentationFormat>On-screen Show (4:3)</PresentationFormat>
  <Paragraphs>137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chipcomputer</dc:creator>
  <cp:lastModifiedBy>chipcomputer</cp:lastModifiedBy>
  <cp:revision>29</cp:revision>
  <dcterms:created xsi:type="dcterms:W3CDTF">2024-12-15T08:52:34Z</dcterms:created>
  <dcterms:modified xsi:type="dcterms:W3CDTF">2024-12-21T08:53:26Z</dcterms:modified>
</cp:coreProperties>
</file>