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59" r:id="rId2"/>
    <p:sldId id="360" r:id="rId3"/>
    <p:sldId id="264" r:id="rId4"/>
    <p:sldId id="265" r:id="rId5"/>
    <p:sldId id="266" r:id="rId6"/>
    <p:sldId id="267" r:id="rId7"/>
    <p:sldId id="268" r:id="rId8"/>
    <p:sldId id="269" r:id="rId9"/>
    <p:sldId id="274" r:id="rId10"/>
    <p:sldId id="357" r:id="rId11"/>
    <p:sldId id="326" r:id="rId12"/>
    <p:sldId id="358" r:id="rId13"/>
    <p:sldId id="320" r:id="rId14"/>
    <p:sldId id="321" r:id="rId15"/>
    <p:sldId id="324" r:id="rId16"/>
    <p:sldId id="356" r:id="rId17"/>
    <p:sldId id="354" r:id="rId18"/>
    <p:sldId id="352" r:id="rId19"/>
    <p:sldId id="353" r:id="rId20"/>
    <p:sldId id="355" r:id="rId21"/>
    <p:sldId id="318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613"/>
    <a:srgbClr val="FFFDFD"/>
    <a:srgbClr val="FCB400"/>
    <a:srgbClr val="43720B"/>
    <a:srgbClr val="391C11"/>
    <a:srgbClr val="C8EAFC"/>
    <a:srgbClr val="92CEEB"/>
    <a:srgbClr val="BDD3EB"/>
    <a:srgbClr val="939FB5"/>
    <a:srgbClr val="4DB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CF1B8-CEC6-41FC-8939-898DD0577F42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69B05-F56D-49E1-8D70-78803AABE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2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7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9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7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4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0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5" Type="http://schemas.openxmlformats.org/officeDocument/2006/relationships/image" Target="../media/image4.gif"/><Relationship Id="rId1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8.xml"/><Relationship Id="rId3" Type="http://schemas.openxmlformats.org/officeDocument/2006/relationships/slide" Target="slide11.xml"/><Relationship Id="rId7" Type="http://schemas.openxmlformats.org/officeDocument/2006/relationships/slide" Target="slide5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7.png"/><Relationship Id="rId4" Type="http://schemas.openxmlformats.org/officeDocument/2006/relationships/image" Target="../media/image4.gif"/><Relationship Id="rId9" Type="http://schemas.openxmlformats.org/officeDocument/2006/relationships/slide" Target="slide6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gif"/><Relationship Id="rId4" Type="http://schemas.openxmlformats.org/officeDocument/2006/relationships/image" Target="../media/image1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62EE7-4C9E-1ABB-4E5F-982A75EB7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CEB228A-2362-74C2-5217-F3159D5FF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230910"/>
            <a:ext cx="11379200" cy="58466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D740258-2CA6-9539-F18D-73469EE83547}"/>
              </a:ext>
            </a:extLst>
          </p:cNvPr>
          <p:cNvSpPr txBox="1"/>
          <p:nvPr/>
        </p:nvSpPr>
        <p:spPr>
          <a:xfrm>
            <a:off x="1348509" y="1595605"/>
            <a:ext cx="9809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MỪNG CÁC THẦY CÔ GIÁO VÀ CÁC BẠN HỌC SINH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MĨ THUẬT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63C4-AE4F-42C4-EC7A-AEB75807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62FFF128-2BF2-5B8C-7323-EDAD6DFB0DBC}"/>
              </a:ext>
            </a:extLst>
          </p:cNvPr>
          <p:cNvSpPr txBox="1"/>
          <p:nvPr/>
        </p:nvSpPr>
        <p:spPr>
          <a:xfrm>
            <a:off x="434108" y="535094"/>
            <a:ext cx="1068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077A75-8CF7-B085-DCA5-4EBF1275F97B}"/>
              </a:ext>
            </a:extLst>
          </p:cNvPr>
          <p:cNvSpPr txBox="1"/>
          <p:nvPr/>
        </p:nvSpPr>
        <p:spPr>
          <a:xfrm>
            <a:off x="1540163" y="1375450"/>
            <a:ext cx="96635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Quai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nắp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miệng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nhiểu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thang,…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37452-53B9-9FC6-0CE1-41D4EFE6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7C06F2-B116-932D-8562-F80BD7114E88}"/>
              </a:ext>
            </a:extLst>
          </p:cNvPr>
          <p:cNvSpPr txBox="1"/>
          <p:nvPr/>
        </p:nvSpPr>
        <p:spPr>
          <a:xfrm>
            <a:off x="1274617" y="173471"/>
            <a:ext cx="92548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43720B"/>
                </a:solidFill>
              </a:rPr>
              <a:t>2. </a:t>
            </a:r>
            <a:r>
              <a:rPr lang="en-US" sz="2800" b="1" dirty="0" err="1">
                <a:solidFill>
                  <a:srgbClr val="43720B"/>
                </a:solidFill>
              </a:rPr>
              <a:t>Cách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thiết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kế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tạo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dáng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túi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đựng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bằng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  <a:r>
              <a:rPr lang="en-US" sz="2800" b="1" dirty="0" err="1">
                <a:solidFill>
                  <a:srgbClr val="43720B"/>
                </a:solidFill>
              </a:rPr>
              <a:t>giấy</a:t>
            </a:r>
            <a:r>
              <a:rPr lang="en-US" sz="2800" b="1" dirty="0">
                <a:solidFill>
                  <a:srgbClr val="43720B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62DC9-EF13-7FFD-C258-2A69217D91F9}"/>
              </a:ext>
            </a:extLst>
          </p:cNvPr>
          <p:cNvSpPr txBox="1"/>
          <p:nvPr/>
        </p:nvSpPr>
        <p:spPr>
          <a:xfrm>
            <a:off x="1371599" y="696691"/>
            <a:ext cx="9254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TRÒ CHƠI:  Ai </a:t>
            </a:r>
            <a:r>
              <a:rPr lang="en-US" sz="2400" b="1" dirty="0" err="1">
                <a:solidFill>
                  <a:srgbClr val="C00000"/>
                </a:solidFill>
              </a:rPr>
              <a:t>nhanh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nhất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6A178-117C-543F-0CB6-D60A2BF07308}"/>
              </a:ext>
            </a:extLst>
          </p:cNvPr>
          <p:cNvSpPr txBox="1"/>
          <p:nvPr/>
        </p:nvSpPr>
        <p:spPr>
          <a:xfrm>
            <a:off x="1468581" y="1096801"/>
            <a:ext cx="92548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391C11"/>
                </a:solidFill>
              </a:rPr>
              <a:t>Nối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cột</a:t>
            </a:r>
            <a:r>
              <a:rPr lang="en-US" sz="2000" b="1" dirty="0">
                <a:solidFill>
                  <a:srgbClr val="391C11"/>
                </a:solidFill>
              </a:rPr>
              <a:t> A </a:t>
            </a:r>
            <a:r>
              <a:rPr lang="en-US" sz="2000" b="1" dirty="0" err="1">
                <a:solidFill>
                  <a:srgbClr val="391C11"/>
                </a:solidFill>
              </a:rPr>
              <a:t>với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cột</a:t>
            </a:r>
            <a:r>
              <a:rPr lang="en-US" sz="2000" b="1" dirty="0">
                <a:solidFill>
                  <a:srgbClr val="391C11"/>
                </a:solidFill>
              </a:rPr>
              <a:t> B </a:t>
            </a:r>
            <a:r>
              <a:rPr lang="en-US" sz="2000" b="1" dirty="0" err="1">
                <a:solidFill>
                  <a:srgbClr val="391C11"/>
                </a:solidFill>
              </a:rPr>
              <a:t>để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có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câu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trả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lời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theo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thứ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tự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các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bước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thiết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kế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tạo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dáng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túi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đựng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bằng</a:t>
            </a:r>
            <a:r>
              <a:rPr lang="en-US" sz="2000" b="1" dirty="0">
                <a:solidFill>
                  <a:srgbClr val="391C11"/>
                </a:solidFill>
              </a:rPr>
              <a:t> </a:t>
            </a:r>
            <a:r>
              <a:rPr lang="en-US" sz="2000" b="1" dirty="0" err="1">
                <a:solidFill>
                  <a:srgbClr val="391C11"/>
                </a:solidFill>
              </a:rPr>
              <a:t>giấy</a:t>
            </a:r>
            <a:endParaRPr lang="en-US" sz="2000" b="1" dirty="0">
              <a:solidFill>
                <a:srgbClr val="391C11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4AFB9EB-7338-4D96-5D79-37C9DD42AE2C}"/>
              </a:ext>
            </a:extLst>
          </p:cNvPr>
          <p:cNvGraphicFramePr>
            <a:graphicFrameLocks noGrp="1"/>
          </p:cNvGraphicFramePr>
          <p:nvPr/>
        </p:nvGraphicFramePr>
        <p:xfrm>
          <a:off x="2281382" y="1929342"/>
          <a:ext cx="75183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109">
                  <a:extLst>
                    <a:ext uri="{9D8B030D-6E8A-4147-A177-3AD203B41FA5}">
                      <a16:colId xmlns:a16="http://schemas.microsoft.com/office/drawing/2014/main" val="3682758491"/>
                    </a:ext>
                  </a:extLst>
                </a:gridCol>
                <a:gridCol w="6576288">
                  <a:extLst>
                    <a:ext uri="{9D8B030D-6E8A-4147-A177-3AD203B41FA5}">
                      <a16:colId xmlns:a16="http://schemas.microsoft.com/office/drawing/2014/main" val="2792849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776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a. </a:t>
                      </a:r>
                      <a:r>
                        <a:rPr lang="en-US" dirty="0" err="1"/>
                        <a:t>Triển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thuật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Đơn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vị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đo</a:t>
                      </a:r>
                      <a:r>
                        <a:rPr lang="en-US" dirty="0"/>
                        <a:t>: 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58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b. </a:t>
                      </a:r>
                      <a:r>
                        <a:rPr lang="en-US" dirty="0" err="1"/>
                        <a:t>Phác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thảo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xác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kiểu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dáng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kích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thước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túi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17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c. </a:t>
                      </a:r>
                      <a:r>
                        <a:rPr lang="en-US" dirty="0" err="1"/>
                        <a:t>Cắt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gấp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dán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hoàn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thiện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sản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phẩm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689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d. </a:t>
                      </a:r>
                      <a:r>
                        <a:rPr lang="en-US" dirty="0" err="1"/>
                        <a:t>Xây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dựng</a:t>
                      </a:r>
                      <a:r>
                        <a:rPr lang="en-US" dirty="0"/>
                        <a:t> ý </a:t>
                      </a:r>
                      <a:r>
                        <a:rPr lang="en-US" dirty="0" err="1"/>
                        <a:t>tưởng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1863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287908C-2414-0DD8-64EE-9F7A8E5B60FC}"/>
              </a:ext>
            </a:extLst>
          </p:cNvPr>
          <p:cNvSpPr txBox="1"/>
          <p:nvPr/>
        </p:nvSpPr>
        <p:spPr>
          <a:xfrm>
            <a:off x="1274616" y="4109528"/>
            <a:ext cx="92548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</a:rPr>
              <a:t>Đáp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án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1- d</a:t>
            </a: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2- b</a:t>
            </a: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3 –a</a:t>
            </a: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4-d</a:t>
            </a:r>
          </a:p>
        </p:txBody>
      </p:sp>
    </p:spTree>
    <p:extLst>
      <p:ext uri="{BB962C8B-B14F-4D97-AF65-F5344CB8AC3E}">
        <p14:creationId xmlns:p14="http://schemas.microsoft.com/office/powerpoint/2010/main" val="28886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A9F6C1-6E45-B8E3-6DDE-F6714B1DF025}"/>
              </a:ext>
            </a:extLst>
          </p:cNvPr>
          <p:cNvSpPr txBox="1"/>
          <p:nvPr/>
        </p:nvSpPr>
        <p:spPr>
          <a:xfrm>
            <a:off x="2392217" y="226352"/>
            <a:ext cx="78878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2.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thiết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kế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tạo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túi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giấy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E8B022-B36E-586B-30A5-BFD8C60ED0CC}"/>
              </a:ext>
            </a:extLst>
          </p:cNvPr>
          <p:cNvSpPr txBox="1"/>
          <p:nvPr/>
        </p:nvSpPr>
        <p:spPr>
          <a:xfrm>
            <a:off x="1390072" y="1228498"/>
            <a:ext cx="3117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Bước</a:t>
            </a:r>
            <a:r>
              <a:rPr lang="en-US" sz="2400" b="1" dirty="0">
                <a:solidFill>
                  <a:srgbClr val="00B050"/>
                </a:solidFill>
              </a:rPr>
              <a:t> 1. </a:t>
            </a:r>
            <a:r>
              <a:rPr lang="en-US" sz="2400" b="1" dirty="0" err="1">
                <a:solidFill>
                  <a:srgbClr val="00B050"/>
                </a:solidFill>
              </a:rPr>
              <a:t>Xây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dựng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tưởng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8886DFE4-B095-E4D1-679B-13BD778A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88" b="60981"/>
          <a:stretch/>
        </p:blipFill>
        <p:spPr bwMode="auto">
          <a:xfrm flipH="1">
            <a:off x="5637013" y="1067335"/>
            <a:ext cx="1398261" cy="137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620E9D-0D94-43D5-82C8-B6CC8192852D}"/>
              </a:ext>
            </a:extLst>
          </p:cNvPr>
          <p:cNvSpPr txBox="1"/>
          <p:nvPr/>
        </p:nvSpPr>
        <p:spPr>
          <a:xfrm>
            <a:off x="1390072" y="3551443"/>
            <a:ext cx="3117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Bước</a:t>
            </a:r>
            <a:r>
              <a:rPr lang="en-US" sz="2400" b="1" dirty="0">
                <a:solidFill>
                  <a:srgbClr val="00B050"/>
                </a:solidFill>
              </a:rPr>
              <a:t> 2. </a:t>
            </a:r>
            <a:r>
              <a:rPr lang="en-US" sz="2400" b="1" dirty="0" err="1">
                <a:solidFill>
                  <a:srgbClr val="00B050"/>
                </a:solidFill>
              </a:rPr>
              <a:t>Phác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thảo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xác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định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kiểu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túi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4F980E0A-C094-6355-BBD9-FA2ABD65A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9" t="-1498" r="-357" b="61197"/>
          <a:stretch/>
        </p:blipFill>
        <p:spPr bwMode="auto">
          <a:xfrm>
            <a:off x="5185903" y="2736625"/>
            <a:ext cx="4576933" cy="30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8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5E12E3-EF13-5F41-7580-CCEA63ECA6F3}"/>
              </a:ext>
            </a:extLst>
          </p:cNvPr>
          <p:cNvSpPr txBox="1"/>
          <p:nvPr/>
        </p:nvSpPr>
        <p:spPr>
          <a:xfrm>
            <a:off x="872836" y="513434"/>
            <a:ext cx="10446327" cy="348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b="1" i="1" dirty="0" err="1">
                <a:solidFill>
                  <a:srgbClr val="00B050"/>
                </a:solidFill>
              </a:rPr>
              <a:t>Bước</a:t>
            </a:r>
            <a:r>
              <a:rPr lang="en-US" sz="2800" b="1" i="1" dirty="0">
                <a:solidFill>
                  <a:srgbClr val="00B050"/>
                </a:solidFill>
              </a:rPr>
              <a:t> 3</a:t>
            </a:r>
            <a:r>
              <a:rPr lang="en-US" b="1" i="1" dirty="0">
                <a:solidFill>
                  <a:srgbClr val="00B050"/>
                </a:solidFill>
              </a:rPr>
              <a:t>: </a:t>
            </a:r>
            <a:r>
              <a:rPr lang="en-US" sz="2800" b="1" i="1" dirty="0" err="1">
                <a:solidFill>
                  <a:srgbClr val="00B050"/>
                </a:solidFill>
              </a:rPr>
              <a:t>Phác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thảo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và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triển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khai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bản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vẽ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kỹ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thuật</a:t>
            </a:r>
            <a:r>
              <a:rPr lang="en-US" sz="2800" b="1" i="1" dirty="0">
                <a:solidFill>
                  <a:srgbClr val="00B050"/>
                </a:solidFill>
              </a:rPr>
              <a:t> (</a:t>
            </a:r>
            <a:r>
              <a:rPr lang="en-US" sz="2800" b="1" i="1" dirty="0" err="1">
                <a:solidFill>
                  <a:srgbClr val="00B050"/>
                </a:solidFill>
              </a:rPr>
              <a:t>đơn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vị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đo</a:t>
            </a:r>
            <a:r>
              <a:rPr lang="en-US" sz="2800" b="1" i="1" dirty="0">
                <a:solidFill>
                  <a:srgbClr val="00B050"/>
                </a:solidFill>
              </a:rPr>
              <a:t>: mm)</a:t>
            </a:r>
            <a:r>
              <a:rPr lang="en-US" sz="2800" dirty="0">
                <a:solidFill>
                  <a:srgbClr val="00B050"/>
                </a:solidFill>
              </a:rPr>
              <a:t>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4E69F-B6DD-70AF-F6F6-154C49CB1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96" y="1078346"/>
            <a:ext cx="6955604" cy="51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5897DC-368F-AF42-6567-CFA0EAF9ACD8}"/>
              </a:ext>
            </a:extLst>
          </p:cNvPr>
          <p:cNvSpPr txBox="1"/>
          <p:nvPr/>
        </p:nvSpPr>
        <p:spPr>
          <a:xfrm>
            <a:off x="1588655" y="392607"/>
            <a:ext cx="7148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i="1" dirty="0" err="1">
                <a:solidFill>
                  <a:srgbClr val="00B050"/>
                </a:solidFill>
              </a:rPr>
              <a:t>Bước</a:t>
            </a:r>
            <a:r>
              <a:rPr lang="en-US" sz="2800" b="1" i="1" dirty="0">
                <a:solidFill>
                  <a:srgbClr val="00B050"/>
                </a:solidFill>
              </a:rPr>
              <a:t> 4. </a:t>
            </a:r>
            <a:r>
              <a:rPr lang="en-US" sz="2800" b="1" i="1" dirty="0" err="1">
                <a:solidFill>
                  <a:srgbClr val="00B050"/>
                </a:solidFill>
              </a:rPr>
              <a:t>Cắt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gấp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dán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hoàn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thiện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sản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</a:rPr>
              <a:t>phẩm</a:t>
            </a:r>
            <a:r>
              <a:rPr lang="en-US" sz="2800" b="1" i="1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85A77-500D-E084-6AB9-7A907447A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26" y="1370978"/>
            <a:ext cx="3029527" cy="38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90D65B-7F75-5FA3-09FF-B376C67E78E7}"/>
              </a:ext>
            </a:extLst>
          </p:cNvPr>
          <p:cNvSpPr txBox="1"/>
          <p:nvPr/>
        </p:nvSpPr>
        <p:spPr>
          <a:xfrm>
            <a:off x="1339273" y="392606"/>
            <a:ext cx="977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Ngoài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cách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trên</a:t>
            </a:r>
            <a:r>
              <a:rPr lang="en-US" b="1" i="1" dirty="0">
                <a:solidFill>
                  <a:srgbClr val="00B050"/>
                </a:solidFill>
              </a:rPr>
              <a:t> HS </a:t>
            </a:r>
            <a:r>
              <a:rPr lang="en-US" b="1" i="1" dirty="0" err="1">
                <a:solidFill>
                  <a:srgbClr val="00B050"/>
                </a:solidFill>
              </a:rPr>
              <a:t>có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thể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tham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khảo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thêm</a:t>
            </a:r>
            <a:r>
              <a:rPr lang="en-US" b="1" i="1" dirty="0">
                <a:solidFill>
                  <a:srgbClr val="00B050"/>
                </a:solidFill>
              </a:rPr>
              <a:t> 1 </a:t>
            </a:r>
            <a:r>
              <a:rPr lang="en-US" b="1" i="1" dirty="0" err="1">
                <a:solidFill>
                  <a:srgbClr val="00B050"/>
                </a:solidFill>
              </a:rPr>
              <a:t>số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cách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tạo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túi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giấy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khác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nhanh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hơn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trên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youtobe</a:t>
            </a:r>
            <a:r>
              <a:rPr lang="en-US" sz="1800" b="1" i="1" dirty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A02D2-6F0D-35CF-803F-F7A3FB31063D}"/>
              </a:ext>
            </a:extLst>
          </p:cNvPr>
          <p:cNvSpPr txBox="1"/>
          <p:nvPr/>
        </p:nvSpPr>
        <p:spPr>
          <a:xfrm>
            <a:off x="1209964" y="942170"/>
            <a:ext cx="977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Ví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dụ</a:t>
            </a:r>
            <a:r>
              <a:rPr lang="en-US" b="1" i="1" dirty="0">
                <a:solidFill>
                  <a:srgbClr val="00B050"/>
                </a:solidFill>
              </a:rPr>
              <a:t>: </a:t>
            </a:r>
            <a:r>
              <a:rPr lang="en-US" b="1" i="1" dirty="0" err="1">
                <a:solidFill>
                  <a:srgbClr val="00B050"/>
                </a:solidFill>
              </a:rPr>
              <a:t>Cách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gấp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túi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giấy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  <p:pic>
        <p:nvPicPr>
          <p:cNvPr id="9" name="Picture 2" descr="Cách Làm Túi Giấy Có Quai Đựng Đồ Bảo Vệ Môi Trường, Cách Làm Túi Giấy  Handmade Đơn Giản, Nhanh Chóng">
            <a:extLst>
              <a:ext uri="{FF2B5EF4-FFF2-40B4-BE49-F238E27FC236}">
                <a16:creationId xmlns:a16="http://schemas.microsoft.com/office/drawing/2014/main" id="{A4D7023B-9DA5-B838-DA2E-59A7BAA4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47" y="1491734"/>
            <a:ext cx="7373505" cy="49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4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FC13-C944-D692-8F77-0640A6D72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1EA696-01D1-F09C-C2FC-FF3A5D5E44EA}"/>
              </a:ext>
            </a:extLst>
          </p:cNvPr>
          <p:cNvSpPr txBox="1"/>
          <p:nvPr/>
        </p:nvSpPr>
        <p:spPr>
          <a:xfrm>
            <a:off x="1339273" y="392606"/>
            <a:ext cx="9772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</a:rPr>
              <a:t>Ngoài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cách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trên</a:t>
            </a:r>
            <a:r>
              <a:rPr lang="en-US" b="1" i="1" dirty="0">
                <a:solidFill>
                  <a:srgbClr val="00B050"/>
                </a:solidFill>
              </a:rPr>
              <a:t> HS </a:t>
            </a:r>
            <a:r>
              <a:rPr lang="en-US" b="1" i="1" dirty="0" err="1">
                <a:solidFill>
                  <a:srgbClr val="00B050"/>
                </a:solidFill>
              </a:rPr>
              <a:t>có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thể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tham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khảo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thêm</a:t>
            </a:r>
            <a:r>
              <a:rPr lang="en-US" b="1" i="1" dirty="0">
                <a:solidFill>
                  <a:srgbClr val="00B050"/>
                </a:solidFill>
              </a:rPr>
              <a:t> 1 </a:t>
            </a:r>
            <a:r>
              <a:rPr lang="en-US" b="1" i="1" dirty="0" err="1">
                <a:solidFill>
                  <a:srgbClr val="00B050"/>
                </a:solidFill>
              </a:rPr>
              <a:t>số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cách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tạo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túi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giấy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khác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nhanh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hơn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trên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i="1" dirty="0" err="1">
                <a:solidFill>
                  <a:srgbClr val="00B050"/>
                </a:solidFill>
              </a:rPr>
              <a:t>youtobe</a:t>
            </a:r>
            <a:r>
              <a:rPr lang="en-US" sz="1800" b="1" i="1" dirty="0">
                <a:solidFill>
                  <a:srgbClr val="00B050"/>
                </a:solidFill>
              </a:rPr>
              <a:t> </a:t>
            </a:r>
            <a:endParaRPr lang="en-US" dirty="0"/>
          </a:p>
        </p:txBody>
      </p:sp>
      <p:pic>
        <p:nvPicPr>
          <p:cNvPr id="2" name="How to make paper bag at home - paper shopping bag craft ideas Handmade at home (1)">
            <a:hlinkClick r:id="" action="ppaction://media"/>
            <a:extLst>
              <a:ext uri="{FF2B5EF4-FFF2-40B4-BE49-F238E27FC236}">
                <a16:creationId xmlns:a16="http://schemas.microsoft.com/office/drawing/2014/main" id="{08A2E8AD-C956-1D74-5B37-8A120088F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835" y="1385455"/>
            <a:ext cx="8709891" cy="46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F78E-E27A-4941-E157-AF53E1E70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356FA-CD77-ABD0-83C0-D13C81DDF626}"/>
              </a:ext>
            </a:extLst>
          </p:cNvPr>
          <p:cNvSpPr txBox="1"/>
          <p:nvPr/>
        </p:nvSpPr>
        <p:spPr>
          <a:xfrm>
            <a:off x="2318327" y="300243"/>
            <a:ext cx="690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THAM KHẢO MỘT SỐ MẪU TÚI GIẤY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3A5AFF3D-0DB7-BEDA-B9C3-334DC1736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r="6558" b="52858"/>
          <a:stretch/>
        </p:blipFill>
        <p:spPr bwMode="auto">
          <a:xfrm>
            <a:off x="5772727" y="927646"/>
            <a:ext cx="4106796" cy="21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úi giấy với hình vẽ thời tiền sử- Thiết kế tạo dáng và trang trí túi giấy  - Mĩ thuật lớp 6 - YouTube">
            <a:extLst>
              <a:ext uri="{FF2B5EF4-FFF2-40B4-BE49-F238E27FC236}">
                <a16:creationId xmlns:a16="http://schemas.microsoft.com/office/drawing/2014/main" id="{B5E3E082-88B0-5B7C-4461-E2E057D9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98" y="3578597"/>
            <a:ext cx="3620655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úi giấy đựng quà tặng với hình vẽ thời Tiền sử | TikTok">
            <a:extLst>
              <a:ext uri="{FF2B5EF4-FFF2-40B4-BE49-F238E27FC236}">
                <a16:creationId xmlns:a16="http://schemas.microsoft.com/office/drawing/2014/main" id="{2ACD2C67-8A64-1F59-5C9C-D7CBB0539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59" y="3429000"/>
            <a:ext cx="1542779" cy="27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úi giấy đựng quà tặng lớp 6 - cách làm túi giấy đựng quà tặng - với hình  ảnh thời tiền sử | Kcart3 - YouTube">
            <a:extLst>
              <a:ext uri="{FF2B5EF4-FFF2-40B4-BE49-F238E27FC236}">
                <a16:creationId xmlns:a16="http://schemas.microsoft.com/office/drawing/2014/main" id="{18A44C91-A94E-E0A3-EF85-BF5C806F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86" y="3578597"/>
            <a:ext cx="3620655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C5EF33-229D-6F69-8F2A-D081655C3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327" y="1047593"/>
            <a:ext cx="2253674" cy="18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19D1CC-039C-65F4-4C9B-6A332840F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CE21110-2FA6-F0A2-2A3D-D284A870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6" y="277092"/>
            <a:ext cx="10917382" cy="62714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617717D-F373-204D-D421-BBF2E356A332}"/>
              </a:ext>
            </a:extLst>
          </p:cNvPr>
          <p:cNvSpPr txBox="1"/>
          <p:nvPr/>
        </p:nvSpPr>
        <p:spPr>
          <a:xfrm>
            <a:off x="1644074" y="847459"/>
            <a:ext cx="8968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DF6613"/>
                </a:solidFill>
              </a:rPr>
              <a:t>3. </a:t>
            </a:r>
            <a:r>
              <a:rPr lang="en-US" sz="2800" b="1" dirty="0" err="1">
                <a:solidFill>
                  <a:srgbClr val="DF6613"/>
                </a:solidFill>
              </a:rPr>
              <a:t>Luyện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tập</a:t>
            </a:r>
            <a:r>
              <a:rPr lang="en-US" sz="2800" b="1" dirty="0">
                <a:solidFill>
                  <a:srgbClr val="DF6613"/>
                </a:solidFill>
              </a:rPr>
              <a:t>: </a:t>
            </a:r>
            <a:r>
              <a:rPr lang="en-US" sz="2800" b="1" dirty="0" err="1">
                <a:solidFill>
                  <a:srgbClr val="DF6613"/>
                </a:solidFill>
              </a:rPr>
              <a:t>Thiết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kế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tạo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dáng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và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trang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trí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túi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giấy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với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hình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vẽ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thời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Tiền</a:t>
            </a:r>
            <a:r>
              <a:rPr lang="en-US" sz="2800" b="1" dirty="0">
                <a:solidFill>
                  <a:srgbClr val="DF6613"/>
                </a:solidFill>
              </a:rPr>
              <a:t> </a:t>
            </a:r>
            <a:r>
              <a:rPr lang="en-US" sz="2800" b="1" dirty="0" err="1">
                <a:solidFill>
                  <a:srgbClr val="DF6613"/>
                </a:solidFill>
              </a:rPr>
              <a:t>sử</a:t>
            </a:r>
            <a:endParaRPr lang="en-US" sz="2800" b="1" dirty="0">
              <a:solidFill>
                <a:srgbClr val="DF661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7A174-DA6F-D071-3ACE-39EF911386D3}"/>
              </a:ext>
            </a:extLst>
          </p:cNvPr>
          <p:cNvSpPr txBox="1"/>
          <p:nvPr/>
        </p:nvSpPr>
        <p:spPr>
          <a:xfrm>
            <a:off x="1644074" y="1982450"/>
            <a:ext cx="86129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</a:rPr>
              <a:t>* </a:t>
            </a:r>
            <a:r>
              <a:rPr lang="en-US" sz="2800" b="1" dirty="0" err="1">
                <a:solidFill>
                  <a:srgbClr val="002060"/>
                </a:solidFill>
              </a:rPr>
              <a:t>Yêu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cầu</a:t>
            </a:r>
            <a:r>
              <a:rPr lang="en-US" sz="2800" b="1" dirty="0">
                <a:solidFill>
                  <a:srgbClr val="002060"/>
                </a:solidFill>
              </a:rPr>
              <a:t>: HĐ </a:t>
            </a: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 4 HS </a:t>
            </a:r>
            <a:r>
              <a:rPr lang="en-US" sz="2800" b="1" dirty="0" err="1">
                <a:solidFill>
                  <a:srgbClr val="002060"/>
                </a:solidFill>
              </a:rPr>
              <a:t>hoàn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thiện</a:t>
            </a:r>
            <a:r>
              <a:rPr lang="en-US" sz="2800" b="1" dirty="0">
                <a:solidFill>
                  <a:srgbClr val="002060"/>
                </a:solidFill>
              </a:rPr>
              <a:t> 2 </a:t>
            </a:r>
            <a:r>
              <a:rPr lang="en-US" sz="2800" b="1" dirty="0" err="1">
                <a:solidFill>
                  <a:srgbClr val="002060"/>
                </a:solidFill>
              </a:rPr>
              <a:t>sản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phẩm</a:t>
            </a:r>
            <a:endParaRPr lang="en-US" sz="2800" b="1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</a:rPr>
              <a:t>- </a:t>
            </a:r>
            <a:r>
              <a:rPr lang="en-US" sz="2800" b="1" dirty="0" err="1">
                <a:solidFill>
                  <a:srgbClr val="0070C0"/>
                </a:solidFill>
              </a:rPr>
              <a:t>Kích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thước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giấy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bìa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khổ</a:t>
            </a:r>
            <a:r>
              <a:rPr lang="en-US" sz="2800" b="1" dirty="0">
                <a:solidFill>
                  <a:srgbClr val="0070C0"/>
                </a:solidFill>
              </a:rPr>
              <a:t> A4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</a:rPr>
              <a:t>- Trang </a:t>
            </a:r>
            <a:r>
              <a:rPr lang="en-US" sz="2800" b="1" dirty="0" err="1">
                <a:solidFill>
                  <a:srgbClr val="0070C0"/>
                </a:solidFill>
              </a:rPr>
              <a:t>trí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bằng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tiền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sử</a:t>
            </a:r>
            <a:r>
              <a:rPr lang="en-US" sz="2800" b="1" dirty="0">
                <a:solidFill>
                  <a:srgbClr val="0070C0"/>
                </a:solidFill>
              </a:rPr>
              <a:t> (ở </a:t>
            </a:r>
            <a:r>
              <a:rPr lang="en-US" sz="2800" b="1" dirty="0" err="1">
                <a:solidFill>
                  <a:srgbClr val="0070C0"/>
                </a:solidFill>
              </a:rPr>
              <a:t>tiết</a:t>
            </a:r>
            <a:r>
              <a:rPr lang="en-US" sz="2800" b="1" dirty="0">
                <a:solidFill>
                  <a:srgbClr val="0070C0"/>
                </a:solidFill>
              </a:rPr>
              <a:t> 1 </a:t>
            </a:r>
            <a:r>
              <a:rPr lang="en-US" sz="2800" b="1" dirty="0" err="1">
                <a:solidFill>
                  <a:srgbClr val="0070C0"/>
                </a:solidFill>
              </a:rPr>
              <a:t>khuyến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học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sinh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trí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hoạ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Tiền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sử</a:t>
            </a:r>
            <a:r>
              <a:rPr lang="en-US" sz="2800" b="1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26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0D39F-00AA-D17F-8106-2E9464234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6AA58AC6-1014-205B-8156-8D970E161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6" y="277092"/>
            <a:ext cx="10917382" cy="562494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6B89504-AD6E-13B8-3E26-8BB64EE8710F}"/>
              </a:ext>
            </a:extLst>
          </p:cNvPr>
          <p:cNvSpPr txBox="1"/>
          <p:nvPr/>
        </p:nvSpPr>
        <p:spPr>
          <a:xfrm>
            <a:off x="2988128" y="847459"/>
            <a:ext cx="665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F66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A23C3-7047-4E4E-0203-9B4CEA8B05BC}"/>
              </a:ext>
            </a:extLst>
          </p:cNvPr>
          <p:cNvSpPr txBox="1"/>
          <p:nvPr/>
        </p:nvSpPr>
        <p:spPr>
          <a:xfrm>
            <a:off x="1870364" y="1370679"/>
            <a:ext cx="821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Công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dụng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sản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78F53-4E5E-E9B5-1B09-F1029B598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0D9FFC-DF0A-492D-F828-F8A5FDEB9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9A2B2-BEA4-FC04-73D6-9379D8A8C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3" y="3379885"/>
            <a:ext cx="2286000" cy="228600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BB631D8-7396-1CD2-9708-02F8A741B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912" y="4189056"/>
            <a:ext cx="1792379" cy="1670449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FB025E33-494E-35A1-179F-1F6B00BA0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700" y="4719503"/>
            <a:ext cx="1737511" cy="1609483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F565316F-3237-35AA-9ED6-144E08E250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8376" y="3998118"/>
            <a:ext cx="1847248" cy="1700931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F99F3AB-4A23-95A7-DD77-647A99CC4E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1080" y="5186150"/>
            <a:ext cx="1554615" cy="1450974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CB80A311-053A-74FC-06C3-34F138D992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2491" y="4571645"/>
            <a:ext cx="1835055" cy="17070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9D1345E-3272-E798-E976-7CE05147B4F6}"/>
              </a:ext>
            </a:extLst>
          </p:cNvPr>
          <p:cNvSpPr/>
          <p:nvPr/>
        </p:nvSpPr>
        <p:spPr>
          <a:xfrm>
            <a:off x="3695699" y="1487488"/>
            <a:ext cx="233363" cy="233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868215-7C85-7341-CD70-0C4D9E493DD2}"/>
              </a:ext>
            </a:extLst>
          </p:cNvPr>
          <p:cNvSpPr/>
          <p:nvPr/>
        </p:nvSpPr>
        <p:spPr>
          <a:xfrm>
            <a:off x="4808537" y="1833563"/>
            <a:ext cx="177800" cy="158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9BD6717-DF58-A9C9-111E-CBCAECFAFE17}"/>
              </a:ext>
            </a:extLst>
          </p:cNvPr>
          <p:cNvSpPr/>
          <p:nvPr/>
        </p:nvSpPr>
        <p:spPr>
          <a:xfrm>
            <a:off x="3454463" y="2362200"/>
            <a:ext cx="241236" cy="223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11C4C1-177E-45D7-EAE2-7EB5AA66CB57}"/>
              </a:ext>
            </a:extLst>
          </p:cNvPr>
          <p:cNvSpPr/>
          <p:nvPr/>
        </p:nvSpPr>
        <p:spPr>
          <a:xfrm>
            <a:off x="2618644" y="3231355"/>
            <a:ext cx="241236" cy="2238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688034-AFB1-A78C-EC8D-2B57F8D6B49F}"/>
              </a:ext>
            </a:extLst>
          </p:cNvPr>
          <p:cNvSpPr/>
          <p:nvPr/>
        </p:nvSpPr>
        <p:spPr>
          <a:xfrm>
            <a:off x="3326684" y="3674266"/>
            <a:ext cx="241236" cy="2238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00A9D4-5CC1-08B2-AE7F-CB6A5C0466ED}"/>
              </a:ext>
            </a:extLst>
          </p:cNvPr>
          <p:cNvSpPr/>
          <p:nvPr/>
        </p:nvSpPr>
        <p:spPr>
          <a:xfrm>
            <a:off x="4324350" y="3714750"/>
            <a:ext cx="209550" cy="1833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4B7555-5518-9412-07D6-A706EDD65ADD}"/>
              </a:ext>
            </a:extLst>
          </p:cNvPr>
          <p:cNvSpPr/>
          <p:nvPr/>
        </p:nvSpPr>
        <p:spPr>
          <a:xfrm>
            <a:off x="5860255" y="3639667"/>
            <a:ext cx="216617" cy="1941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5495C9-7347-3C7A-8E87-496B26EA4DE4}"/>
              </a:ext>
            </a:extLst>
          </p:cNvPr>
          <p:cNvSpPr/>
          <p:nvPr/>
        </p:nvSpPr>
        <p:spPr>
          <a:xfrm>
            <a:off x="4479130" y="2890667"/>
            <a:ext cx="216617" cy="194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E1F578-3E5D-D1DE-CF73-C0504FBFCBF9}"/>
              </a:ext>
            </a:extLst>
          </p:cNvPr>
          <p:cNvSpPr/>
          <p:nvPr/>
        </p:nvSpPr>
        <p:spPr>
          <a:xfrm>
            <a:off x="5105400" y="2730600"/>
            <a:ext cx="178594" cy="160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5-Point Star 62">
            <a:extLst>
              <a:ext uri="{FF2B5EF4-FFF2-40B4-BE49-F238E27FC236}">
                <a16:creationId xmlns:a16="http://schemas.microsoft.com/office/drawing/2014/main" id="{00A4B4A2-F54C-E4FD-8EE4-C993AA8A77EF}"/>
              </a:ext>
            </a:extLst>
          </p:cNvPr>
          <p:cNvSpPr/>
          <p:nvPr/>
        </p:nvSpPr>
        <p:spPr>
          <a:xfrm>
            <a:off x="3995565" y="114301"/>
            <a:ext cx="749161" cy="698473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CD5DF6-1790-069B-39F9-F2773368964E}"/>
              </a:ext>
            </a:extLst>
          </p:cNvPr>
          <p:cNvSpPr/>
          <p:nvPr/>
        </p:nvSpPr>
        <p:spPr>
          <a:xfrm>
            <a:off x="6135124" y="2769690"/>
            <a:ext cx="4914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MÓN QUÀ NOEL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C6564-796F-250B-C886-BE6DF95A0974}"/>
              </a:ext>
            </a:extLst>
          </p:cNvPr>
          <p:cNvSpPr/>
          <p:nvPr/>
        </p:nvSpPr>
        <p:spPr>
          <a:xfrm>
            <a:off x="7048790" y="3660903"/>
            <a:ext cx="3086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pic>
        <p:nvPicPr>
          <p:cNvPr id="11" name="Kazoom - Quincas Moreira">
            <a:hlinkClick r:id="" action="ppaction://media"/>
            <a:extLst>
              <a:ext uri="{FF2B5EF4-FFF2-40B4-BE49-F238E27FC236}">
                <a16:creationId xmlns:a16="http://schemas.microsoft.com/office/drawing/2014/main" id="{44CEBA2B-FEB4-B5FB-996F-63ABCF497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9358" y="3341330"/>
            <a:ext cx="609600" cy="609600"/>
          </a:xfrm>
          <a:prstGeom prst="rect">
            <a:avLst/>
          </a:prstGeom>
        </p:spPr>
      </p:pic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E5F55B52-568B-EB57-35A4-BCDAF2DCE3E8}"/>
              </a:ext>
            </a:extLst>
          </p:cNvPr>
          <p:cNvSpPr/>
          <p:nvPr/>
        </p:nvSpPr>
        <p:spPr>
          <a:xfrm rot="5400000">
            <a:off x="8003211" y="4239902"/>
            <a:ext cx="1669143" cy="1603765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D8A4DD-370F-62F5-91C9-F656E94BD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5767BD4E-FBE8-8187-1187-DE239407C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6" y="240147"/>
            <a:ext cx="10917382" cy="562494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31663B5-0644-DFC0-806B-FC5DD1023B52}"/>
              </a:ext>
            </a:extLst>
          </p:cNvPr>
          <p:cNvSpPr txBox="1"/>
          <p:nvPr/>
        </p:nvSpPr>
        <p:spPr>
          <a:xfrm>
            <a:off x="2988128" y="847459"/>
            <a:ext cx="665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F661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 dirty="0" err="1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800" b="1" dirty="0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DF66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F66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1FAB6-1820-BBCD-97EE-0F114F447963}"/>
              </a:ext>
            </a:extLst>
          </p:cNvPr>
          <p:cNvSpPr txBox="1"/>
          <p:nvPr/>
        </p:nvSpPr>
        <p:spPr>
          <a:xfrm>
            <a:off x="1801092" y="1417826"/>
            <a:ext cx="821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baseline="0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hiểu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trình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thiết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kế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mẫu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sản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phẩm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nghiệp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9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46F67F-8301-2772-23F6-9A453C0D8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EF3DC920-DA6E-CCA3-B339-158C55518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712" y="1140178"/>
            <a:ext cx="7047587" cy="314580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78C5B8-6C5B-D5CB-CBF7-A79A936B9873}"/>
              </a:ext>
            </a:extLst>
          </p:cNvPr>
          <p:cNvSpPr txBox="1"/>
          <p:nvPr/>
        </p:nvSpPr>
        <p:spPr>
          <a:xfrm>
            <a:off x="3071256" y="1918878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HỌC KẾT THÚC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CHÂN THÀNH CẢM ƠN CÁC THẦY CÔ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1603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3" y="3379885"/>
            <a:ext cx="2286000" cy="22860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12" y="4189056"/>
            <a:ext cx="1792379" cy="167044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700" y="4719503"/>
            <a:ext cx="1737511" cy="1609483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8376" y="3998118"/>
            <a:ext cx="1847248" cy="17009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1080" y="5186150"/>
            <a:ext cx="1554615" cy="1450974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2491" y="4571645"/>
            <a:ext cx="1835055" cy="170702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95699" y="1487488"/>
            <a:ext cx="233363" cy="233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8537" y="1833563"/>
            <a:ext cx="177800" cy="1587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454463" y="2362200"/>
            <a:ext cx="241236" cy="223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18644" y="3231355"/>
            <a:ext cx="241236" cy="2238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26684" y="3674266"/>
            <a:ext cx="241236" cy="22383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24350" y="3714750"/>
            <a:ext cx="209550" cy="1833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60255" y="3639667"/>
            <a:ext cx="216617" cy="19414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79130" y="2890667"/>
            <a:ext cx="216617" cy="1941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05400" y="2730600"/>
            <a:ext cx="178594" cy="1600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62"/>
          <p:cNvSpPr/>
          <p:nvPr/>
        </p:nvSpPr>
        <p:spPr>
          <a:xfrm>
            <a:off x="3995565" y="114301"/>
            <a:ext cx="749161" cy="698473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95" y="4012375"/>
            <a:ext cx="2821877" cy="1875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57" y="3388975"/>
            <a:ext cx="3043343" cy="12609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190836" y="878736"/>
            <a:ext cx="6137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Trong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20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5" y="4012375"/>
            <a:ext cx="2821877" cy="187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7" y="3388977"/>
            <a:ext cx="3043343" cy="1260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2" y="2124495"/>
            <a:ext cx="1449639" cy="1449639"/>
          </a:xfrm>
          <a:prstGeom prst="rect">
            <a:avLst/>
          </a:prstGeom>
        </p:spPr>
      </p:pic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6" y="4012375"/>
            <a:ext cx="2821875" cy="1875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3388977"/>
            <a:ext cx="3043340" cy="12609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247" y="203347"/>
            <a:ext cx="7047587" cy="31458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7472" y="3613178"/>
            <a:ext cx="6261135" cy="196308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97500" y="1406919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02439" y="4368062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6" y="4307664"/>
            <a:ext cx="22288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434108" y="313422"/>
            <a:ext cx="106864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ĐỀ: NGHỆ THUẬT TIỀN SỬ THẾ GIỚI VÀ VIỆT NAM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13- </a:t>
            </a:r>
            <a:r>
              <a:rPr lang="en-US" sz="4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 GIẤY ĐỰNG QUÀ TẶNG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637309" y="486631"/>
            <a:ext cx="10002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 CẦN ĐẠT: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2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bìa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2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endParaRPr lang="en-US" sz="2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E251D-36E8-333B-DB96-794A17D2F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E6D18F53-BADE-8250-7F7C-8D80CD2FD208}"/>
              </a:ext>
            </a:extLst>
          </p:cNvPr>
          <p:cNvSpPr txBox="1"/>
          <p:nvPr/>
        </p:nvSpPr>
        <p:spPr>
          <a:xfrm>
            <a:off x="434108" y="313422"/>
            <a:ext cx="1068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5DA70B-B325-2197-EDF2-259AB66CFB9C}"/>
              </a:ext>
            </a:extLst>
          </p:cNvPr>
          <p:cNvSpPr txBox="1"/>
          <p:nvPr/>
        </p:nvSpPr>
        <p:spPr>
          <a:xfrm>
            <a:off x="752763" y="775087"/>
            <a:ext cx="10686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kumimoji="0" lang="en-US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Kiểu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3CCAD-3032-0C91-0C5D-E04A80596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" y="2125558"/>
            <a:ext cx="3352757" cy="1885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D4945-2587-A741-F7A7-91129312F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70" y="4524405"/>
            <a:ext cx="2215013" cy="2145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613701-D80A-5D86-50C6-97F804348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236" y="2060591"/>
            <a:ext cx="2844247" cy="2015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BE3EF-61C7-80B2-D7E7-9A79B7984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68" y="2107015"/>
            <a:ext cx="3501220" cy="1969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020AD1-98C5-DF78-0C00-4F35AE49A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956" y="4398784"/>
            <a:ext cx="1868056" cy="227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1011</TotalTime>
  <Words>632</Words>
  <Application>Microsoft Office PowerPoint</Application>
  <PresentationFormat>Widescreen</PresentationFormat>
  <Paragraphs>65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Tahoma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168</cp:revision>
  <dcterms:created xsi:type="dcterms:W3CDTF">2020-12-15T05:16:23Z</dcterms:created>
  <dcterms:modified xsi:type="dcterms:W3CDTF">2024-12-17T01:19:42Z</dcterms:modified>
</cp:coreProperties>
</file>