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1542" r:id="rId2"/>
    <p:sldId id="1359" r:id="rId3"/>
    <p:sldId id="1358" r:id="rId4"/>
    <p:sldId id="1360" r:id="rId5"/>
    <p:sldId id="1529" r:id="rId6"/>
    <p:sldId id="1543" r:id="rId7"/>
    <p:sldId id="1544" r:id="rId8"/>
    <p:sldId id="1545" r:id="rId9"/>
    <p:sldId id="1460" r:id="rId10"/>
    <p:sldId id="1547" r:id="rId11"/>
    <p:sldId id="1458" r:id="rId12"/>
    <p:sldId id="352" r:id="rId13"/>
    <p:sldId id="1553" r:id="rId14"/>
    <p:sldId id="1548" r:id="rId15"/>
    <p:sldId id="1555" r:id="rId16"/>
    <p:sldId id="1556" r:id="rId17"/>
    <p:sldId id="1557" r:id="rId18"/>
    <p:sldId id="1558" r:id="rId19"/>
    <p:sldId id="1561" r:id="rId20"/>
    <p:sldId id="1560" r:id="rId21"/>
    <p:sldId id="1562" r:id="rId22"/>
    <p:sldId id="1564" r:id="rId23"/>
    <p:sldId id="1563" r:id="rId24"/>
    <p:sldId id="1565" r:id="rId25"/>
    <p:sldId id="1566" r:id="rId26"/>
    <p:sldId id="1559" r:id="rId27"/>
    <p:sldId id="1567" r:id="rId28"/>
    <p:sldId id="1568" r:id="rId29"/>
    <p:sldId id="1573" r:id="rId30"/>
    <p:sldId id="1569" r:id="rId31"/>
    <p:sldId id="1461" r:id="rId32"/>
    <p:sldId id="1574" r:id="rId33"/>
    <p:sldId id="1575" r:id="rId34"/>
    <p:sldId id="1576" r:id="rId35"/>
    <p:sldId id="1570" r:id="rId36"/>
    <p:sldId id="1571" r:id="rId37"/>
    <p:sldId id="1572" r:id="rId38"/>
    <p:sldId id="1579" r:id="rId39"/>
    <p:sldId id="1578" r:id="rId40"/>
    <p:sldId id="1528" r:id="rId41"/>
    <p:sldId id="1577" r:id="rId42"/>
    <p:sldId id="1580" r:id="rId43"/>
    <p:sldId id="1581" r:id="rId44"/>
    <p:sldId id="1583" r:id="rId45"/>
    <p:sldId id="1582" r:id="rId46"/>
    <p:sldId id="1584" r:id="rId47"/>
    <p:sldId id="1585" r:id="rId48"/>
    <p:sldId id="1586" r:id="rId49"/>
    <p:sldId id="1587" r:id="rId50"/>
    <p:sldId id="158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Hà" initials="DH" lastIdx="1" clrIdx="0">
    <p:extLst>
      <p:ext uri="{19B8F6BF-5375-455C-9EA6-DF929625EA0E}">
        <p15:presenceInfo xmlns:p15="http://schemas.microsoft.com/office/powerpoint/2012/main" userId="f730e3263b47c5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E71"/>
    <a:srgbClr val="E71D73"/>
    <a:srgbClr val="ECECEC"/>
    <a:srgbClr val="E8E8E8"/>
    <a:srgbClr val="000000"/>
    <a:srgbClr val="FFFFFF"/>
    <a:srgbClr val="6FE7DA"/>
    <a:srgbClr val="7B439F"/>
    <a:srgbClr val="9BBC5B"/>
    <a:srgbClr val="7F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89894" autoAdjust="0"/>
  </p:normalViewPr>
  <p:slideViewPr>
    <p:cSldViewPr snapToGrid="0">
      <p:cViewPr varScale="1">
        <p:scale>
          <a:sx n="61" d="100"/>
          <a:sy n="61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AC441-F911-48EE-A6AF-57C6280F55F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41F01-AE22-44BC-BD1A-31BAD5DA5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5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6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0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2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6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41F01-AE22-44BC-BD1A-31BAD5DA57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8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705A-CA5A-4A0E-84C4-122170A78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E4356-5FD8-4945-A91D-47C15DDBE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981B-D634-4BD1-99E6-B2EE31515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FCE8-2509-495F-A1D3-6CE9F10C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729C4-9EA4-46B3-86CD-E29ABFC6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4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5633E-E9DE-4510-8865-88A21B50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2047F-E056-4679-92F0-641C4D5F5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752D9-545F-482F-83D3-4D9116E0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FCAE4-D58E-459E-888A-0FC374E7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F8423-1BF3-41F8-9EA8-BA6D879E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1D2C5-CEE9-4BF7-BD85-2A7AA0E7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C75E1-5D2D-4F79-A385-CE72E6047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2308A-7055-4A79-93A7-8824C1B8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83EA-0587-4A48-95CD-7CD0B3DC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60B5E-D43C-46F1-84B9-CFE4B4F8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6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C6DA-0590-48EF-935D-A91A5A74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F8C2-EFDB-4126-8F73-28B54E50E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6FB39-17AA-4A47-BCA5-ECBDE4852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EBFFF-FC66-41BE-8EF0-776E9E1B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ED003-04B7-4D04-82E4-BE59B2BF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1E39-4DCF-41CF-AA1D-28C7EB37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23236-9EA0-48D9-A4A6-7DAA40926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1CD7D-1BCE-4B33-AD6A-86B65783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905C0-970A-4D9E-A368-6E2C10EB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D3A44-D767-4B97-84EC-A5E747E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6B06-F120-4C4B-9F08-5472B3ED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3841-5060-4A03-94D4-EF3FF4279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259B9-71DA-456B-915C-ED3E66169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35F1B-D3AA-441E-9B4B-7558CA4D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9DA40-24A6-425D-8604-438FA51F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E7C05-51F9-47AD-853C-F79F96E9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0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C281-170B-49E4-BBEA-626E1BAB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302F4-E81D-4488-B607-4F4AAC04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94108-3D1B-40AB-8A31-70ADA9E29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A3989-0074-4010-88A1-9F9C885B2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31E1AC-EB3B-49A6-8D56-258EA6C91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50E3E-754F-4804-BDB6-717DFF63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2231A-1940-48DB-933D-1471F7CF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FE282-8BEB-43E7-A4E6-BBB3AC60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2544-83C0-4A75-87B1-B6AD8E71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2853C-3A61-4FF6-9879-E1E4F895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4F797-D803-400F-AB29-DC80D325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A5722-ECF2-444A-9984-831101D6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6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548D6-B24C-4BC9-BF2D-85029234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8EDA-C1EE-40BF-A60E-E18B04A7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C938D-AE22-47C8-9E85-5A7E7F09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1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4033-B754-44C3-9613-E2B7364A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D71C-891A-4D91-9D8E-C660B59CC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D7E60-A05D-48C5-B9CB-35FAA94B2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DEFF5-720E-4201-8DB9-14E171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0985E-220F-4B78-AD08-E38E1013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2D181-95F2-4275-B9E6-A2725289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96F-39FF-4935-9D12-0A0F2B7A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5342E-7F71-440C-87B2-BECF1407B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FB659-D478-4942-BAB2-DDEE245A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B1DC1-7BE4-4335-8F84-FE588B08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A329B-E1E7-4771-9024-036873FA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DC175-6304-429A-8C91-CBCF8EEE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4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EC63B-9268-4246-A191-231DEBCD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0C405-8CE2-4548-8A35-1B01DBB7E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BE5A6-30F2-4B87-A6CB-79D2FF4FE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AE563-91E0-44A6-A718-FD9420A76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9C037-4CFA-4314-A099-90485C71F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DC29-C8C9-40DC-85EC-3AAC62C4E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073C-2C97-4B2E-8FDD-72287ECA13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AABD31-7B4D-4A86-B301-926955C5E4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103131"/>
            <a:ext cx="656916" cy="6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Khám phát hiện sớm và điều trị các dị tật bẩm sinh ở trẻ em  VTV24_360p (1)">
            <a:hlinkClick r:id="" action="ppaction://media"/>
            <a:extLst>
              <a:ext uri="{FF2B5EF4-FFF2-40B4-BE49-F238E27FC236}">
                <a16:creationId xmlns:a16="http://schemas.microsoft.com/office/drawing/2014/main" id="{CA754E7C-7C8C-4C17-ABDF-92461058EE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765" y="387513"/>
            <a:ext cx="9529452" cy="5360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36EBC-88F3-4942-A0CE-D557EDD5D7F8}"/>
              </a:ext>
            </a:extLst>
          </p:cNvPr>
          <p:cNvSpPr txBox="1"/>
          <p:nvPr/>
        </p:nvSpPr>
        <p:spPr>
          <a:xfrm>
            <a:off x="1331150" y="5863472"/>
            <a:ext cx="9374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1C3E71"/>
                </a:solidFill>
              </a:rPr>
              <a:t>Cần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làm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gì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để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hạn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chế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sự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xuất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hiện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bệnh</a:t>
            </a:r>
            <a:r>
              <a:rPr lang="en-US" sz="2400" dirty="0">
                <a:solidFill>
                  <a:srgbClr val="1C3E71"/>
                </a:solidFill>
              </a:rPr>
              <a:t>, </a:t>
            </a:r>
            <a:r>
              <a:rPr lang="en-US" sz="2400" dirty="0" err="1">
                <a:solidFill>
                  <a:srgbClr val="1C3E71"/>
                </a:solidFill>
              </a:rPr>
              <a:t>tật</a:t>
            </a:r>
            <a:r>
              <a:rPr lang="en-US" sz="2400" dirty="0">
                <a:solidFill>
                  <a:srgbClr val="1C3E71"/>
                </a:solidFill>
              </a:rPr>
              <a:t> di </a:t>
            </a:r>
            <a:r>
              <a:rPr lang="en-US" sz="2400" dirty="0" err="1">
                <a:solidFill>
                  <a:srgbClr val="1C3E71"/>
                </a:solidFill>
              </a:rPr>
              <a:t>truyền</a:t>
            </a:r>
            <a:r>
              <a:rPr lang="en-US" sz="2400" dirty="0">
                <a:solidFill>
                  <a:srgbClr val="1C3E71"/>
                </a:solidFill>
              </a:rPr>
              <a:t> ở </a:t>
            </a:r>
            <a:r>
              <a:rPr lang="en-US" sz="2400" dirty="0" err="1">
                <a:solidFill>
                  <a:srgbClr val="1C3E71"/>
                </a:solidFill>
              </a:rPr>
              <a:t>thế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hệ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sau</a:t>
            </a:r>
            <a:r>
              <a:rPr lang="en-US" sz="2400" dirty="0">
                <a:solidFill>
                  <a:srgbClr val="1C3E7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54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 LÚM ĐỒNG TIỀN VÀ NHỮNG ĐIỀU CHƯA BIẾT">
            <a:extLst>
              <a:ext uri="{FF2B5EF4-FFF2-40B4-BE49-F238E27FC236}">
                <a16:creationId xmlns:a16="http://schemas.microsoft.com/office/drawing/2014/main" id="{358B1426-A6AA-43CC-9234-76FDF642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90" y="1074803"/>
            <a:ext cx="341947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9B918-44AF-48B2-9685-75F743C909A4}"/>
              </a:ext>
            </a:extLst>
          </p:cNvPr>
          <p:cNvSpPr txBox="1"/>
          <p:nvPr/>
        </p:nvSpPr>
        <p:spPr>
          <a:xfrm>
            <a:off x="5370480" y="1244337"/>
            <a:ext cx="586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1C3E71"/>
                </a:solidFill>
              </a:rPr>
              <a:t>Cô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gái</a:t>
            </a:r>
            <a:r>
              <a:rPr lang="en-US" sz="2400" dirty="0">
                <a:solidFill>
                  <a:srgbClr val="1C3E71"/>
                </a:solidFill>
              </a:rPr>
              <a:t> ở </a:t>
            </a:r>
            <a:r>
              <a:rPr lang="en-US" sz="2400" dirty="0" err="1">
                <a:solidFill>
                  <a:srgbClr val="1C3E71"/>
                </a:solidFill>
              </a:rPr>
              <a:t>bên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có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tính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trạng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gì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nổi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bật</a:t>
            </a:r>
            <a:r>
              <a:rPr lang="en-US" sz="2400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2C0AB-47B2-4DF0-9C2B-9D0360DAFCB1}"/>
              </a:ext>
            </a:extLst>
          </p:cNvPr>
          <p:cNvSpPr txBox="1"/>
          <p:nvPr/>
        </p:nvSpPr>
        <p:spPr>
          <a:xfrm>
            <a:off x="5370479" y="1952918"/>
            <a:ext cx="5866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1C3E71"/>
                </a:solidFill>
              </a:rPr>
              <a:t>Làm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sao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để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chúng</a:t>
            </a:r>
            <a:r>
              <a:rPr lang="en-US" sz="2400" dirty="0">
                <a:solidFill>
                  <a:srgbClr val="1C3E71"/>
                </a:solidFill>
              </a:rPr>
              <a:t> ta </a:t>
            </a:r>
            <a:r>
              <a:rPr lang="en-US" sz="2400" dirty="0" err="1">
                <a:solidFill>
                  <a:srgbClr val="1C3E71"/>
                </a:solidFill>
              </a:rPr>
              <a:t>biết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tính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trạng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lúm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đồng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tiền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này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là</a:t>
            </a:r>
            <a:r>
              <a:rPr lang="en-US" sz="2400" dirty="0">
                <a:solidFill>
                  <a:srgbClr val="1C3E71"/>
                </a:solidFill>
              </a:rPr>
              <a:t> do gene </a:t>
            </a:r>
            <a:r>
              <a:rPr lang="en-US" sz="2400" dirty="0" err="1">
                <a:solidFill>
                  <a:srgbClr val="1C3E71"/>
                </a:solidFill>
              </a:rPr>
              <a:t>trội</a:t>
            </a:r>
            <a:r>
              <a:rPr lang="en-US" sz="2400" dirty="0">
                <a:solidFill>
                  <a:srgbClr val="1C3E71"/>
                </a:solidFill>
              </a:rPr>
              <a:t> hay gene </a:t>
            </a:r>
            <a:r>
              <a:rPr lang="en-US" sz="2400" dirty="0" err="1">
                <a:solidFill>
                  <a:srgbClr val="1C3E71"/>
                </a:solidFill>
              </a:rPr>
              <a:t>lặn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quy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định</a:t>
            </a:r>
            <a:r>
              <a:rPr lang="en-US" sz="2400" dirty="0">
                <a:solidFill>
                  <a:srgbClr val="1C3E71"/>
                </a:solidFill>
              </a:rPr>
              <a:t>? Gene </a:t>
            </a:r>
            <a:r>
              <a:rPr lang="en-US" sz="2400" dirty="0" err="1">
                <a:solidFill>
                  <a:srgbClr val="1C3E71"/>
                </a:solidFill>
              </a:rPr>
              <a:t>nằm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trên</a:t>
            </a:r>
            <a:r>
              <a:rPr lang="en-US" sz="2400" dirty="0">
                <a:solidFill>
                  <a:srgbClr val="1C3E71"/>
                </a:solidFill>
              </a:rPr>
              <a:t> NST </a:t>
            </a:r>
            <a:r>
              <a:rPr lang="en-US" sz="2400" dirty="0" err="1">
                <a:solidFill>
                  <a:srgbClr val="1C3E71"/>
                </a:solidFill>
              </a:rPr>
              <a:t>thường</a:t>
            </a:r>
            <a:r>
              <a:rPr lang="en-US" sz="2400" dirty="0">
                <a:solidFill>
                  <a:srgbClr val="1C3E71"/>
                </a:solidFill>
              </a:rPr>
              <a:t> hay </a:t>
            </a:r>
            <a:r>
              <a:rPr lang="en-US" sz="2400" dirty="0" err="1">
                <a:solidFill>
                  <a:srgbClr val="1C3E71"/>
                </a:solidFill>
              </a:rPr>
              <a:t>giới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tính</a:t>
            </a:r>
            <a:r>
              <a:rPr lang="en-US" sz="2400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79FAE-1FD4-4B44-9154-157D46D5319C}"/>
              </a:ext>
            </a:extLst>
          </p:cNvPr>
          <p:cNvSpPr txBox="1"/>
          <p:nvPr/>
        </p:nvSpPr>
        <p:spPr>
          <a:xfrm>
            <a:off x="5370479" y="3781589"/>
            <a:ext cx="586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1C3E71"/>
                </a:solidFill>
              </a:rPr>
              <a:t>Mình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và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gia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đình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không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có</a:t>
            </a:r>
            <a:r>
              <a:rPr lang="en-US" sz="2400" dirty="0">
                <a:solidFill>
                  <a:srgbClr val="1C3E71"/>
                </a:solidFill>
              </a:rPr>
              <a:t> ai </a:t>
            </a:r>
            <a:r>
              <a:rPr lang="en-US" sz="2400" dirty="0" err="1">
                <a:solidFill>
                  <a:srgbClr val="1C3E71"/>
                </a:solidFill>
              </a:rPr>
              <a:t>có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mà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lúm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đồng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tiền</a:t>
            </a:r>
            <a:r>
              <a:rPr lang="en-US" sz="2400" dirty="0">
                <a:solidFill>
                  <a:srgbClr val="1C3E71"/>
                </a:solidFill>
              </a:rPr>
              <a:t>, </a:t>
            </a:r>
            <a:r>
              <a:rPr lang="en-US" sz="2400" dirty="0" err="1">
                <a:solidFill>
                  <a:srgbClr val="1C3E71"/>
                </a:solidFill>
              </a:rPr>
              <a:t>liệu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có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thể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kết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hôn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và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sinh</a:t>
            </a:r>
            <a:r>
              <a:rPr lang="en-US" sz="2400" dirty="0">
                <a:solidFill>
                  <a:srgbClr val="1C3E71"/>
                </a:solidFill>
              </a:rPr>
              <a:t> ra con </a:t>
            </a:r>
            <a:r>
              <a:rPr lang="en-US" sz="2400" dirty="0" err="1">
                <a:solidFill>
                  <a:srgbClr val="1C3E71"/>
                </a:solidFill>
              </a:rPr>
              <a:t>có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lúm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đồng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tiền</a:t>
            </a:r>
            <a:r>
              <a:rPr lang="en-US" sz="2400" dirty="0">
                <a:solidFill>
                  <a:srgbClr val="1C3E71"/>
                </a:solidFill>
              </a:rPr>
              <a:t> hay </a:t>
            </a:r>
            <a:r>
              <a:rPr lang="en-US" sz="2400" dirty="0" err="1">
                <a:solidFill>
                  <a:srgbClr val="1C3E71"/>
                </a:solidFill>
              </a:rPr>
              <a:t>không</a:t>
            </a:r>
            <a:r>
              <a:rPr lang="en-US" sz="2400" dirty="0">
                <a:solidFill>
                  <a:srgbClr val="1C3E71"/>
                </a:solidFill>
              </a:rPr>
              <a:t>? </a:t>
            </a:r>
            <a:r>
              <a:rPr lang="en-US" sz="2400" dirty="0" err="1">
                <a:solidFill>
                  <a:srgbClr val="1C3E71"/>
                </a:solidFill>
              </a:rPr>
              <a:t>Vì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sao</a:t>
            </a:r>
            <a:r>
              <a:rPr lang="en-US" sz="2400" dirty="0">
                <a:solidFill>
                  <a:srgbClr val="1C3E7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3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28">
            <a:extLst>
              <a:ext uri="{FF2B5EF4-FFF2-40B4-BE49-F238E27FC236}">
                <a16:creationId xmlns:a16="http://schemas.microsoft.com/office/drawing/2014/main" id="{3A5E0CCB-64B5-491B-BC23-71725479EB0B}"/>
              </a:ext>
            </a:extLst>
          </p:cNvPr>
          <p:cNvSpPr txBox="1">
            <a:spLocks/>
          </p:cNvSpPr>
          <p:nvPr/>
        </p:nvSpPr>
        <p:spPr>
          <a:xfrm>
            <a:off x="3500870" y="2331993"/>
            <a:ext cx="6616523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PHƯƠNG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NGHIÊN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CỨU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DI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NGƯỜI</a:t>
            </a:r>
            <a:endParaRPr lang="en-US" sz="2800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BD7C8E-8BB4-4932-9450-C34F00C91D00}"/>
              </a:ext>
            </a:extLst>
          </p:cNvPr>
          <p:cNvGrpSpPr/>
          <p:nvPr/>
        </p:nvGrpSpPr>
        <p:grpSpPr>
          <a:xfrm>
            <a:off x="2416172" y="2349033"/>
            <a:ext cx="898865" cy="862860"/>
            <a:chOff x="1020930" y="3289702"/>
            <a:chExt cx="898865" cy="862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DF5CFF-3048-43A1-BF46-45F3B9213892}"/>
                </a:ext>
              </a:extLst>
            </p:cNvPr>
            <p:cNvSpPr/>
            <p:nvPr/>
          </p:nvSpPr>
          <p:spPr>
            <a:xfrm>
              <a:off x="1020930" y="3289702"/>
              <a:ext cx="898865" cy="862860"/>
            </a:xfrm>
            <a:prstGeom prst="ellipse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Google Shape;333;p34">
              <a:extLst>
                <a:ext uri="{FF2B5EF4-FFF2-40B4-BE49-F238E27FC236}">
                  <a16:creationId xmlns:a16="http://schemas.microsoft.com/office/drawing/2014/main" id="{542DB51C-D273-49B4-BE77-E2871AE7EFF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9677" y="3339561"/>
              <a:ext cx="495789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91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C55B-CF4F-C5EE-5F81-54ECBA2A9180}"/>
              </a:ext>
            </a:extLst>
          </p:cNvPr>
          <p:cNvSpPr txBox="1"/>
          <p:nvPr/>
        </p:nvSpPr>
        <p:spPr>
          <a:xfrm>
            <a:off x="2257832" y="1765784"/>
            <a:ext cx="8231101" cy="1692771"/>
          </a:xfrm>
          <a:prstGeom prst="rect">
            <a:avLst/>
          </a:prstGeom>
          <a:solidFill>
            <a:srgbClr val="DAF6F4"/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Nghiên cứu thông tin SGK và cho biết: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      - </a:t>
            </a:r>
            <a:r>
              <a:rPr lang="en-US" sz="2400" b="1" dirty="0" err="1">
                <a:solidFill>
                  <a:srgbClr val="1C3E71"/>
                </a:solidFill>
              </a:rPr>
              <a:t>Phương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pháp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hệ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là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gì</a:t>
            </a:r>
            <a:r>
              <a:rPr lang="vi-VN" sz="2400" b="1" dirty="0">
                <a:solidFill>
                  <a:srgbClr val="1C3E71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      - </a:t>
            </a:r>
            <a:r>
              <a:rPr lang="en-US" sz="2400" b="1" dirty="0" err="1">
                <a:solidFill>
                  <a:srgbClr val="1C3E71"/>
                </a:solidFill>
              </a:rPr>
              <a:t>Xác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các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thức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xây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hệ</a:t>
            </a:r>
            <a:r>
              <a:rPr lang="vi-VN" sz="2400" b="1" dirty="0">
                <a:solidFill>
                  <a:srgbClr val="1C3E71"/>
                </a:solidFill>
              </a:rPr>
              <a:t>?</a:t>
            </a:r>
            <a:endParaRPr lang="en-US" sz="2400" b="1" dirty="0">
              <a:solidFill>
                <a:srgbClr val="1C3E71"/>
              </a:solidFill>
            </a:endParaRPr>
          </a:p>
        </p:txBody>
      </p:sp>
      <p:pic>
        <p:nvPicPr>
          <p:cNvPr id="8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868E5F85-C28D-97CF-704F-69AC3F17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70" y="1244385"/>
            <a:ext cx="1151805" cy="10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9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amily Tree | Baamboozle - Baamboozle | The Most Fun Classroom Games!">
            <a:extLst>
              <a:ext uri="{FF2B5EF4-FFF2-40B4-BE49-F238E27FC236}">
                <a16:creationId xmlns:a16="http://schemas.microsoft.com/office/drawing/2014/main" id="{130762A0-AB7E-4745-89DE-B609A974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96" y="1244666"/>
            <a:ext cx="51816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B8B38-2627-4893-8422-99748168B0C5}"/>
              </a:ext>
            </a:extLst>
          </p:cNvPr>
          <p:cNvSpPr txBox="1"/>
          <p:nvPr/>
        </p:nvSpPr>
        <p:spPr>
          <a:xfrm>
            <a:off x="1178628" y="620156"/>
            <a:ext cx="983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1C3E71"/>
                </a:solidFill>
              </a:rPr>
              <a:t>Mô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tả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mối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quan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hệ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giữa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những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người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trong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sơ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đồ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dưới</a:t>
            </a:r>
            <a:r>
              <a:rPr lang="en-US" sz="2800" b="1" dirty="0">
                <a:solidFill>
                  <a:srgbClr val="1C3E71"/>
                </a:solidFill>
              </a:rPr>
              <a:t> </a:t>
            </a:r>
            <a:r>
              <a:rPr lang="en-US" sz="2800" b="1" dirty="0" err="1">
                <a:solidFill>
                  <a:srgbClr val="1C3E71"/>
                </a:solidFill>
              </a:rPr>
              <a:t>đây</a:t>
            </a:r>
            <a:r>
              <a:rPr lang="en-US" sz="2800" b="1" dirty="0">
                <a:solidFill>
                  <a:srgbClr val="1C3E7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1735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26989-8128-4A37-B333-29E17206091A}"/>
              </a:ext>
            </a:extLst>
          </p:cNvPr>
          <p:cNvSpPr/>
          <p:nvPr/>
        </p:nvSpPr>
        <p:spPr>
          <a:xfrm>
            <a:off x="2191731" y="1659118"/>
            <a:ext cx="537328" cy="471341"/>
          </a:xfrm>
          <a:prstGeom prst="rect">
            <a:avLst/>
          </a:prstGeom>
          <a:solidFill>
            <a:srgbClr val="6FE7DA"/>
          </a:solidFill>
          <a:ln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77C017-A228-4E7F-B9C7-2D5736CC8B3F}"/>
              </a:ext>
            </a:extLst>
          </p:cNvPr>
          <p:cNvSpPr/>
          <p:nvPr/>
        </p:nvSpPr>
        <p:spPr>
          <a:xfrm>
            <a:off x="7340337" y="1659118"/>
            <a:ext cx="537328" cy="47134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445755-E24E-4B71-A9FC-9F8438CA55DD}"/>
              </a:ext>
            </a:extLst>
          </p:cNvPr>
          <p:cNvSpPr/>
          <p:nvPr/>
        </p:nvSpPr>
        <p:spPr>
          <a:xfrm>
            <a:off x="2191731" y="2846895"/>
            <a:ext cx="608029" cy="556182"/>
          </a:xfrm>
          <a:prstGeom prst="ellipse">
            <a:avLst/>
          </a:prstGeom>
          <a:solidFill>
            <a:srgbClr val="6FE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BB082-4C85-45FC-B3CA-68AB3E3E8F99}"/>
              </a:ext>
            </a:extLst>
          </p:cNvPr>
          <p:cNvSpPr/>
          <p:nvPr/>
        </p:nvSpPr>
        <p:spPr>
          <a:xfrm>
            <a:off x="7304986" y="2875176"/>
            <a:ext cx="608029" cy="556182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C6F92-9818-4C5F-B87C-D92C0C68CB57}"/>
              </a:ext>
            </a:extLst>
          </p:cNvPr>
          <p:cNvSpPr/>
          <p:nvPr/>
        </p:nvSpPr>
        <p:spPr>
          <a:xfrm>
            <a:off x="2901100" y="4177646"/>
            <a:ext cx="537328" cy="47134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D3603C-0273-4F40-9AB9-4909F56AD862}"/>
              </a:ext>
            </a:extLst>
          </p:cNvPr>
          <p:cNvSpPr/>
          <p:nvPr/>
        </p:nvSpPr>
        <p:spPr>
          <a:xfrm>
            <a:off x="4216137" y="4141510"/>
            <a:ext cx="608029" cy="556182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A9ABCF-AD02-4675-B815-6F7334657E8C}"/>
              </a:ext>
            </a:extLst>
          </p:cNvPr>
          <p:cNvSpPr/>
          <p:nvPr/>
        </p:nvSpPr>
        <p:spPr>
          <a:xfrm>
            <a:off x="6758233" y="4177646"/>
            <a:ext cx="537328" cy="47134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3D8889-BF87-4FA3-9E8B-FEF187A302CC}"/>
              </a:ext>
            </a:extLst>
          </p:cNvPr>
          <p:cNvSpPr/>
          <p:nvPr/>
        </p:nvSpPr>
        <p:spPr>
          <a:xfrm>
            <a:off x="8089765" y="4135225"/>
            <a:ext cx="608029" cy="5561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EC997-8E62-4E7C-8276-BA5A3C71340A}"/>
              </a:ext>
            </a:extLst>
          </p:cNvPr>
          <p:cNvSpPr/>
          <p:nvPr/>
        </p:nvSpPr>
        <p:spPr>
          <a:xfrm>
            <a:off x="6858785" y="5055908"/>
            <a:ext cx="537328" cy="47134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8E67E-6EE2-4C98-A887-F727B3F7A8E1}"/>
              </a:ext>
            </a:extLst>
          </p:cNvPr>
          <p:cNvSpPr txBox="1"/>
          <p:nvPr/>
        </p:nvSpPr>
        <p:spPr>
          <a:xfrm>
            <a:off x="2835111" y="1694733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5DBD8-4F63-4E1C-A918-DDEA9B6EBA3C}"/>
              </a:ext>
            </a:extLst>
          </p:cNvPr>
          <p:cNvSpPr txBox="1"/>
          <p:nvPr/>
        </p:nvSpPr>
        <p:spPr>
          <a:xfrm>
            <a:off x="8050813" y="1694733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A5791-2870-41FA-A195-9F35FA3E0CFB}"/>
              </a:ext>
            </a:extLst>
          </p:cNvPr>
          <p:cNvSpPr txBox="1"/>
          <p:nvPr/>
        </p:nvSpPr>
        <p:spPr>
          <a:xfrm>
            <a:off x="2853965" y="2879360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24AB44-CFD1-405E-94B0-C7B904F95B9B}"/>
              </a:ext>
            </a:extLst>
          </p:cNvPr>
          <p:cNvSpPr txBox="1"/>
          <p:nvPr/>
        </p:nvSpPr>
        <p:spPr>
          <a:xfrm>
            <a:off x="8050813" y="2893769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2C4201-6C53-4635-83AD-DEBCAD77777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438428" y="4413316"/>
            <a:ext cx="775354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E50DCF-B65C-4413-96C2-D6A213E3F7B4}"/>
              </a:ext>
            </a:extLst>
          </p:cNvPr>
          <p:cNvCxnSpPr>
            <a:cxnSpLocks/>
          </p:cNvCxnSpPr>
          <p:nvPr/>
        </p:nvCxnSpPr>
        <p:spPr>
          <a:xfrm flipV="1">
            <a:off x="7304986" y="4413316"/>
            <a:ext cx="775354" cy="1"/>
          </a:xfrm>
          <a:prstGeom prst="line">
            <a:avLst/>
          </a:prstGeom>
          <a:ln w="19050">
            <a:solidFill>
              <a:srgbClr val="1C3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910F34-1F9E-4A96-9AFC-18930A6B766D}"/>
              </a:ext>
            </a:extLst>
          </p:cNvPr>
          <p:cNvCxnSpPr>
            <a:cxnSpLocks/>
          </p:cNvCxnSpPr>
          <p:nvPr/>
        </p:nvCxnSpPr>
        <p:spPr>
          <a:xfrm>
            <a:off x="7699734" y="4405070"/>
            <a:ext cx="3" cy="430884"/>
          </a:xfrm>
          <a:prstGeom prst="line">
            <a:avLst/>
          </a:prstGeom>
          <a:ln w="19050">
            <a:solidFill>
              <a:srgbClr val="1C3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C60AEA7-DC8F-4FC7-9FF0-154025F83F27}"/>
              </a:ext>
            </a:extLst>
          </p:cNvPr>
          <p:cNvCxnSpPr>
            <a:cxnSpLocks/>
          </p:cNvCxnSpPr>
          <p:nvPr/>
        </p:nvCxnSpPr>
        <p:spPr>
          <a:xfrm>
            <a:off x="8299838" y="4840466"/>
            <a:ext cx="0" cy="215442"/>
          </a:xfrm>
          <a:prstGeom prst="line">
            <a:avLst/>
          </a:prstGeom>
          <a:ln w="19050">
            <a:solidFill>
              <a:srgbClr val="1C3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F68AC2-3123-4704-A93F-73A7F452A5D9}"/>
              </a:ext>
            </a:extLst>
          </p:cNvPr>
          <p:cNvCxnSpPr>
            <a:cxnSpLocks/>
          </p:cNvCxnSpPr>
          <p:nvPr/>
        </p:nvCxnSpPr>
        <p:spPr>
          <a:xfrm>
            <a:off x="7127449" y="4840466"/>
            <a:ext cx="0" cy="215442"/>
          </a:xfrm>
          <a:prstGeom prst="line">
            <a:avLst/>
          </a:prstGeom>
          <a:ln w="19050">
            <a:solidFill>
              <a:srgbClr val="1C3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472A47-416C-4581-93B9-5967BB230958}"/>
              </a:ext>
            </a:extLst>
          </p:cNvPr>
          <p:cNvCxnSpPr>
            <a:cxnSpLocks/>
          </p:cNvCxnSpPr>
          <p:nvPr/>
        </p:nvCxnSpPr>
        <p:spPr>
          <a:xfrm>
            <a:off x="7127449" y="4831242"/>
            <a:ext cx="1172389" cy="2351"/>
          </a:xfrm>
          <a:prstGeom prst="line">
            <a:avLst/>
          </a:prstGeom>
          <a:ln w="19050">
            <a:solidFill>
              <a:srgbClr val="1C3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79F9A18-2CAA-47C0-8E48-78B3CF0FB72A}"/>
              </a:ext>
            </a:extLst>
          </p:cNvPr>
          <p:cNvSpPr/>
          <p:nvPr/>
        </p:nvSpPr>
        <p:spPr>
          <a:xfrm>
            <a:off x="7995824" y="5013488"/>
            <a:ext cx="608029" cy="5561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930F53-855E-47C2-AAC9-19CC1A46595D}"/>
              </a:ext>
            </a:extLst>
          </p:cNvPr>
          <p:cNvSpPr txBox="1"/>
          <p:nvPr/>
        </p:nvSpPr>
        <p:spPr>
          <a:xfrm>
            <a:off x="3565859" y="760942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C3E71"/>
                </a:solidFill>
              </a:rPr>
              <a:t>KÍ HIỆU TRONG SƠ ĐỒ PHẢ HỆ</a:t>
            </a:r>
          </a:p>
        </p:txBody>
      </p:sp>
    </p:spTree>
    <p:extLst>
      <p:ext uri="{BB962C8B-B14F-4D97-AF65-F5344CB8AC3E}">
        <p14:creationId xmlns:p14="http://schemas.microsoft.com/office/powerpoint/2010/main" val="82033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7C841B-6B26-4B7D-8A5F-9D9FC11AAB1D}"/>
              </a:ext>
            </a:extLst>
          </p:cNvPr>
          <p:cNvGrpSpPr/>
          <p:nvPr/>
        </p:nvGrpSpPr>
        <p:grpSpPr>
          <a:xfrm>
            <a:off x="961313" y="1856287"/>
            <a:ext cx="7309357" cy="2066482"/>
            <a:chOff x="2243358" y="1993868"/>
            <a:chExt cx="7309357" cy="2066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A55EDC-9B05-440F-A940-C8CF3F4D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58" y="1993868"/>
              <a:ext cx="7309357" cy="206648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B8A2A6-E325-448A-9199-05CFA483A990}"/>
                </a:ext>
              </a:extLst>
            </p:cNvPr>
            <p:cNvSpPr/>
            <p:nvPr/>
          </p:nvSpPr>
          <p:spPr>
            <a:xfrm>
              <a:off x="6391374" y="2003295"/>
              <a:ext cx="575035" cy="58907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D5A9E1-F83F-4AE2-9C13-AF5D2F30C82E}"/>
              </a:ext>
            </a:extLst>
          </p:cNvPr>
          <p:cNvSpPr txBox="1"/>
          <p:nvPr/>
        </p:nvSpPr>
        <p:spPr>
          <a:xfrm>
            <a:off x="1774087" y="4393890"/>
            <a:ext cx="843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này</a:t>
            </a:r>
            <a:r>
              <a:rPr lang="en-US" sz="2400" b="1" dirty="0">
                <a:solidFill>
                  <a:srgbClr val="1C3E71"/>
                </a:solidFill>
              </a:rPr>
              <a:t> do gene </a:t>
            </a:r>
            <a:r>
              <a:rPr lang="en-US" sz="2400" b="1" dirty="0" err="1">
                <a:solidFill>
                  <a:srgbClr val="1C3E71"/>
                </a:solidFill>
              </a:rPr>
              <a:t>trội</a:t>
            </a:r>
            <a:r>
              <a:rPr lang="en-US" sz="2400" b="1" dirty="0">
                <a:solidFill>
                  <a:srgbClr val="1C3E71"/>
                </a:solidFill>
              </a:rPr>
              <a:t> hay gene </a:t>
            </a:r>
            <a:r>
              <a:rPr lang="en-US" sz="2400" b="1" dirty="0" err="1">
                <a:solidFill>
                  <a:srgbClr val="1C3E71"/>
                </a:solidFill>
              </a:rPr>
              <a:t>lặn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quy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? </a:t>
            </a:r>
            <a:r>
              <a:rPr lang="en-US" sz="2400" b="1" dirty="0" err="1">
                <a:solidFill>
                  <a:srgbClr val="1C3E71"/>
                </a:solidFill>
              </a:rPr>
              <a:t>Nằm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trên</a:t>
            </a:r>
            <a:r>
              <a:rPr lang="en-US" sz="2400" b="1" dirty="0">
                <a:solidFill>
                  <a:srgbClr val="1C3E71"/>
                </a:solidFill>
              </a:rPr>
              <a:t> NST </a:t>
            </a:r>
            <a:r>
              <a:rPr lang="en-US" sz="2400" b="1" dirty="0" err="1">
                <a:solidFill>
                  <a:srgbClr val="1C3E71"/>
                </a:solidFill>
              </a:rPr>
              <a:t>thường</a:t>
            </a:r>
            <a:r>
              <a:rPr lang="en-US" sz="2400" b="1" dirty="0">
                <a:solidFill>
                  <a:srgbClr val="1C3E71"/>
                </a:solidFill>
              </a:rPr>
              <a:t> hay </a:t>
            </a:r>
            <a:r>
              <a:rPr lang="en-US" sz="2400" b="1" dirty="0" err="1">
                <a:solidFill>
                  <a:srgbClr val="1C3E71"/>
                </a:solidFill>
              </a:rPr>
              <a:t>giới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tính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93E51-39E2-444F-980C-FF60B8CC91A1}"/>
              </a:ext>
            </a:extLst>
          </p:cNvPr>
          <p:cNvSpPr txBox="1"/>
          <p:nvPr/>
        </p:nvSpPr>
        <p:spPr>
          <a:xfrm>
            <a:off x="1774087" y="5309861"/>
            <a:ext cx="8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Xác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kiểu</a:t>
            </a:r>
            <a:r>
              <a:rPr lang="en-US" sz="2400" b="1" dirty="0">
                <a:solidFill>
                  <a:srgbClr val="1C3E71"/>
                </a:solidFill>
              </a:rPr>
              <a:t> gene </a:t>
            </a:r>
            <a:r>
              <a:rPr lang="en-US" sz="2400" b="1" dirty="0" err="1">
                <a:solidFill>
                  <a:srgbClr val="1C3E71"/>
                </a:solidFill>
              </a:rPr>
              <a:t>của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những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người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99A46-4351-4870-9ED1-BE43D1145C99}"/>
              </a:ext>
            </a:extLst>
          </p:cNvPr>
          <p:cNvSpPr/>
          <p:nvPr/>
        </p:nvSpPr>
        <p:spPr>
          <a:xfrm>
            <a:off x="8920627" y="1633113"/>
            <a:ext cx="463980" cy="423931"/>
          </a:xfrm>
          <a:prstGeom prst="rect">
            <a:avLst/>
          </a:prstGeom>
          <a:solidFill>
            <a:srgbClr val="000000"/>
          </a:solidFill>
          <a:ln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62EAB3-089A-42F7-B451-39385CFB93A0}"/>
              </a:ext>
            </a:extLst>
          </p:cNvPr>
          <p:cNvSpPr/>
          <p:nvPr/>
        </p:nvSpPr>
        <p:spPr>
          <a:xfrm>
            <a:off x="8955978" y="2251280"/>
            <a:ext cx="463980" cy="42393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E45548-5FA3-4F7A-BCB6-DFD1BE52C7F0}"/>
              </a:ext>
            </a:extLst>
          </p:cNvPr>
          <p:cNvSpPr/>
          <p:nvPr/>
        </p:nvSpPr>
        <p:spPr>
          <a:xfrm>
            <a:off x="8920628" y="2820890"/>
            <a:ext cx="525030" cy="500238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A09E5-B38F-496A-8B60-8959053F1930}"/>
              </a:ext>
            </a:extLst>
          </p:cNvPr>
          <p:cNvSpPr/>
          <p:nvPr/>
        </p:nvSpPr>
        <p:spPr>
          <a:xfrm>
            <a:off x="8920628" y="3467338"/>
            <a:ext cx="525030" cy="50023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A86121-B6A2-48A9-922E-1330CD5A6C18}"/>
              </a:ext>
            </a:extLst>
          </p:cNvPr>
          <p:cNvSpPr txBox="1"/>
          <p:nvPr/>
        </p:nvSpPr>
        <p:spPr>
          <a:xfrm>
            <a:off x="9564007" y="1668728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EC079-5F20-4A20-8302-8F0ED4637569}"/>
              </a:ext>
            </a:extLst>
          </p:cNvPr>
          <p:cNvSpPr txBox="1"/>
          <p:nvPr/>
        </p:nvSpPr>
        <p:spPr>
          <a:xfrm>
            <a:off x="9666454" y="228689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D153C9-CB15-4796-9E85-74A60609C05D}"/>
              </a:ext>
            </a:extLst>
          </p:cNvPr>
          <p:cNvSpPr txBox="1"/>
          <p:nvPr/>
        </p:nvSpPr>
        <p:spPr>
          <a:xfrm>
            <a:off x="9582861" y="285335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DBE3E-37D7-4FFA-9A0C-E5E439714758}"/>
              </a:ext>
            </a:extLst>
          </p:cNvPr>
          <p:cNvSpPr txBox="1"/>
          <p:nvPr/>
        </p:nvSpPr>
        <p:spPr>
          <a:xfrm>
            <a:off x="9666454" y="3485931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B56EC0-2457-4CD7-8B8C-6450DEE851DD}"/>
              </a:ext>
            </a:extLst>
          </p:cNvPr>
          <p:cNvSpPr txBox="1"/>
          <p:nvPr/>
        </p:nvSpPr>
        <p:spPr>
          <a:xfrm>
            <a:off x="688434" y="554169"/>
            <a:ext cx="1101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Hãy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mô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sự</a:t>
            </a:r>
            <a:r>
              <a:rPr lang="en-US" sz="2400" b="1" dirty="0">
                <a:solidFill>
                  <a:srgbClr val="1C3E71"/>
                </a:solidFill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</a:rPr>
              <a:t>truyền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bạch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tạng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 ở </a:t>
            </a:r>
            <a:r>
              <a:rPr lang="en-US" sz="2400" b="1" dirty="0" err="1">
                <a:solidFill>
                  <a:srgbClr val="1C3E71"/>
                </a:solidFill>
              </a:rPr>
              <a:t>sơ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đồ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dưới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đây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433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7F2840-7E01-48B2-B1B5-D82CEC0E2A64}"/>
              </a:ext>
            </a:extLst>
          </p:cNvPr>
          <p:cNvSpPr txBox="1"/>
          <p:nvPr/>
        </p:nvSpPr>
        <p:spPr>
          <a:xfrm>
            <a:off x="688434" y="554169"/>
            <a:ext cx="1101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Hãy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mô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sự</a:t>
            </a:r>
            <a:r>
              <a:rPr lang="en-US" sz="2400" b="1" dirty="0">
                <a:solidFill>
                  <a:srgbClr val="1C3E71"/>
                </a:solidFill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</a:rPr>
              <a:t>truyền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bạch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tạng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 ở </a:t>
            </a:r>
            <a:r>
              <a:rPr lang="en-US" sz="2400" b="1" dirty="0" err="1">
                <a:solidFill>
                  <a:srgbClr val="1C3E71"/>
                </a:solidFill>
              </a:rPr>
              <a:t>sơ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đồ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dưới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đây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7C841B-6B26-4B7D-8A5F-9D9FC11AAB1D}"/>
              </a:ext>
            </a:extLst>
          </p:cNvPr>
          <p:cNvGrpSpPr/>
          <p:nvPr/>
        </p:nvGrpSpPr>
        <p:grpSpPr>
          <a:xfrm>
            <a:off x="2243358" y="1993868"/>
            <a:ext cx="7309357" cy="2066482"/>
            <a:chOff x="2243358" y="1993868"/>
            <a:chExt cx="7309357" cy="2066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A55EDC-9B05-440F-A940-C8CF3F4D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58" y="1993868"/>
              <a:ext cx="7309357" cy="206648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B8A2A6-E325-448A-9199-05CFA483A990}"/>
                </a:ext>
              </a:extLst>
            </p:cNvPr>
            <p:cNvSpPr/>
            <p:nvPr/>
          </p:nvSpPr>
          <p:spPr>
            <a:xfrm>
              <a:off x="6391374" y="2003295"/>
              <a:ext cx="575035" cy="58907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D5A9E1-F83F-4AE2-9C13-AF5D2F30C82E}"/>
              </a:ext>
            </a:extLst>
          </p:cNvPr>
          <p:cNvSpPr txBox="1"/>
          <p:nvPr/>
        </p:nvSpPr>
        <p:spPr>
          <a:xfrm>
            <a:off x="1878429" y="4761632"/>
            <a:ext cx="8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này</a:t>
            </a:r>
            <a:r>
              <a:rPr lang="en-US" sz="2400" b="1" dirty="0">
                <a:solidFill>
                  <a:srgbClr val="1C3E71"/>
                </a:solidFill>
              </a:rPr>
              <a:t> do gene </a:t>
            </a:r>
            <a:r>
              <a:rPr lang="en-US" sz="2400" b="1" dirty="0" err="1">
                <a:solidFill>
                  <a:srgbClr val="1C3E71"/>
                </a:solidFill>
              </a:rPr>
              <a:t>lặn</a:t>
            </a:r>
            <a:r>
              <a:rPr lang="en-US" sz="2400" b="1" dirty="0">
                <a:solidFill>
                  <a:srgbClr val="1C3E71"/>
                </a:solidFill>
              </a:rPr>
              <a:t>, </a:t>
            </a:r>
            <a:r>
              <a:rPr lang="en-US" sz="2400" b="1" dirty="0" err="1">
                <a:solidFill>
                  <a:srgbClr val="1C3E71"/>
                </a:solidFill>
              </a:rPr>
              <a:t>nằm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trên</a:t>
            </a:r>
            <a:r>
              <a:rPr lang="en-US" sz="2400" b="1" dirty="0">
                <a:solidFill>
                  <a:srgbClr val="1C3E71"/>
                </a:solidFill>
              </a:rPr>
              <a:t> NST </a:t>
            </a:r>
            <a:r>
              <a:rPr lang="en-US" sz="2400" b="1" dirty="0" err="1">
                <a:solidFill>
                  <a:srgbClr val="1C3E71"/>
                </a:solidFill>
              </a:rPr>
              <a:t>thường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quy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endParaRPr lang="en-US" sz="2400" b="1" dirty="0">
              <a:solidFill>
                <a:srgbClr val="1C3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8A0F6-BACB-4821-957D-B080E0654D25}"/>
              </a:ext>
            </a:extLst>
          </p:cNvPr>
          <p:cNvSpPr txBox="1"/>
          <p:nvPr/>
        </p:nvSpPr>
        <p:spPr>
          <a:xfrm>
            <a:off x="2705493" y="3987675"/>
            <a:ext cx="575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6BF57-B6F4-43C7-85B9-9BD502B7E4B3}"/>
              </a:ext>
            </a:extLst>
          </p:cNvPr>
          <p:cNvSpPr txBox="1"/>
          <p:nvPr/>
        </p:nvSpPr>
        <p:spPr>
          <a:xfrm>
            <a:off x="6334813" y="3987675"/>
            <a:ext cx="575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A12A4-AECA-4CD3-8F94-C35987F2C4FF}"/>
              </a:ext>
            </a:extLst>
          </p:cNvPr>
          <p:cNvSpPr txBox="1"/>
          <p:nvPr/>
        </p:nvSpPr>
        <p:spPr>
          <a:xfrm>
            <a:off x="7165943" y="3987675"/>
            <a:ext cx="575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5F58F-F0F1-455D-AA97-628BE722B4C3}"/>
              </a:ext>
            </a:extLst>
          </p:cNvPr>
          <p:cNvSpPr txBox="1"/>
          <p:nvPr/>
        </p:nvSpPr>
        <p:spPr>
          <a:xfrm>
            <a:off x="8071429" y="3987675"/>
            <a:ext cx="575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B846B-6D13-4F25-A1CE-E50A50A50895}"/>
              </a:ext>
            </a:extLst>
          </p:cNvPr>
          <p:cNvSpPr txBox="1"/>
          <p:nvPr/>
        </p:nvSpPr>
        <p:spPr>
          <a:xfrm>
            <a:off x="5322237" y="154332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2238F4-CB8B-4F26-A9A7-1A14D2639091}"/>
              </a:ext>
            </a:extLst>
          </p:cNvPr>
          <p:cNvSpPr txBox="1"/>
          <p:nvPr/>
        </p:nvSpPr>
        <p:spPr>
          <a:xfrm>
            <a:off x="6391374" y="154332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D1BCE-6694-4FC8-81F8-1D844B339B31}"/>
              </a:ext>
            </a:extLst>
          </p:cNvPr>
          <p:cNvSpPr txBox="1"/>
          <p:nvPr/>
        </p:nvSpPr>
        <p:spPr>
          <a:xfrm>
            <a:off x="4193140" y="401609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Aa/AA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83DFF-3705-4289-9701-AC196D28692E}"/>
              </a:ext>
            </a:extLst>
          </p:cNvPr>
          <p:cNvSpPr txBox="1"/>
          <p:nvPr/>
        </p:nvSpPr>
        <p:spPr>
          <a:xfrm>
            <a:off x="8775635" y="401609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Aa/AA</a:t>
            </a:r>
          </a:p>
        </p:txBody>
      </p:sp>
    </p:spTree>
    <p:extLst>
      <p:ext uri="{BB962C8B-B14F-4D97-AF65-F5344CB8AC3E}">
        <p14:creationId xmlns:p14="http://schemas.microsoft.com/office/powerpoint/2010/main" val="34426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5B30D-F57B-47A6-AE26-E944B2A7D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45" y="1564892"/>
            <a:ext cx="6128339" cy="3012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A476C-892C-42FE-899A-0CB3DF03A2A5}"/>
              </a:ext>
            </a:extLst>
          </p:cNvPr>
          <p:cNvSpPr txBox="1"/>
          <p:nvPr/>
        </p:nvSpPr>
        <p:spPr>
          <a:xfrm>
            <a:off x="688434" y="554169"/>
            <a:ext cx="1101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Hãy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mô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sự</a:t>
            </a:r>
            <a:r>
              <a:rPr lang="en-US" sz="2400" b="1" dirty="0">
                <a:solidFill>
                  <a:srgbClr val="1C3E71"/>
                </a:solidFill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</a:rPr>
              <a:t>truyền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 ở </a:t>
            </a:r>
            <a:r>
              <a:rPr lang="en-US" sz="2400" b="1" dirty="0" err="1">
                <a:solidFill>
                  <a:srgbClr val="1C3E71"/>
                </a:solidFill>
              </a:rPr>
              <a:t>sơ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đồ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dưới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đây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20648-662F-407F-BC86-27A0F452428F}"/>
              </a:ext>
            </a:extLst>
          </p:cNvPr>
          <p:cNvSpPr txBox="1"/>
          <p:nvPr/>
        </p:nvSpPr>
        <p:spPr>
          <a:xfrm>
            <a:off x="1726953" y="4887942"/>
            <a:ext cx="843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này</a:t>
            </a:r>
            <a:r>
              <a:rPr lang="en-US" sz="2400" b="1" dirty="0">
                <a:solidFill>
                  <a:srgbClr val="1C3E71"/>
                </a:solidFill>
              </a:rPr>
              <a:t> do gene </a:t>
            </a:r>
            <a:r>
              <a:rPr lang="en-US" sz="2400" b="1" dirty="0" err="1">
                <a:solidFill>
                  <a:srgbClr val="1C3E71"/>
                </a:solidFill>
              </a:rPr>
              <a:t>trội</a:t>
            </a:r>
            <a:r>
              <a:rPr lang="en-US" sz="2400" b="1" dirty="0">
                <a:solidFill>
                  <a:srgbClr val="1C3E71"/>
                </a:solidFill>
              </a:rPr>
              <a:t> hay gene </a:t>
            </a:r>
            <a:r>
              <a:rPr lang="en-US" sz="2400" b="1" dirty="0" err="1">
                <a:solidFill>
                  <a:srgbClr val="1C3E71"/>
                </a:solidFill>
              </a:rPr>
              <a:t>lặn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quy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? </a:t>
            </a:r>
            <a:r>
              <a:rPr lang="en-US" sz="2400" b="1" dirty="0" err="1">
                <a:solidFill>
                  <a:srgbClr val="1C3E71"/>
                </a:solidFill>
              </a:rPr>
              <a:t>Nằm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trên</a:t>
            </a:r>
            <a:r>
              <a:rPr lang="en-US" sz="2400" b="1" dirty="0">
                <a:solidFill>
                  <a:srgbClr val="1C3E71"/>
                </a:solidFill>
              </a:rPr>
              <a:t> NST </a:t>
            </a:r>
            <a:r>
              <a:rPr lang="en-US" sz="2400" b="1" dirty="0" err="1">
                <a:solidFill>
                  <a:srgbClr val="1C3E71"/>
                </a:solidFill>
              </a:rPr>
              <a:t>thường</a:t>
            </a:r>
            <a:r>
              <a:rPr lang="en-US" sz="2400" b="1" dirty="0">
                <a:solidFill>
                  <a:srgbClr val="1C3E71"/>
                </a:solidFill>
              </a:rPr>
              <a:t> hay </a:t>
            </a:r>
            <a:r>
              <a:rPr lang="en-US" sz="2400" b="1" dirty="0" err="1">
                <a:solidFill>
                  <a:srgbClr val="1C3E71"/>
                </a:solidFill>
              </a:rPr>
              <a:t>giới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tính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5377B-A4FF-4602-9DC6-6857F8012100}"/>
              </a:ext>
            </a:extLst>
          </p:cNvPr>
          <p:cNvSpPr txBox="1"/>
          <p:nvPr/>
        </p:nvSpPr>
        <p:spPr>
          <a:xfrm>
            <a:off x="1726953" y="5803913"/>
            <a:ext cx="8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Xác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kiểu</a:t>
            </a:r>
            <a:r>
              <a:rPr lang="en-US" sz="2400" b="1" dirty="0">
                <a:solidFill>
                  <a:srgbClr val="1C3E71"/>
                </a:solidFill>
              </a:rPr>
              <a:t> gene </a:t>
            </a:r>
            <a:r>
              <a:rPr lang="en-US" sz="2400" b="1" dirty="0" err="1">
                <a:solidFill>
                  <a:srgbClr val="1C3E71"/>
                </a:solidFill>
              </a:rPr>
              <a:t>của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những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người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8949B9-FF66-4BCD-AC9C-07147C120D49}"/>
              </a:ext>
            </a:extLst>
          </p:cNvPr>
          <p:cNvSpPr/>
          <p:nvPr/>
        </p:nvSpPr>
        <p:spPr>
          <a:xfrm>
            <a:off x="8920627" y="1633113"/>
            <a:ext cx="463980" cy="423931"/>
          </a:xfrm>
          <a:prstGeom prst="rect">
            <a:avLst/>
          </a:prstGeom>
          <a:solidFill>
            <a:srgbClr val="000000"/>
          </a:solidFill>
          <a:ln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1E2CCD-EA90-4F7B-B968-4137CE1062F6}"/>
              </a:ext>
            </a:extLst>
          </p:cNvPr>
          <p:cNvSpPr/>
          <p:nvPr/>
        </p:nvSpPr>
        <p:spPr>
          <a:xfrm>
            <a:off x="8955978" y="2251280"/>
            <a:ext cx="463980" cy="42393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6CCD34-BCED-495E-B54B-433D7EFC2C46}"/>
              </a:ext>
            </a:extLst>
          </p:cNvPr>
          <p:cNvSpPr/>
          <p:nvPr/>
        </p:nvSpPr>
        <p:spPr>
          <a:xfrm>
            <a:off x="8920628" y="2820890"/>
            <a:ext cx="525030" cy="500238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1BFCF-925B-4891-B5D1-BC4C0430A6FB}"/>
              </a:ext>
            </a:extLst>
          </p:cNvPr>
          <p:cNvSpPr/>
          <p:nvPr/>
        </p:nvSpPr>
        <p:spPr>
          <a:xfrm>
            <a:off x="8920628" y="3467338"/>
            <a:ext cx="525030" cy="50023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49A4C-8F6B-4303-96A1-8597C594160D}"/>
              </a:ext>
            </a:extLst>
          </p:cNvPr>
          <p:cNvSpPr txBox="1"/>
          <p:nvPr/>
        </p:nvSpPr>
        <p:spPr>
          <a:xfrm>
            <a:off x="9564007" y="1668728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50463-1ED7-4683-BA59-972884C345F7}"/>
              </a:ext>
            </a:extLst>
          </p:cNvPr>
          <p:cNvSpPr txBox="1"/>
          <p:nvPr/>
        </p:nvSpPr>
        <p:spPr>
          <a:xfrm>
            <a:off x="9666454" y="228689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EC763-3D1D-4EB4-ACEF-D51CBB339A6E}"/>
              </a:ext>
            </a:extLst>
          </p:cNvPr>
          <p:cNvSpPr txBox="1"/>
          <p:nvPr/>
        </p:nvSpPr>
        <p:spPr>
          <a:xfrm>
            <a:off x="9582861" y="285335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EBD7F-1A5E-443F-8F3A-DE47F3C23AA4}"/>
              </a:ext>
            </a:extLst>
          </p:cNvPr>
          <p:cNvSpPr txBox="1"/>
          <p:nvPr/>
        </p:nvSpPr>
        <p:spPr>
          <a:xfrm>
            <a:off x="9666454" y="3485931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0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5B30D-F57B-47A6-AE26-E944B2A7D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30" y="1470140"/>
            <a:ext cx="6128339" cy="3012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A476C-892C-42FE-899A-0CB3DF03A2A5}"/>
              </a:ext>
            </a:extLst>
          </p:cNvPr>
          <p:cNvSpPr txBox="1"/>
          <p:nvPr/>
        </p:nvSpPr>
        <p:spPr>
          <a:xfrm>
            <a:off x="2189512" y="4651131"/>
            <a:ext cx="843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do gene </a:t>
            </a:r>
            <a:r>
              <a:rPr lang="en-US" sz="2400" b="1" dirty="0" err="1">
                <a:solidFill>
                  <a:srgbClr val="1C3E71"/>
                </a:solidFill>
              </a:rPr>
              <a:t>lặn</a:t>
            </a:r>
            <a:r>
              <a:rPr lang="en-US" sz="2400" b="1" dirty="0">
                <a:solidFill>
                  <a:srgbClr val="1C3E71"/>
                </a:solidFill>
              </a:rPr>
              <a:t>, </a:t>
            </a:r>
            <a:r>
              <a:rPr lang="en-US" sz="2400" b="1" dirty="0" err="1">
                <a:solidFill>
                  <a:srgbClr val="1C3E71"/>
                </a:solidFill>
              </a:rPr>
              <a:t>nằm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trên</a:t>
            </a:r>
            <a:r>
              <a:rPr lang="en-US" sz="2400" b="1" dirty="0">
                <a:solidFill>
                  <a:srgbClr val="1C3E71"/>
                </a:solidFill>
              </a:rPr>
              <a:t> NST </a:t>
            </a:r>
            <a:r>
              <a:rPr lang="en-US" sz="2400" b="1" dirty="0" err="1">
                <a:solidFill>
                  <a:srgbClr val="1C3E71"/>
                </a:solidFill>
              </a:rPr>
              <a:t>quy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vì</a:t>
            </a:r>
            <a:r>
              <a:rPr lang="en-US" sz="2400" b="1" dirty="0">
                <a:solidFill>
                  <a:srgbClr val="1C3E71"/>
                </a:solidFill>
              </a:rPr>
              <a:t> II5 </a:t>
            </a:r>
            <a:r>
              <a:rPr lang="en-US" sz="2400" b="1" dirty="0" err="1">
                <a:solidFill>
                  <a:srgbClr val="1C3E71"/>
                </a:solidFill>
              </a:rPr>
              <a:t>bị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sinh</a:t>
            </a:r>
            <a:r>
              <a:rPr lang="en-US" sz="2400" b="1" dirty="0">
                <a:solidFill>
                  <a:srgbClr val="1C3E71"/>
                </a:solidFill>
              </a:rPr>
              <a:t> con III6 </a:t>
            </a:r>
            <a:r>
              <a:rPr lang="en-US" sz="2400" b="1" dirty="0" err="1">
                <a:solidFill>
                  <a:srgbClr val="1C3E71"/>
                </a:solidFill>
              </a:rPr>
              <a:t>bình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thường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1AFAD-E1F8-4588-BF19-526C717F4D23}"/>
              </a:ext>
            </a:extLst>
          </p:cNvPr>
          <p:cNvSpPr txBox="1"/>
          <p:nvPr/>
        </p:nvSpPr>
        <p:spPr>
          <a:xfrm>
            <a:off x="7015113" y="2636045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A5681-5D3A-4E9A-8258-C14EACDE50AF}"/>
              </a:ext>
            </a:extLst>
          </p:cNvPr>
          <p:cNvSpPr txBox="1"/>
          <p:nvPr/>
        </p:nvSpPr>
        <p:spPr>
          <a:xfrm>
            <a:off x="5674936" y="1606704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9E425-0CBF-4C64-90FF-18CFC997906E}"/>
              </a:ext>
            </a:extLst>
          </p:cNvPr>
          <p:cNvSpPr txBox="1"/>
          <p:nvPr/>
        </p:nvSpPr>
        <p:spPr>
          <a:xfrm>
            <a:off x="5646654" y="2640563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F5CF1-B505-4FDE-B82B-772EE589EB87}"/>
              </a:ext>
            </a:extLst>
          </p:cNvPr>
          <p:cNvSpPr txBox="1"/>
          <p:nvPr/>
        </p:nvSpPr>
        <p:spPr>
          <a:xfrm>
            <a:off x="5568096" y="367442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5AB24-A52F-4CCC-8452-45A531A06FB6}"/>
              </a:ext>
            </a:extLst>
          </p:cNvPr>
          <p:cNvSpPr txBox="1"/>
          <p:nvPr/>
        </p:nvSpPr>
        <p:spPr>
          <a:xfrm>
            <a:off x="6385475" y="367442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68629-2418-47D2-9ACF-8649C6F670A4}"/>
              </a:ext>
            </a:extLst>
          </p:cNvPr>
          <p:cNvSpPr txBox="1"/>
          <p:nvPr/>
        </p:nvSpPr>
        <p:spPr>
          <a:xfrm>
            <a:off x="6955443" y="367442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FFFC8-8794-4F68-99B4-3F097493DA5D}"/>
              </a:ext>
            </a:extLst>
          </p:cNvPr>
          <p:cNvSpPr txBox="1"/>
          <p:nvPr/>
        </p:nvSpPr>
        <p:spPr>
          <a:xfrm>
            <a:off x="4903509" y="1629705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92F6C-D0A8-4E55-B570-B19D12556DCD}"/>
              </a:ext>
            </a:extLst>
          </p:cNvPr>
          <p:cNvSpPr txBox="1"/>
          <p:nvPr/>
        </p:nvSpPr>
        <p:spPr>
          <a:xfrm>
            <a:off x="4884314" y="2636045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027DA-ED60-461E-88C0-CD101EA592BE}"/>
              </a:ext>
            </a:extLst>
          </p:cNvPr>
          <p:cNvSpPr txBox="1"/>
          <p:nvPr/>
        </p:nvSpPr>
        <p:spPr>
          <a:xfrm>
            <a:off x="6352493" y="2645471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5F699-19BF-4E4A-9705-E5CF7103CC5C}"/>
              </a:ext>
            </a:extLst>
          </p:cNvPr>
          <p:cNvSpPr txBox="1"/>
          <p:nvPr/>
        </p:nvSpPr>
        <p:spPr>
          <a:xfrm>
            <a:off x="7743790" y="2654898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C225B5-EDB0-46AD-B61D-04BBB4234A74}"/>
              </a:ext>
            </a:extLst>
          </p:cNvPr>
          <p:cNvSpPr txBox="1"/>
          <p:nvPr/>
        </p:nvSpPr>
        <p:spPr>
          <a:xfrm>
            <a:off x="7765097" y="3674420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C1F62-D794-4F92-B578-401876F55C0E}"/>
              </a:ext>
            </a:extLst>
          </p:cNvPr>
          <p:cNvSpPr txBox="1"/>
          <p:nvPr/>
        </p:nvSpPr>
        <p:spPr>
          <a:xfrm>
            <a:off x="4157382" y="2654898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4DF109-C681-4119-8B68-21BC9F84BF7F}"/>
              </a:ext>
            </a:extLst>
          </p:cNvPr>
          <p:cNvSpPr txBox="1"/>
          <p:nvPr/>
        </p:nvSpPr>
        <p:spPr>
          <a:xfrm>
            <a:off x="4145988" y="3674420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5E6BAC-D1E1-4B9C-85BA-EFA4CCA1BA35}"/>
              </a:ext>
            </a:extLst>
          </p:cNvPr>
          <p:cNvSpPr txBox="1"/>
          <p:nvPr/>
        </p:nvSpPr>
        <p:spPr>
          <a:xfrm>
            <a:off x="4952315" y="3674420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</p:spTree>
    <p:extLst>
      <p:ext uri="{BB962C8B-B14F-4D97-AF65-F5344CB8AC3E}">
        <p14:creationId xmlns:p14="http://schemas.microsoft.com/office/powerpoint/2010/main" val="14041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7F2840-7E01-48B2-B1B5-D82CEC0E2A64}"/>
              </a:ext>
            </a:extLst>
          </p:cNvPr>
          <p:cNvSpPr txBox="1"/>
          <p:nvPr/>
        </p:nvSpPr>
        <p:spPr>
          <a:xfrm>
            <a:off x="688434" y="554169"/>
            <a:ext cx="1101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Hãy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mô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tả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sự</a:t>
            </a:r>
            <a:r>
              <a:rPr lang="en-US" sz="2400" b="1" dirty="0">
                <a:solidFill>
                  <a:srgbClr val="1C3E71"/>
                </a:solidFill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</a:rPr>
              <a:t>truyền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 ở </a:t>
            </a:r>
            <a:r>
              <a:rPr lang="en-US" sz="2400" b="1" dirty="0" err="1">
                <a:solidFill>
                  <a:srgbClr val="1C3E71"/>
                </a:solidFill>
              </a:rPr>
              <a:t>sơ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đồ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dưới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đây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5A9E1-F83F-4AE2-9C13-AF5D2F30C82E}"/>
              </a:ext>
            </a:extLst>
          </p:cNvPr>
          <p:cNvSpPr txBox="1"/>
          <p:nvPr/>
        </p:nvSpPr>
        <p:spPr>
          <a:xfrm>
            <a:off x="1878429" y="5110460"/>
            <a:ext cx="843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Bệnh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này</a:t>
            </a:r>
            <a:r>
              <a:rPr lang="en-US" sz="2400" b="1" dirty="0">
                <a:solidFill>
                  <a:srgbClr val="1C3E71"/>
                </a:solidFill>
              </a:rPr>
              <a:t> do gene </a:t>
            </a:r>
            <a:r>
              <a:rPr lang="en-US" sz="2400" b="1" dirty="0" err="1">
                <a:solidFill>
                  <a:srgbClr val="1C3E71"/>
                </a:solidFill>
              </a:rPr>
              <a:t>trội</a:t>
            </a:r>
            <a:r>
              <a:rPr lang="en-US" sz="2400" b="1" dirty="0">
                <a:solidFill>
                  <a:srgbClr val="1C3E71"/>
                </a:solidFill>
              </a:rPr>
              <a:t> hay gene </a:t>
            </a:r>
            <a:r>
              <a:rPr lang="en-US" sz="2400" b="1" dirty="0" err="1">
                <a:solidFill>
                  <a:srgbClr val="1C3E71"/>
                </a:solidFill>
              </a:rPr>
              <a:t>lặn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quy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? </a:t>
            </a:r>
            <a:r>
              <a:rPr lang="en-US" sz="2400" b="1" dirty="0" err="1">
                <a:solidFill>
                  <a:srgbClr val="1C3E71"/>
                </a:solidFill>
              </a:rPr>
              <a:t>Nằm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trên</a:t>
            </a:r>
            <a:r>
              <a:rPr lang="en-US" sz="2400" b="1" dirty="0">
                <a:solidFill>
                  <a:srgbClr val="1C3E71"/>
                </a:solidFill>
              </a:rPr>
              <a:t> NST </a:t>
            </a:r>
            <a:r>
              <a:rPr lang="en-US" sz="2400" b="1" dirty="0" err="1">
                <a:solidFill>
                  <a:srgbClr val="1C3E71"/>
                </a:solidFill>
              </a:rPr>
              <a:t>thường</a:t>
            </a:r>
            <a:r>
              <a:rPr lang="en-US" sz="2400" b="1" dirty="0">
                <a:solidFill>
                  <a:srgbClr val="1C3E71"/>
                </a:solidFill>
              </a:rPr>
              <a:t> hay </a:t>
            </a:r>
            <a:r>
              <a:rPr lang="en-US" sz="2400" b="1" dirty="0" err="1">
                <a:solidFill>
                  <a:srgbClr val="1C3E71"/>
                </a:solidFill>
              </a:rPr>
              <a:t>giới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tính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93E51-39E2-444F-980C-FF60B8CC91A1}"/>
              </a:ext>
            </a:extLst>
          </p:cNvPr>
          <p:cNvSpPr txBox="1"/>
          <p:nvPr/>
        </p:nvSpPr>
        <p:spPr>
          <a:xfrm>
            <a:off x="1878429" y="5941457"/>
            <a:ext cx="8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Xác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định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kiểu</a:t>
            </a:r>
            <a:r>
              <a:rPr lang="en-US" sz="2400" b="1" dirty="0">
                <a:solidFill>
                  <a:srgbClr val="1C3E71"/>
                </a:solidFill>
              </a:rPr>
              <a:t> gene </a:t>
            </a:r>
            <a:r>
              <a:rPr lang="en-US" sz="2400" b="1" dirty="0" err="1">
                <a:solidFill>
                  <a:srgbClr val="1C3E71"/>
                </a:solidFill>
              </a:rPr>
              <a:t>của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những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người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trong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gia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đình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EFA6B-0953-4E15-AC75-AFF3B9FE0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4280"/>
          <a:stretch/>
        </p:blipFill>
        <p:spPr>
          <a:xfrm>
            <a:off x="1461154" y="1385166"/>
            <a:ext cx="6628753" cy="35098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564855-4524-4411-8E09-7FE06B09F508}"/>
              </a:ext>
            </a:extLst>
          </p:cNvPr>
          <p:cNvSpPr/>
          <p:nvPr/>
        </p:nvSpPr>
        <p:spPr>
          <a:xfrm>
            <a:off x="8920627" y="1633113"/>
            <a:ext cx="463980" cy="423931"/>
          </a:xfrm>
          <a:prstGeom prst="rect">
            <a:avLst/>
          </a:prstGeom>
          <a:solidFill>
            <a:srgbClr val="000000"/>
          </a:solidFill>
          <a:ln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F28DF-03FB-4116-9F16-CFADF4F3DE42}"/>
              </a:ext>
            </a:extLst>
          </p:cNvPr>
          <p:cNvSpPr/>
          <p:nvPr/>
        </p:nvSpPr>
        <p:spPr>
          <a:xfrm>
            <a:off x="8955978" y="2251280"/>
            <a:ext cx="463980" cy="42393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69C7AE0-AE0E-472B-B495-8B90D052E7EF}"/>
              </a:ext>
            </a:extLst>
          </p:cNvPr>
          <p:cNvSpPr/>
          <p:nvPr/>
        </p:nvSpPr>
        <p:spPr>
          <a:xfrm>
            <a:off x="8920628" y="2820890"/>
            <a:ext cx="525030" cy="500238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951DD5-F470-45DA-AB9A-625A4130C771}"/>
              </a:ext>
            </a:extLst>
          </p:cNvPr>
          <p:cNvSpPr/>
          <p:nvPr/>
        </p:nvSpPr>
        <p:spPr>
          <a:xfrm>
            <a:off x="8920628" y="3467338"/>
            <a:ext cx="525030" cy="50023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3C6D0-4CB3-423A-B94F-EFAF1C167960}"/>
              </a:ext>
            </a:extLst>
          </p:cNvPr>
          <p:cNvSpPr txBox="1"/>
          <p:nvPr/>
        </p:nvSpPr>
        <p:spPr>
          <a:xfrm>
            <a:off x="9564007" y="1668728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B4738-55A6-4AC7-97E1-210A4175E252}"/>
              </a:ext>
            </a:extLst>
          </p:cNvPr>
          <p:cNvSpPr txBox="1"/>
          <p:nvPr/>
        </p:nvSpPr>
        <p:spPr>
          <a:xfrm>
            <a:off x="9666454" y="228689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5168F-1610-4101-B332-7735C6D7E09A}"/>
              </a:ext>
            </a:extLst>
          </p:cNvPr>
          <p:cNvSpPr txBox="1"/>
          <p:nvPr/>
        </p:nvSpPr>
        <p:spPr>
          <a:xfrm>
            <a:off x="9582861" y="285335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B72D6-D5E5-4877-9DDC-D64F2D527A9A}"/>
              </a:ext>
            </a:extLst>
          </p:cNvPr>
          <p:cNvSpPr txBox="1"/>
          <p:nvPr/>
        </p:nvSpPr>
        <p:spPr>
          <a:xfrm>
            <a:off x="9666454" y="3485931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9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DNA magnifying glass Genetic Analysis Genetic research  Vector stock illustration">
            <a:extLst>
              <a:ext uri="{FF2B5EF4-FFF2-40B4-BE49-F238E27FC236}">
                <a16:creationId xmlns:a16="http://schemas.microsoft.com/office/drawing/2014/main" id="{34C95ADF-A617-43C6-BB4F-3F031FA3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30" y="1443559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39;p28">
            <a:extLst>
              <a:ext uri="{FF2B5EF4-FFF2-40B4-BE49-F238E27FC236}">
                <a16:creationId xmlns:a16="http://schemas.microsoft.com/office/drawing/2014/main" id="{B6EA390A-5336-4E3C-8651-AF54A750408A}"/>
              </a:ext>
            </a:extLst>
          </p:cNvPr>
          <p:cNvSpPr txBox="1">
            <a:spLocks/>
          </p:cNvSpPr>
          <p:nvPr/>
        </p:nvSpPr>
        <p:spPr>
          <a:xfrm>
            <a:off x="3128926" y="2673340"/>
            <a:ext cx="7222844" cy="879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Di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người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di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y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endParaRPr lang="en-US" sz="4000" b="1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EB2C80-90DB-4FEB-A9C1-1A09148F39B2}"/>
              </a:ext>
            </a:extLst>
          </p:cNvPr>
          <p:cNvCxnSpPr>
            <a:cxnSpLocks/>
          </p:cNvCxnSpPr>
          <p:nvPr/>
        </p:nvCxnSpPr>
        <p:spPr>
          <a:xfrm>
            <a:off x="4040140" y="3113290"/>
            <a:ext cx="51014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0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7F2840-7E01-48B2-B1B5-D82CEC0E2A64}"/>
              </a:ext>
            </a:extLst>
          </p:cNvPr>
          <p:cNvSpPr txBox="1"/>
          <p:nvPr/>
        </p:nvSpPr>
        <p:spPr>
          <a:xfrm>
            <a:off x="344217" y="5199705"/>
            <a:ext cx="1150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3E71"/>
                </a:solidFill>
              </a:rPr>
              <a:t>Bệnh</a:t>
            </a:r>
            <a:r>
              <a:rPr lang="en-US" sz="2400" dirty="0">
                <a:solidFill>
                  <a:srgbClr val="1C3E71"/>
                </a:solidFill>
              </a:rPr>
              <a:t> do gene </a:t>
            </a:r>
            <a:r>
              <a:rPr lang="en-US" sz="2400" dirty="0" err="1">
                <a:solidFill>
                  <a:srgbClr val="1C3E71"/>
                </a:solidFill>
              </a:rPr>
              <a:t>lặn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nằm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trên</a:t>
            </a:r>
            <a:r>
              <a:rPr lang="en-US" sz="2400" dirty="0">
                <a:solidFill>
                  <a:srgbClr val="1C3E71"/>
                </a:solidFill>
              </a:rPr>
              <a:t> NST </a:t>
            </a:r>
            <a:r>
              <a:rPr lang="en-US" sz="2400" dirty="0" err="1">
                <a:solidFill>
                  <a:srgbClr val="1C3E71"/>
                </a:solidFill>
              </a:rPr>
              <a:t>thường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quy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định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vì</a:t>
            </a:r>
            <a:r>
              <a:rPr lang="en-US" sz="2400" dirty="0">
                <a:solidFill>
                  <a:srgbClr val="1C3E71"/>
                </a:solidFill>
              </a:rPr>
              <a:t> 8-9 </a:t>
            </a:r>
            <a:r>
              <a:rPr lang="en-US" sz="2400" dirty="0" err="1">
                <a:solidFill>
                  <a:srgbClr val="1C3E71"/>
                </a:solidFill>
              </a:rPr>
              <a:t>bình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thường</a:t>
            </a:r>
            <a:endParaRPr lang="en-US" sz="2400" dirty="0">
              <a:solidFill>
                <a:srgbClr val="1C3E71"/>
              </a:solidFill>
            </a:endParaRPr>
          </a:p>
          <a:p>
            <a:pPr algn="ctr"/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sinh</a:t>
            </a:r>
            <a:r>
              <a:rPr lang="en-US" sz="2400" dirty="0">
                <a:solidFill>
                  <a:srgbClr val="1C3E71"/>
                </a:solidFill>
              </a:rPr>
              <a:t> 17 </a:t>
            </a:r>
            <a:r>
              <a:rPr lang="en-US" sz="2400" dirty="0" err="1">
                <a:solidFill>
                  <a:srgbClr val="1C3E71"/>
                </a:solidFill>
              </a:rPr>
              <a:t>bị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bệnh</a:t>
            </a:r>
            <a:endParaRPr lang="en-US" sz="2400" dirty="0">
              <a:solidFill>
                <a:srgbClr val="1C3E7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EFA6B-0953-4E15-AC75-AFF3B9FE0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4280"/>
          <a:stretch/>
        </p:blipFill>
        <p:spPr>
          <a:xfrm>
            <a:off x="2507529" y="1385166"/>
            <a:ext cx="6628753" cy="3509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C1C498-AEB3-4483-AA2F-029407C9B2D2}"/>
              </a:ext>
            </a:extLst>
          </p:cNvPr>
          <p:cNvSpPr txBox="1"/>
          <p:nvPr/>
        </p:nvSpPr>
        <p:spPr>
          <a:xfrm>
            <a:off x="7663990" y="1537627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7DEBC-85F5-4AF3-927E-B68138343570}"/>
              </a:ext>
            </a:extLst>
          </p:cNvPr>
          <p:cNvSpPr txBox="1"/>
          <p:nvPr/>
        </p:nvSpPr>
        <p:spPr>
          <a:xfrm>
            <a:off x="5155283" y="2831875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B075B-F6CA-4FD1-A13C-B7EA991F57F0}"/>
              </a:ext>
            </a:extLst>
          </p:cNvPr>
          <p:cNvSpPr txBox="1"/>
          <p:nvPr/>
        </p:nvSpPr>
        <p:spPr>
          <a:xfrm>
            <a:off x="4685283" y="3944604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2A8E2-5090-46A1-A797-BB7C66F2CB66}"/>
              </a:ext>
            </a:extLst>
          </p:cNvPr>
          <p:cNvSpPr txBox="1"/>
          <p:nvPr/>
        </p:nvSpPr>
        <p:spPr>
          <a:xfrm>
            <a:off x="3828852" y="1537627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4E855-B85A-4A2E-8CA0-5093F0293111}"/>
              </a:ext>
            </a:extLst>
          </p:cNvPr>
          <p:cNvSpPr txBox="1"/>
          <p:nvPr/>
        </p:nvSpPr>
        <p:spPr>
          <a:xfrm>
            <a:off x="2746341" y="281181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CB69B-724D-49F0-ADF6-3486C11C74A4}"/>
              </a:ext>
            </a:extLst>
          </p:cNvPr>
          <p:cNvSpPr txBox="1"/>
          <p:nvPr/>
        </p:nvSpPr>
        <p:spPr>
          <a:xfrm>
            <a:off x="6904499" y="281181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D6C43-4F5D-4F78-9F7E-2714F00F6C0E}"/>
              </a:ext>
            </a:extLst>
          </p:cNvPr>
          <p:cNvSpPr txBox="1"/>
          <p:nvPr/>
        </p:nvSpPr>
        <p:spPr>
          <a:xfrm>
            <a:off x="7648832" y="281181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AC7D24-4E66-448A-9470-7EB1B4338944}"/>
              </a:ext>
            </a:extLst>
          </p:cNvPr>
          <p:cNvSpPr txBox="1"/>
          <p:nvPr/>
        </p:nvSpPr>
        <p:spPr>
          <a:xfrm>
            <a:off x="7648831" y="3944604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16C09C-3FE0-42D8-9280-C6554F0492C3}"/>
              </a:ext>
            </a:extLst>
          </p:cNvPr>
          <p:cNvSpPr txBox="1"/>
          <p:nvPr/>
        </p:nvSpPr>
        <p:spPr>
          <a:xfrm>
            <a:off x="6885260" y="3944604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A12DF3-C2F0-478B-964A-B69B6C79CE16}"/>
              </a:ext>
            </a:extLst>
          </p:cNvPr>
          <p:cNvSpPr txBox="1"/>
          <p:nvPr/>
        </p:nvSpPr>
        <p:spPr>
          <a:xfrm>
            <a:off x="6116196" y="389528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625EA-D762-442C-832B-1F21A3961067}"/>
              </a:ext>
            </a:extLst>
          </p:cNvPr>
          <p:cNvSpPr txBox="1"/>
          <p:nvPr/>
        </p:nvSpPr>
        <p:spPr>
          <a:xfrm>
            <a:off x="2724167" y="3944604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F0DD3-1BAA-4ACE-8DED-0770410572BB}"/>
              </a:ext>
            </a:extLst>
          </p:cNvPr>
          <p:cNvSpPr txBox="1"/>
          <p:nvPr/>
        </p:nvSpPr>
        <p:spPr>
          <a:xfrm>
            <a:off x="6014858" y="283187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7B4C4A-4289-4A59-907C-2752B4D30B0F}"/>
              </a:ext>
            </a:extLst>
          </p:cNvPr>
          <p:cNvSpPr txBox="1"/>
          <p:nvPr/>
        </p:nvSpPr>
        <p:spPr>
          <a:xfrm>
            <a:off x="5454347" y="3944603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077D0D-8A9A-43B9-8CBB-BFC57496BE58}"/>
              </a:ext>
            </a:extLst>
          </p:cNvPr>
          <p:cNvSpPr txBox="1"/>
          <p:nvPr/>
        </p:nvSpPr>
        <p:spPr>
          <a:xfrm>
            <a:off x="6566612" y="1537627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94B4FF-F167-4322-ACE7-97C0C5B32512}"/>
              </a:ext>
            </a:extLst>
          </p:cNvPr>
          <p:cNvSpPr txBox="1"/>
          <p:nvPr/>
        </p:nvSpPr>
        <p:spPr>
          <a:xfrm>
            <a:off x="8485086" y="283187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6ECEDD-B04D-4993-8CB2-8817FCC05BF3}"/>
              </a:ext>
            </a:extLst>
          </p:cNvPr>
          <p:cNvSpPr txBox="1"/>
          <p:nvPr/>
        </p:nvSpPr>
        <p:spPr>
          <a:xfrm>
            <a:off x="4920283" y="1582551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1E6FF3-3044-4B10-807F-ACE43EEA2F83}"/>
              </a:ext>
            </a:extLst>
          </p:cNvPr>
          <p:cNvSpPr txBox="1"/>
          <p:nvPr/>
        </p:nvSpPr>
        <p:spPr>
          <a:xfrm>
            <a:off x="4379729" y="283187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642FF-F572-47D1-9A73-99D66D736E85}"/>
              </a:ext>
            </a:extLst>
          </p:cNvPr>
          <p:cNvSpPr txBox="1"/>
          <p:nvPr/>
        </p:nvSpPr>
        <p:spPr>
          <a:xfrm>
            <a:off x="3658103" y="283187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88FD95-10BE-48FE-8CFA-89AE64716B46}"/>
              </a:ext>
            </a:extLst>
          </p:cNvPr>
          <p:cNvSpPr txBox="1"/>
          <p:nvPr/>
        </p:nvSpPr>
        <p:spPr>
          <a:xfrm>
            <a:off x="3658103" y="3944603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8236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7F2840-7E01-48B2-B1B5-D82CEC0E2A64}"/>
              </a:ext>
            </a:extLst>
          </p:cNvPr>
          <p:cNvSpPr txBox="1"/>
          <p:nvPr/>
        </p:nvSpPr>
        <p:spPr>
          <a:xfrm>
            <a:off x="688434" y="554169"/>
            <a:ext cx="11010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1C3E71"/>
                </a:solidFill>
                <a:effectLst/>
              </a:rPr>
              <a:t>Sơ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đồ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phả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hệ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dưới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đây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mô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tả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sự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di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truyền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bện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xơ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nang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.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Xác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định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cơ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chế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di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truyền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bệnh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xơ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nang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?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Nếu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cặp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vợ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chồng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8-9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sinh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con,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xác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xuất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để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sinh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con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bình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thường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chiếm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tỉ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lệ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bao </a:t>
            </a:r>
            <a:r>
              <a:rPr lang="en-US" sz="2400" b="0" i="0" dirty="0" err="1">
                <a:solidFill>
                  <a:srgbClr val="1C3E71"/>
                </a:solidFill>
                <a:effectLst/>
              </a:rPr>
              <a:t>nhiêu</a:t>
            </a:r>
            <a:r>
              <a:rPr lang="en-US" sz="2400" b="0" i="0" dirty="0">
                <a:solidFill>
                  <a:srgbClr val="1C3E71"/>
                </a:solidFill>
                <a:effectLst/>
              </a:rPr>
              <a:t> %?</a:t>
            </a:r>
            <a:endParaRPr lang="en-US" sz="2400" b="1" dirty="0">
              <a:solidFill>
                <a:srgbClr val="1C3E71"/>
              </a:solidFill>
            </a:endParaRPr>
          </a:p>
        </p:txBody>
      </p:sp>
      <p:pic>
        <p:nvPicPr>
          <p:cNvPr id="8194" name="Picture 2" descr="BI1230">
            <a:extLst>
              <a:ext uri="{FF2B5EF4-FFF2-40B4-BE49-F238E27FC236}">
                <a16:creationId xmlns:a16="http://schemas.microsoft.com/office/drawing/2014/main" id="{97E56EE4-30F6-4587-8B7E-B25F7561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77" y="2144349"/>
            <a:ext cx="5531129" cy="29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22CE3A-A291-4441-B3FA-0083BA3F40E3}"/>
              </a:ext>
            </a:extLst>
          </p:cNvPr>
          <p:cNvSpPr txBox="1"/>
          <p:nvPr/>
        </p:nvSpPr>
        <p:spPr>
          <a:xfrm>
            <a:off x="4000106" y="431067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FED50-290C-44EC-B498-59D0F276D351}"/>
              </a:ext>
            </a:extLst>
          </p:cNvPr>
          <p:cNvSpPr txBox="1"/>
          <p:nvPr/>
        </p:nvSpPr>
        <p:spPr>
          <a:xfrm>
            <a:off x="5764490" y="431067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210AB-0C59-4B93-9C9E-4222DAEF2771}"/>
              </a:ext>
            </a:extLst>
          </p:cNvPr>
          <p:cNvSpPr txBox="1"/>
          <p:nvPr/>
        </p:nvSpPr>
        <p:spPr>
          <a:xfrm>
            <a:off x="7264923" y="342900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2EBC7A-07A2-4298-942A-EE8DC040937C}"/>
              </a:ext>
            </a:extLst>
          </p:cNvPr>
          <p:cNvSpPr txBox="1"/>
          <p:nvPr/>
        </p:nvSpPr>
        <p:spPr>
          <a:xfrm>
            <a:off x="4816588" y="344785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56A756-987D-4970-A20C-E8A1D13252DD}"/>
              </a:ext>
            </a:extLst>
          </p:cNvPr>
          <p:cNvSpPr txBox="1"/>
          <p:nvPr/>
        </p:nvSpPr>
        <p:spPr>
          <a:xfrm>
            <a:off x="5653164" y="3472622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98856-BED8-40F3-82BA-58B8D99089B8}"/>
              </a:ext>
            </a:extLst>
          </p:cNvPr>
          <p:cNvSpPr txBox="1"/>
          <p:nvPr/>
        </p:nvSpPr>
        <p:spPr>
          <a:xfrm>
            <a:off x="4803072" y="431471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74299E-D88E-461D-A2C5-D075A3C8B3E5}"/>
              </a:ext>
            </a:extLst>
          </p:cNvPr>
          <p:cNvSpPr txBox="1"/>
          <p:nvPr/>
        </p:nvSpPr>
        <p:spPr>
          <a:xfrm>
            <a:off x="6426053" y="242149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134208-2EAE-4D46-8C9C-E10A4578FA1D}"/>
              </a:ext>
            </a:extLst>
          </p:cNvPr>
          <p:cNvSpPr txBox="1"/>
          <p:nvPr/>
        </p:nvSpPr>
        <p:spPr>
          <a:xfrm>
            <a:off x="5583925" y="242149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BED167-75F5-48BF-B3F2-DC7EEF0E0FF5}"/>
              </a:ext>
            </a:extLst>
          </p:cNvPr>
          <p:cNvSpPr txBox="1"/>
          <p:nvPr/>
        </p:nvSpPr>
        <p:spPr>
          <a:xfrm>
            <a:off x="7920876" y="345198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4DFA76-4B97-4386-826F-2BC6374FA2C7}"/>
              </a:ext>
            </a:extLst>
          </p:cNvPr>
          <p:cNvSpPr txBox="1"/>
          <p:nvPr/>
        </p:nvSpPr>
        <p:spPr>
          <a:xfrm>
            <a:off x="6551453" y="347262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1B7D1-5358-4533-80FF-A43B778CF402}"/>
              </a:ext>
            </a:extLst>
          </p:cNvPr>
          <p:cNvSpPr txBox="1"/>
          <p:nvPr/>
        </p:nvSpPr>
        <p:spPr>
          <a:xfrm>
            <a:off x="2941163" y="5103503"/>
            <a:ext cx="4515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P:  aa              x            (1AA: 2Aa)</a:t>
            </a:r>
          </a:p>
          <a:p>
            <a:r>
              <a:rPr lang="en-US" sz="2000" dirty="0">
                <a:solidFill>
                  <a:srgbClr val="1C3E71"/>
                </a:solidFill>
              </a:rPr>
              <a:t>GT: a                           2/3A : 1/3a</a:t>
            </a:r>
          </a:p>
          <a:p>
            <a:r>
              <a:rPr lang="en-US" sz="2000" dirty="0">
                <a:solidFill>
                  <a:srgbClr val="1C3E71"/>
                </a:solidFill>
              </a:rPr>
              <a:t>F:                 2/3Aa: 1/3aa</a:t>
            </a:r>
          </a:p>
          <a:p>
            <a:r>
              <a:rPr lang="en-US" sz="2000" dirty="0">
                <a:solidFill>
                  <a:srgbClr val="1C3E71"/>
                </a:solidFill>
              </a:rPr>
              <a:t>  TLKH: 2/3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r>
              <a:rPr lang="en-US" sz="2000" dirty="0">
                <a:solidFill>
                  <a:srgbClr val="1C3E71"/>
                </a:solidFill>
              </a:rPr>
              <a:t>: 1/3 </a:t>
            </a:r>
            <a:r>
              <a:rPr lang="en-US" sz="2000" dirty="0" err="1">
                <a:solidFill>
                  <a:srgbClr val="1C3E71"/>
                </a:solidFill>
              </a:rPr>
              <a:t>bị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bệnh</a:t>
            </a:r>
            <a:endParaRPr lang="en-US" sz="2000" dirty="0">
              <a:solidFill>
                <a:srgbClr val="1C3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digree of family with dimples">
            <a:extLst>
              <a:ext uri="{FF2B5EF4-FFF2-40B4-BE49-F238E27FC236}">
                <a16:creationId xmlns:a16="http://schemas.microsoft.com/office/drawing/2014/main" id="{8CBE3254-28F2-418F-87BC-28EC1F836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61" y="1350810"/>
            <a:ext cx="4463355" cy="342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A6E67-6C1A-4E06-9285-55894AD24500}"/>
              </a:ext>
            </a:extLst>
          </p:cNvPr>
          <p:cNvSpPr txBox="1"/>
          <p:nvPr/>
        </p:nvSpPr>
        <p:spPr>
          <a:xfrm>
            <a:off x="1693290" y="4808155"/>
            <a:ext cx="9405594" cy="94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III-3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%?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88F7E4-76DE-4E6F-9264-77F41836808A}"/>
              </a:ext>
            </a:extLst>
          </p:cNvPr>
          <p:cNvSpPr txBox="1"/>
          <p:nvPr/>
        </p:nvSpPr>
        <p:spPr>
          <a:xfrm>
            <a:off x="788317" y="666246"/>
            <a:ext cx="11815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phả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đây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dõi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lúm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qua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1C3E7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19082-EE1B-4CF0-AC98-AA2C47C82C33}"/>
              </a:ext>
            </a:extLst>
          </p:cNvPr>
          <p:cNvSpPr/>
          <p:nvPr/>
        </p:nvSpPr>
        <p:spPr>
          <a:xfrm>
            <a:off x="8920627" y="1633113"/>
            <a:ext cx="463980" cy="423931"/>
          </a:xfrm>
          <a:prstGeom prst="rect">
            <a:avLst/>
          </a:prstGeom>
          <a:solidFill>
            <a:srgbClr val="000000"/>
          </a:solidFill>
          <a:ln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9E42BE-CC0C-44AA-BE89-0F7A618D8721}"/>
              </a:ext>
            </a:extLst>
          </p:cNvPr>
          <p:cNvSpPr/>
          <p:nvPr/>
        </p:nvSpPr>
        <p:spPr>
          <a:xfrm>
            <a:off x="8955978" y="2251280"/>
            <a:ext cx="463980" cy="423931"/>
          </a:xfrm>
          <a:prstGeom prst="rect">
            <a:avLst/>
          </a:prstGeom>
          <a:solidFill>
            <a:schemeClr val="bg1"/>
          </a:solidFill>
          <a:ln w="19050">
            <a:solidFill>
              <a:srgbClr val="1C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A9BE7E-5786-4C0E-80E4-7035103B64E8}"/>
              </a:ext>
            </a:extLst>
          </p:cNvPr>
          <p:cNvSpPr/>
          <p:nvPr/>
        </p:nvSpPr>
        <p:spPr>
          <a:xfrm>
            <a:off x="8920628" y="2820890"/>
            <a:ext cx="525030" cy="500238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601CE3-F9D3-45CC-8F09-73788E2F87A4}"/>
              </a:ext>
            </a:extLst>
          </p:cNvPr>
          <p:cNvSpPr/>
          <p:nvPr/>
        </p:nvSpPr>
        <p:spPr>
          <a:xfrm>
            <a:off x="8920628" y="3467338"/>
            <a:ext cx="525030" cy="50023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364AC8-3732-4D1B-8100-8FF65197E7E7}"/>
              </a:ext>
            </a:extLst>
          </p:cNvPr>
          <p:cNvSpPr txBox="1"/>
          <p:nvPr/>
        </p:nvSpPr>
        <p:spPr>
          <a:xfrm>
            <a:off x="9564007" y="1668728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má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lúm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A80629-3988-4711-A651-EA9A77DA7A98}"/>
              </a:ext>
            </a:extLst>
          </p:cNvPr>
          <p:cNvSpPr txBox="1"/>
          <p:nvPr/>
        </p:nvSpPr>
        <p:spPr>
          <a:xfrm>
            <a:off x="9666454" y="228689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C3E71"/>
                </a:solidFill>
              </a:rPr>
              <a:t>Nam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F0E32D-3F4C-4543-BF24-44FF7C61BFEF}"/>
              </a:ext>
            </a:extLst>
          </p:cNvPr>
          <p:cNvSpPr txBox="1"/>
          <p:nvPr/>
        </p:nvSpPr>
        <p:spPr>
          <a:xfrm>
            <a:off x="9582861" y="2853355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má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lúm</a:t>
            </a:r>
            <a:endParaRPr lang="en-US" sz="2000" dirty="0">
              <a:solidFill>
                <a:srgbClr val="1C3E7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214569-F612-4487-A44B-F837B9DA917D}"/>
              </a:ext>
            </a:extLst>
          </p:cNvPr>
          <p:cNvSpPr txBox="1"/>
          <p:nvPr/>
        </p:nvSpPr>
        <p:spPr>
          <a:xfrm>
            <a:off x="9666454" y="3485931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C3E71"/>
                </a:solidFill>
              </a:rPr>
              <a:t>Nữ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bình</a:t>
            </a:r>
            <a:r>
              <a:rPr lang="en-US" sz="2000" dirty="0">
                <a:solidFill>
                  <a:srgbClr val="1C3E71"/>
                </a:solidFill>
              </a:rPr>
              <a:t> </a:t>
            </a:r>
            <a:r>
              <a:rPr lang="en-US" sz="2000" dirty="0" err="1">
                <a:solidFill>
                  <a:srgbClr val="1C3E71"/>
                </a:solidFill>
              </a:rPr>
              <a:t>thường</a:t>
            </a:r>
            <a:endParaRPr lang="en-US" sz="2000" dirty="0">
              <a:solidFill>
                <a:srgbClr val="1C3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75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97179-1F9D-489F-9394-FF72AB25CF16}"/>
              </a:ext>
            </a:extLst>
          </p:cNvPr>
          <p:cNvSpPr txBox="1"/>
          <p:nvPr/>
        </p:nvSpPr>
        <p:spPr>
          <a:xfrm>
            <a:off x="1693290" y="676076"/>
            <a:ext cx="9266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phả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đây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dõi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lúm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qua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1C3E71"/>
              </a:solidFill>
            </a:endParaRPr>
          </a:p>
        </p:txBody>
      </p:sp>
      <p:pic>
        <p:nvPicPr>
          <p:cNvPr id="9" name="Picture 8" descr="Pedigree of family with dimples">
            <a:extLst>
              <a:ext uri="{FF2B5EF4-FFF2-40B4-BE49-F238E27FC236}">
                <a16:creationId xmlns:a16="http://schemas.microsoft.com/office/drawing/2014/main" id="{8CBE3254-28F2-418F-87BC-28EC1F836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22" y="1507073"/>
            <a:ext cx="4463355" cy="342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A6E67-6C1A-4E06-9285-55894AD24500}"/>
              </a:ext>
            </a:extLst>
          </p:cNvPr>
          <p:cNvSpPr txBox="1"/>
          <p:nvPr/>
        </p:nvSpPr>
        <p:spPr>
          <a:xfrm>
            <a:off x="3245809" y="4786278"/>
            <a:ext cx="6621151" cy="104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P: Aa x Aa    </a:t>
            </a:r>
            <a:r>
              <a:rPr lang="en-US" sz="2400" dirty="0">
                <a:solidFill>
                  <a:srgbClr val="1C3E7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F:  1AA: 2Aa: 1aa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75% </a:t>
            </a:r>
            <a:r>
              <a:rPr lang="en-US" sz="2400" dirty="0" err="1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lúm</a:t>
            </a:r>
            <a:r>
              <a:rPr lang="en-US" sz="2400" dirty="0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: 25% </a:t>
            </a:r>
            <a:r>
              <a:rPr lang="en-US" sz="2400" dirty="0" err="1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02E8D-53D8-4495-9AC9-85AE5F77F49D}"/>
              </a:ext>
            </a:extLst>
          </p:cNvPr>
          <p:cNvSpPr txBox="1"/>
          <p:nvPr/>
        </p:nvSpPr>
        <p:spPr>
          <a:xfrm>
            <a:off x="4276517" y="3936201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5E962-3236-4AA1-A508-4CD65BBB5A75}"/>
              </a:ext>
            </a:extLst>
          </p:cNvPr>
          <p:cNvSpPr txBox="1"/>
          <p:nvPr/>
        </p:nvSpPr>
        <p:spPr>
          <a:xfrm>
            <a:off x="4495671" y="291931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BBDEE-4843-4F31-9206-EFA9CAB44CC9}"/>
              </a:ext>
            </a:extLst>
          </p:cNvPr>
          <p:cNvSpPr txBox="1"/>
          <p:nvPr/>
        </p:nvSpPr>
        <p:spPr>
          <a:xfrm>
            <a:off x="5444482" y="1790974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E994D-74AB-4587-B630-D978D8B0814F}"/>
              </a:ext>
            </a:extLst>
          </p:cNvPr>
          <p:cNvSpPr txBox="1"/>
          <p:nvPr/>
        </p:nvSpPr>
        <p:spPr>
          <a:xfrm>
            <a:off x="5151773" y="2919317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B8558-CE20-40A0-8096-674621453913}"/>
              </a:ext>
            </a:extLst>
          </p:cNvPr>
          <p:cNvSpPr txBox="1"/>
          <p:nvPr/>
        </p:nvSpPr>
        <p:spPr>
          <a:xfrm>
            <a:off x="6272087" y="1794525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9276A-FD35-4B25-8C93-621672BD7827}"/>
              </a:ext>
            </a:extLst>
          </p:cNvPr>
          <p:cNvSpPr txBox="1"/>
          <p:nvPr/>
        </p:nvSpPr>
        <p:spPr>
          <a:xfrm>
            <a:off x="5820122" y="291931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63977-C9E3-4E73-B109-3E15ABE47750}"/>
              </a:ext>
            </a:extLst>
          </p:cNvPr>
          <p:cNvSpPr txBox="1"/>
          <p:nvPr/>
        </p:nvSpPr>
        <p:spPr>
          <a:xfrm>
            <a:off x="6544701" y="290001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E6DC9-10BF-4784-827C-E9D6381A6A94}"/>
              </a:ext>
            </a:extLst>
          </p:cNvPr>
          <p:cNvSpPr txBox="1"/>
          <p:nvPr/>
        </p:nvSpPr>
        <p:spPr>
          <a:xfrm>
            <a:off x="7212718" y="291931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E13AF0-9734-4379-A508-3D7C92094AE9}"/>
              </a:ext>
            </a:extLst>
          </p:cNvPr>
          <p:cNvSpPr txBox="1"/>
          <p:nvPr/>
        </p:nvSpPr>
        <p:spPr>
          <a:xfrm>
            <a:off x="5376486" y="3936200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656FA-50CE-4BCA-BFDE-42B6536106E0}"/>
              </a:ext>
            </a:extLst>
          </p:cNvPr>
          <p:cNvSpPr txBox="1"/>
          <p:nvPr/>
        </p:nvSpPr>
        <p:spPr>
          <a:xfrm>
            <a:off x="4804035" y="3936201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4C5FF-77D7-435F-881D-0A1E08656F2F}"/>
              </a:ext>
            </a:extLst>
          </p:cNvPr>
          <p:cNvSpPr txBox="1"/>
          <p:nvPr/>
        </p:nvSpPr>
        <p:spPr>
          <a:xfrm>
            <a:off x="6422958" y="391224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242BFD-BE72-49B0-8F0A-E065C0CAEC69}"/>
              </a:ext>
            </a:extLst>
          </p:cNvPr>
          <p:cNvSpPr txBox="1"/>
          <p:nvPr/>
        </p:nvSpPr>
        <p:spPr>
          <a:xfrm>
            <a:off x="6905317" y="391224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92F751-62AB-4667-BAFD-6EE6C419F26F}"/>
              </a:ext>
            </a:extLst>
          </p:cNvPr>
          <p:cNvSpPr txBox="1"/>
          <p:nvPr/>
        </p:nvSpPr>
        <p:spPr>
          <a:xfrm>
            <a:off x="7425248" y="391224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A-</a:t>
            </a:r>
          </a:p>
        </p:txBody>
      </p:sp>
    </p:spTree>
    <p:extLst>
      <p:ext uri="{BB962C8B-B14F-4D97-AF65-F5344CB8AC3E}">
        <p14:creationId xmlns:p14="http://schemas.microsoft.com/office/powerpoint/2010/main" val="7020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3268B-FDCD-4ECA-9794-CC34FA45901B}"/>
              </a:ext>
            </a:extLst>
          </p:cNvPr>
          <p:cNvSpPr/>
          <p:nvPr/>
        </p:nvSpPr>
        <p:spPr>
          <a:xfrm>
            <a:off x="1206427" y="1426866"/>
            <a:ext cx="9779145" cy="4694239"/>
          </a:xfrm>
          <a:prstGeom prst="rect">
            <a:avLst/>
          </a:prstGeom>
          <a:solidFill>
            <a:srgbClr val="EFFBFA"/>
          </a:solidFill>
          <a:ln w="25400" cap="flat" cmpd="sng" algn="ctr">
            <a:solidFill>
              <a:srgbClr val="D1F1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-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sơ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đồ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dùng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các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biểu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tượng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hình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học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ghi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lại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sự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của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một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tính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trạng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từ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hệ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này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sang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hệ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khác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xây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dựng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tính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trạng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cần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nghiên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cứu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(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Thu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thập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thông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tin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những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trong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dòng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họ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Sử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dụng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kí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hiệu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thể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hiện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thành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sơ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đồ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Ứng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dụng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đặc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điểm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tính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trạng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theo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kiểu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trội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/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lặn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nằm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trên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/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giới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tính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…</a:t>
            </a:r>
          </a:p>
        </p:txBody>
      </p:sp>
      <p:pic>
        <p:nvPicPr>
          <p:cNvPr id="5" name="Picture 14" descr="Copyright - Free files and folders icons">
            <a:extLst>
              <a:ext uri="{FF2B5EF4-FFF2-40B4-BE49-F238E27FC236}">
                <a16:creationId xmlns:a16="http://schemas.microsoft.com/office/drawing/2014/main" id="{D520CC94-C8C0-4571-B086-D98EE05D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" y="965201"/>
            <a:ext cx="870889" cy="8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7D33F-BEDF-4102-8C7C-A3004F9CD4DF}"/>
              </a:ext>
            </a:extLst>
          </p:cNvPr>
          <p:cNvSpPr txBox="1"/>
          <p:nvPr/>
        </p:nvSpPr>
        <p:spPr>
          <a:xfrm>
            <a:off x="3377146" y="965201"/>
            <a:ext cx="543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PHƯƠNG PHÁP NGHIÊN CỨU PHẢ HỆ</a:t>
            </a:r>
          </a:p>
        </p:txBody>
      </p:sp>
    </p:spTree>
    <p:extLst>
      <p:ext uri="{BB962C8B-B14F-4D97-AF65-F5344CB8AC3E}">
        <p14:creationId xmlns:p14="http://schemas.microsoft.com/office/powerpoint/2010/main" val="404163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do you calculate the risks of having a child with Trisomy 21? - The  Tech Interactive">
            <a:extLst>
              <a:ext uri="{FF2B5EF4-FFF2-40B4-BE49-F238E27FC236}">
                <a16:creationId xmlns:a16="http://schemas.microsoft.com/office/drawing/2014/main" id="{5BDA3976-59F4-4CD2-A3E9-B05C15E04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6"/>
          <a:stretch/>
        </p:blipFill>
        <p:spPr bwMode="auto">
          <a:xfrm>
            <a:off x="3903642" y="1114506"/>
            <a:ext cx="4384717" cy="2992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706E31-441F-4F62-9A3A-F0644CF0B086}"/>
              </a:ext>
            </a:extLst>
          </p:cNvPr>
          <p:cNvSpPr txBox="1"/>
          <p:nvPr/>
        </p:nvSpPr>
        <p:spPr>
          <a:xfrm>
            <a:off x="2114354" y="612830"/>
            <a:ext cx="796329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Down. 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07985-9924-423C-ADB4-B3CF96F9C950}"/>
              </a:ext>
            </a:extLst>
          </p:cNvPr>
          <p:cNvSpPr txBox="1"/>
          <p:nvPr/>
        </p:nvSpPr>
        <p:spPr>
          <a:xfrm>
            <a:off x="1090368" y="4208715"/>
            <a:ext cx="10011265" cy="2036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Down hay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				            </a:t>
            </a: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NST.				</a:t>
            </a: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467DFF-37E5-4E36-A68E-A4DEF545D5BF}"/>
              </a:ext>
            </a:extLst>
          </p:cNvPr>
          <p:cNvSpPr/>
          <p:nvPr/>
        </p:nvSpPr>
        <p:spPr>
          <a:xfrm>
            <a:off x="926493" y="5699886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1690AC9-4E6A-4F44-9D16-1DE6211B7EB5}"/>
              </a:ext>
            </a:extLst>
          </p:cNvPr>
          <p:cNvGrpSpPr/>
          <p:nvPr/>
        </p:nvGrpSpPr>
        <p:grpSpPr>
          <a:xfrm>
            <a:off x="4630542" y="282076"/>
            <a:ext cx="6624637" cy="5957740"/>
            <a:chOff x="2914863" y="282076"/>
            <a:chExt cx="6624637" cy="59577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2EDF2DF-1CE6-42D2-AA2B-92022B5271BD}"/>
                </a:ext>
              </a:extLst>
            </p:cNvPr>
            <p:cNvGrpSpPr/>
            <p:nvPr/>
          </p:nvGrpSpPr>
          <p:grpSpPr>
            <a:xfrm>
              <a:off x="2914863" y="282076"/>
              <a:ext cx="6624637" cy="5957740"/>
              <a:chOff x="2990278" y="187808"/>
              <a:chExt cx="6624637" cy="5957740"/>
            </a:xfrm>
          </p:grpSpPr>
          <p:pic>
            <p:nvPicPr>
              <p:cNvPr id="16386" name="Picture 2" descr="Genetic Disorders">
                <a:extLst>
                  <a:ext uri="{FF2B5EF4-FFF2-40B4-BE49-F238E27FC236}">
                    <a16:creationId xmlns:a16="http://schemas.microsoft.com/office/drawing/2014/main" id="{B08A9F2D-96C8-4D4D-BFC1-B74CEC0E8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7" b="4880"/>
              <a:stretch/>
            </p:blipFill>
            <p:spPr bwMode="auto">
              <a:xfrm>
                <a:off x="2990278" y="187808"/>
                <a:ext cx="6624637" cy="5957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1D64443-307A-4EDF-9028-4CF91E203B57}"/>
                  </a:ext>
                </a:extLst>
              </p:cNvPr>
              <p:cNvSpPr/>
              <p:nvPr/>
            </p:nvSpPr>
            <p:spPr>
              <a:xfrm>
                <a:off x="3987538" y="3166678"/>
                <a:ext cx="1442301" cy="369332"/>
              </a:xfrm>
              <a:prstGeom prst="rect">
                <a:avLst/>
              </a:prstGeom>
              <a:solidFill>
                <a:srgbClr val="E8E8E8"/>
              </a:solidFill>
              <a:ln>
                <a:solidFill>
                  <a:srgbClr val="E8E8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92FAE8F-2975-4849-AA0F-C34026FB5508}"/>
                  </a:ext>
                </a:extLst>
              </p:cNvPr>
              <p:cNvSpPr/>
              <p:nvPr/>
            </p:nvSpPr>
            <p:spPr>
              <a:xfrm>
                <a:off x="6930284" y="3121057"/>
                <a:ext cx="2135532" cy="369332"/>
              </a:xfrm>
              <a:prstGeom prst="rect">
                <a:avLst/>
              </a:prstGeom>
              <a:solidFill>
                <a:srgbClr val="E8E8E8"/>
              </a:solidFill>
              <a:ln>
                <a:solidFill>
                  <a:srgbClr val="E8E8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E38D4A-C61D-4B23-A8B8-AC4EA9B119CD}"/>
                </a:ext>
              </a:extLst>
            </p:cNvPr>
            <p:cNvSpPr txBox="1"/>
            <p:nvPr/>
          </p:nvSpPr>
          <p:spPr>
            <a:xfrm>
              <a:off x="3300778" y="2700020"/>
              <a:ext cx="28737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C3E71"/>
                  </a:solidFill>
                </a:rPr>
                <a:t>Nam </a:t>
              </a:r>
              <a:r>
                <a:rPr lang="en-US" sz="1600" dirty="0" err="1">
                  <a:solidFill>
                    <a:srgbClr val="1C3E71"/>
                  </a:solidFill>
                </a:rPr>
                <a:t>có</a:t>
              </a:r>
              <a:r>
                <a:rPr lang="en-US" sz="1600" dirty="0">
                  <a:solidFill>
                    <a:srgbClr val="1C3E71"/>
                  </a:solidFill>
                </a:rPr>
                <a:t> </a:t>
              </a:r>
              <a:r>
                <a:rPr lang="en-US" sz="1600" dirty="0" err="1">
                  <a:solidFill>
                    <a:srgbClr val="1C3E71"/>
                  </a:solidFill>
                </a:rPr>
                <a:t>bộ</a:t>
              </a:r>
              <a:r>
                <a:rPr lang="en-US" sz="1600" dirty="0">
                  <a:solidFill>
                    <a:srgbClr val="1C3E71"/>
                  </a:solidFill>
                </a:rPr>
                <a:t> NST </a:t>
              </a:r>
              <a:r>
                <a:rPr lang="en-US" sz="1600" dirty="0" err="1">
                  <a:solidFill>
                    <a:srgbClr val="1C3E71"/>
                  </a:solidFill>
                </a:rPr>
                <a:t>bình</a:t>
              </a:r>
              <a:r>
                <a:rPr lang="en-US" sz="1600" dirty="0">
                  <a:solidFill>
                    <a:srgbClr val="1C3E71"/>
                  </a:solidFill>
                </a:rPr>
                <a:t> </a:t>
              </a:r>
              <a:r>
                <a:rPr lang="en-US" sz="1600" dirty="0" err="1">
                  <a:solidFill>
                    <a:srgbClr val="1C3E71"/>
                  </a:solidFill>
                </a:rPr>
                <a:t>thường</a:t>
              </a:r>
              <a:endParaRPr lang="en-US" sz="1600" dirty="0">
                <a:solidFill>
                  <a:srgbClr val="1C3E7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45D22C-A79B-48AF-AC4B-3A5C99529E8A}"/>
                </a:ext>
              </a:extLst>
            </p:cNvPr>
            <p:cNvSpPr/>
            <p:nvPr/>
          </p:nvSpPr>
          <p:spPr>
            <a:xfrm>
              <a:off x="9277137" y="2102177"/>
              <a:ext cx="130814" cy="131976"/>
            </a:xfrm>
            <a:prstGeom prst="rect">
              <a:avLst/>
            </a:prstGeom>
            <a:solidFill>
              <a:srgbClr val="ECECEC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FABA1C-489F-49AA-9196-C557869A0E71}"/>
                </a:ext>
              </a:extLst>
            </p:cNvPr>
            <p:cNvSpPr/>
            <p:nvPr/>
          </p:nvSpPr>
          <p:spPr>
            <a:xfrm>
              <a:off x="8859587" y="6107840"/>
              <a:ext cx="130814" cy="131976"/>
            </a:xfrm>
            <a:prstGeom prst="rect">
              <a:avLst/>
            </a:prstGeom>
            <a:solidFill>
              <a:srgbClr val="ECECEC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EC1D9F-5B88-4AF7-8FAA-50DD0D84D249}"/>
                </a:ext>
              </a:extLst>
            </p:cNvPr>
            <p:cNvSpPr/>
            <p:nvPr/>
          </p:nvSpPr>
          <p:spPr>
            <a:xfrm>
              <a:off x="3544440" y="5456518"/>
              <a:ext cx="130814" cy="131976"/>
            </a:xfrm>
            <a:prstGeom prst="rect">
              <a:avLst/>
            </a:prstGeom>
            <a:solidFill>
              <a:srgbClr val="ECECEC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FB7F4B5-5C71-4545-91CC-4B73558A39B9}"/>
              </a:ext>
            </a:extLst>
          </p:cNvPr>
          <p:cNvSpPr/>
          <p:nvPr/>
        </p:nvSpPr>
        <p:spPr>
          <a:xfrm>
            <a:off x="10575266" y="1680356"/>
            <a:ext cx="584462" cy="603316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DF8508-E696-4857-A3FC-D3A63258DF36}"/>
              </a:ext>
            </a:extLst>
          </p:cNvPr>
          <p:cNvSpPr/>
          <p:nvPr/>
        </p:nvSpPr>
        <p:spPr>
          <a:xfrm>
            <a:off x="4776582" y="5154860"/>
            <a:ext cx="584462" cy="603316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DAEDB2-0D15-4DE1-A7C0-30EB4981B006}"/>
              </a:ext>
            </a:extLst>
          </p:cNvPr>
          <p:cNvSpPr/>
          <p:nvPr/>
        </p:nvSpPr>
        <p:spPr>
          <a:xfrm>
            <a:off x="10393431" y="5570512"/>
            <a:ext cx="584462" cy="603316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7BF130-F54C-4019-9FC2-A679080F5F2D}"/>
              </a:ext>
            </a:extLst>
          </p:cNvPr>
          <p:cNvSpPr txBox="1"/>
          <p:nvPr/>
        </p:nvSpPr>
        <p:spPr>
          <a:xfrm>
            <a:off x="9096455" y="270002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E71"/>
                </a:solidFill>
              </a:rPr>
              <a:t>Edward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5CA72-831D-49E8-93A2-CF8F94EA466C}"/>
              </a:ext>
            </a:extLst>
          </p:cNvPr>
          <p:cNvSpPr txBox="1"/>
          <p:nvPr/>
        </p:nvSpPr>
        <p:spPr>
          <a:xfrm>
            <a:off x="5627802" y="321532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E71"/>
                </a:solidFill>
              </a:rPr>
              <a:t>Patau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0A421B-C7E9-4210-AFB3-04C30A8B440F}"/>
              </a:ext>
            </a:extLst>
          </p:cNvPr>
          <p:cNvSpPr txBox="1"/>
          <p:nvPr/>
        </p:nvSpPr>
        <p:spPr>
          <a:xfrm>
            <a:off x="9026608" y="321532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3E71"/>
                </a:solidFill>
              </a:rPr>
              <a:t>Klinefelter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8C11EC-F435-4A80-85A3-A340BF2355A5}"/>
              </a:ext>
            </a:extLst>
          </p:cNvPr>
          <p:cNvSpPr txBox="1"/>
          <p:nvPr/>
        </p:nvSpPr>
        <p:spPr>
          <a:xfrm>
            <a:off x="564440" y="1726568"/>
            <a:ext cx="3638747" cy="228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NST (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1C3E7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NST.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C55B-CF4F-C5EE-5F81-54ECBA2A9180}"/>
              </a:ext>
            </a:extLst>
          </p:cNvPr>
          <p:cNvSpPr txBox="1"/>
          <p:nvPr/>
        </p:nvSpPr>
        <p:spPr>
          <a:xfrm>
            <a:off x="2257832" y="1488785"/>
            <a:ext cx="8231101" cy="2246769"/>
          </a:xfrm>
          <a:prstGeom prst="rect">
            <a:avLst/>
          </a:prstGeom>
          <a:solidFill>
            <a:srgbClr val="DAF6F4"/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Nghiên cứu thông tin SGK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về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phương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pháp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nghiên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cứu</a:t>
            </a:r>
            <a:r>
              <a:rPr lang="en-US" sz="2400" b="1" dirty="0">
                <a:solidFill>
                  <a:srgbClr val="1C3E71"/>
                </a:solidFill>
              </a:rPr>
              <a:t> NST ở </a:t>
            </a:r>
            <a:r>
              <a:rPr lang="en-US" sz="2400" b="1" dirty="0" err="1">
                <a:solidFill>
                  <a:srgbClr val="1C3E71"/>
                </a:solidFill>
              </a:rPr>
              <a:t>người</a:t>
            </a:r>
            <a:r>
              <a:rPr lang="vi-VN" sz="2400" b="1" dirty="0">
                <a:solidFill>
                  <a:srgbClr val="1C3E71"/>
                </a:solidFill>
              </a:rPr>
              <a:t> và cho biết: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      - </a:t>
            </a:r>
            <a:r>
              <a:rPr lang="en-US" sz="2400" b="1" dirty="0" err="1">
                <a:solidFill>
                  <a:srgbClr val="1C3E71"/>
                </a:solidFill>
              </a:rPr>
              <a:t>Khái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niệm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1C3E71"/>
                </a:solidFill>
              </a:rPr>
              <a:t>	     - </a:t>
            </a:r>
            <a:r>
              <a:rPr lang="en-US" sz="2400" b="1" dirty="0" err="1">
                <a:solidFill>
                  <a:srgbClr val="1C3E71"/>
                </a:solidFill>
              </a:rPr>
              <a:t>Cách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tiến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hành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và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ứng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dụng</a:t>
            </a:r>
            <a:r>
              <a:rPr lang="en-US" sz="2400" b="1" dirty="0">
                <a:solidFill>
                  <a:srgbClr val="1C3E71"/>
                </a:solidFill>
              </a:rPr>
              <a:t>?</a:t>
            </a:r>
          </a:p>
        </p:txBody>
      </p:sp>
      <p:pic>
        <p:nvPicPr>
          <p:cNvPr id="8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868E5F85-C28D-97CF-704F-69AC3F17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33" y="1084129"/>
            <a:ext cx="1151805" cy="10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27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3268B-FDCD-4ECA-9794-CC34FA45901B}"/>
              </a:ext>
            </a:extLst>
          </p:cNvPr>
          <p:cNvSpPr/>
          <p:nvPr/>
        </p:nvSpPr>
        <p:spPr>
          <a:xfrm>
            <a:off x="1206427" y="1426866"/>
            <a:ext cx="9779145" cy="4694239"/>
          </a:xfrm>
          <a:prstGeom prst="rect">
            <a:avLst/>
          </a:prstGeom>
          <a:solidFill>
            <a:srgbClr val="EFFBFA"/>
          </a:solidFill>
          <a:ln w="25400" cap="flat" cmpd="sng" algn="ctr">
            <a:solidFill>
              <a:srgbClr val="D1F1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-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Nghiên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cứu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về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đặc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điểm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số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lượng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hình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dạng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kích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thước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của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bộ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bình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cũng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như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bộ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bất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tiến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hành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Lấy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TB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bạch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cầu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của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đem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nuôi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cấy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trong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môi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tạo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chúng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chia.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Lấy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TB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đang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chia ở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kì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giữa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quá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trình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nguyên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ra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quan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sát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 So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sánh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với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bộ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bình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để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dạng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đột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biến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Ứng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dụng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đột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biến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NST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gây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phát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hiện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sớm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đột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biến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thai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kì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giúp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bố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mẹ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đưa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ra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quyết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phù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hợp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</p:txBody>
      </p:sp>
      <p:pic>
        <p:nvPicPr>
          <p:cNvPr id="5" name="Picture 14" descr="Copyright - Free files and folders icons">
            <a:extLst>
              <a:ext uri="{FF2B5EF4-FFF2-40B4-BE49-F238E27FC236}">
                <a16:creationId xmlns:a16="http://schemas.microsoft.com/office/drawing/2014/main" id="{D520CC94-C8C0-4571-B086-D98EE05D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" y="965201"/>
            <a:ext cx="870889" cy="8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7D33F-BEDF-4102-8C7C-A3004F9CD4DF}"/>
              </a:ext>
            </a:extLst>
          </p:cNvPr>
          <p:cNvSpPr txBox="1"/>
          <p:nvPr/>
        </p:nvSpPr>
        <p:spPr>
          <a:xfrm>
            <a:off x="2772014" y="965201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PHƯƠNG PHÁP NGHIÊN CỨU NHIỄM SẮC THỂ</a:t>
            </a:r>
          </a:p>
        </p:txBody>
      </p:sp>
    </p:spTree>
    <p:extLst>
      <p:ext uri="{BB962C8B-B14F-4D97-AF65-F5344CB8AC3E}">
        <p14:creationId xmlns:p14="http://schemas.microsoft.com/office/powerpoint/2010/main" val="2359615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0+ Pregnant Woman In Bed Drawing Stock Illustrations, Royalty-Free Vector  Graphics &amp; Clip Art - iStock">
            <a:extLst>
              <a:ext uri="{FF2B5EF4-FFF2-40B4-BE49-F238E27FC236}">
                <a16:creationId xmlns:a16="http://schemas.microsoft.com/office/drawing/2014/main" id="{F461DD2B-E8BA-48CF-B6ED-E5572396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9" b="94118" l="6209" r="94608">
                        <a14:foregroundMark x1="45588" y1="5882" x2="55392" y2="19935"/>
                        <a14:foregroundMark x1="55392" y1="19935" x2="55556" y2="22059"/>
                        <a14:foregroundMark x1="9804" y1="54412" x2="13725" y2="66176"/>
                        <a14:foregroundMark x1="13725" y1="66176" x2="32026" y2="88235"/>
                        <a14:foregroundMark x1="39542" y1="92157" x2="58333" y2="94118"/>
                        <a14:foregroundMark x1="92484" y1="61275" x2="84967" y2="78431"/>
                        <a14:foregroundMark x1="84967" y1="78431" x2="81373" y2="81536"/>
                        <a14:foregroundMark x1="87255" y1="26471" x2="91830" y2="34804"/>
                        <a14:foregroundMark x1="91830" y1="34804" x2="91830" y2="34804"/>
                        <a14:foregroundMark x1="92647" y1="38562" x2="93791" y2="58660"/>
                        <a14:foregroundMark x1="93791" y1="58660" x2="93464" y2="60458"/>
                        <a14:foregroundMark x1="94118" y1="42484" x2="94771" y2="53922"/>
                        <a14:foregroundMark x1="53105" y1="5882" x2="66830" y2="9150"/>
                        <a14:foregroundMark x1="66830" y1="9150" x2="81209" y2="17974"/>
                        <a14:foregroundMark x1="81209" y1="17974" x2="87908" y2="26797"/>
                        <a14:foregroundMark x1="6209" y1="42484" x2="6373" y2="55229"/>
                        <a14:foregroundMark x1="8170" y1="35784" x2="11275" y2="27288"/>
                        <a14:foregroundMark x1="11275" y1="27288" x2="33333" y2="8987"/>
                        <a14:foregroundMark x1="33333" y1="8987" x2="35294" y2="8170"/>
                        <a14:foregroundMark x1="24346" y1="13562" x2="24346" y2="13562"/>
                        <a14:foregroundMark x1="12255" y1="74183" x2="12255" y2="7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4" y="754145"/>
            <a:ext cx="4307460" cy="43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B032C-2A84-44A5-9C1A-544AA0922070}"/>
              </a:ext>
            </a:extLst>
          </p:cNvPr>
          <p:cNvSpPr txBox="1"/>
          <p:nvPr/>
        </p:nvSpPr>
        <p:spPr>
          <a:xfrm>
            <a:off x="5371904" y="1638296"/>
            <a:ext cx="590255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1C3E71"/>
                </a:solidFill>
              </a:rPr>
              <a:t>Một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người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phụ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nữ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siêu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âm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phát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hiện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mình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đã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thai</a:t>
            </a:r>
            <a:r>
              <a:rPr lang="en-US" dirty="0">
                <a:solidFill>
                  <a:srgbClr val="1C3E71"/>
                </a:solidFill>
              </a:rPr>
              <a:t> 11 </a:t>
            </a:r>
            <a:r>
              <a:rPr lang="en-US" dirty="0" err="1">
                <a:solidFill>
                  <a:srgbClr val="1C3E71"/>
                </a:solidFill>
              </a:rPr>
              <a:t>tuần</a:t>
            </a:r>
            <a:r>
              <a:rPr lang="en-US" dirty="0">
                <a:solidFill>
                  <a:srgbClr val="1C3E71"/>
                </a:solidFill>
              </a:rPr>
              <a:t>, </a:t>
            </a:r>
            <a:r>
              <a:rPr lang="en-US" dirty="0" err="1">
                <a:solidFill>
                  <a:srgbClr val="1C3E71"/>
                </a:solidFill>
              </a:rPr>
              <a:t>vì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đứa</a:t>
            </a:r>
            <a:r>
              <a:rPr lang="en-US" dirty="0">
                <a:solidFill>
                  <a:srgbClr val="1C3E71"/>
                </a:solidFill>
              </a:rPr>
              <a:t> con </a:t>
            </a:r>
            <a:r>
              <a:rPr lang="en-US" dirty="0" err="1">
                <a:solidFill>
                  <a:srgbClr val="1C3E71"/>
                </a:solidFill>
              </a:rPr>
              <a:t>đầu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đã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mắc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hội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chứng</a:t>
            </a:r>
            <a:r>
              <a:rPr lang="en-US" dirty="0">
                <a:solidFill>
                  <a:srgbClr val="1C3E71"/>
                </a:solidFill>
              </a:rPr>
              <a:t> Klinefelter. </a:t>
            </a:r>
            <a:r>
              <a:rPr lang="en-US" dirty="0" err="1">
                <a:solidFill>
                  <a:srgbClr val="1C3E71"/>
                </a:solidFill>
              </a:rPr>
              <a:t>Cô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rất</a:t>
            </a:r>
            <a:r>
              <a:rPr lang="en-US" dirty="0">
                <a:solidFill>
                  <a:srgbClr val="1C3E71"/>
                </a:solidFill>
              </a:rPr>
              <a:t> lo </a:t>
            </a:r>
            <a:r>
              <a:rPr lang="en-US" dirty="0" err="1">
                <a:solidFill>
                  <a:srgbClr val="1C3E71"/>
                </a:solidFill>
              </a:rPr>
              <a:t>lắng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sợ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đứa</a:t>
            </a:r>
            <a:r>
              <a:rPr lang="en-US" dirty="0">
                <a:solidFill>
                  <a:srgbClr val="1C3E71"/>
                </a:solidFill>
              </a:rPr>
              <a:t> con </a:t>
            </a:r>
            <a:r>
              <a:rPr lang="en-US" dirty="0" err="1">
                <a:solidFill>
                  <a:srgbClr val="1C3E71"/>
                </a:solidFill>
              </a:rPr>
              <a:t>thứ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hai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tiếp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tục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bệnh</a:t>
            </a:r>
            <a:r>
              <a:rPr lang="en-US" dirty="0">
                <a:solidFill>
                  <a:srgbClr val="1C3E71"/>
                </a:solidFill>
              </a:rPr>
              <a:t> Klinefelter </a:t>
            </a:r>
            <a:r>
              <a:rPr lang="en-US" dirty="0" err="1">
                <a:solidFill>
                  <a:srgbClr val="1C3E71"/>
                </a:solidFill>
              </a:rPr>
              <a:t>hoặc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các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bệnh</a:t>
            </a:r>
            <a:r>
              <a:rPr lang="en-US" dirty="0">
                <a:solidFill>
                  <a:srgbClr val="1C3E71"/>
                </a:solidFill>
              </a:rPr>
              <a:t>, </a:t>
            </a:r>
            <a:r>
              <a:rPr lang="en-US" dirty="0" err="1">
                <a:solidFill>
                  <a:srgbClr val="1C3E71"/>
                </a:solidFill>
              </a:rPr>
              <a:t>tật</a:t>
            </a:r>
            <a:r>
              <a:rPr lang="en-US" dirty="0">
                <a:solidFill>
                  <a:srgbClr val="1C3E71"/>
                </a:solidFill>
              </a:rPr>
              <a:t> di </a:t>
            </a:r>
            <a:r>
              <a:rPr lang="en-US" dirty="0" err="1">
                <a:solidFill>
                  <a:srgbClr val="1C3E71"/>
                </a:solidFill>
              </a:rPr>
              <a:t>truyền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khác</a:t>
            </a:r>
            <a:r>
              <a:rPr lang="en-US" dirty="0">
                <a:solidFill>
                  <a:srgbClr val="1C3E7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1C3E71"/>
                </a:solidFill>
              </a:rPr>
              <a:t>Em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hãy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đưa</a:t>
            </a:r>
            <a:r>
              <a:rPr lang="en-US" dirty="0">
                <a:solidFill>
                  <a:srgbClr val="1C3E71"/>
                </a:solidFill>
              </a:rPr>
              <a:t> ra </a:t>
            </a:r>
            <a:r>
              <a:rPr lang="en-US" dirty="0" err="1">
                <a:solidFill>
                  <a:srgbClr val="1C3E71"/>
                </a:solidFill>
              </a:rPr>
              <a:t>cho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cô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ấy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lời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khuyên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để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thể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hạn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chế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việc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 con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dị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tật</a:t>
            </a:r>
            <a:r>
              <a:rPr lang="en-US" dirty="0">
                <a:solidFill>
                  <a:srgbClr val="1C3E71"/>
                </a:solidFill>
              </a:rPr>
              <a:t> di </a:t>
            </a:r>
            <a:r>
              <a:rPr lang="en-US" dirty="0" err="1">
                <a:solidFill>
                  <a:srgbClr val="1C3E71"/>
                </a:solidFill>
              </a:rPr>
              <a:t>truyền</a:t>
            </a:r>
            <a:r>
              <a:rPr lang="en-US" dirty="0">
                <a:solidFill>
                  <a:srgbClr val="1C3E7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197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p28">
            <a:extLst>
              <a:ext uri="{FF2B5EF4-FFF2-40B4-BE49-F238E27FC236}">
                <a16:creationId xmlns:a16="http://schemas.microsoft.com/office/drawing/2014/main" id="{5FBE604B-E321-45C6-902B-0DDBEABE4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2480" y="938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1C3E71"/>
                </a:solidFill>
                <a:latin typeface="+mj-lt"/>
              </a:rPr>
              <a:t>Nội dung</a:t>
            </a:r>
            <a:endParaRPr sz="5400" b="1" dirty="0">
              <a:solidFill>
                <a:srgbClr val="1C3E71"/>
              </a:solidFill>
              <a:latin typeface="+mj-lt"/>
            </a:endParaRPr>
          </a:p>
        </p:txBody>
      </p:sp>
      <p:sp>
        <p:nvSpPr>
          <p:cNvPr id="5" name="Google Shape;239;p28">
            <a:extLst>
              <a:ext uri="{FF2B5EF4-FFF2-40B4-BE49-F238E27FC236}">
                <a16:creationId xmlns:a16="http://schemas.microsoft.com/office/drawing/2014/main" id="{A109733C-9934-446F-9765-C0C740C0F062}"/>
              </a:ext>
            </a:extLst>
          </p:cNvPr>
          <p:cNvSpPr txBox="1">
            <a:spLocks/>
          </p:cNvSpPr>
          <p:nvPr/>
        </p:nvSpPr>
        <p:spPr>
          <a:xfrm>
            <a:off x="2292199" y="2272601"/>
            <a:ext cx="4481530" cy="879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Khái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niệm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vai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trò</a:t>
            </a:r>
            <a:endParaRPr lang="en-US" b="1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Google Shape;524;p46">
            <a:extLst>
              <a:ext uri="{FF2B5EF4-FFF2-40B4-BE49-F238E27FC236}">
                <a16:creationId xmlns:a16="http://schemas.microsoft.com/office/drawing/2014/main" id="{88E065EA-CB1B-4875-A93A-1A62C4CAA58E}"/>
              </a:ext>
            </a:extLst>
          </p:cNvPr>
          <p:cNvSpPr/>
          <p:nvPr/>
        </p:nvSpPr>
        <p:spPr>
          <a:xfrm>
            <a:off x="-1562628" y="335131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5CEC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Google Shape;527;p46">
            <a:extLst>
              <a:ext uri="{FF2B5EF4-FFF2-40B4-BE49-F238E27FC236}">
                <a16:creationId xmlns:a16="http://schemas.microsoft.com/office/drawing/2014/main" id="{47B56541-0F33-4E0C-BFF0-A6761B600E0C}"/>
              </a:ext>
            </a:extLst>
          </p:cNvPr>
          <p:cNvSpPr txBox="1"/>
          <p:nvPr/>
        </p:nvSpPr>
        <p:spPr>
          <a:xfrm>
            <a:off x="-1562628" y="3508367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84B5E"/>
                </a:solidFill>
                <a:effectLst/>
                <a:uLnTx/>
                <a:uFillTx/>
                <a:latin typeface="+mj-lt"/>
              </a:rPr>
              <a:t>#35cec3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Google Shape;243;p28">
            <a:extLst>
              <a:ext uri="{FF2B5EF4-FFF2-40B4-BE49-F238E27FC236}">
                <a16:creationId xmlns:a16="http://schemas.microsoft.com/office/drawing/2014/main" id="{5AAA21F5-21F1-471B-B08B-E022185B59B8}"/>
              </a:ext>
            </a:extLst>
          </p:cNvPr>
          <p:cNvSpPr txBox="1">
            <a:spLocks/>
          </p:cNvSpPr>
          <p:nvPr/>
        </p:nvSpPr>
        <p:spPr>
          <a:xfrm>
            <a:off x="7033466" y="2305367"/>
            <a:ext cx="3334217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phương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nghiên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cứu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98DDF3-6CEA-4894-B915-10158532CA6F}"/>
              </a:ext>
            </a:extLst>
          </p:cNvPr>
          <p:cNvGrpSpPr/>
          <p:nvPr/>
        </p:nvGrpSpPr>
        <p:grpSpPr>
          <a:xfrm>
            <a:off x="1218858" y="2251781"/>
            <a:ext cx="898865" cy="862860"/>
            <a:chOff x="1005839" y="2137110"/>
            <a:chExt cx="898865" cy="8628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57161E-6BBE-41C2-9CBA-08FFA3A639DD}"/>
                </a:ext>
              </a:extLst>
            </p:cNvPr>
            <p:cNvSpPr/>
            <p:nvPr/>
          </p:nvSpPr>
          <p:spPr>
            <a:xfrm>
              <a:off x="1005839" y="2137110"/>
              <a:ext cx="898865" cy="862860"/>
            </a:xfrm>
            <a:prstGeom prst="ellipse">
              <a:avLst/>
            </a:prstGeom>
            <a:solidFill>
              <a:srgbClr val="35CEC3"/>
            </a:solidFill>
            <a:ln>
              <a:solidFill>
                <a:srgbClr val="35CE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333;p34">
              <a:extLst>
                <a:ext uri="{FF2B5EF4-FFF2-40B4-BE49-F238E27FC236}">
                  <a16:creationId xmlns:a16="http://schemas.microsoft.com/office/drawing/2014/main" id="{F8021278-E9C8-4B18-961D-E03DE1EC0B1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300307" y="2164109"/>
              <a:ext cx="31725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662F5D-712E-4052-BC9F-76A21AF8E4BF}"/>
              </a:ext>
            </a:extLst>
          </p:cNvPr>
          <p:cNvGrpSpPr/>
          <p:nvPr/>
        </p:nvGrpSpPr>
        <p:grpSpPr>
          <a:xfrm>
            <a:off x="5959858" y="2275957"/>
            <a:ext cx="898865" cy="862860"/>
            <a:chOff x="1020930" y="3289702"/>
            <a:chExt cx="898865" cy="8628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57C743-BF73-4972-9D70-E7980E3987E5}"/>
                </a:ext>
              </a:extLst>
            </p:cNvPr>
            <p:cNvSpPr/>
            <p:nvPr/>
          </p:nvSpPr>
          <p:spPr>
            <a:xfrm>
              <a:off x="1020930" y="3289702"/>
              <a:ext cx="898865" cy="862860"/>
            </a:xfrm>
            <a:prstGeom prst="ellipse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Google Shape;333;p34">
              <a:extLst>
                <a:ext uri="{FF2B5EF4-FFF2-40B4-BE49-F238E27FC236}">
                  <a16:creationId xmlns:a16="http://schemas.microsoft.com/office/drawing/2014/main" id="{E65D2D9E-5624-434C-AD21-422DEA628CC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9677" y="3339561"/>
              <a:ext cx="495789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</a:t>
              </a:r>
            </a:p>
          </p:txBody>
        </p:sp>
      </p:grpSp>
      <p:sp>
        <p:nvSpPr>
          <p:cNvPr id="13" name="Google Shape;243;p28">
            <a:extLst>
              <a:ext uri="{FF2B5EF4-FFF2-40B4-BE49-F238E27FC236}">
                <a16:creationId xmlns:a16="http://schemas.microsoft.com/office/drawing/2014/main" id="{C176B4DC-07C8-40E0-A655-FF4D06628C63}"/>
              </a:ext>
            </a:extLst>
          </p:cNvPr>
          <p:cNvSpPr txBox="1">
            <a:spLocks/>
          </p:cNvSpPr>
          <p:nvPr/>
        </p:nvSpPr>
        <p:spPr>
          <a:xfrm>
            <a:off x="2272627" y="3472928"/>
            <a:ext cx="423465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Y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vấn</a:t>
            </a:r>
            <a:endParaRPr lang="en-US" sz="2800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7EAAA2-0675-441C-8D47-A5839E05E1FB}"/>
              </a:ext>
            </a:extLst>
          </p:cNvPr>
          <p:cNvGrpSpPr/>
          <p:nvPr/>
        </p:nvGrpSpPr>
        <p:grpSpPr>
          <a:xfrm>
            <a:off x="1198711" y="3436420"/>
            <a:ext cx="919012" cy="862860"/>
            <a:chOff x="1091526" y="4526673"/>
            <a:chExt cx="919012" cy="8628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0D68C6D-8DF6-41E5-87C8-1ABBE9436C3D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20" name="Google Shape;333;p34">
              <a:extLst>
                <a:ext uri="{FF2B5EF4-FFF2-40B4-BE49-F238E27FC236}">
                  <a16:creationId xmlns:a16="http://schemas.microsoft.com/office/drawing/2014/main" id="{181EF96E-421E-49F2-87FB-FD67298E6C8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III</a:t>
              </a:r>
            </a:p>
          </p:txBody>
        </p:sp>
      </p:grpSp>
      <p:sp>
        <p:nvSpPr>
          <p:cNvPr id="2" name="Google Shape;243;p28">
            <a:extLst>
              <a:ext uri="{FF2B5EF4-FFF2-40B4-BE49-F238E27FC236}">
                <a16:creationId xmlns:a16="http://schemas.microsoft.com/office/drawing/2014/main" id="{CF6667E3-18D9-021A-7C88-4865E2AC8EBD}"/>
              </a:ext>
            </a:extLst>
          </p:cNvPr>
          <p:cNvSpPr txBox="1">
            <a:spLocks/>
          </p:cNvSpPr>
          <p:nvPr/>
        </p:nvSpPr>
        <p:spPr>
          <a:xfrm>
            <a:off x="6957093" y="3246756"/>
            <a:ext cx="4711188" cy="14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 algn="just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thành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tựu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ứng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dụng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liệu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gene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15428-0DED-05C4-D177-243A34B44AAC}"/>
              </a:ext>
            </a:extLst>
          </p:cNvPr>
          <p:cNvGrpSpPr/>
          <p:nvPr/>
        </p:nvGrpSpPr>
        <p:grpSpPr>
          <a:xfrm>
            <a:off x="5959858" y="3368326"/>
            <a:ext cx="919012" cy="862860"/>
            <a:chOff x="1091526" y="4526673"/>
            <a:chExt cx="919012" cy="862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E44EBF7-E8CA-3BAF-B345-16C9E35F70AA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1C3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7" name="Google Shape;333;p34">
              <a:extLst>
                <a:ext uri="{FF2B5EF4-FFF2-40B4-BE49-F238E27FC236}">
                  <a16:creationId xmlns:a16="http://schemas.microsoft.com/office/drawing/2014/main" id="{0675C405-BA78-7B78-A799-A70D895023B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89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28">
            <a:extLst>
              <a:ext uri="{FF2B5EF4-FFF2-40B4-BE49-F238E27FC236}">
                <a16:creationId xmlns:a16="http://schemas.microsoft.com/office/drawing/2014/main" id="{9D3532E5-5121-4D1F-97EF-D85CF7847FD9}"/>
              </a:ext>
            </a:extLst>
          </p:cNvPr>
          <p:cNvSpPr txBox="1">
            <a:spLocks/>
          </p:cNvSpPr>
          <p:nvPr/>
        </p:nvSpPr>
        <p:spPr>
          <a:xfrm>
            <a:off x="4629328" y="2549100"/>
            <a:ext cx="423465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Y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vấn</a:t>
            </a:r>
            <a:endParaRPr lang="en-US" sz="2800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2C862-024C-4F7A-9684-D0B9A3CEB6D8}"/>
              </a:ext>
            </a:extLst>
          </p:cNvPr>
          <p:cNvGrpSpPr/>
          <p:nvPr/>
        </p:nvGrpSpPr>
        <p:grpSpPr>
          <a:xfrm>
            <a:off x="3555412" y="2512592"/>
            <a:ext cx="919012" cy="862860"/>
            <a:chOff x="1091526" y="4526673"/>
            <a:chExt cx="919012" cy="862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38B031-CB5C-48B2-937F-D5AAAB56C5E3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7" name="Google Shape;333;p34">
              <a:extLst>
                <a:ext uri="{FF2B5EF4-FFF2-40B4-BE49-F238E27FC236}">
                  <a16:creationId xmlns:a16="http://schemas.microsoft.com/office/drawing/2014/main" id="{401D0885-7F8B-4EA5-BC97-3EA9BF8F2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135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C55B-CF4F-C5EE-5F81-54ECBA2A9180}"/>
              </a:ext>
            </a:extLst>
          </p:cNvPr>
          <p:cNvSpPr txBox="1"/>
          <p:nvPr/>
        </p:nvSpPr>
        <p:spPr>
          <a:xfrm>
            <a:off x="2161579" y="1688784"/>
            <a:ext cx="8613258" cy="1692771"/>
          </a:xfrm>
          <a:prstGeom prst="rect">
            <a:avLst/>
          </a:prstGeom>
          <a:solidFill>
            <a:srgbClr val="DAF6F4"/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Nghiên cứu thông tin SGK </a:t>
            </a:r>
            <a:r>
              <a:rPr lang="en-US" sz="2400" b="1" dirty="0" err="1">
                <a:solidFill>
                  <a:srgbClr val="1C3E71"/>
                </a:solidFill>
              </a:rPr>
              <a:t>về</a:t>
            </a:r>
            <a:r>
              <a:rPr lang="en-US" sz="2400" b="1" dirty="0">
                <a:solidFill>
                  <a:srgbClr val="1C3E71"/>
                </a:solidFill>
              </a:rPr>
              <a:t> y </a:t>
            </a:r>
            <a:r>
              <a:rPr lang="en-US" sz="2400" b="1" dirty="0" err="1">
                <a:solidFill>
                  <a:srgbClr val="1C3E71"/>
                </a:solidFill>
              </a:rPr>
              <a:t>học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tư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vấn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vi-VN" sz="2400" b="1" dirty="0">
                <a:solidFill>
                  <a:srgbClr val="1C3E71"/>
                </a:solidFill>
              </a:rPr>
              <a:t>và cho biết: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      - </a:t>
            </a:r>
            <a:r>
              <a:rPr lang="en-US" sz="2400" b="1" dirty="0" err="1">
                <a:solidFill>
                  <a:srgbClr val="1C3E71"/>
                </a:solidFill>
              </a:rPr>
              <a:t>Khái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niệm</a:t>
            </a:r>
            <a:r>
              <a:rPr lang="vi-VN" sz="2400" b="1" dirty="0">
                <a:solidFill>
                  <a:srgbClr val="1C3E71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1C3E71"/>
                </a:solidFill>
              </a:rPr>
              <a:t>                 - </a:t>
            </a:r>
            <a:r>
              <a:rPr lang="en-US" sz="2400" b="1" dirty="0" err="1">
                <a:solidFill>
                  <a:srgbClr val="1C3E71"/>
                </a:solidFill>
              </a:rPr>
              <a:t>Cơ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sở</a:t>
            </a:r>
            <a:r>
              <a:rPr lang="en-US" sz="2400" b="1" dirty="0">
                <a:solidFill>
                  <a:srgbClr val="1C3E71"/>
                </a:solidFill>
              </a:rPr>
              <a:t> khoa </a:t>
            </a:r>
            <a:r>
              <a:rPr lang="en-US" sz="2400" b="1" dirty="0" err="1">
                <a:solidFill>
                  <a:srgbClr val="1C3E71"/>
                </a:solidFill>
              </a:rPr>
              <a:t>học</a:t>
            </a:r>
            <a:r>
              <a:rPr lang="vi-VN" sz="2400" b="1" dirty="0">
                <a:solidFill>
                  <a:srgbClr val="1C3E71"/>
                </a:solidFill>
              </a:rPr>
              <a:t>?</a:t>
            </a:r>
            <a:endParaRPr lang="en-US" sz="2400" b="1" dirty="0">
              <a:solidFill>
                <a:srgbClr val="1C3E71"/>
              </a:solidFill>
            </a:endParaRPr>
          </a:p>
        </p:txBody>
      </p:sp>
      <p:pic>
        <p:nvPicPr>
          <p:cNvPr id="8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868E5F85-C28D-97CF-704F-69AC3F17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20" y="1294707"/>
            <a:ext cx="1151805" cy="10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50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Chọc ối có an toàn không Khi nào nên làm xét nghiệm chọc ối_360p">
            <a:hlinkClick r:id="" action="ppaction://media"/>
            <a:extLst>
              <a:ext uri="{FF2B5EF4-FFF2-40B4-BE49-F238E27FC236}">
                <a16:creationId xmlns:a16="http://schemas.microsoft.com/office/drawing/2014/main" id="{65698D0F-B3D3-4CC6-92C4-A500021CD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6" y="542630"/>
            <a:ext cx="9785021" cy="5504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614EE-036F-43B2-869B-E4B6E0EF40BE}"/>
              </a:ext>
            </a:extLst>
          </p:cNvPr>
          <p:cNvSpPr txBox="1"/>
          <p:nvPr/>
        </p:nvSpPr>
        <p:spPr>
          <a:xfrm>
            <a:off x="2894029" y="6084537"/>
            <a:ext cx="755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C3E71"/>
                </a:solidFill>
              </a:rPr>
              <a:t>Vai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trò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và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hạn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chế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của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phương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pháp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chọc</a:t>
            </a:r>
            <a:r>
              <a:rPr lang="en-US" sz="2400" dirty="0">
                <a:solidFill>
                  <a:srgbClr val="1C3E71"/>
                </a:solidFill>
              </a:rPr>
              <a:t> </a:t>
            </a:r>
            <a:r>
              <a:rPr lang="en-US" sz="2400" dirty="0" err="1">
                <a:solidFill>
                  <a:srgbClr val="1C3E71"/>
                </a:solidFill>
              </a:rPr>
              <a:t>ối</a:t>
            </a:r>
            <a:r>
              <a:rPr lang="en-US" sz="2400" dirty="0">
                <a:solidFill>
                  <a:srgbClr val="1C3E7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41227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ần làm gì với kết quả Sàng lọc dị tật trước sinh NIPT dương tính_360p">
            <a:hlinkClick r:id="" action="ppaction://media"/>
            <a:extLst>
              <a:ext uri="{FF2B5EF4-FFF2-40B4-BE49-F238E27FC236}">
                <a16:creationId xmlns:a16="http://schemas.microsoft.com/office/drawing/2014/main" id="{6EDC58B3-DC15-4A1F-99CE-5B4FCCC02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12" y="358219"/>
            <a:ext cx="10534976" cy="5925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BCF1F-397D-4041-A49D-BE076BFE0A78}"/>
              </a:ext>
            </a:extLst>
          </p:cNvPr>
          <p:cNvSpPr txBox="1"/>
          <p:nvPr/>
        </p:nvSpPr>
        <p:spPr>
          <a:xfrm>
            <a:off x="2320565" y="6284143"/>
            <a:ext cx="755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C3E71"/>
                </a:solidFill>
              </a:rPr>
              <a:t>Phương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pháp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xét</a:t>
            </a:r>
            <a:r>
              <a:rPr lang="en-US" sz="2400" b="1" dirty="0">
                <a:solidFill>
                  <a:srgbClr val="1C3E71"/>
                </a:solidFill>
              </a:rPr>
              <a:t> </a:t>
            </a:r>
            <a:r>
              <a:rPr lang="en-US" sz="2400" b="1" dirty="0" err="1">
                <a:solidFill>
                  <a:srgbClr val="1C3E71"/>
                </a:solidFill>
              </a:rPr>
              <a:t>nghiệm</a:t>
            </a:r>
            <a:r>
              <a:rPr lang="en-US" sz="2400" b="1" dirty="0">
                <a:solidFill>
                  <a:srgbClr val="1C3E71"/>
                </a:solidFill>
              </a:rPr>
              <a:t> NIPT</a:t>
            </a:r>
          </a:p>
        </p:txBody>
      </p:sp>
    </p:spTree>
    <p:extLst>
      <p:ext uri="{BB962C8B-B14F-4D97-AF65-F5344CB8AC3E}">
        <p14:creationId xmlns:p14="http://schemas.microsoft.com/office/powerpoint/2010/main" val="8719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3268B-FDCD-4ECA-9794-CC34FA45901B}"/>
              </a:ext>
            </a:extLst>
          </p:cNvPr>
          <p:cNvSpPr/>
          <p:nvPr/>
        </p:nvSpPr>
        <p:spPr>
          <a:xfrm>
            <a:off x="1206427" y="1426866"/>
            <a:ext cx="9779145" cy="4465933"/>
          </a:xfrm>
          <a:prstGeom prst="rect">
            <a:avLst/>
          </a:prstGeom>
          <a:solidFill>
            <a:srgbClr val="EFFBFA"/>
          </a:solidFill>
          <a:ln w="25400" cap="flat" cmpd="sng" algn="ctr">
            <a:solidFill>
              <a:srgbClr val="D1F1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-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một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lĩnh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vực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cung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cấp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thông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tin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cho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nhân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những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đối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tượng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có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nguy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cơ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mắc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hoặc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sinh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con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mắc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nguyên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nhân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,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cơ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khả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năng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mắc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phòng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tránh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…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Cơ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sở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khoa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học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luật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và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học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quần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thể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Chọc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dò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dịch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ối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hoặc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sinh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thiết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tua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nhau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thai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+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Kĩ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thuật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tử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(NIPT)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gây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Tư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vấn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phòng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tránh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và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chữa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trị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phần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endParaRPr lang="en-US" sz="2400" kern="0" dirty="0">
              <a:solidFill>
                <a:srgbClr val="1C3E71"/>
              </a:solidFill>
              <a:ea typeface="Roboto" panose="02000000000000000000" pitchFamily="2" charset="0"/>
              <a:sym typeface="Arial"/>
            </a:endParaRPr>
          </a:p>
        </p:txBody>
      </p:sp>
      <p:pic>
        <p:nvPicPr>
          <p:cNvPr id="5" name="Picture 14" descr="Copyright - Free files and folders icons">
            <a:extLst>
              <a:ext uri="{FF2B5EF4-FFF2-40B4-BE49-F238E27FC236}">
                <a16:creationId xmlns:a16="http://schemas.microsoft.com/office/drawing/2014/main" id="{D520CC94-C8C0-4571-B086-D98EE05D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" y="965201"/>
            <a:ext cx="870889" cy="8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7D33F-BEDF-4102-8C7C-A3004F9CD4DF}"/>
              </a:ext>
            </a:extLst>
          </p:cNvPr>
          <p:cNvSpPr txBox="1"/>
          <p:nvPr/>
        </p:nvSpPr>
        <p:spPr>
          <a:xfrm>
            <a:off x="4957706" y="842653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Y HỌC TƯ VẤN</a:t>
            </a:r>
          </a:p>
        </p:txBody>
      </p:sp>
    </p:spTree>
    <p:extLst>
      <p:ext uri="{BB962C8B-B14F-4D97-AF65-F5344CB8AC3E}">
        <p14:creationId xmlns:p14="http://schemas.microsoft.com/office/powerpoint/2010/main" val="55533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A5EB24-95DB-4910-A8EC-17D411807C30}"/>
              </a:ext>
            </a:extLst>
          </p:cNvPr>
          <p:cNvSpPr txBox="1"/>
          <p:nvPr/>
        </p:nvSpPr>
        <p:spPr>
          <a:xfrm>
            <a:off x="1979629" y="1593984"/>
            <a:ext cx="9332536" cy="2684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Di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43A29BAD-6670-4D87-B3AB-2869612F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9" y="1340390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3838A8-78D7-4901-8A53-8B1A8956AF5B}"/>
              </a:ext>
            </a:extLst>
          </p:cNvPr>
          <p:cNvSpPr/>
          <p:nvPr/>
        </p:nvSpPr>
        <p:spPr>
          <a:xfrm>
            <a:off x="1801733" y="3733538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60F8FA-44C5-4CD0-9BE4-211AD1FBDB32}"/>
              </a:ext>
            </a:extLst>
          </p:cNvPr>
          <p:cNvSpPr txBox="1"/>
          <p:nvPr/>
        </p:nvSpPr>
        <p:spPr>
          <a:xfrm>
            <a:off x="1236482" y="1299293"/>
            <a:ext cx="10179378" cy="357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thai.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0CEB59A3-AC98-4F7F-A869-7D87D50F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3" y="993465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BBCA23-E40A-4F6D-8A78-9F990460D9AC}"/>
              </a:ext>
            </a:extLst>
          </p:cNvPr>
          <p:cNvSpPr/>
          <p:nvPr/>
        </p:nvSpPr>
        <p:spPr>
          <a:xfrm>
            <a:off x="1066443" y="4325243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677D3-3F67-424F-9417-CE1F13550F0D}"/>
              </a:ext>
            </a:extLst>
          </p:cNvPr>
          <p:cNvSpPr txBox="1"/>
          <p:nvPr/>
        </p:nvSpPr>
        <p:spPr>
          <a:xfrm>
            <a:off x="1544607" y="1329002"/>
            <a:ext cx="9360815" cy="4167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Cho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(A)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(B)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35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(C)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(D)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5FE65A8A-A7F0-4642-87E9-9E732D6C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01" y="889770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A907BD-6802-4E69-83FD-54285A95A313}"/>
              </a:ext>
            </a:extLst>
          </p:cNvPr>
          <p:cNvSpPr/>
          <p:nvPr/>
        </p:nvSpPr>
        <p:spPr>
          <a:xfrm>
            <a:off x="1354754" y="3250018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0+ Pregnant Woman In Bed Drawing Stock Illustrations, Royalty-Free Vector  Graphics &amp; Clip Art - iStock">
            <a:extLst>
              <a:ext uri="{FF2B5EF4-FFF2-40B4-BE49-F238E27FC236}">
                <a16:creationId xmlns:a16="http://schemas.microsoft.com/office/drawing/2014/main" id="{F461DD2B-E8BA-48CF-B6ED-E5572396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9" b="94118" l="6209" r="94608">
                        <a14:foregroundMark x1="45588" y1="5882" x2="55392" y2="19935"/>
                        <a14:foregroundMark x1="55392" y1="19935" x2="55556" y2="22059"/>
                        <a14:foregroundMark x1="9804" y1="54412" x2="13725" y2="66176"/>
                        <a14:foregroundMark x1="13725" y1="66176" x2="32026" y2="88235"/>
                        <a14:foregroundMark x1="39542" y1="92157" x2="58333" y2="94118"/>
                        <a14:foregroundMark x1="92484" y1="61275" x2="84967" y2="78431"/>
                        <a14:foregroundMark x1="84967" y1="78431" x2="81373" y2="81536"/>
                        <a14:foregroundMark x1="87255" y1="26471" x2="91830" y2="34804"/>
                        <a14:foregroundMark x1="91830" y1="34804" x2="91830" y2="34804"/>
                        <a14:foregroundMark x1="92647" y1="38562" x2="93791" y2="58660"/>
                        <a14:foregroundMark x1="93791" y1="58660" x2="93464" y2="60458"/>
                        <a14:foregroundMark x1="94118" y1="42484" x2="94771" y2="53922"/>
                        <a14:foregroundMark x1="53105" y1="5882" x2="66830" y2="9150"/>
                        <a14:foregroundMark x1="66830" y1="9150" x2="81209" y2="17974"/>
                        <a14:foregroundMark x1="81209" y1="17974" x2="87908" y2="26797"/>
                        <a14:foregroundMark x1="6209" y1="42484" x2="6373" y2="55229"/>
                        <a14:foregroundMark x1="8170" y1="35784" x2="11275" y2="27288"/>
                        <a14:foregroundMark x1="11275" y1="27288" x2="33333" y2="8987"/>
                        <a14:foregroundMark x1="33333" y1="8987" x2="35294" y2="8170"/>
                        <a14:foregroundMark x1="24346" y1="13562" x2="24346" y2="13562"/>
                        <a14:foregroundMark x1="12255" y1="74183" x2="12255" y2="7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4" y="754145"/>
            <a:ext cx="4307460" cy="43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B032C-2A84-44A5-9C1A-544AA0922070}"/>
              </a:ext>
            </a:extLst>
          </p:cNvPr>
          <p:cNvSpPr txBox="1"/>
          <p:nvPr/>
        </p:nvSpPr>
        <p:spPr>
          <a:xfrm>
            <a:off x="5494452" y="1798552"/>
            <a:ext cx="6373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b="1" dirty="0">
                <a:solidFill>
                  <a:srgbClr val="1C3E71"/>
                </a:solidFill>
              </a:rPr>
              <a:t>TƯ VẤN DI TRUYỀN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1C3E71"/>
                </a:solidFill>
              </a:rPr>
              <a:t>Sử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dụng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một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số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phương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pháp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sau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để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sàng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lọc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trước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khi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endParaRPr lang="en-US" dirty="0">
              <a:solidFill>
                <a:srgbClr val="1C3E71"/>
              </a:solidFill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1C3E71"/>
                </a:solidFill>
              </a:rPr>
              <a:t>Phương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pháp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chọc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dò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dịch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ối</a:t>
            </a:r>
            <a:r>
              <a:rPr lang="en-US" dirty="0">
                <a:solidFill>
                  <a:srgbClr val="1C3E71"/>
                </a:solidFill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thiết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tua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nhau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thai</a:t>
            </a:r>
            <a:r>
              <a:rPr lang="en-US" dirty="0">
                <a:solidFill>
                  <a:srgbClr val="1C3E71"/>
                </a:solidFill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1C3E71"/>
                </a:solidFill>
              </a:rPr>
              <a:t>Phương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pháp</a:t>
            </a:r>
            <a:r>
              <a:rPr lang="en-US" dirty="0">
                <a:solidFill>
                  <a:srgbClr val="1C3E71"/>
                </a:solidFill>
              </a:rPr>
              <a:t> NIPT </a:t>
            </a:r>
            <a:r>
              <a:rPr lang="en-US" dirty="0" err="1">
                <a:solidFill>
                  <a:srgbClr val="1C3E71"/>
                </a:solidFill>
              </a:rPr>
              <a:t>không</a:t>
            </a:r>
            <a:r>
              <a:rPr lang="en-US" dirty="0">
                <a:solidFill>
                  <a:srgbClr val="1C3E7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22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5B032C-2A84-44A5-9C1A-544AA0922070}"/>
              </a:ext>
            </a:extLst>
          </p:cNvPr>
          <p:cNvSpPr txBox="1"/>
          <p:nvPr/>
        </p:nvSpPr>
        <p:spPr>
          <a:xfrm>
            <a:off x="4817097" y="1968234"/>
            <a:ext cx="636309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1C3E71"/>
                </a:solidFill>
              </a:rPr>
              <a:t>Gia </a:t>
            </a:r>
            <a:r>
              <a:rPr lang="en-US" dirty="0" err="1">
                <a:solidFill>
                  <a:srgbClr val="1C3E71"/>
                </a:solidFill>
              </a:rPr>
              <a:t>đình</a:t>
            </a:r>
            <a:r>
              <a:rPr lang="en-US" dirty="0">
                <a:solidFill>
                  <a:srgbClr val="1C3E71"/>
                </a:solidFill>
              </a:rPr>
              <a:t> Nam </a:t>
            </a:r>
            <a:r>
              <a:rPr lang="en-US" dirty="0" err="1">
                <a:solidFill>
                  <a:srgbClr val="1C3E71"/>
                </a:solidFill>
              </a:rPr>
              <a:t>không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ai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bệnh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tật</a:t>
            </a:r>
            <a:r>
              <a:rPr lang="en-US" dirty="0">
                <a:solidFill>
                  <a:srgbClr val="1C3E71"/>
                </a:solidFill>
              </a:rPr>
              <a:t> di </a:t>
            </a:r>
            <a:r>
              <a:rPr lang="en-US" dirty="0" err="1">
                <a:solidFill>
                  <a:srgbClr val="1C3E71"/>
                </a:solidFill>
              </a:rPr>
              <a:t>truyền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nhưng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khi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chuẩn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kết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hôn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với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Hương</a:t>
            </a:r>
            <a:r>
              <a:rPr lang="en-US" dirty="0">
                <a:solidFill>
                  <a:srgbClr val="1C3E71"/>
                </a:solidFill>
              </a:rPr>
              <a:t>, Nam </a:t>
            </a:r>
            <a:r>
              <a:rPr lang="en-US" dirty="0" err="1">
                <a:solidFill>
                  <a:srgbClr val="1C3E71"/>
                </a:solidFill>
              </a:rPr>
              <a:t>nhận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thấy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gia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đình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nhà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Hương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em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trai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bệnh</a:t>
            </a:r>
            <a:r>
              <a:rPr lang="en-US" dirty="0">
                <a:solidFill>
                  <a:srgbClr val="1C3E71"/>
                </a:solidFill>
              </a:rPr>
              <a:t> tan </a:t>
            </a:r>
            <a:r>
              <a:rPr lang="en-US" dirty="0" err="1">
                <a:solidFill>
                  <a:srgbClr val="1C3E71"/>
                </a:solidFill>
              </a:rPr>
              <a:t>máu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bẩm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. </a:t>
            </a:r>
            <a:r>
              <a:rPr lang="en-US" dirty="0" err="1">
                <a:solidFill>
                  <a:srgbClr val="1C3E71"/>
                </a:solidFill>
              </a:rPr>
              <a:t>Nếu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là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em</a:t>
            </a:r>
            <a:r>
              <a:rPr lang="en-US" dirty="0">
                <a:solidFill>
                  <a:srgbClr val="1C3E71"/>
                </a:solidFill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tiếp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tục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cưới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Hương</a:t>
            </a:r>
            <a:r>
              <a:rPr lang="en-US" dirty="0">
                <a:solidFill>
                  <a:srgbClr val="1C3E71"/>
                </a:solidFill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1C3E71"/>
                </a:solidFill>
              </a:rPr>
              <a:t>Tư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vấn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để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 con </a:t>
            </a:r>
            <a:r>
              <a:rPr lang="en-US" dirty="0" err="1">
                <a:solidFill>
                  <a:srgbClr val="1C3E71"/>
                </a:solidFill>
              </a:rPr>
              <a:t>không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có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nguy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cơ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bị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bệnh</a:t>
            </a:r>
            <a:r>
              <a:rPr lang="en-US" dirty="0">
                <a:solidFill>
                  <a:srgbClr val="1C3E71"/>
                </a:solidFill>
              </a:rPr>
              <a:t> tan </a:t>
            </a:r>
            <a:r>
              <a:rPr lang="en-US" dirty="0" err="1">
                <a:solidFill>
                  <a:srgbClr val="1C3E71"/>
                </a:solidFill>
              </a:rPr>
              <a:t>máu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bẩm</a:t>
            </a:r>
            <a:r>
              <a:rPr lang="en-US" dirty="0">
                <a:solidFill>
                  <a:srgbClr val="1C3E71"/>
                </a:solidFill>
              </a:rPr>
              <a:t> </a:t>
            </a:r>
            <a:r>
              <a:rPr lang="en-US" dirty="0" err="1">
                <a:solidFill>
                  <a:srgbClr val="1C3E71"/>
                </a:solidFill>
              </a:rPr>
              <a:t>sinh</a:t>
            </a:r>
            <a:r>
              <a:rPr lang="en-US" dirty="0">
                <a:solidFill>
                  <a:srgbClr val="1C3E71"/>
                </a:solidFill>
              </a:rPr>
              <a:t>?</a:t>
            </a:r>
          </a:p>
        </p:txBody>
      </p:sp>
      <p:pic>
        <p:nvPicPr>
          <p:cNvPr id="19458" name="Picture 2" descr="Vector Illustration Marriage Proposals Cartoon Scene: เวกเตอร์สต็อก  (ปลอดค่าลิขสิทธิ์) 2245753535 | Shutterstock">
            <a:extLst>
              <a:ext uri="{FF2B5EF4-FFF2-40B4-BE49-F238E27FC236}">
                <a16:creationId xmlns:a16="http://schemas.microsoft.com/office/drawing/2014/main" id="{D6346AAB-8696-4145-89CA-106DCA2BA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3"/>
          <a:stretch/>
        </p:blipFill>
        <p:spPr bwMode="auto">
          <a:xfrm>
            <a:off x="823077" y="1237660"/>
            <a:ext cx="3787697" cy="37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7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9;p28">
            <a:extLst>
              <a:ext uri="{FF2B5EF4-FFF2-40B4-BE49-F238E27FC236}">
                <a16:creationId xmlns:a16="http://schemas.microsoft.com/office/drawing/2014/main" id="{A109733C-9934-446F-9765-C0C740C0F062}"/>
              </a:ext>
            </a:extLst>
          </p:cNvPr>
          <p:cNvSpPr txBox="1">
            <a:spLocks/>
          </p:cNvSpPr>
          <p:nvPr/>
        </p:nvSpPr>
        <p:spPr>
          <a:xfrm>
            <a:off x="3110885" y="2290821"/>
            <a:ext cx="7833039" cy="879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Khái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niệm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,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vai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trò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của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di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người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di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40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y </a:t>
            </a:r>
            <a:r>
              <a:rPr lang="en-US" sz="40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endParaRPr lang="en-US" sz="4000" b="1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Google Shape;524;p46">
            <a:extLst>
              <a:ext uri="{FF2B5EF4-FFF2-40B4-BE49-F238E27FC236}">
                <a16:creationId xmlns:a16="http://schemas.microsoft.com/office/drawing/2014/main" id="{88E065EA-CB1B-4875-A93A-1A62C4CAA58E}"/>
              </a:ext>
            </a:extLst>
          </p:cNvPr>
          <p:cNvSpPr/>
          <p:nvPr/>
        </p:nvSpPr>
        <p:spPr>
          <a:xfrm>
            <a:off x="-1562628" y="335131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5CEC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Google Shape;527;p46">
            <a:extLst>
              <a:ext uri="{FF2B5EF4-FFF2-40B4-BE49-F238E27FC236}">
                <a16:creationId xmlns:a16="http://schemas.microsoft.com/office/drawing/2014/main" id="{47B56541-0F33-4E0C-BFF0-A6761B600E0C}"/>
              </a:ext>
            </a:extLst>
          </p:cNvPr>
          <p:cNvSpPr txBox="1"/>
          <p:nvPr/>
        </p:nvSpPr>
        <p:spPr>
          <a:xfrm>
            <a:off x="-1562628" y="3508367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84B5E"/>
                </a:solidFill>
                <a:effectLst/>
                <a:uLnTx/>
                <a:uFillTx/>
                <a:latin typeface="+mj-lt"/>
              </a:rPr>
              <a:t>#35cec3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98DDF3-6CEA-4894-B915-10158532CA6F}"/>
              </a:ext>
            </a:extLst>
          </p:cNvPr>
          <p:cNvGrpSpPr/>
          <p:nvPr/>
        </p:nvGrpSpPr>
        <p:grpSpPr>
          <a:xfrm>
            <a:off x="1941569" y="2290821"/>
            <a:ext cx="898865" cy="862860"/>
            <a:chOff x="1005839" y="2137110"/>
            <a:chExt cx="898865" cy="8628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57161E-6BBE-41C2-9CBA-08FFA3A639DD}"/>
                </a:ext>
              </a:extLst>
            </p:cNvPr>
            <p:cNvSpPr/>
            <p:nvPr/>
          </p:nvSpPr>
          <p:spPr>
            <a:xfrm>
              <a:off x="1005839" y="2137110"/>
              <a:ext cx="898865" cy="862860"/>
            </a:xfrm>
            <a:prstGeom prst="ellipse">
              <a:avLst/>
            </a:prstGeom>
            <a:solidFill>
              <a:srgbClr val="35CEC3"/>
            </a:solidFill>
            <a:ln>
              <a:solidFill>
                <a:srgbClr val="35CE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333;p34">
              <a:extLst>
                <a:ext uri="{FF2B5EF4-FFF2-40B4-BE49-F238E27FC236}">
                  <a16:creationId xmlns:a16="http://schemas.microsoft.com/office/drawing/2014/main" id="{F8021278-E9C8-4B18-961D-E03DE1EC0B1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300307" y="2164109"/>
              <a:ext cx="31725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700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AB334D-53DA-CC06-69EB-9884B4F1271E}"/>
              </a:ext>
            </a:extLst>
          </p:cNvPr>
          <p:cNvSpPr/>
          <p:nvPr/>
        </p:nvSpPr>
        <p:spPr>
          <a:xfrm>
            <a:off x="3723736" y="2156604"/>
            <a:ext cx="4744529" cy="836762"/>
          </a:xfrm>
          <a:prstGeom prst="roundRect">
            <a:avLst/>
          </a:prstGeom>
          <a:solidFill>
            <a:srgbClr val="FFE7FF"/>
          </a:solidFill>
          <a:ln w="28575">
            <a:solidFill>
              <a:srgbClr val="E71D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A4B05-8CFD-AF58-8B30-C53EBEF8EEFD}"/>
              </a:ext>
            </a:extLst>
          </p:cNvPr>
          <p:cNvSpPr txBox="1"/>
          <p:nvPr/>
        </p:nvSpPr>
        <p:spPr>
          <a:xfrm>
            <a:off x="4481615" y="2223925"/>
            <a:ext cx="3228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C3E71"/>
                </a:solidFill>
              </a:rPr>
              <a:t>EM CÓ BIẾT</a:t>
            </a:r>
          </a:p>
        </p:txBody>
      </p:sp>
    </p:spTree>
    <p:extLst>
      <p:ext uri="{BB962C8B-B14F-4D97-AF65-F5344CB8AC3E}">
        <p14:creationId xmlns:p14="http://schemas.microsoft.com/office/powerpoint/2010/main" val="3739301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6A8294-A778-4A65-8FD3-0213BCEEB7C0}"/>
              </a:ext>
            </a:extLst>
          </p:cNvPr>
          <p:cNvSpPr txBox="1"/>
          <p:nvPr/>
        </p:nvSpPr>
        <p:spPr>
          <a:xfrm>
            <a:off x="1093509" y="1918234"/>
            <a:ext cx="10265790" cy="263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2017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93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1,4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tỷ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1/33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41.000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ra.</a:t>
            </a:r>
          </a:p>
        </p:txBody>
      </p:sp>
    </p:spTree>
    <p:extLst>
      <p:ext uri="{BB962C8B-B14F-4D97-AF65-F5344CB8AC3E}">
        <p14:creationId xmlns:p14="http://schemas.microsoft.com/office/powerpoint/2010/main" val="1016668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28">
            <a:extLst>
              <a:ext uri="{FF2B5EF4-FFF2-40B4-BE49-F238E27FC236}">
                <a16:creationId xmlns:a16="http://schemas.microsoft.com/office/drawing/2014/main" id="{D9761266-AFFA-4CEE-A209-CD420E4A0590}"/>
              </a:ext>
            </a:extLst>
          </p:cNvPr>
          <p:cNvSpPr txBox="1">
            <a:spLocks/>
          </p:cNvSpPr>
          <p:nvPr/>
        </p:nvSpPr>
        <p:spPr>
          <a:xfrm>
            <a:off x="2916469" y="1974976"/>
            <a:ext cx="8578281" cy="14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 algn="just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thành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tựu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ứng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dụng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liệu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gene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464389-67AB-4021-96E4-8234DA1F434D}"/>
              </a:ext>
            </a:extLst>
          </p:cNvPr>
          <p:cNvGrpSpPr/>
          <p:nvPr/>
        </p:nvGrpSpPr>
        <p:grpSpPr>
          <a:xfrm>
            <a:off x="1934612" y="2265390"/>
            <a:ext cx="919012" cy="862860"/>
            <a:chOff x="1091526" y="4526673"/>
            <a:chExt cx="919012" cy="862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238801-0D5B-42EF-A3F3-18AF967A3FB4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1C3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7" name="Google Shape;333;p34">
              <a:extLst>
                <a:ext uri="{FF2B5EF4-FFF2-40B4-BE49-F238E27FC236}">
                  <a16:creationId xmlns:a16="http://schemas.microsoft.com/office/drawing/2014/main" id="{BEB28419-169F-48F0-99C6-078026674BF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809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ó thể chế ngự ung thư hay bệnh di truyền bằng cách chỉnh sửa gen_360p">
            <a:hlinkClick r:id="" action="ppaction://media"/>
            <a:extLst>
              <a:ext uri="{FF2B5EF4-FFF2-40B4-BE49-F238E27FC236}">
                <a16:creationId xmlns:a16="http://schemas.microsoft.com/office/drawing/2014/main" id="{98D851BB-DA61-4D79-8B4E-05B9BA469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008" y="433632"/>
            <a:ext cx="9739983" cy="5478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1CED0-1406-4F0F-BEAC-38805D89FC4F}"/>
              </a:ext>
            </a:extLst>
          </p:cNvPr>
          <p:cNvSpPr txBox="1"/>
          <p:nvPr/>
        </p:nvSpPr>
        <p:spPr>
          <a:xfrm>
            <a:off x="1380500" y="5973648"/>
            <a:ext cx="9585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C3E71"/>
                </a:solidFill>
              </a:rPr>
              <a:t>Nêu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phương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pháp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điều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trị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bệnh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với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bệnh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nhân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và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hạn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chế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của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phương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pháp</a:t>
            </a:r>
            <a:r>
              <a:rPr lang="en-US" sz="2000" b="1" dirty="0">
                <a:solidFill>
                  <a:srgbClr val="1C3E71"/>
                </a:solidFill>
              </a:rPr>
              <a:t> </a:t>
            </a:r>
            <a:r>
              <a:rPr lang="en-US" sz="2000" b="1" dirty="0" err="1">
                <a:solidFill>
                  <a:srgbClr val="1C3E71"/>
                </a:solidFill>
              </a:rPr>
              <a:t>này</a:t>
            </a:r>
            <a:r>
              <a:rPr lang="en-US" sz="2000" b="1" dirty="0">
                <a:solidFill>
                  <a:srgbClr val="1C3E7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37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3268B-FDCD-4ECA-9794-CC34FA45901B}"/>
              </a:ext>
            </a:extLst>
          </p:cNvPr>
          <p:cNvSpPr/>
          <p:nvPr/>
        </p:nvSpPr>
        <p:spPr>
          <a:xfrm>
            <a:off x="1206427" y="1426866"/>
            <a:ext cx="9779145" cy="4465933"/>
          </a:xfrm>
          <a:prstGeom prst="rect">
            <a:avLst/>
          </a:prstGeom>
          <a:solidFill>
            <a:srgbClr val="EFFBFA"/>
          </a:solidFill>
          <a:ln w="25400" cap="flat" cmpd="sng" algn="ctr">
            <a:solidFill>
              <a:srgbClr val="D1F1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Liệu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pháp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gene: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biện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pháp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chữa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trị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bằng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cách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thay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gene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trong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bào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của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người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bằng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gene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bình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thường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hoặc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chỉnh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sửa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gene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bị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sau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đó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nuôi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cấy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bào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đã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thay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rồi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đưa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trở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lại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cơ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thể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C3E71"/>
              </a:solidFill>
              <a:effectLst/>
              <a:uLnTx/>
              <a:uFillTx/>
              <a:ea typeface="Roboto" panose="02000000000000000000" pitchFamily="2" charset="0"/>
              <a:cs typeface="+mn-cs"/>
              <a:sym typeface="Arial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Liệu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pháp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thử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: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thay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thế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trong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bào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soma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nhằm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chữa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một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số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do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một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quy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định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Tế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bào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mang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gene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chuyển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đưa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vào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phải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có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khả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năng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phân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trong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suốt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cuộc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</p:txBody>
      </p:sp>
      <p:pic>
        <p:nvPicPr>
          <p:cNvPr id="5" name="Picture 14" descr="Copyright - Free files and folders icons">
            <a:extLst>
              <a:ext uri="{FF2B5EF4-FFF2-40B4-BE49-F238E27FC236}">
                <a16:creationId xmlns:a16="http://schemas.microsoft.com/office/drawing/2014/main" id="{D520CC94-C8C0-4571-B086-D98EE05D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" y="965201"/>
            <a:ext cx="870889" cy="8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7D33F-BEDF-4102-8C7C-A3004F9CD4DF}"/>
              </a:ext>
            </a:extLst>
          </p:cNvPr>
          <p:cNvSpPr txBox="1"/>
          <p:nvPr/>
        </p:nvSpPr>
        <p:spPr>
          <a:xfrm>
            <a:off x="1886360" y="842653"/>
            <a:ext cx="841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 SỐ THÀNH TỰU VÀ ỨNG DỤNG CỦA LIỆU PHÁP GENE</a:t>
            </a:r>
          </a:p>
        </p:txBody>
      </p:sp>
    </p:spTree>
    <p:extLst>
      <p:ext uri="{BB962C8B-B14F-4D97-AF65-F5344CB8AC3E}">
        <p14:creationId xmlns:p14="http://schemas.microsoft.com/office/powerpoint/2010/main" val="2160699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761509-8B1A-467A-A515-21EF3EDFA993}"/>
              </a:ext>
            </a:extLst>
          </p:cNvPr>
          <p:cNvSpPr txBox="1"/>
          <p:nvPr/>
        </p:nvSpPr>
        <p:spPr>
          <a:xfrm>
            <a:off x="981959" y="978585"/>
            <a:ext cx="10228083" cy="490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hormone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91A23DB2-DD75-423F-9DA5-3F400E71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4" y="682380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EFBAF47-01C0-4931-BC44-CB9E20EED560}"/>
              </a:ext>
            </a:extLst>
          </p:cNvPr>
          <p:cNvSpPr/>
          <p:nvPr/>
        </p:nvSpPr>
        <p:spPr>
          <a:xfrm>
            <a:off x="834004" y="1584407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C1D54F-4FA3-4DCB-BCA2-7BA00FE2E1C9}"/>
              </a:ext>
            </a:extLst>
          </p:cNvPr>
          <p:cNvSpPr txBox="1"/>
          <p:nvPr/>
        </p:nvSpPr>
        <p:spPr>
          <a:xfrm>
            <a:off x="1377885" y="1603412"/>
            <a:ext cx="9436230" cy="312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2F4FCFDA-D89C-4C3B-92C5-9351F4E7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7" y="1285696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F2C509-8EA2-46B3-A85D-5AB1B61AB184}"/>
              </a:ext>
            </a:extLst>
          </p:cNvPr>
          <p:cNvSpPr/>
          <p:nvPr/>
        </p:nvSpPr>
        <p:spPr>
          <a:xfrm>
            <a:off x="1194499" y="3144652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FD1A06-011A-4374-9D43-545583CF11DF}"/>
              </a:ext>
            </a:extLst>
          </p:cNvPr>
          <p:cNvSpPr txBox="1"/>
          <p:nvPr/>
        </p:nvSpPr>
        <p:spPr>
          <a:xfrm>
            <a:off x="1498862" y="1200184"/>
            <a:ext cx="9662474" cy="4014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gene? 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(SCID)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virus li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gene GM-CSF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spc="-4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spc="-4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spc="-40" dirty="0">
                <a:solidFill>
                  <a:srgbClr val="1C3E7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i="1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i="1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i="1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400" i="1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4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spc="-4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u.</a:t>
            </a:r>
            <a:endParaRPr lang="en-US" sz="2400" dirty="0">
              <a:solidFill>
                <a:srgbClr val="1C3E7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59CCC665-73FF-4F83-B1CC-E1B5F94E1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71" y="918050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96BF31E-991A-495C-B12A-D74D2B165C5E}"/>
              </a:ext>
            </a:extLst>
          </p:cNvPr>
          <p:cNvSpPr/>
          <p:nvPr/>
        </p:nvSpPr>
        <p:spPr>
          <a:xfrm>
            <a:off x="1314771" y="4277539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D4AEFE-DE17-42AC-AABC-62FF854453FE}"/>
              </a:ext>
            </a:extLst>
          </p:cNvPr>
          <p:cNvSpPr txBox="1"/>
          <p:nvPr/>
        </p:nvSpPr>
        <p:spPr>
          <a:xfrm>
            <a:off x="1197204" y="1629488"/>
            <a:ext cx="98227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Down, di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…) ở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7F437FD8-CE07-4FDD-8465-B6D25C3E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3" y="1417671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AF591C-06AF-433C-A669-7A5E57984450}"/>
              </a:ext>
            </a:extLst>
          </p:cNvPr>
          <p:cNvGrpSpPr/>
          <p:nvPr/>
        </p:nvGrpSpPr>
        <p:grpSpPr>
          <a:xfrm>
            <a:off x="4946366" y="4541825"/>
            <a:ext cx="1162203" cy="1161391"/>
            <a:chOff x="4946366" y="4541825"/>
            <a:chExt cx="1162203" cy="116139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62B019-FD09-4C54-9464-D0A3D078C25C}"/>
                </a:ext>
              </a:extLst>
            </p:cNvPr>
            <p:cNvSpPr/>
            <p:nvPr/>
          </p:nvSpPr>
          <p:spPr>
            <a:xfrm>
              <a:off x="4946366" y="4541825"/>
              <a:ext cx="1162203" cy="1161391"/>
            </a:xfrm>
            <a:prstGeom prst="ellipse">
              <a:avLst/>
            </a:prstGeom>
            <a:noFill/>
            <a:ln w="28575">
              <a:solidFill>
                <a:srgbClr val="E71D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CADBC3-F28F-4771-987A-806D299D4564}"/>
                </a:ext>
              </a:extLst>
            </p:cNvPr>
            <p:cNvSpPr txBox="1"/>
            <p:nvPr/>
          </p:nvSpPr>
          <p:spPr>
            <a:xfrm>
              <a:off x="5262009" y="4707021"/>
              <a:ext cx="5309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1C3E7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3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00194-5FB1-4954-AD3E-DD9647A0C992}"/>
              </a:ext>
            </a:extLst>
          </p:cNvPr>
          <p:cNvSpPr txBox="1"/>
          <p:nvPr/>
        </p:nvSpPr>
        <p:spPr>
          <a:xfrm>
            <a:off x="980387" y="933015"/>
            <a:ext cx="9935851" cy="500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gene </a:t>
            </a:r>
            <a:r>
              <a:rPr lang="en-US" sz="2000" i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globin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-globin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NST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Sai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25%.		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chẩn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thai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1C3E7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E2779803-3FA5-44C3-9516-95E8C1C2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5" y="493783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613C2-A156-40C6-B8E4-920182F75EF0}"/>
              </a:ext>
            </a:extLst>
          </p:cNvPr>
          <p:cNvSpPr txBox="1"/>
          <p:nvPr/>
        </p:nvSpPr>
        <p:spPr>
          <a:xfrm>
            <a:off x="7041822" y="2975882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1D73"/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EACA0-D6D4-453C-ACE8-851C6851CD5D}"/>
              </a:ext>
            </a:extLst>
          </p:cNvPr>
          <p:cNvSpPr txBox="1"/>
          <p:nvPr/>
        </p:nvSpPr>
        <p:spPr>
          <a:xfrm>
            <a:off x="5139179" y="3825865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1D73"/>
                </a:solidFill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37887-BC67-4BE4-89BA-A4469DC14F2F}"/>
              </a:ext>
            </a:extLst>
          </p:cNvPr>
          <p:cNvSpPr txBox="1"/>
          <p:nvPr/>
        </p:nvSpPr>
        <p:spPr>
          <a:xfrm>
            <a:off x="4980494" y="465313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1D73"/>
                </a:solidFill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7F688-8519-4DCF-9E09-4BBEA358CD26}"/>
              </a:ext>
            </a:extLst>
          </p:cNvPr>
          <p:cNvSpPr txBox="1"/>
          <p:nvPr/>
        </p:nvSpPr>
        <p:spPr>
          <a:xfrm>
            <a:off x="5993429" y="555097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1D73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84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664DD-2950-F6ED-DCBE-7B92A3155D25}"/>
              </a:ext>
            </a:extLst>
          </p:cNvPr>
          <p:cNvSpPr txBox="1"/>
          <p:nvPr/>
        </p:nvSpPr>
        <p:spPr>
          <a:xfrm>
            <a:off x="1963554" y="1400369"/>
            <a:ext cx="8264893" cy="2693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Di </a:t>
            </a:r>
            <a:r>
              <a:rPr lang="en-US" sz="24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highlight>
                <a:srgbClr val="FFFFFF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highlight>
                <a:srgbClr val="FFFFFF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highlight>
                <a:srgbClr val="FFFFFF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highlight>
                <a:srgbClr val="FFFFFF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highlight>
                <a:srgbClr val="FFFFFF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2A05DB93-E0F8-0429-969C-629E33FD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73" y="961137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6DEB8-E77B-C33B-C454-7F3F9741A097}"/>
              </a:ext>
            </a:extLst>
          </p:cNvPr>
          <p:cNvSpPr/>
          <p:nvPr/>
        </p:nvSpPr>
        <p:spPr>
          <a:xfrm>
            <a:off x="1752237" y="2997593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p28">
            <a:extLst>
              <a:ext uri="{FF2B5EF4-FFF2-40B4-BE49-F238E27FC236}">
                <a16:creationId xmlns:a16="http://schemas.microsoft.com/office/drawing/2014/main" id="{5FBE604B-E321-45C6-902B-0DDBEABE4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2480" y="938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1C3E71"/>
                </a:solidFill>
                <a:latin typeface="+mj-lt"/>
              </a:rPr>
              <a:t>Nội dung</a:t>
            </a:r>
            <a:endParaRPr sz="5400" b="1" dirty="0">
              <a:solidFill>
                <a:srgbClr val="1C3E71"/>
              </a:solidFill>
              <a:latin typeface="+mj-lt"/>
            </a:endParaRPr>
          </a:p>
        </p:txBody>
      </p:sp>
      <p:sp>
        <p:nvSpPr>
          <p:cNvPr id="5" name="Google Shape;239;p28">
            <a:extLst>
              <a:ext uri="{FF2B5EF4-FFF2-40B4-BE49-F238E27FC236}">
                <a16:creationId xmlns:a16="http://schemas.microsoft.com/office/drawing/2014/main" id="{A109733C-9934-446F-9765-C0C740C0F062}"/>
              </a:ext>
            </a:extLst>
          </p:cNvPr>
          <p:cNvSpPr txBox="1">
            <a:spLocks/>
          </p:cNvSpPr>
          <p:nvPr/>
        </p:nvSpPr>
        <p:spPr>
          <a:xfrm>
            <a:off x="2292199" y="2272601"/>
            <a:ext cx="4481530" cy="879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Khái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niệm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vai</a:t>
            </a:r>
            <a:r>
              <a:rPr lang="en-US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trò</a:t>
            </a:r>
            <a:endParaRPr lang="en-US" b="1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Google Shape;524;p46">
            <a:extLst>
              <a:ext uri="{FF2B5EF4-FFF2-40B4-BE49-F238E27FC236}">
                <a16:creationId xmlns:a16="http://schemas.microsoft.com/office/drawing/2014/main" id="{88E065EA-CB1B-4875-A93A-1A62C4CAA58E}"/>
              </a:ext>
            </a:extLst>
          </p:cNvPr>
          <p:cNvSpPr/>
          <p:nvPr/>
        </p:nvSpPr>
        <p:spPr>
          <a:xfrm>
            <a:off x="-1562628" y="335131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5CEC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Google Shape;527;p46">
            <a:extLst>
              <a:ext uri="{FF2B5EF4-FFF2-40B4-BE49-F238E27FC236}">
                <a16:creationId xmlns:a16="http://schemas.microsoft.com/office/drawing/2014/main" id="{47B56541-0F33-4E0C-BFF0-A6761B600E0C}"/>
              </a:ext>
            </a:extLst>
          </p:cNvPr>
          <p:cNvSpPr txBox="1"/>
          <p:nvPr/>
        </p:nvSpPr>
        <p:spPr>
          <a:xfrm>
            <a:off x="-1562628" y="3508367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84B5E"/>
                </a:solidFill>
                <a:effectLst/>
                <a:uLnTx/>
                <a:uFillTx/>
                <a:latin typeface="+mj-lt"/>
              </a:rPr>
              <a:t>#35cec3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84B5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Google Shape;243;p28">
            <a:extLst>
              <a:ext uri="{FF2B5EF4-FFF2-40B4-BE49-F238E27FC236}">
                <a16:creationId xmlns:a16="http://schemas.microsoft.com/office/drawing/2014/main" id="{5AAA21F5-21F1-471B-B08B-E022185B59B8}"/>
              </a:ext>
            </a:extLst>
          </p:cNvPr>
          <p:cNvSpPr txBox="1">
            <a:spLocks/>
          </p:cNvSpPr>
          <p:nvPr/>
        </p:nvSpPr>
        <p:spPr>
          <a:xfrm>
            <a:off x="7033466" y="2305367"/>
            <a:ext cx="3334217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phương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nghiên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cứu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98DDF3-6CEA-4894-B915-10158532CA6F}"/>
              </a:ext>
            </a:extLst>
          </p:cNvPr>
          <p:cNvGrpSpPr/>
          <p:nvPr/>
        </p:nvGrpSpPr>
        <p:grpSpPr>
          <a:xfrm>
            <a:off x="1218858" y="2251781"/>
            <a:ext cx="898865" cy="862860"/>
            <a:chOff x="1005839" y="2137110"/>
            <a:chExt cx="898865" cy="8628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57161E-6BBE-41C2-9CBA-08FFA3A639DD}"/>
                </a:ext>
              </a:extLst>
            </p:cNvPr>
            <p:cNvSpPr/>
            <p:nvPr/>
          </p:nvSpPr>
          <p:spPr>
            <a:xfrm>
              <a:off x="1005839" y="2137110"/>
              <a:ext cx="898865" cy="862860"/>
            </a:xfrm>
            <a:prstGeom prst="ellipse">
              <a:avLst/>
            </a:prstGeom>
            <a:solidFill>
              <a:srgbClr val="35CEC3"/>
            </a:solidFill>
            <a:ln>
              <a:solidFill>
                <a:srgbClr val="35CE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333;p34">
              <a:extLst>
                <a:ext uri="{FF2B5EF4-FFF2-40B4-BE49-F238E27FC236}">
                  <a16:creationId xmlns:a16="http://schemas.microsoft.com/office/drawing/2014/main" id="{F8021278-E9C8-4B18-961D-E03DE1EC0B1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300307" y="2164109"/>
              <a:ext cx="31725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662F5D-712E-4052-BC9F-76A21AF8E4BF}"/>
              </a:ext>
            </a:extLst>
          </p:cNvPr>
          <p:cNvGrpSpPr/>
          <p:nvPr/>
        </p:nvGrpSpPr>
        <p:grpSpPr>
          <a:xfrm>
            <a:off x="5959858" y="2275957"/>
            <a:ext cx="898865" cy="862860"/>
            <a:chOff x="1020930" y="3289702"/>
            <a:chExt cx="898865" cy="8628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57C743-BF73-4972-9D70-E7980E3987E5}"/>
                </a:ext>
              </a:extLst>
            </p:cNvPr>
            <p:cNvSpPr/>
            <p:nvPr/>
          </p:nvSpPr>
          <p:spPr>
            <a:xfrm>
              <a:off x="1020930" y="3289702"/>
              <a:ext cx="898865" cy="862860"/>
            </a:xfrm>
            <a:prstGeom prst="ellipse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Google Shape;333;p34">
              <a:extLst>
                <a:ext uri="{FF2B5EF4-FFF2-40B4-BE49-F238E27FC236}">
                  <a16:creationId xmlns:a16="http://schemas.microsoft.com/office/drawing/2014/main" id="{E65D2D9E-5624-434C-AD21-422DEA628CC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9677" y="3339561"/>
              <a:ext cx="495789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</a:t>
              </a:r>
            </a:p>
          </p:txBody>
        </p:sp>
      </p:grpSp>
      <p:sp>
        <p:nvSpPr>
          <p:cNvPr id="13" name="Google Shape;243;p28">
            <a:extLst>
              <a:ext uri="{FF2B5EF4-FFF2-40B4-BE49-F238E27FC236}">
                <a16:creationId xmlns:a16="http://schemas.microsoft.com/office/drawing/2014/main" id="{C176B4DC-07C8-40E0-A655-FF4D06628C63}"/>
              </a:ext>
            </a:extLst>
          </p:cNvPr>
          <p:cNvSpPr txBox="1">
            <a:spLocks/>
          </p:cNvSpPr>
          <p:nvPr/>
        </p:nvSpPr>
        <p:spPr>
          <a:xfrm>
            <a:off x="2272627" y="3472928"/>
            <a:ext cx="423465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/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Y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vấn</a:t>
            </a:r>
            <a:endParaRPr lang="en-US" sz="2800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7EAAA2-0675-441C-8D47-A5839E05E1FB}"/>
              </a:ext>
            </a:extLst>
          </p:cNvPr>
          <p:cNvGrpSpPr/>
          <p:nvPr/>
        </p:nvGrpSpPr>
        <p:grpSpPr>
          <a:xfrm>
            <a:off x="1198711" y="3436420"/>
            <a:ext cx="919012" cy="862860"/>
            <a:chOff x="1091526" y="4526673"/>
            <a:chExt cx="919012" cy="8628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0D68C6D-8DF6-41E5-87C8-1ABBE9436C3D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20" name="Google Shape;333;p34">
              <a:extLst>
                <a:ext uri="{FF2B5EF4-FFF2-40B4-BE49-F238E27FC236}">
                  <a16:creationId xmlns:a16="http://schemas.microsoft.com/office/drawing/2014/main" id="{181EF96E-421E-49F2-87FB-FD67298E6C8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III</a:t>
              </a:r>
            </a:p>
          </p:txBody>
        </p:sp>
      </p:grpSp>
      <p:sp>
        <p:nvSpPr>
          <p:cNvPr id="2" name="Google Shape;243;p28">
            <a:extLst>
              <a:ext uri="{FF2B5EF4-FFF2-40B4-BE49-F238E27FC236}">
                <a16:creationId xmlns:a16="http://schemas.microsoft.com/office/drawing/2014/main" id="{CF6667E3-18D9-021A-7C88-4865E2AC8EBD}"/>
              </a:ext>
            </a:extLst>
          </p:cNvPr>
          <p:cNvSpPr txBox="1">
            <a:spLocks/>
          </p:cNvSpPr>
          <p:nvPr/>
        </p:nvSpPr>
        <p:spPr>
          <a:xfrm>
            <a:off x="6957093" y="3246756"/>
            <a:ext cx="4711188" cy="14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ona One"/>
              <a:buNone/>
              <a:defRPr sz="2400" b="0" i="0" u="none" strike="noStrike" cap="none">
                <a:solidFill>
                  <a:schemeClr val="dk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0" indent="0" algn="just"/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số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thành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tựu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ứng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dụng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liệu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pháp</a:t>
            </a:r>
            <a:r>
              <a:rPr lang="en-US" sz="2800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gene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15428-0DED-05C4-D177-243A34B44AAC}"/>
              </a:ext>
            </a:extLst>
          </p:cNvPr>
          <p:cNvGrpSpPr/>
          <p:nvPr/>
        </p:nvGrpSpPr>
        <p:grpSpPr>
          <a:xfrm>
            <a:off x="5959858" y="3368326"/>
            <a:ext cx="919012" cy="862860"/>
            <a:chOff x="1091526" y="4526673"/>
            <a:chExt cx="919012" cy="862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E44EBF7-E8CA-3BAF-B345-16C9E35F70AA}"/>
                </a:ext>
              </a:extLst>
            </p:cNvPr>
            <p:cNvSpPr/>
            <p:nvPr/>
          </p:nvSpPr>
          <p:spPr>
            <a:xfrm>
              <a:off x="1091526" y="4526673"/>
              <a:ext cx="898865" cy="862860"/>
            </a:xfrm>
            <a:prstGeom prst="ellipse">
              <a:avLst/>
            </a:prstGeom>
            <a:solidFill>
              <a:srgbClr val="1C3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5653"/>
                </a:solidFill>
              </a:endParaRPr>
            </a:p>
          </p:txBody>
        </p:sp>
        <p:sp>
          <p:nvSpPr>
            <p:cNvPr id="7" name="Google Shape;333;p34">
              <a:extLst>
                <a:ext uri="{FF2B5EF4-FFF2-40B4-BE49-F238E27FC236}">
                  <a16:creationId xmlns:a16="http://schemas.microsoft.com/office/drawing/2014/main" id="{0675C405-BA78-7B78-A799-A70D895023B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6002" y="4558613"/>
              <a:ext cx="744536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76A28"/>
                </a:buClr>
                <a:buSzPts val="16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5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E76A28"/>
                </a:buClr>
                <a:buSzPts val="14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Nunito Light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999999"/>
                </a:buClr>
                <a:buSzPts val="1400"/>
                <a:buFont typeface="Nunito Light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>
                <a:buFont typeface="Nunito Light"/>
                <a:buNone/>
              </a:pPr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22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664DD-2950-F6ED-DCBE-7B92A3155D25}"/>
              </a:ext>
            </a:extLst>
          </p:cNvPr>
          <p:cNvSpPr txBox="1"/>
          <p:nvPr/>
        </p:nvSpPr>
        <p:spPr>
          <a:xfrm>
            <a:off x="1432560" y="1037283"/>
            <a:ext cx="9326880" cy="4457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       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2A05DB93-E0F8-0429-969C-629E33FD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25" y="794658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6DEB8-E77B-C33B-C454-7F3F9741A097}"/>
              </a:ext>
            </a:extLst>
          </p:cNvPr>
          <p:cNvSpPr/>
          <p:nvPr/>
        </p:nvSpPr>
        <p:spPr>
          <a:xfrm>
            <a:off x="1267089" y="1643105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664DD-2950-F6ED-DCBE-7B92A3155D25}"/>
              </a:ext>
            </a:extLst>
          </p:cNvPr>
          <p:cNvSpPr txBox="1"/>
          <p:nvPr/>
        </p:nvSpPr>
        <p:spPr>
          <a:xfrm>
            <a:off x="1585870" y="1233890"/>
            <a:ext cx="9326880" cy="3579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2A05DB93-E0F8-0429-969C-629E33FD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78" y="889770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6DEB8-E77B-C33B-C454-7F3F9741A097}"/>
              </a:ext>
            </a:extLst>
          </p:cNvPr>
          <p:cNvSpPr/>
          <p:nvPr/>
        </p:nvSpPr>
        <p:spPr>
          <a:xfrm>
            <a:off x="1452942" y="4268112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664DD-2950-F6ED-DCBE-7B92A3155D25}"/>
              </a:ext>
            </a:extLst>
          </p:cNvPr>
          <p:cNvSpPr txBox="1"/>
          <p:nvPr/>
        </p:nvSpPr>
        <p:spPr>
          <a:xfrm>
            <a:off x="1450661" y="1233890"/>
            <a:ext cx="9559846" cy="357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1C3E71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C3E71"/>
              </a:solidFill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ownload Focus, Idea, Light Bulb. Royalty-Free Stock Illustration Image -  Pixabay">
            <a:extLst>
              <a:ext uri="{FF2B5EF4-FFF2-40B4-BE49-F238E27FC236}">
                <a16:creationId xmlns:a16="http://schemas.microsoft.com/office/drawing/2014/main" id="{2A05DB93-E0F8-0429-969C-629E33FD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1" y="794658"/>
            <a:ext cx="970293" cy="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6DEB8-E77B-C33B-C454-7F3F9741A097}"/>
              </a:ext>
            </a:extLst>
          </p:cNvPr>
          <p:cNvSpPr/>
          <p:nvPr/>
        </p:nvSpPr>
        <p:spPr>
          <a:xfrm>
            <a:off x="1302489" y="4268112"/>
            <a:ext cx="637563" cy="545284"/>
          </a:xfrm>
          <a:prstGeom prst="ellipse">
            <a:avLst/>
          </a:prstGeom>
          <a:noFill/>
          <a:ln w="28575">
            <a:solidFill>
              <a:srgbClr val="E71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3268B-FDCD-4ECA-9794-CC34FA45901B}"/>
              </a:ext>
            </a:extLst>
          </p:cNvPr>
          <p:cNvSpPr/>
          <p:nvPr/>
        </p:nvSpPr>
        <p:spPr>
          <a:xfrm>
            <a:off x="1212509" y="1659428"/>
            <a:ext cx="9766982" cy="3541593"/>
          </a:xfrm>
          <a:prstGeom prst="rect">
            <a:avLst/>
          </a:prstGeom>
          <a:solidFill>
            <a:srgbClr val="EFFBFA"/>
          </a:solidFill>
          <a:ln w="25400" cap="flat" cmpd="sng" algn="ctr">
            <a:solidFill>
              <a:srgbClr val="D1F1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-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y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học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người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là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ngành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khoa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học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nghiên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cứu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về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sự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biến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dị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ở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người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.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Vai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trò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cung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cấp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thông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tin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về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cơ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chế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và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biện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dị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ở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C3E71"/>
              </a:solidFill>
              <a:effectLst/>
              <a:uLnTx/>
              <a:uFillTx/>
              <a:ea typeface="Roboto" panose="02000000000000000000" pitchFamily="2" charset="0"/>
              <a:cs typeface="+mn-cs"/>
              <a:sym typeface="Arial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-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truyền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học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người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nghiên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cứu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tìm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hiểu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về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cơ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chế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phát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sinh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các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C3E71"/>
                </a:solidFill>
                <a:effectLst/>
                <a:uLnTx/>
                <a:uFillTx/>
                <a:ea typeface="Roboto" panose="02000000000000000000" pitchFamily="2" charset="0"/>
                <a:cs typeface="+mn-cs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từ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đó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đề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xuất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biện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pháp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phòng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tránh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và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chữa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trị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các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bệnh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1C3E71"/>
                </a:solidFill>
                <a:ea typeface="Roboto" panose="02000000000000000000" pitchFamily="2" charset="0"/>
                <a:sym typeface="Arial"/>
              </a:rPr>
              <a:t>.</a:t>
            </a:r>
          </a:p>
        </p:txBody>
      </p:sp>
      <p:pic>
        <p:nvPicPr>
          <p:cNvPr id="5" name="Picture 14" descr="Copyright - Free files and folders icons">
            <a:extLst>
              <a:ext uri="{FF2B5EF4-FFF2-40B4-BE49-F238E27FC236}">
                <a16:creationId xmlns:a16="http://schemas.microsoft.com/office/drawing/2014/main" id="{D520CC94-C8C0-4571-B086-D98EE05D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" y="1144311"/>
            <a:ext cx="870889" cy="8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7D33F-BEDF-4102-8C7C-A3004F9CD4DF}"/>
              </a:ext>
            </a:extLst>
          </p:cNvPr>
          <p:cNvSpPr txBox="1"/>
          <p:nvPr/>
        </p:nvSpPr>
        <p:spPr>
          <a:xfrm>
            <a:off x="2403323" y="709372"/>
            <a:ext cx="7385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KHÁI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NIỆM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, VAI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TRÒ</a:t>
            </a:r>
            <a:endParaRPr lang="en-US" sz="2400" b="1" dirty="0">
              <a:solidFill>
                <a:srgbClr val="1C3E71"/>
              </a:solidFill>
              <a:latin typeface="+mj-lt"/>
              <a:ea typeface="Roboto" panose="02000000000000000000" pitchFamily="2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NGƯỜI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DI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TRUYỀN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Y </a:t>
            </a:r>
            <a:r>
              <a:rPr lang="en-US" sz="2400" b="1" dirty="0" err="1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HỌC</a:t>
            </a:r>
            <a:r>
              <a:rPr lang="en-US" sz="2400" b="1" dirty="0">
                <a:solidFill>
                  <a:srgbClr val="1C3E71"/>
                </a:solidFill>
                <a:latin typeface="+mj-lt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57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5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8730</TotalTime>
  <Words>3025</Words>
  <Application>Microsoft Office PowerPoint</Application>
  <PresentationFormat>Widescreen</PresentationFormat>
  <Paragraphs>277</Paragraphs>
  <Slides>50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Arial</vt:lpstr>
      <vt:lpstr>Calibri</vt:lpstr>
      <vt:lpstr>Krona One</vt:lpstr>
      <vt:lpstr>Montserrat</vt:lpstr>
      <vt:lpstr>Nunito Light</vt:lpstr>
      <vt:lpstr>Roboto</vt:lpstr>
      <vt:lpstr>Times New Roman</vt:lpstr>
      <vt:lpstr>Office Theme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Trần</dc:creator>
  <cp:lastModifiedBy>ADMIN</cp:lastModifiedBy>
  <cp:revision>832</cp:revision>
  <dcterms:created xsi:type="dcterms:W3CDTF">2024-06-07T14:25:45Z</dcterms:created>
  <dcterms:modified xsi:type="dcterms:W3CDTF">2024-12-20T15:49:00Z</dcterms:modified>
</cp:coreProperties>
</file>